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5.xml" ContentType="application/vnd.openxmlformats-officedocument.theme+xml"/>
  <Override PartName="/ppt/slideLayouts/slideLayout27.xml" ContentType="application/vnd.openxmlformats-officedocument.presentationml.slideLayout+xml"/>
  <Override PartName="/ppt/theme/theme6.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7.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8.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93" r:id="rId5"/>
    <p:sldMasterId id="2147483700" r:id="rId6"/>
    <p:sldMasterId id="2147483716" r:id="rId7"/>
    <p:sldMasterId id="2147483724" r:id="rId8"/>
    <p:sldMasterId id="2147483729" r:id="rId9"/>
    <p:sldMasterId id="2147483731" r:id="rId10"/>
    <p:sldMasterId id="2147483743" r:id="rId11"/>
    <p:sldMasterId id="2147483755" r:id="rId12"/>
  </p:sldMasterIdLst>
  <p:notesMasterIdLst>
    <p:notesMasterId r:id="rId68"/>
  </p:notesMasterIdLst>
  <p:handoutMasterIdLst>
    <p:handoutMasterId r:id="rId69"/>
  </p:handoutMasterIdLst>
  <p:sldIdLst>
    <p:sldId id="309" r:id="rId13"/>
    <p:sldId id="312" r:id="rId14"/>
    <p:sldId id="737" r:id="rId15"/>
    <p:sldId id="721" r:id="rId16"/>
    <p:sldId id="735" r:id="rId17"/>
    <p:sldId id="746" r:id="rId18"/>
    <p:sldId id="297" r:id="rId19"/>
    <p:sldId id="736" r:id="rId20"/>
    <p:sldId id="740" r:id="rId21"/>
    <p:sldId id="742" r:id="rId22"/>
    <p:sldId id="743" r:id="rId23"/>
    <p:sldId id="780" r:id="rId24"/>
    <p:sldId id="761" r:id="rId25"/>
    <p:sldId id="786" r:id="rId26"/>
    <p:sldId id="762" r:id="rId27"/>
    <p:sldId id="763" r:id="rId28"/>
    <p:sldId id="765" r:id="rId29"/>
    <p:sldId id="767" r:id="rId30"/>
    <p:sldId id="764" r:id="rId31"/>
    <p:sldId id="774" r:id="rId32"/>
    <p:sldId id="769" r:id="rId33"/>
    <p:sldId id="768" r:id="rId34"/>
    <p:sldId id="770" r:id="rId35"/>
    <p:sldId id="771" r:id="rId36"/>
    <p:sldId id="778" r:id="rId37"/>
    <p:sldId id="779" r:id="rId38"/>
    <p:sldId id="794" r:id="rId39"/>
    <p:sldId id="797" r:id="rId40"/>
    <p:sldId id="782" r:id="rId41"/>
    <p:sldId id="783" r:id="rId42"/>
    <p:sldId id="784" r:id="rId43"/>
    <p:sldId id="775" r:id="rId44"/>
    <p:sldId id="777" r:id="rId45"/>
    <p:sldId id="757" r:id="rId46"/>
    <p:sldId id="758" r:id="rId47"/>
    <p:sldId id="759" r:id="rId48"/>
    <p:sldId id="760" r:id="rId49"/>
    <p:sldId id="788" r:id="rId50"/>
    <p:sldId id="749" r:id="rId51"/>
    <p:sldId id="751" r:id="rId52"/>
    <p:sldId id="795" r:id="rId53"/>
    <p:sldId id="445" r:id="rId54"/>
    <p:sldId id="452" r:id="rId55"/>
    <p:sldId id="295" r:id="rId56"/>
    <p:sldId id="438" r:id="rId57"/>
    <p:sldId id="448" r:id="rId58"/>
    <p:sldId id="439" r:id="rId59"/>
    <p:sldId id="446" r:id="rId60"/>
    <p:sldId id="451" r:id="rId61"/>
    <p:sldId id="447" r:id="rId62"/>
    <p:sldId id="441" r:id="rId63"/>
    <p:sldId id="440" r:id="rId64"/>
    <p:sldId id="442" r:id="rId65"/>
    <p:sldId id="443" r:id="rId66"/>
    <p:sldId id="444" r:id="rId67"/>
  </p:sldIdLst>
  <p:sldSz cx="20105688" cy="11309350"/>
  <p:notesSz cx="20104100" cy="11309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851DCC3-CE5A-5A7A-7427-8CE93FFAAA31}" name="Meghann Protheroe (Swansea Bay UHB - Performance)" initials="MP" userId="S::Meghann.Reynolds@wales.nhs.uk::e81fe544-e0cb-483b-8d62-fe58b709c3f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EB3BE"/>
    <a:srgbClr val="60BAC4"/>
    <a:srgbClr val="79C5CD"/>
    <a:srgbClr val="00BC62"/>
    <a:srgbClr val="325A8A"/>
    <a:srgbClr val="7EB0DE"/>
    <a:srgbClr val="F8CD47"/>
    <a:srgbClr val="9E4ECA"/>
    <a:srgbClr val="1F355E"/>
    <a:srgbClr val="CE36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539" autoAdjust="0"/>
  </p:normalViewPr>
  <p:slideViewPr>
    <p:cSldViewPr>
      <p:cViewPr>
        <p:scale>
          <a:sx n="30" d="100"/>
          <a:sy n="30" d="100"/>
        </p:scale>
        <p:origin x="1312" y="256"/>
      </p:cViewPr>
      <p:guideLst>
        <p:guide orient="horz" pos="2880"/>
        <p:guide pos="2160"/>
      </p:guideLst>
    </p:cSldViewPr>
  </p:slideViewPr>
  <p:notesTextViewPr>
    <p:cViewPr>
      <p:scale>
        <a:sx n="100" d="100"/>
        <a:sy n="100" d="100"/>
      </p:scale>
      <p:origin x="0" y="0"/>
    </p:cViewPr>
  </p:notesTextViewPr>
  <p:notesViewPr>
    <p:cSldViewPr>
      <p:cViewPr varScale="1">
        <p:scale>
          <a:sx n="102" d="100"/>
          <a:sy n="102" d="100"/>
        </p:scale>
        <p:origin x="1208" y="10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4.xml"/><Relationship Id="rId21" Type="http://schemas.openxmlformats.org/officeDocument/2006/relationships/slide" Target="slides/slide9.xml"/><Relationship Id="rId42" Type="http://schemas.openxmlformats.org/officeDocument/2006/relationships/slide" Target="slides/slide30.xml"/><Relationship Id="rId47" Type="http://schemas.openxmlformats.org/officeDocument/2006/relationships/slide" Target="slides/slide35.xml"/><Relationship Id="rId63" Type="http://schemas.openxmlformats.org/officeDocument/2006/relationships/slide" Target="slides/slide51.xml"/><Relationship Id="rId6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4.xml"/><Relationship Id="rId29" Type="http://schemas.openxmlformats.org/officeDocument/2006/relationships/slide" Target="slides/slide17.xml"/><Relationship Id="rId11" Type="http://schemas.openxmlformats.org/officeDocument/2006/relationships/slideMaster" Target="slideMasters/slideMaster8.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slide" Target="slides/slide28.xml"/><Relationship Id="rId45" Type="http://schemas.openxmlformats.org/officeDocument/2006/relationships/slide" Target="slides/slide33.xml"/><Relationship Id="rId53" Type="http://schemas.openxmlformats.org/officeDocument/2006/relationships/slide" Target="slides/slide41.xml"/><Relationship Id="rId58" Type="http://schemas.openxmlformats.org/officeDocument/2006/relationships/slide" Target="slides/slide46.xml"/><Relationship Id="rId66" Type="http://schemas.openxmlformats.org/officeDocument/2006/relationships/slide" Target="slides/slide54.xml"/><Relationship Id="rId74" Type="http://schemas.microsoft.com/office/2018/10/relationships/authors" Target="authors.xml"/><Relationship Id="rId5" Type="http://schemas.openxmlformats.org/officeDocument/2006/relationships/slideMaster" Target="slideMasters/slideMaster2.xml"/><Relationship Id="rId61" Type="http://schemas.openxmlformats.org/officeDocument/2006/relationships/slide" Target="slides/slide49.xml"/><Relationship Id="rId19" Type="http://schemas.openxmlformats.org/officeDocument/2006/relationships/slide" Target="slides/slide7.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slide" Target="slides/slide31.xml"/><Relationship Id="rId48" Type="http://schemas.openxmlformats.org/officeDocument/2006/relationships/slide" Target="slides/slide36.xml"/><Relationship Id="rId56" Type="http://schemas.openxmlformats.org/officeDocument/2006/relationships/slide" Target="slides/slide44.xml"/><Relationship Id="rId64" Type="http://schemas.openxmlformats.org/officeDocument/2006/relationships/slide" Target="slides/slide52.xml"/><Relationship Id="rId69" Type="http://schemas.openxmlformats.org/officeDocument/2006/relationships/handoutMaster" Target="handoutMasters/handoutMaster1.xml"/><Relationship Id="rId8" Type="http://schemas.openxmlformats.org/officeDocument/2006/relationships/slideMaster" Target="slideMasters/slideMaster5.xml"/><Relationship Id="rId51" Type="http://schemas.openxmlformats.org/officeDocument/2006/relationships/slide" Target="slides/slide39.xml"/><Relationship Id="rId72"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46" Type="http://schemas.openxmlformats.org/officeDocument/2006/relationships/slide" Target="slides/slide34.xml"/><Relationship Id="rId59" Type="http://schemas.openxmlformats.org/officeDocument/2006/relationships/slide" Target="slides/slide47.xml"/><Relationship Id="rId67" Type="http://schemas.openxmlformats.org/officeDocument/2006/relationships/slide" Target="slides/slide55.xml"/><Relationship Id="rId20" Type="http://schemas.openxmlformats.org/officeDocument/2006/relationships/slide" Target="slides/slide8.xml"/><Relationship Id="rId41" Type="http://schemas.openxmlformats.org/officeDocument/2006/relationships/slide" Target="slides/slide29.xml"/><Relationship Id="rId54" Type="http://schemas.openxmlformats.org/officeDocument/2006/relationships/slide" Target="slides/slide42.xml"/><Relationship Id="rId62" Type="http://schemas.openxmlformats.org/officeDocument/2006/relationships/slide" Target="slides/slide50.xml"/><Relationship Id="rId7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49" Type="http://schemas.openxmlformats.org/officeDocument/2006/relationships/slide" Target="slides/slide37.xml"/><Relationship Id="rId57" Type="http://schemas.openxmlformats.org/officeDocument/2006/relationships/slide" Target="slides/slide45.xml"/><Relationship Id="rId10" Type="http://schemas.openxmlformats.org/officeDocument/2006/relationships/slideMaster" Target="slideMasters/slideMaster7.xml"/><Relationship Id="rId31" Type="http://schemas.openxmlformats.org/officeDocument/2006/relationships/slide" Target="slides/slide19.xml"/><Relationship Id="rId44" Type="http://schemas.openxmlformats.org/officeDocument/2006/relationships/slide" Target="slides/slide32.xml"/><Relationship Id="rId52" Type="http://schemas.openxmlformats.org/officeDocument/2006/relationships/slide" Target="slides/slide40.xml"/><Relationship Id="rId60" Type="http://schemas.openxmlformats.org/officeDocument/2006/relationships/slide" Target="slides/slide48.xml"/><Relationship Id="rId65" Type="http://schemas.openxmlformats.org/officeDocument/2006/relationships/slide" Target="slides/slide53.xml"/><Relationship Id="rId7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 Target="slides/slide1.xml"/><Relationship Id="rId18" Type="http://schemas.openxmlformats.org/officeDocument/2006/relationships/slide" Target="slides/slide6.xml"/><Relationship Id="rId39" Type="http://schemas.openxmlformats.org/officeDocument/2006/relationships/slide" Target="slides/slide27.xml"/><Relationship Id="rId34" Type="http://schemas.openxmlformats.org/officeDocument/2006/relationships/slide" Target="slides/slide22.xml"/><Relationship Id="rId50" Type="http://schemas.openxmlformats.org/officeDocument/2006/relationships/slide" Target="slides/slide38.xml"/><Relationship Id="rId55" Type="http://schemas.openxmlformats.org/officeDocument/2006/relationships/slide" Target="slides/slide43.xml"/><Relationship Id="rId7" Type="http://schemas.openxmlformats.org/officeDocument/2006/relationships/slideMaster" Target="slideMasters/slideMaster4.xml"/><Relationship Id="rId71"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CB81A5-91B0-40F2-BAEE-DFAF8BCFE0C7}" type="doc">
      <dgm:prSet loTypeId="urn:microsoft.com/office/officeart/2005/8/layout/vList3" loCatId="list" qsTypeId="urn:microsoft.com/office/officeart/2005/8/quickstyle/simple1" qsCatId="simple" csTypeId="urn:microsoft.com/office/officeart/2005/8/colors/accent1_2" csCatId="accent1" phldr="1"/>
      <dgm:spPr/>
    </dgm:pt>
    <dgm:pt modelId="{A234D1E4-870D-4C0F-95CE-D75C5CD14EC0}">
      <dgm:prSet phldrT="[Text]"/>
      <dgm:spPr>
        <a:solidFill>
          <a:srgbClr val="9E4ECA"/>
        </a:solidFill>
      </dgm:spPr>
      <dgm:t>
        <a:bodyPr/>
        <a:lstStyle/>
        <a:p>
          <a:pPr algn="ctr"/>
          <a:r>
            <a:rPr lang="en-GB" b="1" dirty="0"/>
            <a:t>Section 1: </a:t>
          </a:r>
          <a:r>
            <a:rPr lang="en-GB" dirty="0"/>
            <a:t>Updates against all Escalation areas with Welsh Government</a:t>
          </a:r>
        </a:p>
      </dgm:t>
    </dgm:pt>
    <dgm:pt modelId="{9DA472F7-1664-40F6-B438-D62D6F3C09E2}" type="parTrans" cxnId="{37826977-176F-40AD-8268-9564D1BE12FB}">
      <dgm:prSet/>
      <dgm:spPr/>
      <dgm:t>
        <a:bodyPr/>
        <a:lstStyle/>
        <a:p>
          <a:endParaRPr lang="en-GB"/>
        </a:p>
      </dgm:t>
    </dgm:pt>
    <dgm:pt modelId="{1ABC5F00-1D96-42C0-984F-5B39B031A9E7}" type="sibTrans" cxnId="{37826977-176F-40AD-8268-9564D1BE12FB}">
      <dgm:prSet/>
      <dgm:spPr/>
      <dgm:t>
        <a:bodyPr/>
        <a:lstStyle/>
        <a:p>
          <a:endParaRPr lang="en-GB"/>
        </a:p>
      </dgm:t>
    </dgm:pt>
    <dgm:pt modelId="{0986C25D-ACCD-455E-9E7A-A6DDC2F8DBD8}">
      <dgm:prSet phldrT="[Text]"/>
      <dgm:spPr>
        <a:solidFill>
          <a:schemeClr val="accent5">
            <a:lumMod val="60000"/>
            <a:lumOff val="40000"/>
          </a:schemeClr>
        </a:solidFill>
      </dgm:spPr>
      <dgm:t>
        <a:bodyPr/>
        <a:lstStyle/>
        <a:p>
          <a:pPr algn="ctr"/>
          <a:endParaRPr lang="en-GB" b="1" dirty="0"/>
        </a:p>
        <a:p>
          <a:pPr algn="ctr"/>
          <a:r>
            <a:rPr lang="en-GB" b="1" dirty="0"/>
            <a:t>Section 2</a:t>
          </a:r>
          <a:r>
            <a:rPr lang="en-GB" dirty="0"/>
            <a:t>: Performance against the Health Board’s Strategic Objectives</a:t>
          </a:r>
        </a:p>
      </dgm:t>
    </dgm:pt>
    <dgm:pt modelId="{96609BE5-B92D-4F92-8CB8-8D3C5BC1E3F5}" type="parTrans" cxnId="{5E297324-D474-424C-A20B-E2E9AEF18465}">
      <dgm:prSet/>
      <dgm:spPr/>
      <dgm:t>
        <a:bodyPr/>
        <a:lstStyle/>
        <a:p>
          <a:endParaRPr lang="en-GB"/>
        </a:p>
      </dgm:t>
    </dgm:pt>
    <dgm:pt modelId="{031278E4-47D8-40CC-8E9A-D8788D8D1381}" type="sibTrans" cxnId="{5E297324-D474-424C-A20B-E2E9AEF18465}">
      <dgm:prSet/>
      <dgm:spPr/>
      <dgm:t>
        <a:bodyPr/>
        <a:lstStyle/>
        <a:p>
          <a:endParaRPr lang="en-GB"/>
        </a:p>
      </dgm:t>
    </dgm:pt>
    <dgm:pt modelId="{325D5468-5A39-49E0-AC6D-DE69E8658A1B}">
      <dgm:prSet phldrT="[Text]"/>
      <dgm:spPr>
        <a:solidFill>
          <a:srgbClr val="00B050"/>
        </a:solidFill>
      </dgm:spPr>
      <dgm:t>
        <a:bodyPr/>
        <a:lstStyle/>
        <a:p>
          <a:r>
            <a:rPr lang="en-GB" dirty="0"/>
            <a:t>Section 3: Updates on Ministerial Enabling Actions</a:t>
          </a:r>
        </a:p>
      </dgm:t>
    </dgm:pt>
    <dgm:pt modelId="{C3CC3D0E-E601-4CEC-A4EA-7040238D7147}" type="parTrans" cxnId="{191211A0-2AD1-4935-A0F1-03D57724C714}">
      <dgm:prSet/>
      <dgm:spPr/>
      <dgm:t>
        <a:bodyPr/>
        <a:lstStyle/>
        <a:p>
          <a:endParaRPr lang="en-GB"/>
        </a:p>
      </dgm:t>
    </dgm:pt>
    <dgm:pt modelId="{77562E8B-2486-4DB2-A986-C3E6FF2E06A2}" type="sibTrans" cxnId="{191211A0-2AD1-4935-A0F1-03D57724C714}">
      <dgm:prSet/>
      <dgm:spPr/>
      <dgm:t>
        <a:bodyPr/>
        <a:lstStyle/>
        <a:p>
          <a:endParaRPr lang="en-GB"/>
        </a:p>
      </dgm:t>
    </dgm:pt>
    <dgm:pt modelId="{FB9320CF-4C4C-46C8-9228-ECCB91AA990D}">
      <dgm:prSet/>
      <dgm:spPr>
        <a:solidFill>
          <a:schemeClr val="accent5">
            <a:lumMod val="60000"/>
            <a:lumOff val="40000"/>
          </a:schemeClr>
        </a:solidFill>
      </dgm:spPr>
      <dgm:t>
        <a:bodyPr/>
        <a:lstStyle/>
        <a:p>
          <a:pPr algn="l"/>
          <a:endParaRPr lang="en-GB" dirty="0"/>
        </a:p>
      </dgm:t>
    </dgm:pt>
    <dgm:pt modelId="{DCA3AF48-331A-4004-B0C9-0B02D352FEB4}" type="parTrans" cxnId="{67CF27F7-EB08-4567-A68B-EDF885977A72}">
      <dgm:prSet/>
      <dgm:spPr/>
      <dgm:t>
        <a:bodyPr/>
        <a:lstStyle/>
        <a:p>
          <a:endParaRPr lang="en-GB"/>
        </a:p>
      </dgm:t>
    </dgm:pt>
    <dgm:pt modelId="{1BD6215B-30CC-4468-AC86-462C69F0E2BC}" type="sibTrans" cxnId="{67CF27F7-EB08-4567-A68B-EDF885977A72}">
      <dgm:prSet/>
      <dgm:spPr/>
      <dgm:t>
        <a:bodyPr/>
        <a:lstStyle/>
        <a:p>
          <a:endParaRPr lang="en-GB"/>
        </a:p>
      </dgm:t>
    </dgm:pt>
    <dgm:pt modelId="{FEFE71CE-EB5C-4199-8D48-4A7544A10A1A}" type="pres">
      <dgm:prSet presAssocID="{6CCB81A5-91B0-40F2-BAEE-DFAF8BCFE0C7}" presName="linearFlow" presStyleCnt="0">
        <dgm:presLayoutVars>
          <dgm:dir/>
          <dgm:resizeHandles val="exact"/>
        </dgm:presLayoutVars>
      </dgm:prSet>
      <dgm:spPr/>
    </dgm:pt>
    <dgm:pt modelId="{18DB83F6-6A68-46FF-AC90-5333A3AE1AD8}" type="pres">
      <dgm:prSet presAssocID="{A234D1E4-870D-4C0F-95CE-D75C5CD14EC0}" presName="composite" presStyleCnt="0"/>
      <dgm:spPr/>
    </dgm:pt>
    <dgm:pt modelId="{F9E476B7-A246-4EEE-9E1A-6E631012DA9E}" type="pres">
      <dgm:prSet presAssocID="{A234D1E4-870D-4C0F-95CE-D75C5CD14EC0}" presName="imgShp" presStyleLbl="fgImgPlace1" presStyleIdx="0" presStyleCnt="3"/>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Checklist with solid fill"/>
        </a:ext>
      </dgm:extLst>
    </dgm:pt>
    <dgm:pt modelId="{2094783E-7C65-48B5-8ADA-5899B25B8974}" type="pres">
      <dgm:prSet presAssocID="{A234D1E4-870D-4C0F-95CE-D75C5CD14EC0}" presName="txShp" presStyleLbl="node1" presStyleIdx="0" presStyleCnt="3" custLinFactNeighborX="8345" custLinFactNeighborY="639">
        <dgm:presLayoutVars>
          <dgm:bulletEnabled val="1"/>
        </dgm:presLayoutVars>
      </dgm:prSet>
      <dgm:spPr/>
    </dgm:pt>
    <dgm:pt modelId="{D2E4F8DB-AD73-40B6-8430-D102E20CDADF}" type="pres">
      <dgm:prSet presAssocID="{1ABC5F00-1D96-42C0-984F-5B39B031A9E7}" presName="spacing" presStyleCnt="0"/>
      <dgm:spPr/>
    </dgm:pt>
    <dgm:pt modelId="{C72CFC3C-1B6E-449F-9600-CB2C06FA36D6}" type="pres">
      <dgm:prSet presAssocID="{0986C25D-ACCD-455E-9E7A-A6DDC2F8DBD8}" presName="composite" presStyleCnt="0"/>
      <dgm:spPr/>
    </dgm:pt>
    <dgm:pt modelId="{C0FBD90D-9B30-43B9-97E9-94BEF7DC7598}" type="pres">
      <dgm:prSet presAssocID="{0986C25D-ACCD-455E-9E7A-A6DDC2F8DBD8}" presName="imgShp" presStyleLbl="fgImgPlace1" presStyleIdx="1" presStyleCnt="3"/>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Bar graph with upward trend with solid fill"/>
        </a:ext>
      </dgm:extLst>
    </dgm:pt>
    <dgm:pt modelId="{D2AFC09E-EE91-46FC-A104-32B60545D046}" type="pres">
      <dgm:prSet presAssocID="{0986C25D-ACCD-455E-9E7A-A6DDC2F8DBD8}" presName="txShp" presStyleLbl="node1" presStyleIdx="1" presStyleCnt="3" custLinFactNeighborX="9008" custLinFactNeighborY="-5786">
        <dgm:presLayoutVars>
          <dgm:bulletEnabled val="1"/>
        </dgm:presLayoutVars>
      </dgm:prSet>
      <dgm:spPr/>
    </dgm:pt>
    <dgm:pt modelId="{25DE397E-79C9-4433-B8B0-D589D30F6C07}" type="pres">
      <dgm:prSet presAssocID="{031278E4-47D8-40CC-8E9A-D8788D8D1381}" presName="spacing" presStyleCnt="0"/>
      <dgm:spPr/>
    </dgm:pt>
    <dgm:pt modelId="{82E65E3F-32F9-4606-8767-4277B08337D8}" type="pres">
      <dgm:prSet presAssocID="{325D5468-5A39-49E0-AC6D-DE69E8658A1B}" presName="composite" presStyleCnt="0"/>
      <dgm:spPr/>
    </dgm:pt>
    <dgm:pt modelId="{4296A84E-6113-4C1F-9DB6-B4931C946519}" type="pres">
      <dgm:prSet presAssocID="{325D5468-5A39-49E0-AC6D-DE69E8658A1B}" presName="imgShp" presStyleLbl="fgImgPlace1" presStyleIdx="2" presStyleCnt="3" custLinFactNeighborX="4598" custLinFactNeighborY="-6907"/>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Blog with solid fill"/>
        </a:ext>
      </dgm:extLst>
    </dgm:pt>
    <dgm:pt modelId="{3594E73D-CEFD-40FB-B959-50ED248AB200}" type="pres">
      <dgm:prSet presAssocID="{325D5468-5A39-49E0-AC6D-DE69E8658A1B}" presName="txShp" presStyleLbl="node1" presStyleIdx="2" presStyleCnt="3" custLinFactNeighborX="9008" custLinFactNeighborY="-10295">
        <dgm:presLayoutVars>
          <dgm:bulletEnabled val="1"/>
        </dgm:presLayoutVars>
      </dgm:prSet>
      <dgm:spPr/>
    </dgm:pt>
  </dgm:ptLst>
  <dgm:cxnLst>
    <dgm:cxn modelId="{855C2917-CE23-4928-A738-F0B5A56B7EE1}" type="presOf" srcId="{325D5468-5A39-49E0-AC6D-DE69E8658A1B}" destId="{3594E73D-CEFD-40FB-B959-50ED248AB200}" srcOrd="0" destOrd="0" presId="urn:microsoft.com/office/officeart/2005/8/layout/vList3"/>
    <dgm:cxn modelId="{5E297324-D474-424C-A20B-E2E9AEF18465}" srcId="{6CCB81A5-91B0-40F2-BAEE-DFAF8BCFE0C7}" destId="{0986C25D-ACCD-455E-9E7A-A6DDC2F8DBD8}" srcOrd="1" destOrd="0" parTransId="{96609BE5-B92D-4F92-8CB8-8D3C5BC1E3F5}" sibTransId="{031278E4-47D8-40CC-8E9A-D8788D8D1381}"/>
    <dgm:cxn modelId="{66CE8366-BAAE-470E-A092-92D8DA48C2C7}" type="presOf" srcId="{6CCB81A5-91B0-40F2-BAEE-DFAF8BCFE0C7}" destId="{FEFE71CE-EB5C-4199-8D48-4A7544A10A1A}" srcOrd="0" destOrd="0" presId="urn:microsoft.com/office/officeart/2005/8/layout/vList3"/>
    <dgm:cxn modelId="{38B7266C-DE8F-43AB-9200-640B1382F0D0}" type="presOf" srcId="{0986C25D-ACCD-455E-9E7A-A6DDC2F8DBD8}" destId="{D2AFC09E-EE91-46FC-A104-32B60545D046}" srcOrd="0" destOrd="0" presId="urn:microsoft.com/office/officeart/2005/8/layout/vList3"/>
    <dgm:cxn modelId="{37826977-176F-40AD-8268-9564D1BE12FB}" srcId="{6CCB81A5-91B0-40F2-BAEE-DFAF8BCFE0C7}" destId="{A234D1E4-870D-4C0F-95CE-D75C5CD14EC0}" srcOrd="0" destOrd="0" parTransId="{9DA472F7-1664-40F6-B438-D62D6F3C09E2}" sibTransId="{1ABC5F00-1D96-42C0-984F-5B39B031A9E7}"/>
    <dgm:cxn modelId="{191211A0-2AD1-4935-A0F1-03D57724C714}" srcId="{6CCB81A5-91B0-40F2-BAEE-DFAF8BCFE0C7}" destId="{325D5468-5A39-49E0-AC6D-DE69E8658A1B}" srcOrd="2" destOrd="0" parTransId="{C3CC3D0E-E601-4CEC-A4EA-7040238D7147}" sibTransId="{77562E8B-2486-4DB2-A986-C3E6FF2E06A2}"/>
    <dgm:cxn modelId="{B5D6A3C8-EDDE-482E-B402-8596C2E4D51F}" type="presOf" srcId="{FB9320CF-4C4C-46C8-9228-ECCB91AA990D}" destId="{D2AFC09E-EE91-46FC-A104-32B60545D046}" srcOrd="0" destOrd="1" presId="urn:microsoft.com/office/officeart/2005/8/layout/vList3"/>
    <dgm:cxn modelId="{149C4ADC-DD30-48BD-8E18-57A2B525BED9}" type="presOf" srcId="{A234D1E4-870D-4C0F-95CE-D75C5CD14EC0}" destId="{2094783E-7C65-48B5-8ADA-5899B25B8974}" srcOrd="0" destOrd="0" presId="urn:microsoft.com/office/officeart/2005/8/layout/vList3"/>
    <dgm:cxn modelId="{67CF27F7-EB08-4567-A68B-EDF885977A72}" srcId="{0986C25D-ACCD-455E-9E7A-A6DDC2F8DBD8}" destId="{FB9320CF-4C4C-46C8-9228-ECCB91AA990D}" srcOrd="0" destOrd="0" parTransId="{DCA3AF48-331A-4004-B0C9-0B02D352FEB4}" sibTransId="{1BD6215B-30CC-4468-AC86-462C69F0E2BC}"/>
    <dgm:cxn modelId="{8F37962A-363B-403F-8436-894FBB8926A7}" type="presParOf" srcId="{FEFE71CE-EB5C-4199-8D48-4A7544A10A1A}" destId="{18DB83F6-6A68-46FF-AC90-5333A3AE1AD8}" srcOrd="0" destOrd="0" presId="urn:microsoft.com/office/officeart/2005/8/layout/vList3"/>
    <dgm:cxn modelId="{E8A452AA-BEB8-4ABB-B701-78B024B44AD0}" type="presParOf" srcId="{18DB83F6-6A68-46FF-AC90-5333A3AE1AD8}" destId="{F9E476B7-A246-4EEE-9E1A-6E631012DA9E}" srcOrd="0" destOrd="0" presId="urn:microsoft.com/office/officeart/2005/8/layout/vList3"/>
    <dgm:cxn modelId="{65249FB1-8416-44EB-989B-5722279B4A79}" type="presParOf" srcId="{18DB83F6-6A68-46FF-AC90-5333A3AE1AD8}" destId="{2094783E-7C65-48B5-8ADA-5899B25B8974}" srcOrd="1" destOrd="0" presId="urn:microsoft.com/office/officeart/2005/8/layout/vList3"/>
    <dgm:cxn modelId="{110981BC-0F5E-44FF-92B1-02494AC8C4DD}" type="presParOf" srcId="{FEFE71CE-EB5C-4199-8D48-4A7544A10A1A}" destId="{D2E4F8DB-AD73-40B6-8430-D102E20CDADF}" srcOrd="1" destOrd="0" presId="urn:microsoft.com/office/officeart/2005/8/layout/vList3"/>
    <dgm:cxn modelId="{6C1C195C-0C7F-4F21-87E2-640BAFD80EB2}" type="presParOf" srcId="{FEFE71CE-EB5C-4199-8D48-4A7544A10A1A}" destId="{C72CFC3C-1B6E-449F-9600-CB2C06FA36D6}" srcOrd="2" destOrd="0" presId="urn:microsoft.com/office/officeart/2005/8/layout/vList3"/>
    <dgm:cxn modelId="{CFA8043F-1D4F-4D3A-AA82-99D34F7EB314}" type="presParOf" srcId="{C72CFC3C-1B6E-449F-9600-CB2C06FA36D6}" destId="{C0FBD90D-9B30-43B9-97E9-94BEF7DC7598}" srcOrd="0" destOrd="0" presId="urn:microsoft.com/office/officeart/2005/8/layout/vList3"/>
    <dgm:cxn modelId="{746B31CC-D077-48F2-8109-78CDA3A20290}" type="presParOf" srcId="{C72CFC3C-1B6E-449F-9600-CB2C06FA36D6}" destId="{D2AFC09E-EE91-46FC-A104-32B60545D046}" srcOrd="1" destOrd="0" presId="urn:microsoft.com/office/officeart/2005/8/layout/vList3"/>
    <dgm:cxn modelId="{BE82FB04-3463-473E-B73C-8C32E073691E}" type="presParOf" srcId="{FEFE71CE-EB5C-4199-8D48-4A7544A10A1A}" destId="{25DE397E-79C9-4433-B8B0-D589D30F6C07}" srcOrd="3" destOrd="0" presId="urn:microsoft.com/office/officeart/2005/8/layout/vList3"/>
    <dgm:cxn modelId="{4B26EECB-93B8-41C1-8A36-C87ACB643832}" type="presParOf" srcId="{FEFE71CE-EB5C-4199-8D48-4A7544A10A1A}" destId="{82E65E3F-32F9-4606-8767-4277B08337D8}" srcOrd="4" destOrd="0" presId="urn:microsoft.com/office/officeart/2005/8/layout/vList3"/>
    <dgm:cxn modelId="{F3591DF2-3DB6-4EC3-BDD1-A93329D6FA75}" type="presParOf" srcId="{82E65E3F-32F9-4606-8767-4277B08337D8}" destId="{4296A84E-6113-4C1F-9DB6-B4931C946519}" srcOrd="0" destOrd="0" presId="urn:microsoft.com/office/officeart/2005/8/layout/vList3"/>
    <dgm:cxn modelId="{595EC52F-61F3-44D7-8F50-9A44D8ECD261}" type="presParOf" srcId="{82E65E3F-32F9-4606-8767-4277B08337D8}" destId="{3594E73D-CEFD-40FB-B959-50ED248AB200}"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94783E-7C65-48B5-8ADA-5899B25B8974}">
      <dsp:nvSpPr>
        <dsp:cNvPr id="0" name=""/>
        <dsp:cNvSpPr/>
      </dsp:nvSpPr>
      <dsp:spPr>
        <a:xfrm rot="10800000">
          <a:off x="4419565" y="17677"/>
          <a:ext cx="11502771" cy="2249379"/>
        </a:xfrm>
        <a:prstGeom prst="homePlate">
          <a:avLst/>
        </a:prstGeom>
        <a:solidFill>
          <a:srgbClr val="9E4EC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1914" tIns="118110" rIns="220472" bIns="118110" numCol="1" spcCol="1270" anchor="ctr" anchorCtr="0">
          <a:noAutofit/>
        </a:bodyPr>
        <a:lstStyle/>
        <a:p>
          <a:pPr marL="0" lvl="0" indent="0" algn="ctr" defTabSz="1377950">
            <a:lnSpc>
              <a:spcPct val="90000"/>
            </a:lnSpc>
            <a:spcBef>
              <a:spcPct val="0"/>
            </a:spcBef>
            <a:spcAft>
              <a:spcPct val="35000"/>
            </a:spcAft>
            <a:buNone/>
          </a:pPr>
          <a:r>
            <a:rPr lang="en-GB" sz="3100" b="1" kern="1200" dirty="0"/>
            <a:t>Section 1: </a:t>
          </a:r>
          <a:r>
            <a:rPr lang="en-GB" sz="3100" kern="1200" dirty="0"/>
            <a:t>Updates against all Escalation areas with Welsh Government</a:t>
          </a:r>
        </a:p>
      </dsp:txBody>
      <dsp:txXfrm rot="10800000">
        <a:off x="4981910" y="17677"/>
        <a:ext cx="10940426" cy="2249379"/>
      </dsp:txXfrm>
    </dsp:sp>
    <dsp:sp modelId="{F9E476B7-A246-4EEE-9E1A-6E631012DA9E}">
      <dsp:nvSpPr>
        <dsp:cNvPr id="0" name=""/>
        <dsp:cNvSpPr/>
      </dsp:nvSpPr>
      <dsp:spPr>
        <a:xfrm>
          <a:off x="2334969" y="3303"/>
          <a:ext cx="2249379" cy="2249379"/>
        </a:xfrm>
        <a:prstGeom prst="ellipse">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D2AFC09E-EE91-46FC-A104-32B60545D046}">
      <dsp:nvSpPr>
        <dsp:cNvPr id="0" name=""/>
        <dsp:cNvSpPr/>
      </dsp:nvSpPr>
      <dsp:spPr>
        <a:xfrm rot="10800000">
          <a:off x="4495829" y="2793991"/>
          <a:ext cx="11502771" cy="2249379"/>
        </a:xfrm>
        <a:prstGeom prst="homePlate">
          <a:avLst/>
        </a:prstGeom>
        <a:solidFill>
          <a:schemeClr val="accent5">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1914" tIns="118110" rIns="220472" bIns="118110" numCol="1" spcCol="1270" anchor="t" anchorCtr="0">
          <a:noAutofit/>
        </a:bodyPr>
        <a:lstStyle/>
        <a:p>
          <a:pPr marL="0" lvl="0" indent="0" algn="ctr" defTabSz="1377950">
            <a:lnSpc>
              <a:spcPct val="90000"/>
            </a:lnSpc>
            <a:spcBef>
              <a:spcPct val="0"/>
            </a:spcBef>
            <a:spcAft>
              <a:spcPct val="35000"/>
            </a:spcAft>
            <a:buNone/>
          </a:pPr>
          <a:endParaRPr lang="en-GB" sz="3100" b="1" kern="1200" dirty="0"/>
        </a:p>
        <a:p>
          <a:pPr marL="0" lvl="0" indent="0" algn="ctr" defTabSz="1377950">
            <a:lnSpc>
              <a:spcPct val="90000"/>
            </a:lnSpc>
            <a:spcBef>
              <a:spcPct val="0"/>
            </a:spcBef>
            <a:spcAft>
              <a:spcPct val="35000"/>
            </a:spcAft>
            <a:buNone/>
          </a:pPr>
          <a:r>
            <a:rPr lang="en-GB" sz="3100" b="1" kern="1200" dirty="0"/>
            <a:t>Section 2</a:t>
          </a:r>
          <a:r>
            <a:rPr lang="en-GB" sz="3100" kern="1200" dirty="0"/>
            <a:t>: Performance against the Health Board’s Strategic Objectives</a:t>
          </a:r>
        </a:p>
        <a:p>
          <a:pPr marL="228600" lvl="1" indent="-228600" algn="l" defTabSz="1066800">
            <a:lnSpc>
              <a:spcPct val="90000"/>
            </a:lnSpc>
            <a:spcBef>
              <a:spcPct val="0"/>
            </a:spcBef>
            <a:spcAft>
              <a:spcPct val="15000"/>
            </a:spcAft>
            <a:buChar char="•"/>
          </a:pPr>
          <a:endParaRPr lang="en-GB" sz="2400" kern="1200" dirty="0"/>
        </a:p>
      </dsp:txBody>
      <dsp:txXfrm rot="10800000">
        <a:off x="5058174" y="2793991"/>
        <a:ext cx="10940426" cy="2249379"/>
      </dsp:txXfrm>
    </dsp:sp>
    <dsp:sp modelId="{C0FBD90D-9B30-43B9-97E9-94BEF7DC7598}">
      <dsp:nvSpPr>
        <dsp:cNvPr id="0" name=""/>
        <dsp:cNvSpPr/>
      </dsp:nvSpPr>
      <dsp:spPr>
        <a:xfrm>
          <a:off x="2334969" y="2924140"/>
          <a:ext cx="2249379" cy="2249379"/>
        </a:xfrm>
        <a:prstGeom prst="ellipse">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3594E73D-CEFD-40FB-B959-50ED248AB200}">
      <dsp:nvSpPr>
        <dsp:cNvPr id="0" name=""/>
        <dsp:cNvSpPr/>
      </dsp:nvSpPr>
      <dsp:spPr>
        <a:xfrm rot="10800000">
          <a:off x="4495829" y="5613403"/>
          <a:ext cx="11502771" cy="2249379"/>
        </a:xfrm>
        <a:prstGeom prst="homePlate">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1914" tIns="118110" rIns="220472" bIns="118110" numCol="1" spcCol="1270" anchor="ctr" anchorCtr="0">
          <a:noAutofit/>
        </a:bodyPr>
        <a:lstStyle/>
        <a:p>
          <a:pPr marL="0" lvl="0" indent="0" algn="ctr" defTabSz="1377950">
            <a:lnSpc>
              <a:spcPct val="90000"/>
            </a:lnSpc>
            <a:spcBef>
              <a:spcPct val="0"/>
            </a:spcBef>
            <a:spcAft>
              <a:spcPct val="35000"/>
            </a:spcAft>
            <a:buNone/>
          </a:pPr>
          <a:r>
            <a:rPr lang="en-GB" sz="3100" kern="1200" dirty="0"/>
            <a:t>Section 3: Updates on Ministerial Enabling Actions</a:t>
          </a:r>
        </a:p>
      </dsp:txBody>
      <dsp:txXfrm rot="10800000">
        <a:off x="5058174" y="5613403"/>
        <a:ext cx="10940426" cy="2249379"/>
      </dsp:txXfrm>
    </dsp:sp>
    <dsp:sp modelId="{4296A84E-6113-4C1F-9DB6-B4931C946519}">
      <dsp:nvSpPr>
        <dsp:cNvPr id="0" name=""/>
        <dsp:cNvSpPr/>
      </dsp:nvSpPr>
      <dsp:spPr>
        <a:xfrm>
          <a:off x="2438396" y="5689612"/>
          <a:ext cx="2249379" cy="2249379"/>
        </a:xfrm>
        <a:prstGeom prst="ellipse">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8EE7ECD9-44F3-DEBB-BA72-DE5516BF946D}"/>
              </a:ext>
            </a:extLst>
          </p:cNvPr>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a16="http://schemas.microsoft.com/office/drawing/2014/main" id="{F1BE2199-4116-BDE3-4F84-2224CBF2D687}"/>
              </a:ext>
            </a:extLst>
          </p:cNvPr>
          <p:cNvSpPr>
            <a:spLocks noGrp="1"/>
          </p:cNvSpPr>
          <p:nvPr>
            <p:ph type="dt" sz="quarter" idx="1"/>
          </p:nvPr>
        </p:nvSpPr>
        <p:spPr>
          <a:xfrm>
            <a:off x="11387138" y="0"/>
            <a:ext cx="8712200" cy="566738"/>
          </a:xfrm>
          <a:prstGeom prst="rect">
            <a:avLst/>
          </a:prstGeom>
        </p:spPr>
        <p:txBody>
          <a:bodyPr vert="horz" lIns="91440" tIns="45720" rIns="91440" bIns="45720" rtlCol="0"/>
          <a:lstStyle>
            <a:lvl1pPr algn="r">
              <a:defRPr sz="1200"/>
            </a:lvl1pPr>
          </a:lstStyle>
          <a:p>
            <a:fld id="{2333FF07-D416-4C2C-85F3-1B087AD86F7F}" type="datetimeFigureOut">
              <a:rPr lang="pt-BR" smtClean="0"/>
              <a:t>03/09/2025</a:t>
            </a:fld>
            <a:endParaRPr lang="pt-BR"/>
          </a:p>
        </p:txBody>
      </p:sp>
      <p:sp>
        <p:nvSpPr>
          <p:cNvPr id="4" name="Espaço Reservado para Rodapé 3">
            <a:extLst>
              <a:ext uri="{FF2B5EF4-FFF2-40B4-BE49-F238E27FC236}">
                <a16:creationId xmlns:a16="http://schemas.microsoft.com/office/drawing/2014/main" id="{4D68A4BD-4B7C-6155-441A-AE2DCD77C67D}"/>
              </a:ext>
            </a:extLst>
          </p:cNvPr>
          <p:cNvSpPr>
            <a:spLocks noGrp="1"/>
          </p:cNvSpPr>
          <p:nvPr>
            <p:ph type="ftr" sz="quarter" idx="2"/>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a:extLst>
              <a:ext uri="{FF2B5EF4-FFF2-40B4-BE49-F238E27FC236}">
                <a16:creationId xmlns:a16="http://schemas.microsoft.com/office/drawing/2014/main" id="{4C0BBA66-9424-88F5-D52A-96D4FF1EB8EC}"/>
              </a:ext>
            </a:extLst>
          </p:cNvPr>
          <p:cNvSpPr>
            <a:spLocks noGrp="1"/>
          </p:cNvSpPr>
          <p:nvPr>
            <p:ph type="sldNum" sz="quarter" idx="3"/>
          </p:nvPr>
        </p:nvSpPr>
        <p:spPr>
          <a:xfrm>
            <a:off x="11387138" y="10742613"/>
            <a:ext cx="8712200" cy="566737"/>
          </a:xfrm>
          <a:prstGeom prst="rect">
            <a:avLst/>
          </a:prstGeom>
        </p:spPr>
        <p:txBody>
          <a:bodyPr vert="horz" lIns="91440" tIns="45720" rIns="91440" bIns="45720" rtlCol="0" anchor="b"/>
          <a:lstStyle>
            <a:lvl1pPr algn="r">
              <a:defRPr sz="1200"/>
            </a:lvl1pPr>
          </a:lstStyle>
          <a:p>
            <a:fld id="{0BEBD6FC-EFCB-47FE-B920-DC5304983EAE}" type="slidenum">
              <a:rPr lang="pt-BR" smtClean="0"/>
              <a:t>‹#›</a:t>
            </a:fld>
            <a:endParaRPr lang="pt-BR"/>
          </a:p>
        </p:txBody>
      </p:sp>
    </p:spTree>
    <p:extLst>
      <p:ext uri="{BB962C8B-B14F-4D97-AF65-F5344CB8AC3E}">
        <p14:creationId xmlns:p14="http://schemas.microsoft.com/office/powerpoint/2010/main" val="407072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A8B3879D-8347-4C3B-8580-C424A6D4BD38}" type="datetimeFigureOut">
              <a:rPr lang="pt-BR" smtClean="0"/>
              <a:t>27/08/2025</a:t>
            </a:fld>
            <a:endParaRPr lang="pt-BR"/>
          </a:p>
        </p:txBody>
      </p:sp>
      <p:sp>
        <p:nvSpPr>
          <p:cNvPr id="4" name="Espaço Reservado para Imagem de Slide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32F1A2-D638-401F-83A8-37BE82B69C5E}" type="slidenum">
              <a:rPr lang="pt-BR" smtClean="0"/>
              <a:t>‹#›</a:t>
            </a:fld>
            <a:endParaRPr lang="pt-BR"/>
          </a:p>
        </p:txBody>
      </p:sp>
    </p:spTree>
    <p:extLst>
      <p:ext uri="{BB962C8B-B14F-4D97-AF65-F5344CB8AC3E}">
        <p14:creationId xmlns:p14="http://schemas.microsoft.com/office/powerpoint/2010/main" val="2224972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a:t>
            </a:fld>
            <a:endParaRPr lang="pt-BR"/>
          </a:p>
        </p:txBody>
      </p:sp>
    </p:spTree>
    <p:extLst>
      <p:ext uri="{BB962C8B-B14F-4D97-AF65-F5344CB8AC3E}">
        <p14:creationId xmlns:p14="http://schemas.microsoft.com/office/powerpoint/2010/main" val="40227545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2</a:t>
            </a:fld>
            <a:endParaRPr lang="pt-BR"/>
          </a:p>
        </p:txBody>
      </p:sp>
    </p:spTree>
    <p:extLst>
      <p:ext uri="{BB962C8B-B14F-4D97-AF65-F5344CB8AC3E}">
        <p14:creationId xmlns:p14="http://schemas.microsoft.com/office/powerpoint/2010/main" val="12515756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0EB9C5-9D3E-BD76-DB1C-B5642EC732F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EEEE0C-C022-913F-55A5-8D6C2DF3278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5E3CB4A-41F1-3D15-3401-8CA4F0272C5C}"/>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37445D7-5E96-F7F9-50A8-CBA6E0385B5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3C719F-C571-4F44-AC6E-387F77D049B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37722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5E99A1-211D-92D7-5E9B-0CCB117133B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8EF7D6-E710-4BBB-D723-E9AE9C09852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F679083-9DB6-1CD4-61B9-2AF5AFEB5131}"/>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E51438EE-EC7A-F78E-F7BC-A78E71FEC80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3C719F-C571-4F44-AC6E-387F77D049B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285678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9.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91967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715361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788287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4" name="Picture 5" descr="A rainbow colored lines on a black background&#10;&#10;Description automatically generated">
            <a:extLst>
              <a:ext uri="{FF2B5EF4-FFF2-40B4-BE49-F238E27FC236}">
                <a16:creationId xmlns:a16="http://schemas.microsoft.com/office/drawing/2014/main" id="{6CC31DD0-DA09-F977-542F-B0A1B12DABC2}"/>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8" name="Espaço Reservado para Texto 12">
            <a:extLst>
              <a:ext uri="{FF2B5EF4-FFF2-40B4-BE49-F238E27FC236}">
                <a16:creationId xmlns:a16="http://schemas.microsoft.com/office/drawing/2014/main" id="{5799AAF5-40A5-D79D-5581-2786C5316C4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5972070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4EC1FC05-905A-A0AC-CFCE-18BA082631B9}"/>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2243408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11" name="Espaço Reservado para Texto 12">
            <a:extLst>
              <a:ext uri="{FF2B5EF4-FFF2-40B4-BE49-F238E27FC236}">
                <a16:creationId xmlns:a16="http://schemas.microsoft.com/office/drawing/2014/main" id="{66E96822-215A-B2BF-C4C3-A7E5C7DEE31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019308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D000F453-C420-8936-C2A4-472908B448C1}"/>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1284412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17532496-D5C2-5766-E577-459629D5AA6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980465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B985E978-43A4-04F9-E476-8C8640E00BF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57356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2" name="Picture 5" descr="A rainbow colored lines on a black background&#10;&#10;Description automatically generated">
            <a:extLst>
              <a:ext uri="{FF2B5EF4-FFF2-40B4-BE49-F238E27FC236}">
                <a16:creationId xmlns:a16="http://schemas.microsoft.com/office/drawing/2014/main" id="{99D578DB-F853-5B63-B23C-4BC39EF2F803}"/>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128956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848843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C457A853-9695-A7ED-A422-962DFCCBD32C}"/>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681853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3" name="Espaço Reservado para Texto 12">
            <a:extLst>
              <a:ext uri="{FF2B5EF4-FFF2-40B4-BE49-F238E27FC236}">
                <a16:creationId xmlns:a16="http://schemas.microsoft.com/office/drawing/2014/main" id="{6137D377-6665-C263-BB55-097D5AA80E8F}"/>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4980520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AFEA53-06E1-60BE-6408-DE0AF00C303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564347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5B7979-CB75-D66B-A798-9A6116AEEA12}"/>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5046708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1CDF2689-BE96-8C7A-E3E3-2EE9B9F4A6C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529803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27160904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61522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sp>
        <p:nvSpPr>
          <p:cNvPr id="2" name="Espaço Reservado para Texto 12">
            <a:extLst>
              <a:ext uri="{FF2B5EF4-FFF2-40B4-BE49-F238E27FC236}">
                <a16:creationId xmlns:a16="http://schemas.microsoft.com/office/drawing/2014/main" id="{05156341-0DC6-0F59-319D-7530768F394D}"/>
              </a:ext>
            </a:extLst>
          </p:cNvPr>
          <p:cNvSpPr>
            <a:spLocks noGrp="1"/>
          </p:cNvSpPr>
          <p:nvPr>
            <p:ph type="body" sz="quarter" idx="10" hasCustomPrompt="1"/>
          </p:nvPr>
        </p:nvSpPr>
        <p:spPr>
          <a:xfrm>
            <a:off x="657358" y="4297599"/>
            <a:ext cx="80238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Thank</a:t>
            </a:r>
            <a:r>
              <a:rPr lang="pt-BR" dirty="0"/>
              <a:t> </a:t>
            </a:r>
            <a:r>
              <a:rPr lang="pt-BR" dirty="0" err="1"/>
              <a:t>You</a:t>
            </a:r>
            <a:endParaRPr lang="pt-BR" dirty="0"/>
          </a:p>
        </p:txBody>
      </p:sp>
    </p:spTree>
    <p:extLst>
      <p:ext uri="{BB962C8B-B14F-4D97-AF65-F5344CB8AC3E}">
        <p14:creationId xmlns:p14="http://schemas.microsoft.com/office/powerpoint/2010/main" val="8540158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27/08/2025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9106369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27/08/2025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722207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518731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p:cNvSpPr>
            <a:spLocks noGrp="1"/>
          </p:cNvSpPr>
          <p:nvPr>
            <p:ph type="body" idx="1"/>
          </p:nvPr>
        </p:nvSpPr>
        <p:spPr>
          <a:xfrm>
            <a:off x="1371794" y="7568366"/>
            <a:ext cx="17341156" cy="2473919"/>
          </a:xfrm>
        </p:spPr>
        <p:txBody>
          <a:bodyPr/>
          <a:lstStyle>
            <a:lvl1pPr marL="0" indent="0">
              <a:buNone/>
              <a:defRPr sz="3958">
                <a:solidFill>
                  <a:schemeClr val="tx1">
                    <a:tint val="75000"/>
                  </a:schemeClr>
                </a:solidFill>
              </a:defRPr>
            </a:lvl1pPr>
            <a:lvl2pPr marL="753969" indent="0">
              <a:buNone/>
              <a:defRPr sz="3298">
                <a:solidFill>
                  <a:schemeClr val="tx1">
                    <a:tint val="75000"/>
                  </a:schemeClr>
                </a:solidFill>
              </a:defRPr>
            </a:lvl2pPr>
            <a:lvl3pPr marL="1507937" indent="0">
              <a:buNone/>
              <a:defRPr sz="2968">
                <a:solidFill>
                  <a:schemeClr val="tx1">
                    <a:tint val="75000"/>
                  </a:schemeClr>
                </a:solidFill>
              </a:defRPr>
            </a:lvl3pPr>
            <a:lvl4pPr marL="2261906" indent="0">
              <a:buNone/>
              <a:defRPr sz="2639">
                <a:solidFill>
                  <a:schemeClr val="tx1">
                    <a:tint val="75000"/>
                  </a:schemeClr>
                </a:solidFill>
              </a:defRPr>
            </a:lvl4pPr>
            <a:lvl5pPr marL="3015874" indent="0">
              <a:buNone/>
              <a:defRPr sz="2639">
                <a:solidFill>
                  <a:schemeClr val="tx1">
                    <a:tint val="75000"/>
                  </a:schemeClr>
                </a:solidFill>
              </a:defRPr>
            </a:lvl5pPr>
            <a:lvl6pPr marL="3769843" indent="0">
              <a:buNone/>
              <a:defRPr sz="2639">
                <a:solidFill>
                  <a:schemeClr val="tx1">
                    <a:tint val="75000"/>
                  </a:schemeClr>
                </a:solidFill>
              </a:defRPr>
            </a:lvl6pPr>
            <a:lvl7pPr marL="4523811" indent="0">
              <a:buNone/>
              <a:defRPr sz="2639">
                <a:solidFill>
                  <a:schemeClr val="tx1">
                    <a:tint val="75000"/>
                  </a:schemeClr>
                </a:solidFill>
              </a:defRPr>
            </a:lvl7pPr>
            <a:lvl8pPr marL="5277780" indent="0">
              <a:buNone/>
              <a:defRPr sz="2639">
                <a:solidFill>
                  <a:schemeClr val="tx1">
                    <a:tint val="75000"/>
                  </a:schemeClr>
                </a:solidFill>
              </a:defRPr>
            </a:lvl8pPr>
            <a:lvl9pPr marL="6031748" indent="0">
              <a:buNone/>
              <a:defRPr sz="2639">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5737EB-C81B-4572-8A1C-16400FEF07F5}" type="datetimeFigureOut">
              <a:rPr lang="en-GB" smtClean="0"/>
              <a:t>27/08/2025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56041993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266"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8505"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95737EB-C81B-4572-8A1C-16400FEF07F5}" type="datetimeFigureOut">
              <a:rPr lang="en-GB" smtClean="0"/>
              <a:t>27/08/2025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67938783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Edit Master text styles</a:t>
            </a:r>
          </a:p>
        </p:txBody>
      </p:sp>
      <p:sp>
        <p:nvSpPr>
          <p:cNvPr id="4" name="Content Placeholder 3"/>
          <p:cNvSpPr>
            <a:spLocks noGrp="1"/>
          </p:cNvSpPr>
          <p:nvPr>
            <p:ph sz="half" idx="2"/>
          </p:nvPr>
        </p:nvSpPr>
        <p:spPr>
          <a:xfrm>
            <a:off x="1384885" y="4131054"/>
            <a:ext cx="8505648"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Edit Master text styles</a:t>
            </a:r>
          </a:p>
        </p:txBody>
      </p:sp>
      <p:sp>
        <p:nvSpPr>
          <p:cNvPr id="6" name="Content Placeholder 5"/>
          <p:cNvSpPr>
            <a:spLocks noGrp="1"/>
          </p:cNvSpPr>
          <p:nvPr>
            <p:ph sz="quarter" idx="4"/>
          </p:nvPr>
        </p:nvSpPr>
        <p:spPr>
          <a:xfrm>
            <a:off x="10178505" y="4131054"/>
            <a:ext cx="8547536"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95737EB-C81B-4572-8A1C-16400FEF07F5}" type="datetimeFigureOut">
              <a:rPr lang="en-GB" smtClean="0"/>
              <a:t>27/08/2025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479765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95737EB-C81B-4572-8A1C-16400FEF07F5}" type="datetimeFigureOut">
              <a:rPr lang="en-GB" smtClean="0"/>
              <a:t>27/08/2025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4568712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737EB-C81B-4572-8A1C-16400FEF07F5}" type="datetimeFigureOut">
              <a:rPr lang="en-GB" smtClean="0"/>
              <a:t>27/08/2025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2090977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27/08/2025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64221563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27/08/2025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20373565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27/08/2025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2966621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382266" y="602118"/>
            <a:ext cx="12754546" cy="95841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27/08/2025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416487309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p:cNvSpPr>
            <a:spLocks noGrp="1"/>
          </p:cNvSpPr>
          <p:nvPr>
            <p:ph type="subTitle" idx="1"/>
          </p:nvPr>
        </p:nvSpPr>
        <p:spPr>
          <a:xfrm>
            <a:off x="2513211" y="5940028"/>
            <a:ext cx="15079266" cy="2730474"/>
          </a:xfrm>
        </p:spPr>
        <p:txBody>
          <a:bodyPr/>
          <a:lstStyle>
            <a:lvl1pPr marL="0" indent="0" algn="ctr">
              <a:buNone/>
              <a:defRPr sz="3958"/>
            </a:lvl1pPr>
            <a:lvl2pPr marL="753980" indent="0" algn="ctr">
              <a:buNone/>
              <a:defRPr sz="3298"/>
            </a:lvl2pPr>
            <a:lvl3pPr marL="1507958" indent="0" algn="ctr">
              <a:buNone/>
              <a:defRPr sz="2968"/>
            </a:lvl3pPr>
            <a:lvl4pPr marL="2261939" indent="0" algn="ctr">
              <a:buNone/>
              <a:defRPr sz="2639"/>
            </a:lvl4pPr>
            <a:lvl5pPr marL="3015917" indent="0" algn="ctr">
              <a:buNone/>
              <a:defRPr sz="2639"/>
            </a:lvl5pPr>
            <a:lvl6pPr marL="3769897" indent="0" algn="ctr">
              <a:buNone/>
              <a:defRPr sz="2639"/>
            </a:lvl6pPr>
            <a:lvl7pPr marL="4523875" indent="0" algn="ctr">
              <a:buNone/>
              <a:defRPr sz="2639"/>
            </a:lvl7pPr>
            <a:lvl8pPr marL="5277855" indent="0" algn="ctr">
              <a:buNone/>
              <a:defRPr sz="2639"/>
            </a:lvl8pPr>
            <a:lvl9pPr marL="6031834" indent="0" algn="ctr">
              <a:buNone/>
              <a:defRPr sz="2639"/>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27/08/2025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8345282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6534672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27/08/2025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49285003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794" y="2819487"/>
            <a:ext cx="17341156" cy="4704375"/>
          </a:xfrm>
        </p:spPr>
        <p:txBody>
          <a:bodyPr anchor="b"/>
          <a:lstStyle>
            <a:lvl1pPr>
              <a:defRPr sz="9895"/>
            </a:lvl1pPr>
          </a:lstStyle>
          <a:p>
            <a:r>
              <a:rPr lang="en-US"/>
              <a:t>Click to edit Master title style</a:t>
            </a:r>
            <a:endParaRPr lang="en-GB"/>
          </a:p>
        </p:txBody>
      </p:sp>
      <p:sp>
        <p:nvSpPr>
          <p:cNvPr id="3" name="Text Placeholder 2"/>
          <p:cNvSpPr>
            <a:spLocks noGrp="1"/>
          </p:cNvSpPr>
          <p:nvPr>
            <p:ph type="body" idx="1"/>
          </p:nvPr>
        </p:nvSpPr>
        <p:spPr>
          <a:xfrm>
            <a:off x="1371794" y="7568367"/>
            <a:ext cx="17341156" cy="2473919"/>
          </a:xfrm>
        </p:spPr>
        <p:txBody>
          <a:bodyPr/>
          <a:lstStyle>
            <a:lvl1pPr marL="0" indent="0">
              <a:buNone/>
              <a:defRPr sz="3958">
                <a:solidFill>
                  <a:schemeClr val="tx1">
                    <a:tint val="75000"/>
                  </a:schemeClr>
                </a:solidFill>
              </a:defRPr>
            </a:lvl1pPr>
            <a:lvl2pPr marL="753980" indent="0">
              <a:buNone/>
              <a:defRPr sz="3298">
                <a:solidFill>
                  <a:schemeClr val="tx1">
                    <a:tint val="75000"/>
                  </a:schemeClr>
                </a:solidFill>
              </a:defRPr>
            </a:lvl2pPr>
            <a:lvl3pPr marL="1507958" indent="0">
              <a:buNone/>
              <a:defRPr sz="2968">
                <a:solidFill>
                  <a:schemeClr val="tx1">
                    <a:tint val="75000"/>
                  </a:schemeClr>
                </a:solidFill>
              </a:defRPr>
            </a:lvl3pPr>
            <a:lvl4pPr marL="2261939" indent="0">
              <a:buNone/>
              <a:defRPr sz="2639">
                <a:solidFill>
                  <a:schemeClr val="tx1">
                    <a:tint val="75000"/>
                  </a:schemeClr>
                </a:solidFill>
              </a:defRPr>
            </a:lvl4pPr>
            <a:lvl5pPr marL="3015917" indent="0">
              <a:buNone/>
              <a:defRPr sz="2639">
                <a:solidFill>
                  <a:schemeClr val="tx1">
                    <a:tint val="75000"/>
                  </a:schemeClr>
                </a:solidFill>
              </a:defRPr>
            </a:lvl5pPr>
            <a:lvl6pPr marL="3769897" indent="0">
              <a:buNone/>
              <a:defRPr sz="2639">
                <a:solidFill>
                  <a:schemeClr val="tx1">
                    <a:tint val="75000"/>
                  </a:schemeClr>
                </a:solidFill>
              </a:defRPr>
            </a:lvl6pPr>
            <a:lvl7pPr marL="4523875" indent="0">
              <a:buNone/>
              <a:defRPr sz="2639">
                <a:solidFill>
                  <a:schemeClr val="tx1">
                    <a:tint val="75000"/>
                  </a:schemeClr>
                </a:solidFill>
              </a:defRPr>
            </a:lvl7pPr>
            <a:lvl8pPr marL="5277855" indent="0">
              <a:buNone/>
              <a:defRPr sz="2639">
                <a:solidFill>
                  <a:schemeClr val="tx1">
                    <a:tint val="75000"/>
                  </a:schemeClr>
                </a:solidFill>
              </a:defRPr>
            </a:lvl8pPr>
            <a:lvl9pPr marL="6031834" indent="0">
              <a:buNone/>
              <a:defRPr sz="2639">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5737EB-C81B-4572-8A1C-16400FEF07F5}" type="datetimeFigureOut">
              <a:rPr lang="en-GB" smtClean="0"/>
              <a:t>27/08/2025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87607191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266"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8505"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95737EB-C81B-4572-8A1C-16400FEF07F5}" type="datetimeFigureOut">
              <a:rPr lang="en-GB" smtClean="0"/>
              <a:t>27/08/2025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6164541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885" y="602120"/>
            <a:ext cx="17341156" cy="2185952"/>
          </a:xfrm>
        </p:spPr>
        <p:txBody>
          <a:bodyPr/>
          <a:lstStyle/>
          <a:p>
            <a:r>
              <a:rPr lang="en-US"/>
              <a:t>Click to edit Master title style</a:t>
            </a:r>
            <a:endParaRPr lang="en-GB"/>
          </a:p>
        </p:txBody>
      </p:sp>
      <p:sp>
        <p:nvSpPr>
          <p:cNvPr id="3" name="Text Placeholder 2"/>
          <p:cNvSpPr>
            <a:spLocks noGrp="1"/>
          </p:cNvSpPr>
          <p:nvPr>
            <p:ph type="body" idx="1"/>
          </p:nvPr>
        </p:nvSpPr>
        <p:spPr>
          <a:xfrm>
            <a:off x="1384885" y="2772362"/>
            <a:ext cx="8505648" cy="1358692"/>
          </a:xfrm>
        </p:spPr>
        <p:txBody>
          <a:bodyPr anchor="b"/>
          <a:lstStyle>
            <a:lvl1pPr marL="0" indent="0">
              <a:buNone/>
              <a:defRPr sz="3958" b="1"/>
            </a:lvl1pPr>
            <a:lvl2pPr marL="753980" indent="0">
              <a:buNone/>
              <a:defRPr sz="3298" b="1"/>
            </a:lvl2pPr>
            <a:lvl3pPr marL="1507958" indent="0">
              <a:buNone/>
              <a:defRPr sz="2968" b="1"/>
            </a:lvl3pPr>
            <a:lvl4pPr marL="2261939" indent="0">
              <a:buNone/>
              <a:defRPr sz="2639" b="1"/>
            </a:lvl4pPr>
            <a:lvl5pPr marL="3015917" indent="0">
              <a:buNone/>
              <a:defRPr sz="2639" b="1"/>
            </a:lvl5pPr>
            <a:lvl6pPr marL="3769897" indent="0">
              <a:buNone/>
              <a:defRPr sz="2639" b="1"/>
            </a:lvl6pPr>
            <a:lvl7pPr marL="4523875" indent="0">
              <a:buNone/>
              <a:defRPr sz="2639" b="1"/>
            </a:lvl7pPr>
            <a:lvl8pPr marL="5277855" indent="0">
              <a:buNone/>
              <a:defRPr sz="2639" b="1"/>
            </a:lvl8pPr>
            <a:lvl9pPr marL="6031834" indent="0">
              <a:buNone/>
              <a:defRPr sz="2639" b="1"/>
            </a:lvl9pPr>
          </a:lstStyle>
          <a:p>
            <a:pPr lvl="0"/>
            <a:r>
              <a:rPr lang="en-US"/>
              <a:t>Edit Master text styles</a:t>
            </a:r>
          </a:p>
        </p:txBody>
      </p:sp>
      <p:sp>
        <p:nvSpPr>
          <p:cNvPr id="4" name="Content Placeholder 3"/>
          <p:cNvSpPr>
            <a:spLocks noGrp="1"/>
          </p:cNvSpPr>
          <p:nvPr>
            <p:ph sz="half" idx="2"/>
          </p:nvPr>
        </p:nvSpPr>
        <p:spPr>
          <a:xfrm>
            <a:off x="1384885" y="4131054"/>
            <a:ext cx="8505648"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178505" y="2772362"/>
            <a:ext cx="8547536" cy="1358692"/>
          </a:xfrm>
        </p:spPr>
        <p:txBody>
          <a:bodyPr anchor="b"/>
          <a:lstStyle>
            <a:lvl1pPr marL="0" indent="0">
              <a:buNone/>
              <a:defRPr sz="3958" b="1"/>
            </a:lvl1pPr>
            <a:lvl2pPr marL="753980" indent="0">
              <a:buNone/>
              <a:defRPr sz="3298" b="1"/>
            </a:lvl2pPr>
            <a:lvl3pPr marL="1507958" indent="0">
              <a:buNone/>
              <a:defRPr sz="2968" b="1"/>
            </a:lvl3pPr>
            <a:lvl4pPr marL="2261939" indent="0">
              <a:buNone/>
              <a:defRPr sz="2639" b="1"/>
            </a:lvl4pPr>
            <a:lvl5pPr marL="3015917" indent="0">
              <a:buNone/>
              <a:defRPr sz="2639" b="1"/>
            </a:lvl5pPr>
            <a:lvl6pPr marL="3769897" indent="0">
              <a:buNone/>
              <a:defRPr sz="2639" b="1"/>
            </a:lvl6pPr>
            <a:lvl7pPr marL="4523875" indent="0">
              <a:buNone/>
              <a:defRPr sz="2639" b="1"/>
            </a:lvl7pPr>
            <a:lvl8pPr marL="5277855" indent="0">
              <a:buNone/>
              <a:defRPr sz="2639" b="1"/>
            </a:lvl8pPr>
            <a:lvl9pPr marL="6031834" indent="0">
              <a:buNone/>
              <a:defRPr sz="2639" b="1"/>
            </a:lvl9pPr>
          </a:lstStyle>
          <a:p>
            <a:pPr lvl="0"/>
            <a:r>
              <a:rPr lang="en-US"/>
              <a:t>Edit Master text styles</a:t>
            </a:r>
          </a:p>
        </p:txBody>
      </p:sp>
      <p:sp>
        <p:nvSpPr>
          <p:cNvPr id="6" name="Content Placeholder 5"/>
          <p:cNvSpPr>
            <a:spLocks noGrp="1"/>
          </p:cNvSpPr>
          <p:nvPr>
            <p:ph sz="quarter" idx="4"/>
          </p:nvPr>
        </p:nvSpPr>
        <p:spPr>
          <a:xfrm>
            <a:off x="10178505" y="4131054"/>
            <a:ext cx="8547536"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95737EB-C81B-4572-8A1C-16400FEF07F5}" type="datetimeFigureOut">
              <a:rPr lang="en-GB" smtClean="0"/>
              <a:t>27/08/2025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326932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95737EB-C81B-4572-8A1C-16400FEF07F5}" type="datetimeFigureOut">
              <a:rPr lang="en-GB" smtClean="0"/>
              <a:t>27/08/2025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8740747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737EB-C81B-4572-8A1C-16400FEF07F5}" type="datetimeFigureOut">
              <a:rPr lang="en-GB" smtClean="0"/>
              <a:t>27/08/2025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27734422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7" y="753957"/>
            <a:ext cx="6484607" cy="2638848"/>
          </a:xfrm>
        </p:spPr>
        <p:txBody>
          <a:bodyPr anchor="b"/>
          <a:lstStyle>
            <a:lvl1pPr>
              <a:defRPr sz="5277"/>
            </a:lvl1pPr>
          </a:lstStyle>
          <a:p>
            <a:r>
              <a:rPr lang="en-US"/>
              <a:t>Click to edit Master title style</a:t>
            </a:r>
            <a:endParaRPr lang="en-GB"/>
          </a:p>
        </p:txBody>
      </p:sp>
      <p:sp>
        <p:nvSpPr>
          <p:cNvPr id="3" name="Content Placeholder 2"/>
          <p:cNvSpPr>
            <a:spLocks noGrp="1"/>
          </p:cNvSpPr>
          <p:nvPr>
            <p:ph idx="1"/>
          </p:nvPr>
        </p:nvSpPr>
        <p:spPr>
          <a:xfrm>
            <a:off x="8547536" y="1628339"/>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384887" y="3392805"/>
            <a:ext cx="6484607" cy="6285591"/>
          </a:xfrm>
        </p:spPr>
        <p:txBody>
          <a:bodyPr/>
          <a:lstStyle>
            <a:lvl1pPr marL="0" indent="0">
              <a:buNone/>
              <a:defRPr sz="2639"/>
            </a:lvl1pPr>
            <a:lvl2pPr marL="753980" indent="0">
              <a:buNone/>
              <a:defRPr sz="2309"/>
            </a:lvl2pPr>
            <a:lvl3pPr marL="1507958" indent="0">
              <a:buNone/>
              <a:defRPr sz="1979"/>
            </a:lvl3pPr>
            <a:lvl4pPr marL="2261939" indent="0">
              <a:buNone/>
              <a:defRPr sz="1649"/>
            </a:lvl4pPr>
            <a:lvl5pPr marL="3015917" indent="0">
              <a:buNone/>
              <a:defRPr sz="1649"/>
            </a:lvl5pPr>
            <a:lvl6pPr marL="3769897" indent="0">
              <a:buNone/>
              <a:defRPr sz="1649"/>
            </a:lvl6pPr>
            <a:lvl7pPr marL="4523875" indent="0">
              <a:buNone/>
              <a:defRPr sz="1649"/>
            </a:lvl7pPr>
            <a:lvl8pPr marL="5277855" indent="0">
              <a:buNone/>
              <a:defRPr sz="1649"/>
            </a:lvl8pPr>
            <a:lvl9pPr marL="6031834"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27/08/2025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419407969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7" y="753957"/>
            <a:ext cx="6484607" cy="2638848"/>
          </a:xfrm>
        </p:spPr>
        <p:txBody>
          <a:bodyPr anchor="b"/>
          <a:lstStyle>
            <a:lvl1pPr>
              <a:defRPr sz="5277"/>
            </a:lvl1pPr>
          </a:lstStyle>
          <a:p>
            <a:r>
              <a:rPr lang="en-US"/>
              <a:t>Click to edit Master title style</a:t>
            </a:r>
            <a:endParaRPr lang="en-GB"/>
          </a:p>
        </p:txBody>
      </p:sp>
      <p:sp>
        <p:nvSpPr>
          <p:cNvPr id="3" name="Picture Placeholder 2"/>
          <p:cNvSpPr>
            <a:spLocks noGrp="1"/>
          </p:cNvSpPr>
          <p:nvPr>
            <p:ph type="pic" idx="1"/>
          </p:nvPr>
        </p:nvSpPr>
        <p:spPr>
          <a:xfrm>
            <a:off x="8547536" y="1628339"/>
            <a:ext cx="10178505" cy="8036969"/>
          </a:xfrm>
        </p:spPr>
        <p:txBody>
          <a:bodyPr/>
          <a:lstStyle>
            <a:lvl1pPr marL="0" indent="0">
              <a:buNone/>
              <a:defRPr sz="5277"/>
            </a:lvl1pPr>
            <a:lvl2pPr marL="753980" indent="0">
              <a:buNone/>
              <a:defRPr sz="4617"/>
            </a:lvl2pPr>
            <a:lvl3pPr marL="1507958" indent="0">
              <a:buNone/>
              <a:defRPr sz="3958"/>
            </a:lvl3pPr>
            <a:lvl4pPr marL="2261939" indent="0">
              <a:buNone/>
              <a:defRPr sz="3298"/>
            </a:lvl4pPr>
            <a:lvl5pPr marL="3015917" indent="0">
              <a:buNone/>
              <a:defRPr sz="3298"/>
            </a:lvl5pPr>
            <a:lvl6pPr marL="3769897" indent="0">
              <a:buNone/>
              <a:defRPr sz="3298"/>
            </a:lvl6pPr>
            <a:lvl7pPr marL="4523875" indent="0">
              <a:buNone/>
              <a:defRPr sz="3298"/>
            </a:lvl7pPr>
            <a:lvl8pPr marL="5277855" indent="0">
              <a:buNone/>
              <a:defRPr sz="3298"/>
            </a:lvl8pPr>
            <a:lvl9pPr marL="6031834" indent="0">
              <a:buNone/>
              <a:defRPr sz="3298"/>
            </a:lvl9pPr>
          </a:lstStyle>
          <a:p>
            <a:endParaRPr lang="en-GB"/>
          </a:p>
        </p:txBody>
      </p:sp>
      <p:sp>
        <p:nvSpPr>
          <p:cNvPr id="4" name="Text Placeholder 3"/>
          <p:cNvSpPr>
            <a:spLocks noGrp="1"/>
          </p:cNvSpPr>
          <p:nvPr>
            <p:ph type="body" sz="half" idx="2"/>
          </p:nvPr>
        </p:nvSpPr>
        <p:spPr>
          <a:xfrm>
            <a:off x="1384887" y="3392805"/>
            <a:ext cx="6484607" cy="6285591"/>
          </a:xfrm>
        </p:spPr>
        <p:txBody>
          <a:bodyPr/>
          <a:lstStyle>
            <a:lvl1pPr marL="0" indent="0">
              <a:buNone/>
              <a:defRPr sz="2639"/>
            </a:lvl1pPr>
            <a:lvl2pPr marL="753980" indent="0">
              <a:buNone/>
              <a:defRPr sz="2309"/>
            </a:lvl2pPr>
            <a:lvl3pPr marL="1507958" indent="0">
              <a:buNone/>
              <a:defRPr sz="1979"/>
            </a:lvl3pPr>
            <a:lvl4pPr marL="2261939" indent="0">
              <a:buNone/>
              <a:defRPr sz="1649"/>
            </a:lvl4pPr>
            <a:lvl5pPr marL="3015917" indent="0">
              <a:buNone/>
              <a:defRPr sz="1649"/>
            </a:lvl5pPr>
            <a:lvl6pPr marL="3769897" indent="0">
              <a:buNone/>
              <a:defRPr sz="1649"/>
            </a:lvl6pPr>
            <a:lvl7pPr marL="4523875" indent="0">
              <a:buNone/>
              <a:defRPr sz="1649"/>
            </a:lvl7pPr>
            <a:lvl8pPr marL="5277855" indent="0">
              <a:buNone/>
              <a:defRPr sz="1649"/>
            </a:lvl8pPr>
            <a:lvl9pPr marL="6031834"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27/08/2025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66313124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27/08/2025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31155380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382266" y="602118"/>
            <a:ext cx="12754546" cy="95841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27/08/2025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31724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0667288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Cover slide">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424BA-8B5F-BCB5-D819-AA5D61D2B23C}"/>
              </a:ext>
            </a:extLst>
          </p:cNvPr>
          <p:cNvSpPr>
            <a:spLocks noGrp="1"/>
          </p:cNvSpPr>
          <p:nvPr>
            <p:ph type="ctrTitle"/>
          </p:nvPr>
        </p:nvSpPr>
        <p:spPr>
          <a:xfrm>
            <a:off x="2513211" y="4178177"/>
            <a:ext cx="15079266" cy="3133633"/>
          </a:xfrm>
        </p:spPr>
        <p:txBody>
          <a:bodyPr anchor="b"/>
          <a:lstStyle>
            <a:lvl1pPr algn="ctr">
              <a:defRPr sz="9895">
                <a:solidFill>
                  <a:schemeClr val="bg1"/>
                </a:solidFill>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2498F876-8D23-C4F8-2AC4-2F833E8DFA0E}"/>
              </a:ext>
            </a:extLst>
          </p:cNvPr>
          <p:cNvSpPr>
            <a:spLocks noGrp="1"/>
          </p:cNvSpPr>
          <p:nvPr>
            <p:ph type="subTitle" idx="1"/>
          </p:nvPr>
        </p:nvSpPr>
        <p:spPr>
          <a:xfrm>
            <a:off x="2513211" y="7447942"/>
            <a:ext cx="15079266" cy="1489587"/>
          </a:xfrm>
        </p:spPr>
        <p:txBody>
          <a:bodyPr/>
          <a:lstStyle>
            <a:lvl1pPr marL="0" indent="0" algn="ctr">
              <a:buNone/>
              <a:defRPr sz="3958">
                <a:solidFill>
                  <a:schemeClr val="bg1"/>
                </a:solidFill>
              </a:defRPr>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dirty="0"/>
              <a:t>Click to edit Master subtitle style</a:t>
            </a:r>
            <a:endParaRPr lang="en-GB" dirty="0"/>
          </a:p>
        </p:txBody>
      </p:sp>
      <p:pic>
        <p:nvPicPr>
          <p:cNvPr id="8" name="Picture 7" descr="Text&#10;&#10;Description automatically generated">
            <a:extLst>
              <a:ext uri="{FF2B5EF4-FFF2-40B4-BE49-F238E27FC236}">
                <a16:creationId xmlns:a16="http://schemas.microsoft.com/office/drawing/2014/main" id="{124AB827-6F30-98D9-8515-07546545986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79622" y="565468"/>
            <a:ext cx="12452469" cy="2957080"/>
          </a:xfrm>
          <a:prstGeom prst="rect">
            <a:avLst/>
          </a:prstGeom>
        </p:spPr>
      </p:pic>
    </p:spTree>
    <p:extLst>
      <p:ext uri="{BB962C8B-B14F-4D97-AF65-F5344CB8AC3E}">
        <p14:creationId xmlns:p14="http://schemas.microsoft.com/office/powerpoint/2010/main" val="210227118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A3F174-2B9D-1E35-5A83-955058D7E6B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1E3FC60-EB28-55E1-F92F-EC460CF65B7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B7AF451A-3556-A1C0-EB4B-FBCEA87C5C2D}"/>
              </a:ext>
            </a:extLst>
          </p:cNvPr>
          <p:cNvSpPr>
            <a:spLocks noGrp="1"/>
          </p:cNvSpPr>
          <p:nvPr>
            <p:ph type="sldNum" sz="quarter" idx="12"/>
          </p:nvPr>
        </p:nvSpPr>
        <p:spPr>
          <a:xfrm>
            <a:off x="18461122" y="10406173"/>
            <a:ext cx="1257824" cy="602118"/>
          </a:xfrm>
          <a:prstGeom prst="rect">
            <a:avLst/>
          </a:prstGeom>
        </p:spPr>
        <p:txBody>
          <a:bodyPr/>
          <a:lstStyle/>
          <a:p>
            <a:fld id="{054D9515-E067-4B07-9E35-AF8EAC4D9AAE}" type="slidenum">
              <a:rPr lang="en-GB" smtClean="0"/>
              <a:t>‹#›</a:t>
            </a:fld>
            <a:endParaRPr lang="en-GB" dirty="0"/>
          </a:p>
        </p:txBody>
      </p:sp>
    </p:spTree>
    <p:extLst>
      <p:ext uri="{BB962C8B-B14F-4D97-AF65-F5344CB8AC3E}">
        <p14:creationId xmlns:p14="http://schemas.microsoft.com/office/powerpoint/2010/main" val="57470054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723F14-93B3-08BD-571F-586A5A3ACD61}"/>
              </a:ext>
            </a:extLst>
          </p:cNvPr>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1C2F75A-A5DF-B3C8-0A4C-636B24B0EDEB}"/>
              </a:ext>
            </a:extLst>
          </p:cNvPr>
          <p:cNvSpPr>
            <a:spLocks noGrp="1"/>
          </p:cNvSpPr>
          <p:nvPr>
            <p:ph type="body" idx="1"/>
          </p:nvPr>
        </p:nvSpPr>
        <p:spPr>
          <a:xfrm>
            <a:off x="1371794" y="7568366"/>
            <a:ext cx="17341156" cy="2473919"/>
          </a:xfrm>
        </p:spPr>
        <p:txBody>
          <a:bodyPr/>
          <a:lstStyle>
            <a:lvl1pPr marL="0" indent="0">
              <a:buNone/>
              <a:defRPr sz="3958">
                <a:solidFill>
                  <a:schemeClr val="tx1">
                    <a:tint val="75000"/>
                  </a:schemeClr>
                </a:solidFill>
              </a:defRPr>
            </a:lvl1pPr>
            <a:lvl2pPr marL="753969" indent="0">
              <a:buNone/>
              <a:defRPr sz="3298">
                <a:solidFill>
                  <a:schemeClr val="tx1">
                    <a:tint val="75000"/>
                  </a:schemeClr>
                </a:solidFill>
              </a:defRPr>
            </a:lvl2pPr>
            <a:lvl3pPr marL="1507937" indent="0">
              <a:buNone/>
              <a:defRPr sz="2968">
                <a:solidFill>
                  <a:schemeClr val="tx1">
                    <a:tint val="75000"/>
                  </a:schemeClr>
                </a:solidFill>
              </a:defRPr>
            </a:lvl3pPr>
            <a:lvl4pPr marL="2261906" indent="0">
              <a:buNone/>
              <a:defRPr sz="2639">
                <a:solidFill>
                  <a:schemeClr val="tx1">
                    <a:tint val="75000"/>
                  </a:schemeClr>
                </a:solidFill>
              </a:defRPr>
            </a:lvl4pPr>
            <a:lvl5pPr marL="3015874" indent="0">
              <a:buNone/>
              <a:defRPr sz="2639">
                <a:solidFill>
                  <a:schemeClr val="tx1">
                    <a:tint val="75000"/>
                  </a:schemeClr>
                </a:solidFill>
              </a:defRPr>
            </a:lvl5pPr>
            <a:lvl6pPr marL="3769843" indent="0">
              <a:buNone/>
              <a:defRPr sz="2639">
                <a:solidFill>
                  <a:schemeClr val="tx1">
                    <a:tint val="75000"/>
                  </a:schemeClr>
                </a:solidFill>
              </a:defRPr>
            </a:lvl6pPr>
            <a:lvl7pPr marL="4523811" indent="0">
              <a:buNone/>
              <a:defRPr sz="2639">
                <a:solidFill>
                  <a:schemeClr val="tx1">
                    <a:tint val="75000"/>
                  </a:schemeClr>
                </a:solidFill>
              </a:defRPr>
            </a:lvl7pPr>
            <a:lvl8pPr marL="5277780" indent="0">
              <a:buNone/>
              <a:defRPr sz="2639">
                <a:solidFill>
                  <a:schemeClr val="tx1">
                    <a:tint val="75000"/>
                  </a:schemeClr>
                </a:solidFill>
              </a:defRPr>
            </a:lvl8pPr>
            <a:lvl9pPr marL="6031748" indent="0">
              <a:buNone/>
              <a:defRPr sz="2639">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AFA38468-A6F6-2B8B-EB0D-2F7E8559FCDA}"/>
              </a:ext>
            </a:extLst>
          </p:cNvPr>
          <p:cNvSpPr>
            <a:spLocks noGrp="1"/>
          </p:cNvSpPr>
          <p:nvPr>
            <p:ph type="sldNum" sz="quarter" idx="12"/>
          </p:nvPr>
        </p:nvSpPr>
        <p:spPr>
          <a:xfrm>
            <a:off x="18712950" y="10434971"/>
            <a:ext cx="1031462"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301803181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C9B1DF-59C9-2B8C-4C7C-E2052274DFF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E151983-7002-636C-4D7C-A3D41E7C9A03}"/>
              </a:ext>
            </a:extLst>
          </p:cNvPr>
          <p:cNvSpPr>
            <a:spLocks noGrp="1"/>
          </p:cNvSpPr>
          <p:nvPr>
            <p:ph sz="half" idx="1"/>
          </p:nvPr>
        </p:nvSpPr>
        <p:spPr>
          <a:xfrm>
            <a:off x="1382266"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B0E3599-4A02-D96C-C1A6-89E5F002744F}"/>
              </a:ext>
            </a:extLst>
          </p:cNvPr>
          <p:cNvSpPr>
            <a:spLocks noGrp="1"/>
          </p:cNvSpPr>
          <p:nvPr>
            <p:ph sz="half" idx="2"/>
          </p:nvPr>
        </p:nvSpPr>
        <p:spPr>
          <a:xfrm>
            <a:off x="10178505"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80D3DB69-4620-C4C0-B1EF-623319F0FC4C}"/>
              </a:ext>
            </a:extLst>
          </p:cNvPr>
          <p:cNvSpPr>
            <a:spLocks noGrp="1"/>
          </p:cNvSpPr>
          <p:nvPr>
            <p:ph type="sldNum" sz="quarter" idx="12"/>
          </p:nvPr>
        </p:nvSpPr>
        <p:spPr>
          <a:xfrm>
            <a:off x="18723423" y="10408792"/>
            <a:ext cx="1130943"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243807387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23131-6AF1-01B3-CDFF-6A978FF1AA08}"/>
              </a:ext>
            </a:extLst>
          </p:cNvPr>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CE3ED76-2A3F-D322-A519-7F8EB68F8B16}"/>
              </a:ext>
            </a:extLst>
          </p:cNvPr>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4" name="Content Placeholder 3">
            <a:extLst>
              <a:ext uri="{FF2B5EF4-FFF2-40B4-BE49-F238E27FC236}">
                <a16:creationId xmlns:a16="http://schemas.microsoft.com/office/drawing/2014/main" id="{02B1F82C-3143-8AE9-CD56-77525B5BACE3}"/>
              </a:ext>
            </a:extLst>
          </p:cNvPr>
          <p:cNvSpPr>
            <a:spLocks noGrp="1"/>
          </p:cNvSpPr>
          <p:nvPr>
            <p:ph sz="half" idx="2"/>
          </p:nvPr>
        </p:nvSpPr>
        <p:spPr>
          <a:xfrm>
            <a:off x="1384885" y="4131054"/>
            <a:ext cx="8505648"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87BFB4F-2E83-A643-A653-CCD6A2B57594}"/>
              </a:ext>
            </a:extLst>
          </p:cNvPr>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6" name="Content Placeholder 5">
            <a:extLst>
              <a:ext uri="{FF2B5EF4-FFF2-40B4-BE49-F238E27FC236}">
                <a16:creationId xmlns:a16="http://schemas.microsoft.com/office/drawing/2014/main" id="{D956472F-0E1A-FDFF-ADFA-28BEF7F1317E}"/>
              </a:ext>
            </a:extLst>
          </p:cNvPr>
          <p:cNvSpPr>
            <a:spLocks noGrp="1"/>
          </p:cNvSpPr>
          <p:nvPr>
            <p:ph sz="quarter" idx="4"/>
          </p:nvPr>
        </p:nvSpPr>
        <p:spPr>
          <a:xfrm>
            <a:off x="10178505" y="4131054"/>
            <a:ext cx="8547536"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a:extLst>
              <a:ext uri="{FF2B5EF4-FFF2-40B4-BE49-F238E27FC236}">
                <a16:creationId xmlns:a16="http://schemas.microsoft.com/office/drawing/2014/main" id="{8999BE3E-F91E-2986-701E-71023E3CFBD2}"/>
              </a:ext>
            </a:extLst>
          </p:cNvPr>
          <p:cNvSpPr>
            <a:spLocks noGrp="1"/>
          </p:cNvSpPr>
          <p:nvPr>
            <p:ph type="sldNum" sz="quarter" idx="12"/>
          </p:nvPr>
        </p:nvSpPr>
        <p:spPr>
          <a:xfrm>
            <a:off x="18726041" y="10406173"/>
            <a:ext cx="1081202"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282958394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E589B-11BE-A445-1CBC-AA238ED298E6}"/>
              </a:ext>
            </a:extLst>
          </p:cNvPr>
          <p:cNvSpPr>
            <a:spLocks noGrp="1"/>
          </p:cNvSpPr>
          <p:nvPr>
            <p:ph type="title"/>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62A099FA-09E8-74A6-4D66-B011FAC585C2}"/>
              </a:ext>
            </a:extLst>
          </p:cNvPr>
          <p:cNvSpPr>
            <a:spLocks noGrp="1"/>
          </p:cNvSpPr>
          <p:nvPr>
            <p:ph type="sldNum" sz="quarter" idx="12"/>
          </p:nvPr>
        </p:nvSpPr>
        <p:spPr>
          <a:xfrm>
            <a:off x="18723422" y="10406173"/>
            <a:ext cx="1083821"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318474141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68B3645-4DD2-49F2-F9B0-EA8EBF72AB1F}"/>
              </a:ext>
            </a:extLst>
          </p:cNvPr>
          <p:cNvSpPr>
            <a:spLocks noGrp="1"/>
          </p:cNvSpPr>
          <p:nvPr>
            <p:ph type="sldNum" sz="quarter" idx="12"/>
          </p:nvPr>
        </p:nvSpPr>
        <p:spPr>
          <a:xfrm>
            <a:off x="18786253" y="10419263"/>
            <a:ext cx="1068113"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67061608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90D46-BA4C-9A5C-B218-74AF51EF0F59}"/>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6331063-AA51-D81C-C4ED-7E07303362D5}"/>
              </a:ext>
            </a:extLst>
          </p:cNvPr>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5032455-2A10-18B5-F7E4-B31A85049D25}"/>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7" name="Slide Number Placeholder 6">
            <a:extLst>
              <a:ext uri="{FF2B5EF4-FFF2-40B4-BE49-F238E27FC236}">
                <a16:creationId xmlns:a16="http://schemas.microsoft.com/office/drawing/2014/main" id="{61DC1C7A-D602-FE95-2C39-EB5F68E17A8F}"/>
              </a:ext>
            </a:extLst>
          </p:cNvPr>
          <p:cNvSpPr>
            <a:spLocks noGrp="1"/>
          </p:cNvSpPr>
          <p:nvPr>
            <p:ph type="sldNum" sz="quarter" idx="12"/>
          </p:nvPr>
        </p:nvSpPr>
        <p:spPr>
          <a:xfrm>
            <a:off x="18726041" y="10434971"/>
            <a:ext cx="1128325"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79155652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7595E-C5BB-383F-EA05-522EC0E4FF75}"/>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9F153BE-0966-1C70-7320-83D7CA9B228E}"/>
              </a:ext>
            </a:extLst>
          </p:cNvPr>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a:extLst>
              <a:ext uri="{FF2B5EF4-FFF2-40B4-BE49-F238E27FC236}">
                <a16:creationId xmlns:a16="http://schemas.microsoft.com/office/drawing/2014/main" id="{274FD499-5355-4CC8-FC99-69D17EFA3B2D}"/>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7" name="Slide Number Placeholder 6">
            <a:extLst>
              <a:ext uri="{FF2B5EF4-FFF2-40B4-BE49-F238E27FC236}">
                <a16:creationId xmlns:a16="http://schemas.microsoft.com/office/drawing/2014/main" id="{D23F2848-84A5-AF5C-3838-392AFA02E134}"/>
              </a:ext>
            </a:extLst>
          </p:cNvPr>
          <p:cNvSpPr>
            <a:spLocks noGrp="1"/>
          </p:cNvSpPr>
          <p:nvPr>
            <p:ph type="sldNum" sz="quarter" idx="12"/>
          </p:nvPr>
        </p:nvSpPr>
        <p:spPr>
          <a:xfrm>
            <a:off x="18726042" y="10434971"/>
            <a:ext cx="1065494"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51160373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D04AAD-8454-7A9E-44F8-13E973888D9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0DFA29C-8D93-0C19-33AE-6FF8A44A19B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510E934B-6E49-CE4B-A228-DB7EBA4CB1FC}"/>
              </a:ext>
            </a:extLst>
          </p:cNvPr>
          <p:cNvSpPr>
            <a:spLocks noGrp="1"/>
          </p:cNvSpPr>
          <p:nvPr>
            <p:ph type="sldNum" sz="quarter" idx="12"/>
          </p:nvPr>
        </p:nvSpPr>
        <p:spPr>
          <a:xfrm>
            <a:off x="18723423" y="10429735"/>
            <a:ext cx="1099528"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814767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534811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6CF5740-0195-7F2B-A96E-77D8442D4669}"/>
              </a:ext>
            </a:extLst>
          </p:cNvPr>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E1EA67C-F929-357F-6ED9-61AC46731179}"/>
              </a:ext>
            </a:extLst>
          </p:cNvPr>
          <p:cNvSpPr>
            <a:spLocks noGrp="1"/>
          </p:cNvSpPr>
          <p:nvPr>
            <p:ph type="body" orient="vert" idx="1"/>
          </p:nvPr>
        </p:nvSpPr>
        <p:spPr>
          <a:xfrm>
            <a:off x="1382266" y="602118"/>
            <a:ext cx="12754546" cy="95841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C04A0AEC-217C-23BD-E075-9C0809F1EC2C}"/>
              </a:ext>
            </a:extLst>
          </p:cNvPr>
          <p:cNvSpPr>
            <a:spLocks noGrp="1"/>
          </p:cNvSpPr>
          <p:nvPr>
            <p:ph type="sldNum" sz="quarter" idx="12"/>
          </p:nvPr>
        </p:nvSpPr>
        <p:spPr>
          <a:xfrm>
            <a:off x="18723421" y="10406173"/>
            <a:ext cx="1068113"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8235295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65340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962088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6641890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9" Type="http://schemas.openxmlformats.org/officeDocument/2006/relationships/image" Target="../media/image5.emf"/></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5.xml"/><Relationship Id="rId7"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1.xml"/><Relationship Id="rId7" Type="http://schemas.openxmlformats.org/officeDocument/2006/relationships/theme" Target="../theme/theme4.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 Id="rId9" Type="http://schemas.openxmlformats.org/officeDocument/2006/relationships/image" Target="../media/image5.emf"/></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26.xml"/><Relationship Id="rId1" Type="http://schemas.openxmlformats.org/officeDocument/2006/relationships/slideLayout" Target="../slideLayouts/slideLayout2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6.xml"/><Relationship Id="rId1" Type="http://schemas.openxmlformats.org/officeDocument/2006/relationships/slideLayout" Target="../slideLayouts/slideLayout27.xml"/><Relationship Id="rId5" Type="http://schemas.openxmlformats.org/officeDocument/2006/relationships/image" Target="../media/image2.png"/><Relationship Id="rId4" Type="http://schemas.openxmlformats.org/officeDocument/2006/relationships/image" Target="../media/image8.emf"/></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7.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46.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8.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57.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theme" Target="../theme/theme9.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15124022" y="751246"/>
            <a:ext cx="4225956" cy="1077204"/>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726978" y="9333565"/>
            <a:ext cx="3690966" cy="1141845"/>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 id="2147483688" r:id="rId2"/>
    <p:sldLayoutId id="2147483689" r:id="rId3"/>
    <p:sldLayoutId id="2147483690" r:id="rId4"/>
    <p:sldLayoutId id="2147483691" r:id="rId5"/>
    <p:sldLayoutId id="2147483692"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445358318"/>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D9AF0F01-5FF9-F09C-DDB3-0C0AB315ADC3}"/>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9" name="Picture 39">
            <a:extLst>
              <a:ext uri="{FF2B5EF4-FFF2-40B4-BE49-F238E27FC236}">
                <a16:creationId xmlns:a16="http://schemas.microsoft.com/office/drawing/2014/main" id="{759ACAD1-D133-C1E0-8B20-C493A7651410}"/>
              </a:ext>
            </a:extLst>
          </p:cNvPr>
          <p:cNvPicPr>
            <a:picLocks noChangeAspect="1"/>
          </p:cNvPicPr>
          <p:nvPr userDrawn="1"/>
        </p:nvPicPr>
        <p:blipFill>
          <a:blip r:embed="rId8"/>
          <a:stretch>
            <a:fillRect/>
          </a:stretch>
        </p:blipFill>
        <p:spPr>
          <a:xfrm>
            <a:off x="733699" y="751246"/>
            <a:ext cx="4225956" cy="1077204"/>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77A7B19E-E40A-E314-E4D6-9DDE45399BB0}"/>
              </a:ext>
            </a:extLst>
          </p:cNvPr>
          <p:cNvPicPr>
            <a:picLocks noChangeAspect="1"/>
          </p:cNvPicPr>
          <p:nvPr userDrawn="1"/>
        </p:nvPicPr>
        <p:blipFill>
          <a:blip r:embed="rId9"/>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2251778348"/>
      </p:ext>
    </p:extLst>
  </p:cSld>
  <p:clrMap bg1="lt1" tx1="dk1" bg2="lt2" tx2="dk2" accent1="accent1" accent2="accent2" accent3="accent3" accent4="accent4" accent5="accent5" accent6="accent6" hlink="hlink" folHlink="folHlink"/>
  <p:sldLayoutIdLst>
    <p:sldLayoutId id="2147483712" r:id="rId1"/>
    <p:sldLayoutId id="2147483722" r:id="rId2"/>
    <p:sldLayoutId id="2147483711" r:id="rId3"/>
    <p:sldLayoutId id="2147483713" r:id="rId4"/>
    <p:sldLayoutId id="2147483714" r:id="rId5"/>
    <p:sldLayoutId id="2147483715"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4" descr="A black background with blue text&#10;&#10;Description automatically generated">
            <a:extLst>
              <a:ext uri="{FF2B5EF4-FFF2-40B4-BE49-F238E27FC236}">
                <a16:creationId xmlns:a16="http://schemas.microsoft.com/office/drawing/2014/main" id="{25C07BA3-9066-96C0-1A4F-39B4D3E15B4A}"/>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3" name="Picture 6">
            <a:extLst>
              <a:ext uri="{FF2B5EF4-FFF2-40B4-BE49-F238E27FC236}">
                <a16:creationId xmlns:a16="http://schemas.microsoft.com/office/drawing/2014/main" id="{65A37F4B-86DB-56EB-30D3-272527875853}"/>
              </a:ext>
            </a:extLst>
          </p:cNvPr>
          <p:cNvPicPr>
            <a:picLocks noChangeAspect="1"/>
          </p:cNvPicPr>
          <p:nvPr userDrawn="1"/>
        </p:nvPicPr>
        <p:blipFill>
          <a:blip r:embed="rId9"/>
          <a:stretch>
            <a:fillRect/>
          </a:stretch>
        </p:blipFill>
        <p:spPr>
          <a:xfrm>
            <a:off x="701699" y="739755"/>
            <a:ext cx="4321548" cy="1101571"/>
          </a:xfrm>
          <a:prstGeom prst="rect">
            <a:avLst/>
          </a:prstGeom>
        </p:spPr>
      </p:pic>
    </p:spTree>
    <p:extLst>
      <p:ext uri="{BB962C8B-B14F-4D97-AF65-F5344CB8AC3E}">
        <p14:creationId xmlns:p14="http://schemas.microsoft.com/office/powerpoint/2010/main" val="1095305777"/>
      </p:ext>
    </p:extLst>
  </p:cSld>
  <p:clrMap bg1="lt1" tx1="dk1" bg2="lt2" tx2="dk2" accent1="accent1" accent2="accent2" accent3="accent3" accent4="accent4" accent5="accent5" accent6="accent6" hlink="hlink" folHlink="folHlink"/>
  <p:sldLayoutIdLst>
    <p:sldLayoutId id="2147483717" r:id="rId1"/>
    <p:sldLayoutId id="2147483723" r:id="rId2"/>
    <p:sldLayoutId id="2147483718" r:id="rId3"/>
    <p:sldLayoutId id="2147483719" r:id="rId4"/>
    <p:sldLayoutId id="2147483720" r:id="rId5"/>
    <p:sldLayoutId id="2147483721"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0263380"/>
      </p:ext>
    </p:extLst>
  </p:cSld>
  <p:clrMap bg1="lt1" tx1="dk1" bg2="lt2" tx2="dk2" accent1="accent1" accent2="accent2" accent3="accent3" accent4="accent4" accent5="accent5" accent6="accent6" hlink="hlink" folHlink="folHlink"/>
  <p:sldLayoutIdLst>
    <p:sldLayoutId id="2147483725" r:id="rId1"/>
    <p:sldLayoutId id="214748372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6DF583-6229-4B21-6A6F-414DD652D88E}"/>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4" name="Picture 45">
            <a:extLst>
              <a:ext uri="{FF2B5EF4-FFF2-40B4-BE49-F238E27FC236}">
                <a16:creationId xmlns:a16="http://schemas.microsoft.com/office/drawing/2014/main" id="{352CB714-0D0D-0137-2145-4628998E3503}"/>
              </a:ext>
            </a:extLst>
          </p:cNvPr>
          <p:cNvPicPr>
            <a:picLocks noChangeAspect="1"/>
          </p:cNvPicPr>
          <p:nvPr userDrawn="1"/>
        </p:nvPicPr>
        <p:blipFill>
          <a:blip r:embed="rId3"/>
          <a:stretch>
            <a:fillRect/>
          </a:stretch>
        </p:blipFill>
        <p:spPr>
          <a:xfrm>
            <a:off x="15124022" y="751246"/>
            <a:ext cx="4225956" cy="1077204"/>
          </a:xfrm>
          <a:prstGeom prst="rect">
            <a:avLst/>
          </a:prstGeom>
        </p:spPr>
      </p:pic>
      <p:pic>
        <p:nvPicPr>
          <p:cNvPr id="5" name="Picture 4">
            <a:extLst>
              <a:ext uri="{FF2B5EF4-FFF2-40B4-BE49-F238E27FC236}">
                <a16:creationId xmlns:a16="http://schemas.microsoft.com/office/drawing/2014/main" id="{6615C335-F55A-4D1C-A863-0249996E00C5}"/>
              </a:ext>
            </a:extLst>
          </p:cNvPr>
          <p:cNvPicPr>
            <a:picLocks noChangeAspect="1"/>
          </p:cNvPicPr>
          <p:nvPr userDrawn="1"/>
        </p:nvPicPr>
        <p:blipFill>
          <a:blip r:embed="rId4"/>
          <a:stretch>
            <a:fillRect/>
          </a:stretch>
        </p:blipFill>
        <p:spPr>
          <a:xfrm rot="10605549">
            <a:off x="10778872" y="4057117"/>
            <a:ext cx="11139024" cy="9093968"/>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77F5684F-D2B3-6F5A-1982-4E939AFFA590}"/>
              </a:ext>
            </a:extLst>
          </p:cNvPr>
          <p:cNvPicPr>
            <a:picLocks noChangeAspect="1"/>
          </p:cNvPicPr>
          <p:nvPr userDrawn="1"/>
        </p:nvPicPr>
        <p:blipFill>
          <a:blip r:embed="rId5"/>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654077253"/>
      </p:ext>
    </p:extLst>
  </p:cSld>
  <p:clrMap bg1="lt1" tx1="dk1" bg2="lt2" tx2="dk2" accent1="accent1" accent2="accent2" accent3="accent3" accent4="accent4" accent5="accent5" accent6="accent6" hlink="hlink" folHlink="folHlink"/>
  <p:sldLayoutIdLst>
    <p:sldLayoutId id="2147483730" r:id="rId1"/>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75000"/>
                  </a:schemeClr>
                </a:solidFill>
              </a:defRPr>
            </a:lvl1pPr>
          </a:lstStyle>
          <a:p>
            <a:fld id="{395737EB-C81B-4572-8A1C-16400FEF07F5}" type="datetimeFigureOut">
              <a:rPr lang="en-GB" smtClean="0"/>
              <a:t>27/08/2025</a:t>
            </a:fld>
            <a:endParaRPr lang="en-GB"/>
          </a:p>
        </p:txBody>
      </p:sp>
      <p:sp>
        <p:nvSpPr>
          <p:cNvPr id="5" name="Footer Placeholder 4"/>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75000"/>
                  </a:schemeClr>
                </a:solidFill>
              </a:defRPr>
            </a:lvl1pPr>
          </a:lstStyle>
          <a:p>
            <a:fld id="{1C5F4030-F56C-4935-9E0F-578680E692CE}" type="slidenum">
              <a:rPr lang="en-GB" smtClean="0"/>
              <a:t>‹#›</a:t>
            </a:fld>
            <a:endParaRPr lang="en-GB"/>
          </a:p>
        </p:txBody>
      </p:sp>
    </p:spTree>
    <p:extLst>
      <p:ext uri="{BB962C8B-B14F-4D97-AF65-F5344CB8AC3E}">
        <p14:creationId xmlns:p14="http://schemas.microsoft.com/office/powerpoint/2010/main" val="2707498423"/>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2266" y="602120"/>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1382266" y="10482095"/>
            <a:ext cx="4523780" cy="602118"/>
          </a:xfrm>
          <a:prstGeom prst="rect">
            <a:avLst/>
          </a:prstGeom>
        </p:spPr>
        <p:txBody>
          <a:bodyPr vert="horz" lIns="91440" tIns="45720" rIns="91440" bIns="45720" rtlCol="0" anchor="ctr"/>
          <a:lstStyle>
            <a:lvl1pPr algn="l">
              <a:defRPr sz="1979">
                <a:solidFill>
                  <a:schemeClr val="tx1">
                    <a:tint val="75000"/>
                  </a:schemeClr>
                </a:solidFill>
              </a:defRPr>
            </a:lvl1pPr>
          </a:lstStyle>
          <a:p>
            <a:fld id="{395737EB-C81B-4572-8A1C-16400FEF07F5}" type="datetimeFigureOut">
              <a:rPr lang="en-GB" smtClean="0"/>
              <a:t>27/08/2025</a:t>
            </a:fld>
            <a:endParaRPr lang="en-GB"/>
          </a:p>
        </p:txBody>
      </p:sp>
      <p:sp>
        <p:nvSpPr>
          <p:cNvPr id="5" name="Footer Placeholder 4"/>
          <p:cNvSpPr>
            <a:spLocks noGrp="1"/>
          </p:cNvSpPr>
          <p:nvPr>
            <p:ph type="ftr" sz="quarter" idx="3"/>
          </p:nvPr>
        </p:nvSpPr>
        <p:spPr>
          <a:xfrm>
            <a:off x="6660009" y="10482095"/>
            <a:ext cx="6785670" cy="602118"/>
          </a:xfrm>
          <a:prstGeom prst="rect">
            <a:avLst/>
          </a:prstGeom>
        </p:spPr>
        <p:txBody>
          <a:bodyPr vert="horz" lIns="91440" tIns="45720" rIns="91440" bIns="45720" rtlCol="0" anchor="ctr"/>
          <a:lstStyle>
            <a:lvl1pPr algn="ctr">
              <a:defRPr sz="1979">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4199642" y="10482095"/>
            <a:ext cx="4523780" cy="602118"/>
          </a:xfrm>
          <a:prstGeom prst="rect">
            <a:avLst/>
          </a:prstGeom>
        </p:spPr>
        <p:txBody>
          <a:bodyPr vert="horz" lIns="91440" tIns="45720" rIns="91440" bIns="45720" rtlCol="0" anchor="ctr"/>
          <a:lstStyle>
            <a:lvl1pPr algn="r">
              <a:defRPr sz="1979">
                <a:solidFill>
                  <a:schemeClr val="tx1">
                    <a:tint val="75000"/>
                  </a:schemeClr>
                </a:solidFill>
              </a:defRPr>
            </a:lvl1pPr>
          </a:lstStyle>
          <a:p>
            <a:fld id="{1C5F4030-F56C-4935-9E0F-578680E692CE}" type="slidenum">
              <a:rPr lang="en-GB" smtClean="0"/>
              <a:t>‹#›</a:t>
            </a:fld>
            <a:endParaRPr lang="en-GB"/>
          </a:p>
        </p:txBody>
      </p:sp>
    </p:spTree>
    <p:extLst>
      <p:ext uri="{BB962C8B-B14F-4D97-AF65-F5344CB8AC3E}">
        <p14:creationId xmlns:p14="http://schemas.microsoft.com/office/powerpoint/2010/main" val="2499625728"/>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Lst>
  <p:txStyles>
    <p:titleStyle>
      <a:lvl1pPr algn="l" defTabSz="1507958"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9" indent="-376989" algn="l" defTabSz="1507958"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69" indent="-376989" algn="l" defTabSz="1507958"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48" indent="-376989" algn="l" defTabSz="1507958"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928"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906"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86"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865"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845"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823"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58" rtl="0" eaLnBrk="1" latinLnBrk="0" hangingPunct="1">
        <a:defRPr sz="2968" kern="1200">
          <a:solidFill>
            <a:schemeClr val="tx1"/>
          </a:solidFill>
          <a:latin typeface="+mn-lt"/>
          <a:ea typeface="+mn-ea"/>
          <a:cs typeface="+mn-cs"/>
        </a:defRPr>
      </a:lvl1pPr>
      <a:lvl2pPr marL="753980" algn="l" defTabSz="1507958" rtl="0" eaLnBrk="1" latinLnBrk="0" hangingPunct="1">
        <a:defRPr sz="2968" kern="1200">
          <a:solidFill>
            <a:schemeClr val="tx1"/>
          </a:solidFill>
          <a:latin typeface="+mn-lt"/>
          <a:ea typeface="+mn-ea"/>
          <a:cs typeface="+mn-cs"/>
        </a:defRPr>
      </a:lvl2pPr>
      <a:lvl3pPr marL="1507958" algn="l" defTabSz="1507958" rtl="0" eaLnBrk="1" latinLnBrk="0" hangingPunct="1">
        <a:defRPr sz="2968" kern="1200">
          <a:solidFill>
            <a:schemeClr val="tx1"/>
          </a:solidFill>
          <a:latin typeface="+mn-lt"/>
          <a:ea typeface="+mn-ea"/>
          <a:cs typeface="+mn-cs"/>
        </a:defRPr>
      </a:lvl3pPr>
      <a:lvl4pPr marL="2261939" algn="l" defTabSz="1507958" rtl="0" eaLnBrk="1" latinLnBrk="0" hangingPunct="1">
        <a:defRPr sz="2968" kern="1200">
          <a:solidFill>
            <a:schemeClr val="tx1"/>
          </a:solidFill>
          <a:latin typeface="+mn-lt"/>
          <a:ea typeface="+mn-ea"/>
          <a:cs typeface="+mn-cs"/>
        </a:defRPr>
      </a:lvl4pPr>
      <a:lvl5pPr marL="3015917" algn="l" defTabSz="1507958" rtl="0" eaLnBrk="1" latinLnBrk="0" hangingPunct="1">
        <a:defRPr sz="2968" kern="1200">
          <a:solidFill>
            <a:schemeClr val="tx1"/>
          </a:solidFill>
          <a:latin typeface="+mn-lt"/>
          <a:ea typeface="+mn-ea"/>
          <a:cs typeface="+mn-cs"/>
        </a:defRPr>
      </a:lvl5pPr>
      <a:lvl6pPr marL="3769897" algn="l" defTabSz="1507958" rtl="0" eaLnBrk="1" latinLnBrk="0" hangingPunct="1">
        <a:defRPr sz="2968" kern="1200">
          <a:solidFill>
            <a:schemeClr val="tx1"/>
          </a:solidFill>
          <a:latin typeface="+mn-lt"/>
          <a:ea typeface="+mn-ea"/>
          <a:cs typeface="+mn-cs"/>
        </a:defRPr>
      </a:lvl6pPr>
      <a:lvl7pPr marL="4523875" algn="l" defTabSz="1507958" rtl="0" eaLnBrk="1" latinLnBrk="0" hangingPunct="1">
        <a:defRPr sz="2968" kern="1200">
          <a:solidFill>
            <a:schemeClr val="tx1"/>
          </a:solidFill>
          <a:latin typeface="+mn-lt"/>
          <a:ea typeface="+mn-ea"/>
          <a:cs typeface="+mn-cs"/>
        </a:defRPr>
      </a:lvl7pPr>
      <a:lvl8pPr marL="5277855" algn="l" defTabSz="1507958" rtl="0" eaLnBrk="1" latinLnBrk="0" hangingPunct="1">
        <a:defRPr sz="2968" kern="1200">
          <a:solidFill>
            <a:schemeClr val="tx1"/>
          </a:solidFill>
          <a:latin typeface="+mn-lt"/>
          <a:ea typeface="+mn-ea"/>
          <a:cs typeface="+mn-cs"/>
        </a:defRPr>
      </a:lvl8pPr>
      <a:lvl9pPr marL="6031834" algn="l" defTabSz="1507958" rtl="0" eaLnBrk="1" latinLnBrk="0" hangingPunct="1">
        <a:defRPr sz="2968"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298EECB-4590-D42A-F2D2-A4717BF3596A}"/>
              </a:ext>
            </a:extLst>
          </p:cNvPr>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6AEEDB8-C292-448E-02AB-3D82FCB043C8}"/>
              </a:ext>
            </a:extLst>
          </p:cNvPr>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676553296"/>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32.png"/><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4.xml"/></Relationships>
</file>

<file path=ppt/slides/_rels/slide13.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17.png"/><Relationship Id="rId7" Type="http://schemas.openxmlformats.org/officeDocument/2006/relationships/image" Target="../media/image35.png"/><Relationship Id="rId2" Type="http://schemas.openxmlformats.org/officeDocument/2006/relationships/hyperlink" Target="https://app.powerbi.com/groups/me/apps/b369379f-aa5b-4890-80cd-a0ae4c550b0c/reports/9b66533f-b1d2-405f-9d29-4c16155f0a55/ReportSection2b5d36c03ec96e829905?ctid=bb5628b8-e328-4082-a856-433c9edc8fae&amp;experience=power-bi" TargetMode="External"/><Relationship Id="rId1" Type="http://schemas.openxmlformats.org/officeDocument/2006/relationships/slideLayout" Target="../slideLayouts/slideLayout34.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18.svg"/></Relationships>
</file>

<file path=ppt/slides/_rels/slide14.xml.rels><?xml version="1.0" encoding="UTF-8" standalone="yes"?>
<Relationships xmlns="http://schemas.openxmlformats.org/package/2006/relationships"><Relationship Id="rId8" Type="http://schemas.openxmlformats.org/officeDocument/2006/relationships/image" Target="../media/image40.svg"/><Relationship Id="rId13" Type="http://schemas.openxmlformats.org/officeDocument/2006/relationships/image" Target="../media/image45.png"/><Relationship Id="rId3" Type="http://schemas.openxmlformats.org/officeDocument/2006/relationships/hyperlink" Target="https://phw-tableau.cymru.nhs.uk/#/site/CorporateAnalyticsPreProduction/views/StatutoryMandatoryTraining_16959113156340/StatMandTraining?:iid=5" TargetMode="External"/><Relationship Id="rId7" Type="http://schemas.openxmlformats.org/officeDocument/2006/relationships/image" Target="../media/image39.png"/><Relationship Id="rId12" Type="http://schemas.openxmlformats.org/officeDocument/2006/relationships/image" Target="../media/image44.svg"/><Relationship Id="rId2" Type="http://schemas.openxmlformats.org/officeDocument/2006/relationships/notesSlide" Target="../notesSlides/notesSlide3.xml"/><Relationship Id="rId1" Type="http://schemas.openxmlformats.org/officeDocument/2006/relationships/slideLayout" Target="../slideLayouts/slideLayout28.xml"/><Relationship Id="rId6" Type="http://schemas.openxmlformats.org/officeDocument/2006/relationships/hyperlink" Target="https://phw-tableau.cymru.nhs.uk/t/CorporateAnalyticsPreProduction/views/PHWSicknessDashboard/PHWSicknessAbsence?%3Alinktarget=_self&amp;%3Aembed=yes#1" TargetMode="External"/><Relationship Id="rId11" Type="http://schemas.openxmlformats.org/officeDocument/2006/relationships/image" Target="../media/image43.png"/><Relationship Id="rId5" Type="http://schemas.openxmlformats.org/officeDocument/2006/relationships/image" Target="../media/image38.svg"/><Relationship Id="rId10" Type="http://schemas.openxmlformats.org/officeDocument/2006/relationships/image" Target="../media/image42.svg"/><Relationship Id="rId4" Type="http://schemas.openxmlformats.org/officeDocument/2006/relationships/image" Target="../media/image37.png"/><Relationship Id="rId9" Type="http://schemas.openxmlformats.org/officeDocument/2006/relationships/image" Target="../media/image41.png"/><Relationship Id="rId14" Type="http://schemas.openxmlformats.org/officeDocument/2006/relationships/image" Target="../media/image46.png"/></Relationships>
</file>

<file path=ppt/slides/_rels/slide15.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17.png"/><Relationship Id="rId7" Type="http://schemas.openxmlformats.org/officeDocument/2006/relationships/image" Target="../media/image49.png"/><Relationship Id="rId2" Type="http://schemas.openxmlformats.org/officeDocument/2006/relationships/hyperlink" Target="https://app.powerbi.com/groups/me/apps/b369379f-aa5b-4890-80cd-a0ae4c550b0c/reports/9b66533f-b1d2-405f-9d29-4c16155f0a55/ReportSection2b5d36c03ec96e829905?ctid=bb5628b8-e328-4082-a856-433c9edc8fae&amp;experience=power-bi" TargetMode="External"/><Relationship Id="rId1" Type="http://schemas.openxmlformats.org/officeDocument/2006/relationships/slideLayout" Target="../slideLayouts/slideLayout34.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18.svg"/></Relationships>
</file>

<file path=ppt/slides/_rels/slide16.xml.rels><?xml version="1.0" encoding="UTF-8" standalone="yes"?>
<Relationships xmlns="http://schemas.openxmlformats.org/package/2006/relationships"><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image" Target="../media/image51.png"/><Relationship Id="rId1" Type="http://schemas.openxmlformats.org/officeDocument/2006/relationships/slideLayout" Target="../slideLayouts/slideLayout34.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17.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17.png"/><Relationship Id="rId7" Type="http://schemas.openxmlformats.org/officeDocument/2006/relationships/image" Target="../media/image59.png"/><Relationship Id="rId2" Type="http://schemas.openxmlformats.org/officeDocument/2006/relationships/hyperlink" Target="https://app.powerbi.com/groups/me/apps/91f92297-8f0c-4d0e-9794-74bc601cc644/reports/e37586d0-c6f1-423f-9bc9-f80a86000651/ReportSection2b5d36c03ec96e829905?ctid=bb5628b8-e328-4082-a856-433c9edc8fae&amp;experience=power-bi" TargetMode="External"/><Relationship Id="rId1" Type="http://schemas.openxmlformats.org/officeDocument/2006/relationships/slideLayout" Target="../slideLayouts/slideLayout34.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18.svg"/></Relationships>
</file>

<file path=ppt/slides/_rels/slide1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34.xml"/></Relationships>
</file>

<file path=ppt/slides/_rels/slide19.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image" Target="../media/image17.png"/><Relationship Id="rId7" Type="http://schemas.openxmlformats.org/officeDocument/2006/relationships/image" Target="../media/image65.png"/><Relationship Id="rId2" Type="http://schemas.openxmlformats.org/officeDocument/2006/relationships/hyperlink" Target="https://app.powerbi.com/groups/me/reports/a676d2c5-f997-44a4-8c95-1d527e5c0f3b/ReportSection457f3cc2c520a4bee1e1?experience=power-bi" TargetMode="External"/><Relationship Id="rId1" Type="http://schemas.openxmlformats.org/officeDocument/2006/relationships/slideLayout" Target="../slideLayouts/slideLayout34.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18.sv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34.xml"/></Relationships>
</file>

<file path=ppt/slides/_rels/slide21.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34.xml"/></Relationships>
</file>

<file path=ppt/slides/_rels/slide2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34.xml"/><Relationship Id="rId5" Type="http://schemas.openxmlformats.org/officeDocument/2006/relationships/image" Target="../media/image73.png"/><Relationship Id="rId4" Type="http://schemas.openxmlformats.org/officeDocument/2006/relationships/image" Target="../media/image72.png"/></Relationships>
</file>

<file path=ppt/slides/_rels/slide23.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34.xml"/><Relationship Id="rId5" Type="http://schemas.openxmlformats.org/officeDocument/2006/relationships/image" Target="../media/image77.png"/><Relationship Id="rId4" Type="http://schemas.openxmlformats.org/officeDocument/2006/relationships/image" Target="../media/image76.png"/></Relationships>
</file>

<file path=ppt/slides/_rels/slide24.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34.xml"/><Relationship Id="rId5" Type="http://schemas.openxmlformats.org/officeDocument/2006/relationships/image" Target="../media/image81.png"/><Relationship Id="rId4" Type="http://schemas.openxmlformats.org/officeDocument/2006/relationships/image" Target="../media/image80.png"/></Relationships>
</file>

<file path=ppt/slides/_rels/slide25.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34.xml"/><Relationship Id="rId5" Type="http://schemas.openxmlformats.org/officeDocument/2006/relationships/image" Target="../media/image85.png"/><Relationship Id="rId4" Type="http://schemas.openxmlformats.org/officeDocument/2006/relationships/image" Target="../media/image84.png"/></Relationships>
</file>

<file path=ppt/slides/_rels/slide26.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34.xml"/><Relationship Id="rId5" Type="http://schemas.openxmlformats.org/officeDocument/2006/relationships/image" Target="../media/image89.png"/><Relationship Id="rId4" Type="http://schemas.openxmlformats.org/officeDocument/2006/relationships/image" Target="../media/image88.png"/></Relationships>
</file>

<file path=ppt/slides/_rels/slide27.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34.xml"/><Relationship Id="rId5" Type="http://schemas.openxmlformats.org/officeDocument/2006/relationships/image" Target="../media/image93.png"/><Relationship Id="rId4" Type="http://schemas.openxmlformats.org/officeDocument/2006/relationships/image" Target="../media/image92.png"/></Relationships>
</file>

<file path=ppt/slides/_rels/slide28.xml.rels><?xml version="1.0" encoding="UTF-8" standalone="yes"?>
<Relationships xmlns="http://schemas.openxmlformats.org/package/2006/relationships"><Relationship Id="rId8" Type="http://schemas.openxmlformats.org/officeDocument/2006/relationships/image" Target="../media/image40.svg"/><Relationship Id="rId3" Type="http://schemas.openxmlformats.org/officeDocument/2006/relationships/hyperlink" Target="https://phw-tableau.cymru.nhs.uk/#/site/CorporateAnalyticsPreProduction/views/StatutoryMandatoryTraining_16959113156340/StatMandTraining?:iid=5" TargetMode="External"/><Relationship Id="rId7" Type="http://schemas.openxmlformats.org/officeDocument/2006/relationships/image" Target="../media/image39.png"/><Relationship Id="rId12" Type="http://schemas.openxmlformats.org/officeDocument/2006/relationships/image" Target="../media/image95.png"/><Relationship Id="rId2" Type="http://schemas.openxmlformats.org/officeDocument/2006/relationships/notesSlide" Target="../notesSlides/notesSlide4.xml"/><Relationship Id="rId1" Type="http://schemas.openxmlformats.org/officeDocument/2006/relationships/slideLayout" Target="../slideLayouts/slideLayout39.xml"/><Relationship Id="rId6" Type="http://schemas.openxmlformats.org/officeDocument/2006/relationships/hyperlink" Target="https://phw-tableau.cymru.nhs.uk/t/CorporateAnalyticsPreProduction/views/PHWSicknessDashboard/PHWSicknessAbsence?%3Alinktarget=_self&amp;%3Aembed=yes#1" TargetMode="External"/><Relationship Id="rId11" Type="http://schemas.openxmlformats.org/officeDocument/2006/relationships/image" Target="../media/image94.png"/><Relationship Id="rId5" Type="http://schemas.openxmlformats.org/officeDocument/2006/relationships/image" Target="../media/image38.svg"/><Relationship Id="rId10" Type="http://schemas.openxmlformats.org/officeDocument/2006/relationships/image" Target="../media/image42.svg"/><Relationship Id="rId4" Type="http://schemas.openxmlformats.org/officeDocument/2006/relationships/image" Target="../media/image37.png"/><Relationship Id="rId9" Type="http://schemas.openxmlformats.org/officeDocument/2006/relationships/image" Target="../media/image41.png"/></Relationships>
</file>

<file path=ppt/slides/_rels/slide29.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34.xml"/><Relationship Id="rId5" Type="http://schemas.openxmlformats.org/officeDocument/2006/relationships/image" Target="../media/image99.png"/><Relationship Id="rId4" Type="http://schemas.openxmlformats.org/officeDocument/2006/relationships/image" Target="../media/image9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01.png"/><Relationship Id="rId7" Type="http://schemas.openxmlformats.org/officeDocument/2006/relationships/image" Target="../media/image105.png"/><Relationship Id="rId2" Type="http://schemas.openxmlformats.org/officeDocument/2006/relationships/image" Target="../media/image100.png"/><Relationship Id="rId1" Type="http://schemas.openxmlformats.org/officeDocument/2006/relationships/slideLayout" Target="../slideLayouts/slideLayout34.xml"/><Relationship Id="rId6" Type="http://schemas.openxmlformats.org/officeDocument/2006/relationships/image" Target="../media/image104.png"/><Relationship Id="rId5" Type="http://schemas.openxmlformats.org/officeDocument/2006/relationships/image" Target="../media/image103.png"/><Relationship Id="rId4" Type="http://schemas.openxmlformats.org/officeDocument/2006/relationships/image" Target="../media/image102.png"/></Relationships>
</file>

<file path=ppt/slides/_rels/slide31.xml.rels><?xml version="1.0" encoding="UTF-8" standalone="yes"?>
<Relationships xmlns="http://schemas.openxmlformats.org/package/2006/relationships"><Relationship Id="rId3" Type="http://schemas.openxmlformats.org/officeDocument/2006/relationships/image" Target="../media/image107.png"/><Relationship Id="rId7" Type="http://schemas.openxmlformats.org/officeDocument/2006/relationships/image" Target="../media/image111.png"/><Relationship Id="rId2" Type="http://schemas.openxmlformats.org/officeDocument/2006/relationships/image" Target="../media/image106.png"/><Relationship Id="rId1" Type="http://schemas.openxmlformats.org/officeDocument/2006/relationships/slideLayout" Target="../slideLayouts/slideLayout34.xml"/><Relationship Id="rId6" Type="http://schemas.openxmlformats.org/officeDocument/2006/relationships/image" Target="../media/image110.png"/><Relationship Id="rId5" Type="http://schemas.openxmlformats.org/officeDocument/2006/relationships/image" Target="../media/image109.png"/><Relationship Id="rId4" Type="http://schemas.openxmlformats.org/officeDocument/2006/relationships/image" Target="../media/image108.png"/></Relationships>
</file>

<file path=ppt/slides/_rels/slide32.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34.xml"/></Relationships>
</file>

<file path=ppt/slides/_rels/slide33.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34.xml"/></Relationships>
</file>

<file path=ppt/slides/_rels/slide34.xml.rels><?xml version="1.0" encoding="UTF-8" standalone="yes"?>
<Relationships xmlns="http://schemas.openxmlformats.org/package/2006/relationships"><Relationship Id="rId3" Type="http://schemas.openxmlformats.org/officeDocument/2006/relationships/hyperlink" Target="https://app.powerbi.com/groups/me/reports/8df0bdaa-716f-4f38-ae5a-e355db1c9496/ReportSectionab0307511235a56572da?ctid=bb5628b8-e328-4082-a856-433c9edc8fae&amp;experience=power-bi" TargetMode="External"/><Relationship Id="rId7" Type="http://schemas.openxmlformats.org/officeDocument/2006/relationships/image" Target="../media/image115.png"/><Relationship Id="rId2" Type="http://schemas.openxmlformats.org/officeDocument/2006/relationships/image" Target="../media/image113.png"/><Relationship Id="rId1" Type="http://schemas.openxmlformats.org/officeDocument/2006/relationships/slideLayout" Target="../slideLayouts/slideLayout34.xml"/><Relationship Id="rId6" Type="http://schemas.openxmlformats.org/officeDocument/2006/relationships/image" Target="../media/image114.png"/><Relationship Id="rId5" Type="http://schemas.openxmlformats.org/officeDocument/2006/relationships/image" Target="../media/image18.svg"/><Relationship Id="rId4" Type="http://schemas.openxmlformats.org/officeDocument/2006/relationships/image" Target="../media/image17.png"/></Relationships>
</file>

<file path=ppt/slides/_rels/slide35.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34.xml"/></Relationships>
</file>

<file path=ppt/slides/_rels/slide36.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17.png"/><Relationship Id="rId1" Type="http://schemas.openxmlformats.org/officeDocument/2006/relationships/slideLayout" Target="../slideLayouts/slideLayout34.xml"/></Relationships>
</file>

<file path=ppt/slides/_rels/slide37.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19.png"/><Relationship Id="rId1" Type="http://schemas.openxmlformats.org/officeDocument/2006/relationships/slideLayout" Target="../slideLayouts/slideLayout34.xml"/></Relationships>
</file>

<file path=ppt/slides/_rels/slide38.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image" Target="../media/image121.png"/><Relationship Id="rId1" Type="http://schemas.openxmlformats.org/officeDocument/2006/relationships/slideLayout" Target="../slideLayouts/slideLayout3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app.powerbi.com/groups/me/reports/c95606a2-0de4-4e5b-ad29-cdce3dcd9431/ReportSection0340fdbd0019b01d0e40?ctid=bb5628b8-e328-4082-a856-433c9edc8fae&amp;experience=power-bi" TargetMode="External"/><Relationship Id="rId1" Type="http://schemas.openxmlformats.org/officeDocument/2006/relationships/slideLayout" Target="../slideLayouts/slideLayout34.xml"/><Relationship Id="rId4" Type="http://schemas.openxmlformats.org/officeDocument/2006/relationships/image" Target="../media/image18.sv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6.xml.rels><?xml version="1.0" encoding="UTF-8" standalone="yes"?>
<Relationships xmlns="http://schemas.openxmlformats.org/package/2006/relationships"><Relationship Id="rId2" Type="http://schemas.openxmlformats.org/officeDocument/2006/relationships/image" Target="../media/image123.png"/><Relationship Id="rId1" Type="http://schemas.openxmlformats.org/officeDocument/2006/relationships/slideLayout" Target="../slideLayouts/slideLayout29.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29.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34.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375444" y="3597275"/>
            <a:ext cx="17409186" cy="2810464"/>
          </a:xfrm>
        </p:spPr>
        <p:txBody>
          <a:bodyPr/>
          <a:lstStyle/>
          <a:p>
            <a:r>
              <a:rPr lang="pt-BR" sz="6000" b="1" dirty="0">
                <a:latin typeface="Verdana" panose="020B0604030504040204" pitchFamily="34" charset="0"/>
                <a:ea typeface="Verdana" panose="020B0604030504040204" pitchFamily="34" charset="0"/>
              </a:rPr>
              <a:t>Swansea Bay University Health Board </a:t>
            </a:r>
          </a:p>
          <a:p>
            <a:r>
              <a:rPr lang="pt-BR" sz="6000" b="1" dirty="0">
                <a:latin typeface="Verdana" panose="020B0604030504040204" pitchFamily="34" charset="0"/>
                <a:ea typeface="Verdana" panose="020B0604030504040204" pitchFamily="34" charset="0"/>
              </a:rPr>
              <a:t>Quality &amp; Safety Integrated Performance Report</a:t>
            </a:r>
          </a:p>
          <a:p>
            <a:r>
              <a:rPr lang="pt-BR" sz="5400" dirty="0">
                <a:latin typeface="Arial" panose="020B0604020202020204" pitchFamily="34" charset="0"/>
                <a:cs typeface="Arial" panose="020B0604020202020204" pitchFamily="34" charset="0"/>
              </a:rPr>
              <a:t>September 2025</a:t>
            </a:r>
          </a:p>
          <a:p>
            <a:endParaRPr lang="pt-BR" dirty="0"/>
          </a:p>
        </p:txBody>
      </p:sp>
    </p:spTree>
    <p:extLst>
      <p:ext uri="{BB962C8B-B14F-4D97-AF65-F5344CB8AC3E}">
        <p14:creationId xmlns:p14="http://schemas.microsoft.com/office/powerpoint/2010/main" val="3241519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A14773-1B32-2492-9FA1-BDD87E632F7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2C7A49E-9D75-D6F8-8411-83BE3DAE35A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51C52184-A2F4-813B-D324-384B7A33D38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10</a:t>
            </a:fld>
            <a:endParaRPr lang="en-GB"/>
          </a:p>
        </p:txBody>
      </p:sp>
      <p:sp>
        <p:nvSpPr>
          <p:cNvPr id="3" name="TextBox 2">
            <a:extLst>
              <a:ext uri="{FF2B5EF4-FFF2-40B4-BE49-F238E27FC236}">
                <a16:creationId xmlns:a16="http://schemas.microsoft.com/office/drawing/2014/main" id="{A36E6676-9E65-9F08-3068-269FDAC56082}"/>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pic>
        <p:nvPicPr>
          <p:cNvPr id="6" name="Picture 5">
            <a:extLst>
              <a:ext uri="{FF2B5EF4-FFF2-40B4-BE49-F238E27FC236}">
                <a16:creationId xmlns:a16="http://schemas.microsoft.com/office/drawing/2014/main" id="{0BB56E47-FF93-D2FE-5277-697837CA7DBF}"/>
              </a:ext>
            </a:extLst>
          </p:cNvPr>
          <p:cNvPicPr>
            <a:picLocks noChangeAspect="1"/>
          </p:cNvPicPr>
          <p:nvPr/>
        </p:nvPicPr>
        <p:blipFill>
          <a:blip r:embed="rId2"/>
          <a:stretch>
            <a:fillRect/>
          </a:stretch>
        </p:blipFill>
        <p:spPr>
          <a:xfrm>
            <a:off x="3423444" y="751857"/>
            <a:ext cx="13764390" cy="1362618"/>
          </a:xfrm>
          <a:prstGeom prst="rect">
            <a:avLst/>
          </a:prstGeom>
        </p:spPr>
      </p:pic>
      <p:graphicFrame>
        <p:nvGraphicFramePr>
          <p:cNvPr id="7" name="Table 6">
            <a:extLst>
              <a:ext uri="{FF2B5EF4-FFF2-40B4-BE49-F238E27FC236}">
                <a16:creationId xmlns:a16="http://schemas.microsoft.com/office/drawing/2014/main" id="{4D7012D6-D405-B408-3F09-4F0A58F21D56}"/>
              </a:ext>
            </a:extLst>
          </p:cNvPr>
          <p:cNvGraphicFramePr>
            <a:graphicFrameLocks noGrp="1"/>
          </p:cNvGraphicFramePr>
          <p:nvPr>
            <p:extLst>
              <p:ext uri="{D42A27DB-BD31-4B8C-83A1-F6EECF244321}">
                <p14:modId xmlns:p14="http://schemas.microsoft.com/office/powerpoint/2010/main" val="650077372"/>
              </p:ext>
            </p:extLst>
          </p:nvPr>
        </p:nvGraphicFramePr>
        <p:xfrm>
          <a:off x="375444" y="2295625"/>
          <a:ext cx="19050000" cy="6661080"/>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91376">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Accident &amp; Emergency</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July-25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468456">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4 -hour performance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 67.99%</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6456631"/>
                  </a:ext>
                </a:extLst>
              </a:tr>
              <a:tr h="587169">
                <a:tc>
                  <a:txBody>
                    <a:bodyPr/>
                    <a:lstStyle/>
                    <a:p>
                      <a:pPr algn="l" fontAlgn="b"/>
                      <a:r>
                        <a:rPr lang="en-GB" sz="2000" u="none" strike="noStrike" dirty="0">
                          <a:effectLst/>
                          <a:latin typeface="Verdana" panose="020B0604030504040204" pitchFamily="34" charset="0"/>
                          <a:ea typeface="Verdana" panose="020B0604030504040204" pitchFamily="34" charset="0"/>
                        </a:rPr>
                        <a:t>12-hour performance</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 1,273</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54270130"/>
                  </a:ext>
                </a:extLst>
              </a:tr>
              <a:tr h="491376">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A&amp;E Attendances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N/A</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12,681 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89342944"/>
                  </a:ext>
                </a:extLst>
              </a:tr>
              <a:tr h="532099">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Clinically Optimised Patients (HB wide)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Continuous Reduction</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FFC000"/>
                          </a:solidFill>
                          <a:effectLst/>
                          <a:latin typeface="Verdana" panose="020B0604030504040204" pitchFamily="34" charset="0"/>
                          <a:ea typeface="Verdana" panose="020B0604030504040204" pitchFamily="34" charset="0"/>
                        </a:rPr>
                        <a:t>186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623750793"/>
                  </a:ext>
                </a:extLst>
              </a:tr>
              <a:tr h="532099">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cancelled Electives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FF0000"/>
                          </a:solidFill>
                          <a:effectLst/>
                          <a:latin typeface="Verdana" panose="020B0604030504040204" pitchFamily="34" charset="0"/>
                          <a:ea typeface="Verdana" panose="020B0604030504040204" pitchFamily="34" charset="0"/>
                        </a:rPr>
                        <a:t>19</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462779250"/>
                  </a:ext>
                </a:extLst>
              </a:tr>
              <a:tr h="532099">
                <a:tc>
                  <a:txBody>
                    <a:bodyPr/>
                    <a:lstStyle/>
                    <a:p>
                      <a:pPr marL="0" algn="l"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Median time of arrival to assessment within 60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97%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 </a:t>
                      </a:r>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85.96%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671713100"/>
                  </a:ext>
                </a:extLst>
              </a:tr>
              <a:tr h="532099">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Ambulance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45954677"/>
                  </a:ext>
                </a:extLst>
              </a:tr>
              <a:tr h="532099">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emergency response to red calls arriving within (and including) 8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65%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53.4% (June-25)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04649624"/>
                  </a:ext>
                </a:extLst>
              </a:tr>
              <a:tr h="702282">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Median emergency response time to amber calls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12-month reduction</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125 (June-25)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888390432"/>
                  </a:ext>
                </a:extLst>
              </a:tr>
              <a:tr h="643979">
                <a:tc>
                  <a:txBody>
                    <a:bodyPr/>
                    <a:lstStyle/>
                    <a:p>
                      <a:pPr marL="0" algn="l"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Median time from arrival at an emergency department to assessment by a clinical decision maker should        not exceed 60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97%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 </a:t>
                      </a:r>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85.96%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89534510"/>
                  </a:ext>
                </a:extLst>
              </a:tr>
              <a:tr h="532099">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Handovers lost over 15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428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1121370"/>
                  </a:ext>
                </a:extLst>
              </a:tr>
            </a:tbl>
          </a:graphicData>
        </a:graphic>
      </p:graphicFrame>
      <p:pic>
        <p:nvPicPr>
          <p:cNvPr id="8" name="Picture 7">
            <a:extLst>
              <a:ext uri="{FF2B5EF4-FFF2-40B4-BE49-F238E27FC236}">
                <a16:creationId xmlns:a16="http://schemas.microsoft.com/office/drawing/2014/main" id="{E610DC13-2698-16EB-D893-688F4CDF484F}"/>
              </a:ext>
            </a:extLst>
          </p:cNvPr>
          <p:cNvPicPr>
            <a:picLocks noChangeAspect="1"/>
          </p:cNvPicPr>
          <p:nvPr/>
        </p:nvPicPr>
        <p:blipFill>
          <a:blip r:embed="rId3"/>
          <a:stretch>
            <a:fillRect/>
          </a:stretch>
        </p:blipFill>
        <p:spPr>
          <a:xfrm>
            <a:off x="3422518" y="9013725"/>
            <a:ext cx="13260651" cy="1066949"/>
          </a:xfrm>
          <a:prstGeom prst="rect">
            <a:avLst/>
          </a:prstGeom>
        </p:spPr>
      </p:pic>
      <p:sp>
        <p:nvSpPr>
          <p:cNvPr id="9" name="Oval 8">
            <a:extLst>
              <a:ext uri="{FF2B5EF4-FFF2-40B4-BE49-F238E27FC236}">
                <a16:creationId xmlns:a16="http://schemas.microsoft.com/office/drawing/2014/main" id="{00FB6F97-91DE-01C5-0B27-F228AD3D3D9C}"/>
              </a:ext>
            </a:extLst>
          </p:cNvPr>
          <p:cNvSpPr/>
          <p:nvPr/>
        </p:nvSpPr>
        <p:spPr>
          <a:xfrm>
            <a:off x="14015244" y="3308015"/>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1" name="Oval 10">
            <a:extLst>
              <a:ext uri="{FF2B5EF4-FFF2-40B4-BE49-F238E27FC236}">
                <a16:creationId xmlns:a16="http://schemas.microsoft.com/office/drawing/2014/main" id="{B109CA38-644B-332A-03BF-38602CE233FA}"/>
              </a:ext>
            </a:extLst>
          </p:cNvPr>
          <p:cNvSpPr/>
          <p:nvPr/>
        </p:nvSpPr>
        <p:spPr>
          <a:xfrm>
            <a:off x="14030847" y="434075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3" name="Oval 12">
            <a:extLst>
              <a:ext uri="{FF2B5EF4-FFF2-40B4-BE49-F238E27FC236}">
                <a16:creationId xmlns:a16="http://schemas.microsoft.com/office/drawing/2014/main" id="{AE796AF8-A170-A1E1-35B4-4F7B4E565788}"/>
              </a:ext>
            </a:extLst>
          </p:cNvPr>
          <p:cNvSpPr/>
          <p:nvPr/>
        </p:nvSpPr>
        <p:spPr>
          <a:xfrm>
            <a:off x="14030846" y="5485457"/>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4" name="Oval 13">
            <a:extLst>
              <a:ext uri="{FF2B5EF4-FFF2-40B4-BE49-F238E27FC236}">
                <a16:creationId xmlns:a16="http://schemas.microsoft.com/office/drawing/2014/main" id="{39963355-E163-7F9A-1BFE-CDA494532B5B}"/>
              </a:ext>
            </a:extLst>
          </p:cNvPr>
          <p:cNvSpPr/>
          <p:nvPr/>
        </p:nvSpPr>
        <p:spPr>
          <a:xfrm>
            <a:off x="14030846" y="774175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5" name="Oval 14">
            <a:extLst>
              <a:ext uri="{FF2B5EF4-FFF2-40B4-BE49-F238E27FC236}">
                <a16:creationId xmlns:a16="http://schemas.microsoft.com/office/drawing/2014/main" id="{1F2BF9A0-7546-FF3A-C4F5-EDB24F29872E}"/>
              </a:ext>
            </a:extLst>
          </p:cNvPr>
          <p:cNvSpPr/>
          <p:nvPr/>
        </p:nvSpPr>
        <p:spPr>
          <a:xfrm>
            <a:off x="13355970" y="3281316"/>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6" name="Oval 15">
            <a:extLst>
              <a:ext uri="{FF2B5EF4-FFF2-40B4-BE49-F238E27FC236}">
                <a16:creationId xmlns:a16="http://schemas.microsoft.com/office/drawing/2014/main" id="{A6672B9E-3411-4AA2-3047-AEBEE3642AC9}"/>
              </a:ext>
            </a:extLst>
          </p:cNvPr>
          <p:cNvSpPr/>
          <p:nvPr/>
        </p:nvSpPr>
        <p:spPr>
          <a:xfrm>
            <a:off x="13355970" y="4337576"/>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2103752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D2D2AA-94EF-4B8D-4A7C-D328418811F4}"/>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27F680BB-8B5F-01E8-9310-A58F92B252BF}"/>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8D463E9-5169-48AA-589E-2B87455CD44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11</a:t>
            </a:fld>
            <a:endParaRPr lang="en-GB"/>
          </a:p>
        </p:txBody>
      </p:sp>
      <p:sp>
        <p:nvSpPr>
          <p:cNvPr id="3" name="TextBox 2">
            <a:extLst>
              <a:ext uri="{FF2B5EF4-FFF2-40B4-BE49-F238E27FC236}">
                <a16:creationId xmlns:a16="http://schemas.microsoft.com/office/drawing/2014/main" id="{609E6AEC-BE1F-C757-7166-C0A5183EEA0E}"/>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graphicFrame>
        <p:nvGraphicFramePr>
          <p:cNvPr id="5" name="Table 4">
            <a:extLst>
              <a:ext uri="{FF2B5EF4-FFF2-40B4-BE49-F238E27FC236}">
                <a16:creationId xmlns:a16="http://schemas.microsoft.com/office/drawing/2014/main" id="{FF8515F6-F4E1-EBC4-0A4C-EAF60365B4C2}"/>
              </a:ext>
            </a:extLst>
          </p:cNvPr>
          <p:cNvGraphicFramePr>
            <a:graphicFrameLocks noGrp="1"/>
          </p:cNvGraphicFramePr>
          <p:nvPr>
            <p:extLst>
              <p:ext uri="{D42A27DB-BD31-4B8C-83A1-F6EECF244321}">
                <p14:modId xmlns:p14="http://schemas.microsoft.com/office/powerpoint/2010/main" val="1966185318"/>
              </p:ext>
            </p:extLst>
          </p:nvPr>
        </p:nvGraphicFramePr>
        <p:xfrm>
          <a:off x="527844" y="1006475"/>
          <a:ext cx="19050000" cy="7762717"/>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69986">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Stroke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July -25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admission within 4 hours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17%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0904092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stroke patients receiving a CT scan within 1 hour</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50%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38944656"/>
                  </a:ext>
                </a:extLst>
              </a:tr>
              <a:tr h="569540">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assessed by a stroke consultant within 24 hours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100%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48607313"/>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to receive a mechanical Thrombectomy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10%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17%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156666740"/>
                  </a:ext>
                </a:extLst>
              </a:tr>
              <a:tr h="508937">
                <a:tc>
                  <a:txBody>
                    <a:bodyPr/>
                    <a:lstStyle/>
                    <a:p>
                      <a:pPr algn="l" fontAlgn="b"/>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Planned Care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2000" b="1" u="none" strike="noStrike" kern="1200" dirty="0">
                        <a:solidFill>
                          <a:schemeClr val="bg1"/>
                        </a:solidFill>
                        <a:effectLst/>
                        <a:latin typeface="Verdana" panose="020B0604030504040204" pitchFamily="34" charset="0"/>
                        <a:ea typeface="Verdana" panose="020B0604030504040204" pitchFamily="34" charset="0"/>
                        <a:cs typeface="+mn-cs"/>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algn="ctr" defTabSz="1507937" rtl="0" eaLnBrk="1" fontAlgn="b" latinLnBrk="0" hangingPunct="1"/>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July – 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171922428"/>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waiting &lt; 26 weeks for an outpatient appointment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75%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72.30%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3545178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&gt; 36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73.60%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146008944"/>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at Stage 1 &gt; 52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067557193"/>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&gt; 104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93117388"/>
                  </a:ext>
                </a:extLst>
              </a:tr>
              <a:tr h="508937">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Diagnostics &amp; Therapies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July – 25</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3329387615"/>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&gt; 8 weeks for diagnostics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2,295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71937747"/>
                  </a:ext>
                </a:extLst>
              </a:tr>
              <a:tr h="508937">
                <a:tc>
                  <a:txBody>
                    <a:bodyPr/>
                    <a:lstStyle/>
                    <a:p>
                      <a:pPr marL="0" marR="0" lvl="0" indent="0" algn="l" defTabSz="1507937" rtl="0" eaLnBrk="1" fontAlgn="b" latinLnBrk="0" hangingPunct="1">
                        <a:lnSpc>
                          <a:spcPct val="100000"/>
                        </a:lnSpc>
                        <a:spcBef>
                          <a:spcPts val="0"/>
                        </a:spcBef>
                        <a:spcAft>
                          <a:spcPts val="0"/>
                        </a:spcAft>
                        <a:buClrTx/>
                        <a:buSzTx/>
                        <a:buFontTx/>
                        <a:buNone/>
                        <a:tabLst/>
                        <a:defRPr/>
                      </a:pPr>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&gt; 8 weeks for an Endoscopy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2,103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37433049"/>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&gt; 14 weeks for Therapies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1160021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children waiting &gt; 6 weeks for Audiology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238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7900945"/>
                  </a:ext>
                </a:extLst>
              </a:tr>
            </a:tbl>
          </a:graphicData>
        </a:graphic>
      </p:graphicFrame>
      <p:pic>
        <p:nvPicPr>
          <p:cNvPr id="7" name="Picture 6">
            <a:extLst>
              <a:ext uri="{FF2B5EF4-FFF2-40B4-BE49-F238E27FC236}">
                <a16:creationId xmlns:a16="http://schemas.microsoft.com/office/drawing/2014/main" id="{F72CC20C-E4AB-B721-140A-3104DA3F0B60}"/>
              </a:ext>
            </a:extLst>
          </p:cNvPr>
          <p:cNvPicPr>
            <a:picLocks noChangeAspect="1"/>
          </p:cNvPicPr>
          <p:nvPr/>
        </p:nvPicPr>
        <p:blipFill>
          <a:blip r:embed="rId2"/>
          <a:stretch>
            <a:fillRect/>
          </a:stretch>
        </p:blipFill>
        <p:spPr>
          <a:xfrm>
            <a:off x="3422518" y="9092170"/>
            <a:ext cx="13260651" cy="1066949"/>
          </a:xfrm>
          <a:prstGeom prst="rect">
            <a:avLst/>
          </a:prstGeom>
        </p:spPr>
      </p:pic>
      <p:sp>
        <p:nvSpPr>
          <p:cNvPr id="8" name="Oval 7">
            <a:extLst>
              <a:ext uri="{FF2B5EF4-FFF2-40B4-BE49-F238E27FC236}">
                <a16:creationId xmlns:a16="http://schemas.microsoft.com/office/drawing/2014/main" id="{6011E090-F240-AFC2-5FF2-D1543FC984DB}"/>
              </a:ext>
            </a:extLst>
          </p:cNvPr>
          <p:cNvSpPr/>
          <p:nvPr/>
        </p:nvSpPr>
        <p:spPr>
          <a:xfrm>
            <a:off x="14091444" y="4130675"/>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9" name="Oval 8">
            <a:extLst>
              <a:ext uri="{FF2B5EF4-FFF2-40B4-BE49-F238E27FC236}">
                <a16:creationId xmlns:a16="http://schemas.microsoft.com/office/drawing/2014/main" id="{205281EF-11BF-87DB-D87B-598309CB473D}"/>
              </a:ext>
            </a:extLst>
          </p:cNvPr>
          <p:cNvSpPr/>
          <p:nvPr/>
        </p:nvSpPr>
        <p:spPr>
          <a:xfrm>
            <a:off x="14091444" y="465603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0" name="Oval 9">
            <a:extLst>
              <a:ext uri="{FF2B5EF4-FFF2-40B4-BE49-F238E27FC236}">
                <a16:creationId xmlns:a16="http://schemas.microsoft.com/office/drawing/2014/main" id="{22769D44-209A-DAE2-0EA3-D303D2A27491}"/>
              </a:ext>
            </a:extLst>
          </p:cNvPr>
          <p:cNvSpPr/>
          <p:nvPr/>
        </p:nvSpPr>
        <p:spPr>
          <a:xfrm>
            <a:off x="14091444" y="5703341"/>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1" name="Oval 10">
            <a:extLst>
              <a:ext uri="{FF2B5EF4-FFF2-40B4-BE49-F238E27FC236}">
                <a16:creationId xmlns:a16="http://schemas.microsoft.com/office/drawing/2014/main" id="{59325FCC-A82D-5F35-0038-39F23B6B1B36}"/>
              </a:ext>
            </a:extLst>
          </p:cNvPr>
          <p:cNvSpPr/>
          <p:nvPr/>
        </p:nvSpPr>
        <p:spPr>
          <a:xfrm>
            <a:off x="14091444" y="517798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2" name="Oval 11">
            <a:extLst>
              <a:ext uri="{FF2B5EF4-FFF2-40B4-BE49-F238E27FC236}">
                <a16:creationId xmlns:a16="http://schemas.microsoft.com/office/drawing/2014/main" id="{EF444F15-1E44-2559-25FC-97EDF9333905}"/>
              </a:ext>
            </a:extLst>
          </p:cNvPr>
          <p:cNvSpPr/>
          <p:nvPr/>
        </p:nvSpPr>
        <p:spPr>
          <a:xfrm>
            <a:off x="13253244" y="5697141"/>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3" name="Oval 12">
            <a:extLst>
              <a:ext uri="{FF2B5EF4-FFF2-40B4-BE49-F238E27FC236}">
                <a16:creationId xmlns:a16="http://schemas.microsoft.com/office/drawing/2014/main" id="{5E922ACC-4842-D86F-C80B-DE8D89B17FDC}"/>
              </a:ext>
            </a:extLst>
          </p:cNvPr>
          <p:cNvSpPr/>
          <p:nvPr/>
        </p:nvSpPr>
        <p:spPr>
          <a:xfrm>
            <a:off x="14077959" y="6720117"/>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13373896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AFB823-D648-8955-20AD-13E65BC1190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98B42185-C29D-6709-E79F-06E2BE1F440A}"/>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298F0BF2-119C-9842-EA83-CB2ADFB6DE26}"/>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12</a:t>
            </a:fld>
            <a:endParaRPr lang="en-GB"/>
          </a:p>
        </p:txBody>
      </p:sp>
      <p:sp>
        <p:nvSpPr>
          <p:cNvPr id="3" name="TextBox 2">
            <a:extLst>
              <a:ext uri="{FF2B5EF4-FFF2-40B4-BE49-F238E27FC236}">
                <a16:creationId xmlns:a16="http://schemas.microsoft.com/office/drawing/2014/main" id="{94055147-F550-8C5A-91DB-0D5CD19F3B1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graphicFrame>
        <p:nvGraphicFramePr>
          <p:cNvPr id="5" name="Table 4">
            <a:extLst>
              <a:ext uri="{FF2B5EF4-FFF2-40B4-BE49-F238E27FC236}">
                <a16:creationId xmlns:a16="http://schemas.microsoft.com/office/drawing/2014/main" id="{5EC27E07-BA6E-2195-FCD9-0555DF51BE44}"/>
              </a:ext>
            </a:extLst>
          </p:cNvPr>
          <p:cNvGraphicFramePr>
            <a:graphicFrameLocks noGrp="1"/>
          </p:cNvGraphicFramePr>
          <p:nvPr>
            <p:extLst>
              <p:ext uri="{D42A27DB-BD31-4B8C-83A1-F6EECF244321}">
                <p14:modId xmlns:p14="http://schemas.microsoft.com/office/powerpoint/2010/main" val="3308734033"/>
              </p:ext>
            </p:extLst>
          </p:nvPr>
        </p:nvGraphicFramePr>
        <p:xfrm>
          <a:off x="527844" y="1006475"/>
          <a:ext cx="19050000" cy="7619999"/>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91943">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FUNB</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July -25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for an outpatient follow-up (booked and not booked) who are delayed past their agreed target date (All Specialties)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70,224</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09040921"/>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100% over their target date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42,166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38944656"/>
                  </a:ext>
                </a:extLst>
              </a:tr>
              <a:tr h="596148">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for a follow-up appointment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155,648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48607313"/>
                  </a:ext>
                </a:extLst>
              </a:tr>
              <a:tr h="644723">
                <a:tc>
                  <a:txBody>
                    <a:bodyPr/>
                    <a:lstStyle/>
                    <a:p>
                      <a:pPr algn="l" fontAlgn="b"/>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Mental Health &amp; Learning Disabilities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2000" b="1" u="none" strike="noStrike" kern="1200" dirty="0">
                        <a:solidFill>
                          <a:schemeClr val="bg1"/>
                        </a:solidFill>
                        <a:effectLst/>
                        <a:latin typeface="Verdana" panose="020B0604030504040204" pitchFamily="34" charset="0"/>
                        <a:ea typeface="Verdana" panose="020B0604030504040204" pitchFamily="34" charset="0"/>
                        <a:cs typeface="+mn-cs"/>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algn="ctr" defTabSz="1507937" rtl="0" eaLnBrk="1" fontAlgn="b" latinLnBrk="0" hangingPunct="1"/>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June – 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171922428"/>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mental health assessments undertaken within (up to and including) 28 days from the date of receipt of referral</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98%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35451781"/>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therapeutic interventions started within (up to and including) 28 days following an         assessment by LPMHSS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76%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146008944"/>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waiting less than 26 weeks to start a psychological therapy in Specialist Adult Mental Health</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43.9%</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067557193"/>
                  </a:ext>
                </a:extLst>
              </a:tr>
              <a:tr h="532714">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Quality &amp; Safety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July – 25</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3329387615"/>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service user feedback experience responses on CIVICA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Monthly improvement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7,382</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71937747"/>
                  </a:ext>
                </a:extLst>
              </a:tr>
              <a:tr h="532714">
                <a:tc>
                  <a:txBody>
                    <a:bodyPr/>
                    <a:lstStyle/>
                    <a:p>
                      <a:pPr marL="0" marR="0" lvl="0" indent="0" algn="l" defTabSz="1507937" rtl="0" eaLnBrk="1" fontAlgn="b" latinLnBrk="0" hangingPunct="1">
                        <a:lnSpc>
                          <a:spcPct val="100000"/>
                        </a:lnSpc>
                        <a:spcBef>
                          <a:spcPts val="0"/>
                        </a:spcBef>
                        <a:spcAft>
                          <a:spcPts val="0"/>
                        </a:spcAft>
                        <a:buClrTx/>
                        <a:buSzTx/>
                        <a:buFontTx/>
                        <a:buNone/>
                        <a:tabLst/>
                        <a:defRPr/>
                      </a:pPr>
                      <a:r>
                        <a:rPr lang="en-GB" sz="2000" b="0" i="0" u="none" strike="noStrike" dirty="0">
                          <a:solidFill>
                            <a:srgbClr val="000000"/>
                          </a:solidFill>
                          <a:effectLst/>
                          <a:latin typeface="Verdana" panose="020B0604030504040204" pitchFamily="34" charset="0"/>
                          <a:ea typeface="Verdana" panose="020B0604030504040204" pitchFamily="34" charset="0"/>
                        </a:rPr>
                        <a:t>Percentage of complaint responses sent within 30 working days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68% (May-25)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37433049"/>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Nationally Reported Incidents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11600211"/>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New Never Events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7900945"/>
                  </a:ext>
                </a:extLst>
              </a:tr>
            </a:tbl>
          </a:graphicData>
        </a:graphic>
      </p:graphicFrame>
      <p:pic>
        <p:nvPicPr>
          <p:cNvPr id="7" name="Picture 6">
            <a:extLst>
              <a:ext uri="{FF2B5EF4-FFF2-40B4-BE49-F238E27FC236}">
                <a16:creationId xmlns:a16="http://schemas.microsoft.com/office/drawing/2014/main" id="{A9B093F0-7EE2-A4ED-5679-FBCE7BF5189A}"/>
              </a:ext>
            </a:extLst>
          </p:cNvPr>
          <p:cNvPicPr>
            <a:picLocks noChangeAspect="1"/>
          </p:cNvPicPr>
          <p:nvPr/>
        </p:nvPicPr>
        <p:blipFill>
          <a:blip r:embed="rId2"/>
          <a:stretch>
            <a:fillRect/>
          </a:stretch>
        </p:blipFill>
        <p:spPr>
          <a:xfrm>
            <a:off x="3422518" y="9062242"/>
            <a:ext cx="13260651" cy="1066949"/>
          </a:xfrm>
          <a:prstGeom prst="rect">
            <a:avLst/>
          </a:prstGeom>
        </p:spPr>
      </p:pic>
      <p:sp>
        <p:nvSpPr>
          <p:cNvPr id="8" name="Oval 7">
            <a:extLst>
              <a:ext uri="{FF2B5EF4-FFF2-40B4-BE49-F238E27FC236}">
                <a16:creationId xmlns:a16="http://schemas.microsoft.com/office/drawing/2014/main" id="{417FF749-25E0-A960-FCB6-04BC1AAC989D}"/>
              </a:ext>
            </a:extLst>
          </p:cNvPr>
          <p:cNvSpPr/>
          <p:nvPr/>
        </p:nvSpPr>
        <p:spPr>
          <a:xfrm>
            <a:off x="14320044" y="2151498"/>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9" name="Oval 8">
            <a:extLst>
              <a:ext uri="{FF2B5EF4-FFF2-40B4-BE49-F238E27FC236}">
                <a16:creationId xmlns:a16="http://schemas.microsoft.com/office/drawing/2014/main" id="{3CB7BBDF-7B2E-E18E-A878-3378C9804049}"/>
              </a:ext>
            </a:extLst>
          </p:cNvPr>
          <p:cNvSpPr/>
          <p:nvPr/>
        </p:nvSpPr>
        <p:spPr>
          <a:xfrm>
            <a:off x="14320044" y="397445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0" name="Oval 9">
            <a:extLst>
              <a:ext uri="{FF2B5EF4-FFF2-40B4-BE49-F238E27FC236}">
                <a16:creationId xmlns:a16="http://schemas.microsoft.com/office/drawing/2014/main" id="{CBD6AC5B-BA9E-C1F2-B358-4703824ACA79}"/>
              </a:ext>
            </a:extLst>
          </p:cNvPr>
          <p:cNvSpPr/>
          <p:nvPr/>
        </p:nvSpPr>
        <p:spPr>
          <a:xfrm>
            <a:off x="14320044" y="4623569"/>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1" name="Oval 10">
            <a:extLst>
              <a:ext uri="{FF2B5EF4-FFF2-40B4-BE49-F238E27FC236}">
                <a16:creationId xmlns:a16="http://schemas.microsoft.com/office/drawing/2014/main" id="{5ACFC8E6-7D10-BC9D-7B89-F3FDC67C3CAD}"/>
              </a:ext>
            </a:extLst>
          </p:cNvPr>
          <p:cNvSpPr/>
          <p:nvPr/>
        </p:nvSpPr>
        <p:spPr>
          <a:xfrm>
            <a:off x="14315593" y="5266040"/>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27930615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9DA7CE-8BE2-9AD2-AEE8-54FE0375DB77}"/>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6A12A14F-276A-2CA0-A54F-CED70B9C0099}"/>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10917471-56BA-6302-FBFB-ACFA8895BFF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13</a:t>
            </a:fld>
            <a:endParaRPr lang="en-GB"/>
          </a:p>
        </p:txBody>
      </p:sp>
      <p:sp>
        <p:nvSpPr>
          <p:cNvPr id="3" name="TextBox 2">
            <a:extLst>
              <a:ext uri="{FF2B5EF4-FFF2-40B4-BE49-F238E27FC236}">
                <a16:creationId xmlns:a16="http://schemas.microsoft.com/office/drawing/2014/main" id="{3784DCAD-A9CE-959F-EEA9-D14F00D220C6}"/>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Unscheduled Care</a:t>
            </a:r>
          </a:p>
        </p:txBody>
      </p:sp>
      <p:cxnSp>
        <p:nvCxnSpPr>
          <p:cNvPr id="14" name="Straight Connector 13">
            <a:extLst>
              <a:ext uri="{FF2B5EF4-FFF2-40B4-BE49-F238E27FC236}">
                <a16:creationId xmlns:a16="http://schemas.microsoft.com/office/drawing/2014/main" id="{E8D81A45-5236-0C25-ECD5-2C5C58EB4445}"/>
              </a:ext>
            </a:extLst>
          </p:cNvPr>
          <p:cNvCxnSpPr/>
          <p:nvPr/>
        </p:nvCxnSpPr>
        <p:spPr>
          <a:xfrm>
            <a:off x="0" y="8795058"/>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C8365AC1-0352-01BD-6AD3-6DB9B857ED03}"/>
              </a:ext>
            </a:extLst>
          </p:cNvPr>
          <p:cNvSpPr txBox="1"/>
          <p:nvPr/>
        </p:nvSpPr>
        <p:spPr>
          <a:xfrm>
            <a:off x="146844" y="8795058"/>
            <a:ext cx="19812000" cy="2585323"/>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lvl="0" indent="-285750">
              <a:buFont typeface="Arial" panose="020B0604020202020204" pitchFamily="34" charset="0"/>
              <a:buChar char="•"/>
            </a:pPr>
            <a:r>
              <a:rPr lang="en-GB" b="1" dirty="0">
                <a:latin typeface="Verdana" panose="020B0604030504040204" pitchFamily="34" charset="0"/>
                <a:ea typeface="Verdana" panose="020B0604030504040204" pitchFamily="34" charset="0"/>
              </a:rPr>
              <a:t>Full implementation of D2RA model</a:t>
            </a:r>
            <a:r>
              <a:rPr lang="en-GB" dirty="0">
                <a:latin typeface="Verdana" panose="020B0604030504040204" pitchFamily="34" charset="0"/>
                <a:ea typeface="Verdana" panose="020B0604030504040204" pitchFamily="34" charset="0"/>
              </a:rPr>
              <a:t> – Executive agreement between Health &amp; Social Care CEO’S to deliver a D2RA model. Test of change delivered pre-Easter with overwhelming evidence of success. Test of change has continued, a work programme structure has been developed and a formal OCP is required to substantively reorganise workforce. The workshop was delivered on the 21</a:t>
            </a:r>
            <a:r>
              <a:rPr lang="en-GB" baseline="30000" dirty="0">
                <a:latin typeface="Verdana" panose="020B0604030504040204" pitchFamily="34" charset="0"/>
                <a:ea typeface="Verdana" panose="020B0604030504040204" pitchFamily="34" charset="0"/>
              </a:rPr>
              <a:t>st</a:t>
            </a:r>
            <a:r>
              <a:rPr lang="en-GB" dirty="0">
                <a:latin typeface="Verdana" panose="020B0604030504040204" pitchFamily="34" charset="0"/>
                <a:ea typeface="Verdana" panose="020B0604030504040204" pitchFamily="34" charset="0"/>
              </a:rPr>
              <a:t> July 2025, demonstrating both operational and strategic work to drive the model forward. Recent paper presented to community and older persons board, requesting support for joint commitment to OCP in respect of Health and Social care staff required to deliver the D2RA hub.  </a:t>
            </a:r>
          </a:p>
          <a:p>
            <a:pPr marL="285750" lvl="0" indent="-285750">
              <a:buFont typeface="Arial" panose="020B0604020202020204" pitchFamily="34" charset="0"/>
              <a:buChar char="•"/>
            </a:pPr>
            <a:r>
              <a:rPr lang="en-GB" b="1" dirty="0">
                <a:latin typeface="Verdana" panose="020B0604030504040204" pitchFamily="34" charset="0"/>
                <a:ea typeface="Verdana" panose="020B0604030504040204" pitchFamily="34" charset="0"/>
              </a:rPr>
              <a:t>Grip &amp; control operational management</a:t>
            </a:r>
            <a:r>
              <a:rPr lang="en-GB" dirty="0">
                <a:latin typeface="Verdana" panose="020B0604030504040204" pitchFamily="34" charset="0"/>
                <a:ea typeface="Verdana" panose="020B0604030504040204" pitchFamily="34" charset="0"/>
              </a:rPr>
              <a:t> – Full Capacity protocol and zero tolerance on chair and trolley waits in full operation with additional 3:30 huddle now in situ at Morriston Hospital. As part of the UEC test of change programme, new initiatives regarding patient placement and pull into specialty wards have been implemented. Requirement to rewrite Health Board escalation framework pre-winter in light of the learning from test of change. </a:t>
            </a:r>
          </a:p>
        </p:txBody>
      </p:sp>
      <p:sp>
        <p:nvSpPr>
          <p:cNvPr id="16" name="Rectangle: Rounded Corners 15">
            <a:hlinkClick r:id="rId2"/>
            <a:extLst>
              <a:ext uri="{FF2B5EF4-FFF2-40B4-BE49-F238E27FC236}">
                <a16:creationId xmlns:a16="http://schemas.microsoft.com/office/drawing/2014/main" id="{0BD497C0-0353-9B1B-9471-F58F438D2E15}"/>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a:extLst>
              <a:ext uri="{FF2B5EF4-FFF2-40B4-BE49-F238E27FC236}">
                <a16:creationId xmlns:a16="http://schemas.microsoft.com/office/drawing/2014/main" id="{B2660089-4651-AC0D-5A76-C5DA79A77AC8}"/>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8" name="Graphic 17" descr="Cursor with solid fill">
            <a:extLst>
              <a:ext uri="{FF2B5EF4-FFF2-40B4-BE49-F238E27FC236}">
                <a16:creationId xmlns:a16="http://schemas.microsoft.com/office/drawing/2014/main" id="{F2954D28-8C96-E048-AD4F-F5F59188035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7" name="Picture 6">
            <a:extLst>
              <a:ext uri="{FF2B5EF4-FFF2-40B4-BE49-F238E27FC236}">
                <a16:creationId xmlns:a16="http://schemas.microsoft.com/office/drawing/2014/main" id="{4356B508-5529-4A9D-7539-BFCAB2608A19}"/>
              </a:ext>
            </a:extLst>
          </p:cNvPr>
          <p:cNvPicPr>
            <a:picLocks noChangeAspect="1"/>
          </p:cNvPicPr>
          <p:nvPr/>
        </p:nvPicPr>
        <p:blipFill>
          <a:blip r:embed="rId5"/>
          <a:stretch>
            <a:fillRect/>
          </a:stretch>
        </p:blipFill>
        <p:spPr>
          <a:xfrm>
            <a:off x="2790608" y="815721"/>
            <a:ext cx="6442347" cy="3619102"/>
          </a:xfrm>
          <a:prstGeom prst="rect">
            <a:avLst/>
          </a:prstGeom>
        </p:spPr>
      </p:pic>
      <p:pic>
        <p:nvPicPr>
          <p:cNvPr id="11" name="Picture 10">
            <a:extLst>
              <a:ext uri="{FF2B5EF4-FFF2-40B4-BE49-F238E27FC236}">
                <a16:creationId xmlns:a16="http://schemas.microsoft.com/office/drawing/2014/main" id="{FD3CBD06-D0ED-439F-A82F-3A225A2B75CF}"/>
              </a:ext>
            </a:extLst>
          </p:cNvPr>
          <p:cNvPicPr>
            <a:picLocks noChangeAspect="1"/>
          </p:cNvPicPr>
          <p:nvPr/>
        </p:nvPicPr>
        <p:blipFill>
          <a:blip r:embed="rId6"/>
          <a:stretch>
            <a:fillRect/>
          </a:stretch>
        </p:blipFill>
        <p:spPr>
          <a:xfrm>
            <a:off x="10834452" y="866011"/>
            <a:ext cx="6194140" cy="3568812"/>
          </a:xfrm>
          <a:prstGeom prst="rect">
            <a:avLst/>
          </a:prstGeom>
        </p:spPr>
      </p:pic>
      <p:pic>
        <p:nvPicPr>
          <p:cNvPr id="19" name="Picture 18">
            <a:extLst>
              <a:ext uri="{FF2B5EF4-FFF2-40B4-BE49-F238E27FC236}">
                <a16:creationId xmlns:a16="http://schemas.microsoft.com/office/drawing/2014/main" id="{40703943-30C8-BF9B-B554-8A3AE3C50875}"/>
              </a:ext>
            </a:extLst>
          </p:cNvPr>
          <p:cNvPicPr>
            <a:picLocks noChangeAspect="1"/>
          </p:cNvPicPr>
          <p:nvPr/>
        </p:nvPicPr>
        <p:blipFill>
          <a:blip r:embed="rId7"/>
          <a:stretch>
            <a:fillRect/>
          </a:stretch>
        </p:blipFill>
        <p:spPr>
          <a:xfrm>
            <a:off x="3077096" y="4828545"/>
            <a:ext cx="6155859" cy="3595340"/>
          </a:xfrm>
          <a:prstGeom prst="rect">
            <a:avLst/>
          </a:prstGeom>
        </p:spPr>
      </p:pic>
      <p:pic>
        <p:nvPicPr>
          <p:cNvPr id="21" name="Picture 20">
            <a:extLst>
              <a:ext uri="{FF2B5EF4-FFF2-40B4-BE49-F238E27FC236}">
                <a16:creationId xmlns:a16="http://schemas.microsoft.com/office/drawing/2014/main" id="{5C2D33A1-5CD5-6897-42F3-5DF3C3023D2C}"/>
              </a:ext>
            </a:extLst>
          </p:cNvPr>
          <p:cNvPicPr>
            <a:picLocks noChangeAspect="1"/>
          </p:cNvPicPr>
          <p:nvPr/>
        </p:nvPicPr>
        <p:blipFill>
          <a:blip r:embed="rId8"/>
          <a:stretch>
            <a:fillRect/>
          </a:stretch>
        </p:blipFill>
        <p:spPr>
          <a:xfrm>
            <a:off x="10992572" y="4828545"/>
            <a:ext cx="6036020" cy="3595340"/>
          </a:xfrm>
          <a:prstGeom prst="rect">
            <a:avLst/>
          </a:prstGeom>
        </p:spPr>
      </p:pic>
    </p:spTree>
    <p:extLst>
      <p:ext uri="{BB962C8B-B14F-4D97-AF65-F5344CB8AC3E}">
        <p14:creationId xmlns:p14="http://schemas.microsoft.com/office/powerpoint/2010/main" val="27592070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E7F4D0-39BA-189D-DA0C-6BBAB5A90037}"/>
            </a:ext>
          </a:extLst>
        </p:cNvPr>
        <p:cNvGrpSpPr/>
        <p:nvPr/>
      </p:nvGrpSpPr>
      <p:grpSpPr>
        <a:xfrm>
          <a:off x="0" y="0"/>
          <a:ext cx="0" cy="0"/>
          <a:chOff x="0" y="0"/>
          <a:chExt cx="0" cy="0"/>
        </a:xfrm>
      </p:grpSpPr>
      <p:sp>
        <p:nvSpPr>
          <p:cNvPr id="65" name="Rectangle: Rounded Corners 64">
            <a:extLst>
              <a:ext uri="{FF2B5EF4-FFF2-40B4-BE49-F238E27FC236}">
                <a16:creationId xmlns:a16="http://schemas.microsoft.com/office/drawing/2014/main" id="{2146DC6E-DC9B-E47D-999B-C7B879C005C5}"/>
              </a:ext>
              <a:ext uri="{C183D7F6-B498-43B3-948B-1728B52AA6E4}">
                <adec:decorative xmlns:adec="http://schemas.microsoft.com/office/drawing/2017/decorative" val="1"/>
              </a:ext>
            </a:extLst>
          </p:cNvPr>
          <p:cNvSpPr/>
          <p:nvPr/>
        </p:nvSpPr>
        <p:spPr>
          <a:xfrm>
            <a:off x="329447" y="403049"/>
            <a:ext cx="19412900" cy="1388453"/>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1" tIns="75396" rIns="150791" bIns="75396"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968"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41" name="Straight Connector 40">
            <a:extLst>
              <a:ext uri="{FF2B5EF4-FFF2-40B4-BE49-F238E27FC236}">
                <a16:creationId xmlns:a16="http://schemas.microsoft.com/office/drawing/2014/main" id="{98D9B9FF-65A5-E86F-B6AF-5F936D174AC0}"/>
              </a:ext>
              <a:ext uri="{C183D7F6-B498-43B3-948B-1728B52AA6E4}">
                <adec:decorative xmlns:adec="http://schemas.microsoft.com/office/drawing/2017/decorative" val="1"/>
              </a:ext>
            </a:extLst>
          </p:cNvPr>
          <p:cNvCxnSpPr/>
          <p:nvPr/>
        </p:nvCxnSpPr>
        <p:spPr>
          <a:xfrm>
            <a:off x="1812890" y="503608"/>
            <a:ext cx="0" cy="118733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phic" descr="Current rate">
            <a:hlinkClick r:id="rId3"/>
            <a:extLst>
              <a:ext uri="{FF2B5EF4-FFF2-40B4-BE49-F238E27FC236}">
                <a16:creationId xmlns:a16="http://schemas.microsoft.com/office/drawing/2014/main" id="{E526EEAC-139B-2C11-8A83-A8D46E3EDDDB}"/>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39668" y="3077685"/>
            <a:ext cx="672359" cy="672359"/>
          </a:xfrm>
          <a:prstGeom prst="rect">
            <a:avLst/>
          </a:prstGeom>
        </p:spPr>
      </p:pic>
      <p:sp>
        <p:nvSpPr>
          <p:cNvPr id="21" name="Text Box">
            <a:hlinkClick r:id="rId6"/>
            <a:extLst>
              <a:ext uri="{FF2B5EF4-FFF2-40B4-BE49-F238E27FC236}">
                <a16:creationId xmlns:a16="http://schemas.microsoft.com/office/drawing/2014/main" id="{C9FB6FAF-D4CA-AD15-E7C6-90085D6BC512}"/>
              </a:ext>
            </a:extLst>
          </p:cNvPr>
          <p:cNvSpPr txBox="1">
            <a:spLocks noChangeArrowheads="1"/>
          </p:cNvSpPr>
          <p:nvPr/>
        </p:nvSpPr>
        <p:spPr bwMode="auto">
          <a:xfrm>
            <a:off x="1267048" y="5533128"/>
            <a:ext cx="1091685"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panose="020B0304030602030204" pitchFamily="34" charset="0"/>
                <a:ea typeface="Calibri" panose="020F0502020204030204" pitchFamily="34" charset="0"/>
                <a:cs typeface="Calibri" panose="020F0502020204030204" pitchFamily="34" charset="0"/>
              </a:rPr>
              <a:t>3.25%</a:t>
            </a:r>
          </a:p>
        </p:txBody>
      </p:sp>
      <p:pic>
        <p:nvPicPr>
          <p:cNvPr id="27" name="Graphic" descr="Target">
            <a:hlinkClick r:id="rId6"/>
            <a:extLst>
              <a:ext uri="{FF2B5EF4-FFF2-40B4-BE49-F238E27FC236}">
                <a16:creationId xmlns:a16="http://schemas.microsoft.com/office/drawing/2014/main" id="{ABD75469-D6A1-1283-B788-B44D94887BFA}"/>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02569" y="5450985"/>
            <a:ext cx="672359" cy="672359"/>
          </a:xfrm>
          <a:prstGeom prst="rect">
            <a:avLst/>
          </a:prstGeom>
        </p:spPr>
      </p:pic>
      <p:sp>
        <p:nvSpPr>
          <p:cNvPr id="82" name="Text Box">
            <a:hlinkClick r:id="rId3"/>
            <a:extLst>
              <a:ext uri="{FF2B5EF4-FFF2-40B4-BE49-F238E27FC236}">
                <a16:creationId xmlns:a16="http://schemas.microsoft.com/office/drawing/2014/main" id="{38E31EFF-2644-AB9C-B3D3-C272C286E23D}"/>
              </a:ext>
            </a:extLst>
          </p:cNvPr>
          <p:cNvSpPr txBox="1">
            <a:spLocks noChangeArrowheads="1"/>
          </p:cNvSpPr>
          <p:nvPr/>
        </p:nvSpPr>
        <p:spPr bwMode="auto">
          <a:xfrm>
            <a:off x="1273607" y="8624898"/>
            <a:ext cx="1268349"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a:ea typeface="Calibri"/>
                <a:cs typeface="Calibri"/>
              </a:rPr>
              <a:t>92.6%</a:t>
            </a:r>
          </a:p>
        </p:txBody>
      </p:sp>
      <p:pic>
        <p:nvPicPr>
          <p:cNvPr id="84" name="Graphic" descr="Current rate">
            <a:hlinkClick r:id="rId3"/>
            <a:extLst>
              <a:ext uri="{FF2B5EF4-FFF2-40B4-BE49-F238E27FC236}">
                <a16:creationId xmlns:a16="http://schemas.microsoft.com/office/drawing/2014/main" id="{0D6232FA-9F1E-3A23-AD44-920CD28F92A7}"/>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09129" y="8542755"/>
            <a:ext cx="672359" cy="672359"/>
          </a:xfrm>
          <a:prstGeom prst="rect">
            <a:avLst/>
          </a:prstGeom>
        </p:spPr>
      </p:pic>
      <p:sp>
        <p:nvSpPr>
          <p:cNvPr id="9" name="Text Box 980076608">
            <a:extLst>
              <a:ext uri="{FF2B5EF4-FFF2-40B4-BE49-F238E27FC236}">
                <a16:creationId xmlns:a16="http://schemas.microsoft.com/office/drawing/2014/main" id="{703C230B-3B52-54F1-384F-1A007361B618}"/>
              </a:ext>
            </a:extLst>
          </p:cNvPr>
          <p:cNvSpPr txBox="1">
            <a:spLocks noChangeArrowheads="1"/>
          </p:cNvSpPr>
          <p:nvPr/>
        </p:nvSpPr>
        <p:spPr bwMode="auto">
          <a:xfrm>
            <a:off x="1988422" y="606917"/>
            <a:ext cx="16850215" cy="866031"/>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kumimoji="0" lang="en-GB" sz="4617"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Pathways of Care Delay: Action &amp; Intervention</a:t>
            </a:r>
            <a:endParaRPr kumimoji="0" lang="en-GB" sz="3628"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13" name="Slide Number Placeholder 2">
            <a:extLst>
              <a:ext uri="{FF2B5EF4-FFF2-40B4-BE49-F238E27FC236}">
                <a16:creationId xmlns:a16="http://schemas.microsoft.com/office/drawing/2014/main" id="{64E0BB65-0716-BF8A-35F6-F669109F43DE}"/>
              </a:ext>
            </a:extLst>
          </p:cNvPr>
          <p:cNvSpPr>
            <a:spLocks noGrp="1"/>
          </p:cNvSpPr>
          <p:nvPr>
            <p:ph type="sldNum" sz="quarter" idx="12"/>
          </p:nvPr>
        </p:nvSpPr>
        <p:spPr>
          <a:xfrm>
            <a:off x="19565251" y="10930637"/>
            <a:ext cx="608119" cy="364755"/>
          </a:xfrm>
        </p:spPr>
        <p:txBody>
          <a:bodyPr/>
          <a:lstStyle/>
          <a:p>
            <a:pPr marL="0" marR="0" lvl="0" indent="0" algn="r" defTabSz="1507937" rtl="0" eaLnBrk="1" fontAlgn="auto" latinLnBrk="0" hangingPunct="1">
              <a:lnSpc>
                <a:spcPct val="100000"/>
              </a:lnSpc>
              <a:spcBef>
                <a:spcPts val="0"/>
              </a:spcBef>
              <a:spcAft>
                <a:spcPts val="0"/>
              </a:spcAft>
              <a:buClrTx/>
              <a:buSzTx/>
              <a:buFontTx/>
              <a:buNone/>
              <a:tabLst/>
              <a:defRPr/>
            </a:pPr>
            <a:fld id="{19BBC658-49D8-45A7-8DA2-B6FE1BCE69C1}" type="slidenum">
              <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rPr>
              <a:pPr marL="0" marR="0" lvl="0" indent="0" algn="r" defTabSz="1507937" rtl="0" eaLnBrk="1" fontAlgn="auto" latinLnBrk="0" hangingPunct="1">
                <a:lnSpc>
                  <a:spcPct val="100000"/>
                </a:lnSpc>
                <a:spcBef>
                  <a:spcPts val="0"/>
                </a:spcBef>
                <a:spcAft>
                  <a:spcPts val="0"/>
                </a:spcAft>
                <a:buClrTx/>
                <a:buSzTx/>
                <a:buFontTx/>
                <a:buNone/>
                <a:tabLst/>
                <a:defRPr/>
              </a:pPr>
              <a:t>14</a:t>
            </a:fld>
            <a:endPar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endParaRPr>
          </a:p>
        </p:txBody>
      </p:sp>
      <p:sp>
        <p:nvSpPr>
          <p:cNvPr id="15" name="Oval 14" descr="Checklist with solid fill">
            <a:extLst>
              <a:ext uri="{FF2B5EF4-FFF2-40B4-BE49-F238E27FC236}">
                <a16:creationId xmlns:a16="http://schemas.microsoft.com/office/drawing/2014/main" id="{A9914C8D-1D2D-8EC2-D5B2-EB58A1B6A63A}"/>
              </a:ext>
            </a:extLst>
          </p:cNvPr>
          <p:cNvSpPr/>
          <p:nvPr/>
        </p:nvSpPr>
        <p:spPr>
          <a:xfrm>
            <a:off x="504979" y="502776"/>
            <a:ext cx="1132379" cy="1188165"/>
          </a:xfrm>
          <a:prstGeom prst="ellipse">
            <a:avLst/>
          </a:prstGeom>
          <a:blipFill>
            <a:blip r:embed="rId9">
              <a:extLst>
                <a:ext uri="{96DAC541-7B7A-43D3-8B79-37D633B846F1}">
                  <asvg:svgBlip xmlns:asvg="http://schemas.microsoft.com/office/drawing/2016/SVG/main" r:embed="rId10"/>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hueOff val="0"/>
                  <a:satOff val="0"/>
                  <a:lumOff val="0"/>
                  <a:alphaOff val="0"/>
                </a:prstClr>
              </a:solidFill>
              <a:effectLst/>
              <a:uLnTx/>
              <a:uFillTx/>
              <a:latin typeface="Calibri" panose="020F0502020204030204"/>
              <a:ea typeface="+mn-ea"/>
              <a:cs typeface="+mn-cs"/>
            </a:endParaRPr>
          </a:p>
        </p:txBody>
      </p:sp>
      <p:pic>
        <p:nvPicPr>
          <p:cNvPr id="105" name="Graphic" descr="Target">
            <a:hlinkClick r:id="rId3"/>
            <a:extLst>
              <a:ext uri="{FF2B5EF4-FFF2-40B4-BE49-F238E27FC236}">
                <a16:creationId xmlns:a16="http://schemas.microsoft.com/office/drawing/2014/main" id="{C1C3F765-8455-9007-FCA4-19A41D30B578}"/>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6198380" y="7612414"/>
            <a:ext cx="716747" cy="624818"/>
          </a:xfrm>
          <a:prstGeom prst="rect">
            <a:avLst/>
          </a:prstGeom>
        </p:spPr>
      </p:pic>
      <p:sp>
        <p:nvSpPr>
          <p:cNvPr id="4" name="Rectangle: Rounded Corners 3">
            <a:extLst>
              <a:ext uri="{FF2B5EF4-FFF2-40B4-BE49-F238E27FC236}">
                <a16:creationId xmlns:a16="http://schemas.microsoft.com/office/drawing/2014/main" id="{ED700ADA-CC51-9B6D-FEE0-E1CF390D0E8C}"/>
              </a:ext>
              <a:ext uri="{C183D7F6-B498-43B3-948B-1728B52AA6E4}">
                <adec:decorative xmlns:adec="http://schemas.microsoft.com/office/drawing/2017/decorative" val="1"/>
              </a:ext>
            </a:extLst>
          </p:cNvPr>
          <p:cNvSpPr/>
          <p:nvPr/>
        </p:nvSpPr>
        <p:spPr>
          <a:xfrm>
            <a:off x="10302042" y="7101712"/>
            <a:ext cx="9336274" cy="3783571"/>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5087"/>
              </a:solidFill>
              <a:effectLst/>
              <a:uLnTx/>
              <a:uFillTx/>
              <a:latin typeface="Calibri" panose="020F0502020204030204"/>
              <a:ea typeface="+mn-ea"/>
              <a:cs typeface="+mn-cs"/>
            </a:endParaRPr>
          </a:p>
        </p:txBody>
      </p:sp>
      <p:sp>
        <p:nvSpPr>
          <p:cNvPr id="7" name="Heading 2">
            <a:extLst>
              <a:ext uri="{FF2B5EF4-FFF2-40B4-BE49-F238E27FC236}">
                <a16:creationId xmlns:a16="http://schemas.microsoft.com/office/drawing/2014/main" id="{9517F709-AA00-292F-A02B-BED644538B4C}"/>
              </a:ext>
            </a:extLst>
          </p:cNvPr>
          <p:cNvSpPr txBox="1">
            <a:spLocks noChangeArrowheads="1"/>
          </p:cNvSpPr>
          <p:nvPr/>
        </p:nvSpPr>
        <p:spPr bwMode="auto">
          <a:xfrm>
            <a:off x="10669619" y="8237232"/>
            <a:ext cx="8968697" cy="1933713"/>
          </a:xfrm>
          <a:prstGeom prst="rect">
            <a:avLst/>
          </a:prstGeom>
          <a:noFill/>
          <a:ln w="9525">
            <a:noFill/>
            <a:miter lim="800000"/>
            <a:headEnd/>
            <a:tailEnd/>
          </a:ln>
        </p:spPr>
        <p:txBody>
          <a:bodyPr rot="0" vert="horz" wrap="square" lIns="91440" tIns="45720" rIns="91440" bIns="45720" anchor="t"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700" b="1" dirty="0">
                <a:solidFill>
                  <a:srgbClr val="0070C0"/>
                </a:solidFill>
                <a:latin typeface="Verdana" panose="020B0604030504040204" pitchFamily="34" charset="0"/>
                <a:ea typeface="Verdana" panose="020B0604030504040204" pitchFamily="34" charset="0"/>
              </a:rPr>
              <a:t>What is currently supporting the reduction:</a:t>
            </a:r>
            <a:endParaRPr kumimoji="0" lang="en-GB" sz="1700" b="1" i="0" u="none" strike="noStrike" kern="1200" cap="none" spc="0" normalizeH="0" baseline="0" noProof="0" dirty="0">
              <a:ln>
                <a:noFill/>
              </a:ln>
              <a:solidFill>
                <a:srgbClr val="0070C0"/>
              </a:solidFill>
              <a:effectLst/>
              <a:uLnTx/>
              <a:uFillTx/>
              <a:latin typeface="Verdana" panose="020B0604030504040204" pitchFamily="34" charset="0"/>
              <a:ea typeface="Verdana" panose="020B0604030504040204" pitchFamily="34" charset="0"/>
              <a:cs typeface="+mn-cs"/>
            </a:endParaRPr>
          </a:p>
          <a:p>
            <a:pPr marL="285750" lvl="0" indent="-285750" algn="just">
              <a:buFont typeface="Arial" panose="020B0604020202020204" pitchFamily="34" charset="0"/>
              <a:buChar char="•"/>
            </a:pPr>
            <a:r>
              <a:rPr lang="en-GB" sz="2000" b="1" dirty="0"/>
              <a:t>Pathway of Care Delays (</a:t>
            </a:r>
            <a:r>
              <a:rPr lang="en-GB" sz="2000" b="1" dirty="0" err="1"/>
              <a:t>PoCD</a:t>
            </a:r>
            <a:r>
              <a:rPr lang="en-GB" sz="2000" b="1" dirty="0"/>
              <a:t>)</a:t>
            </a:r>
            <a:r>
              <a:rPr lang="en-GB" sz="2000" dirty="0"/>
              <a:t> – Focus on the delivery of actions to reduce </a:t>
            </a:r>
            <a:r>
              <a:rPr lang="en-GB" sz="2000" dirty="0" err="1"/>
              <a:t>PoCDs</a:t>
            </a:r>
            <a:r>
              <a:rPr lang="en-GB" sz="2000" dirty="0"/>
              <a:t>, COP deep dives and the recording of D2RA pathways on our SIGNAL digital system to enable increased understanding of bottlenecks within the system.</a:t>
            </a:r>
          </a:p>
          <a:p>
            <a:pPr marL="285750" lvl="0" indent="-285750" algn="just">
              <a:buFont typeface="Arial" panose="020B0604020202020204" pitchFamily="34" charset="0"/>
              <a:buChar char="•"/>
            </a:pPr>
            <a:r>
              <a:rPr lang="en-GB" sz="2000" dirty="0"/>
              <a:t>Escalation to COO / Directors of Social Services on a weekly basis. </a:t>
            </a:r>
          </a:p>
          <a:p>
            <a:pPr marL="285750" lvl="0" indent="-285750" algn="just">
              <a:buFont typeface="Arial" panose="020B0604020202020204" pitchFamily="34" charset="0"/>
              <a:buChar char="•"/>
            </a:pPr>
            <a:r>
              <a:rPr lang="en-GB" sz="2000" dirty="0"/>
              <a:t>Planned adjustments to recording of D2RA pathways on SIGNAL in progress with the D2RA hub taking responsibility for allocation of the D2RA pathway as opposed to ward staff.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285087"/>
              </a:solidFill>
              <a:effectLst/>
              <a:uLnTx/>
              <a:uFillTx/>
              <a:latin typeface="Calibri" panose="020F0502020204030204" pitchFamily="34" charset="0"/>
              <a:ea typeface="Calibri" panose="020F0502020204030204" pitchFamily="34" charset="0"/>
              <a:cs typeface="+mn-cs"/>
            </a:endParaRPr>
          </a:p>
        </p:txBody>
      </p:sp>
      <p:sp>
        <p:nvSpPr>
          <p:cNvPr id="18" name="Rectangle: Rounded Corners 17">
            <a:extLst>
              <a:ext uri="{FF2B5EF4-FFF2-40B4-BE49-F238E27FC236}">
                <a16:creationId xmlns:a16="http://schemas.microsoft.com/office/drawing/2014/main" id="{20F33491-176E-4E71-E541-30466ECDA2A6}"/>
              </a:ext>
            </a:extLst>
          </p:cNvPr>
          <p:cNvSpPr/>
          <p:nvPr/>
        </p:nvSpPr>
        <p:spPr>
          <a:xfrm>
            <a:off x="10560141" y="7173894"/>
            <a:ext cx="8874670" cy="978015"/>
          </a:xfrm>
          <a:prstGeom prst="roundRect">
            <a:avLst/>
          </a:prstGeom>
          <a:ln>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WG target</a:t>
            </a: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 -15% reduction in total delays,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20% reduction in assessment delays,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20% reduction in total days delayed from March 2024 baseline </a:t>
            </a:r>
          </a:p>
        </p:txBody>
      </p:sp>
      <p:pic>
        <p:nvPicPr>
          <p:cNvPr id="20" name="Graphic 19" descr="Bullseye with solid fill">
            <a:extLst>
              <a:ext uri="{FF2B5EF4-FFF2-40B4-BE49-F238E27FC236}">
                <a16:creationId xmlns:a16="http://schemas.microsoft.com/office/drawing/2014/main" id="{9E0EC0AB-0D6C-C72F-B04C-9D5DCAF54E2A}"/>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0750242" y="7173894"/>
            <a:ext cx="731177" cy="731177"/>
          </a:xfrm>
          <a:prstGeom prst="rect">
            <a:avLst/>
          </a:prstGeom>
        </p:spPr>
      </p:pic>
      <p:pic>
        <p:nvPicPr>
          <p:cNvPr id="22" name="Graphic 21" descr="Bullseye with solid fill">
            <a:extLst>
              <a:ext uri="{FF2B5EF4-FFF2-40B4-BE49-F238E27FC236}">
                <a16:creationId xmlns:a16="http://schemas.microsoft.com/office/drawing/2014/main" id="{C88A1684-F131-5EE2-3127-3760F5D56842}"/>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8570028" y="7205239"/>
            <a:ext cx="780027" cy="731177"/>
          </a:xfrm>
          <a:prstGeom prst="rect">
            <a:avLst/>
          </a:prstGeom>
        </p:spPr>
      </p:pic>
      <p:pic>
        <p:nvPicPr>
          <p:cNvPr id="8" name="Picture 7">
            <a:extLst>
              <a:ext uri="{FF2B5EF4-FFF2-40B4-BE49-F238E27FC236}">
                <a16:creationId xmlns:a16="http://schemas.microsoft.com/office/drawing/2014/main" id="{99C7F3BC-BD2D-A655-D29E-DA78B37EA86A}"/>
              </a:ext>
            </a:extLst>
          </p:cNvPr>
          <p:cNvPicPr>
            <a:picLocks noChangeAspect="1"/>
          </p:cNvPicPr>
          <p:nvPr/>
        </p:nvPicPr>
        <p:blipFill>
          <a:blip r:embed="rId13"/>
          <a:stretch>
            <a:fillRect/>
          </a:stretch>
        </p:blipFill>
        <p:spPr>
          <a:xfrm>
            <a:off x="1281488" y="2094237"/>
            <a:ext cx="7751652" cy="4199110"/>
          </a:xfrm>
          <a:prstGeom prst="rect">
            <a:avLst/>
          </a:prstGeom>
        </p:spPr>
      </p:pic>
      <p:graphicFrame>
        <p:nvGraphicFramePr>
          <p:cNvPr id="10" name="Table 9">
            <a:extLst>
              <a:ext uri="{FF2B5EF4-FFF2-40B4-BE49-F238E27FC236}">
                <a16:creationId xmlns:a16="http://schemas.microsoft.com/office/drawing/2014/main" id="{CC287A4D-1E18-97AE-905D-3E029927014B}"/>
              </a:ext>
            </a:extLst>
          </p:cNvPr>
          <p:cNvGraphicFramePr>
            <a:graphicFrameLocks noGrp="1"/>
          </p:cNvGraphicFramePr>
          <p:nvPr>
            <p:extLst>
              <p:ext uri="{D42A27DB-BD31-4B8C-83A1-F6EECF244321}">
                <p14:modId xmlns:p14="http://schemas.microsoft.com/office/powerpoint/2010/main" val="191317806"/>
              </p:ext>
            </p:extLst>
          </p:nvPr>
        </p:nvGraphicFramePr>
        <p:xfrm>
          <a:off x="10374231" y="2509773"/>
          <a:ext cx="9060580" cy="3783573"/>
        </p:xfrm>
        <a:graphic>
          <a:graphicData uri="http://schemas.openxmlformats.org/drawingml/2006/table">
            <a:tbl>
              <a:tblPr/>
              <a:tblGrid>
                <a:gridCol w="4765809">
                  <a:extLst>
                    <a:ext uri="{9D8B030D-6E8A-4147-A177-3AD203B41FA5}">
                      <a16:colId xmlns:a16="http://schemas.microsoft.com/office/drawing/2014/main" val="714252963"/>
                    </a:ext>
                  </a:extLst>
                </a:gridCol>
                <a:gridCol w="1413118">
                  <a:extLst>
                    <a:ext uri="{9D8B030D-6E8A-4147-A177-3AD203B41FA5}">
                      <a16:colId xmlns:a16="http://schemas.microsoft.com/office/drawing/2014/main" val="2443055753"/>
                    </a:ext>
                  </a:extLst>
                </a:gridCol>
                <a:gridCol w="1302286">
                  <a:extLst>
                    <a:ext uri="{9D8B030D-6E8A-4147-A177-3AD203B41FA5}">
                      <a16:colId xmlns:a16="http://schemas.microsoft.com/office/drawing/2014/main" val="958399895"/>
                    </a:ext>
                  </a:extLst>
                </a:gridCol>
                <a:gridCol w="1579367">
                  <a:extLst>
                    <a:ext uri="{9D8B030D-6E8A-4147-A177-3AD203B41FA5}">
                      <a16:colId xmlns:a16="http://schemas.microsoft.com/office/drawing/2014/main" val="3146321654"/>
                    </a:ext>
                  </a:extLst>
                </a:gridCol>
              </a:tblGrid>
              <a:tr h="447656">
                <a:tc>
                  <a:txBody>
                    <a:bodyPr/>
                    <a:lstStyle/>
                    <a:p>
                      <a:pPr algn="l" fontAlgn="b"/>
                      <a:r>
                        <a:rPr lang="en-GB" sz="1600" b="1" i="0" u="none" strike="noStrike" dirty="0">
                          <a:solidFill>
                            <a:srgbClr val="FFFFFF"/>
                          </a:solidFill>
                          <a:effectLst/>
                          <a:latin typeface="Aptos Narrow" panose="020B0004020202020204" pitchFamily="34" charset="0"/>
                        </a:rPr>
                        <a:t>Reason in Bed</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56082"/>
                    </a:solidFill>
                  </a:tcPr>
                </a:tc>
                <a:tc>
                  <a:txBody>
                    <a:bodyPr/>
                    <a:lstStyle/>
                    <a:p>
                      <a:pPr algn="ctr" fontAlgn="t"/>
                      <a:r>
                        <a:rPr lang="en-GB" sz="1600" b="1" i="0" u="none" strike="noStrike">
                          <a:solidFill>
                            <a:srgbClr val="FFFFFF"/>
                          </a:solidFill>
                          <a:effectLst/>
                          <a:latin typeface="Aptos Narrow" panose="020B0004020202020204" pitchFamily="34" charset="0"/>
                        </a:rPr>
                        <a:t>05 August 2025</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56082"/>
                    </a:solidFill>
                  </a:tcPr>
                </a:tc>
                <a:tc>
                  <a:txBody>
                    <a:bodyPr/>
                    <a:lstStyle/>
                    <a:p>
                      <a:pPr algn="ctr" fontAlgn="t"/>
                      <a:r>
                        <a:rPr lang="en-GB" sz="1600" b="1" i="0" u="none" strike="noStrike">
                          <a:solidFill>
                            <a:srgbClr val="FFFFFF"/>
                          </a:solidFill>
                          <a:effectLst/>
                          <a:latin typeface="Aptos Narrow" panose="020B0004020202020204" pitchFamily="34" charset="0"/>
                        </a:rPr>
                        <a:t>12 August 2025</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56082"/>
                    </a:solidFill>
                  </a:tcPr>
                </a:tc>
                <a:tc>
                  <a:txBody>
                    <a:bodyPr/>
                    <a:lstStyle/>
                    <a:p>
                      <a:pPr algn="ctr" fontAlgn="b"/>
                      <a:r>
                        <a:rPr lang="en-GB" sz="1600" b="1" i="0" u="none" strike="noStrike" dirty="0">
                          <a:solidFill>
                            <a:srgbClr val="FFFFFF"/>
                          </a:solidFill>
                          <a:effectLst/>
                          <a:latin typeface="Aptos Narrow" panose="020B0004020202020204" pitchFamily="34" charset="0"/>
                        </a:rPr>
                        <a:t>Difference</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56082"/>
                    </a:solidFill>
                  </a:tcPr>
                </a:tc>
                <a:extLst>
                  <a:ext uri="{0D108BD9-81ED-4DB2-BD59-A6C34878D82A}">
                    <a16:rowId xmlns:a16="http://schemas.microsoft.com/office/drawing/2014/main" val="3579088867"/>
                  </a:ext>
                </a:extLst>
              </a:tr>
              <a:tr h="483199">
                <a:tc>
                  <a:txBody>
                    <a:bodyPr/>
                    <a:lstStyle/>
                    <a:p>
                      <a:pPr algn="l" fontAlgn="b"/>
                      <a:r>
                        <a:rPr lang="en-GB" sz="1600" b="0" i="0" u="none" strike="noStrike" dirty="0">
                          <a:solidFill>
                            <a:srgbClr val="000000"/>
                          </a:solidFill>
                          <a:effectLst/>
                          <a:latin typeface="Aptos Narrow" panose="020B0004020202020204" pitchFamily="34" charset="0"/>
                        </a:rPr>
                        <a:t>Awaiting reablement community care package</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ctr" fontAlgn="b"/>
                      <a:r>
                        <a:rPr lang="en-GB" sz="1600" b="0" i="0" u="none" strike="noStrike">
                          <a:solidFill>
                            <a:srgbClr val="000000"/>
                          </a:solidFill>
                          <a:effectLst/>
                          <a:latin typeface="Aptos Narrow" panose="020B0004020202020204" pitchFamily="34" charset="0"/>
                        </a:rPr>
                        <a:t>18</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ctr" fontAlgn="b"/>
                      <a:r>
                        <a:rPr lang="en-GB" sz="1600" b="0" i="0" u="none" strike="noStrike">
                          <a:solidFill>
                            <a:srgbClr val="000000"/>
                          </a:solidFill>
                          <a:effectLst/>
                          <a:latin typeface="Aptos Narrow" panose="020B0004020202020204" pitchFamily="34" charset="0"/>
                        </a:rPr>
                        <a:t>22</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ctr" fontAlgn="b"/>
                      <a:r>
                        <a:rPr lang="en-GB" sz="1600" b="0" i="0" u="none" strike="noStrike" dirty="0">
                          <a:solidFill>
                            <a:srgbClr val="000000"/>
                          </a:solidFill>
                          <a:effectLst/>
                          <a:latin typeface="Aptos Narrow" panose="020B0004020202020204" pitchFamily="34" charset="0"/>
                        </a:rPr>
                        <a:t>+4</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extLst>
                  <a:ext uri="{0D108BD9-81ED-4DB2-BD59-A6C34878D82A}">
                    <a16:rowId xmlns:a16="http://schemas.microsoft.com/office/drawing/2014/main" val="4117279026"/>
                  </a:ext>
                </a:extLst>
              </a:tr>
              <a:tr h="483199">
                <a:tc>
                  <a:txBody>
                    <a:bodyPr/>
                    <a:lstStyle/>
                    <a:p>
                      <a:pPr algn="l" fontAlgn="b"/>
                      <a:r>
                        <a:rPr lang="en-GB" sz="1600" b="0" i="0" u="none" strike="noStrike" dirty="0">
                          <a:solidFill>
                            <a:srgbClr val="000000"/>
                          </a:solidFill>
                          <a:effectLst/>
                          <a:latin typeface="Aptos Narrow" panose="020B0004020202020204" pitchFamily="34" charset="0"/>
                        </a:rPr>
                        <a:t>Awaiting completion of assessment Nursing</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600" b="0" i="0" u="none" strike="noStrike">
                          <a:solidFill>
                            <a:srgbClr val="000000"/>
                          </a:solidFill>
                          <a:effectLst/>
                          <a:latin typeface="Aptos Narrow" panose="020B0004020202020204" pitchFamily="34" charset="0"/>
                        </a:rPr>
                        <a:t>6</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600" b="0" i="0" u="none" strike="noStrike">
                          <a:solidFill>
                            <a:srgbClr val="000000"/>
                          </a:solidFill>
                          <a:effectLst/>
                          <a:latin typeface="Aptos Narrow" panose="020B0004020202020204" pitchFamily="34" charset="0"/>
                        </a:rPr>
                        <a:t>10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600" b="0" i="0" u="none" strike="noStrike" dirty="0">
                          <a:solidFill>
                            <a:srgbClr val="000000"/>
                          </a:solidFill>
                          <a:effectLst/>
                          <a:latin typeface="Aptos Narrow" panose="020B0004020202020204" pitchFamily="34" charset="0"/>
                        </a:rPr>
                        <a:t>+4</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24462311"/>
                  </a:ext>
                </a:extLst>
              </a:tr>
              <a:tr h="483199">
                <a:tc>
                  <a:txBody>
                    <a:bodyPr/>
                    <a:lstStyle/>
                    <a:p>
                      <a:pPr algn="l" fontAlgn="b"/>
                      <a:r>
                        <a:rPr lang="en-GB" sz="1600" b="0" i="0" u="none" strike="noStrike" dirty="0">
                          <a:solidFill>
                            <a:srgbClr val="000000"/>
                          </a:solidFill>
                          <a:effectLst/>
                          <a:latin typeface="Aptos Narrow" panose="020B0004020202020204" pitchFamily="34" charset="0"/>
                        </a:rPr>
                        <a:t>Awaiting completion of best interest decision</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ctr" fontAlgn="b"/>
                      <a:r>
                        <a:rPr lang="en-GB" sz="1600" b="0" i="0" u="none" strike="noStrike">
                          <a:solidFill>
                            <a:srgbClr val="000000"/>
                          </a:solidFill>
                          <a:effectLst/>
                          <a:latin typeface="Aptos Narrow" panose="020B0004020202020204" pitchFamily="34" charset="0"/>
                        </a:rPr>
                        <a:t>9</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ctr" fontAlgn="b"/>
                      <a:r>
                        <a:rPr lang="en-GB" sz="1600" b="0" i="0" u="none" strike="noStrike">
                          <a:solidFill>
                            <a:srgbClr val="000000"/>
                          </a:solidFill>
                          <a:effectLst/>
                          <a:latin typeface="Aptos Narrow" panose="020B0004020202020204" pitchFamily="34" charset="0"/>
                        </a:rPr>
                        <a:t>12</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ctr" fontAlgn="b"/>
                      <a:r>
                        <a:rPr lang="en-GB" sz="1600" b="0" i="0" u="none" strike="noStrike" dirty="0">
                          <a:solidFill>
                            <a:srgbClr val="000000"/>
                          </a:solidFill>
                          <a:effectLst/>
                          <a:latin typeface="Aptos Narrow" panose="020B0004020202020204" pitchFamily="34" charset="0"/>
                        </a:rPr>
                        <a:t>+3</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extLst>
                  <a:ext uri="{0D108BD9-81ED-4DB2-BD59-A6C34878D82A}">
                    <a16:rowId xmlns:a16="http://schemas.microsoft.com/office/drawing/2014/main" val="3257973423"/>
                  </a:ext>
                </a:extLst>
              </a:tr>
              <a:tr h="955465">
                <a:tc>
                  <a:txBody>
                    <a:bodyPr/>
                    <a:lstStyle/>
                    <a:p>
                      <a:pPr algn="l" fontAlgn="b"/>
                      <a:r>
                        <a:rPr lang="en-GB" sz="1600" b="0" i="0" u="none" strike="noStrike">
                          <a:solidFill>
                            <a:srgbClr val="000000"/>
                          </a:solidFill>
                          <a:effectLst/>
                          <a:latin typeface="Aptos Narrow" panose="020B0004020202020204" pitchFamily="34" charset="0"/>
                        </a:rPr>
                        <a:t>Awaiting care home manager to visit, assess and provide outcome (Nursing)</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600" b="0" i="0" u="none" strike="noStrike">
                          <a:solidFill>
                            <a:srgbClr val="000000"/>
                          </a:solidFill>
                          <a:effectLst/>
                          <a:latin typeface="Aptos Narrow" panose="020B0004020202020204" pitchFamily="34" charset="0"/>
                        </a:rPr>
                        <a:t>3</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600" b="0" i="0" u="none" strike="noStrike">
                          <a:solidFill>
                            <a:srgbClr val="000000"/>
                          </a:solidFill>
                          <a:effectLst/>
                          <a:latin typeface="Aptos Narrow" panose="020B0004020202020204" pitchFamily="34" charset="0"/>
                        </a:rPr>
                        <a:t>6</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600" b="0" i="0" u="none" strike="noStrike" dirty="0">
                          <a:solidFill>
                            <a:srgbClr val="000000"/>
                          </a:solidFill>
                          <a:effectLst/>
                          <a:latin typeface="Aptos Narrow" panose="020B0004020202020204" pitchFamily="34" charset="0"/>
                        </a:rPr>
                        <a:t>+3</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25912216"/>
                  </a:ext>
                </a:extLst>
              </a:tr>
              <a:tr h="483199">
                <a:tc>
                  <a:txBody>
                    <a:bodyPr/>
                    <a:lstStyle/>
                    <a:p>
                      <a:pPr algn="l" fontAlgn="b"/>
                      <a:r>
                        <a:rPr lang="en-GB" sz="1600" b="0" i="0" u="none" strike="noStrike">
                          <a:solidFill>
                            <a:srgbClr val="000000"/>
                          </a:solidFill>
                          <a:effectLst/>
                          <a:latin typeface="Aptos Narrow" panose="020B0004020202020204" pitchFamily="34" charset="0"/>
                        </a:rPr>
                        <a:t>Awaiting completion of adaptations essential for discharge</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ctr" fontAlgn="b"/>
                      <a:r>
                        <a:rPr lang="en-GB" sz="1600" b="0" i="0" u="none" strike="noStrike">
                          <a:solidFill>
                            <a:srgbClr val="000000"/>
                          </a:solidFill>
                          <a:effectLst/>
                          <a:latin typeface="Aptos Narrow" panose="020B0004020202020204" pitchFamily="34" charset="0"/>
                        </a:rPr>
                        <a:t>2</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ctr" fontAlgn="b"/>
                      <a:r>
                        <a:rPr lang="en-GB" sz="1600" b="0" i="0" u="none" strike="noStrike">
                          <a:solidFill>
                            <a:srgbClr val="000000"/>
                          </a:solidFill>
                          <a:effectLst/>
                          <a:latin typeface="Aptos Narrow" panose="020B0004020202020204" pitchFamily="34" charset="0"/>
                        </a:rPr>
                        <a:t>5</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ctr" fontAlgn="b"/>
                      <a:r>
                        <a:rPr lang="en-GB" sz="1600" b="0" i="0" u="none" strike="noStrike" dirty="0">
                          <a:solidFill>
                            <a:srgbClr val="000000"/>
                          </a:solidFill>
                          <a:effectLst/>
                          <a:latin typeface="Aptos Narrow" panose="020B0004020202020204" pitchFamily="34" charset="0"/>
                        </a:rPr>
                        <a:t>+3</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extLst>
                  <a:ext uri="{0D108BD9-81ED-4DB2-BD59-A6C34878D82A}">
                    <a16:rowId xmlns:a16="http://schemas.microsoft.com/office/drawing/2014/main" val="2507109153"/>
                  </a:ext>
                </a:extLst>
              </a:tr>
              <a:tr h="447656">
                <a:tc>
                  <a:txBody>
                    <a:bodyPr/>
                    <a:lstStyle/>
                    <a:p>
                      <a:pPr algn="l" fontAlgn="b"/>
                      <a:r>
                        <a:rPr lang="en-GB" sz="1600" b="0" i="0" u="none" strike="noStrike" dirty="0">
                          <a:solidFill>
                            <a:srgbClr val="000000"/>
                          </a:solidFill>
                          <a:effectLst/>
                          <a:latin typeface="Aptos Narrow" panose="020B0004020202020204" pitchFamily="34" charset="0"/>
                        </a:rPr>
                        <a:t>Awaiting funding decision</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600" b="0" i="0" u="none" strike="noStrike">
                          <a:solidFill>
                            <a:srgbClr val="000000"/>
                          </a:solidFill>
                          <a:effectLst/>
                          <a:latin typeface="Aptos Narrow" panose="020B0004020202020204" pitchFamily="34" charset="0"/>
                        </a:rPr>
                        <a:t>2</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600" b="0" i="0" u="none" strike="noStrike">
                          <a:solidFill>
                            <a:srgbClr val="000000"/>
                          </a:solidFill>
                          <a:effectLst/>
                          <a:latin typeface="Aptos Narrow" panose="020B0004020202020204" pitchFamily="34" charset="0"/>
                        </a:rPr>
                        <a:t>5</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600" b="0" i="0" u="none" strike="noStrike" dirty="0">
                          <a:solidFill>
                            <a:srgbClr val="000000"/>
                          </a:solidFill>
                          <a:effectLst/>
                          <a:latin typeface="Aptos Narrow" panose="020B0004020202020204" pitchFamily="34" charset="0"/>
                        </a:rPr>
                        <a:t>+3</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42488230"/>
                  </a:ext>
                </a:extLst>
              </a:tr>
            </a:tbl>
          </a:graphicData>
        </a:graphic>
      </p:graphicFrame>
      <p:sp>
        <p:nvSpPr>
          <p:cNvPr id="12" name="TextBox 11">
            <a:extLst>
              <a:ext uri="{FF2B5EF4-FFF2-40B4-BE49-F238E27FC236}">
                <a16:creationId xmlns:a16="http://schemas.microsoft.com/office/drawing/2014/main" id="{11AAEB4D-3D60-66A9-7EDF-7A6FF0DA16AC}"/>
              </a:ext>
            </a:extLst>
          </p:cNvPr>
          <p:cNvSpPr txBox="1"/>
          <p:nvPr/>
        </p:nvSpPr>
        <p:spPr>
          <a:xfrm>
            <a:off x="10413529" y="1997075"/>
            <a:ext cx="7106915" cy="381000"/>
          </a:xfrm>
          <a:prstGeom prst="rect">
            <a:avLst/>
          </a:prstGeom>
          <a:noFill/>
        </p:spPr>
        <p:txBody>
          <a:bodyPr wrap="square" rtlCol="0">
            <a:spAutoFit/>
          </a:bodyPr>
          <a:lstStyle/>
          <a:p>
            <a:r>
              <a:rPr lang="en-GB" b="1" dirty="0"/>
              <a:t>Reasons for increases in figures in early August:</a:t>
            </a:r>
          </a:p>
        </p:txBody>
      </p:sp>
      <p:pic>
        <p:nvPicPr>
          <p:cNvPr id="17" name="Picture 16">
            <a:extLst>
              <a:ext uri="{FF2B5EF4-FFF2-40B4-BE49-F238E27FC236}">
                <a16:creationId xmlns:a16="http://schemas.microsoft.com/office/drawing/2014/main" id="{1D101974-8CC2-B8A5-CA72-CD98CD9B5AC8}"/>
              </a:ext>
            </a:extLst>
          </p:cNvPr>
          <p:cNvPicPr>
            <a:picLocks noChangeAspect="1"/>
          </p:cNvPicPr>
          <p:nvPr/>
        </p:nvPicPr>
        <p:blipFill>
          <a:blip r:embed="rId14"/>
          <a:stretch>
            <a:fillRect/>
          </a:stretch>
        </p:blipFill>
        <p:spPr>
          <a:xfrm>
            <a:off x="1471589" y="7288628"/>
            <a:ext cx="7256452" cy="3409738"/>
          </a:xfrm>
          <a:prstGeom prst="rect">
            <a:avLst/>
          </a:prstGeom>
        </p:spPr>
      </p:pic>
      <p:sp>
        <p:nvSpPr>
          <p:cNvPr id="19" name="TextBox 18">
            <a:extLst>
              <a:ext uri="{FF2B5EF4-FFF2-40B4-BE49-F238E27FC236}">
                <a16:creationId xmlns:a16="http://schemas.microsoft.com/office/drawing/2014/main" id="{67E4ED75-B017-2A00-6C66-89968EA58888}"/>
              </a:ext>
            </a:extLst>
          </p:cNvPr>
          <p:cNvSpPr txBox="1"/>
          <p:nvPr/>
        </p:nvSpPr>
        <p:spPr>
          <a:xfrm>
            <a:off x="1446983" y="6893888"/>
            <a:ext cx="7106915" cy="381000"/>
          </a:xfrm>
          <a:prstGeom prst="rect">
            <a:avLst/>
          </a:prstGeom>
          <a:noFill/>
        </p:spPr>
        <p:txBody>
          <a:bodyPr wrap="square" rtlCol="0">
            <a:spAutoFit/>
          </a:bodyPr>
          <a:lstStyle/>
          <a:p>
            <a:r>
              <a:rPr lang="en-GB" b="1" dirty="0"/>
              <a:t>Total delays against Welsh Government Trajectory</a:t>
            </a:r>
          </a:p>
        </p:txBody>
      </p:sp>
    </p:spTree>
    <p:extLst>
      <p:ext uri="{BB962C8B-B14F-4D97-AF65-F5344CB8AC3E}">
        <p14:creationId xmlns:p14="http://schemas.microsoft.com/office/powerpoint/2010/main" val="35852251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7159C5-64F3-9AB7-661C-D4DCF34238F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F2CEE10F-F2E7-83B9-F03A-833DCEE07392}"/>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4AABD70-F1B5-28F7-C853-C32D30661B98}"/>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15</a:t>
            </a:fld>
            <a:endParaRPr lang="en-GB"/>
          </a:p>
        </p:txBody>
      </p:sp>
      <p:sp>
        <p:nvSpPr>
          <p:cNvPr id="3" name="TextBox 2">
            <a:extLst>
              <a:ext uri="{FF2B5EF4-FFF2-40B4-BE49-F238E27FC236}">
                <a16:creationId xmlns:a16="http://schemas.microsoft.com/office/drawing/2014/main" id="{0C2C36AB-464F-39A6-5D0E-E8DBB733BBC8}"/>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Ambulance</a:t>
            </a:r>
          </a:p>
        </p:txBody>
      </p:sp>
      <p:cxnSp>
        <p:nvCxnSpPr>
          <p:cNvPr id="5" name="Straight Connector 4">
            <a:extLst>
              <a:ext uri="{FF2B5EF4-FFF2-40B4-BE49-F238E27FC236}">
                <a16:creationId xmlns:a16="http://schemas.microsoft.com/office/drawing/2014/main" id="{364DFC4C-5AF1-3F43-015C-B31EF58A6CD5}"/>
              </a:ext>
            </a:extLst>
          </p:cNvPr>
          <p:cNvCxnSpPr/>
          <p:nvPr/>
        </p:nvCxnSpPr>
        <p:spPr>
          <a:xfrm>
            <a:off x="0" y="8855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97F4BC56-3A12-B424-C8EF-FA425F5CD1CF}"/>
              </a:ext>
            </a:extLst>
          </p:cNvPr>
          <p:cNvSpPr txBox="1"/>
          <p:nvPr/>
        </p:nvSpPr>
        <p:spPr>
          <a:xfrm>
            <a:off x="261144" y="8939129"/>
            <a:ext cx="19583400" cy="2872518"/>
          </a:xfrm>
          <a:prstGeom prst="rect">
            <a:avLst/>
          </a:prstGeom>
          <a:noFill/>
        </p:spPr>
        <p:txBody>
          <a:bodyPr wrap="square" rtlCol="0">
            <a:spAutoFit/>
          </a:bodyPr>
          <a:lstStyle/>
          <a:p>
            <a:r>
              <a:rPr lang="en-GB" sz="1600"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600" dirty="0">
                <a:latin typeface="Verdana" panose="020B0604030504040204" pitchFamily="34" charset="0"/>
                <a:ea typeface="Calibri" panose="020F0502020204030204" pitchFamily="34" charset="0"/>
                <a:cs typeface="Arial" panose="020B0604020202020204" pitchFamily="34" charset="0"/>
              </a:rPr>
              <a:t>A</a:t>
            </a:r>
            <a:r>
              <a:rPr lang="en-GB" sz="1600" dirty="0">
                <a:latin typeface="Verdana" panose="020B0604030504040204" pitchFamily="34" charset="0"/>
                <a:ea typeface="Verdana" panose="020B0604030504040204" pitchFamily="34" charset="0"/>
              </a:rPr>
              <a:t> n</a:t>
            </a:r>
            <a:r>
              <a:rPr lang="en-GB" sz="1600" dirty="0">
                <a:latin typeface="Verdana" panose="020B0604030504040204" pitchFamily="34" charset="0"/>
                <a:ea typeface="Calibri" panose="020F0502020204030204" pitchFamily="34" charset="0"/>
                <a:cs typeface="Arial" panose="020B0604020202020204" pitchFamily="34" charset="0"/>
              </a:rPr>
              <a:t>ew Ambulance Performance Framework has been introduced which will see updated performance metrics utilised from August 2025</a:t>
            </a:r>
          </a:p>
          <a:p>
            <a:pPr marL="342900" indent="-342900" algn="just">
              <a:lnSpc>
                <a:spcPct val="107000"/>
              </a:lnSpc>
              <a:spcAft>
                <a:spcPts val="800"/>
              </a:spcAft>
              <a:buFont typeface="Symbol" panose="05050102010706020507" pitchFamily="18" charset="2"/>
              <a:buChar char=""/>
            </a:pPr>
            <a:r>
              <a:rPr lang="en-GB" sz="1600" b="1" dirty="0">
                <a:latin typeface="Verdana" panose="020B0604030504040204" pitchFamily="34" charset="0"/>
                <a:ea typeface="Verdana" panose="020B0604030504040204" pitchFamily="34" charset="0"/>
              </a:rPr>
              <a:t>UEC Care co-ordination Hub </a:t>
            </a:r>
            <a:r>
              <a:rPr lang="en-GB" sz="1600" dirty="0">
                <a:latin typeface="Verdana" panose="020B0604030504040204" pitchFamily="34" charset="0"/>
                <a:ea typeface="Verdana" panose="020B0604030504040204" pitchFamily="34" charset="0"/>
              </a:rPr>
              <a:t>– Formally referred to as single point of access. Task and Finish group established to deliver Swansea Bay single point of access as from September 2025. Initial focus will be working in partnership with WAST on the national call before convey initiative for care home residents. National bid being submitted week commencing the 18th August 2025 and draft Standard Operating Procedure in place. </a:t>
            </a:r>
          </a:p>
          <a:p>
            <a:pPr marL="342900" indent="-342900" algn="just">
              <a:lnSpc>
                <a:spcPct val="107000"/>
              </a:lnSpc>
              <a:spcAft>
                <a:spcPts val="800"/>
              </a:spcAft>
              <a:buFont typeface="Symbol" panose="05050102010706020507" pitchFamily="18" charset="2"/>
              <a:buChar char=""/>
            </a:pPr>
            <a:r>
              <a:rPr lang="en-GB" sz="1600" b="1" dirty="0">
                <a:latin typeface="Verdana" panose="020B0604030504040204" pitchFamily="34" charset="0"/>
                <a:ea typeface="Verdana" panose="020B0604030504040204" pitchFamily="34" charset="0"/>
              </a:rPr>
              <a:t>Revised flow operating model/Anglesey Ward</a:t>
            </a:r>
            <a:r>
              <a:rPr lang="en-GB" sz="1600" dirty="0">
                <a:latin typeface="Verdana" panose="020B0604030504040204" pitchFamily="34" charset="0"/>
                <a:ea typeface="Verdana" panose="020B0604030504040204" pitchFamily="34" charset="0"/>
              </a:rPr>
              <a:t>: Anglesey ward remains operational until end of March 2026. Initial UEC tests of change have proven successful in decompressing the Emergency department and improving ambulance handover. Phase 2 UEC test of change will commence September 2025, and will focus on the acute medical unit (AMU) downstream wards and the single point of access. </a:t>
            </a:r>
          </a:p>
          <a:p>
            <a:pPr marL="342900" lvl="0" indent="-342900" algn="just">
              <a:lnSpc>
                <a:spcPct val="107000"/>
              </a:lnSpc>
              <a:spcAft>
                <a:spcPts val="800"/>
              </a:spcAft>
              <a:buFont typeface="Symbol" panose="05050102010706020507" pitchFamily="18" charset="2"/>
              <a:buChar char=""/>
            </a:pPr>
            <a:endParaRPr lang="en-GB" dirty="0"/>
          </a:p>
        </p:txBody>
      </p:sp>
      <p:sp>
        <p:nvSpPr>
          <p:cNvPr id="18" name="Rectangle: Rounded Corners 17">
            <a:hlinkClick r:id="rId2"/>
            <a:extLst>
              <a:ext uri="{FF2B5EF4-FFF2-40B4-BE49-F238E27FC236}">
                <a16:creationId xmlns:a16="http://schemas.microsoft.com/office/drawing/2014/main" id="{A826C4A3-A975-8E8F-D1D7-40EF74F50959}"/>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TextBox 18">
            <a:extLst>
              <a:ext uri="{FF2B5EF4-FFF2-40B4-BE49-F238E27FC236}">
                <a16:creationId xmlns:a16="http://schemas.microsoft.com/office/drawing/2014/main" id="{6A48E941-CF44-C2AF-78E4-9FEF598BF763}"/>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20" name="Graphic 19" descr="Cursor with solid fill">
            <a:extLst>
              <a:ext uri="{FF2B5EF4-FFF2-40B4-BE49-F238E27FC236}">
                <a16:creationId xmlns:a16="http://schemas.microsoft.com/office/drawing/2014/main" id="{9B29EBCD-C341-4327-8CB7-C6B66EDCDAD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13" name="Picture 12">
            <a:extLst>
              <a:ext uri="{FF2B5EF4-FFF2-40B4-BE49-F238E27FC236}">
                <a16:creationId xmlns:a16="http://schemas.microsoft.com/office/drawing/2014/main" id="{068927D3-B3F4-980B-CDD9-17B9A9FA53CB}"/>
              </a:ext>
            </a:extLst>
          </p:cNvPr>
          <p:cNvPicPr>
            <a:picLocks noChangeAspect="1"/>
          </p:cNvPicPr>
          <p:nvPr/>
        </p:nvPicPr>
        <p:blipFill>
          <a:blip r:embed="rId5"/>
          <a:stretch>
            <a:fillRect/>
          </a:stretch>
        </p:blipFill>
        <p:spPr>
          <a:xfrm>
            <a:off x="2966244" y="4888121"/>
            <a:ext cx="6702281" cy="3678696"/>
          </a:xfrm>
          <a:prstGeom prst="rect">
            <a:avLst/>
          </a:prstGeom>
        </p:spPr>
      </p:pic>
      <p:pic>
        <p:nvPicPr>
          <p:cNvPr id="6" name="Picture 5">
            <a:extLst>
              <a:ext uri="{FF2B5EF4-FFF2-40B4-BE49-F238E27FC236}">
                <a16:creationId xmlns:a16="http://schemas.microsoft.com/office/drawing/2014/main" id="{90447387-84EF-B9B0-DE71-6B2F5D2C67FA}"/>
              </a:ext>
            </a:extLst>
          </p:cNvPr>
          <p:cNvPicPr>
            <a:picLocks noChangeAspect="1"/>
          </p:cNvPicPr>
          <p:nvPr/>
        </p:nvPicPr>
        <p:blipFill>
          <a:blip r:embed="rId6"/>
          <a:stretch>
            <a:fillRect/>
          </a:stretch>
        </p:blipFill>
        <p:spPr>
          <a:xfrm>
            <a:off x="10596500" y="4698116"/>
            <a:ext cx="6702279" cy="3860513"/>
          </a:xfrm>
          <a:prstGeom prst="rect">
            <a:avLst/>
          </a:prstGeom>
        </p:spPr>
      </p:pic>
      <p:pic>
        <p:nvPicPr>
          <p:cNvPr id="9" name="Picture 8">
            <a:extLst>
              <a:ext uri="{FF2B5EF4-FFF2-40B4-BE49-F238E27FC236}">
                <a16:creationId xmlns:a16="http://schemas.microsoft.com/office/drawing/2014/main" id="{09BE85F0-EE79-1779-4925-A5788C982A75}"/>
              </a:ext>
            </a:extLst>
          </p:cNvPr>
          <p:cNvPicPr>
            <a:picLocks noChangeAspect="1"/>
          </p:cNvPicPr>
          <p:nvPr/>
        </p:nvPicPr>
        <p:blipFill>
          <a:blip r:embed="rId7"/>
          <a:stretch>
            <a:fillRect/>
          </a:stretch>
        </p:blipFill>
        <p:spPr>
          <a:xfrm>
            <a:off x="2966244" y="755701"/>
            <a:ext cx="6744615" cy="3826181"/>
          </a:xfrm>
          <a:prstGeom prst="rect">
            <a:avLst/>
          </a:prstGeom>
        </p:spPr>
      </p:pic>
      <p:pic>
        <p:nvPicPr>
          <p:cNvPr id="12" name="Picture 11">
            <a:extLst>
              <a:ext uri="{FF2B5EF4-FFF2-40B4-BE49-F238E27FC236}">
                <a16:creationId xmlns:a16="http://schemas.microsoft.com/office/drawing/2014/main" id="{97D7E64F-54CB-41DE-7426-7039538AC0CC}"/>
              </a:ext>
            </a:extLst>
          </p:cNvPr>
          <p:cNvPicPr>
            <a:picLocks noChangeAspect="1"/>
          </p:cNvPicPr>
          <p:nvPr/>
        </p:nvPicPr>
        <p:blipFill>
          <a:blip r:embed="rId8"/>
          <a:stretch>
            <a:fillRect/>
          </a:stretch>
        </p:blipFill>
        <p:spPr>
          <a:xfrm>
            <a:off x="10738644" y="747680"/>
            <a:ext cx="6400800" cy="3826181"/>
          </a:xfrm>
          <a:prstGeom prst="rect">
            <a:avLst/>
          </a:prstGeom>
        </p:spPr>
      </p:pic>
    </p:spTree>
    <p:extLst>
      <p:ext uri="{BB962C8B-B14F-4D97-AF65-F5344CB8AC3E}">
        <p14:creationId xmlns:p14="http://schemas.microsoft.com/office/powerpoint/2010/main" val="40829040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28D1F5-1417-B0AE-E2AD-919C784D7873}"/>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F766ADA-D52F-0258-1037-F1AC33CDDF9F}"/>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2C7FB4C-983A-79DE-F81C-A4EA554D0FD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16</a:t>
            </a:fld>
            <a:endParaRPr lang="en-GB"/>
          </a:p>
        </p:txBody>
      </p:sp>
      <p:sp>
        <p:nvSpPr>
          <p:cNvPr id="3" name="TextBox 2">
            <a:extLst>
              <a:ext uri="{FF2B5EF4-FFF2-40B4-BE49-F238E27FC236}">
                <a16:creationId xmlns:a16="http://schemas.microsoft.com/office/drawing/2014/main" id="{6C00F995-A417-33C0-69C8-C25350027ABC}"/>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Stroke</a:t>
            </a:r>
          </a:p>
        </p:txBody>
      </p:sp>
      <p:cxnSp>
        <p:nvCxnSpPr>
          <p:cNvPr id="5" name="Straight Connector 4">
            <a:extLst>
              <a:ext uri="{FF2B5EF4-FFF2-40B4-BE49-F238E27FC236}">
                <a16:creationId xmlns:a16="http://schemas.microsoft.com/office/drawing/2014/main" id="{419CFD79-7274-C13D-997C-222B693C7996}"/>
              </a:ext>
            </a:extLst>
          </p:cNvPr>
          <p:cNvCxnSpPr/>
          <p:nvPr/>
        </p:nvCxnSpPr>
        <p:spPr>
          <a:xfrm>
            <a:off x="0" y="9083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72700BF0-5C30-1839-D234-D29E5C0EFD0B}"/>
              </a:ext>
            </a:extLst>
          </p:cNvPr>
          <p:cNvSpPr txBox="1"/>
          <p:nvPr/>
        </p:nvSpPr>
        <p:spPr>
          <a:xfrm>
            <a:off x="146844" y="9083674"/>
            <a:ext cx="19583400" cy="2234201"/>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lgn="just">
              <a:lnSpc>
                <a:spcPct val="107000"/>
              </a:lnSpc>
              <a:spcAft>
                <a:spcPts val="800"/>
              </a:spcAft>
              <a:buFont typeface="Arial" panose="020B0604020202020204" pitchFamily="34" charset="0"/>
              <a:buChar char="•"/>
            </a:pPr>
            <a:r>
              <a:rPr lang="en-GB" sz="1800" dirty="0">
                <a:effectLst/>
                <a:latin typeface="Verdana" panose="020B0604030504040204" pitchFamily="34" charset="0"/>
                <a:ea typeface="Calibri" panose="020F0502020204030204" pitchFamily="34" charset="0"/>
                <a:cs typeface="Arial" panose="020B0604020202020204" pitchFamily="34" charset="0"/>
              </a:rPr>
              <a:t>Due to changes to the Sentinel Stroke National Audit Programme (SSNAP) data repository in October 2024, there have been significant challenges in extracting data from the national system. However, access has now been restored with updated indicators and reporting options. In the interim, the service has implemented local arrangements to extract and report relevant data which is included within this report. </a:t>
            </a:r>
          </a:p>
          <a:p>
            <a:pPr marL="285750" indent="-285750" algn="just">
              <a:lnSpc>
                <a:spcPct val="107000"/>
              </a:lnSpc>
              <a:spcAft>
                <a:spcPts val="800"/>
              </a:spcAft>
              <a:buFont typeface="Arial" panose="020B0604020202020204" pitchFamily="34" charset="0"/>
              <a:buChar char="•"/>
            </a:pPr>
            <a:r>
              <a:rPr lang="en-GB" dirty="0">
                <a:latin typeface="Verdana" panose="020B0604030504040204" pitchFamily="34" charset="0"/>
                <a:ea typeface="Calibri" panose="020F0502020204030204" pitchFamily="34" charset="0"/>
                <a:cs typeface="Arial" panose="020B0604020202020204" pitchFamily="34" charset="0"/>
              </a:rPr>
              <a:t>Improvements have been noted in the Stroke Thrombectomy data for July due to a higher number of patients being eligible within the required timeframe for thrombectomy and due to a pilot where patients are treated in Cardiff &amp; Vale University Health Board as opposed to being treated in Bristol as previously undertaken.</a:t>
            </a:r>
            <a:endParaRPr lang="en-GB" dirty="0"/>
          </a:p>
        </p:txBody>
      </p:sp>
      <p:pic>
        <p:nvPicPr>
          <p:cNvPr id="8" name="Picture 7">
            <a:extLst>
              <a:ext uri="{FF2B5EF4-FFF2-40B4-BE49-F238E27FC236}">
                <a16:creationId xmlns:a16="http://schemas.microsoft.com/office/drawing/2014/main" id="{583DACD4-841F-CE42-6266-0647C5E3097A}"/>
              </a:ext>
            </a:extLst>
          </p:cNvPr>
          <p:cNvPicPr>
            <a:picLocks noChangeAspect="1"/>
          </p:cNvPicPr>
          <p:nvPr/>
        </p:nvPicPr>
        <p:blipFill>
          <a:blip r:embed="rId2"/>
          <a:stretch>
            <a:fillRect/>
          </a:stretch>
        </p:blipFill>
        <p:spPr>
          <a:xfrm>
            <a:off x="277272" y="763047"/>
            <a:ext cx="6096000" cy="3864112"/>
          </a:xfrm>
          <a:prstGeom prst="rect">
            <a:avLst/>
          </a:prstGeom>
        </p:spPr>
      </p:pic>
      <p:pic>
        <p:nvPicPr>
          <p:cNvPr id="12" name="Picture 11">
            <a:extLst>
              <a:ext uri="{FF2B5EF4-FFF2-40B4-BE49-F238E27FC236}">
                <a16:creationId xmlns:a16="http://schemas.microsoft.com/office/drawing/2014/main" id="{A23B70AF-E15D-43DB-5A06-F70E1A4B478C}"/>
              </a:ext>
            </a:extLst>
          </p:cNvPr>
          <p:cNvPicPr>
            <a:picLocks noChangeAspect="1"/>
          </p:cNvPicPr>
          <p:nvPr/>
        </p:nvPicPr>
        <p:blipFill>
          <a:blip r:embed="rId3"/>
          <a:stretch>
            <a:fillRect/>
          </a:stretch>
        </p:blipFill>
        <p:spPr>
          <a:xfrm>
            <a:off x="306179" y="5031001"/>
            <a:ext cx="6127166" cy="3823282"/>
          </a:xfrm>
          <a:prstGeom prst="rect">
            <a:avLst/>
          </a:prstGeom>
        </p:spPr>
      </p:pic>
      <p:pic>
        <p:nvPicPr>
          <p:cNvPr id="16" name="Picture 15">
            <a:extLst>
              <a:ext uri="{FF2B5EF4-FFF2-40B4-BE49-F238E27FC236}">
                <a16:creationId xmlns:a16="http://schemas.microsoft.com/office/drawing/2014/main" id="{E4859AD1-9FE9-6591-CEAC-E9805CA6C8A3}"/>
              </a:ext>
            </a:extLst>
          </p:cNvPr>
          <p:cNvPicPr>
            <a:picLocks noChangeAspect="1"/>
          </p:cNvPicPr>
          <p:nvPr/>
        </p:nvPicPr>
        <p:blipFill>
          <a:blip r:embed="rId4"/>
          <a:stretch>
            <a:fillRect/>
          </a:stretch>
        </p:blipFill>
        <p:spPr>
          <a:xfrm>
            <a:off x="7059932" y="880964"/>
            <a:ext cx="6096001" cy="3823337"/>
          </a:xfrm>
          <a:prstGeom prst="rect">
            <a:avLst/>
          </a:prstGeom>
        </p:spPr>
      </p:pic>
      <p:pic>
        <p:nvPicPr>
          <p:cNvPr id="18" name="Picture 17">
            <a:extLst>
              <a:ext uri="{FF2B5EF4-FFF2-40B4-BE49-F238E27FC236}">
                <a16:creationId xmlns:a16="http://schemas.microsoft.com/office/drawing/2014/main" id="{E59AA861-4DFD-2FB3-0A28-FC3215F074B9}"/>
              </a:ext>
            </a:extLst>
          </p:cNvPr>
          <p:cNvPicPr>
            <a:picLocks noChangeAspect="1"/>
          </p:cNvPicPr>
          <p:nvPr/>
        </p:nvPicPr>
        <p:blipFill>
          <a:blip r:embed="rId5"/>
          <a:stretch>
            <a:fillRect/>
          </a:stretch>
        </p:blipFill>
        <p:spPr>
          <a:xfrm>
            <a:off x="7099036" y="5061593"/>
            <a:ext cx="6096001" cy="3651139"/>
          </a:xfrm>
          <a:prstGeom prst="rect">
            <a:avLst/>
          </a:prstGeom>
        </p:spPr>
      </p:pic>
      <p:pic>
        <p:nvPicPr>
          <p:cNvPr id="20" name="Picture 19">
            <a:extLst>
              <a:ext uri="{FF2B5EF4-FFF2-40B4-BE49-F238E27FC236}">
                <a16:creationId xmlns:a16="http://schemas.microsoft.com/office/drawing/2014/main" id="{0FCD3FAD-7A14-5EB0-417D-A9AEC81FC82E}"/>
              </a:ext>
            </a:extLst>
          </p:cNvPr>
          <p:cNvPicPr>
            <a:picLocks noChangeAspect="1"/>
          </p:cNvPicPr>
          <p:nvPr/>
        </p:nvPicPr>
        <p:blipFill>
          <a:blip r:embed="rId6"/>
          <a:stretch>
            <a:fillRect/>
          </a:stretch>
        </p:blipFill>
        <p:spPr>
          <a:xfrm>
            <a:off x="13634244" y="797971"/>
            <a:ext cx="6096000" cy="3906329"/>
          </a:xfrm>
          <a:prstGeom prst="rect">
            <a:avLst/>
          </a:prstGeom>
        </p:spPr>
      </p:pic>
      <p:pic>
        <p:nvPicPr>
          <p:cNvPr id="22" name="Picture 21">
            <a:extLst>
              <a:ext uri="{FF2B5EF4-FFF2-40B4-BE49-F238E27FC236}">
                <a16:creationId xmlns:a16="http://schemas.microsoft.com/office/drawing/2014/main" id="{DFF88E7C-438D-934F-D871-2203747A0024}"/>
              </a:ext>
            </a:extLst>
          </p:cNvPr>
          <p:cNvPicPr>
            <a:picLocks noChangeAspect="1"/>
          </p:cNvPicPr>
          <p:nvPr/>
        </p:nvPicPr>
        <p:blipFill>
          <a:blip r:embed="rId7"/>
          <a:stretch>
            <a:fillRect/>
          </a:stretch>
        </p:blipFill>
        <p:spPr>
          <a:xfrm>
            <a:off x="13647738" y="5061594"/>
            <a:ext cx="6127166" cy="3651138"/>
          </a:xfrm>
          <a:prstGeom prst="rect">
            <a:avLst/>
          </a:prstGeom>
        </p:spPr>
      </p:pic>
    </p:spTree>
    <p:extLst>
      <p:ext uri="{BB962C8B-B14F-4D97-AF65-F5344CB8AC3E}">
        <p14:creationId xmlns:p14="http://schemas.microsoft.com/office/powerpoint/2010/main" val="6662166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BF0058-52BB-CA06-B956-AC72FDA7B83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8978B6A-4527-0415-2AFB-5537790182C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59E9CBAE-7DF2-C22F-A760-59735006085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17</a:t>
            </a:fld>
            <a:endParaRPr lang="en-GB"/>
          </a:p>
        </p:txBody>
      </p:sp>
      <p:sp>
        <p:nvSpPr>
          <p:cNvPr id="3" name="TextBox 2">
            <a:extLst>
              <a:ext uri="{FF2B5EF4-FFF2-40B4-BE49-F238E27FC236}">
                <a16:creationId xmlns:a16="http://schemas.microsoft.com/office/drawing/2014/main" id="{49DBA734-2FBF-38B4-B1FB-4AB1B5EED6CF}"/>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Planned Care</a:t>
            </a:r>
          </a:p>
        </p:txBody>
      </p:sp>
      <p:cxnSp>
        <p:nvCxnSpPr>
          <p:cNvPr id="5" name="Straight Connector 4">
            <a:extLst>
              <a:ext uri="{FF2B5EF4-FFF2-40B4-BE49-F238E27FC236}">
                <a16:creationId xmlns:a16="http://schemas.microsoft.com/office/drawing/2014/main" id="{B4AA34D0-472A-74E2-CF6E-7F5208511763}"/>
              </a:ext>
            </a:extLst>
          </p:cNvPr>
          <p:cNvCxnSpPr/>
          <p:nvPr/>
        </p:nvCxnSpPr>
        <p:spPr>
          <a:xfrm>
            <a:off x="0" y="9083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6BFBAC9-D0FD-B853-B79D-77B12FC22AED}"/>
              </a:ext>
            </a:extLst>
          </p:cNvPr>
          <p:cNvSpPr txBox="1"/>
          <p:nvPr/>
        </p:nvSpPr>
        <p:spPr>
          <a:xfrm>
            <a:off x="261144" y="9083675"/>
            <a:ext cx="19583400" cy="2308324"/>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Health Board have maintained the Stage 1 &gt; 52 weeks target of 0 for July 2025.</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Health Board have maintained the number of patients waiting &gt; 104 weeks for treatment target of 0 for July 2025.</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Welsh Government have provided updated de-escalation criteria for all planned care metrics which reflect encouragement towards an improved position. Focus has now been placed on achieving a new Targeted Intervention Target for patients waiting &lt;36 weeks for treatment.</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Key Risks to delivery include the current physical infrastructure to hold additional clinics, workforce availability, funding and willingness of patients to attend out of hours</a:t>
            </a:r>
          </a:p>
          <a:p>
            <a:pPr marL="285750" indent="-285750">
              <a:buFont typeface="Arial" panose="020B0604020202020204" pitchFamily="34" charset="0"/>
              <a:buChar char="•"/>
            </a:pPr>
            <a:endParaRPr lang="en-GB" dirty="0"/>
          </a:p>
        </p:txBody>
      </p:sp>
      <p:sp>
        <p:nvSpPr>
          <p:cNvPr id="17" name="Rectangle: Rounded Corners 16">
            <a:hlinkClick r:id="rId2"/>
            <a:extLst>
              <a:ext uri="{FF2B5EF4-FFF2-40B4-BE49-F238E27FC236}">
                <a16:creationId xmlns:a16="http://schemas.microsoft.com/office/drawing/2014/main" id="{2B728D65-C516-CFD7-1E73-88645399C1CF}"/>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TextBox 17">
            <a:extLst>
              <a:ext uri="{FF2B5EF4-FFF2-40B4-BE49-F238E27FC236}">
                <a16:creationId xmlns:a16="http://schemas.microsoft.com/office/drawing/2014/main" id="{3341C0B3-C222-4F23-B90C-7AC6A58B1E2A}"/>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9" name="Graphic 18" descr="Cursor with solid fill">
            <a:extLst>
              <a:ext uri="{FF2B5EF4-FFF2-40B4-BE49-F238E27FC236}">
                <a16:creationId xmlns:a16="http://schemas.microsoft.com/office/drawing/2014/main" id="{9C636EA1-F172-CCDC-54F6-2876B2C5ED8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7" name="Picture 6">
            <a:extLst>
              <a:ext uri="{FF2B5EF4-FFF2-40B4-BE49-F238E27FC236}">
                <a16:creationId xmlns:a16="http://schemas.microsoft.com/office/drawing/2014/main" id="{CC22380D-51AC-9B61-1EC7-D6517CDA2C45}"/>
              </a:ext>
            </a:extLst>
          </p:cNvPr>
          <p:cNvPicPr>
            <a:picLocks noChangeAspect="1"/>
          </p:cNvPicPr>
          <p:nvPr/>
        </p:nvPicPr>
        <p:blipFill>
          <a:blip r:embed="rId5"/>
          <a:stretch>
            <a:fillRect/>
          </a:stretch>
        </p:blipFill>
        <p:spPr>
          <a:xfrm>
            <a:off x="3215353" y="787817"/>
            <a:ext cx="6380289" cy="3908278"/>
          </a:xfrm>
          <a:prstGeom prst="rect">
            <a:avLst/>
          </a:prstGeom>
        </p:spPr>
      </p:pic>
      <p:pic>
        <p:nvPicPr>
          <p:cNvPr id="9" name="Picture 8">
            <a:extLst>
              <a:ext uri="{FF2B5EF4-FFF2-40B4-BE49-F238E27FC236}">
                <a16:creationId xmlns:a16="http://schemas.microsoft.com/office/drawing/2014/main" id="{5131DC47-2C14-85BC-81AB-90C62064A735}"/>
              </a:ext>
            </a:extLst>
          </p:cNvPr>
          <p:cNvPicPr>
            <a:picLocks noChangeAspect="1"/>
          </p:cNvPicPr>
          <p:nvPr/>
        </p:nvPicPr>
        <p:blipFill>
          <a:blip r:embed="rId6"/>
          <a:stretch>
            <a:fillRect/>
          </a:stretch>
        </p:blipFill>
        <p:spPr>
          <a:xfrm>
            <a:off x="10508872" y="885748"/>
            <a:ext cx="6380289" cy="3767080"/>
          </a:xfrm>
          <a:prstGeom prst="rect">
            <a:avLst/>
          </a:prstGeom>
        </p:spPr>
      </p:pic>
      <p:pic>
        <p:nvPicPr>
          <p:cNvPr id="12" name="Picture 11">
            <a:extLst>
              <a:ext uri="{FF2B5EF4-FFF2-40B4-BE49-F238E27FC236}">
                <a16:creationId xmlns:a16="http://schemas.microsoft.com/office/drawing/2014/main" id="{F2D5FED9-1344-0552-8FB2-922550661CB4}"/>
              </a:ext>
            </a:extLst>
          </p:cNvPr>
          <p:cNvPicPr>
            <a:picLocks noChangeAspect="1"/>
          </p:cNvPicPr>
          <p:nvPr/>
        </p:nvPicPr>
        <p:blipFill>
          <a:blip r:embed="rId7"/>
          <a:stretch>
            <a:fillRect/>
          </a:stretch>
        </p:blipFill>
        <p:spPr>
          <a:xfrm>
            <a:off x="3322092" y="4913205"/>
            <a:ext cx="6273550" cy="3908278"/>
          </a:xfrm>
          <a:prstGeom prst="rect">
            <a:avLst/>
          </a:prstGeom>
        </p:spPr>
      </p:pic>
      <p:pic>
        <p:nvPicPr>
          <p:cNvPr id="15" name="Picture 14">
            <a:extLst>
              <a:ext uri="{FF2B5EF4-FFF2-40B4-BE49-F238E27FC236}">
                <a16:creationId xmlns:a16="http://schemas.microsoft.com/office/drawing/2014/main" id="{B3A25819-E886-2E3E-467E-1738D6B41ADD}"/>
              </a:ext>
            </a:extLst>
          </p:cNvPr>
          <p:cNvPicPr>
            <a:picLocks noChangeAspect="1"/>
          </p:cNvPicPr>
          <p:nvPr/>
        </p:nvPicPr>
        <p:blipFill>
          <a:blip r:embed="rId8"/>
          <a:stretch>
            <a:fillRect/>
          </a:stretch>
        </p:blipFill>
        <p:spPr>
          <a:xfrm>
            <a:off x="10662443" y="5001553"/>
            <a:ext cx="6226717" cy="3819929"/>
          </a:xfrm>
          <a:prstGeom prst="rect">
            <a:avLst/>
          </a:prstGeom>
        </p:spPr>
      </p:pic>
    </p:spTree>
    <p:extLst>
      <p:ext uri="{BB962C8B-B14F-4D97-AF65-F5344CB8AC3E}">
        <p14:creationId xmlns:p14="http://schemas.microsoft.com/office/powerpoint/2010/main" val="11135410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9AADB0-B179-EDAF-62F7-EE22CE24ACEA}"/>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B3BF7F5F-8C1F-C82F-363A-EC4EABCC2E0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83693AD-C805-CA80-2B22-80149A9E878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18</a:t>
            </a:fld>
            <a:endParaRPr lang="en-GB"/>
          </a:p>
        </p:txBody>
      </p:sp>
      <p:sp>
        <p:nvSpPr>
          <p:cNvPr id="3" name="TextBox 2">
            <a:extLst>
              <a:ext uri="{FF2B5EF4-FFF2-40B4-BE49-F238E27FC236}">
                <a16:creationId xmlns:a16="http://schemas.microsoft.com/office/drawing/2014/main" id="{C510F0A0-8CC0-E9DF-F7C3-EF99AD92C7EF}"/>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Diagnostics and Therapies</a:t>
            </a:r>
          </a:p>
        </p:txBody>
      </p:sp>
      <p:cxnSp>
        <p:nvCxnSpPr>
          <p:cNvPr id="5" name="Straight Connector 4">
            <a:extLst>
              <a:ext uri="{FF2B5EF4-FFF2-40B4-BE49-F238E27FC236}">
                <a16:creationId xmlns:a16="http://schemas.microsoft.com/office/drawing/2014/main" id="{AF0C17A2-8249-1611-EEC0-D65525162FCC}"/>
              </a:ext>
            </a:extLst>
          </p:cNvPr>
          <p:cNvCxnSpPr/>
          <p:nvPr/>
        </p:nvCxnSpPr>
        <p:spPr>
          <a:xfrm>
            <a:off x="0" y="8474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E1059D0-93CA-DB46-9F23-6E0177D3D277}"/>
              </a:ext>
            </a:extLst>
          </p:cNvPr>
          <p:cNvSpPr txBox="1"/>
          <p:nvPr/>
        </p:nvSpPr>
        <p:spPr>
          <a:xfrm>
            <a:off x="261144" y="8602040"/>
            <a:ext cx="19583400" cy="2554545"/>
          </a:xfrm>
          <a:prstGeom prst="rect">
            <a:avLst/>
          </a:prstGeom>
          <a:noFill/>
        </p:spPr>
        <p:txBody>
          <a:bodyPr wrap="square" rtlCol="0">
            <a:spAutoFit/>
          </a:bodyPr>
          <a:lstStyle/>
          <a:p>
            <a:r>
              <a:rPr lang="en-GB" sz="2000"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000" dirty="0">
                <a:effectLst/>
                <a:latin typeface="Verdana" panose="020B0604030504040204" pitchFamily="34" charset="0"/>
                <a:ea typeface="Verdana" panose="020B0604030504040204" pitchFamily="34" charset="0"/>
                <a:cs typeface="Aptos" panose="020B0004020202020204" pitchFamily="34" charset="0"/>
              </a:rPr>
              <a:t>The total number of patients waiting &gt; 8 weeks fo</a:t>
            </a:r>
            <a:r>
              <a:rPr lang="en-GB" sz="2000" dirty="0">
                <a:latin typeface="Verdana" panose="020B0604030504040204" pitchFamily="34" charset="0"/>
                <a:ea typeface="Verdana" panose="020B0604030504040204" pitchFamily="34" charset="0"/>
                <a:cs typeface="Aptos" panose="020B0004020202020204" pitchFamily="34" charset="0"/>
              </a:rPr>
              <a:t>r diagnostics has slightly increased in July 2025 to 2,295, compared to 2,246 in June 2025.</a:t>
            </a:r>
          </a:p>
          <a:p>
            <a:pPr marL="285750" indent="-285750">
              <a:buFont typeface="Arial" panose="020B0604020202020204" pitchFamily="34" charset="0"/>
              <a:buChar char="•"/>
            </a:pPr>
            <a:r>
              <a:rPr lang="en-GB" sz="2000" dirty="0">
                <a:effectLst/>
                <a:latin typeface="Verdana" panose="020B0604030504040204" pitchFamily="34" charset="0"/>
                <a:ea typeface="Verdana" panose="020B0604030504040204" pitchFamily="34" charset="0"/>
                <a:cs typeface="Aptos" panose="020B0004020202020204" pitchFamily="34" charset="0"/>
              </a:rPr>
              <a:t>Updated targets have</a:t>
            </a:r>
            <a:r>
              <a:rPr lang="en-GB" sz="2000" dirty="0">
                <a:latin typeface="Verdana" panose="020B0604030504040204" pitchFamily="34" charset="0"/>
                <a:ea typeface="Verdana" panose="020B0604030504040204" pitchFamily="34" charset="0"/>
                <a:cs typeface="Aptos" panose="020B0004020202020204" pitchFamily="34" charset="0"/>
              </a:rPr>
              <a:t> been set for diagnostic de-escalation criteria which encourage further improvement, with the target for patients waiting &lt; 8 weeks for diagnostics increasing to 85% from 80%.</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The additional Gastroenterology insourcing gained from recovery monies to support the stage 1 position through Q4, resulted in a greater volume of referrals for Endoscopy which meant further pressure on the 2025/26 Q1 position. Our trajectory has forecast that we will start recovering against the additional demand over the next quarter.</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cs typeface="Aptos" panose="020B0004020202020204" pitchFamily="34" charset="0"/>
              </a:rPr>
              <a:t>The number of patients waiting &gt; 14 weeks for therapies has been reported as 0 in July 2025</a:t>
            </a:r>
            <a:endParaRPr lang="en-GB" sz="2000" dirty="0">
              <a:effectLst/>
              <a:latin typeface="Verdana" panose="020B0604030504040204" pitchFamily="34" charset="0"/>
              <a:ea typeface="Verdana" panose="020B0604030504040204" pitchFamily="34" charset="0"/>
              <a:cs typeface="Aptos" panose="020B0004020202020204" pitchFamily="34" charset="0"/>
            </a:endParaRPr>
          </a:p>
        </p:txBody>
      </p:sp>
      <p:pic>
        <p:nvPicPr>
          <p:cNvPr id="8" name="Picture 7">
            <a:extLst>
              <a:ext uri="{FF2B5EF4-FFF2-40B4-BE49-F238E27FC236}">
                <a16:creationId xmlns:a16="http://schemas.microsoft.com/office/drawing/2014/main" id="{A35C1677-4802-C493-1175-65CE9D2959C0}"/>
              </a:ext>
            </a:extLst>
          </p:cNvPr>
          <p:cNvPicPr>
            <a:picLocks noChangeAspect="1"/>
          </p:cNvPicPr>
          <p:nvPr/>
        </p:nvPicPr>
        <p:blipFill>
          <a:blip r:embed="rId2"/>
          <a:stretch>
            <a:fillRect/>
          </a:stretch>
        </p:blipFill>
        <p:spPr>
          <a:xfrm>
            <a:off x="722730" y="1717465"/>
            <a:ext cx="9067800" cy="5737817"/>
          </a:xfrm>
          <a:prstGeom prst="rect">
            <a:avLst/>
          </a:prstGeom>
        </p:spPr>
      </p:pic>
      <p:pic>
        <p:nvPicPr>
          <p:cNvPr id="11" name="Picture 10">
            <a:extLst>
              <a:ext uri="{FF2B5EF4-FFF2-40B4-BE49-F238E27FC236}">
                <a16:creationId xmlns:a16="http://schemas.microsoft.com/office/drawing/2014/main" id="{6B4D49F0-31F8-D1B1-426B-5BDDD4DAA5DE}"/>
              </a:ext>
            </a:extLst>
          </p:cNvPr>
          <p:cNvPicPr>
            <a:picLocks noChangeAspect="1"/>
          </p:cNvPicPr>
          <p:nvPr/>
        </p:nvPicPr>
        <p:blipFill>
          <a:blip r:embed="rId3"/>
          <a:stretch>
            <a:fillRect/>
          </a:stretch>
        </p:blipFill>
        <p:spPr>
          <a:xfrm>
            <a:off x="10337678" y="1818100"/>
            <a:ext cx="9315680" cy="5637181"/>
          </a:xfrm>
          <a:prstGeom prst="rect">
            <a:avLst/>
          </a:prstGeom>
        </p:spPr>
      </p:pic>
    </p:spTree>
    <p:extLst>
      <p:ext uri="{BB962C8B-B14F-4D97-AF65-F5344CB8AC3E}">
        <p14:creationId xmlns:p14="http://schemas.microsoft.com/office/powerpoint/2010/main" val="1867538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0D788C-9414-3036-8FA4-03BB77787A87}"/>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F7E659C7-0F73-390E-5D31-8974AC00DAD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E0281F76-75C7-7948-EED5-CEB9F82B93E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19</a:t>
            </a:fld>
            <a:endParaRPr lang="en-GB"/>
          </a:p>
        </p:txBody>
      </p:sp>
      <p:sp>
        <p:nvSpPr>
          <p:cNvPr id="3" name="TextBox 2">
            <a:extLst>
              <a:ext uri="{FF2B5EF4-FFF2-40B4-BE49-F238E27FC236}">
                <a16:creationId xmlns:a16="http://schemas.microsoft.com/office/drawing/2014/main" id="{FC3E45FE-D6FC-B713-6A85-98477A3C699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Infection, Prevention &amp; Control</a:t>
            </a:r>
          </a:p>
        </p:txBody>
      </p:sp>
      <p:cxnSp>
        <p:nvCxnSpPr>
          <p:cNvPr id="5" name="Straight Connector 4">
            <a:extLst>
              <a:ext uri="{FF2B5EF4-FFF2-40B4-BE49-F238E27FC236}">
                <a16:creationId xmlns:a16="http://schemas.microsoft.com/office/drawing/2014/main" id="{2B6A4112-B72E-03F5-2729-3206839B3F81}"/>
              </a:ext>
            </a:extLst>
          </p:cNvPr>
          <p:cNvCxnSpPr/>
          <p:nvPr/>
        </p:nvCxnSpPr>
        <p:spPr>
          <a:xfrm>
            <a:off x="0" y="8855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67FE908A-8117-DBDA-C012-3F5522EAEBF5}"/>
              </a:ext>
            </a:extLst>
          </p:cNvPr>
          <p:cNvSpPr txBox="1"/>
          <p:nvPr/>
        </p:nvSpPr>
        <p:spPr>
          <a:xfrm>
            <a:off x="271126" y="9027055"/>
            <a:ext cx="19563435" cy="203132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lvl="0" indent="-285750">
              <a:buFont typeface="Arial" panose="020B0604020202020204" pitchFamily="34" charset="0"/>
              <a:buChar char="•"/>
            </a:pPr>
            <a:r>
              <a:rPr lang="en-GB" dirty="0"/>
              <a:t>Gold </a:t>
            </a:r>
            <a:r>
              <a:rPr lang="en-GB" i="1" dirty="0"/>
              <a:t>C. difficile </a:t>
            </a:r>
            <a:r>
              <a:rPr lang="en-GB" dirty="0"/>
              <a:t>High Incidence Management Group.</a:t>
            </a:r>
          </a:p>
          <a:p>
            <a:pPr marL="285750" lvl="0" indent="-285750">
              <a:buFont typeface="Arial" panose="020B0604020202020204" pitchFamily="34" charset="0"/>
              <a:buChar char="•"/>
            </a:pPr>
            <a:r>
              <a:rPr lang="en-GB" dirty="0"/>
              <a:t>New </a:t>
            </a:r>
            <a:r>
              <a:rPr lang="en-GB" i="1" dirty="0"/>
              <a:t>C. difficile </a:t>
            </a:r>
            <a:r>
              <a:rPr lang="en-GB" dirty="0"/>
              <a:t>Standards: Risk Assessment &amp; Governance Framework agreed by Management Board. Multi-channel approach for dissemination and promotion at local level to support adoption.</a:t>
            </a:r>
          </a:p>
          <a:p>
            <a:pPr marL="285750" lvl="0" indent="-285750">
              <a:buFont typeface="Arial" panose="020B0604020202020204" pitchFamily="34" charset="0"/>
              <a:buChar char="•"/>
            </a:pPr>
            <a:r>
              <a:rPr lang="en-GB" dirty="0"/>
              <a:t>Scoping small scale project on antibiotic 72-hour review.</a:t>
            </a:r>
          </a:p>
          <a:p>
            <a:pPr marL="285750" lvl="0" indent="-285750">
              <a:buFont typeface="Arial" panose="020B0604020202020204" pitchFamily="34" charset="0"/>
              <a:buChar char="•"/>
            </a:pPr>
            <a:r>
              <a:rPr lang="en-GB" dirty="0"/>
              <a:t>Initial financial impact assessment of new National Cleaning Standards 2025 for SBUHB - £5m.  Further scoping work to assess the operational and clinical impact and risks.</a:t>
            </a:r>
          </a:p>
          <a:p>
            <a:pPr marL="285750" indent="-285750">
              <a:buFont typeface="Arial" panose="020B0604020202020204" pitchFamily="34" charset="0"/>
              <a:buChar char="•"/>
            </a:pPr>
            <a:r>
              <a:rPr lang="en-GB" dirty="0"/>
              <a:t>During </a:t>
            </a:r>
            <a:r>
              <a:rPr lang="en-GB" b="1" dirty="0"/>
              <a:t>July</a:t>
            </a:r>
            <a:r>
              <a:rPr lang="en-GB" dirty="0"/>
              <a:t>, there were 2 genomically-linked outbreaks of </a:t>
            </a:r>
            <a:r>
              <a:rPr lang="en-GB" i="1" dirty="0"/>
              <a:t>C. difficile </a:t>
            </a:r>
            <a:r>
              <a:rPr lang="en-GB" dirty="0"/>
              <a:t>identified retrospectively in Morriston, the first involved 2 patients (both toxin positive, i.e. infection), the second involved 3 patients (all toxin negative, i.e. colonisation). </a:t>
            </a:r>
          </a:p>
        </p:txBody>
      </p:sp>
      <p:sp>
        <p:nvSpPr>
          <p:cNvPr id="20" name="Rectangle: Rounded Corners 19">
            <a:hlinkClick r:id="rId2"/>
            <a:extLst>
              <a:ext uri="{FF2B5EF4-FFF2-40B4-BE49-F238E27FC236}">
                <a16:creationId xmlns:a16="http://schemas.microsoft.com/office/drawing/2014/main" id="{2DCC67AF-F4BA-6A90-30D1-64DE45B02053}"/>
              </a:ext>
            </a:extLst>
          </p:cNvPr>
          <p:cNvSpPr/>
          <p:nvPr/>
        </p:nvSpPr>
        <p:spPr>
          <a:xfrm>
            <a:off x="17399852" y="918423"/>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TextBox 20">
            <a:extLst>
              <a:ext uri="{FF2B5EF4-FFF2-40B4-BE49-F238E27FC236}">
                <a16:creationId xmlns:a16="http://schemas.microsoft.com/office/drawing/2014/main" id="{CA684AF5-66AC-35D8-7C23-A3DB977F502B}"/>
              </a:ext>
            </a:extLst>
          </p:cNvPr>
          <p:cNvSpPr txBox="1"/>
          <p:nvPr/>
        </p:nvSpPr>
        <p:spPr>
          <a:xfrm>
            <a:off x="18229584" y="1099368"/>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22" name="Graphic 21" descr="Cursor with solid fill">
            <a:extLst>
              <a:ext uri="{FF2B5EF4-FFF2-40B4-BE49-F238E27FC236}">
                <a16:creationId xmlns:a16="http://schemas.microsoft.com/office/drawing/2014/main" id="{73CC4752-8F62-C9AD-E67D-BC4883A182E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408441" y="843950"/>
            <a:ext cx="914400" cy="914400"/>
          </a:xfrm>
          <a:prstGeom prst="rect">
            <a:avLst/>
          </a:prstGeom>
        </p:spPr>
      </p:pic>
      <p:pic>
        <p:nvPicPr>
          <p:cNvPr id="8" name="Picture 7">
            <a:extLst>
              <a:ext uri="{FF2B5EF4-FFF2-40B4-BE49-F238E27FC236}">
                <a16:creationId xmlns:a16="http://schemas.microsoft.com/office/drawing/2014/main" id="{57C5CE96-21E8-9AE3-FC5B-76DB02CE2C72}"/>
              </a:ext>
            </a:extLst>
          </p:cNvPr>
          <p:cNvPicPr>
            <a:picLocks noChangeAspect="1"/>
          </p:cNvPicPr>
          <p:nvPr/>
        </p:nvPicPr>
        <p:blipFill>
          <a:blip r:embed="rId5"/>
          <a:stretch>
            <a:fillRect/>
          </a:stretch>
        </p:blipFill>
        <p:spPr>
          <a:xfrm>
            <a:off x="2336671" y="777668"/>
            <a:ext cx="6775281" cy="3787098"/>
          </a:xfrm>
          <a:prstGeom prst="rect">
            <a:avLst/>
          </a:prstGeom>
        </p:spPr>
      </p:pic>
      <p:pic>
        <p:nvPicPr>
          <p:cNvPr id="11" name="Picture 10">
            <a:extLst>
              <a:ext uri="{FF2B5EF4-FFF2-40B4-BE49-F238E27FC236}">
                <a16:creationId xmlns:a16="http://schemas.microsoft.com/office/drawing/2014/main" id="{0BFD4A0B-B59B-1F91-8DBC-D83A82B428B7}"/>
              </a:ext>
            </a:extLst>
          </p:cNvPr>
          <p:cNvPicPr>
            <a:picLocks noChangeAspect="1"/>
          </p:cNvPicPr>
          <p:nvPr/>
        </p:nvPicPr>
        <p:blipFill>
          <a:blip r:embed="rId6"/>
          <a:stretch>
            <a:fillRect/>
          </a:stretch>
        </p:blipFill>
        <p:spPr>
          <a:xfrm>
            <a:off x="10359896" y="774493"/>
            <a:ext cx="6627147" cy="3787098"/>
          </a:xfrm>
          <a:prstGeom prst="rect">
            <a:avLst/>
          </a:prstGeom>
        </p:spPr>
      </p:pic>
      <p:pic>
        <p:nvPicPr>
          <p:cNvPr id="14" name="Picture 13">
            <a:extLst>
              <a:ext uri="{FF2B5EF4-FFF2-40B4-BE49-F238E27FC236}">
                <a16:creationId xmlns:a16="http://schemas.microsoft.com/office/drawing/2014/main" id="{0AC2C344-F8B3-A7FB-7808-08071A076862}"/>
              </a:ext>
            </a:extLst>
          </p:cNvPr>
          <p:cNvPicPr>
            <a:picLocks noChangeAspect="1"/>
          </p:cNvPicPr>
          <p:nvPr/>
        </p:nvPicPr>
        <p:blipFill>
          <a:blip r:embed="rId7"/>
          <a:stretch>
            <a:fillRect/>
          </a:stretch>
        </p:blipFill>
        <p:spPr>
          <a:xfrm>
            <a:off x="2509044" y="4771727"/>
            <a:ext cx="6602908" cy="3787095"/>
          </a:xfrm>
          <a:prstGeom prst="rect">
            <a:avLst/>
          </a:prstGeom>
        </p:spPr>
      </p:pic>
      <p:pic>
        <p:nvPicPr>
          <p:cNvPr id="17" name="Picture 16">
            <a:extLst>
              <a:ext uri="{FF2B5EF4-FFF2-40B4-BE49-F238E27FC236}">
                <a16:creationId xmlns:a16="http://schemas.microsoft.com/office/drawing/2014/main" id="{F1B6938B-BABB-B262-D321-A9951B2BE12D}"/>
              </a:ext>
            </a:extLst>
          </p:cNvPr>
          <p:cNvPicPr>
            <a:picLocks noChangeAspect="1"/>
          </p:cNvPicPr>
          <p:nvPr/>
        </p:nvPicPr>
        <p:blipFill>
          <a:blip r:embed="rId8"/>
          <a:stretch>
            <a:fillRect/>
          </a:stretch>
        </p:blipFill>
        <p:spPr>
          <a:xfrm>
            <a:off x="10354339" y="4771727"/>
            <a:ext cx="6627147" cy="3787093"/>
          </a:xfrm>
          <a:prstGeom prst="rect">
            <a:avLst/>
          </a:prstGeom>
        </p:spPr>
      </p:pic>
    </p:spTree>
    <p:extLst>
      <p:ext uri="{BB962C8B-B14F-4D97-AF65-F5344CB8AC3E}">
        <p14:creationId xmlns:p14="http://schemas.microsoft.com/office/powerpoint/2010/main" val="28635670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C0D74F92-4F0C-EAB0-5440-A7242FE9232D}"/>
              </a:ext>
            </a:extLst>
          </p:cNvPr>
          <p:cNvSpPr>
            <a:spLocks noGrp="1"/>
          </p:cNvSpPr>
          <p:nvPr>
            <p:ph type="body" sz="quarter" idx="10"/>
          </p:nvPr>
        </p:nvSpPr>
        <p:spPr>
          <a:xfrm>
            <a:off x="299244" y="250156"/>
            <a:ext cx="12293600" cy="558800"/>
          </a:xfrm>
        </p:spPr>
        <p:txBody>
          <a:bodyPr/>
          <a:lstStyle/>
          <a:p>
            <a:r>
              <a:rPr lang="pt-BR" sz="4400" b="1" dirty="0">
                <a:latin typeface="Verdana" panose="020B0604030504040204" pitchFamily="34" charset="0"/>
                <a:ea typeface="Verdana" panose="020B0604030504040204" pitchFamily="34" charset="0"/>
              </a:rPr>
              <a:t>Report Overview</a:t>
            </a:r>
          </a:p>
        </p:txBody>
      </p:sp>
      <p:graphicFrame>
        <p:nvGraphicFramePr>
          <p:cNvPr id="18" name="Diagram 17">
            <a:extLst>
              <a:ext uri="{FF2B5EF4-FFF2-40B4-BE49-F238E27FC236}">
                <a16:creationId xmlns:a16="http://schemas.microsoft.com/office/drawing/2014/main" id="{46172A51-8F6A-1FB4-5FF3-21E961BD36D7}"/>
              </a:ext>
            </a:extLst>
          </p:cNvPr>
          <p:cNvGraphicFramePr/>
          <p:nvPr>
            <p:extLst>
              <p:ext uri="{D42A27DB-BD31-4B8C-83A1-F6EECF244321}">
                <p14:modId xmlns:p14="http://schemas.microsoft.com/office/powerpoint/2010/main" val="815154411"/>
              </p:ext>
            </p:extLst>
          </p:nvPr>
        </p:nvGraphicFramePr>
        <p:xfrm>
          <a:off x="832644" y="2174874"/>
          <a:ext cx="17297400" cy="80976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 name="TextBox 18">
            <a:extLst>
              <a:ext uri="{FF2B5EF4-FFF2-40B4-BE49-F238E27FC236}">
                <a16:creationId xmlns:a16="http://schemas.microsoft.com/office/drawing/2014/main" id="{84A4EC6F-6E2B-B310-4516-33263B66D093}"/>
              </a:ext>
            </a:extLst>
          </p:cNvPr>
          <p:cNvSpPr txBox="1"/>
          <p:nvPr/>
        </p:nvSpPr>
        <p:spPr>
          <a:xfrm>
            <a:off x="565944" y="1036815"/>
            <a:ext cx="18973800" cy="923330"/>
          </a:xfrm>
          <a:prstGeom prst="rect">
            <a:avLst/>
          </a:prstGeom>
          <a:noFill/>
        </p:spPr>
        <p:txBody>
          <a:bodyPr wrap="square" rtlCol="0">
            <a:spAutoFit/>
          </a:bodyPr>
          <a:lstStyle/>
          <a:p>
            <a:r>
              <a:rPr lang="en-GB" dirty="0">
                <a:latin typeface="Verdana" panose="020B0604030504040204" pitchFamily="34" charset="0"/>
                <a:ea typeface="Verdana" panose="020B0604030504040204" pitchFamily="34" charset="0"/>
              </a:rPr>
              <a:t>The Health Board Integrated Performance Report will provide updates against all areas under escalation with Welsh Government, all performance metrics outlined within the NHS Wales Performance Framework 202-26, along with updates against the Delivery Expectations and the Ministerial Enabling actions as outlined in the NHS Wales Planning Framework 2025-2028 </a:t>
            </a:r>
          </a:p>
        </p:txBody>
      </p:sp>
    </p:spTree>
    <p:extLst>
      <p:ext uri="{BB962C8B-B14F-4D97-AF65-F5344CB8AC3E}">
        <p14:creationId xmlns:p14="http://schemas.microsoft.com/office/powerpoint/2010/main" val="41806334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EAF322-EB65-E77C-2CBA-C31BB2004FE9}"/>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B78A32C-9F4F-E60D-12EF-DABAEAFD9239}"/>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E948042-479A-A470-883F-37E7E7F3566C}"/>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20</a:t>
            </a:fld>
            <a:endParaRPr lang="en-GB"/>
          </a:p>
        </p:txBody>
      </p:sp>
      <p:sp>
        <p:nvSpPr>
          <p:cNvPr id="3" name="TextBox 2">
            <a:extLst>
              <a:ext uri="{FF2B5EF4-FFF2-40B4-BE49-F238E27FC236}">
                <a16:creationId xmlns:a16="http://schemas.microsoft.com/office/drawing/2014/main" id="{10F66417-AD3E-D3EA-5BE9-CFE4827E2B7A}"/>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Cancer</a:t>
            </a:r>
          </a:p>
        </p:txBody>
      </p:sp>
      <p:cxnSp>
        <p:nvCxnSpPr>
          <p:cNvPr id="10" name="Straight Connector 9">
            <a:extLst>
              <a:ext uri="{FF2B5EF4-FFF2-40B4-BE49-F238E27FC236}">
                <a16:creationId xmlns:a16="http://schemas.microsoft.com/office/drawing/2014/main" id="{55AE1257-6094-B07D-6CC2-8884BB900DB0}"/>
              </a:ext>
            </a:extLst>
          </p:cNvPr>
          <p:cNvCxnSpPr/>
          <p:nvPr/>
        </p:nvCxnSpPr>
        <p:spPr>
          <a:xfrm>
            <a:off x="0" y="87788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7C53EF6-A0C7-087D-3863-F1E0DD9B6ED3}"/>
              </a:ext>
            </a:extLst>
          </p:cNvPr>
          <p:cNvSpPr txBox="1"/>
          <p:nvPr/>
        </p:nvSpPr>
        <p:spPr>
          <a:xfrm>
            <a:off x="261144" y="8808633"/>
            <a:ext cx="19583400" cy="2574936"/>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tabLst>
                <a:tab pos="457200" algn="l"/>
              </a:tabLst>
            </a:pPr>
            <a:r>
              <a:rPr lang="en-GB" sz="1800" dirty="0">
                <a:effectLst/>
                <a:latin typeface="Verdana" panose="020B0604030504040204" pitchFamily="34" charset="0"/>
                <a:ea typeface="Calibri" panose="020F0502020204030204" pitchFamily="34" charset="0"/>
                <a:cs typeface="Arial" panose="020B0604020202020204" pitchFamily="34" charset="0"/>
              </a:rPr>
              <a:t>In June 2025, the service reported 52% of patients had started treatment within 62 days which is below the Welsh Government TI target of 60%. Additional actions are </a:t>
            </a:r>
            <a:r>
              <a:rPr lang="en-GB" sz="2000" dirty="0">
                <a:effectLst/>
                <a:latin typeface="Verdana" panose="020B0604030504040204" pitchFamily="34" charset="0"/>
                <a:ea typeface="Calibri" panose="020F0502020204030204" pitchFamily="34" charset="0"/>
                <a:cs typeface="Arial" panose="020B0604020202020204" pitchFamily="34" charset="0"/>
              </a:rPr>
              <a:t>being undertaken to improve performance; </a:t>
            </a:r>
          </a:p>
          <a:p>
            <a:pPr marL="742950" lvl="1"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Continued focus on front end of pathway for all specialties</a:t>
            </a:r>
            <a:endParaRPr lang="en-GB" dirty="0">
              <a:latin typeface="Verdana" panose="020B0604030504040204" pitchFamily="34" charset="0"/>
              <a:ea typeface="Verdana" panose="020B0604030504040204" pitchFamily="34" charset="0"/>
            </a:endParaRPr>
          </a:p>
          <a:p>
            <a:pPr marL="742950" lvl="1"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Identify additional surgical capacity, increase preassessment capacity to support theatres scheduling.  Additional chemotherapy capacity (business case agreed).</a:t>
            </a:r>
          </a:p>
          <a:p>
            <a:pPr marL="742950" lvl="1"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Urology – focussed review of prostate pathway, including discussion to develop a true Straight to Test pathway, reduce number of contacts.  </a:t>
            </a:r>
          </a:p>
          <a:p>
            <a:pPr lvl="0"/>
            <a:endParaRPr lang="en-GB" sz="1600" dirty="0"/>
          </a:p>
        </p:txBody>
      </p:sp>
      <p:pic>
        <p:nvPicPr>
          <p:cNvPr id="9" name="Picture 8">
            <a:extLst>
              <a:ext uri="{FF2B5EF4-FFF2-40B4-BE49-F238E27FC236}">
                <a16:creationId xmlns:a16="http://schemas.microsoft.com/office/drawing/2014/main" id="{C6E869CC-90E6-A838-1EAD-3783F80019CA}"/>
              </a:ext>
            </a:extLst>
          </p:cNvPr>
          <p:cNvPicPr>
            <a:picLocks noChangeAspect="1"/>
          </p:cNvPicPr>
          <p:nvPr/>
        </p:nvPicPr>
        <p:blipFill>
          <a:blip r:embed="rId2"/>
          <a:srcRect r="24684"/>
          <a:stretch>
            <a:fillRect/>
          </a:stretch>
        </p:blipFill>
        <p:spPr>
          <a:xfrm>
            <a:off x="12086516" y="1702949"/>
            <a:ext cx="6252439" cy="5771401"/>
          </a:xfrm>
          <a:prstGeom prst="rect">
            <a:avLst/>
          </a:prstGeom>
        </p:spPr>
      </p:pic>
      <p:pic>
        <p:nvPicPr>
          <p:cNvPr id="12" name="Picture 11">
            <a:extLst>
              <a:ext uri="{FF2B5EF4-FFF2-40B4-BE49-F238E27FC236}">
                <a16:creationId xmlns:a16="http://schemas.microsoft.com/office/drawing/2014/main" id="{DE8DE851-64E6-CC00-989C-F56087F842B1}"/>
              </a:ext>
            </a:extLst>
          </p:cNvPr>
          <p:cNvPicPr>
            <a:picLocks noChangeAspect="1"/>
          </p:cNvPicPr>
          <p:nvPr/>
        </p:nvPicPr>
        <p:blipFill>
          <a:blip r:embed="rId3"/>
          <a:stretch>
            <a:fillRect/>
          </a:stretch>
        </p:blipFill>
        <p:spPr>
          <a:xfrm>
            <a:off x="1061244" y="1604538"/>
            <a:ext cx="9414300" cy="5926944"/>
          </a:xfrm>
          <a:prstGeom prst="rect">
            <a:avLst/>
          </a:prstGeom>
        </p:spPr>
      </p:pic>
    </p:spTree>
    <p:extLst>
      <p:ext uri="{BB962C8B-B14F-4D97-AF65-F5344CB8AC3E}">
        <p14:creationId xmlns:p14="http://schemas.microsoft.com/office/powerpoint/2010/main" val="14024473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73A41F-7894-9DCD-7C90-68D884C9ABE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5B93DC1-46C1-605B-BC2A-6B3E1263401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13A589D-CD4D-A934-CD08-05FF0452D979}"/>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21</a:t>
            </a:fld>
            <a:endParaRPr lang="en-GB"/>
          </a:p>
        </p:txBody>
      </p:sp>
      <p:sp>
        <p:nvSpPr>
          <p:cNvPr id="3" name="TextBox 2">
            <a:extLst>
              <a:ext uri="{FF2B5EF4-FFF2-40B4-BE49-F238E27FC236}">
                <a16:creationId xmlns:a16="http://schemas.microsoft.com/office/drawing/2014/main" id="{0F39C042-13F1-D706-9574-34E5D7F53B3A}"/>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Cancer</a:t>
            </a:r>
          </a:p>
        </p:txBody>
      </p:sp>
      <p:sp>
        <p:nvSpPr>
          <p:cNvPr id="9" name="TextBox 8">
            <a:extLst>
              <a:ext uri="{FF2B5EF4-FFF2-40B4-BE49-F238E27FC236}">
                <a16:creationId xmlns:a16="http://schemas.microsoft.com/office/drawing/2014/main" id="{9A92DECB-9B25-DB5B-C724-014C7DACEE58}"/>
              </a:ext>
            </a:extLst>
          </p:cNvPr>
          <p:cNvSpPr txBox="1"/>
          <p:nvPr/>
        </p:nvSpPr>
        <p:spPr>
          <a:xfrm>
            <a:off x="154737" y="9224672"/>
            <a:ext cx="19583400" cy="190821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lvl="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The backlog has seen a recent increase in August 2025, increasing to 275. Backlog figures currently remain above the outlined trajectory.</a:t>
            </a:r>
          </a:p>
          <a:p>
            <a:pPr marL="285750" lvl="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Further actions/improvement in Skin as seasonal demand increases:</a:t>
            </a:r>
            <a:endParaRPr lang="en-GB" dirty="0">
              <a:latin typeface="Verdana" panose="020B0604030504040204" pitchFamily="34" charset="0"/>
              <a:ea typeface="Verdana" panose="020B0604030504040204" pitchFamily="34" charset="0"/>
            </a:endParaRPr>
          </a:p>
          <a:p>
            <a:pPr marL="742950" lvl="1"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Dermatology Locum commenced in post this month</a:t>
            </a:r>
            <a:endParaRPr lang="en-GB" dirty="0">
              <a:latin typeface="Verdana" panose="020B0604030504040204" pitchFamily="34" charset="0"/>
              <a:ea typeface="Verdana" panose="020B0604030504040204" pitchFamily="34" charset="0"/>
            </a:endParaRPr>
          </a:p>
          <a:p>
            <a:pPr marL="742950" lvl="1"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Additional outpatient activity planned for September 2025</a:t>
            </a:r>
            <a:endParaRPr lang="en-GB" dirty="0">
              <a:latin typeface="Verdana" panose="020B0604030504040204" pitchFamily="34" charset="0"/>
              <a:ea typeface="Verdana" panose="020B0604030504040204" pitchFamily="34" charset="0"/>
            </a:endParaRPr>
          </a:p>
          <a:p>
            <a:pPr marL="742950" lvl="1"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Lone skin cancer consultant within ENT.  Urgent plan required from service to manage clinical activity during periods of absence</a:t>
            </a:r>
            <a:r>
              <a:rPr lang="en-GB" dirty="0"/>
              <a:t>.</a:t>
            </a:r>
            <a:endParaRPr lang="en-GB" sz="1600" dirty="0"/>
          </a:p>
        </p:txBody>
      </p:sp>
      <p:cxnSp>
        <p:nvCxnSpPr>
          <p:cNvPr id="10" name="Straight Connector 9">
            <a:extLst>
              <a:ext uri="{FF2B5EF4-FFF2-40B4-BE49-F238E27FC236}">
                <a16:creationId xmlns:a16="http://schemas.microsoft.com/office/drawing/2014/main" id="{A9F36734-D320-F4EB-CDA9-7D65994B104C}"/>
              </a:ext>
            </a:extLst>
          </p:cNvPr>
          <p:cNvCxnSpPr/>
          <p:nvPr/>
        </p:nvCxnSpPr>
        <p:spPr>
          <a:xfrm>
            <a:off x="0" y="9007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F55E5F68-FEDA-66F9-101E-956DEAE19315}"/>
              </a:ext>
            </a:extLst>
          </p:cNvPr>
          <p:cNvPicPr>
            <a:picLocks noChangeAspect="1"/>
          </p:cNvPicPr>
          <p:nvPr/>
        </p:nvPicPr>
        <p:blipFill>
          <a:blip r:embed="rId2"/>
          <a:stretch>
            <a:fillRect/>
          </a:stretch>
        </p:blipFill>
        <p:spPr>
          <a:xfrm>
            <a:off x="168231" y="1539875"/>
            <a:ext cx="19627999" cy="6858000"/>
          </a:xfrm>
          <a:prstGeom prst="rect">
            <a:avLst/>
          </a:prstGeom>
        </p:spPr>
      </p:pic>
    </p:spTree>
    <p:extLst>
      <p:ext uri="{BB962C8B-B14F-4D97-AF65-F5344CB8AC3E}">
        <p14:creationId xmlns:p14="http://schemas.microsoft.com/office/powerpoint/2010/main" val="24478508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65C696-DD81-1F19-7B84-FD2423FAAFB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76319CE-6E14-261E-2ACB-EEDADF7F51AE}"/>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B7C6C82-F207-7834-1C1D-A72CA4F0E00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22</a:t>
            </a:fld>
            <a:endParaRPr lang="en-GB"/>
          </a:p>
        </p:txBody>
      </p:sp>
      <p:sp>
        <p:nvSpPr>
          <p:cNvPr id="3" name="TextBox 2">
            <a:extLst>
              <a:ext uri="{FF2B5EF4-FFF2-40B4-BE49-F238E27FC236}">
                <a16:creationId xmlns:a16="http://schemas.microsoft.com/office/drawing/2014/main" id="{7D6361AC-38AD-A182-DBCA-61E786F05684}"/>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a:solidFill>
                  <a:schemeClr val="bg1"/>
                </a:solidFill>
                <a:latin typeface="Calibri" panose="020F0502020204030204"/>
              </a:rPr>
              <a:t>Follow-Ups &amp; Activity</a:t>
            </a:r>
            <a:endParaRPr lang="en-GB" sz="3200" b="1" dirty="0">
              <a:solidFill>
                <a:schemeClr val="bg1"/>
              </a:solidFill>
              <a:latin typeface="Calibri" panose="020F0502020204030204"/>
            </a:endParaRPr>
          </a:p>
        </p:txBody>
      </p:sp>
      <p:pic>
        <p:nvPicPr>
          <p:cNvPr id="7" name="Picture 6">
            <a:extLst>
              <a:ext uri="{FF2B5EF4-FFF2-40B4-BE49-F238E27FC236}">
                <a16:creationId xmlns:a16="http://schemas.microsoft.com/office/drawing/2014/main" id="{5CA68CB0-B475-989F-D216-6EB6C239A92D}"/>
              </a:ext>
            </a:extLst>
          </p:cNvPr>
          <p:cNvPicPr>
            <a:picLocks noChangeAspect="1"/>
          </p:cNvPicPr>
          <p:nvPr/>
        </p:nvPicPr>
        <p:blipFill>
          <a:blip r:embed="rId2"/>
          <a:stretch>
            <a:fillRect/>
          </a:stretch>
        </p:blipFill>
        <p:spPr>
          <a:xfrm>
            <a:off x="2479505" y="6078495"/>
            <a:ext cx="7342523" cy="4403604"/>
          </a:xfrm>
          <a:prstGeom prst="rect">
            <a:avLst/>
          </a:prstGeom>
        </p:spPr>
      </p:pic>
      <p:pic>
        <p:nvPicPr>
          <p:cNvPr id="10" name="Picture 9">
            <a:extLst>
              <a:ext uri="{FF2B5EF4-FFF2-40B4-BE49-F238E27FC236}">
                <a16:creationId xmlns:a16="http://schemas.microsoft.com/office/drawing/2014/main" id="{EE620581-9429-842B-BAD3-32D9D9ED316E}"/>
              </a:ext>
            </a:extLst>
          </p:cNvPr>
          <p:cNvPicPr>
            <a:picLocks noChangeAspect="1"/>
          </p:cNvPicPr>
          <p:nvPr/>
        </p:nvPicPr>
        <p:blipFill>
          <a:blip r:embed="rId3"/>
          <a:stretch>
            <a:fillRect/>
          </a:stretch>
        </p:blipFill>
        <p:spPr>
          <a:xfrm>
            <a:off x="10673986" y="6078495"/>
            <a:ext cx="7342523" cy="4239505"/>
          </a:xfrm>
          <a:prstGeom prst="rect">
            <a:avLst/>
          </a:prstGeom>
        </p:spPr>
      </p:pic>
      <p:pic>
        <p:nvPicPr>
          <p:cNvPr id="13" name="Picture 12">
            <a:extLst>
              <a:ext uri="{FF2B5EF4-FFF2-40B4-BE49-F238E27FC236}">
                <a16:creationId xmlns:a16="http://schemas.microsoft.com/office/drawing/2014/main" id="{7D649457-4FE4-05D4-447D-7B8C38027C3F}"/>
              </a:ext>
            </a:extLst>
          </p:cNvPr>
          <p:cNvPicPr>
            <a:picLocks noChangeAspect="1"/>
          </p:cNvPicPr>
          <p:nvPr/>
        </p:nvPicPr>
        <p:blipFill>
          <a:blip r:embed="rId4"/>
          <a:stretch>
            <a:fillRect/>
          </a:stretch>
        </p:blipFill>
        <p:spPr>
          <a:xfrm>
            <a:off x="2479505" y="991349"/>
            <a:ext cx="7342523" cy="4479298"/>
          </a:xfrm>
          <a:prstGeom prst="rect">
            <a:avLst/>
          </a:prstGeom>
        </p:spPr>
      </p:pic>
      <p:pic>
        <p:nvPicPr>
          <p:cNvPr id="16" name="Picture 15">
            <a:extLst>
              <a:ext uri="{FF2B5EF4-FFF2-40B4-BE49-F238E27FC236}">
                <a16:creationId xmlns:a16="http://schemas.microsoft.com/office/drawing/2014/main" id="{9517DCF1-6A9E-321E-0A2C-67A4A814FF1E}"/>
              </a:ext>
            </a:extLst>
          </p:cNvPr>
          <p:cNvPicPr>
            <a:picLocks noChangeAspect="1"/>
          </p:cNvPicPr>
          <p:nvPr/>
        </p:nvPicPr>
        <p:blipFill>
          <a:blip r:embed="rId5"/>
          <a:stretch>
            <a:fillRect/>
          </a:stretch>
        </p:blipFill>
        <p:spPr>
          <a:xfrm>
            <a:off x="10586243" y="991349"/>
            <a:ext cx="7430265" cy="4479299"/>
          </a:xfrm>
          <a:prstGeom prst="rect">
            <a:avLst/>
          </a:prstGeom>
        </p:spPr>
      </p:pic>
    </p:spTree>
    <p:extLst>
      <p:ext uri="{BB962C8B-B14F-4D97-AF65-F5344CB8AC3E}">
        <p14:creationId xmlns:p14="http://schemas.microsoft.com/office/powerpoint/2010/main" val="32020674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E81158-C118-728D-6E97-786060E4977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9D8C50A-E1B3-90C3-EAC4-B43DCF63811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B9151C16-12EA-9039-F23B-A1B910CE044E}"/>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23</a:t>
            </a:fld>
            <a:endParaRPr lang="en-GB"/>
          </a:p>
        </p:txBody>
      </p:sp>
      <p:sp>
        <p:nvSpPr>
          <p:cNvPr id="3" name="TextBox 2">
            <a:extLst>
              <a:ext uri="{FF2B5EF4-FFF2-40B4-BE49-F238E27FC236}">
                <a16:creationId xmlns:a16="http://schemas.microsoft.com/office/drawing/2014/main" id="{FBB640D1-1564-330D-2391-A8DD67043A0B}"/>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Mental Health &amp; Learning Disabilities</a:t>
            </a:r>
          </a:p>
        </p:txBody>
      </p:sp>
      <p:cxnSp>
        <p:nvCxnSpPr>
          <p:cNvPr id="15" name="Straight Connector 14">
            <a:extLst>
              <a:ext uri="{FF2B5EF4-FFF2-40B4-BE49-F238E27FC236}">
                <a16:creationId xmlns:a16="http://schemas.microsoft.com/office/drawing/2014/main" id="{19EDA504-FF05-85F9-129F-EA73CE40DF0C}"/>
              </a:ext>
            </a:extLst>
          </p:cNvPr>
          <p:cNvCxnSpPr/>
          <p:nvPr/>
        </p:nvCxnSpPr>
        <p:spPr>
          <a:xfrm>
            <a:off x="0" y="9388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F6F8F5C-7505-11C3-B85C-580F904D5887}"/>
              </a:ext>
            </a:extLst>
          </p:cNvPr>
          <p:cNvSpPr txBox="1"/>
          <p:nvPr/>
        </p:nvSpPr>
        <p:spPr>
          <a:xfrm>
            <a:off x="261144" y="9438045"/>
            <a:ext cx="19583400" cy="164147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Welsh Government has identified Mental Health and Learning Disabilities (MH&amp;LD) as an area of concern, with regards to oversight and escalation. Assurance has been sought with regards to the key areas of concern within the Service Group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 Health Board has commenced work in advance of the receipt of the report and is setting up a Transformation Programme. This has been informed by a review of the service by an external advisor. </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15ECE92F-6357-9ABB-52C9-53C72814ABDB}"/>
              </a:ext>
            </a:extLst>
          </p:cNvPr>
          <p:cNvPicPr>
            <a:picLocks noChangeAspect="1"/>
          </p:cNvPicPr>
          <p:nvPr/>
        </p:nvPicPr>
        <p:blipFill>
          <a:blip r:embed="rId2"/>
          <a:stretch>
            <a:fillRect/>
          </a:stretch>
        </p:blipFill>
        <p:spPr>
          <a:xfrm>
            <a:off x="3118644" y="988281"/>
            <a:ext cx="6934197" cy="3667419"/>
          </a:xfrm>
          <a:prstGeom prst="rect">
            <a:avLst/>
          </a:prstGeom>
        </p:spPr>
      </p:pic>
      <p:pic>
        <p:nvPicPr>
          <p:cNvPr id="9" name="Picture 8">
            <a:extLst>
              <a:ext uri="{FF2B5EF4-FFF2-40B4-BE49-F238E27FC236}">
                <a16:creationId xmlns:a16="http://schemas.microsoft.com/office/drawing/2014/main" id="{AB72FB01-A0AE-35B9-5C00-7E2D1A177479}"/>
              </a:ext>
            </a:extLst>
          </p:cNvPr>
          <p:cNvPicPr>
            <a:picLocks noChangeAspect="1"/>
          </p:cNvPicPr>
          <p:nvPr/>
        </p:nvPicPr>
        <p:blipFill>
          <a:blip r:embed="rId3"/>
          <a:stretch>
            <a:fillRect/>
          </a:stretch>
        </p:blipFill>
        <p:spPr>
          <a:xfrm>
            <a:off x="10967244" y="1059087"/>
            <a:ext cx="6627003" cy="3560642"/>
          </a:xfrm>
          <a:prstGeom prst="rect">
            <a:avLst/>
          </a:prstGeom>
        </p:spPr>
      </p:pic>
      <p:pic>
        <p:nvPicPr>
          <p:cNvPr id="12" name="Picture 11">
            <a:extLst>
              <a:ext uri="{FF2B5EF4-FFF2-40B4-BE49-F238E27FC236}">
                <a16:creationId xmlns:a16="http://schemas.microsoft.com/office/drawing/2014/main" id="{E2998DCD-96D1-804B-619C-485DBEAB0F73}"/>
              </a:ext>
            </a:extLst>
          </p:cNvPr>
          <p:cNvPicPr>
            <a:picLocks noChangeAspect="1"/>
          </p:cNvPicPr>
          <p:nvPr/>
        </p:nvPicPr>
        <p:blipFill>
          <a:blip r:embed="rId4"/>
          <a:stretch>
            <a:fillRect/>
          </a:stretch>
        </p:blipFill>
        <p:spPr>
          <a:xfrm>
            <a:off x="3118644" y="5099504"/>
            <a:ext cx="6934197" cy="3917971"/>
          </a:xfrm>
          <a:prstGeom prst="rect">
            <a:avLst/>
          </a:prstGeom>
        </p:spPr>
      </p:pic>
      <p:pic>
        <p:nvPicPr>
          <p:cNvPr id="18" name="Picture 17">
            <a:extLst>
              <a:ext uri="{FF2B5EF4-FFF2-40B4-BE49-F238E27FC236}">
                <a16:creationId xmlns:a16="http://schemas.microsoft.com/office/drawing/2014/main" id="{645A2E0D-BCA6-8655-E366-5150B748ECE9}"/>
              </a:ext>
            </a:extLst>
          </p:cNvPr>
          <p:cNvPicPr>
            <a:picLocks noChangeAspect="1"/>
          </p:cNvPicPr>
          <p:nvPr/>
        </p:nvPicPr>
        <p:blipFill>
          <a:blip r:embed="rId5"/>
          <a:stretch>
            <a:fillRect/>
          </a:stretch>
        </p:blipFill>
        <p:spPr>
          <a:xfrm>
            <a:off x="10967243" y="5108109"/>
            <a:ext cx="6627003" cy="3909366"/>
          </a:xfrm>
          <a:prstGeom prst="rect">
            <a:avLst/>
          </a:prstGeom>
        </p:spPr>
      </p:pic>
    </p:spTree>
    <p:extLst>
      <p:ext uri="{BB962C8B-B14F-4D97-AF65-F5344CB8AC3E}">
        <p14:creationId xmlns:p14="http://schemas.microsoft.com/office/powerpoint/2010/main" val="37509954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45E0F5-92AE-7867-F7AA-1AA502BA619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D458F0C-9812-44F6-A332-F832FAD5680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977EABB2-A5DB-F2DC-142C-5FB62CE7AF1B}"/>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24</a:t>
            </a:fld>
            <a:endParaRPr lang="en-GB"/>
          </a:p>
        </p:txBody>
      </p:sp>
      <p:sp>
        <p:nvSpPr>
          <p:cNvPr id="3" name="TextBox 2">
            <a:extLst>
              <a:ext uri="{FF2B5EF4-FFF2-40B4-BE49-F238E27FC236}">
                <a16:creationId xmlns:a16="http://schemas.microsoft.com/office/drawing/2014/main" id="{86FC3EF8-4FEA-BA23-F42E-7D47B6DFA77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Child and Adolescent Mental Health Service (CAMHS)</a:t>
            </a:r>
          </a:p>
        </p:txBody>
      </p:sp>
      <p:cxnSp>
        <p:nvCxnSpPr>
          <p:cNvPr id="12" name="Straight Connector 11">
            <a:extLst>
              <a:ext uri="{FF2B5EF4-FFF2-40B4-BE49-F238E27FC236}">
                <a16:creationId xmlns:a16="http://schemas.microsoft.com/office/drawing/2014/main" id="{FE2E330C-A9AE-72DE-9F6E-56F0B4129880}"/>
              </a:ext>
            </a:extLst>
          </p:cNvPr>
          <p:cNvCxnSpPr/>
          <p:nvPr/>
        </p:nvCxnSpPr>
        <p:spPr>
          <a:xfrm>
            <a:off x="0" y="93122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347CE397-25D0-5A7B-53F6-C1E9E09C508E}"/>
              </a:ext>
            </a:extLst>
          </p:cNvPr>
          <p:cNvSpPr txBox="1"/>
          <p:nvPr/>
        </p:nvSpPr>
        <p:spPr>
          <a:xfrm>
            <a:off x="261144" y="9401135"/>
            <a:ext cx="19583400" cy="190821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lvl="0" indent="-285750">
              <a:buFont typeface="Arial" panose="020B0604020202020204" pitchFamily="34" charset="0"/>
              <a:buChar char="•"/>
            </a:pPr>
            <a:r>
              <a:rPr lang="en-GB" sz="2000" b="1" dirty="0">
                <a:latin typeface="Verdana" panose="020B0604030504040204" pitchFamily="34" charset="0"/>
                <a:ea typeface="Verdana" panose="020B0604030504040204" pitchFamily="34" charset="0"/>
              </a:rPr>
              <a:t>CAMHS Part 1B – </a:t>
            </a:r>
            <a:r>
              <a:rPr lang="en-GB" sz="2000" dirty="0">
                <a:latin typeface="Verdana" panose="020B0604030504040204" pitchFamily="34" charset="0"/>
                <a:ea typeface="Verdana" panose="020B0604030504040204" pitchFamily="34" charset="0"/>
              </a:rPr>
              <a:t>Performance against Part 1B will remain a challenge until the backlog of &gt;28-day waiters is cleared. However, the recovery plan put in place will support this, and the planned Demand and Capacity review will help to identify the gap.</a:t>
            </a:r>
          </a:p>
          <a:p>
            <a:pPr marL="285750" lvl="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CAMHS part 1B now shows a slight increase from previously reported performance to 53% for the last reporting period (July) from a previous position of 30% - the team have provided assurance that performance will meet the profile in a few months. Part 1A has been maintained at 81%, with Part 2 also maintaining performance against the trajectory reporting 93% in July. </a:t>
            </a:r>
          </a:p>
        </p:txBody>
      </p:sp>
      <p:pic>
        <p:nvPicPr>
          <p:cNvPr id="16" name="Picture 15">
            <a:extLst>
              <a:ext uri="{FF2B5EF4-FFF2-40B4-BE49-F238E27FC236}">
                <a16:creationId xmlns:a16="http://schemas.microsoft.com/office/drawing/2014/main" id="{3B020FF5-F31C-49EE-8018-7F030D467BE4}"/>
              </a:ext>
            </a:extLst>
          </p:cNvPr>
          <p:cNvPicPr>
            <a:picLocks noChangeAspect="1"/>
          </p:cNvPicPr>
          <p:nvPr/>
        </p:nvPicPr>
        <p:blipFill>
          <a:blip r:embed="rId2"/>
          <a:stretch>
            <a:fillRect/>
          </a:stretch>
        </p:blipFill>
        <p:spPr>
          <a:xfrm>
            <a:off x="11172328" y="5159841"/>
            <a:ext cx="6991506" cy="3847633"/>
          </a:xfrm>
          <a:prstGeom prst="rect">
            <a:avLst/>
          </a:prstGeom>
        </p:spPr>
      </p:pic>
      <p:pic>
        <p:nvPicPr>
          <p:cNvPr id="7" name="Picture 6">
            <a:extLst>
              <a:ext uri="{FF2B5EF4-FFF2-40B4-BE49-F238E27FC236}">
                <a16:creationId xmlns:a16="http://schemas.microsoft.com/office/drawing/2014/main" id="{A112FAAE-73C9-8803-F466-B61FBBCEE042}"/>
              </a:ext>
            </a:extLst>
          </p:cNvPr>
          <p:cNvPicPr>
            <a:picLocks noChangeAspect="1"/>
          </p:cNvPicPr>
          <p:nvPr/>
        </p:nvPicPr>
        <p:blipFill>
          <a:blip r:embed="rId3"/>
          <a:stretch>
            <a:fillRect/>
          </a:stretch>
        </p:blipFill>
        <p:spPr>
          <a:xfrm>
            <a:off x="11159277" y="922083"/>
            <a:ext cx="7080036" cy="3740519"/>
          </a:xfrm>
          <a:prstGeom prst="rect">
            <a:avLst/>
          </a:prstGeom>
        </p:spPr>
      </p:pic>
      <p:pic>
        <p:nvPicPr>
          <p:cNvPr id="11" name="Picture 10">
            <a:extLst>
              <a:ext uri="{FF2B5EF4-FFF2-40B4-BE49-F238E27FC236}">
                <a16:creationId xmlns:a16="http://schemas.microsoft.com/office/drawing/2014/main" id="{C566F060-0E99-7892-9020-498800F79075}"/>
              </a:ext>
            </a:extLst>
          </p:cNvPr>
          <p:cNvPicPr>
            <a:picLocks noChangeAspect="1"/>
          </p:cNvPicPr>
          <p:nvPr/>
        </p:nvPicPr>
        <p:blipFill>
          <a:blip r:embed="rId4"/>
          <a:stretch>
            <a:fillRect/>
          </a:stretch>
        </p:blipFill>
        <p:spPr>
          <a:xfrm>
            <a:off x="2565947" y="5272207"/>
            <a:ext cx="6991506" cy="3735268"/>
          </a:xfrm>
          <a:prstGeom prst="rect">
            <a:avLst/>
          </a:prstGeom>
        </p:spPr>
      </p:pic>
      <p:pic>
        <p:nvPicPr>
          <p:cNvPr id="15" name="Picture 14">
            <a:extLst>
              <a:ext uri="{FF2B5EF4-FFF2-40B4-BE49-F238E27FC236}">
                <a16:creationId xmlns:a16="http://schemas.microsoft.com/office/drawing/2014/main" id="{55B0D740-3611-15D4-45D0-FBDCF747DD45}"/>
              </a:ext>
            </a:extLst>
          </p:cNvPr>
          <p:cNvPicPr>
            <a:picLocks noChangeAspect="1"/>
          </p:cNvPicPr>
          <p:nvPr/>
        </p:nvPicPr>
        <p:blipFill>
          <a:blip r:embed="rId5"/>
          <a:stretch>
            <a:fillRect/>
          </a:stretch>
        </p:blipFill>
        <p:spPr>
          <a:xfrm>
            <a:off x="2565948" y="927335"/>
            <a:ext cx="6763504" cy="3735267"/>
          </a:xfrm>
          <a:prstGeom prst="rect">
            <a:avLst/>
          </a:prstGeom>
        </p:spPr>
      </p:pic>
    </p:spTree>
    <p:extLst>
      <p:ext uri="{BB962C8B-B14F-4D97-AF65-F5344CB8AC3E}">
        <p14:creationId xmlns:p14="http://schemas.microsoft.com/office/powerpoint/2010/main" val="25255519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3135A8-C6F3-184F-3121-EBE3C24F4449}"/>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C84E1B93-AA72-B54B-0FD2-E75CD1F2EE4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677A5C9-9374-9D6C-176C-43381AF956EF}"/>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25</a:t>
            </a:fld>
            <a:endParaRPr lang="en-GB"/>
          </a:p>
        </p:txBody>
      </p:sp>
      <p:sp>
        <p:nvSpPr>
          <p:cNvPr id="3" name="TextBox 2">
            <a:extLst>
              <a:ext uri="{FF2B5EF4-FFF2-40B4-BE49-F238E27FC236}">
                <a16:creationId xmlns:a16="http://schemas.microsoft.com/office/drawing/2014/main" id="{584B39D5-BEBA-3A00-C491-795C2C3F0E6C}"/>
              </a:ext>
            </a:extLst>
          </p:cNvPr>
          <p:cNvSpPr txBox="1"/>
          <p:nvPr/>
        </p:nvSpPr>
        <p:spPr>
          <a:xfrm>
            <a:off x="0" y="0"/>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Patient Experience &amp; Concerns</a:t>
            </a:r>
          </a:p>
        </p:txBody>
      </p:sp>
      <p:cxnSp>
        <p:nvCxnSpPr>
          <p:cNvPr id="12" name="Straight Connector 11">
            <a:extLst>
              <a:ext uri="{FF2B5EF4-FFF2-40B4-BE49-F238E27FC236}">
                <a16:creationId xmlns:a16="http://schemas.microsoft.com/office/drawing/2014/main" id="{C89215BB-38AB-63EF-B33D-9643A160852E}"/>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0A1974E4-BBE3-03D9-E5E6-1C1AF8EAF797}"/>
              </a:ext>
            </a:extLst>
          </p:cNvPr>
          <p:cNvSpPr txBox="1"/>
          <p:nvPr/>
        </p:nvSpPr>
        <p:spPr>
          <a:xfrm>
            <a:off x="261144" y="9652280"/>
            <a:ext cx="19583400" cy="1849417"/>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6,992 friends and family surveys completed in </a:t>
            </a:r>
            <a:r>
              <a:rPr lang="en-GB" dirty="0">
                <a:latin typeface="Verdana" panose="020B0604030504040204" pitchFamily="34" charset="0"/>
                <a:ea typeface="Calibri" panose="020F0502020204030204" pitchFamily="34" charset="0"/>
                <a:cs typeface="Arial" panose="020B0604020202020204" pitchFamily="34" charset="0"/>
              </a:rPr>
              <a:t>July</a:t>
            </a:r>
            <a:r>
              <a:rPr lang="en-GB" sz="1800" dirty="0">
                <a:effectLst/>
                <a:latin typeface="Verdana" panose="020B0604030504040204" pitchFamily="34" charset="0"/>
                <a:ea typeface="Calibri" panose="020F0502020204030204" pitchFamily="34" charset="0"/>
                <a:cs typeface="Arial" panose="020B0604020202020204" pitchFamily="34" charset="0"/>
              </a:rPr>
              <a:t> 2025 which is an increase on the previous month where </a:t>
            </a:r>
            <a:r>
              <a:rPr lang="en-GB" dirty="0">
                <a:latin typeface="Verdana" panose="020B0604030504040204" pitchFamily="34" charset="0"/>
                <a:ea typeface="Calibri" panose="020F0502020204030204" pitchFamily="34" charset="0"/>
                <a:cs typeface="Arial" panose="020B0604020202020204" pitchFamily="34" charset="0"/>
              </a:rPr>
              <a:t>5,792</a:t>
            </a:r>
            <a:r>
              <a:rPr lang="en-GB" sz="1800" dirty="0">
                <a:effectLst/>
                <a:latin typeface="Verdana" panose="020B0604030504040204" pitchFamily="34" charset="0"/>
                <a:ea typeface="Calibri" panose="020F0502020204030204" pitchFamily="34" charset="0"/>
                <a:cs typeface="Arial" panose="020B0604020202020204" pitchFamily="34" charset="0"/>
              </a:rPr>
              <a:t> surveys were completed.</a:t>
            </a:r>
          </a:p>
          <a:p>
            <a:pPr marL="342900" lvl="0" indent="-342900" algn="just">
              <a:lnSpc>
                <a:spcPct val="107000"/>
              </a:lnSpc>
              <a:spcAft>
                <a:spcPts val="800"/>
              </a:spcAft>
              <a:buFont typeface="Symbol" panose="05050102010706020507" pitchFamily="18" charset="2"/>
              <a:buChar char=""/>
            </a:pPr>
            <a:r>
              <a:rPr lang="en-GB" dirty="0">
                <a:latin typeface="Verdana" panose="020B0604030504040204" pitchFamily="34" charset="0"/>
                <a:ea typeface="Calibri" panose="020F0502020204030204" pitchFamily="34" charset="0"/>
                <a:cs typeface="Arial" panose="020B0604020202020204" pitchFamily="34" charset="0"/>
              </a:rPr>
              <a:t>Of those surveys completed, the 91% of patients would highly recommend the services they received.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 There were 177 concerns receive in May 2025, and 68% of those concerns had responses sent within 30 days in </a:t>
            </a:r>
            <a:r>
              <a:rPr lang="en-GB" dirty="0">
                <a:latin typeface="Verdana" panose="020B0604030504040204" pitchFamily="34" charset="0"/>
                <a:ea typeface="Calibri" panose="020F0502020204030204" pitchFamily="34" charset="0"/>
                <a:cs typeface="Arial" panose="020B0604020202020204" pitchFamily="34" charset="0"/>
              </a:rPr>
              <a:t>May</a:t>
            </a:r>
            <a:r>
              <a:rPr lang="en-GB" sz="1800" dirty="0">
                <a:effectLst/>
                <a:latin typeface="Verdana" panose="020B0604030504040204" pitchFamily="34" charset="0"/>
                <a:ea typeface="Calibri" panose="020F0502020204030204" pitchFamily="34" charset="0"/>
                <a:cs typeface="Arial" panose="020B0604020202020204" pitchFamily="34" charset="0"/>
              </a:rPr>
              <a:t>. </a:t>
            </a:r>
          </a:p>
          <a:p>
            <a:pPr marL="342900" lvl="0" indent="-342900" algn="just">
              <a:lnSpc>
                <a:spcPct val="107000"/>
              </a:lnSpc>
              <a:spcAft>
                <a:spcPts val="800"/>
              </a:spcAft>
              <a:buFont typeface="Symbol" panose="05050102010706020507" pitchFamily="18" charset="2"/>
              <a:buChar cha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1" name="Picture 10">
            <a:extLst>
              <a:ext uri="{FF2B5EF4-FFF2-40B4-BE49-F238E27FC236}">
                <a16:creationId xmlns:a16="http://schemas.microsoft.com/office/drawing/2014/main" id="{B1B23620-3204-E3B8-897D-F7F05AE4A364}"/>
              </a:ext>
            </a:extLst>
          </p:cNvPr>
          <p:cNvPicPr>
            <a:picLocks noChangeAspect="1"/>
          </p:cNvPicPr>
          <p:nvPr/>
        </p:nvPicPr>
        <p:blipFill>
          <a:blip r:embed="rId2"/>
          <a:stretch>
            <a:fillRect/>
          </a:stretch>
        </p:blipFill>
        <p:spPr>
          <a:xfrm>
            <a:off x="2890044" y="5254772"/>
            <a:ext cx="7162800" cy="3829462"/>
          </a:xfrm>
          <a:prstGeom prst="rect">
            <a:avLst/>
          </a:prstGeom>
        </p:spPr>
      </p:pic>
      <p:pic>
        <p:nvPicPr>
          <p:cNvPr id="6" name="Picture 5">
            <a:extLst>
              <a:ext uri="{FF2B5EF4-FFF2-40B4-BE49-F238E27FC236}">
                <a16:creationId xmlns:a16="http://schemas.microsoft.com/office/drawing/2014/main" id="{1A06BB2E-C803-F42B-2F67-7EC980919E72}"/>
              </a:ext>
            </a:extLst>
          </p:cNvPr>
          <p:cNvPicPr>
            <a:picLocks noChangeAspect="1"/>
          </p:cNvPicPr>
          <p:nvPr/>
        </p:nvPicPr>
        <p:blipFill>
          <a:blip r:embed="rId3"/>
          <a:stretch>
            <a:fillRect/>
          </a:stretch>
        </p:blipFill>
        <p:spPr>
          <a:xfrm>
            <a:off x="2890044" y="941184"/>
            <a:ext cx="7162800" cy="3823965"/>
          </a:xfrm>
          <a:prstGeom prst="rect">
            <a:avLst/>
          </a:prstGeom>
        </p:spPr>
      </p:pic>
      <p:pic>
        <p:nvPicPr>
          <p:cNvPr id="9" name="Picture 8">
            <a:extLst>
              <a:ext uri="{FF2B5EF4-FFF2-40B4-BE49-F238E27FC236}">
                <a16:creationId xmlns:a16="http://schemas.microsoft.com/office/drawing/2014/main" id="{DB099596-DC88-3D07-82A7-8E21084B63E2}"/>
              </a:ext>
            </a:extLst>
          </p:cNvPr>
          <p:cNvPicPr>
            <a:picLocks noChangeAspect="1"/>
          </p:cNvPicPr>
          <p:nvPr/>
        </p:nvPicPr>
        <p:blipFill>
          <a:blip r:embed="rId4"/>
          <a:stretch>
            <a:fillRect/>
          </a:stretch>
        </p:blipFill>
        <p:spPr>
          <a:xfrm>
            <a:off x="10979588" y="941183"/>
            <a:ext cx="6459099" cy="3797523"/>
          </a:xfrm>
          <a:prstGeom prst="rect">
            <a:avLst/>
          </a:prstGeom>
        </p:spPr>
      </p:pic>
      <p:pic>
        <p:nvPicPr>
          <p:cNvPr id="16" name="Picture 15">
            <a:extLst>
              <a:ext uri="{FF2B5EF4-FFF2-40B4-BE49-F238E27FC236}">
                <a16:creationId xmlns:a16="http://schemas.microsoft.com/office/drawing/2014/main" id="{C4A8A797-B1D0-6EF7-D629-C22A524880E5}"/>
              </a:ext>
            </a:extLst>
          </p:cNvPr>
          <p:cNvPicPr>
            <a:picLocks noChangeAspect="1"/>
          </p:cNvPicPr>
          <p:nvPr/>
        </p:nvPicPr>
        <p:blipFill>
          <a:blip r:embed="rId5"/>
          <a:stretch>
            <a:fillRect/>
          </a:stretch>
        </p:blipFill>
        <p:spPr>
          <a:xfrm>
            <a:off x="10993082" y="5232547"/>
            <a:ext cx="6459099" cy="3851688"/>
          </a:xfrm>
          <a:prstGeom prst="rect">
            <a:avLst/>
          </a:prstGeom>
        </p:spPr>
      </p:pic>
    </p:spTree>
    <p:extLst>
      <p:ext uri="{BB962C8B-B14F-4D97-AF65-F5344CB8AC3E}">
        <p14:creationId xmlns:p14="http://schemas.microsoft.com/office/powerpoint/2010/main" val="33934533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96924D-6E68-BB0E-956E-2760BB2BBB5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9F13C04-5CB0-FDA8-6865-A6B724E2324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5D9894C-ED5E-D903-F94C-F0D87C947A0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26</a:t>
            </a:fld>
            <a:endParaRPr lang="en-GB"/>
          </a:p>
        </p:txBody>
      </p:sp>
      <p:sp>
        <p:nvSpPr>
          <p:cNvPr id="3" name="TextBox 2">
            <a:extLst>
              <a:ext uri="{FF2B5EF4-FFF2-40B4-BE49-F238E27FC236}">
                <a16:creationId xmlns:a16="http://schemas.microsoft.com/office/drawing/2014/main" id="{2CCEBF9A-9975-6228-4506-A9ABF2FC8F6D}"/>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Serious Incidents and Risks</a:t>
            </a:r>
          </a:p>
        </p:txBody>
      </p:sp>
      <p:cxnSp>
        <p:nvCxnSpPr>
          <p:cNvPr id="12" name="Straight Connector 11">
            <a:extLst>
              <a:ext uri="{FF2B5EF4-FFF2-40B4-BE49-F238E27FC236}">
                <a16:creationId xmlns:a16="http://schemas.microsoft.com/office/drawing/2014/main" id="{BAE0E20C-120D-6127-D8FB-62EA69658E68}"/>
              </a:ext>
            </a:extLst>
          </p:cNvPr>
          <p:cNvCxnSpPr/>
          <p:nvPr/>
        </p:nvCxnSpPr>
        <p:spPr>
          <a:xfrm>
            <a:off x="0" y="91598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8C639AF-8C86-E9D7-26F8-90B33E67BF0F}"/>
              </a:ext>
            </a:extLst>
          </p:cNvPr>
          <p:cNvSpPr txBox="1"/>
          <p:nvPr/>
        </p:nvSpPr>
        <p:spPr>
          <a:xfrm>
            <a:off x="243556" y="9263966"/>
            <a:ext cx="19583400" cy="2040430"/>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five Nationally Reported Incidents reported in July 2025 and there were no new never events reported. Of those NRI’s reported, they were related to an unexpected death, a failure in referral process, an injury of an unknown origin, treatment/procedural issues and a Neonatal Death. </a:t>
            </a:r>
          </a:p>
          <a:p>
            <a:pPr marL="342900" lvl="0" indent="-342900" algn="just">
              <a:lnSpc>
                <a:spcPct val="107000"/>
              </a:lnSpc>
              <a:spcAft>
                <a:spcPts val="800"/>
              </a:spcAft>
              <a:buFont typeface="Symbol" panose="05050102010706020507" pitchFamily="18" charset="2"/>
              <a:buChar char=""/>
            </a:pPr>
            <a:r>
              <a:rPr lang="en-GB" dirty="0">
                <a:latin typeface="Verdana" panose="020B0604030504040204" pitchFamily="34" charset="0"/>
                <a:ea typeface="Calibri" panose="020F0502020204030204" pitchFamily="34" charset="0"/>
                <a:cs typeface="Arial" panose="020B0604020202020204" pitchFamily="34" charset="0"/>
              </a:rPr>
              <a:t>In July 2025, there were 124 open risks with a score &gt;20 recorded for the Health Bord which is a reduction compared to 133 in June 2025. There were 274 open risks with a score &gt;16, which again is a reduction compared to 289 in June 2025.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162 hospital falls recorded in July 2025</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A0A6F233-1B56-322E-A23F-5D403D6BE7CB}"/>
              </a:ext>
            </a:extLst>
          </p:cNvPr>
          <p:cNvPicPr>
            <a:picLocks noChangeAspect="1"/>
          </p:cNvPicPr>
          <p:nvPr/>
        </p:nvPicPr>
        <p:blipFill>
          <a:blip r:embed="rId2"/>
          <a:stretch>
            <a:fillRect/>
          </a:stretch>
        </p:blipFill>
        <p:spPr>
          <a:xfrm>
            <a:off x="3182960" y="878524"/>
            <a:ext cx="6573663" cy="3633151"/>
          </a:xfrm>
          <a:prstGeom prst="rect">
            <a:avLst/>
          </a:prstGeom>
        </p:spPr>
      </p:pic>
      <p:pic>
        <p:nvPicPr>
          <p:cNvPr id="9" name="Picture 8">
            <a:extLst>
              <a:ext uri="{FF2B5EF4-FFF2-40B4-BE49-F238E27FC236}">
                <a16:creationId xmlns:a16="http://schemas.microsoft.com/office/drawing/2014/main" id="{CD94C62B-7818-05A4-93EE-0725DD0F5D1F}"/>
              </a:ext>
            </a:extLst>
          </p:cNvPr>
          <p:cNvPicPr>
            <a:picLocks noChangeAspect="1"/>
          </p:cNvPicPr>
          <p:nvPr/>
        </p:nvPicPr>
        <p:blipFill>
          <a:blip r:embed="rId3"/>
          <a:stretch>
            <a:fillRect/>
          </a:stretch>
        </p:blipFill>
        <p:spPr>
          <a:xfrm>
            <a:off x="10844223" y="878524"/>
            <a:ext cx="6476998" cy="3737242"/>
          </a:xfrm>
          <a:prstGeom prst="rect">
            <a:avLst/>
          </a:prstGeom>
        </p:spPr>
      </p:pic>
      <p:pic>
        <p:nvPicPr>
          <p:cNvPr id="14" name="Picture 13">
            <a:extLst>
              <a:ext uri="{FF2B5EF4-FFF2-40B4-BE49-F238E27FC236}">
                <a16:creationId xmlns:a16="http://schemas.microsoft.com/office/drawing/2014/main" id="{08E0D5A4-B9E7-6C77-87EE-7BEDA8E681C6}"/>
              </a:ext>
            </a:extLst>
          </p:cNvPr>
          <p:cNvPicPr>
            <a:picLocks noChangeAspect="1"/>
          </p:cNvPicPr>
          <p:nvPr/>
        </p:nvPicPr>
        <p:blipFill>
          <a:blip r:embed="rId4"/>
          <a:stretch>
            <a:fillRect/>
          </a:stretch>
        </p:blipFill>
        <p:spPr>
          <a:xfrm>
            <a:off x="3423444" y="5087208"/>
            <a:ext cx="6476999" cy="3759463"/>
          </a:xfrm>
          <a:prstGeom prst="rect">
            <a:avLst/>
          </a:prstGeom>
        </p:spPr>
      </p:pic>
      <p:pic>
        <p:nvPicPr>
          <p:cNvPr id="17" name="Picture 16">
            <a:extLst>
              <a:ext uri="{FF2B5EF4-FFF2-40B4-BE49-F238E27FC236}">
                <a16:creationId xmlns:a16="http://schemas.microsoft.com/office/drawing/2014/main" id="{09241A6F-E1E2-D591-5741-F5ED9F0D57F0}"/>
              </a:ext>
            </a:extLst>
          </p:cNvPr>
          <p:cNvPicPr>
            <a:picLocks noChangeAspect="1"/>
          </p:cNvPicPr>
          <p:nvPr/>
        </p:nvPicPr>
        <p:blipFill>
          <a:blip r:embed="rId5"/>
          <a:stretch>
            <a:fillRect/>
          </a:stretch>
        </p:blipFill>
        <p:spPr>
          <a:xfrm>
            <a:off x="10844222" y="5087208"/>
            <a:ext cx="6317395" cy="3759462"/>
          </a:xfrm>
          <a:prstGeom prst="rect">
            <a:avLst/>
          </a:prstGeom>
        </p:spPr>
      </p:pic>
    </p:spTree>
    <p:extLst>
      <p:ext uri="{BB962C8B-B14F-4D97-AF65-F5344CB8AC3E}">
        <p14:creationId xmlns:p14="http://schemas.microsoft.com/office/powerpoint/2010/main" val="1208477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ABEF32-11BE-CF25-5CD0-F0C6892DC943}"/>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2A427D1C-3F2F-62F0-0B73-5E85C6E3517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1D518B6-48E1-5E4B-4C52-99522BACCCFB}"/>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27</a:t>
            </a:fld>
            <a:endParaRPr lang="en-GB"/>
          </a:p>
        </p:txBody>
      </p:sp>
      <p:sp>
        <p:nvSpPr>
          <p:cNvPr id="3" name="TextBox 2">
            <a:extLst>
              <a:ext uri="{FF2B5EF4-FFF2-40B4-BE49-F238E27FC236}">
                <a16:creationId xmlns:a16="http://schemas.microsoft.com/office/drawing/2014/main" id="{F8EAD5AC-8562-4C28-8254-31FCD2D28923}"/>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Quality &amp; Safety</a:t>
            </a:r>
          </a:p>
        </p:txBody>
      </p:sp>
      <p:cxnSp>
        <p:nvCxnSpPr>
          <p:cNvPr id="12" name="Straight Connector 11">
            <a:extLst>
              <a:ext uri="{FF2B5EF4-FFF2-40B4-BE49-F238E27FC236}">
                <a16:creationId xmlns:a16="http://schemas.microsoft.com/office/drawing/2014/main" id="{CCC29121-94FA-633B-6CD9-A4D55F60C91F}"/>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74077099-17E3-8ABD-C055-C04565CDB7B2}"/>
              </a:ext>
            </a:extLst>
          </p:cNvPr>
          <p:cNvSpPr txBox="1"/>
          <p:nvPr/>
        </p:nvSpPr>
        <p:spPr>
          <a:xfrm>
            <a:off x="261144" y="9652281"/>
            <a:ext cx="19583400" cy="2123658"/>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000" dirty="0">
                <a:effectLst/>
                <a:latin typeface="Verdana" panose="020B0604030504040204" pitchFamily="34" charset="0"/>
                <a:ea typeface="Calibri" panose="020F0502020204030204" pitchFamily="34" charset="0"/>
                <a:cs typeface="Arial" panose="020B0604020202020204" pitchFamily="34" charset="0"/>
              </a:rPr>
              <a:t>The percentage of completed discharge summaries saw an increase in </a:t>
            </a:r>
            <a:r>
              <a:rPr lang="en-GB" sz="2000" dirty="0">
                <a:latin typeface="Verdana" panose="020B0604030504040204" pitchFamily="34" charset="0"/>
                <a:ea typeface="Calibri" panose="020F0502020204030204" pitchFamily="34" charset="0"/>
                <a:cs typeface="Arial" panose="020B0604020202020204" pitchFamily="34" charset="0"/>
              </a:rPr>
              <a:t>July</a:t>
            </a:r>
            <a:r>
              <a:rPr lang="en-GB" sz="2000" dirty="0">
                <a:effectLst/>
                <a:latin typeface="Verdana" panose="020B0604030504040204" pitchFamily="34" charset="0"/>
                <a:ea typeface="Calibri" panose="020F0502020204030204" pitchFamily="34" charset="0"/>
                <a:cs typeface="Arial" panose="020B0604020202020204" pitchFamily="34" charset="0"/>
              </a:rPr>
              <a:t> 2025, </a:t>
            </a:r>
            <a:r>
              <a:rPr lang="en-GB" sz="2000" dirty="0">
                <a:latin typeface="Verdana" panose="020B0604030504040204" pitchFamily="34" charset="0"/>
                <a:ea typeface="Calibri" panose="020F0502020204030204" pitchFamily="34" charset="0"/>
                <a:cs typeface="Arial" panose="020B0604020202020204" pitchFamily="34" charset="0"/>
              </a:rPr>
              <a:t>in</a:t>
            </a:r>
            <a:r>
              <a:rPr lang="en-GB" sz="2000" dirty="0">
                <a:effectLst/>
                <a:latin typeface="Verdana" panose="020B0604030504040204" pitchFamily="34" charset="0"/>
                <a:ea typeface="Calibri" panose="020F0502020204030204" pitchFamily="34" charset="0"/>
                <a:cs typeface="Arial" panose="020B0604020202020204" pitchFamily="34" charset="0"/>
              </a:rPr>
              <a:t>creasing to 66% from 63% in June 2025</a:t>
            </a:r>
          </a:p>
          <a:p>
            <a:pPr marL="285750" indent="-285750">
              <a:buFont typeface="Arial" panose="020B0604020202020204" pitchFamily="34" charset="0"/>
              <a:buChar char="•"/>
            </a:pPr>
            <a:r>
              <a:rPr lang="en-GB" sz="2000" dirty="0">
                <a:effectLst/>
                <a:latin typeface="Verdana" panose="020B0604030504040204" pitchFamily="34" charset="0"/>
                <a:ea typeface="Calibri" panose="020F0502020204030204" pitchFamily="34" charset="0"/>
                <a:cs typeface="Arial" panose="020B0604020202020204" pitchFamily="34" charset="0"/>
              </a:rPr>
              <a:t>There were </a:t>
            </a:r>
            <a:r>
              <a:rPr lang="en-GB" sz="2000" dirty="0">
                <a:latin typeface="Verdana" panose="020B0604030504040204" pitchFamily="34" charset="0"/>
                <a:ea typeface="Calibri" panose="020F0502020204030204" pitchFamily="34" charset="0"/>
                <a:cs typeface="Arial" panose="020B0604020202020204" pitchFamily="34" charset="0"/>
              </a:rPr>
              <a:t>116</a:t>
            </a:r>
            <a:r>
              <a:rPr lang="en-GB" sz="2000" dirty="0">
                <a:effectLst/>
                <a:latin typeface="Verdana" panose="020B0604030504040204" pitchFamily="34" charset="0"/>
                <a:ea typeface="Calibri" panose="020F0502020204030204" pitchFamily="34" charset="0"/>
                <a:cs typeface="Arial" panose="020B0604020202020204" pitchFamily="34" charset="0"/>
              </a:rPr>
              <a:t> Pressure Ulcers reported in June 2025, of which 46 were recorded in the Community. </a:t>
            </a:r>
          </a:p>
          <a:p>
            <a:pPr marL="285750" indent="-285750">
              <a:buFont typeface="Arial" panose="020B0604020202020204" pitchFamily="34" charset="0"/>
              <a:buChar char="•"/>
            </a:pPr>
            <a:r>
              <a:rPr lang="en-GB" sz="2000" dirty="0">
                <a:effectLst/>
                <a:latin typeface="Verdana" panose="020B0604030504040204" pitchFamily="34" charset="0"/>
                <a:ea typeface="Calibri" panose="020F0502020204030204" pitchFamily="34" charset="0"/>
                <a:cs typeface="Arial" panose="020B0604020202020204" pitchFamily="34" charset="0"/>
              </a:rPr>
              <a:t>Ther was </a:t>
            </a:r>
            <a:r>
              <a:rPr lang="en-GB" sz="2000" dirty="0">
                <a:latin typeface="Verdana" panose="020B0604030504040204" pitchFamily="34" charset="0"/>
                <a:ea typeface="Calibri" panose="020F0502020204030204" pitchFamily="34" charset="0"/>
                <a:cs typeface="Arial" panose="020B0604020202020204" pitchFamily="34" charset="0"/>
              </a:rPr>
              <a:t>an increase in the percentage of episodes clinically coded within 1 month of discharge, increasing from 33% in May, to 61% in June 2025</a:t>
            </a:r>
            <a:endParaRPr lang="en-GB" sz="2000" dirty="0">
              <a:effectLst/>
              <a:latin typeface="Verdana" panose="020B060403050404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n-GB" dirty="0">
              <a:latin typeface="Verdana" panose="020B060403050404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b="1" dirty="0">
              <a:solidFill>
                <a:schemeClr val="accent1"/>
              </a:solidFill>
              <a:latin typeface="Verdana" panose="020B0604030504040204" pitchFamily="34" charset="0"/>
              <a:ea typeface="Verdana" panose="020B0604030504040204" pitchFamily="34" charset="0"/>
            </a:endParaRPr>
          </a:p>
        </p:txBody>
      </p:sp>
      <p:pic>
        <p:nvPicPr>
          <p:cNvPr id="6" name="Picture 5">
            <a:extLst>
              <a:ext uri="{FF2B5EF4-FFF2-40B4-BE49-F238E27FC236}">
                <a16:creationId xmlns:a16="http://schemas.microsoft.com/office/drawing/2014/main" id="{653AF0B0-3097-BC73-6EEF-8166DCF2386D}"/>
              </a:ext>
            </a:extLst>
          </p:cNvPr>
          <p:cNvPicPr>
            <a:picLocks noChangeAspect="1"/>
          </p:cNvPicPr>
          <p:nvPr/>
        </p:nvPicPr>
        <p:blipFill>
          <a:blip r:embed="rId2"/>
          <a:stretch>
            <a:fillRect/>
          </a:stretch>
        </p:blipFill>
        <p:spPr>
          <a:xfrm>
            <a:off x="2585244" y="993849"/>
            <a:ext cx="6568028" cy="3709033"/>
          </a:xfrm>
          <a:prstGeom prst="rect">
            <a:avLst/>
          </a:prstGeom>
        </p:spPr>
      </p:pic>
      <p:pic>
        <p:nvPicPr>
          <p:cNvPr id="9" name="Picture 8">
            <a:extLst>
              <a:ext uri="{FF2B5EF4-FFF2-40B4-BE49-F238E27FC236}">
                <a16:creationId xmlns:a16="http://schemas.microsoft.com/office/drawing/2014/main" id="{77865119-BF38-D5B4-E487-6715BF351627}"/>
              </a:ext>
            </a:extLst>
          </p:cNvPr>
          <p:cNvPicPr>
            <a:picLocks noChangeAspect="1"/>
          </p:cNvPicPr>
          <p:nvPr/>
        </p:nvPicPr>
        <p:blipFill>
          <a:blip r:embed="rId3"/>
          <a:stretch>
            <a:fillRect/>
          </a:stretch>
        </p:blipFill>
        <p:spPr>
          <a:xfrm>
            <a:off x="10136465" y="5316424"/>
            <a:ext cx="6568028" cy="3736466"/>
          </a:xfrm>
          <a:prstGeom prst="rect">
            <a:avLst/>
          </a:prstGeom>
        </p:spPr>
      </p:pic>
      <p:pic>
        <p:nvPicPr>
          <p:cNvPr id="15" name="Picture 14">
            <a:extLst>
              <a:ext uri="{FF2B5EF4-FFF2-40B4-BE49-F238E27FC236}">
                <a16:creationId xmlns:a16="http://schemas.microsoft.com/office/drawing/2014/main" id="{F7670759-E58D-F286-E6FB-4A20176578C4}"/>
              </a:ext>
            </a:extLst>
          </p:cNvPr>
          <p:cNvPicPr>
            <a:picLocks noChangeAspect="1"/>
          </p:cNvPicPr>
          <p:nvPr/>
        </p:nvPicPr>
        <p:blipFill>
          <a:blip r:embed="rId4"/>
          <a:stretch>
            <a:fillRect/>
          </a:stretch>
        </p:blipFill>
        <p:spPr>
          <a:xfrm>
            <a:off x="10130908" y="971905"/>
            <a:ext cx="6568027" cy="3745130"/>
          </a:xfrm>
          <a:prstGeom prst="rect">
            <a:avLst/>
          </a:prstGeom>
        </p:spPr>
      </p:pic>
      <p:pic>
        <p:nvPicPr>
          <p:cNvPr id="18" name="Picture 17">
            <a:extLst>
              <a:ext uri="{FF2B5EF4-FFF2-40B4-BE49-F238E27FC236}">
                <a16:creationId xmlns:a16="http://schemas.microsoft.com/office/drawing/2014/main" id="{9EF807F9-569A-51CB-CBF9-1A69CCCDC10B}"/>
              </a:ext>
            </a:extLst>
          </p:cNvPr>
          <p:cNvPicPr>
            <a:picLocks noChangeAspect="1"/>
          </p:cNvPicPr>
          <p:nvPr/>
        </p:nvPicPr>
        <p:blipFill>
          <a:blip r:embed="rId5"/>
          <a:stretch>
            <a:fillRect/>
          </a:stretch>
        </p:blipFill>
        <p:spPr>
          <a:xfrm>
            <a:off x="2585244" y="5343854"/>
            <a:ext cx="6568026" cy="3709033"/>
          </a:xfrm>
          <a:prstGeom prst="rect">
            <a:avLst/>
          </a:prstGeom>
        </p:spPr>
      </p:pic>
    </p:spTree>
    <p:extLst>
      <p:ext uri="{BB962C8B-B14F-4D97-AF65-F5344CB8AC3E}">
        <p14:creationId xmlns:p14="http://schemas.microsoft.com/office/powerpoint/2010/main" val="24278837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6C86B5-21DA-C6D1-9423-6627D982DD41}"/>
            </a:ext>
          </a:extLst>
        </p:cNvPr>
        <p:cNvGrpSpPr/>
        <p:nvPr/>
      </p:nvGrpSpPr>
      <p:grpSpPr>
        <a:xfrm>
          <a:off x="0" y="0"/>
          <a:ext cx="0" cy="0"/>
          <a:chOff x="0" y="0"/>
          <a:chExt cx="0" cy="0"/>
        </a:xfrm>
      </p:grpSpPr>
      <p:sp>
        <p:nvSpPr>
          <p:cNvPr id="65" name="Rectangle: Rounded Corners 64">
            <a:extLst>
              <a:ext uri="{FF2B5EF4-FFF2-40B4-BE49-F238E27FC236}">
                <a16:creationId xmlns:a16="http://schemas.microsoft.com/office/drawing/2014/main" id="{9F706D8E-0A3A-1154-4A78-AB384B8FBE6D}"/>
              </a:ext>
              <a:ext uri="{C183D7F6-B498-43B3-948B-1728B52AA6E4}">
                <adec:decorative xmlns:adec="http://schemas.microsoft.com/office/drawing/2017/decorative" val="1"/>
              </a:ext>
            </a:extLst>
          </p:cNvPr>
          <p:cNvSpPr/>
          <p:nvPr/>
        </p:nvSpPr>
        <p:spPr>
          <a:xfrm>
            <a:off x="329533" y="403095"/>
            <a:ext cx="19412730" cy="1388441"/>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0" tIns="75396" rIns="150790" bIns="75396" numCol="1" spcCol="0" rtlCol="0" fromWordArt="0" anchor="ctr" anchorCtr="0" forceAA="0" compatLnSpc="1">
            <a:prstTxWarp prst="textNoShape">
              <a:avLst/>
            </a:prstTxWarp>
            <a:noAutofit/>
          </a:bodyPr>
          <a:lstStyle/>
          <a:p>
            <a:pPr defTabSz="914413">
              <a:defRPr/>
            </a:pPr>
            <a:endParaRPr lang="en-GB" sz="2968">
              <a:solidFill>
                <a:prstClr val="white"/>
              </a:solidFill>
              <a:latin typeface="Calibri" panose="020F0502020204030204"/>
            </a:endParaRPr>
          </a:p>
        </p:txBody>
      </p:sp>
      <p:cxnSp>
        <p:nvCxnSpPr>
          <p:cNvPr id="41" name="Straight Connector 40">
            <a:extLst>
              <a:ext uri="{FF2B5EF4-FFF2-40B4-BE49-F238E27FC236}">
                <a16:creationId xmlns:a16="http://schemas.microsoft.com/office/drawing/2014/main" id="{9DEC9712-BA3C-A87A-E495-739F91E32BC8}"/>
              </a:ext>
              <a:ext uri="{C183D7F6-B498-43B3-948B-1728B52AA6E4}">
                <adec:decorative xmlns:adec="http://schemas.microsoft.com/office/drawing/2017/decorative" val="1"/>
              </a:ext>
            </a:extLst>
          </p:cNvPr>
          <p:cNvCxnSpPr/>
          <p:nvPr/>
        </p:nvCxnSpPr>
        <p:spPr>
          <a:xfrm>
            <a:off x="1812962" y="503654"/>
            <a:ext cx="0" cy="1187322"/>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phic" descr="Current rate">
            <a:hlinkClick r:id="rId3"/>
            <a:extLst>
              <a:ext uri="{FF2B5EF4-FFF2-40B4-BE49-F238E27FC236}">
                <a16:creationId xmlns:a16="http://schemas.microsoft.com/office/drawing/2014/main" id="{9B4B2698-3784-EEFB-0163-876D021CFCA0}"/>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39751" y="3077708"/>
            <a:ext cx="672354" cy="672354"/>
          </a:xfrm>
          <a:prstGeom prst="rect">
            <a:avLst/>
          </a:prstGeom>
        </p:spPr>
      </p:pic>
      <p:sp>
        <p:nvSpPr>
          <p:cNvPr id="21" name="Text Box">
            <a:hlinkClick r:id="rId6"/>
            <a:extLst>
              <a:ext uri="{FF2B5EF4-FFF2-40B4-BE49-F238E27FC236}">
                <a16:creationId xmlns:a16="http://schemas.microsoft.com/office/drawing/2014/main" id="{3BB60B02-2572-CEC2-BF34-5B12607C3433}"/>
              </a:ext>
            </a:extLst>
          </p:cNvPr>
          <p:cNvSpPr txBox="1">
            <a:spLocks noChangeArrowheads="1"/>
          </p:cNvSpPr>
          <p:nvPr/>
        </p:nvSpPr>
        <p:spPr bwMode="auto">
          <a:xfrm>
            <a:off x="1267126" y="5533131"/>
            <a:ext cx="1091675" cy="532953"/>
          </a:xfrm>
          <a:prstGeom prst="rect">
            <a:avLst/>
          </a:prstGeom>
          <a:noFill/>
          <a:ln w="9525">
            <a:noFill/>
            <a:miter lim="800000"/>
            <a:headEnd/>
            <a:tailEnd/>
          </a:ln>
        </p:spPr>
        <p:txBody>
          <a:bodyPr rot="0" vert="horz" wrap="square" lIns="150790" tIns="75396" rIns="150790" bIns="75396" anchor="t" anchorCtr="0">
            <a:noAutofit/>
          </a:bodyPr>
          <a:lstStyle/>
          <a:p>
            <a:pPr algn="ctr" defTabSz="914413">
              <a:defRPr/>
            </a:pPr>
            <a:r>
              <a:rPr lang="en-GB" sz="2144" b="1">
                <a:solidFill>
                  <a:prstClr val="white"/>
                </a:solidFill>
                <a:latin typeface="Ubuntu Light" panose="020B0304030602030204" pitchFamily="34" charset="0"/>
                <a:ea typeface="Calibri" panose="020F0502020204030204" pitchFamily="34" charset="0"/>
                <a:cs typeface="Calibri" panose="020F0502020204030204" pitchFamily="34" charset="0"/>
              </a:rPr>
              <a:t>3.25%</a:t>
            </a:r>
          </a:p>
        </p:txBody>
      </p:sp>
      <p:pic>
        <p:nvPicPr>
          <p:cNvPr id="27" name="Graphic" descr="Target">
            <a:hlinkClick r:id="rId6"/>
            <a:extLst>
              <a:ext uri="{FF2B5EF4-FFF2-40B4-BE49-F238E27FC236}">
                <a16:creationId xmlns:a16="http://schemas.microsoft.com/office/drawing/2014/main" id="{D502FE33-6861-49F9-9493-0B9A2569808F}"/>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02652" y="5450986"/>
            <a:ext cx="672354" cy="672354"/>
          </a:xfrm>
          <a:prstGeom prst="rect">
            <a:avLst/>
          </a:prstGeom>
        </p:spPr>
      </p:pic>
      <p:sp>
        <p:nvSpPr>
          <p:cNvPr id="82" name="Text Box">
            <a:hlinkClick r:id="rId3"/>
            <a:extLst>
              <a:ext uri="{FF2B5EF4-FFF2-40B4-BE49-F238E27FC236}">
                <a16:creationId xmlns:a16="http://schemas.microsoft.com/office/drawing/2014/main" id="{9E523614-B334-F9EB-65CD-8632D413324A}"/>
              </a:ext>
            </a:extLst>
          </p:cNvPr>
          <p:cNvSpPr txBox="1">
            <a:spLocks noChangeArrowheads="1"/>
          </p:cNvSpPr>
          <p:nvPr/>
        </p:nvSpPr>
        <p:spPr bwMode="auto">
          <a:xfrm>
            <a:off x="1273685" y="8624872"/>
            <a:ext cx="1268338" cy="532953"/>
          </a:xfrm>
          <a:prstGeom prst="rect">
            <a:avLst/>
          </a:prstGeom>
          <a:noFill/>
          <a:ln w="9525">
            <a:noFill/>
            <a:miter lim="800000"/>
            <a:headEnd/>
            <a:tailEnd/>
          </a:ln>
        </p:spPr>
        <p:txBody>
          <a:bodyPr rot="0" vert="horz" wrap="square" lIns="150790" tIns="75396" rIns="150790" bIns="75396" anchor="t" anchorCtr="0">
            <a:noAutofit/>
          </a:bodyPr>
          <a:lstStyle/>
          <a:p>
            <a:pPr algn="ctr" defTabSz="914413">
              <a:defRPr/>
            </a:pPr>
            <a:r>
              <a:rPr lang="en-GB" sz="2144" b="1">
                <a:solidFill>
                  <a:prstClr val="white"/>
                </a:solidFill>
                <a:latin typeface="Ubuntu Light"/>
                <a:ea typeface="Calibri"/>
                <a:cs typeface="Calibri"/>
              </a:rPr>
              <a:t>92.6%</a:t>
            </a:r>
          </a:p>
        </p:txBody>
      </p:sp>
      <p:pic>
        <p:nvPicPr>
          <p:cNvPr id="84" name="Graphic" descr="Current rate">
            <a:hlinkClick r:id="rId3"/>
            <a:extLst>
              <a:ext uri="{FF2B5EF4-FFF2-40B4-BE49-F238E27FC236}">
                <a16:creationId xmlns:a16="http://schemas.microsoft.com/office/drawing/2014/main" id="{94773BF9-AEFD-E3D3-2C82-F516A2B3B6CE}"/>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09212" y="8542730"/>
            <a:ext cx="672354" cy="672354"/>
          </a:xfrm>
          <a:prstGeom prst="rect">
            <a:avLst/>
          </a:prstGeom>
        </p:spPr>
      </p:pic>
      <p:sp>
        <p:nvSpPr>
          <p:cNvPr id="9" name="Text Box 980076608">
            <a:extLst>
              <a:ext uri="{FF2B5EF4-FFF2-40B4-BE49-F238E27FC236}">
                <a16:creationId xmlns:a16="http://schemas.microsoft.com/office/drawing/2014/main" id="{5475F280-5A34-6A17-1C15-51F610AAA48A}"/>
              </a:ext>
            </a:extLst>
          </p:cNvPr>
          <p:cNvSpPr txBox="1">
            <a:spLocks noChangeArrowheads="1"/>
          </p:cNvSpPr>
          <p:nvPr/>
        </p:nvSpPr>
        <p:spPr bwMode="auto">
          <a:xfrm>
            <a:off x="1988493" y="606962"/>
            <a:ext cx="16850067" cy="866023"/>
          </a:xfrm>
          <a:prstGeom prst="rect">
            <a:avLst/>
          </a:prstGeom>
          <a:noFill/>
          <a:ln w="9525">
            <a:noFill/>
            <a:miter lim="800000"/>
            <a:headEnd/>
            <a:tailEnd/>
          </a:ln>
        </p:spPr>
        <p:txBody>
          <a:bodyPr rot="0" vert="horz" wrap="square" lIns="150790" tIns="75396" rIns="150790" bIns="75396" anchor="t" anchorCtr="0">
            <a:noAutofit/>
          </a:bodyPr>
          <a:lstStyle/>
          <a:p>
            <a:pPr defTabSz="1507958">
              <a:defRPr/>
            </a:pPr>
            <a:r>
              <a:rPr lang="en-GB" sz="4617" b="1" dirty="0">
                <a:solidFill>
                  <a:srgbClr val="FFFFFF"/>
                </a:solidFill>
                <a:latin typeface="Verdana" panose="020B0604030504040204" pitchFamily="34" charset="0"/>
                <a:ea typeface="Verdana" panose="020B0604030504040204" pitchFamily="34" charset="0"/>
              </a:rPr>
              <a:t>Mortality: Action &amp; Intervention</a:t>
            </a:r>
            <a:endParaRPr lang="en-GB" sz="3628" b="1" dirty="0">
              <a:solidFill>
                <a:prstClr val="black"/>
              </a:solidFill>
              <a:latin typeface="Verdana" panose="020B0604030504040204" pitchFamily="34" charset="0"/>
              <a:ea typeface="Verdana" panose="020B0604030504040204" pitchFamily="34" charset="0"/>
            </a:endParaRPr>
          </a:p>
        </p:txBody>
      </p:sp>
      <p:sp>
        <p:nvSpPr>
          <p:cNvPr id="13" name="Slide Number Placeholder 2">
            <a:extLst>
              <a:ext uri="{FF2B5EF4-FFF2-40B4-BE49-F238E27FC236}">
                <a16:creationId xmlns:a16="http://schemas.microsoft.com/office/drawing/2014/main" id="{48ECF5DB-73AB-8302-722D-7D309AA9C5AB}"/>
              </a:ext>
            </a:extLst>
          </p:cNvPr>
          <p:cNvSpPr>
            <a:spLocks noGrp="1"/>
          </p:cNvSpPr>
          <p:nvPr>
            <p:ph type="sldNum" sz="quarter" idx="12"/>
          </p:nvPr>
        </p:nvSpPr>
        <p:spPr>
          <a:xfrm>
            <a:off x="19565169" y="10930591"/>
            <a:ext cx="608114" cy="364752"/>
          </a:xfrm>
        </p:spPr>
        <p:txBody>
          <a:bodyPr/>
          <a:lstStyle/>
          <a:p>
            <a:pPr defTabSz="1507958">
              <a:defRPr/>
            </a:pPr>
            <a:fld id="{19BBC658-49D8-45A7-8DA2-B6FE1BCE69C1}" type="slidenum">
              <a:rPr lang="en-GB" sz="1814">
                <a:solidFill>
                  <a:srgbClr val="285087"/>
                </a:solidFill>
                <a:latin typeface="Ubuntu Medium" panose="020B0604030602030204" pitchFamily="34" charset="0"/>
              </a:rPr>
              <a:pPr defTabSz="1507958">
                <a:defRPr/>
              </a:pPr>
              <a:t>28</a:t>
            </a:fld>
            <a:endParaRPr lang="en-GB" sz="1814">
              <a:solidFill>
                <a:srgbClr val="285087"/>
              </a:solidFill>
              <a:latin typeface="Ubuntu Medium" panose="020B0604030602030204" pitchFamily="34" charset="0"/>
            </a:endParaRPr>
          </a:p>
        </p:txBody>
      </p:sp>
      <p:sp>
        <p:nvSpPr>
          <p:cNvPr id="15" name="Oval 14" descr="Checklist with solid fill">
            <a:extLst>
              <a:ext uri="{FF2B5EF4-FFF2-40B4-BE49-F238E27FC236}">
                <a16:creationId xmlns:a16="http://schemas.microsoft.com/office/drawing/2014/main" id="{47BFDADA-4A5E-79DB-1EA3-11EC53BE6D19}"/>
              </a:ext>
            </a:extLst>
          </p:cNvPr>
          <p:cNvSpPr/>
          <p:nvPr/>
        </p:nvSpPr>
        <p:spPr>
          <a:xfrm>
            <a:off x="505063" y="502822"/>
            <a:ext cx="1132370" cy="1188155"/>
          </a:xfrm>
          <a:prstGeom prst="ellipse">
            <a:avLst/>
          </a:prstGeom>
          <a:blipFill>
            <a:blip r:embed="rId9">
              <a:extLst>
                <a:ext uri="{96DAC541-7B7A-43D3-8B79-37D633B846F1}">
                  <asvg:svgBlip xmlns:asvg="http://schemas.microsoft.com/office/drawing/2016/SVG/main" r:embed="rId10"/>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defTabSz="914413">
              <a:defRPr/>
            </a:pPr>
            <a:endParaRPr lang="en-GB" sz="1801">
              <a:solidFill>
                <a:prstClr val="white">
                  <a:hueOff val="0"/>
                  <a:satOff val="0"/>
                  <a:lumOff val="0"/>
                  <a:alphaOff val="0"/>
                </a:prstClr>
              </a:solidFill>
              <a:latin typeface="Calibri" panose="020F0502020204030204"/>
            </a:endParaRPr>
          </a:p>
        </p:txBody>
      </p:sp>
      <p:pic>
        <p:nvPicPr>
          <p:cNvPr id="105" name="Graphic" descr="Target">
            <a:hlinkClick r:id="rId3"/>
            <a:extLst>
              <a:ext uri="{FF2B5EF4-FFF2-40B4-BE49-F238E27FC236}">
                <a16:creationId xmlns:a16="http://schemas.microsoft.com/office/drawing/2014/main" id="{EA22B7DC-AFFA-5117-E807-F8B791293DA7}"/>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6198327" y="7612397"/>
            <a:ext cx="716740" cy="624813"/>
          </a:xfrm>
          <a:prstGeom prst="rect">
            <a:avLst/>
          </a:prstGeom>
        </p:spPr>
      </p:pic>
      <p:sp>
        <p:nvSpPr>
          <p:cNvPr id="4" name="Rectangle: Rounded Corners 3">
            <a:extLst>
              <a:ext uri="{FF2B5EF4-FFF2-40B4-BE49-F238E27FC236}">
                <a16:creationId xmlns:a16="http://schemas.microsoft.com/office/drawing/2014/main" id="{5E8D33D7-D5D9-A0D7-83B1-A9BB46403064}"/>
              </a:ext>
              <a:ext uri="{C183D7F6-B498-43B3-948B-1728B52AA6E4}">
                <adec:decorative xmlns:adec="http://schemas.microsoft.com/office/drawing/2017/decorative" val="1"/>
              </a:ext>
            </a:extLst>
          </p:cNvPr>
          <p:cNvSpPr/>
          <p:nvPr/>
        </p:nvSpPr>
        <p:spPr>
          <a:xfrm>
            <a:off x="10566309" y="6942325"/>
            <a:ext cx="8930167" cy="2695265"/>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413">
              <a:defRPr/>
            </a:pPr>
            <a:endParaRPr lang="en-GB" sz="1801">
              <a:solidFill>
                <a:srgbClr val="285087"/>
              </a:solidFill>
              <a:latin typeface="Calibri" panose="020F0502020204030204"/>
            </a:endParaRPr>
          </a:p>
        </p:txBody>
      </p:sp>
      <p:sp>
        <p:nvSpPr>
          <p:cNvPr id="7" name="Heading 2">
            <a:extLst>
              <a:ext uri="{FF2B5EF4-FFF2-40B4-BE49-F238E27FC236}">
                <a16:creationId xmlns:a16="http://schemas.microsoft.com/office/drawing/2014/main" id="{2E672342-DE3B-A333-A964-DFC901F88283}"/>
              </a:ext>
            </a:extLst>
          </p:cNvPr>
          <p:cNvSpPr txBox="1">
            <a:spLocks noChangeArrowheads="1"/>
          </p:cNvSpPr>
          <p:nvPr/>
        </p:nvSpPr>
        <p:spPr bwMode="auto">
          <a:xfrm>
            <a:off x="10767085" y="7092453"/>
            <a:ext cx="8729392" cy="2372222"/>
          </a:xfrm>
          <a:prstGeom prst="rect">
            <a:avLst/>
          </a:prstGeom>
          <a:noFill/>
          <a:ln w="9525">
            <a:noFill/>
            <a:miter lim="800000"/>
            <a:headEnd/>
            <a:tailEnd/>
          </a:ln>
        </p:spPr>
        <p:txBody>
          <a:bodyPr rot="0" vert="horz" wrap="square" lIns="91440" tIns="45719" rIns="91440" bIns="45719" anchor="t"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413">
              <a:defRPr/>
            </a:pPr>
            <a:r>
              <a:rPr lang="en-GB" sz="1700" b="1" dirty="0">
                <a:solidFill>
                  <a:srgbClr val="0070C0"/>
                </a:solidFill>
                <a:latin typeface="Verdana" panose="020B0604030504040204" pitchFamily="34" charset="0"/>
                <a:ea typeface="Verdana" panose="020B0604030504040204" pitchFamily="34" charset="0"/>
              </a:rPr>
              <a:t>Mortality Data Summary</a:t>
            </a:r>
          </a:p>
          <a:p>
            <a:pPr marL="282738" indent="-282738" defTabSz="914413">
              <a:buFont typeface="Arial" panose="020B0604020202020204" pitchFamily="34" charset="0"/>
              <a:buChar char="•"/>
              <a:defRPr/>
            </a:pPr>
            <a:r>
              <a:rPr lang="en-GB" dirty="0">
                <a:solidFill>
                  <a:srgbClr val="325A8A"/>
                </a:solidFill>
                <a:latin typeface="Verdana" panose="020B0604030504040204" pitchFamily="34" charset="0"/>
                <a:ea typeface="Verdana" panose="020B0604030504040204" pitchFamily="34" charset="0"/>
              </a:rPr>
              <a:t>The crude mortality rate has seen a recent increase reported in July 2025 to 1.24% compared to the previous figure of 1.2% in June 2025. </a:t>
            </a:r>
          </a:p>
          <a:p>
            <a:pPr marL="282738" indent="-282738" defTabSz="914413">
              <a:buFont typeface="Arial" panose="020B0604020202020204" pitchFamily="34" charset="0"/>
              <a:buChar char="•"/>
              <a:defRPr/>
            </a:pPr>
            <a:r>
              <a:rPr lang="en-GB" dirty="0">
                <a:solidFill>
                  <a:srgbClr val="325A8A"/>
                </a:solidFill>
                <a:latin typeface="Verdana" panose="020B0604030504040204" pitchFamily="34" charset="0"/>
                <a:ea typeface="Verdana" panose="020B0604030504040204" pitchFamily="34" charset="0"/>
              </a:rPr>
              <a:t>Crude mortality over the last 4 years is within the control limits and the recent data reflects the predicted decline of mortality as expected during summer months</a:t>
            </a:r>
          </a:p>
          <a:p>
            <a:pPr marL="282738" indent="-282738" defTabSz="914413">
              <a:buFont typeface="Arial" panose="020B0604020202020204" pitchFamily="34" charset="0"/>
              <a:buChar char="•"/>
              <a:defRPr/>
            </a:pPr>
            <a:r>
              <a:rPr lang="en-GB" dirty="0">
                <a:solidFill>
                  <a:srgbClr val="325A8A"/>
                </a:solidFill>
                <a:latin typeface="Verdana" panose="020B0604030504040204" pitchFamily="34" charset="0"/>
                <a:ea typeface="Verdana" panose="020B0604030504040204" pitchFamily="34" charset="0"/>
              </a:rPr>
              <a:t>The summary of deaths in the Emergency Department shows a significant reduction in deaths in recent months. </a:t>
            </a:r>
          </a:p>
          <a:p>
            <a:pPr defTabSz="914413">
              <a:defRPr/>
            </a:pPr>
            <a:endParaRPr lang="en-GB" sz="1400" dirty="0">
              <a:solidFill>
                <a:srgbClr val="285087"/>
              </a:solidFill>
              <a:latin typeface="Calibri" panose="020F0502020204030204" pitchFamily="34" charset="0"/>
              <a:ea typeface="Calibri" panose="020F0502020204030204" pitchFamily="34" charset="0"/>
            </a:endParaRPr>
          </a:p>
        </p:txBody>
      </p:sp>
      <p:sp>
        <p:nvSpPr>
          <p:cNvPr id="11" name="TextBox 10">
            <a:extLst>
              <a:ext uri="{FF2B5EF4-FFF2-40B4-BE49-F238E27FC236}">
                <a16:creationId xmlns:a16="http://schemas.microsoft.com/office/drawing/2014/main" id="{5D042517-AD4B-51B6-DC8A-68758CE778B5}"/>
              </a:ext>
            </a:extLst>
          </p:cNvPr>
          <p:cNvSpPr txBox="1"/>
          <p:nvPr/>
        </p:nvSpPr>
        <p:spPr>
          <a:xfrm>
            <a:off x="1330936" y="6572865"/>
            <a:ext cx="7306231" cy="369460"/>
          </a:xfrm>
          <a:prstGeom prst="rect">
            <a:avLst/>
          </a:prstGeom>
          <a:noFill/>
        </p:spPr>
        <p:txBody>
          <a:bodyPr wrap="none" rtlCol="0">
            <a:spAutoFit/>
          </a:bodyPr>
          <a:lstStyle/>
          <a:p>
            <a:pPr defTabSz="914413"/>
            <a:r>
              <a:rPr lang="en-GB" sz="1801" b="1" dirty="0">
                <a:solidFill>
                  <a:srgbClr val="325A8A"/>
                </a:solidFill>
                <a:latin typeface="Calibri" panose="020F0502020204030204"/>
              </a:rPr>
              <a:t>The summary of deaths in the Emergency Department can be seen below: </a:t>
            </a:r>
          </a:p>
        </p:txBody>
      </p:sp>
      <p:pic>
        <p:nvPicPr>
          <p:cNvPr id="17" name="Picture 16">
            <a:extLst>
              <a:ext uri="{FF2B5EF4-FFF2-40B4-BE49-F238E27FC236}">
                <a16:creationId xmlns:a16="http://schemas.microsoft.com/office/drawing/2014/main" id="{9EC338B0-D10B-7B9B-3EB3-038C36C03DDD}"/>
              </a:ext>
            </a:extLst>
          </p:cNvPr>
          <p:cNvPicPr>
            <a:picLocks noChangeAspect="1"/>
          </p:cNvPicPr>
          <p:nvPr/>
        </p:nvPicPr>
        <p:blipFill>
          <a:blip r:embed="rId11"/>
          <a:stretch>
            <a:fillRect/>
          </a:stretch>
        </p:blipFill>
        <p:spPr>
          <a:xfrm>
            <a:off x="1320163" y="7075596"/>
            <a:ext cx="8119172" cy="3730100"/>
          </a:xfrm>
          <a:prstGeom prst="rect">
            <a:avLst/>
          </a:prstGeom>
        </p:spPr>
      </p:pic>
      <p:pic>
        <p:nvPicPr>
          <p:cNvPr id="3" name="Picture 2">
            <a:extLst>
              <a:ext uri="{FF2B5EF4-FFF2-40B4-BE49-F238E27FC236}">
                <a16:creationId xmlns:a16="http://schemas.microsoft.com/office/drawing/2014/main" id="{BF1F8720-0033-8561-9D89-B022F8ADF757}"/>
              </a:ext>
            </a:extLst>
          </p:cNvPr>
          <p:cNvPicPr>
            <a:picLocks noChangeAspect="1"/>
          </p:cNvPicPr>
          <p:nvPr/>
        </p:nvPicPr>
        <p:blipFill>
          <a:blip r:embed="rId12"/>
          <a:stretch>
            <a:fillRect/>
          </a:stretch>
        </p:blipFill>
        <p:spPr>
          <a:xfrm>
            <a:off x="280228" y="2200965"/>
            <a:ext cx="19333970" cy="3818799"/>
          </a:xfrm>
          <a:prstGeom prst="rect">
            <a:avLst/>
          </a:prstGeom>
        </p:spPr>
      </p:pic>
    </p:spTree>
    <p:extLst>
      <p:ext uri="{BB962C8B-B14F-4D97-AF65-F5344CB8AC3E}">
        <p14:creationId xmlns:p14="http://schemas.microsoft.com/office/powerpoint/2010/main" val="38626284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765AC5-4285-A93F-31F7-3573F7C48A6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959E26C4-7274-0804-FFC2-A0BA53E70AC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2D5B22D-EEDE-5D50-5A34-BD71CB784AD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29</a:t>
            </a:fld>
            <a:endParaRPr lang="en-GB"/>
          </a:p>
        </p:txBody>
      </p:sp>
      <p:sp>
        <p:nvSpPr>
          <p:cNvPr id="3" name="TextBox 2">
            <a:extLst>
              <a:ext uri="{FF2B5EF4-FFF2-40B4-BE49-F238E27FC236}">
                <a16:creationId xmlns:a16="http://schemas.microsoft.com/office/drawing/2014/main" id="{CE7CB1C4-987F-7177-7DFD-B79F7737DE8E}"/>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Theatre Efficiency</a:t>
            </a:r>
          </a:p>
        </p:txBody>
      </p:sp>
      <p:cxnSp>
        <p:nvCxnSpPr>
          <p:cNvPr id="12" name="Straight Connector 11">
            <a:extLst>
              <a:ext uri="{FF2B5EF4-FFF2-40B4-BE49-F238E27FC236}">
                <a16:creationId xmlns:a16="http://schemas.microsoft.com/office/drawing/2014/main" id="{A5E86D77-49BD-934E-912C-BB10771DC2C4}"/>
              </a:ext>
            </a:extLst>
          </p:cNvPr>
          <p:cNvCxnSpPr/>
          <p:nvPr/>
        </p:nvCxnSpPr>
        <p:spPr>
          <a:xfrm>
            <a:off x="0" y="9388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DBA19C20-84EA-EEC6-532E-24F58A09A425}"/>
              </a:ext>
            </a:extLst>
          </p:cNvPr>
          <p:cNvSpPr txBox="1"/>
          <p:nvPr/>
        </p:nvSpPr>
        <p:spPr>
          <a:xfrm>
            <a:off x="243556" y="9550960"/>
            <a:ext cx="19583400" cy="1232197"/>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lnSpc>
                <a:spcPct val="107000"/>
              </a:lnSpc>
              <a:spcAft>
                <a:spcPts val="800"/>
              </a:spcAft>
              <a:buFont typeface="Arial" panose="020B0604020202020204" pitchFamily="34" charset="0"/>
              <a:buChar char="•"/>
            </a:pPr>
            <a:r>
              <a:rPr lang="en-GB" dirty="0">
                <a:latin typeface="Verdana" panose="020B0604030504040204" pitchFamily="34" charset="0"/>
                <a:ea typeface="Verdana" panose="020B0604030504040204" pitchFamily="34" charset="0"/>
              </a:rPr>
              <a:t>The Planning Framework sets out enabling actions that must underpin the delivery priorities to successfully achieve the core service and changes required. These include value </a:t>
            </a:r>
            <a:r>
              <a:rPr lang="en-GB" sz="1800" dirty="0">
                <a:effectLst/>
                <a:latin typeface="Verdana" panose="020B0604030504040204" pitchFamily="34" charset="0"/>
                <a:ea typeface="Verdana" panose="020B0604030504040204" pitchFamily="34" charset="0"/>
                <a:cs typeface="Calibri" panose="020F0502020204030204" pitchFamily="34" charset="0"/>
              </a:rPr>
              <a:t>projects, digital innovations, workforce developments, financial sustainability and ways of working.  </a:t>
            </a:r>
            <a:r>
              <a:rPr lang="en-GB" sz="1800" dirty="0">
                <a:effectLst/>
                <a:latin typeface="Verdana" panose="020B0604030504040204" pitchFamily="34" charset="0"/>
                <a:ea typeface="Verdana" panose="020B0604030504040204" pitchFamily="34" charset="0"/>
                <a:cs typeface="Times New Roman" panose="02020603050405020304" pitchFamily="18" charset="0"/>
              </a:rPr>
              <a:t>The enabling actions and planning framework have been incorporated into SBUHB’s Theatre performance framework and work is currently underway to report against these measures.</a:t>
            </a:r>
            <a:endParaRPr lang="en-GB" dirty="0">
              <a:latin typeface="Verdana" panose="020B0604030504040204" pitchFamily="34" charset="0"/>
              <a:ea typeface="Verdana" panose="020B0604030504040204" pitchFamily="34" charset="0"/>
              <a:cs typeface="Times New Roman" panose="02020603050405020304" pitchFamily="18" charset="0"/>
            </a:endParaRPr>
          </a:p>
        </p:txBody>
      </p:sp>
      <p:pic>
        <p:nvPicPr>
          <p:cNvPr id="7" name="Picture 6">
            <a:extLst>
              <a:ext uri="{FF2B5EF4-FFF2-40B4-BE49-F238E27FC236}">
                <a16:creationId xmlns:a16="http://schemas.microsoft.com/office/drawing/2014/main" id="{71F42A38-ADC2-4EC5-9B8C-C6B17418EA07}"/>
              </a:ext>
            </a:extLst>
          </p:cNvPr>
          <p:cNvPicPr>
            <a:picLocks noChangeAspect="1"/>
          </p:cNvPicPr>
          <p:nvPr/>
        </p:nvPicPr>
        <p:blipFill>
          <a:blip r:embed="rId2"/>
          <a:stretch>
            <a:fillRect/>
          </a:stretch>
        </p:blipFill>
        <p:spPr>
          <a:xfrm>
            <a:off x="1764779" y="913291"/>
            <a:ext cx="7876499" cy="3517179"/>
          </a:xfrm>
          <a:prstGeom prst="rect">
            <a:avLst/>
          </a:prstGeom>
        </p:spPr>
      </p:pic>
      <p:pic>
        <p:nvPicPr>
          <p:cNvPr id="9" name="Picture 8">
            <a:extLst>
              <a:ext uri="{FF2B5EF4-FFF2-40B4-BE49-F238E27FC236}">
                <a16:creationId xmlns:a16="http://schemas.microsoft.com/office/drawing/2014/main" id="{B2FD0521-D28A-6182-8132-D7F1DF811289}"/>
              </a:ext>
            </a:extLst>
          </p:cNvPr>
          <p:cNvPicPr>
            <a:picLocks noChangeAspect="1"/>
          </p:cNvPicPr>
          <p:nvPr/>
        </p:nvPicPr>
        <p:blipFill>
          <a:blip r:embed="rId3"/>
          <a:stretch>
            <a:fillRect/>
          </a:stretch>
        </p:blipFill>
        <p:spPr>
          <a:xfrm>
            <a:off x="10668677" y="913290"/>
            <a:ext cx="7486210" cy="3641091"/>
          </a:xfrm>
          <a:prstGeom prst="rect">
            <a:avLst/>
          </a:prstGeom>
        </p:spPr>
      </p:pic>
      <p:pic>
        <p:nvPicPr>
          <p:cNvPr id="11" name="Picture 10">
            <a:extLst>
              <a:ext uri="{FF2B5EF4-FFF2-40B4-BE49-F238E27FC236}">
                <a16:creationId xmlns:a16="http://schemas.microsoft.com/office/drawing/2014/main" id="{9F22148A-BB7B-2AB7-E9DB-DFA8A796A13F}"/>
              </a:ext>
            </a:extLst>
          </p:cNvPr>
          <p:cNvPicPr>
            <a:picLocks noChangeAspect="1"/>
          </p:cNvPicPr>
          <p:nvPr/>
        </p:nvPicPr>
        <p:blipFill>
          <a:blip r:embed="rId4"/>
          <a:stretch>
            <a:fillRect/>
          </a:stretch>
        </p:blipFill>
        <p:spPr>
          <a:xfrm>
            <a:off x="10758381" y="5097500"/>
            <a:ext cx="7396506" cy="3595456"/>
          </a:xfrm>
          <a:prstGeom prst="rect">
            <a:avLst/>
          </a:prstGeom>
        </p:spPr>
      </p:pic>
      <p:pic>
        <p:nvPicPr>
          <p:cNvPr id="15" name="Picture 14">
            <a:extLst>
              <a:ext uri="{FF2B5EF4-FFF2-40B4-BE49-F238E27FC236}">
                <a16:creationId xmlns:a16="http://schemas.microsoft.com/office/drawing/2014/main" id="{317ABB37-CDDD-7BDE-39C4-230DFBB579B5}"/>
              </a:ext>
            </a:extLst>
          </p:cNvPr>
          <p:cNvPicPr>
            <a:picLocks noChangeAspect="1"/>
          </p:cNvPicPr>
          <p:nvPr/>
        </p:nvPicPr>
        <p:blipFill>
          <a:blip r:embed="rId5"/>
          <a:stretch>
            <a:fillRect/>
          </a:stretch>
        </p:blipFill>
        <p:spPr>
          <a:xfrm>
            <a:off x="2089177" y="5097500"/>
            <a:ext cx="7552101" cy="3595456"/>
          </a:xfrm>
          <a:prstGeom prst="rect">
            <a:avLst/>
          </a:prstGeom>
        </p:spPr>
      </p:pic>
    </p:spTree>
    <p:extLst>
      <p:ext uri="{BB962C8B-B14F-4D97-AF65-F5344CB8AC3E}">
        <p14:creationId xmlns:p14="http://schemas.microsoft.com/office/powerpoint/2010/main" val="12611382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AED3B54-0E1C-02F9-2F8F-669A7F3D7F2C}"/>
              </a:ext>
            </a:extLst>
          </p:cNvPr>
          <p:cNvSpPr>
            <a:spLocks noGrp="1"/>
          </p:cNvSpPr>
          <p:nvPr>
            <p:ph type="body" sz="quarter" idx="10"/>
          </p:nvPr>
        </p:nvSpPr>
        <p:spPr>
          <a:xfrm>
            <a:off x="1348251" y="3749675"/>
            <a:ext cx="17409186" cy="2810464"/>
          </a:xfrm>
        </p:spPr>
        <p:txBody>
          <a:bodyPr/>
          <a:lstStyle/>
          <a:p>
            <a:pPr algn="ctr"/>
            <a:r>
              <a:rPr lang="en-GB" sz="4800" b="1" dirty="0">
                <a:latin typeface="Verdana" panose="020B0604030504040204" pitchFamily="34" charset="0"/>
                <a:ea typeface="Verdana" panose="020B0604030504040204" pitchFamily="34" charset="0"/>
              </a:rPr>
              <a:t>Section 1: </a:t>
            </a:r>
          </a:p>
          <a:p>
            <a:pPr algn="ctr"/>
            <a:r>
              <a:rPr lang="en-GB" sz="4800" dirty="0">
                <a:latin typeface="Verdana" panose="020B0604030504040204" pitchFamily="34" charset="0"/>
                <a:ea typeface="Verdana" panose="020B0604030504040204" pitchFamily="34" charset="0"/>
              </a:rPr>
              <a:t>Updates against all Escalation areas </a:t>
            </a:r>
          </a:p>
          <a:p>
            <a:pPr algn="ctr"/>
            <a:r>
              <a:rPr lang="en-GB" sz="4800" dirty="0">
                <a:latin typeface="Verdana" panose="020B0604030504040204" pitchFamily="34" charset="0"/>
                <a:ea typeface="Verdana" panose="020B0604030504040204" pitchFamily="34" charset="0"/>
              </a:rPr>
              <a:t>with Welsh Government</a:t>
            </a:r>
          </a:p>
          <a:p>
            <a:endParaRPr lang="en-GB" dirty="0"/>
          </a:p>
        </p:txBody>
      </p:sp>
    </p:spTree>
    <p:extLst>
      <p:ext uri="{BB962C8B-B14F-4D97-AF65-F5344CB8AC3E}">
        <p14:creationId xmlns:p14="http://schemas.microsoft.com/office/powerpoint/2010/main" val="38185927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D08A56-7B4C-5655-CEEB-294DF9A99C3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8370D2A-0B15-C387-6E34-0DACEA01FEB3}"/>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F06FF55-14A0-E6C0-36E6-61EDF82862C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30</a:t>
            </a:fld>
            <a:endParaRPr lang="en-GB"/>
          </a:p>
        </p:txBody>
      </p:sp>
      <p:sp>
        <p:nvSpPr>
          <p:cNvPr id="3" name="TextBox 2">
            <a:extLst>
              <a:ext uri="{FF2B5EF4-FFF2-40B4-BE49-F238E27FC236}">
                <a16:creationId xmlns:a16="http://schemas.microsoft.com/office/drawing/2014/main" id="{3878B593-B899-C8D7-07A5-820148ED758C}"/>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Fractured Neck of Femur (NOF)</a:t>
            </a:r>
          </a:p>
        </p:txBody>
      </p:sp>
      <p:pic>
        <p:nvPicPr>
          <p:cNvPr id="7" name="Picture 6">
            <a:extLst>
              <a:ext uri="{FF2B5EF4-FFF2-40B4-BE49-F238E27FC236}">
                <a16:creationId xmlns:a16="http://schemas.microsoft.com/office/drawing/2014/main" id="{E661CEAA-054E-EDC6-ABA5-900A3F6DFAF5}"/>
              </a:ext>
            </a:extLst>
          </p:cNvPr>
          <p:cNvPicPr>
            <a:picLocks noChangeAspect="1"/>
          </p:cNvPicPr>
          <p:nvPr/>
        </p:nvPicPr>
        <p:blipFill>
          <a:blip r:embed="rId2"/>
          <a:stretch>
            <a:fillRect/>
          </a:stretch>
        </p:blipFill>
        <p:spPr>
          <a:xfrm>
            <a:off x="2661443" y="757669"/>
            <a:ext cx="7143525" cy="2992007"/>
          </a:xfrm>
          <a:prstGeom prst="rect">
            <a:avLst/>
          </a:prstGeom>
        </p:spPr>
      </p:pic>
      <p:pic>
        <p:nvPicPr>
          <p:cNvPr id="10" name="Picture 9">
            <a:extLst>
              <a:ext uri="{FF2B5EF4-FFF2-40B4-BE49-F238E27FC236}">
                <a16:creationId xmlns:a16="http://schemas.microsoft.com/office/drawing/2014/main" id="{8E982001-1FEC-78F1-385B-2CD574AB009C}"/>
              </a:ext>
            </a:extLst>
          </p:cNvPr>
          <p:cNvPicPr>
            <a:picLocks noChangeAspect="1"/>
          </p:cNvPicPr>
          <p:nvPr/>
        </p:nvPicPr>
        <p:blipFill>
          <a:blip r:embed="rId3"/>
          <a:stretch>
            <a:fillRect/>
          </a:stretch>
        </p:blipFill>
        <p:spPr>
          <a:xfrm>
            <a:off x="10901471" y="757668"/>
            <a:ext cx="6818742" cy="2992008"/>
          </a:xfrm>
          <a:prstGeom prst="rect">
            <a:avLst/>
          </a:prstGeom>
        </p:spPr>
      </p:pic>
      <p:pic>
        <p:nvPicPr>
          <p:cNvPr id="12" name="Picture 11">
            <a:extLst>
              <a:ext uri="{FF2B5EF4-FFF2-40B4-BE49-F238E27FC236}">
                <a16:creationId xmlns:a16="http://schemas.microsoft.com/office/drawing/2014/main" id="{D2F2D5A4-8D14-60B4-71A6-ED512891F917}"/>
              </a:ext>
            </a:extLst>
          </p:cNvPr>
          <p:cNvPicPr>
            <a:picLocks noChangeAspect="1"/>
          </p:cNvPicPr>
          <p:nvPr/>
        </p:nvPicPr>
        <p:blipFill>
          <a:blip r:embed="rId4"/>
          <a:stretch>
            <a:fillRect/>
          </a:stretch>
        </p:blipFill>
        <p:spPr>
          <a:xfrm>
            <a:off x="2661443" y="7826271"/>
            <a:ext cx="7143525" cy="3229703"/>
          </a:xfrm>
          <a:prstGeom prst="rect">
            <a:avLst/>
          </a:prstGeom>
        </p:spPr>
      </p:pic>
      <p:pic>
        <p:nvPicPr>
          <p:cNvPr id="15" name="Picture 14">
            <a:extLst>
              <a:ext uri="{FF2B5EF4-FFF2-40B4-BE49-F238E27FC236}">
                <a16:creationId xmlns:a16="http://schemas.microsoft.com/office/drawing/2014/main" id="{E60519B9-213E-27C8-9B74-CE3E2D998EF6}"/>
              </a:ext>
            </a:extLst>
          </p:cNvPr>
          <p:cNvPicPr>
            <a:picLocks noChangeAspect="1"/>
          </p:cNvPicPr>
          <p:nvPr/>
        </p:nvPicPr>
        <p:blipFill>
          <a:blip r:embed="rId5"/>
          <a:stretch>
            <a:fillRect/>
          </a:stretch>
        </p:blipFill>
        <p:spPr>
          <a:xfrm>
            <a:off x="2624579" y="4234086"/>
            <a:ext cx="7180389" cy="3223617"/>
          </a:xfrm>
          <a:prstGeom prst="rect">
            <a:avLst/>
          </a:prstGeom>
        </p:spPr>
      </p:pic>
      <p:pic>
        <p:nvPicPr>
          <p:cNvPr id="18" name="Picture 17">
            <a:extLst>
              <a:ext uri="{FF2B5EF4-FFF2-40B4-BE49-F238E27FC236}">
                <a16:creationId xmlns:a16="http://schemas.microsoft.com/office/drawing/2014/main" id="{631324B9-32D3-5556-014B-3022606A5616}"/>
              </a:ext>
            </a:extLst>
          </p:cNvPr>
          <p:cNvPicPr>
            <a:picLocks noChangeAspect="1"/>
          </p:cNvPicPr>
          <p:nvPr/>
        </p:nvPicPr>
        <p:blipFill>
          <a:blip r:embed="rId6"/>
          <a:stretch>
            <a:fillRect/>
          </a:stretch>
        </p:blipFill>
        <p:spPr>
          <a:xfrm>
            <a:off x="10901471" y="4234086"/>
            <a:ext cx="6818742" cy="3223617"/>
          </a:xfrm>
          <a:prstGeom prst="rect">
            <a:avLst/>
          </a:prstGeom>
        </p:spPr>
      </p:pic>
      <p:pic>
        <p:nvPicPr>
          <p:cNvPr id="21" name="Picture 20">
            <a:extLst>
              <a:ext uri="{FF2B5EF4-FFF2-40B4-BE49-F238E27FC236}">
                <a16:creationId xmlns:a16="http://schemas.microsoft.com/office/drawing/2014/main" id="{17A03784-B9DB-0CB8-E96C-AF62B3ACA7D5}"/>
              </a:ext>
            </a:extLst>
          </p:cNvPr>
          <p:cNvPicPr>
            <a:picLocks noChangeAspect="1"/>
          </p:cNvPicPr>
          <p:nvPr/>
        </p:nvPicPr>
        <p:blipFill>
          <a:blip r:embed="rId7"/>
          <a:stretch>
            <a:fillRect/>
          </a:stretch>
        </p:blipFill>
        <p:spPr>
          <a:xfrm>
            <a:off x="10944939" y="7818083"/>
            <a:ext cx="6818741" cy="3223618"/>
          </a:xfrm>
          <a:prstGeom prst="rect">
            <a:avLst/>
          </a:prstGeom>
        </p:spPr>
      </p:pic>
    </p:spTree>
    <p:extLst>
      <p:ext uri="{BB962C8B-B14F-4D97-AF65-F5344CB8AC3E}">
        <p14:creationId xmlns:p14="http://schemas.microsoft.com/office/powerpoint/2010/main" val="42111985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984A3B-7F58-6B64-65D0-7A2C4344962F}"/>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6C34A25-8F45-6A08-0EDD-197E1AF0ACF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31</a:t>
            </a:fld>
            <a:endParaRPr lang="en-GB"/>
          </a:p>
        </p:txBody>
      </p:sp>
      <p:sp>
        <p:nvSpPr>
          <p:cNvPr id="3" name="TextBox 2">
            <a:extLst>
              <a:ext uri="{FF2B5EF4-FFF2-40B4-BE49-F238E27FC236}">
                <a16:creationId xmlns:a16="http://schemas.microsoft.com/office/drawing/2014/main" id="{80880F59-8F38-A71C-71F3-400D23269B60}"/>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Primary Care</a:t>
            </a:r>
          </a:p>
        </p:txBody>
      </p:sp>
      <p:pic>
        <p:nvPicPr>
          <p:cNvPr id="6" name="Picture 5">
            <a:extLst>
              <a:ext uri="{FF2B5EF4-FFF2-40B4-BE49-F238E27FC236}">
                <a16:creationId xmlns:a16="http://schemas.microsoft.com/office/drawing/2014/main" id="{5C9460BC-82F1-C1FE-2787-2B985D8DA80B}"/>
              </a:ext>
            </a:extLst>
          </p:cNvPr>
          <p:cNvPicPr>
            <a:picLocks noChangeAspect="1"/>
          </p:cNvPicPr>
          <p:nvPr/>
        </p:nvPicPr>
        <p:blipFill>
          <a:blip r:embed="rId2"/>
          <a:stretch>
            <a:fillRect/>
          </a:stretch>
        </p:blipFill>
        <p:spPr>
          <a:xfrm>
            <a:off x="394161" y="1523365"/>
            <a:ext cx="5972902" cy="3674855"/>
          </a:xfrm>
          <a:prstGeom prst="rect">
            <a:avLst/>
          </a:prstGeom>
        </p:spPr>
      </p:pic>
      <p:pic>
        <p:nvPicPr>
          <p:cNvPr id="10" name="Picture 9">
            <a:extLst>
              <a:ext uri="{FF2B5EF4-FFF2-40B4-BE49-F238E27FC236}">
                <a16:creationId xmlns:a16="http://schemas.microsoft.com/office/drawing/2014/main" id="{F267C6F9-D5F1-5365-0765-E262F5507551}"/>
              </a:ext>
            </a:extLst>
          </p:cNvPr>
          <p:cNvPicPr>
            <a:picLocks noChangeAspect="1"/>
          </p:cNvPicPr>
          <p:nvPr/>
        </p:nvPicPr>
        <p:blipFill>
          <a:blip r:embed="rId3"/>
          <a:stretch>
            <a:fillRect/>
          </a:stretch>
        </p:blipFill>
        <p:spPr>
          <a:xfrm>
            <a:off x="7137496" y="1523365"/>
            <a:ext cx="6021419" cy="3674855"/>
          </a:xfrm>
          <a:prstGeom prst="rect">
            <a:avLst/>
          </a:prstGeom>
        </p:spPr>
      </p:pic>
      <p:pic>
        <p:nvPicPr>
          <p:cNvPr id="13" name="Picture 12">
            <a:extLst>
              <a:ext uri="{FF2B5EF4-FFF2-40B4-BE49-F238E27FC236}">
                <a16:creationId xmlns:a16="http://schemas.microsoft.com/office/drawing/2014/main" id="{605A8266-59A5-B5F0-4900-02E1E571090A}"/>
              </a:ext>
            </a:extLst>
          </p:cNvPr>
          <p:cNvPicPr>
            <a:picLocks noChangeAspect="1"/>
          </p:cNvPicPr>
          <p:nvPr/>
        </p:nvPicPr>
        <p:blipFill>
          <a:blip r:embed="rId4"/>
          <a:stretch>
            <a:fillRect/>
          </a:stretch>
        </p:blipFill>
        <p:spPr>
          <a:xfrm>
            <a:off x="13907987" y="1523365"/>
            <a:ext cx="5803540" cy="3674854"/>
          </a:xfrm>
          <a:prstGeom prst="rect">
            <a:avLst/>
          </a:prstGeom>
        </p:spPr>
      </p:pic>
      <p:pic>
        <p:nvPicPr>
          <p:cNvPr id="17" name="Picture 16">
            <a:extLst>
              <a:ext uri="{FF2B5EF4-FFF2-40B4-BE49-F238E27FC236}">
                <a16:creationId xmlns:a16="http://schemas.microsoft.com/office/drawing/2014/main" id="{9C172167-88FC-8960-8655-68D8CC109D95}"/>
              </a:ext>
            </a:extLst>
          </p:cNvPr>
          <p:cNvPicPr>
            <a:picLocks noChangeAspect="1"/>
          </p:cNvPicPr>
          <p:nvPr/>
        </p:nvPicPr>
        <p:blipFill>
          <a:blip r:embed="rId5"/>
          <a:stretch>
            <a:fillRect/>
          </a:stretch>
        </p:blipFill>
        <p:spPr>
          <a:xfrm>
            <a:off x="394161" y="6378122"/>
            <a:ext cx="5972902" cy="3608169"/>
          </a:xfrm>
          <a:prstGeom prst="rect">
            <a:avLst/>
          </a:prstGeom>
        </p:spPr>
      </p:pic>
      <p:pic>
        <p:nvPicPr>
          <p:cNvPr id="19" name="Picture 18">
            <a:extLst>
              <a:ext uri="{FF2B5EF4-FFF2-40B4-BE49-F238E27FC236}">
                <a16:creationId xmlns:a16="http://schemas.microsoft.com/office/drawing/2014/main" id="{3A94AD9A-5D60-5623-F20B-E7F13F19A36A}"/>
              </a:ext>
            </a:extLst>
          </p:cNvPr>
          <p:cNvPicPr>
            <a:picLocks noChangeAspect="1"/>
          </p:cNvPicPr>
          <p:nvPr/>
        </p:nvPicPr>
        <p:blipFill>
          <a:blip r:embed="rId6"/>
          <a:stretch>
            <a:fillRect/>
          </a:stretch>
        </p:blipFill>
        <p:spPr>
          <a:xfrm>
            <a:off x="7231245" y="6440417"/>
            <a:ext cx="5927670" cy="3545873"/>
          </a:xfrm>
          <a:prstGeom prst="rect">
            <a:avLst/>
          </a:prstGeom>
        </p:spPr>
      </p:pic>
      <p:pic>
        <p:nvPicPr>
          <p:cNvPr id="21" name="Picture 20">
            <a:extLst>
              <a:ext uri="{FF2B5EF4-FFF2-40B4-BE49-F238E27FC236}">
                <a16:creationId xmlns:a16="http://schemas.microsoft.com/office/drawing/2014/main" id="{CC8172D6-0645-0654-D6F8-6E01371024F5}"/>
              </a:ext>
            </a:extLst>
          </p:cNvPr>
          <p:cNvPicPr>
            <a:picLocks noChangeAspect="1"/>
          </p:cNvPicPr>
          <p:nvPr/>
        </p:nvPicPr>
        <p:blipFill>
          <a:blip r:embed="rId7"/>
          <a:stretch>
            <a:fillRect/>
          </a:stretch>
        </p:blipFill>
        <p:spPr>
          <a:xfrm>
            <a:off x="13989467" y="6378121"/>
            <a:ext cx="5722060" cy="3608169"/>
          </a:xfrm>
          <a:prstGeom prst="rect">
            <a:avLst/>
          </a:prstGeom>
        </p:spPr>
      </p:pic>
    </p:spTree>
    <p:extLst>
      <p:ext uri="{BB962C8B-B14F-4D97-AF65-F5344CB8AC3E}">
        <p14:creationId xmlns:p14="http://schemas.microsoft.com/office/powerpoint/2010/main" val="4874894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010A99-59F5-D174-3211-B99582167BC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E107FF8-AE10-3A52-7489-7E1B4E987F8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DBC0B453-2189-5313-1BD8-56080028C45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32</a:t>
            </a:fld>
            <a:endParaRPr lang="en-GB"/>
          </a:p>
        </p:txBody>
      </p:sp>
      <p:sp>
        <p:nvSpPr>
          <p:cNvPr id="3" name="TextBox 2">
            <a:extLst>
              <a:ext uri="{FF2B5EF4-FFF2-40B4-BE49-F238E27FC236}">
                <a16:creationId xmlns:a16="http://schemas.microsoft.com/office/drawing/2014/main" id="{FB737A90-69E1-09A9-C1FD-C00E2838A09D}"/>
              </a:ext>
            </a:extLst>
          </p:cNvPr>
          <p:cNvSpPr txBox="1"/>
          <p:nvPr/>
        </p:nvSpPr>
        <p:spPr>
          <a:xfrm>
            <a:off x="0" y="-14068"/>
            <a:ext cx="20105688" cy="584775"/>
          </a:xfrm>
          <a:prstGeom prst="rect">
            <a:avLst/>
          </a:prstGeom>
          <a:solidFill>
            <a:srgbClr val="9E4ECA"/>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Care is delivered in safe and appropriate settings supported by innovative digital solutions</a:t>
            </a:r>
          </a:p>
        </p:txBody>
      </p:sp>
      <p:pic>
        <p:nvPicPr>
          <p:cNvPr id="6" name="Picture 5">
            <a:extLst>
              <a:ext uri="{FF2B5EF4-FFF2-40B4-BE49-F238E27FC236}">
                <a16:creationId xmlns:a16="http://schemas.microsoft.com/office/drawing/2014/main" id="{6F1EF878-73BC-6E4A-8DE4-28F5BAA2A875}"/>
              </a:ext>
            </a:extLst>
          </p:cNvPr>
          <p:cNvPicPr>
            <a:picLocks noChangeAspect="1"/>
          </p:cNvPicPr>
          <p:nvPr/>
        </p:nvPicPr>
        <p:blipFill>
          <a:blip r:embed="rId2"/>
          <a:stretch>
            <a:fillRect/>
          </a:stretch>
        </p:blipFill>
        <p:spPr>
          <a:xfrm>
            <a:off x="57789" y="573628"/>
            <a:ext cx="19990109" cy="1753519"/>
          </a:xfrm>
          <a:prstGeom prst="rect">
            <a:avLst/>
          </a:prstGeom>
        </p:spPr>
      </p:pic>
      <p:graphicFrame>
        <p:nvGraphicFramePr>
          <p:cNvPr id="5" name="Table 6">
            <a:extLst>
              <a:ext uri="{FF2B5EF4-FFF2-40B4-BE49-F238E27FC236}">
                <a16:creationId xmlns:a16="http://schemas.microsoft.com/office/drawing/2014/main" id="{0D8B76C3-F1B8-5607-E0EB-B2E983A85D98}"/>
              </a:ext>
            </a:extLst>
          </p:cNvPr>
          <p:cNvGraphicFramePr>
            <a:graphicFrameLocks noGrp="1"/>
          </p:cNvGraphicFramePr>
          <p:nvPr>
            <p:extLst>
              <p:ext uri="{D42A27DB-BD31-4B8C-83A1-F6EECF244321}">
                <p14:modId xmlns:p14="http://schemas.microsoft.com/office/powerpoint/2010/main" val="4214341815"/>
              </p:ext>
            </p:extLst>
          </p:nvPr>
        </p:nvGraphicFramePr>
        <p:xfrm>
          <a:off x="57789" y="2339011"/>
          <a:ext cx="19882644" cy="8275320"/>
        </p:xfrm>
        <a:graphic>
          <a:graphicData uri="http://schemas.openxmlformats.org/drawingml/2006/table">
            <a:tbl>
              <a:tblPr firstRow="1" bandRow="1">
                <a:tableStyleId>{5C22544A-7EE6-4342-B048-85BDC9FD1C3A}</a:tableStyleId>
              </a:tblPr>
              <a:tblGrid>
                <a:gridCol w="6870855">
                  <a:extLst>
                    <a:ext uri="{9D8B030D-6E8A-4147-A177-3AD203B41FA5}">
                      <a16:colId xmlns:a16="http://schemas.microsoft.com/office/drawing/2014/main" val="1003702167"/>
                    </a:ext>
                  </a:extLst>
                </a:gridCol>
                <a:gridCol w="7825012">
                  <a:extLst>
                    <a:ext uri="{9D8B030D-6E8A-4147-A177-3AD203B41FA5}">
                      <a16:colId xmlns:a16="http://schemas.microsoft.com/office/drawing/2014/main" val="4087940648"/>
                    </a:ext>
                  </a:extLst>
                </a:gridCol>
                <a:gridCol w="5186777">
                  <a:extLst>
                    <a:ext uri="{9D8B030D-6E8A-4147-A177-3AD203B41FA5}">
                      <a16:colId xmlns:a16="http://schemas.microsoft.com/office/drawing/2014/main" val="3278173679"/>
                    </a:ext>
                  </a:extLst>
                </a:gridCol>
              </a:tblGrid>
              <a:tr h="407501">
                <a:tc>
                  <a:txBody>
                    <a:bodyPr/>
                    <a:lstStyle/>
                    <a:p>
                      <a:r>
                        <a:rPr lang="en-GB" sz="2500" dirty="0"/>
                        <a:t>Quality Aspect</a:t>
                      </a:r>
                    </a:p>
                  </a:txBody>
                  <a:tcPr/>
                </a:tc>
                <a:tc>
                  <a:txBody>
                    <a:bodyPr/>
                    <a:lstStyle/>
                    <a:p>
                      <a:r>
                        <a:rPr lang="en-GB" sz="2500" dirty="0"/>
                        <a:t>Action</a:t>
                      </a:r>
                    </a:p>
                  </a:txBody>
                  <a:tcPr/>
                </a:tc>
                <a:tc>
                  <a:txBody>
                    <a:bodyPr/>
                    <a:lstStyle/>
                    <a:p>
                      <a:r>
                        <a:rPr lang="en-GB" sz="2500" dirty="0"/>
                        <a:t>Outcome</a:t>
                      </a:r>
                    </a:p>
                  </a:txBody>
                  <a:tcPr/>
                </a:tc>
                <a:extLst>
                  <a:ext uri="{0D108BD9-81ED-4DB2-BD59-A6C34878D82A}">
                    <a16:rowId xmlns:a16="http://schemas.microsoft.com/office/drawing/2014/main" val="3952503814"/>
                  </a:ext>
                </a:extLst>
              </a:tr>
              <a:tr h="1188807">
                <a:tc>
                  <a:txBody>
                    <a:bodyPr/>
                    <a:lstStyle/>
                    <a:p>
                      <a:r>
                        <a:rPr lang="en-GB" sz="2000" kern="1200" dirty="0">
                          <a:solidFill>
                            <a:schemeClr val="dk1"/>
                          </a:solidFill>
                          <a:latin typeface="Verdana" panose="020B0604030504040204" pitchFamily="34" charset="0"/>
                          <a:ea typeface="Verdana" panose="020B0604030504040204" pitchFamily="34" charset="0"/>
                          <a:cs typeface="+mn-cs"/>
                        </a:rPr>
                        <a:t>Care is delivered around the patient in the most appropriate setting as close to home as possible supported by digital and data solutions </a:t>
                      </a:r>
                    </a:p>
                  </a:txBody>
                  <a:tcPr/>
                </a:tc>
                <a:tc>
                  <a:txBody>
                    <a:bodyPr/>
                    <a:lstStyle/>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Implementation of Rio to support integrated teams in Mental Health, Learning Disabilities and Community Services.</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Increase patient adoption of the Swansea Bay Patient Portal (SBPO). </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Increased access to services through the development of electronic self-referral forms for the population of Swansea Bay.</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Implementation of Digital Maternity to support a single pregnancy record with real time recording of information in community and hospital settings.</a:t>
                      </a:r>
                    </a:p>
                  </a:txBody>
                  <a:tcPr/>
                </a:tc>
                <a:tc>
                  <a:txBody>
                    <a:bodyPr/>
                    <a:lstStyle/>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750 users in integrated teams will be  supported by a digital solution in the community.</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dirty="0">
                          <a:solidFill>
                            <a:schemeClr val="dk1"/>
                          </a:solidFill>
                          <a:latin typeface="Verdana" panose="020B0604030504040204" pitchFamily="34" charset="0"/>
                          <a:ea typeface="Verdana" panose="020B0604030504040204" pitchFamily="34" charset="0"/>
                          <a:cs typeface="+mn-cs"/>
                        </a:rPr>
                        <a:t>Empowering patients to make informed and meaningful choices about their health.</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Shared Care record for maternity with a patient facing app.</a:t>
                      </a:r>
                    </a:p>
                  </a:txBody>
                  <a:tcPr/>
                </a:tc>
                <a:extLst>
                  <a:ext uri="{0D108BD9-81ED-4DB2-BD59-A6C34878D82A}">
                    <a16:rowId xmlns:a16="http://schemas.microsoft.com/office/drawing/2014/main" val="3866069235"/>
                  </a:ext>
                </a:extLst>
              </a:tr>
              <a:tr h="2656471">
                <a:tc>
                  <a:txBody>
                    <a:bodyPr/>
                    <a:lstStyle/>
                    <a:p>
                      <a:r>
                        <a:rPr lang="en-GB" sz="2000" dirty="0">
                          <a:latin typeface="Verdana" panose="020B0604030504040204" pitchFamily="34" charset="0"/>
                          <a:ea typeface="Verdana" panose="020B0604030504040204" pitchFamily="34" charset="0"/>
                        </a:rPr>
                        <a:t>We have a digitally inclusive culture where patients, clinicians and non-clinical colleagues work collaboratively to create effective and efficient services and patients are empowered to make informed and meaningful choices about their health.</a:t>
                      </a:r>
                    </a:p>
                  </a:txBody>
                  <a:tcPr/>
                </a:tc>
                <a:tc>
                  <a:txBody>
                    <a:bodyPr/>
                    <a:lstStyle/>
                    <a:p>
                      <a:pPr marL="0" indent="0" algn="l">
                        <a:buFont typeface="Arial" panose="020B0604020202020204" pitchFamily="34" charset="0"/>
                        <a:buNone/>
                      </a:pPr>
                      <a:r>
                        <a:rPr lang="en-GB" sz="2000" dirty="0">
                          <a:latin typeface="Verdana" panose="020B0604030504040204" pitchFamily="34" charset="0"/>
                          <a:ea typeface="Verdana" panose="020B0604030504040204" pitchFamily="34" charset="0"/>
                        </a:rPr>
                        <a:t>The digital platforms listed above will support clinicians to work collaboratively and effectively. Additionally, patients will be empowered to manage their own health through the increased adoption of:</a:t>
                      </a:r>
                    </a:p>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Swansea Bay Patient Portal (SBPO) in conjunction with the roll out of Hybrid Mail to improve patient communication by delivering outpatient letters digitally via the SBPP. </a:t>
                      </a:r>
                    </a:p>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Implementation of </a:t>
                      </a:r>
                      <a:r>
                        <a:rPr lang="en-GB" sz="2000" kern="1200" dirty="0">
                          <a:solidFill>
                            <a:schemeClr val="dk1"/>
                          </a:solidFill>
                          <a:latin typeface="Verdana" panose="020B0604030504040204" pitchFamily="34" charset="0"/>
                          <a:ea typeface="Verdana" panose="020B0604030504040204" pitchFamily="34" charset="0"/>
                          <a:cs typeface="+mn-cs"/>
                        </a:rPr>
                        <a:t>Digital Health Assessments (DHA’s) to include the Waiting Well holistic assessment question set.</a:t>
                      </a:r>
                    </a:p>
                    <a:p>
                      <a:pPr marL="0" indent="0">
                        <a:buFont typeface="Arial" panose="020B0604020202020204" pitchFamily="34" charset="0"/>
                        <a:buNone/>
                      </a:pPr>
                      <a:endParaRPr lang="en-GB" sz="2000" kern="1200" dirty="0">
                        <a:solidFill>
                          <a:schemeClr val="dk1"/>
                        </a:solidFill>
                        <a:latin typeface="Verdana" panose="020B0604030504040204" pitchFamily="34" charset="0"/>
                        <a:ea typeface="Verdana" panose="020B0604030504040204" pitchFamily="34" charset="0"/>
                        <a:cs typeface="+mn-cs"/>
                      </a:endParaRPr>
                    </a:p>
                    <a:p>
                      <a:pPr marL="0" indent="0">
                        <a:buFont typeface="Arial" panose="020B0604020202020204" pitchFamily="34" charset="0"/>
                        <a:buNone/>
                      </a:pPr>
                      <a:r>
                        <a:rPr lang="en-GB" sz="2000" kern="1200" dirty="0">
                          <a:solidFill>
                            <a:schemeClr val="dk1"/>
                          </a:solidFill>
                          <a:latin typeface="Verdana" panose="020B0604030504040204" pitchFamily="34" charset="0"/>
                          <a:ea typeface="Verdana" panose="020B0604030504040204" pitchFamily="34" charset="0"/>
                          <a:cs typeface="+mn-cs"/>
                        </a:rPr>
                        <a:t>Pilot the use of artificial intelligence to increase the efficiency and timeliness of clinical coding. </a:t>
                      </a:r>
                    </a:p>
                  </a:txBody>
                  <a:tcPr/>
                </a:tc>
                <a:tc>
                  <a:txBody>
                    <a:bodyPr/>
                    <a:lstStyle/>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Effective and efficient services enabled by digital technology.</a:t>
                      </a:r>
                    </a:p>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Empowering patients to make informed and meaningful choices about their health.</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noProof="0" dirty="0">
                          <a:solidFill>
                            <a:schemeClr val="dk1"/>
                          </a:solidFill>
                          <a:latin typeface="Verdana" panose="020B0604030504040204" pitchFamily="34" charset="0"/>
                          <a:ea typeface="Verdana" panose="020B0604030504040204" pitchFamily="34" charset="0"/>
                          <a:cs typeface="+mn-cs"/>
                          <a:sym typeface="Helvetica Neue"/>
                        </a:rPr>
                        <a:t>Data </a:t>
                      </a:r>
                      <a:r>
                        <a:rPr lang="en-GB" sz="2000" kern="1200" dirty="0">
                          <a:solidFill>
                            <a:schemeClr val="dk1"/>
                          </a:solidFill>
                          <a:latin typeface="Verdana" panose="020B0604030504040204" pitchFamily="34" charset="0"/>
                          <a:ea typeface="Verdana" panose="020B0604030504040204" pitchFamily="34" charset="0"/>
                          <a:cs typeface="+mn-cs"/>
                        </a:rPr>
                        <a:t>insights will inform clinical and operational decisions to improve patient outcomes</a:t>
                      </a:r>
                      <a:endParaRPr lang="en-GB" sz="2000" kern="1200" noProof="0" dirty="0">
                        <a:solidFill>
                          <a:schemeClr val="dk1"/>
                        </a:solidFill>
                        <a:latin typeface="Verdana" panose="020B0604030504040204" pitchFamily="34" charset="0"/>
                        <a:ea typeface="Verdana" panose="020B0604030504040204" pitchFamily="34" charset="0"/>
                        <a:cs typeface="+mn-cs"/>
                      </a:endParaRPr>
                    </a:p>
                  </a:txBody>
                  <a:tcPr/>
                </a:tc>
                <a:extLst>
                  <a:ext uri="{0D108BD9-81ED-4DB2-BD59-A6C34878D82A}">
                    <a16:rowId xmlns:a16="http://schemas.microsoft.com/office/drawing/2014/main" val="1544158042"/>
                  </a:ext>
                </a:extLst>
              </a:tr>
            </a:tbl>
          </a:graphicData>
        </a:graphic>
      </p:graphicFrame>
    </p:spTree>
    <p:extLst>
      <p:ext uri="{BB962C8B-B14F-4D97-AF65-F5344CB8AC3E}">
        <p14:creationId xmlns:p14="http://schemas.microsoft.com/office/powerpoint/2010/main" val="4203264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9ED833-2F96-3495-A61A-28A29987FA3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93927D-3E22-BDE9-CB85-FD8F6F5C74C1}"/>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7429847-3169-C0C2-03D5-E47BF2B38BA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33</a:t>
            </a:fld>
            <a:endParaRPr lang="en-GB"/>
          </a:p>
        </p:txBody>
      </p:sp>
      <p:sp>
        <p:nvSpPr>
          <p:cNvPr id="3" name="TextBox 2">
            <a:extLst>
              <a:ext uri="{FF2B5EF4-FFF2-40B4-BE49-F238E27FC236}">
                <a16:creationId xmlns:a16="http://schemas.microsoft.com/office/drawing/2014/main" id="{17E1F453-693A-765D-CB54-1651DB85BD81}"/>
              </a:ext>
            </a:extLst>
          </p:cNvPr>
          <p:cNvSpPr txBox="1"/>
          <p:nvPr/>
        </p:nvSpPr>
        <p:spPr>
          <a:xfrm>
            <a:off x="0" y="-14068"/>
            <a:ext cx="20105688" cy="584775"/>
          </a:xfrm>
          <a:prstGeom prst="rect">
            <a:avLst/>
          </a:prstGeom>
          <a:solidFill>
            <a:srgbClr val="9E4ECA"/>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Care is delivered in safe and appropriate settings supported by innovative digital solutions</a:t>
            </a:r>
          </a:p>
        </p:txBody>
      </p:sp>
      <p:pic>
        <p:nvPicPr>
          <p:cNvPr id="6" name="Picture 5">
            <a:extLst>
              <a:ext uri="{FF2B5EF4-FFF2-40B4-BE49-F238E27FC236}">
                <a16:creationId xmlns:a16="http://schemas.microsoft.com/office/drawing/2014/main" id="{5ACE6825-6DF2-96C5-DE9C-24E3687A003F}"/>
              </a:ext>
            </a:extLst>
          </p:cNvPr>
          <p:cNvPicPr>
            <a:picLocks noChangeAspect="1"/>
          </p:cNvPicPr>
          <p:nvPr/>
        </p:nvPicPr>
        <p:blipFill>
          <a:blip r:embed="rId2"/>
          <a:stretch>
            <a:fillRect/>
          </a:stretch>
        </p:blipFill>
        <p:spPr>
          <a:xfrm>
            <a:off x="57789" y="573628"/>
            <a:ext cx="19990109" cy="1753519"/>
          </a:xfrm>
          <a:prstGeom prst="rect">
            <a:avLst/>
          </a:prstGeom>
        </p:spPr>
      </p:pic>
      <p:graphicFrame>
        <p:nvGraphicFramePr>
          <p:cNvPr id="5" name="Table 6">
            <a:extLst>
              <a:ext uri="{FF2B5EF4-FFF2-40B4-BE49-F238E27FC236}">
                <a16:creationId xmlns:a16="http://schemas.microsoft.com/office/drawing/2014/main" id="{F6E5836F-0671-BB93-B124-CD9DBBFA3171}"/>
              </a:ext>
            </a:extLst>
          </p:cNvPr>
          <p:cNvGraphicFramePr>
            <a:graphicFrameLocks noGrp="1"/>
          </p:cNvGraphicFramePr>
          <p:nvPr>
            <p:extLst>
              <p:ext uri="{D42A27DB-BD31-4B8C-83A1-F6EECF244321}">
                <p14:modId xmlns:p14="http://schemas.microsoft.com/office/powerpoint/2010/main" val="3633418649"/>
              </p:ext>
            </p:extLst>
          </p:nvPr>
        </p:nvGraphicFramePr>
        <p:xfrm>
          <a:off x="57789" y="2347413"/>
          <a:ext cx="19882644" cy="9098280"/>
        </p:xfrm>
        <a:graphic>
          <a:graphicData uri="http://schemas.openxmlformats.org/drawingml/2006/table">
            <a:tbl>
              <a:tblPr firstRow="1" bandRow="1">
                <a:tableStyleId>{5C22544A-7EE6-4342-B048-85BDC9FD1C3A}</a:tableStyleId>
              </a:tblPr>
              <a:tblGrid>
                <a:gridCol w="5499255">
                  <a:extLst>
                    <a:ext uri="{9D8B030D-6E8A-4147-A177-3AD203B41FA5}">
                      <a16:colId xmlns:a16="http://schemas.microsoft.com/office/drawing/2014/main" val="1003702167"/>
                    </a:ext>
                  </a:extLst>
                </a:gridCol>
                <a:gridCol w="9601200">
                  <a:extLst>
                    <a:ext uri="{9D8B030D-6E8A-4147-A177-3AD203B41FA5}">
                      <a16:colId xmlns:a16="http://schemas.microsoft.com/office/drawing/2014/main" val="4087940648"/>
                    </a:ext>
                  </a:extLst>
                </a:gridCol>
                <a:gridCol w="4782189">
                  <a:extLst>
                    <a:ext uri="{9D8B030D-6E8A-4147-A177-3AD203B41FA5}">
                      <a16:colId xmlns:a16="http://schemas.microsoft.com/office/drawing/2014/main" val="3278173679"/>
                    </a:ext>
                  </a:extLst>
                </a:gridCol>
              </a:tblGrid>
              <a:tr h="407501">
                <a:tc>
                  <a:txBody>
                    <a:bodyPr/>
                    <a:lstStyle/>
                    <a:p>
                      <a:r>
                        <a:rPr lang="en-GB" sz="2500" dirty="0"/>
                        <a:t>Quality Aspect</a:t>
                      </a:r>
                    </a:p>
                  </a:txBody>
                  <a:tcPr/>
                </a:tc>
                <a:tc>
                  <a:txBody>
                    <a:bodyPr/>
                    <a:lstStyle/>
                    <a:p>
                      <a:r>
                        <a:rPr lang="en-GB" sz="2500" dirty="0"/>
                        <a:t>Action</a:t>
                      </a:r>
                    </a:p>
                  </a:txBody>
                  <a:tcPr/>
                </a:tc>
                <a:tc>
                  <a:txBody>
                    <a:bodyPr/>
                    <a:lstStyle/>
                    <a:p>
                      <a:r>
                        <a:rPr lang="en-GB" sz="2500" dirty="0"/>
                        <a:t>Outcome</a:t>
                      </a:r>
                    </a:p>
                  </a:txBody>
                  <a:tcPr/>
                </a:tc>
                <a:extLst>
                  <a:ext uri="{0D108BD9-81ED-4DB2-BD59-A6C34878D82A}">
                    <a16:rowId xmlns:a16="http://schemas.microsoft.com/office/drawing/2014/main" val="3952503814"/>
                  </a:ext>
                </a:extLst>
              </a:tr>
              <a:tr h="2656471">
                <a:tc>
                  <a:txBody>
                    <a:bodyPr/>
                    <a:lstStyle/>
                    <a:p>
                      <a:r>
                        <a:rPr lang="en-GB" sz="2000" dirty="0">
                          <a:latin typeface="Verdana" panose="020B0604030504040204" pitchFamily="34" charset="0"/>
                          <a:ea typeface="Verdana" panose="020B0604030504040204" pitchFamily="34" charset="0"/>
                        </a:rPr>
                        <a:t>Secure, trusted and insightful data and digital platforms empower staff to deliver more and higher quality care and improved patient outcomes and population health </a:t>
                      </a:r>
                    </a:p>
                  </a:txBody>
                  <a:tcPr/>
                </a:tc>
                <a:tc>
                  <a:txBody>
                    <a:bodyPr/>
                    <a:lstStyle/>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a new pathology digital system (LIMS2.0)</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a new Radiology Information System and Picture Archiving and Communication System (PACS).</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Enhancements to Signal functionality to support patient flow.</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Open Eyes to provide a digital eye care Electronic Patient Record (EPR).</a:t>
                      </a:r>
                    </a:p>
                    <a:p>
                      <a:pPr marL="342900" lvl="0" indent="-342900" algn="l" defTabSz="1507937" rtl="0" eaLnBrk="1" latinLnBrk="0" hangingPunct="1">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Go live of the WNCR paediatric module, in line with the National Programme.</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e-Prescribing and Medicines Management - Deliver successful integration with National Shared Medicines Record and Pharmacy Stock Control.</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a:latin typeface="Verdana" panose="020B0604030504040204" pitchFamily="34" charset="0"/>
                          <a:ea typeface="Verdana" panose="020B0604030504040204" pitchFamily="34" charset="0"/>
                        </a:rPr>
                        <a:t>Implementation of Hospital Initiated Referral (HIR), </a:t>
                      </a:r>
                      <a:r>
                        <a:rPr lang="en-GB" sz="2000" kern="1200" dirty="0">
                          <a:solidFill>
                            <a:schemeClr val="dk1"/>
                          </a:solidFill>
                          <a:latin typeface="Verdana" panose="020B0604030504040204" pitchFamily="34" charset="0"/>
                          <a:ea typeface="Verdana" panose="020B0604030504040204" pitchFamily="34" charset="0"/>
                          <a:cs typeface="+mn-cs"/>
                        </a:rPr>
                        <a:t>enabling a consistent approach to dealing with referrals and a mechanism to monitor and analyse to inform service change</a:t>
                      </a:r>
                      <a:endParaRPr lang="en-GB" sz="2000" kern="1200" dirty="0">
                        <a:solidFill>
                          <a:schemeClr val="dk1"/>
                        </a:solidFill>
                        <a:effectLst/>
                        <a:latin typeface="Verdana" panose="020B0604030504040204" pitchFamily="34" charset="0"/>
                        <a:ea typeface="Verdana" panose="020B0604030504040204" pitchFamily="34" charset="0"/>
                        <a:cs typeface="+mn-cs"/>
                      </a:endParaRP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 the ED app to facilitate data capture of the WECDS and explore options for the procurement of a solution to support unscheduled care.</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Replacement of the core networks at Morriston and Singleton. </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Replacement of the Singleton Hospital network by replacing the hospital network switches which provide access to computers, video surveillance systems, and medical equipment.</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Replacement of the wireless network at Neath Port Talbot Hospital. </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The replacement of the computer backup system providing additional protection against cyber-attacks.</a:t>
                      </a:r>
                    </a:p>
                    <a:p>
                      <a:pPr marL="342900" lvl="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A suite of Quality and Safety dashboards to visualise key measures reporting from multiple systems.</a:t>
                      </a:r>
                    </a:p>
                    <a:p>
                      <a:pPr marL="342900" lvl="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Data literacy and Value training programme to support staff in the use of data and digital technology.</a:t>
                      </a:r>
                    </a:p>
                  </a:txBody>
                  <a:tcPr/>
                </a:tc>
                <a:tc>
                  <a:txBody>
                    <a:bodyPr/>
                    <a:lstStyle/>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key digital platforms to enable staff to deliver higher quality of care.</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dirty="0">
                          <a:solidFill>
                            <a:schemeClr val="dk1"/>
                          </a:solidFill>
                          <a:effectLst/>
                          <a:latin typeface="Verdana" panose="020B0604030504040204" pitchFamily="34" charset="0"/>
                          <a:ea typeface="Verdana" panose="020B0604030504040204" pitchFamily="34" charset="0"/>
                          <a:cs typeface="+mn-cs"/>
                        </a:rPr>
                        <a:t>The refresh of infrastructure technology to strengthen the Health Board’s cyber resilience.</a:t>
                      </a:r>
                    </a:p>
                    <a:p>
                      <a:endParaRPr lang="en-GB" sz="2000" dirty="0">
                        <a:latin typeface="Verdana" panose="020B0604030504040204" pitchFamily="34" charset="0"/>
                        <a:ea typeface="Verdana" panose="020B0604030504040204" pitchFamily="34" charset="0"/>
                      </a:endParaRPr>
                    </a:p>
                    <a:p>
                      <a:pPr lvl="0">
                        <a:buNone/>
                      </a:pPr>
                      <a:endParaRPr lang="en-GB" sz="2000" dirty="0">
                        <a:latin typeface="Verdana" panose="020B0604030504040204" pitchFamily="34" charset="0"/>
                        <a:ea typeface="Verdana" panose="020B0604030504040204" pitchFamily="34" charset="0"/>
                      </a:endParaRPr>
                    </a:p>
                    <a:p>
                      <a:pPr lvl="0">
                        <a:buNone/>
                      </a:pPr>
                      <a:endParaRPr lang="en-GB" sz="2000" dirty="0">
                        <a:latin typeface="Verdana" panose="020B0604030504040204" pitchFamily="34" charset="0"/>
                        <a:ea typeface="Verdana" panose="020B0604030504040204" pitchFamily="34" charset="0"/>
                      </a:endParaRPr>
                    </a:p>
                    <a:p>
                      <a:pPr lvl="0">
                        <a:buNone/>
                      </a:pPr>
                      <a:endParaRPr lang="en-GB" sz="20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1544158042"/>
                  </a:ext>
                </a:extLst>
              </a:tr>
            </a:tbl>
          </a:graphicData>
        </a:graphic>
      </p:graphicFrame>
    </p:spTree>
    <p:extLst>
      <p:ext uri="{BB962C8B-B14F-4D97-AF65-F5344CB8AC3E}">
        <p14:creationId xmlns:p14="http://schemas.microsoft.com/office/powerpoint/2010/main" val="17547984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DEB155-E65C-DFC9-8F03-3D4ABD7B2B5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A87F935-2C81-72A2-B306-EA798C05C713}"/>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2CAA767-E337-37D7-2864-3DAA54D6B13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34</a:t>
            </a:fld>
            <a:endParaRPr lang="en-GB"/>
          </a:p>
        </p:txBody>
      </p:sp>
      <p:sp>
        <p:nvSpPr>
          <p:cNvPr id="3" name="TextBox 2">
            <a:extLst>
              <a:ext uri="{FF2B5EF4-FFF2-40B4-BE49-F238E27FC236}">
                <a16:creationId xmlns:a16="http://schemas.microsoft.com/office/drawing/2014/main" id="{B2DC56F2-C28C-4C58-2956-9DA0D50F3A1C}"/>
              </a:ext>
            </a:extLst>
          </p:cNvPr>
          <p:cNvSpPr txBox="1"/>
          <p:nvPr/>
        </p:nvSpPr>
        <p:spPr>
          <a:xfrm>
            <a:off x="0" y="-14068"/>
            <a:ext cx="20105688" cy="584775"/>
          </a:xfrm>
          <a:prstGeom prst="rect">
            <a:avLst/>
          </a:prstGeom>
          <a:solidFill>
            <a:srgbClr val="F8CD47"/>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great place to work where staff feel valued and work together towards a common goal</a:t>
            </a:r>
          </a:p>
        </p:txBody>
      </p:sp>
      <p:pic>
        <p:nvPicPr>
          <p:cNvPr id="6" name="Picture 5">
            <a:extLst>
              <a:ext uri="{FF2B5EF4-FFF2-40B4-BE49-F238E27FC236}">
                <a16:creationId xmlns:a16="http://schemas.microsoft.com/office/drawing/2014/main" id="{66ED6163-F7F2-D01B-8861-EC89E39085A3}"/>
              </a:ext>
            </a:extLst>
          </p:cNvPr>
          <p:cNvPicPr>
            <a:picLocks noChangeAspect="1"/>
          </p:cNvPicPr>
          <p:nvPr/>
        </p:nvPicPr>
        <p:blipFill>
          <a:blip r:embed="rId2"/>
          <a:stretch>
            <a:fillRect/>
          </a:stretch>
        </p:blipFill>
        <p:spPr>
          <a:xfrm>
            <a:off x="1137445" y="880149"/>
            <a:ext cx="16154400" cy="1381190"/>
          </a:xfrm>
          <a:prstGeom prst="rect">
            <a:avLst/>
          </a:prstGeom>
        </p:spPr>
      </p:pic>
      <p:cxnSp>
        <p:nvCxnSpPr>
          <p:cNvPr id="11" name="Straight Connector 10">
            <a:extLst>
              <a:ext uri="{FF2B5EF4-FFF2-40B4-BE49-F238E27FC236}">
                <a16:creationId xmlns:a16="http://schemas.microsoft.com/office/drawing/2014/main" id="{11E4805E-EAA8-818F-7FD7-CEE1C6E1FCEA}"/>
              </a:ext>
            </a:extLst>
          </p:cNvPr>
          <p:cNvCxnSpPr/>
          <p:nvPr/>
        </p:nvCxnSpPr>
        <p:spPr>
          <a:xfrm>
            <a:off x="0" y="9007475"/>
            <a:ext cx="20105688" cy="0"/>
          </a:xfrm>
          <a:prstGeom prst="line">
            <a:avLst/>
          </a:prstGeom>
          <a:ln w="57150">
            <a:solidFill>
              <a:srgbClr val="F8CD47"/>
            </a:solidFill>
          </a:ln>
        </p:spPr>
        <p:style>
          <a:lnRef idx="1">
            <a:schemeClr val="accent4"/>
          </a:lnRef>
          <a:fillRef idx="0">
            <a:schemeClr val="accent4"/>
          </a:fillRef>
          <a:effectRef idx="0">
            <a:schemeClr val="accent4"/>
          </a:effectRef>
          <a:fontRef idx="minor">
            <a:schemeClr val="tx1"/>
          </a:fontRef>
        </p:style>
      </p:cxnSp>
      <p:sp>
        <p:nvSpPr>
          <p:cNvPr id="12" name="TextBox 11">
            <a:extLst>
              <a:ext uri="{FF2B5EF4-FFF2-40B4-BE49-F238E27FC236}">
                <a16:creationId xmlns:a16="http://schemas.microsoft.com/office/drawing/2014/main" id="{A639BF5E-6109-0542-4F41-22631CE87FDB}"/>
              </a:ext>
            </a:extLst>
          </p:cNvPr>
          <p:cNvSpPr txBox="1"/>
          <p:nvPr/>
        </p:nvSpPr>
        <p:spPr>
          <a:xfrm>
            <a:off x="261144" y="9171085"/>
            <a:ext cx="19583400" cy="1631216"/>
          </a:xfrm>
          <a:prstGeom prst="rect">
            <a:avLst/>
          </a:prstGeom>
          <a:noFill/>
        </p:spPr>
        <p:txBody>
          <a:bodyPr wrap="square" rtlCol="0">
            <a:spAutoFit/>
          </a:bodyPr>
          <a:lstStyle/>
          <a:p>
            <a:r>
              <a:rPr lang="en-GB" sz="2000" b="1" dirty="0">
                <a:solidFill>
                  <a:srgbClr val="F8CD47"/>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Performance against the performance and development review compliance has deteriorated slightly in July 2025 to 72.78% from 72.82% in June 2025. Performance is currently below the Welsh Government target of 85%</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Compliance with the 85% Welsh Government target has been maintained over the last year with regards to staff completing mandatory training. Performance has improved to 89.62% in July 2025 from 89.07% in June 2025. </a:t>
            </a:r>
          </a:p>
        </p:txBody>
      </p:sp>
      <p:sp>
        <p:nvSpPr>
          <p:cNvPr id="5" name="Rectangle: Rounded Corners 4">
            <a:hlinkClick r:id="rId3"/>
            <a:extLst>
              <a:ext uri="{FF2B5EF4-FFF2-40B4-BE49-F238E27FC236}">
                <a16:creationId xmlns:a16="http://schemas.microsoft.com/office/drawing/2014/main" id="{2FCF4757-E18C-BFC4-62D2-4C7732C4B51E}"/>
              </a:ext>
            </a:extLst>
          </p:cNvPr>
          <p:cNvSpPr/>
          <p:nvPr/>
        </p:nvSpPr>
        <p:spPr>
          <a:xfrm>
            <a:off x="17313184" y="1662949"/>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9" name="Graphic 8" descr="Cursor with solid fill">
            <a:extLst>
              <a:ext uri="{FF2B5EF4-FFF2-40B4-BE49-F238E27FC236}">
                <a16:creationId xmlns:a16="http://schemas.microsoft.com/office/drawing/2014/main" id="{4426D6E0-D32B-871E-C511-D067712C2DD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7350517" y="1586749"/>
            <a:ext cx="914400" cy="914400"/>
          </a:xfrm>
          <a:prstGeom prst="rect">
            <a:avLst/>
          </a:prstGeom>
        </p:spPr>
      </p:pic>
      <p:sp>
        <p:nvSpPr>
          <p:cNvPr id="13" name="TextBox 12">
            <a:extLst>
              <a:ext uri="{FF2B5EF4-FFF2-40B4-BE49-F238E27FC236}">
                <a16:creationId xmlns:a16="http://schemas.microsoft.com/office/drawing/2014/main" id="{E5F210F4-C107-4281-4553-A61BD67015C4}"/>
              </a:ext>
            </a:extLst>
          </p:cNvPr>
          <p:cNvSpPr txBox="1"/>
          <p:nvPr/>
        </p:nvSpPr>
        <p:spPr>
          <a:xfrm>
            <a:off x="18136828" y="1836624"/>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0" name="Picture 9">
            <a:extLst>
              <a:ext uri="{FF2B5EF4-FFF2-40B4-BE49-F238E27FC236}">
                <a16:creationId xmlns:a16="http://schemas.microsoft.com/office/drawing/2014/main" id="{441BD07C-5C5D-40F2-0AD4-97F192CC8651}"/>
              </a:ext>
            </a:extLst>
          </p:cNvPr>
          <p:cNvPicPr>
            <a:picLocks noChangeAspect="1"/>
          </p:cNvPicPr>
          <p:nvPr/>
        </p:nvPicPr>
        <p:blipFill>
          <a:blip r:embed="rId6"/>
          <a:stretch>
            <a:fillRect/>
          </a:stretch>
        </p:blipFill>
        <p:spPr>
          <a:xfrm>
            <a:off x="261144" y="2846529"/>
            <a:ext cx="9448800" cy="5638287"/>
          </a:xfrm>
          <a:prstGeom prst="rect">
            <a:avLst/>
          </a:prstGeom>
        </p:spPr>
      </p:pic>
      <p:pic>
        <p:nvPicPr>
          <p:cNvPr id="16" name="Picture 15">
            <a:extLst>
              <a:ext uri="{FF2B5EF4-FFF2-40B4-BE49-F238E27FC236}">
                <a16:creationId xmlns:a16="http://schemas.microsoft.com/office/drawing/2014/main" id="{6CE04204-5883-4D23-31F6-FDF54419AA6D}"/>
              </a:ext>
            </a:extLst>
          </p:cNvPr>
          <p:cNvPicPr>
            <a:picLocks noChangeAspect="1"/>
          </p:cNvPicPr>
          <p:nvPr/>
        </p:nvPicPr>
        <p:blipFill>
          <a:blip r:embed="rId7"/>
          <a:stretch>
            <a:fillRect/>
          </a:stretch>
        </p:blipFill>
        <p:spPr>
          <a:xfrm>
            <a:off x="10395746" y="2846528"/>
            <a:ext cx="9029698" cy="5636721"/>
          </a:xfrm>
          <a:prstGeom prst="rect">
            <a:avLst/>
          </a:prstGeom>
        </p:spPr>
      </p:pic>
    </p:spTree>
    <p:extLst>
      <p:ext uri="{BB962C8B-B14F-4D97-AF65-F5344CB8AC3E}">
        <p14:creationId xmlns:p14="http://schemas.microsoft.com/office/powerpoint/2010/main" val="14313200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5698FD-3C51-2018-155C-C0C614F4004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F740F9C-3DDF-B6A0-2EC2-2774C4BB18C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F07F319-85E0-A158-C75C-A475FC62F05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35</a:t>
            </a:fld>
            <a:endParaRPr lang="en-GB"/>
          </a:p>
        </p:txBody>
      </p:sp>
      <p:sp>
        <p:nvSpPr>
          <p:cNvPr id="3" name="TextBox 2">
            <a:extLst>
              <a:ext uri="{FF2B5EF4-FFF2-40B4-BE49-F238E27FC236}">
                <a16:creationId xmlns:a16="http://schemas.microsoft.com/office/drawing/2014/main" id="{252AEF5F-A6CA-6CEB-BB19-B79E6E1CCFB3}"/>
              </a:ext>
            </a:extLst>
          </p:cNvPr>
          <p:cNvSpPr txBox="1"/>
          <p:nvPr/>
        </p:nvSpPr>
        <p:spPr>
          <a:xfrm>
            <a:off x="0" y="-14068"/>
            <a:ext cx="20105688" cy="584775"/>
          </a:xfrm>
          <a:prstGeom prst="rect">
            <a:avLst/>
          </a:prstGeom>
          <a:solidFill>
            <a:srgbClr val="F8CD47"/>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Workforce Sickness</a:t>
            </a:r>
          </a:p>
        </p:txBody>
      </p:sp>
      <p:graphicFrame>
        <p:nvGraphicFramePr>
          <p:cNvPr id="7" name="Table 6">
            <a:extLst>
              <a:ext uri="{FF2B5EF4-FFF2-40B4-BE49-F238E27FC236}">
                <a16:creationId xmlns:a16="http://schemas.microsoft.com/office/drawing/2014/main" id="{4A9E5104-4E0E-F52D-7E83-EFB3BAB2B07C}"/>
              </a:ext>
            </a:extLst>
          </p:cNvPr>
          <p:cNvGraphicFramePr>
            <a:graphicFrameLocks noGrp="1"/>
          </p:cNvGraphicFramePr>
          <p:nvPr>
            <p:extLst>
              <p:ext uri="{D42A27DB-BD31-4B8C-83A1-F6EECF244321}">
                <p14:modId xmlns:p14="http://schemas.microsoft.com/office/powerpoint/2010/main" val="370403607"/>
              </p:ext>
            </p:extLst>
          </p:nvPr>
        </p:nvGraphicFramePr>
        <p:xfrm>
          <a:off x="11537197" y="1821301"/>
          <a:ext cx="8001000" cy="5650144"/>
        </p:xfrm>
        <a:graphic>
          <a:graphicData uri="http://schemas.openxmlformats.org/drawingml/2006/table">
            <a:tbl>
              <a:tblPr>
                <a:tableStyleId>{5C22544A-7EE6-4342-B048-85BDC9FD1C3A}</a:tableStyleId>
              </a:tblPr>
              <a:tblGrid>
                <a:gridCol w="3657600">
                  <a:extLst>
                    <a:ext uri="{9D8B030D-6E8A-4147-A177-3AD203B41FA5}">
                      <a16:colId xmlns:a16="http://schemas.microsoft.com/office/drawing/2014/main" val="3451840703"/>
                    </a:ext>
                  </a:extLst>
                </a:gridCol>
                <a:gridCol w="2362200">
                  <a:extLst>
                    <a:ext uri="{9D8B030D-6E8A-4147-A177-3AD203B41FA5}">
                      <a16:colId xmlns:a16="http://schemas.microsoft.com/office/drawing/2014/main" val="1259278205"/>
                    </a:ext>
                  </a:extLst>
                </a:gridCol>
                <a:gridCol w="1981200">
                  <a:extLst>
                    <a:ext uri="{9D8B030D-6E8A-4147-A177-3AD203B41FA5}">
                      <a16:colId xmlns:a16="http://schemas.microsoft.com/office/drawing/2014/main" val="3959696456"/>
                    </a:ext>
                  </a:extLst>
                </a:gridCol>
              </a:tblGrid>
              <a:tr h="338445">
                <a:tc gridSpan="3">
                  <a:txBody>
                    <a:bodyPr/>
                    <a:lstStyle/>
                    <a:p>
                      <a:pPr algn="ctr" fontAlgn="b"/>
                      <a:r>
                        <a:rPr lang="en-GB" sz="2400" b="1" u="none" strike="noStrike" dirty="0">
                          <a:effectLst/>
                          <a:latin typeface="Verrdana"/>
                        </a:rPr>
                        <a:t>July 2025</a:t>
                      </a:r>
                      <a:endParaRPr lang="en-GB" sz="2400" b="1" i="0" u="none" strike="noStrike" dirty="0">
                        <a:solidFill>
                          <a:srgbClr val="000000"/>
                        </a:solidFill>
                        <a:effectLst/>
                        <a:latin typeface="Verrdana"/>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CD47"/>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073799814"/>
                  </a:ext>
                </a:extLst>
              </a:tr>
              <a:tr h="338445">
                <a:tc>
                  <a:txBody>
                    <a:bodyPr/>
                    <a:lstStyle/>
                    <a:p>
                      <a:pPr algn="ctr" fontAlgn="ctr"/>
                      <a:r>
                        <a:rPr lang="en-GB" sz="2400" b="1" u="none" strike="noStrike">
                          <a:effectLst/>
                          <a:latin typeface="Verrdana"/>
                        </a:rPr>
                        <a:t>Reason</a:t>
                      </a:r>
                      <a:endParaRPr lang="en-GB" sz="2400" b="1" i="0" u="none" strike="noStrike">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400" b="1" u="none" strike="noStrike">
                          <a:effectLst/>
                          <a:latin typeface="Verrdana"/>
                        </a:rPr>
                        <a:t>FTE Days Lost</a:t>
                      </a:r>
                      <a:endParaRPr lang="en-GB" sz="2400" b="1" i="0" u="none" strike="noStrike">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400" b="1" u="none" strike="noStrike" dirty="0">
                          <a:effectLst/>
                          <a:latin typeface="Verrdana"/>
                        </a:rPr>
                        <a:t>%</a:t>
                      </a:r>
                      <a:endParaRPr lang="en-GB" sz="2400" b="1" i="0" u="none" strike="noStrike" dirty="0">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36538334"/>
                  </a:ext>
                </a:extLst>
              </a:tr>
              <a:tr h="1011990">
                <a:tc>
                  <a:txBody>
                    <a:bodyPr/>
                    <a:lstStyle/>
                    <a:p>
                      <a:pPr algn="l" fontAlgn="ctr"/>
                      <a:r>
                        <a:rPr lang="en-GB" sz="1800" b="0" i="0" u="none" strike="noStrike" dirty="0">
                          <a:solidFill>
                            <a:srgbClr val="000000"/>
                          </a:solidFill>
                          <a:effectLst/>
                          <a:latin typeface="Verdana" panose="020B0604030504040204" pitchFamily="34" charset="0"/>
                          <a:ea typeface="Verdana" panose="020B0604030504040204" pitchFamily="34" charset="0"/>
                        </a:rPr>
                        <a:t>Anxiety/Stress/Depression/Other psychiatric illnesses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r>
                        <a:rPr lang="en-GB" sz="1800" b="0" i="0" u="none" strike="noStrike" kern="1200">
                          <a:solidFill>
                            <a:srgbClr val="000000"/>
                          </a:solidFill>
                          <a:effectLst/>
                          <a:latin typeface="Verdana" panose="020B0604030504040204" pitchFamily="34" charset="0"/>
                          <a:ea typeface="Verdana" panose="020B0604030504040204" pitchFamily="34" charset="0"/>
                          <a:cs typeface="+mn-cs"/>
                        </a:rPr>
                        <a:t>13,650.00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r>
                        <a:rPr lang="en-GB" sz="1800" b="0" i="0" u="none" strike="noStrike" kern="1200">
                          <a:solidFill>
                            <a:srgbClr val="000000"/>
                          </a:solidFill>
                          <a:effectLst/>
                          <a:latin typeface="Verdana" panose="020B0604030504040204" pitchFamily="34" charset="0"/>
                          <a:ea typeface="Verdana" panose="020B0604030504040204" pitchFamily="34" charset="0"/>
                          <a:cs typeface="+mn-cs"/>
                        </a:rPr>
                        <a:t>39.3%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96652721"/>
                  </a:ext>
                </a:extLst>
              </a:tr>
              <a:tr h="851614">
                <a:tc>
                  <a:txBody>
                    <a:bodyPr/>
                    <a:lstStyle/>
                    <a:p>
                      <a:pPr algn="l" fontAlgn="ctr"/>
                      <a:r>
                        <a:rPr lang="en-GB" sz="1800" b="0" i="0" u="none" strike="noStrike" dirty="0">
                          <a:solidFill>
                            <a:srgbClr val="000000"/>
                          </a:solidFill>
                          <a:effectLst/>
                          <a:latin typeface="Verdana" panose="020B0604030504040204" pitchFamily="34" charset="0"/>
                          <a:ea typeface="Verdana" panose="020B0604030504040204" pitchFamily="34" charset="0"/>
                        </a:rPr>
                        <a:t>Other musculoskeletal problems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r>
                        <a:rPr lang="en-GB" sz="1800" b="0" i="0" u="none" strike="noStrike" kern="1200">
                          <a:solidFill>
                            <a:srgbClr val="000000"/>
                          </a:solidFill>
                          <a:effectLst/>
                          <a:latin typeface="Verdana" panose="020B0604030504040204" pitchFamily="34" charset="0"/>
                          <a:ea typeface="Verdana" panose="020B0604030504040204" pitchFamily="34" charset="0"/>
                          <a:cs typeface="+mn-cs"/>
                        </a:rPr>
                        <a:t>3,845.00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r>
                        <a:rPr lang="en-GB" sz="1800" b="0" i="0" u="none" strike="noStrike" kern="1200">
                          <a:solidFill>
                            <a:srgbClr val="000000"/>
                          </a:solidFill>
                          <a:effectLst/>
                          <a:latin typeface="Verdana" panose="020B0604030504040204" pitchFamily="34" charset="0"/>
                          <a:ea typeface="Verdana" panose="020B0604030504040204" pitchFamily="34" charset="0"/>
                          <a:cs typeface="+mn-cs"/>
                        </a:rPr>
                        <a:t>11.1%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40659805"/>
                  </a:ext>
                </a:extLst>
              </a:tr>
              <a:tr h="1011990">
                <a:tc>
                  <a:txBody>
                    <a:bodyPr/>
                    <a:lstStyle/>
                    <a:p>
                      <a:pPr algn="l" fontAlgn="ctr"/>
                      <a:r>
                        <a:rPr lang="en-GB" sz="1800" b="0" i="0" u="none" strike="noStrike">
                          <a:solidFill>
                            <a:srgbClr val="000000"/>
                          </a:solidFill>
                          <a:effectLst/>
                          <a:latin typeface="Verdana" panose="020B0604030504040204" pitchFamily="34" charset="0"/>
                          <a:ea typeface="Verdana" panose="020B0604030504040204" pitchFamily="34" charset="0"/>
                        </a:rPr>
                        <a:t>Gastrointestinal problems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r>
                        <a:rPr lang="en-GB" sz="1800" b="0" i="0" u="none" strike="noStrike" kern="1200">
                          <a:solidFill>
                            <a:srgbClr val="000000"/>
                          </a:solidFill>
                          <a:effectLst/>
                          <a:latin typeface="Verdana" panose="020B0604030504040204" pitchFamily="34" charset="0"/>
                          <a:ea typeface="Verdana" panose="020B0604030504040204" pitchFamily="34" charset="0"/>
                          <a:cs typeface="+mn-cs"/>
                        </a:rPr>
                        <a:t>2,691.00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r>
                        <a:rPr lang="en-GB" sz="1800" b="0" i="0" u="none" strike="noStrike" kern="1200">
                          <a:solidFill>
                            <a:srgbClr val="000000"/>
                          </a:solidFill>
                          <a:effectLst/>
                          <a:latin typeface="Verdana" panose="020B0604030504040204" pitchFamily="34" charset="0"/>
                          <a:ea typeface="Verdana" panose="020B0604030504040204" pitchFamily="34" charset="0"/>
                          <a:cs typeface="+mn-cs"/>
                        </a:rPr>
                        <a:t>7.8%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37282197"/>
                  </a:ext>
                </a:extLst>
              </a:tr>
              <a:tr h="1011990">
                <a:tc>
                  <a:txBody>
                    <a:bodyPr/>
                    <a:lstStyle/>
                    <a:p>
                      <a:pPr algn="l" fontAlgn="ctr"/>
                      <a:r>
                        <a:rPr lang="en-GB" sz="1800" b="0" i="0" u="none" strike="noStrike" dirty="0">
                          <a:solidFill>
                            <a:srgbClr val="000000"/>
                          </a:solidFill>
                          <a:effectLst/>
                          <a:latin typeface="Verdana" panose="020B0604030504040204" pitchFamily="34" charset="0"/>
                          <a:ea typeface="Verdana" panose="020B0604030504040204" pitchFamily="34" charset="0"/>
                        </a:rPr>
                        <a:t>Genitourinary &amp; gynaecological disorders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r>
                        <a:rPr lang="en-GB" sz="1800" b="0" i="0" u="none" strike="noStrike" kern="1200">
                          <a:solidFill>
                            <a:srgbClr val="000000"/>
                          </a:solidFill>
                          <a:effectLst/>
                          <a:latin typeface="Verdana" panose="020B0604030504040204" pitchFamily="34" charset="0"/>
                          <a:ea typeface="Verdana" panose="020B0604030504040204" pitchFamily="34" charset="0"/>
                          <a:cs typeface="+mn-cs"/>
                        </a:rPr>
                        <a:t>1,562.00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r>
                        <a:rPr lang="en-GB" sz="1800" b="0" i="0" u="none" strike="noStrike" kern="1200">
                          <a:solidFill>
                            <a:srgbClr val="000000"/>
                          </a:solidFill>
                          <a:effectLst/>
                          <a:latin typeface="Verdana" panose="020B0604030504040204" pitchFamily="34" charset="0"/>
                          <a:ea typeface="Verdana" panose="020B0604030504040204" pitchFamily="34" charset="0"/>
                          <a:cs typeface="+mn-cs"/>
                        </a:rPr>
                        <a:t>4.5%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85633533"/>
                  </a:ext>
                </a:extLst>
              </a:tr>
              <a:tr h="1011990">
                <a:tc>
                  <a:txBody>
                    <a:bodyPr/>
                    <a:lstStyle/>
                    <a:p>
                      <a:pPr algn="l" fontAlgn="ctr"/>
                      <a:r>
                        <a:rPr lang="en-GB" sz="1800" b="0" i="0" u="none" strike="noStrike" dirty="0">
                          <a:solidFill>
                            <a:srgbClr val="000000"/>
                          </a:solidFill>
                          <a:effectLst/>
                          <a:latin typeface="Verdana" panose="020B0604030504040204" pitchFamily="34" charset="0"/>
                          <a:ea typeface="Verdana" panose="020B0604030504040204" pitchFamily="34" charset="0"/>
                        </a:rPr>
                        <a:t>Cold, Cough, Flu – Influenza</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r>
                        <a:rPr lang="en-GB" sz="1800" b="0" i="0" u="none" strike="noStrike" kern="1200" dirty="0">
                          <a:solidFill>
                            <a:srgbClr val="000000"/>
                          </a:solidFill>
                          <a:effectLst/>
                          <a:latin typeface="Verdana" panose="020B0604030504040204" pitchFamily="34" charset="0"/>
                          <a:ea typeface="Verdana" panose="020B0604030504040204" pitchFamily="34" charset="0"/>
                          <a:cs typeface="+mn-cs"/>
                        </a:rPr>
                        <a:t>1,505.00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507937" rtl="0" eaLnBrk="1" fontAlgn="ctr" latinLnBrk="0" hangingPunct="1"/>
                      <a:r>
                        <a:rPr lang="en-GB" sz="1800" b="0" i="0" u="none" strike="noStrike" kern="1200" dirty="0">
                          <a:solidFill>
                            <a:srgbClr val="000000"/>
                          </a:solidFill>
                          <a:effectLst/>
                          <a:latin typeface="Verdana" panose="020B0604030504040204" pitchFamily="34" charset="0"/>
                          <a:ea typeface="Verdana" panose="020B0604030504040204" pitchFamily="34" charset="0"/>
                          <a:cs typeface="+mn-cs"/>
                        </a:rPr>
                        <a:t>4.3%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04841088"/>
                  </a:ext>
                </a:extLst>
              </a:tr>
            </a:tbl>
          </a:graphicData>
        </a:graphic>
      </p:graphicFrame>
      <p:cxnSp>
        <p:nvCxnSpPr>
          <p:cNvPr id="9" name="Straight Connector 8">
            <a:extLst>
              <a:ext uri="{FF2B5EF4-FFF2-40B4-BE49-F238E27FC236}">
                <a16:creationId xmlns:a16="http://schemas.microsoft.com/office/drawing/2014/main" id="{5645F95F-CD60-A125-5079-44F77B49F172}"/>
              </a:ext>
            </a:extLst>
          </p:cNvPr>
          <p:cNvCxnSpPr/>
          <p:nvPr/>
        </p:nvCxnSpPr>
        <p:spPr>
          <a:xfrm>
            <a:off x="0" y="8474075"/>
            <a:ext cx="20105688" cy="0"/>
          </a:xfrm>
          <a:prstGeom prst="line">
            <a:avLst/>
          </a:prstGeom>
          <a:ln w="38100">
            <a:solidFill>
              <a:srgbClr val="F8CD47"/>
            </a:solidFill>
          </a:ln>
        </p:spPr>
        <p:style>
          <a:lnRef idx="1">
            <a:schemeClr val="accent4"/>
          </a:lnRef>
          <a:fillRef idx="0">
            <a:schemeClr val="accent4"/>
          </a:fillRef>
          <a:effectRef idx="0">
            <a:schemeClr val="accent4"/>
          </a:effectRef>
          <a:fontRef idx="minor">
            <a:schemeClr val="tx1"/>
          </a:fontRef>
        </p:style>
      </p:cxnSp>
      <p:sp>
        <p:nvSpPr>
          <p:cNvPr id="10" name="TextBox 9">
            <a:extLst>
              <a:ext uri="{FF2B5EF4-FFF2-40B4-BE49-F238E27FC236}">
                <a16:creationId xmlns:a16="http://schemas.microsoft.com/office/drawing/2014/main" id="{9303F272-3A96-B1A5-F7DB-CD3DE6DDD98E}"/>
              </a:ext>
            </a:extLst>
          </p:cNvPr>
          <p:cNvSpPr txBox="1"/>
          <p:nvPr/>
        </p:nvSpPr>
        <p:spPr>
          <a:xfrm>
            <a:off x="261144" y="8708796"/>
            <a:ext cx="19583400" cy="2246769"/>
          </a:xfrm>
          <a:prstGeom prst="rect">
            <a:avLst/>
          </a:prstGeom>
          <a:noFill/>
        </p:spPr>
        <p:txBody>
          <a:bodyPr wrap="square" rtlCol="0">
            <a:spAutoFit/>
          </a:bodyPr>
          <a:lstStyle/>
          <a:p>
            <a:r>
              <a:rPr lang="en-GB" sz="2000" b="1" dirty="0">
                <a:solidFill>
                  <a:srgbClr val="F8CD47"/>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in-month workforce sickness rates have deteriorated slightly in July 2025 to 7.31% from 6.82% in June 2025</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12-month rolling rate remained the same in July 2025, reporting 7.01%</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Anxiety/Stress/Depression/Other psychiatric illnesses has remained the top reason for sickness absence over the last year</a:t>
            </a:r>
          </a:p>
          <a:p>
            <a:pPr marL="285750" indent="-285750">
              <a:buFont typeface="Arial" panose="020B0604020202020204" pitchFamily="34" charset="0"/>
              <a:buChar char="•"/>
            </a:pPr>
            <a:r>
              <a:rPr lang="en-GB" sz="2400" b="0" i="0" u="none" strike="noStrike" dirty="0">
                <a:effectLst/>
                <a:latin typeface="Verdana" panose="020B0604030504040204" pitchFamily="34" charset="0"/>
                <a:ea typeface="Verdana" panose="020B0604030504040204" pitchFamily="34" charset="0"/>
              </a:rPr>
              <a:t>Detailed pieces of work are being undertaken within the service groups to address large areas of sickness with workforce colleagues</a:t>
            </a:r>
            <a:endParaRPr lang="en-GB" sz="2400" b="0" i="0" u="none" strike="noStrike" dirty="0">
              <a:effectLst/>
              <a:latin typeface="Arial" panose="020B0604020202020204" pitchFamily="34" charset="0"/>
            </a:endParaRPr>
          </a:p>
        </p:txBody>
      </p:sp>
      <p:pic>
        <p:nvPicPr>
          <p:cNvPr id="8" name="Picture 7">
            <a:extLst>
              <a:ext uri="{FF2B5EF4-FFF2-40B4-BE49-F238E27FC236}">
                <a16:creationId xmlns:a16="http://schemas.microsoft.com/office/drawing/2014/main" id="{E5D5DA6B-244E-4A6B-BA55-D23E60F6452B}"/>
              </a:ext>
            </a:extLst>
          </p:cNvPr>
          <p:cNvPicPr>
            <a:picLocks noChangeAspect="1"/>
          </p:cNvPicPr>
          <p:nvPr/>
        </p:nvPicPr>
        <p:blipFill>
          <a:blip r:embed="rId2"/>
          <a:stretch>
            <a:fillRect/>
          </a:stretch>
        </p:blipFill>
        <p:spPr>
          <a:xfrm>
            <a:off x="294776" y="1210940"/>
            <a:ext cx="10748667" cy="6870865"/>
          </a:xfrm>
          <a:prstGeom prst="rect">
            <a:avLst/>
          </a:prstGeom>
        </p:spPr>
      </p:pic>
    </p:spTree>
    <p:extLst>
      <p:ext uri="{BB962C8B-B14F-4D97-AF65-F5344CB8AC3E}">
        <p14:creationId xmlns:p14="http://schemas.microsoft.com/office/powerpoint/2010/main" val="40267809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12E4D5-1D48-9C67-5942-E8A46DE4732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C0910AF3-F559-4045-37FF-AD1802F81C9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1CD92407-7FD0-3EB4-93D8-37BC118AE0F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36</a:t>
            </a:fld>
            <a:endParaRPr lang="en-GB"/>
          </a:p>
        </p:txBody>
      </p:sp>
      <p:sp>
        <p:nvSpPr>
          <p:cNvPr id="3" name="TextBox 2">
            <a:extLst>
              <a:ext uri="{FF2B5EF4-FFF2-40B4-BE49-F238E27FC236}">
                <a16:creationId xmlns:a16="http://schemas.microsoft.com/office/drawing/2014/main" id="{0DC92CB8-5693-1231-2DEC-28AF3FD52DBF}"/>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2C9EAC37-1526-8FE5-120E-5A28491E07AE}"/>
              </a:ext>
            </a:extLst>
          </p:cNvPr>
          <p:cNvSpPr txBox="1"/>
          <p:nvPr/>
        </p:nvSpPr>
        <p:spPr>
          <a:xfrm>
            <a:off x="10825857" y="2586565"/>
            <a:ext cx="9279831" cy="8119146"/>
          </a:xfrm>
          <a:prstGeom prst="rect">
            <a:avLst/>
          </a:prstGeom>
          <a:noFill/>
        </p:spPr>
        <p:txBody>
          <a:bodyPr wrap="square">
            <a:spAutoFit/>
          </a:bodyPr>
          <a:lstStyle/>
          <a:p>
            <a:pPr lvl="0">
              <a:lnSpc>
                <a:spcPct val="115000"/>
              </a:lnSpc>
            </a:pPr>
            <a:r>
              <a:rPr lang="en-GB" sz="2400" b="1" dirty="0">
                <a:effectLst/>
                <a:latin typeface="Arial" panose="020B0604020202020204" pitchFamily="34" charset="0"/>
                <a:ea typeface="Calibri" panose="020F0502020204030204" pitchFamily="34" charset="0"/>
                <a:cs typeface="Times New Roman" panose="02020603050405020304" pitchFamily="18" charset="0"/>
              </a:rPr>
              <a:t>Revenue Financial Position</a:t>
            </a:r>
          </a:p>
          <a:p>
            <a:pPr lvl="0"/>
            <a:r>
              <a:rPr lang="en-GB" sz="2600" dirty="0"/>
              <a:t>The Plan submitted at the end of March, which has not been approved reported a £58.7m deficit with a requirement to deliver £55.4m of savings. </a:t>
            </a:r>
          </a:p>
          <a:p>
            <a:r>
              <a:rPr lang="en-GB" sz="2600" dirty="0"/>
              <a:t> </a:t>
            </a:r>
          </a:p>
          <a:p>
            <a:pPr lvl="0"/>
            <a:r>
              <a:rPr lang="en-GB" sz="2600" dirty="0"/>
              <a:t>Since the plan was submitted Welsh Government has confirmed the expectation for 2025/26 only, is as a minimum the Health Board must equal the outturn from 2024/25 (£42.5m deficit). This requires an additional £16.2m of savings to be delivered, in addition to addressing and mitigating all risks arising in year. </a:t>
            </a:r>
          </a:p>
          <a:p>
            <a:r>
              <a:rPr lang="en-GB" sz="2600" dirty="0"/>
              <a:t> </a:t>
            </a:r>
          </a:p>
          <a:p>
            <a:pPr lvl="0"/>
            <a:r>
              <a:rPr lang="en-GB" sz="2600" dirty="0"/>
              <a:t>In Month 04 there is an in-month overspend of £7.6m which is £2.7m above the planned deficit for the month.</a:t>
            </a:r>
          </a:p>
          <a:p>
            <a:r>
              <a:rPr lang="en-GB" sz="2600" dirty="0"/>
              <a:t> </a:t>
            </a:r>
          </a:p>
          <a:p>
            <a:pPr lvl="0"/>
            <a:r>
              <a:rPr lang="en-GB" sz="2600" dirty="0"/>
              <a:t>The YTD overspend is £31.8m. This is £12.2m above the planned deficit of £19.6m. </a:t>
            </a:r>
          </a:p>
          <a:p>
            <a:r>
              <a:rPr lang="en-GB" sz="2600" dirty="0"/>
              <a:t> </a:t>
            </a:r>
          </a:p>
          <a:p>
            <a:pPr lvl="0"/>
            <a:r>
              <a:rPr lang="en-GB" sz="2600" dirty="0"/>
              <a:t>In order to deliver the £58.7m planned deficit, the Health Board needs to recover the year to date overspend of £12.2m in future months.</a:t>
            </a:r>
          </a:p>
        </p:txBody>
      </p:sp>
      <p:pic>
        <p:nvPicPr>
          <p:cNvPr id="12" name="Picture 11">
            <a:extLst>
              <a:ext uri="{FF2B5EF4-FFF2-40B4-BE49-F238E27FC236}">
                <a16:creationId xmlns:a16="http://schemas.microsoft.com/office/drawing/2014/main" id="{0950BABD-277F-5FC4-AC69-9252667144C3}"/>
              </a:ext>
            </a:extLst>
          </p:cNvPr>
          <p:cNvPicPr>
            <a:picLocks noChangeAspect="1"/>
          </p:cNvPicPr>
          <p:nvPr/>
        </p:nvPicPr>
        <p:blipFill>
          <a:blip r:embed="rId2"/>
          <a:stretch>
            <a:fillRect/>
          </a:stretch>
        </p:blipFill>
        <p:spPr>
          <a:xfrm>
            <a:off x="1975644" y="772162"/>
            <a:ext cx="16677951" cy="1644970"/>
          </a:xfrm>
          <a:prstGeom prst="rect">
            <a:avLst/>
          </a:prstGeom>
        </p:spPr>
      </p:pic>
      <p:pic>
        <p:nvPicPr>
          <p:cNvPr id="6" name="Picture 5">
            <a:extLst>
              <a:ext uri="{FF2B5EF4-FFF2-40B4-BE49-F238E27FC236}">
                <a16:creationId xmlns:a16="http://schemas.microsoft.com/office/drawing/2014/main" id="{53956EC4-D615-5294-D368-2A073692F41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8232" y="2586565"/>
            <a:ext cx="10298012" cy="7832800"/>
          </a:xfrm>
          <a:prstGeom prst="rect">
            <a:avLst/>
          </a:prstGeom>
          <a:noFill/>
        </p:spPr>
      </p:pic>
    </p:spTree>
    <p:extLst>
      <p:ext uri="{BB962C8B-B14F-4D97-AF65-F5344CB8AC3E}">
        <p14:creationId xmlns:p14="http://schemas.microsoft.com/office/powerpoint/2010/main" val="24836505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4B667B-E5E9-3B9C-68CF-776C739AA31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A4F374-36BE-3BFA-79DB-C91B328908B0}"/>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4A8BFC9-17C1-C406-AC83-AF5B5FF3D076}"/>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37</a:t>
            </a:fld>
            <a:endParaRPr lang="en-GB"/>
          </a:p>
        </p:txBody>
      </p:sp>
      <p:sp>
        <p:nvSpPr>
          <p:cNvPr id="3" name="TextBox 2">
            <a:extLst>
              <a:ext uri="{FF2B5EF4-FFF2-40B4-BE49-F238E27FC236}">
                <a16:creationId xmlns:a16="http://schemas.microsoft.com/office/drawing/2014/main" id="{2B7DDD48-F67B-7A8B-3D30-2C9CCE12563E}"/>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5DE0C3A3-F33F-B383-5E39-CAA48534DEE4}"/>
              </a:ext>
            </a:extLst>
          </p:cNvPr>
          <p:cNvSpPr txBox="1"/>
          <p:nvPr/>
        </p:nvSpPr>
        <p:spPr>
          <a:xfrm>
            <a:off x="10107414" y="6219562"/>
            <a:ext cx="9650442" cy="3742563"/>
          </a:xfrm>
          <a:prstGeom prst="rect">
            <a:avLst/>
          </a:prstGeom>
          <a:noFill/>
        </p:spPr>
        <p:txBody>
          <a:bodyPr wrap="square">
            <a:spAutoFit/>
          </a:bodyPr>
          <a:lstStyle/>
          <a:p>
            <a:pPr>
              <a:lnSpc>
                <a:spcPct val="115000"/>
              </a:lnSpc>
            </a:pPr>
            <a:r>
              <a:rPr lang="en-GB" sz="2400" b="1" dirty="0">
                <a:effectLst/>
                <a:latin typeface="Verdana" panose="020B0604030504040204" pitchFamily="34" charset="0"/>
                <a:ea typeface="Verdana" panose="020B0604030504040204" pitchFamily="34" charset="0"/>
                <a:cs typeface="Times New Roman" panose="02020603050405020304" pitchFamily="18" charset="0"/>
              </a:rPr>
              <a:t>Percentage of non-NHS invoices paid within 30 days of receipt of goods or valid invoice</a:t>
            </a:r>
            <a:endParaRPr lang="en-GB" sz="2400" dirty="0">
              <a:effectLst/>
              <a:latin typeface="Verdana" panose="020B0604030504040204" pitchFamily="34" charset="0"/>
              <a:ea typeface="Verdana" panose="020B0604030504040204" pitchFamily="34" charset="0"/>
              <a:cs typeface="Times New Roman" panose="02020603050405020304" pitchFamily="18" charset="0"/>
            </a:endParaRPr>
          </a:p>
          <a:p>
            <a:pPr marL="457200" lvl="0" indent="-457200">
              <a:buFont typeface="Arial" panose="020B0604020202020204" pitchFamily="34" charset="0"/>
              <a:buChar char="•"/>
            </a:pPr>
            <a:r>
              <a:rPr lang="en-GB" sz="2600" dirty="0">
                <a:latin typeface="Verdana" panose="020B0604030504040204" pitchFamily="34" charset="0"/>
                <a:ea typeface="Verdana" panose="020B0604030504040204" pitchFamily="34" charset="0"/>
              </a:rPr>
              <a:t>PSPP was achieved in month at 96.87% vs a target of 95%. (Cumulatively we remain above the target at 95.99%).</a:t>
            </a:r>
          </a:p>
          <a:p>
            <a:endParaRPr lang="en-GB" sz="2600" dirty="0">
              <a:latin typeface="Verdana" panose="020B0604030504040204" pitchFamily="34" charset="0"/>
              <a:ea typeface="Verdana" panose="020B0604030504040204" pitchFamily="34" charset="0"/>
            </a:endParaRPr>
          </a:p>
          <a:p>
            <a:pPr marL="457200" lvl="0" indent="-457200">
              <a:buFont typeface="Arial" panose="020B0604020202020204" pitchFamily="34" charset="0"/>
              <a:buChar char="•"/>
            </a:pPr>
            <a:r>
              <a:rPr lang="en-GB" sz="2600" dirty="0">
                <a:latin typeface="Verdana" panose="020B0604030504040204" pitchFamily="34" charset="0"/>
                <a:ea typeface="Verdana" panose="020B0604030504040204" pitchFamily="34" charset="0"/>
              </a:rPr>
              <a:t>There still remain issues with delays in receipting and processing of invoices which is affecting the achievement of PSPP.</a:t>
            </a:r>
          </a:p>
        </p:txBody>
      </p:sp>
      <p:sp>
        <p:nvSpPr>
          <p:cNvPr id="9" name="TextBox 8">
            <a:extLst>
              <a:ext uri="{FF2B5EF4-FFF2-40B4-BE49-F238E27FC236}">
                <a16:creationId xmlns:a16="http://schemas.microsoft.com/office/drawing/2014/main" id="{14E40996-51C6-1641-5AEA-CC7923FE3F74}"/>
              </a:ext>
            </a:extLst>
          </p:cNvPr>
          <p:cNvSpPr txBox="1"/>
          <p:nvPr/>
        </p:nvSpPr>
        <p:spPr>
          <a:xfrm>
            <a:off x="10140071" y="1090680"/>
            <a:ext cx="9705012" cy="4153445"/>
          </a:xfrm>
          <a:prstGeom prst="rect">
            <a:avLst/>
          </a:prstGeom>
          <a:noFill/>
        </p:spPr>
        <p:txBody>
          <a:bodyPr wrap="square">
            <a:spAutoFit/>
          </a:bodyPr>
          <a:lstStyle/>
          <a:p>
            <a:pPr lvl="0">
              <a:lnSpc>
                <a:spcPct val="115000"/>
              </a:lnSpc>
            </a:pPr>
            <a:r>
              <a:rPr lang="en-GB" sz="2600" b="1" dirty="0">
                <a:effectLst/>
                <a:latin typeface="Verdana" panose="020B0604030504040204" pitchFamily="34" charset="0"/>
                <a:ea typeface="Verdana" panose="020B0604030504040204" pitchFamily="34" charset="0"/>
                <a:cs typeface="Times New Roman" panose="02020603050405020304" pitchFamily="18" charset="0"/>
              </a:rPr>
              <a:t>Workforce Spend </a:t>
            </a:r>
          </a:p>
          <a:p>
            <a:pPr marL="457200" lvl="0" indent="-457200">
              <a:buFont typeface="Arial" panose="020B0604020202020204" pitchFamily="34" charset="0"/>
              <a:buChar char="•"/>
            </a:pPr>
            <a:r>
              <a:rPr lang="en-GB" sz="2600" dirty="0">
                <a:latin typeface="Verdana" panose="020B0604030504040204" pitchFamily="34" charset="0"/>
                <a:ea typeface="Verdana" panose="020B0604030504040204" pitchFamily="34" charset="0"/>
              </a:rPr>
              <a:t>The pay budgets are underspent by £714k in Month</a:t>
            </a:r>
          </a:p>
          <a:p>
            <a:endParaRPr lang="en-GB" sz="2600" dirty="0">
              <a:latin typeface="Verdana" panose="020B0604030504040204" pitchFamily="34" charset="0"/>
              <a:ea typeface="Verdana" panose="020B0604030504040204" pitchFamily="34" charset="0"/>
            </a:endParaRPr>
          </a:p>
          <a:p>
            <a:pPr marL="457200" lvl="0" indent="-457200">
              <a:buFont typeface="Arial" panose="020B0604020202020204" pitchFamily="34" charset="0"/>
              <a:buChar char="•"/>
            </a:pPr>
            <a:r>
              <a:rPr lang="en-GB" sz="2600" dirty="0">
                <a:latin typeface="Verdana" panose="020B0604030504040204" pitchFamily="34" charset="0"/>
                <a:ea typeface="Verdana" panose="020B0604030504040204" pitchFamily="34" charset="0"/>
              </a:rPr>
              <a:t>Variable pay is £496k higher in July 2025 (£5.411m vs £4.915m) when compared to the same period last year. </a:t>
            </a:r>
          </a:p>
          <a:p>
            <a:endParaRPr lang="en-GB" sz="2600" dirty="0">
              <a:latin typeface="Verdana" panose="020B0604030504040204" pitchFamily="34" charset="0"/>
              <a:ea typeface="Verdana" panose="020B0604030504040204" pitchFamily="34" charset="0"/>
            </a:endParaRPr>
          </a:p>
          <a:p>
            <a:pPr marL="457200" lvl="0" indent="-457200">
              <a:buFont typeface="Arial" panose="020B0604020202020204" pitchFamily="34" charset="0"/>
              <a:buChar char="•"/>
            </a:pPr>
            <a:r>
              <a:rPr lang="en-GB" sz="2600" dirty="0">
                <a:latin typeface="Verdana" panose="020B0604030504040204" pitchFamily="34" charset="0"/>
                <a:ea typeface="Verdana" panose="020B0604030504040204" pitchFamily="34" charset="0"/>
              </a:rPr>
              <a:t>The biggest spends are attributable to ADH, Bank and Agency which make up 83% of the total variable pay spend. </a:t>
            </a:r>
          </a:p>
        </p:txBody>
      </p:sp>
      <p:cxnSp>
        <p:nvCxnSpPr>
          <p:cNvPr id="11" name="Straight Connector 10">
            <a:extLst>
              <a:ext uri="{FF2B5EF4-FFF2-40B4-BE49-F238E27FC236}">
                <a16:creationId xmlns:a16="http://schemas.microsoft.com/office/drawing/2014/main" id="{C5BEE361-55ED-0D5E-F01C-ABAAB4BF3FD3}"/>
              </a:ext>
            </a:extLst>
          </p:cNvPr>
          <p:cNvCxnSpPr/>
          <p:nvPr/>
        </p:nvCxnSpPr>
        <p:spPr>
          <a:xfrm>
            <a:off x="0" y="5959475"/>
            <a:ext cx="20105688" cy="0"/>
          </a:xfrm>
          <a:prstGeom prst="line">
            <a:avLst/>
          </a:prstGeom>
          <a:ln w="57150">
            <a:solidFill>
              <a:srgbClr val="00BC6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90CE4A27-D52E-4A7F-E7D9-1CADD3DB1F67}"/>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2060" y="1090959"/>
            <a:ext cx="9375034" cy="4555543"/>
          </a:xfrm>
          <a:prstGeom prst="rect">
            <a:avLst/>
          </a:prstGeom>
          <a:noFill/>
        </p:spPr>
      </p:pic>
      <p:pic>
        <p:nvPicPr>
          <p:cNvPr id="6" name="Picture 5">
            <a:extLst>
              <a:ext uri="{FF2B5EF4-FFF2-40B4-BE49-F238E27FC236}">
                <a16:creationId xmlns:a16="http://schemas.microsoft.com/office/drawing/2014/main" id="{874D8775-19F8-098D-C964-73E824160EE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7832" y="6319595"/>
            <a:ext cx="9319262" cy="4715675"/>
          </a:xfrm>
          <a:prstGeom prst="rect">
            <a:avLst/>
          </a:prstGeom>
          <a:noFill/>
        </p:spPr>
      </p:pic>
    </p:spTree>
    <p:extLst>
      <p:ext uri="{BB962C8B-B14F-4D97-AF65-F5344CB8AC3E}">
        <p14:creationId xmlns:p14="http://schemas.microsoft.com/office/powerpoint/2010/main" val="29313441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21400C-69A9-532A-30D4-6495A218D91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2AEC31B-737A-7632-CFE9-141A9E2BCCD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DF7E259E-32B6-4B99-03C7-A2F97630E53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38</a:t>
            </a:fld>
            <a:endParaRPr lang="en-GB"/>
          </a:p>
        </p:txBody>
      </p:sp>
      <p:sp>
        <p:nvSpPr>
          <p:cNvPr id="3" name="TextBox 2">
            <a:extLst>
              <a:ext uri="{FF2B5EF4-FFF2-40B4-BE49-F238E27FC236}">
                <a16:creationId xmlns:a16="http://schemas.microsoft.com/office/drawing/2014/main" id="{72306FBF-8A0C-C6F1-AA0C-B171315AB502}"/>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28DEFBE6-AFDD-2289-FA82-7B5FA57F88B7}"/>
              </a:ext>
            </a:extLst>
          </p:cNvPr>
          <p:cNvSpPr txBox="1"/>
          <p:nvPr/>
        </p:nvSpPr>
        <p:spPr>
          <a:xfrm>
            <a:off x="10040757" y="953918"/>
            <a:ext cx="9579492" cy="3805657"/>
          </a:xfrm>
          <a:prstGeom prst="rect">
            <a:avLst/>
          </a:prstGeom>
          <a:noFill/>
        </p:spPr>
        <p:txBody>
          <a:bodyPr wrap="square">
            <a:spAutoFit/>
          </a:bodyPr>
          <a:lstStyle/>
          <a:p>
            <a:pPr lvl="0">
              <a:lnSpc>
                <a:spcPct val="115000"/>
              </a:lnSpc>
            </a:pPr>
            <a:r>
              <a:rPr lang="en-GB" sz="2200" b="1" dirty="0">
                <a:effectLst/>
                <a:latin typeface="Verdana" panose="020B0604030504040204" pitchFamily="34" charset="0"/>
                <a:ea typeface="Verdana" panose="020B0604030504040204" pitchFamily="34" charset="0"/>
              </a:rPr>
              <a:t>Capital Financial Position</a:t>
            </a: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forecast outturn capital position for 2025/26 is an overspend of £1.098m. Allocations are anticipated from Welsh Government which will balance this position. The forecast outturn capital position assumes income from disposals of £0.800m.</a:t>
            </a:r>
          </a:p>
          <a:p>
            <a:r>
              <a:rPr lang="en-GB" sz="2400" dirty="0">
                <a:latin typeface="Verdana" panose="020B0604030504040204" pitchFamily="34" charset="0"/>
                <a:ea typeface="Verdana" panose="020B0604030504040204" pitchFamily="34" charset="0"/>
              </a:rPr>
              <a:t> </a:t>
            </a: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Any All Wales Capital schemes where a high/medium risk is reported are closely monitored and discussed at the Capital Review progress meetings with Welsh Government.</a:t>
            </a:r>
          </a:p>
        </p:txBody>
      </p:sp>
      <p:cxnSp>
        <p:nvCxnSpPr>
          <p:cNvPr id="8" name="Straight Connector 7">
            <a:extLst>
              <a:ext uri="{FF2B5EF4-FFF2-40B4-BE49-F238E27FC236}">
                <a16:creationId xmlns:a16="http://schemas.microsoft.com/office/drawing/2014/main" id="{7D1E2443-58B8-246D-ED28-FC11D5117F9C}"/>
              </a:ext>
            </a:extLst>
          </p:cNvPr>
          <p:cNvCxnSpPr/>
          <p:nvPr/>
        </p:nvCxnSpPr>
        <p:spPr>
          <a:xfrm>
            <a:off x="0" y="5883275"/>
            <a:ext cx="20105688" cy="0"/>
          </a:xfrm>
          <a:prstGeom prst="line">
            <a:avLst/>
          </a:prstGeom>
          <a:ln w="57150">
            <a:solidFill>
              <a:srgbClr val="00BC62"/>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C016C49-927A-F403-873F-86BD7E1CAF25}"/>
              </a:ext>
            </a:extLst>
          </p:cNvPr>
          <p:cNvSpPr txBox="1"/>
          <p:nvPr/>
        </p:nvSpPr>
        <p:spPr>
          <a:xfrm>
            <a:off x="10343928" y="6500101"/>
            <a:ext cx="8997323" cy="2102820"/>
          </a:xfrm>
          <a:prstGeom prst="rect">
            <a:avLst/>
          </a:prstGeom>
          <a:noFill/>
        </p:spPr>
        <p:txBody>
          <a:bodyPr wrap="square">
            <a:spAutoFit/>
          </a:bodyPr>
          <a:lstStyle/>
          <a:p>
            <a:pPr lvl="0">
              <a:lnSpc>
                <a:spcPct val="115000"/>
              </a:lnSpc>
            </a:pPr>
            <a:r>
              <a:rPr lang="en-GB" sz="2200" b="1" dirty="0">
                <a:effectLst/>
                <a:latin typeface="Verdana" panose="020B0604030504040204" pitchFamily="34" charset="0"/>
                <a:ea typeface="Verdana" panose="020B0604030504040204" pitchFamily="34" charset="0"/>
              </a:rPr>
              <a:t>Agency spend as a % of the total pay bill</a:t>
            </a:r>
          </a:p>
          <a:p>
            <a:pPr lvl="0">
              <a:lnSpc>
                <a:spcPct val="115000"/>
              </a:lnSpc>
            </a:pPr>
            <a:endParaRPr lang="en-GB" sz="2200" b="1" dirty="0">
              <a:latin typeface="Verdana" panose="020B0604030504040204" pitchFamily="34" charset="0"/>
              <a:ea typeface="Verdana" panose="020B0604030504040204" pitchFamily="34" charset="0"/>
            </a:endParaRPr>
          </a:p>
          <a:p>
            <a:pPr marL="342900" lvl="0" indent="-342900">
              <a:lnSpc>
                <a:spcPct val="115000"/>
              </a:lnSpc>
              <a:buFont typeface="Arial" panose="020B0604020202020204" pitchFamily="34" charset="0"/>
              <a:buChar char="•"/>
            </a:pPr>
            <a:r>
              <a:rPr lang="en-GB" sz="2400" dirty="0">
                <a:effectLst/>
                <a:latin typeface="Verdana" panose="020B0604030504040204" pitchFamily="34" charset="0"/>
                <a:ea typeface="Verdana" panose="020B0604030504040204" pitchFamily="34" charset="0"/>
              </a:rPr>
              <a:t>Agency spend as a total percentage of the total play bill has increased in July 2025 to 1.78% from 1.44% in June 2025</a:t>
            </a:r>
            <a:r>
              <a:rPr lang="en-GB" sz="2200" dirty="0">
                <a:effectLst/>
                <a:latin typeface="Verdana" panose="020B0604030504040204" pitchFamily="34" charset="0"/>
                <a:ea typeface="Verdana" panose="020B0604030504040204" pitchFamily="34" charset="0"/>
              </a:rPr>
              <a:t>.</a:t>
            </a:r>
          </a:p>
        </p:txBody>
      </p:sp>
      <p:pic>
        <p:nvPicPr>
          <p:cNvPr id="9" name="Picture 8">
            <a:extLst>
              <a:ext uri="{FF2B5EF4-FFF2-40B4-BE49-F238E27FC236}">
                <a16:creationId xmlns:a16="http://schemas.microsoft.com/office/drawing/2014/main" id="{78327B06-AB2C-223E-50ED-6AB8F3274C24}"/>
              </a:ext>
            </a:extLst>
          </p:cNvPr>
          <p:cNvPicPr>
            <a:picLocks noChangeAspect="1"/>
          </p:cNvPicPr>
          <p:nvPr/>
        </p:nvPicPr>
        <p:blipFill>
          <a:blip r:embed="rId2"/>
          <a:stretch>
            <a:fillRect/>
          </a:stretch>
        </p:blipFill>
        <p:spPr>
          <a:xfrm>
            <a:off x="953542" y="6180443"/>
            <a:ext cx="8565902" cy="4808010"/>
          </a:xfrm>
          <a:prstGeom prst="rect">
            <a:avLst/>
          </a:prstGeom>
        </p:spPr>
      </p:pic>
      <p:pic>
        <p:nvPicPr>
          <p:cNvPr id="10" name="Picture 9">
            <a:extLst>
              <a:ext uri="{FF2B5EF4-FFF2-40B4-BE49-F238E27FC236}">
                <a16:creationId xmlns:a16="http://schemas.microsoft.com/office/drawing/2014/main" id="{AC29FBDF-74E3-EE22-7063-EFA2051E9CE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53542" y="867874"/>
            <a:ext cx="8565902" cy="4653986"/>
          </a:xfrm>
          <a:prstGeom prst="rect">
            <a:avLst/>
          </a:prstGeom>
          <a:noFill/>
        </p:spPr>
      </p:pic>
    </p:spTree>
    <p:extLst>
      <p:ext uri="{BB962C8B-B14F-4D97-AF65-F5344CB8AC3E}">
        <p14:creationId xmlns:p14="http://schemas.microsoft.com/office/powerpoint/2010/main" val="415311487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4674AD-3AE6-9FEC-E6D8-12A8FFB6E4E3}"/>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CE67A671-4516-2FBC-641D-50CEC98EB9F8}"/>
              </a:ext>
            </a:extLst>
          </p:cNvPr>
          <p:cNvSpPr>
            <a:spLocks noGrp="1"/>
          </p:cNvSpPr>
          <p:nvPr>
            <p:ph type="body" sz="quarter" idx="10"/>
          </p:nvPr>
        </p:nvSpPr>
        <p:spPr/>
        <p:txBody>
          <a:bodyPr/>
          <a:lstStyle/>
          <a:p>
            <a:pPr algn="ctr"/>
            <a:r>
              <a:rPr lang="en-GB" sz="4400" b="1" dirty="0">
                <a:latin typeface="Verdana" panose="020B0604030504040204" pitchFamily="34" charset="0"/>
                <a:ea typeface="Verdana" panose="020B0604030504040204" pitchFamily="34" charset="0"/>
              </a:rPr>
              <a:t>Section 3: </a:t>
            </a:r>
          </a:p>
          <a:p>
            <a:pPr algn="ctr"/>
            <a:r>
              <a:rPr lang="en-GB" sz="4400" dirty="0">
                <a:latin typeface="Verdana" panose="020B0604030504040204" pitchFamily="34" charset="0"/>
                <a:ea typeface="Verdana" panose="020B0604030504040204" pitchFamily="34" charset="0"/>
              </a:rPr>
              <a:t>Updates on Ministerial Enabling Actions</a:t>
            </a:r>
          </a:p>
          <a:p>
            <a:endParaRPr lang="en-GB" dirty="0"/>
          </a:p>
        </p:txBody>
      </p:sp>
    </p:spTree>
    <p:extLst>
      <p:ext uri="{BB962C8B-B14F-4D97-AF65-F5344CB8AC3E}">
        <p14:creationId xmlns:p14="http://schemas.microsoft.com/office/powerpoint/2010/main" val="9716197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9EA873-10E9-81EF-7457-46209DC589F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114C2FA-F199-49FA-7963-F39DCBC11C6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graphicFrame>
        <p:nvGraphicFramePr>
          <p:cNvPr id="5" name="Table 4">
            <a:extLst>
              <a:ext uri="{FF2B5EF4-FFF2-40B4-BE49-F238E27FC236}">
                <a16:creationId xmlns:a16="http://schemas.microsoft.com/office/drawing/2014/main" id="{787AF1C9-A16B-9F3D-C36B-53012E6F0A86}"/>
              </a:ext>
            </a:extLst>
          </p:cNvPr>
          <p:cNvGraphicFramePr>
            <a:graphicFrameLocks noGrp="1"/>
          </p:cNvGraphicFramePr>
          <p:nvPr>
            <p:extLst>
              <p:ext uri="{D42A27DB-BD31-4B8C-83A1-F6EECF244321}">
                <p14:modId xmlns:p14="http://schemas.microsoft.com/office/powerpoint/2010/main" val="1597257464"/>
              </p:ext>
            </p:extLst>
          </p:nvPr>
        </p:nvGraphicFramePr>
        <p:xfrm>
          <a:off x="185800" y="727557"/>
          <a:ext cx="19755060" cy="10581793"/>
        </p:xfrm>
        <a:graphic>
          <a:graphicData uri="http://schemas.openxmlformats.org/drawingml/2006/table">
            <a:tbl>
              <a:tblPr firstRow="1" bandRow="1">
                <a:tableStyleId>{5C22544A-7EE6-4342-B048-85BDC9FD1C3A}</a:tableStyleId>
              </a:tblPr>
              <a:tblGrid>
                <a:gridCol w="1952730">
                  <a:extLst>
                    <a:ext uri="{9D8B030D-6E8A-4147-A177-3AD203B41FA5}">
                      <a16:colId xmlns:a16="http://schemas.microsoft.com/office/drawing/2014/main" val="2762623597"/>
                    </a:ext>
                  </a:extLst>
                </a:gridCol>
                <a:gridCol w="15544800">
                  <a:extLst>
                    <a:ext uri="{9D8B030D-6E8A-4147-A177-3AD203B41FA5}">
                      <a16:colId xmlns:a16="http://schemas.microsoft.com/office/drawing/2014/main" val="1765998844"/>
                    </a:ext>
                  </a:extLst>
                </a:gridCol>
                <a:gridCol w="2257530">
                  <a:extLst>
                    <a:ext uri="{9D8B030D-6E8A-4147-A177-3AD203B41FA5}">
                      <a16:colId xmlns:a16="http://schemas.microsoft.com/office/drawing/2014/main" val="2201901794"/>
                    </a:ext>
                  </a:extLst>
                </a:gridCol>
              </a:tblGrid>
              <a:tr h="934292">
                <a:tc>
                  <a:txBody>
                    <a:bodyPr/>
                    <a:lstStyle/>
                    <a:p>
                      <a:pPr algn="ctr">
                        <a:lnSpc>
                          <a:spcPts val="800"/>
                        </a:lnSpc>
                      </a:pPr>
                      <a:r>
                        <a:rPr lang="en-GB" sz="1800" dirty="0">
                          <a:latin typeface="Verdana" panose="020B0604030504040204" pitchFamily="34" charset="0"/>
                          <a:ea typeface="Verdana" panose="020B0604030504040204" pitchFamily="34" charset="0"/>
                        </a:rPr>
                        <a:t>TI Area</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 (Level 4)</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800"/>
                        </a:lnSpc>
                      </a:pPr>
                      <a:r>
                        <a:rPr lang="en-GB" sz="1800" dirty="0">
                          <a:latin typeface="Verdana" panose="020B0604030504040204" pitchFamily="34" charset="0"/>
                          <a:ea typeface="Verdana" panose="020B0604030504040204" pitchFamily="34" charset="0"/>
                        </a:rPr>
                        <a:t>Criteria to achieve</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800"/>
                        </a:lnSpc>
                      </a:pPr>
                      <a:r>
                        <a:rPr lang="en-GB" sz="1800" dirty="0">
                          <a:latin typeface="Verdana" panose="020B0604030504040204" pitchFamily="34" charset="0"/>
                          <a:ea typeface="Verdana" panose="020B0604030504040204" pitchFamily="34" charset="0"/>
                        </a:rPr>
                        <a:t>Performance</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 </a:t>
                      </a:r>
                    </a:p>
                    <a:p>
                      <a:pPr algn="ctr">
                        <a:lnSpc>
                          <a:spcPts val="800"/>
                        </a:lnSpc>
                      </a:pPr>
                      <a:r>
                        <a:rPr lang="en-GB" sz="1800" dirty="0">
                          <a:latin typeface="Verdana" panose="020B0604030504040204" pitchFamily="34" charset="0"/>
                          <a:ea typeface="Verdana" panose="020B0604030504040204" pitchFamily="34" charset="0"/>
                        </a:rPr>
                        <a:t>(June -25)  </a:t>
                      </a:r>
                      <a:endParaRPr lang="en-GB" sz="1800" dirty="0">
                        <a:solidFill>
                          <a:srgbClr val="FF0000"/>
                        </a:solidFill>
                        <a:latin typeface="Verdana" panose="020B0604030504040204" pitchFamily="34" charset="0"/>
                        <a:ea typeface="Verdana" panose="020B0604030504040204" pitchFamily="34" charset="0"/>
                      </a:endParaRP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87401"/>
                  </a:ext>
                </a:extLst>
              </a:tr>
              <a:tr h="719077">
                <a:tc>
                  <a:txBody>
                    <a:bodyPr/>
                    <a:lstStyle/>
                    <a:p>
                      <a:pPr algn="ctr"/>
                      <a:r>
                        <a:rPr lang="en-GB" sz="1800" b="1">
                          <a:latin typeface="Verdana" panose="020B0604030504040204" pitchFamily="34" charset="0"/>
                          <a:ea typeface="Verdana" panose="020B0604030504040204" pitchFamily="34" charset="0"/>
                        </a:rPr>
                        <a:t>Cancer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60% performance maintained for 3 months against the SCP target. This position in </a:t>
                      </a:r>
                      <a:r>
                        <a:rPr lang="en-GB" sz="1800" b="1" i="0" dirty="0">
                          <a:solidFill>
                            <a:schemeClr val="dk1"/>
                          </a:solidFill>
                          <a:effectLst/>
                          <a:latin typeface="Verdana" panose="020B0604030504040204" pitchFamily="34" charset="0"/>
                          <a:ea typeface="Verdana" panose="020B0604030504040204" pitchFamily="34" charset="0"/>
                          <a:cs typeface="+mn-cs"/>
                        </a:rPr>
                        <a:t>draft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52% </a:t>
                      </a:r>
                    </a:p>
                    <a:p>
                      <a:pPr algn="ctr"/>
                      <a:r>
                        <a:rPr lang="en-GB" sz="1800" b="1" dirty="0">
                          <a:solidFill>
                            <a:schemeClr val="tx1"/>
                          </a:solidFill>
                          <a:latin typeface="Verdana" panose="020B0604030504040204" pitchFamily="34" charset="0"/>
                          <a:ea typeface="Verdana" panose="020B0604030504040204" pitchFamily="34" charset="0"/>
                        </a:rPr>
                        <a:t>(June - 25)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42885159"/>
                  </a:ext>
                </a:extLst>
              </a:tr>
              <a:tr h="779615">
                <a:tc rowSpan="4">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UEC</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Continuous reduction of ambulance handovers over an hour of at least 11% in three consecutive months and maintained for 3 months (Based on Q2/Q3 2023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144 (42.2% reduction)</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134687308"/>
                  </a:ext>
                </a:extLst>
              </a:tr>
              <a:tr h="476221">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Continuous improvement towards no more than 7% of patients waiting over 12 hours at each individual site and across HB</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10.04%</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4009423"/>
                  </a:ext>
                </a:extLst>
              </a:tr>
              <a:tr h="476221">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Median time from arrival at emergency department to assessment by a clinical decision maker should not exceed 60 minutes</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85.96%</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061903587"/>
                  </a:ext>
                </a:extLst>
              </a:tr>
              <a:tr h="779615">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Continuous reduction in delayed pathways of care of 5% for three consecutive months and then maintained for three months (based on Oct-Dec 23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186</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326051478"/>
                  </a:ext>
                </a:extLst>
              </a:tr>
              <a:tr h="538328">
                <a:tc rowSpan="5">
                  <a:txBody>
                    <a:bodyPr/>
                    <a:lstStyle/>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r>
                        <a:rPr lang="en-GB" sz="1800" b="1" kern="1200">
                          <a:solidFill>
                            <a:schemeClr val="dk1"/>
                          </a:solidFill>
                          <a:latin typeface="Verdana" panose="020B0604030504040204" pitchFamily="34" charset="0"/>
                          <a:ea typeface="Verdana" panose="020B0604030504040204" pitchFamily="34" charset="0"/>
                          <a:cs typeface="+mn-cs"/>
                        </a:rPr>
                        <a:t>HCAIs</a:t>
                      </a:r>
                    </a:p>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a:solidFill>
                            <a:schemeClr val="dk1"/>
                          </a:solidFill>
                          <a:effectLst/>
                          <a:latin typeface="Verdana" panose="020B0604030504040204" pitchFamily="34" charset="0"/>
                          <a:ea typeface="Verdana" panose="020B0604030504040204" pitchFamily="34" charset="0"/>
                          <a:cs typeface="+mn-cs"/>
                        </a:rPr>
                        <a:t>A clear improvement plan based on a root cause analysis to address the issue of hospital onset HCAIs.</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i="0" dirty="0">
                          <a:solidFill>
                            <a:schemeClr val="tx1"/>
                          </a:solidFill>
                          <a:effectLst/>
                          <a:latin typeface="Verdana" panose="020B0604030504040204" pitchFamily="34" charset="0"/>
                          <a:ea typeface="Verdana" panose="020B0604030504040204" pitchFamily="34" charset="0"/>
                          <a:cs typeface="+mn-cs"/>
                        </a:rPr>
                        <a:t>In place</a:t>
                      </a:r>
                      <a:endParaRPr lang="en-GB" sz="1800" b="1" dirty="0">
                        <a:solidFill>
                          <a:schemeClr val="tx1"/>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62"/>
                    </a:solidFill>
                  </a:tcPr>
                </a:tc>
                <a:extLst>
                  <a:ext uri="{0D108BD9-81ED-4DB2-BD59-A6C34878D82A}">
                    <a16:rowId xmlns:a16="http://schemas.microsoft.com/office/drawing/2014/main" val="66509447"/>
                  </a:ext>
                </a:extLst>
              </a:tr>
              <a:tr h="796160">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a:solidFill>
                            <a:schemeClr val="dk1"/>
                          </a:solidFill>
                          <a:effectLst/>
                          <a:latin typeface="Verdana" panose="020B0604030504040204" pitchFamily="34" charset="0"/>
                          <a:ea typeface="Verdana" panose="020B0604030504040204" pitchFamily="34" charset="0"/>
                          <a:cs typeface="+mn-cs"/>
                        </a:rPr>
                        <a:t>C-Diff: reduce the number of hospital onset infections by 40% and maintain for 3 months (from a baseline of the average number of cases in quarter 3 of 10 cases to no more than 6 per month</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13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951478333"/>
                  </a:ext>
                </a:extLst>
              </a:tr>
              <a:tr h="784365">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Staph aureus: reduce the number of hospital onset infections by 25% and maintain for 3 months (from a baseline of the average number of cases in quarter 3 of 4 cases to no more than 3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 cases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735097210"/>
                  </a:ext>
                </a:extLst>
              </a:tr>
              <a:tr h="973083">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a:solidFill>
                            <a:schemeClr val="dk1"/>
                          </a:solidFill>
                          <a:effectLst/>
                          <a:latin typeface="Verdana" panose="020B0604030504040204" pitchFamily="34" charset="0"/>
                          <a:ea typeface="Verdana" panose="020B0604030504040204" pitchFamily="34" charset="0"/>
                          <a:cs typeface="+mn-cs"/>
                        </a:rPr>
                        <a:t>E-coli: reduce the number of hospital onset infections by 20% and maintain for 3 months (from a baseline of the average number of · cases in quarter 3 of 5 cases to no more than 4 per month)</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731054538"/>
                  </a:ext>
                </a:extLst>
              </a:tr>
              <a:tr h="784365">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Klebsiella: reduce the number of hospital onset infections by 10% and maintain for 3 months based on 2017/18 figures (baseline –54 cases in 2017/18, reduce to average of at most 4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5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703809067"/>
                  </a:ext>
                </a:extLst>
              </a:tr>
              <a:tr h="476221">
                <a:tc rowSpan="2">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Finance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lvl="0" algn="l" defTabSz="685772" rtl="0" eaLnBrk="1" latinLnBrk="0" hangingPunct="1"/>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in the monthly Escalation Report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lumMod val="95000"/>
                      </a:schemeClr>
                    </a:solidFill>
                  </a:tcPr>
                </a:tc>
                <a:tc hMerge="1">
                  <a:txBody>
                    <a:bodyPr/>
                    <a:lstStyle/>
                    <a:p>
                      <a:pPr algn="ctr"/>
                      <a:endParaRPr lang="en-GB" sz="1800" b="1"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C000"/>
                    </a:solidFill>
                  </a:tcPr>
                </a:tc>
                <a:extLst>
                  <a:ext uri="{0D108BD9-81ED-4DB2-BD59-A6C34878D82A}">
                    <a16:rowId xmlns:a16="http://schemas.microsoft.com/office/drawing/2014/main" val="1143421354"/>
                  </a:ext>
                </a:extLst>
              </a:tr>
              <a:tr h="437052">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lvl="0" algn="l" defTabSz="685772" rtl="0" eaLnBrk="1" latinLnBrk="0" hangingPunct="1"/>
                      <a:endParaRPr lang="en-GB" sz="1800" b="0" i="0" kern="120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GB" sz="1800"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563036437"/>
                  </a:ext>
                </a:extLst>
              </a:tr>
              <a:tr h="813589">
                <a:tc>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Strategy &amp; Planning</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in the monthly Escalation Report</a:t>
                      </a:r>
                    </a:p>
                    <a:p>
                      <a:pPr marL="0" marR="0" lvl="0" indent="0" algn="l" defTabSz="685772" rtl="0" eaLnBrk="1" fontAlgn="auto" latinLnBrk="0" hangingPunct="1">
                        <a:lnSpc>
                          <a:spcPct val="100000"/>
                        </a:lnSpc>
                        <a:spcBef>
                          <a:spcPts val="0"/>
                        </a:spcBef>
                        <a:spcAft>
                          <a:spcPts val="0"/>
                        </a:spcAft>
                        <a:buClrTx/>
                        <a:buSzTx/>
                        <a:buFontTx/>
                        <a:buNone/>
                        <a:tabLst/>
                        <a:defRPr/>
                      </a:pPr>
                      <a:endParaRPr lang="en-GB" sz="2000" b="0" i="0" kern="120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GB" sz="2000"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058768491"/>
                  </a:ext>
                </a:extLst>
              </a:tr>
              <a:tr h="813589">
                <a:tc>
                  <a:txBody>
                    <a:bodyPr/>
                    <a:lstStyle/>
                    <a:p>
                      <a:pPr algn="ctr"/>
                      <a:r>
                        <a:rPr lang="en-GB" sz="1800" b="1" dirty="0">
                          <a:latin typeface="Verdana" panose="020B0604030504040204" pitchFamily="34" charset="0"/>
                          <a:ea typeface="Verdana" panose="020B0604030504040204" pitchFamily="34" charset="0"/>
                        </a:rPr>
                        <a:t>Maternity &amp; Neonates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in the monthly Perinatal Report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a:endParaRPr lang="en-GB" sz="1800" b="1" dirty="0">
                        <a:solidFill>
                          <a:srgbClr val="FF0000"/>
                        </a:solidFill>
                        <a:latin typeface="Verdana" panose="020B0604030504040204" pitchFamily="34" charset="0"/>
                        <a:ea typeface="Verdana" panose="020B0604030504040204" pitchFamily="34" charset="0"/>
                      </a:endParaRPr>
                    </a:p>
                  </a:txBody>
                  <a:tcPr marL="75396" marR="75396" marT="75396" marB="75396" anchor="ctr"/>
                </a:tc>
                <a:extLst>
                  <a:ext uri="{0D108BD9-81ED-4DB2-BD59-A6C34878D82A}">
                    <a16:rowId xmlns:a16="http://schemas.microsoft.com/office/drawing/2014/main" val="2185667078"/>
                  </a:ext>
                </a:extLst>
              </a:tr>
            </a:tbl>
          </a:graphicData>
        </a:graphic>
      </p:graphicFrame>
      <p:sp>
        <p:nvSpPr>
          <p:cNvPr id="3" name="TextBox 2">
            <a:extLst>
              <a:ext uri="{FF2B5EF4-FFF2-40B4-BE49-F238E27FC236}">
                <a16:creationId xmlns:a16="http://schemas.microsoft.com/office/drawing/2014/main" id="{A3BE3157-391A-A9F0-1CFD-8EF1A98E1217}"/>
              </a:ext>
            </a:extLst>
          </p:cNvPr>
          <p:cNvSpPr txBox="1"/>
          <p:nvPr/>
        </p:nvSpPr>
        <p:spPr>
          <a:xfrm>
            <a:off x="10486" y="0"/>
            <a:ext cx="20105688" cy="549061"/>
          </a:xfrm>
          <a:prstGeom prst="rect">
            <a:avLst/>
          </a:prstGeom>
          <a:solidFill>
            <a:srgbClr val="7030A0"/>
          </a:solidFill>
        </p:spPr>
        <p:txBody>
          <a:bodyPr wrap="square" rtlCol="0">
            <a:spAutoFit/>
          </a:bodyPr>
          <a:lstStyle/>
          <a:p>
            <a:pPr algn="just">
              <a:spcAft>
                <a:spcPts val="989"/>
              </a:spcAft>
            </a:pPr>
            <a:r>
              <a:rPr lang="en-GB" sz="2968" b="1" dirty="0">
                <a:solidFill>
                  <a:schemeClr val="bg1"/>
                </a:solidFill>
                <a:latin typeface="Aptos Black" panose="020F0502020204030204" pitchFamily="34" charset="0"/>
              </a:rPr>
              <a:t>Delivery against Targeted Intervention and Enhanced Monitoring Criteria 2025/26</a:t>
            </a:r>
          </a:p>
        </p:txBody>
      </p:sp>
      <p:sp>
        <p:nvSpPr>
          <p:cNvPr id="8" name="Rectangle: Rounded Corners 7">
            <a:hlinkClick r:id="rId2"/>
            <a:extLst>
              <a:ext uri="{FF2B5EF4-FFF2-40B4-BE49-F238E27FC236}">
                <a16:creationId xmlns:a16="http://schemas.microsoft.com/office/drawing/2014/main" id="{0BDF91EC-917B-301F-4A5C-146E9A59C77B}"/>
              </a:ext>
            </a:extLst>
          </p:cNvPr>
          <p:cNvSpPr/>
          <p:nvPr/>
        </p:nvSpPr>
        <p:spPr>
          <a:xfrm>
            <a:off x="14701044" y="808744"/>
            <a:ext cx="2781300"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Box 8">
            <a:extLst>
              <a:ext uri="{FF2B5EF4-FFF2-40B4-BE49-F238E27FC236}">
                <a16:creationId xmlns:a16="http://schemas.microsoft.com/office/drawing/2014/main" id="{FF715645-2DFD-6BC1-BFBA-C5DE9C58001C}"/>
              </a:ext>
            </a:extLst>
          </p:cNvPr>
          <p:cNvSpPr txBox="1"/>
          <p:nvPr/>
        </p:nvSpPr>
        <p:spPr>
          <a:xfrm>
            <a:off x="15577344" y="970580"/>
            <a:ext cx="1905000"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7" name="Graphic 6" descr="Cursor with solid fill">
            <a:extLst>
              <a:ext uri="{FF2B5EF4-FFF2-40B4-BE49-F238E27FC236}">
                <a16:creationId xmlns:a16="http://schemas.microsoft.com/office/drawing/2014/main" id="{DA529F22-5FE1-B199-F83E-BCAEB083EA2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701044" y="727558"/>
            <a:ext cx="914400" cy="914400"/>
          </a:xfrm>
          <a:prstGeom prst="rect">
            <a:avLst/>
          </a:prstGeom>
        </p:spPr>
      </p:pic>
    </p:spTree>
    <p:extLst>
      <p:ext uri="{BB962C8B-B14F-4D97-AF65-F5344CB8AC3E}">
        <p14:creationId xmlns:p14="http://schemas.microsoft.com/office/powerpoint/2010/main" val="36492633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677B04-A52F-EF92-E013-BE4E13679D8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45D03B2-7F91-8C82-72FE-00998402B47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B09090B-1E99-AA30-A20D-796186991D3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40</a:t>
            </a:fld>
            <a:endParaRPr lang="en-GB"/>
          </a:p>
        </p:txBody>
      </p:sp>
      <p:sp>
        <p:nvSpPr>
          <p:cNvPr id="5" name="TextBox 4">
            <a:extLst>
              <a:ext uri="{FF2B5EF4-FFF2-40B4-BE49-F238E27FC236}">
                <a16:creationId xmlns:a16="http://schemas.microsoft.com/office/drawing/2014/main" id="{343B5AF6-8755-C08A-7200-18835F0A866E}"/>
              </a:ext>
            </a:extLst>
          </p:cNvPr>
          <p:cNvSpPr txBox="1"/>
          <p:nvPr/>
        </p:nvSpPr>
        <p:spPr>
          <a:xfrm>
            <a:off x="338089" y="110681"/>
            <a:ext cx="6518366" cy="461665"/>
          </a:xfrm>
          <a:prstGeom prst="rect">
            <a:avLst/>
          </a:prstGeom>
          <a:noFill/>
        </p:spPr>
        <p:txBody>
          <a:bodyPr wrap="square" rtlCol="0">
            <a:spAutoFit/>
          </a:bodyPr>
          <a:lstStyle/>
          <a:p>
            <a:pPr defTabSz="457181">
              <a:spcAft>
                <a:spcPts val="599"/>
              </a:spcAft>
              <a:defRPr/>
            </a:pPr>
            <a:r>
              <a:rPr lang="en-GB" sz="2400" b="1" dirty="0">
                <a:solidFill>
                  <a:prstClr val="black"/>
                </a:solidFill>
                <a:latin typeface="Verdana" panose="020B0604030504040204" pitchFamily="34" charset="0"/>
                <a:ea typeface="Verdana" panose="020B0604030504040204" pitchFamily="34" charset="0"/>
              </a:rPr>
              <a:t>Enabling Actions</a:t>
            </a:r>
          </a:p>
        </p:txBody>
      </p:sp>
      <p:graphicFrame>
        <p:nvGraphicFramePr>
          <p:cNvPr id="8" name="Table 7">
            <a:extLst>
              <a:ext uri="{FF2B5EF4-FFF2-40B4-BE49-F238E27FC236}">
                <a16:creationId xmlns:a16="http://schemas.microsoft.com/office/drawing/2014/main" id="{89BC3455-8144-A472-B580-AC51FA03E8FC}"/>
              </a:ext>
            </a:extLst>
          </p:cNvPr>
          <p:cNvGraphicFramePr>
            <a:graphicFrameLocks noGrp="1"/>
          </p:cNvGraphicFramePr>
          <p:nvPr>
            <p:extLst>
              <p:ext uri="{D42A27DB-BD31-4B8C-83A1-F6EECF244321}">
                <p14:modId xmlns:p14="http://schemas.microsoft.com/office/powerpoint/2010/main" val="2694435432"/>
              </p:ext>
            </p:extLst>
          </p:nvPr>
        </p:nvGraphicFramePr>
        <p:xfrm>
          <a:off x="338088" y="704930"/>
          <a:ext cx="19392155" cy="10013927"/>
        </p:xfrm>
        <a:graphic>
          <a:graphicData uri="http://schemas.openxmlformats.org/drawingml/2006/table">
            <a:tbl>
              <a:tblPr firstRow="1" bandRow="1">
                <a:tableStyleId>{5C22544A-7EE6-4342-B048-85BDC9FD1C3A}</a:tableStyleId>
              </a:tblPr>
              <a:tblGrid>
                <a:gridCol w="918573">
                  <a:extLst>
                    <a:ext uri="{9D8B030D-6E8A-4147-A177-3AD203B41FA5}">
                      <a16:colId xmlns:a16="http://schemas.microsoft.com/office/drawing/2014/main" val="660515521"/>
                    </a:ext>
                  </a:extLst>
                </a:gridCol>
                <a:gridCol w="5181744">
                  <a:extLst>
                    <a:ext uri="{9D8B030D-6E8A-4147-A177-3AD203B41FA5}">
                      <a16:colId xmlns:a16="http://schemas.microsoft.com/office/drawing/2014/main" val="751423695"/>
                    </a:ext>
                  </a:extLst>
                </a:gridCol>
                <a:gridCol w="13291838">
                  <a:extLst>
                    <a:ext uri="{9D8B030D-6E8A-4147-A177-3AD203B41FA5}">
                      <a16:colId xmlns:a16="http://schemas.microsoft.com/office/drawing/2014/main" val="1469752202"/>
                    </a:ext>
                  </a:extLst>
                </a:gridCol>
              </a:tblGrid>
              <a:tr h="368207">
                <a:tc gridSpan="3">
                  <a:txBody>
                    <a:bodyPr/>
                    <a:lstStyle>
                      <a:lvl1pPr marL="0" algn="l" defTabSz="1507937" rtl="0" eaLnBrk="1" latinLnBrk="0" hangingPunct="1">
                        <a:defRPr sz="2968" b="1" kern="1200">
                          <a:solidFill>
                            <a:schemeClr val="lt1"/>
                          </a:solidFill>
                          <a:latin typeface="Aptos" panose="02110004020202020204"/>
                        </a:defRPr>
                      </a:lvl1pPr>
                      <a:lvl2pPr marL="753969" algn="l" defTabSz="1507937" rtl="0" eaLnBrk="1" latinLnBrk="0" hangingPunct="1">
                        <a:defRPr sz="2968" b="1" kern="1200">
                          <a:solidFill>
                            <a:schemeClr val="lt1"/>
                          </a:solidFill>
                          <a:latin typeface="Aptos" panose="02110004020202020204"/>
                        </a:defRPr>
                      </a:lvl2pPr>
                      <a:lvl3pPr marL="1507937" algn="l" defTabSz="1507937" rtl="0" eaLnBrk="1" latinLnBrk="0" hangingPunct="1">
                        <a:defRPr sz="2968" b="1" kern="1200">
                          <a:solidFill>
                            <a:schemeClr val="lt1"/>
                          </a:solidFill>
                          <a:latin typeface="Aptos" panose="02110004020202020204"/>
                        </a:defRPr>
                      </a:lvl3pPr>
                      <a:lvl4pPr marL="2261906" algn="l" defTabSz="1507937" rtl="0" eaLnBrk="1" latinLnBrk="0" hangingPunct="1">
                        <a:defRPr sz="2968" b="1" kern="1200">
                          <a:solidFill>
                            <a:schemeClr val="lt1"/>
                          </a:solidFill>
                          <a:latin typeface="Aptos" panose="02110004020202020204"/>
                        </a:defRPr>
                      </a:lvl4pPr>
                      <a:lvl5pPr marL="3015874" algn="l" defTabSz="1507937" rtl="0" eaLnBrk="1" latinLnBrk="0" hangingPunct="1">
                        <a:defRPr sz="2968" b="1" kern="1200">
                          <a:solidFill>
                            <a:schemeClr val="lt1"/>
                          </a:solidFill>
                          <a:latin typeface="Aptos" panose="02110004020202020204"/>
                        </a:defRPr>
                      </a:lvl5pPr>
                      <a:lvl6pPr marL="3769843" algn="l" defTabSz="1507937" rtl="0" eaLnBrk="1" latinLnBrk="0" hangingPunct="1">
                        <a:defRPr sz="2968" b="1" kern="1200">
                          <a:solidFill>
                            <a:schemeClr val="lt1"/>
                          </a:solidFill>
                          <a:latin typeface="Aptos" panose="02110004020202020204"/>
                        </a:defRPr>
                      </a:lvl6pPr>
                      <a:lvl7pPr marL="4523811" algn="l" defTabSz="1507937" rtl="0" eaLnBrk="1" latinLnBrk="0" hangingPunct="1">
                        <a:defRPr sz="2968" b="1" kern="1200">
                          <a:solidFill>
                            <a:schemeClr val="lt1"/>
                          </a:solidFill>
                          <a:latin typeface="Aptos" panose="02110004020202020204"/>
                        </a:defRPr>
                      </a:lvl7pPr>
                      <a:lvl8pPr marL="5277780" algn="l" defTabSz="1507937" rtl="0" eaLnBrk="1" latinLnBrk="0" hangingPunct="1">
                        <a:defRPr sz="2968" b="1" kern="1200">
                          <a:solidFill>
                            <a:schemeClr val="lt1"/>
                          </a:solidFill>
                          <a:latin typeface="Aptos" panose="02110004020202020204"/>
                        </a:defRPr>
                      </a:lvl8pPr>
                      <a:lvl9pPr marL="6031748" algn="l" defTabSz="1507937" rtl="0" eaLnBrk="1" latinLnBrk="0" hangingPunct="1">
                        <a:defRPr sz="2968" b="1" kern="1200">
                          <a:solidFill>
                            <a:schemeClr val="lt1"/>
                          </a:solidFill>
                          <a:latin typeface="Aptos" panose="02110004020202020204"/>
                        </a:defRPr>
                      </a:lvl9pPr>
                    </a:lstStyle>
                    <a:p>
                      <a:r>
                        <a:rPr lang="en-GB" sz="1600" dirty="0">
                          <a:latin typeface="Verdana" panose="020B0604030504040204" pitchFamily="34" charset="0"/>
                          <a:ea typeface="Verdana" panose="020B0604030504040204" pitchFamily="34" charset="0"/>
                        </a:rPr>
                        <a:t>Operational  Productivity and Efficiency – Urgent and Emergency Care</a:t>
                      </a: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602520">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r>
                        <a:rPr lang="en-US" sz="1600" b="1" dirty="0">
                          <a:latin typeface="Verdana" panose="020B0604030504040204" pitchFamily="34" charset="0"/>
                          <a:ea typeface="Verdana" panose="020B0604030504040204" pitchFamily="34" charset="0"/>
                        </a:rPr>
                        <a:t>Improve timely access to care, reducing the length of wait in key areas of the UEC stream through addressing variation </a:t>
                      </a:r>
                      <a:endParaRPr lang="en-GB" sz="1600" b="1" dirty="0">
                        <a:latin typeface="Verdana" panose="020B0604030504040204" pitchFamily="34" charset="0"/>
                        <a:ea typeface="Verdana" panose="020B0604030504040204" pitchFamily="34" charset="0"/>
                      </a:endParaRPr>
                    </a:p>
                  </a:txBody>
                  <a:tcPr marL="91441" marR="91441"/>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077709">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0" dirty="0">
                          <a:solidFill>
                            <a:srgbClr val="333333"/>
                          </a:solidFill>
                          <a:effectLst/>
                          <a:latin typeface="Verdana" panose="020B0604030504040204" pitchFamily="34" charset="0"/>
                          <a:ea typeface="Verdana" panose="020B0604030504040204" pitchFamily="34" charset="0"/>
                        </a:rPr>
                        <a:t>Delivery of the Urgent Emergency Care (UEC) Enabling Actions are firmly embedded in the Health Board UEC 6 Goals Programme. We will implement key initiatives aimed at enhancing patient care and operational efficiency. The focus on falls and breathing problems will drive the reworking of pre-hospital pathways, ensuring timely access to respiratory services. Additionally, management of frailty will be expanded to prevent unnecessary pre-hospital admissions, thereby optimising resource allocation. Improvements to front door services will streamline patient flow, enhancing operational management across the board. A comprehensive review of the beds will be undertaken as part of a Health Board-wide assessment of bed provision. Furthermore, working with our partners in the Local Authorities through the RPB, the ‘Discharge to Recover &amp; Assess’ model will ensure patients receive appropriate care and support during recovery, reinforcing the commitment to patient experience improvement.</a:t>
                      </a:r>
                      <a:endParaRPr lang="en-GB" sz="1800" dirty="0">
                        <a:latin typeface="Verdana" panose="020B0604030504040204" pitchFamily="34" charset="0"/>
                        <a:ea typeface="Verdana" panose="020B0604030504040204" pitchFamily="34" charset="0"/>
                      </a:endParaRP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84688335"/>
                  </a:ext>
                </a:extLst>
              </a:tr>
              <a:tr h="368207">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600" b="1" dirty="0">
                          <a:latin typeface="Verdana" panose="020B0604030504040204" pitchFamily="34" charset="0"/>
                          <a:ea typeface="Verdana" panose="020B0604030504040204" pitchFamily="34" charset="0"/>
                        </a:rPr>
                        <a:t>SBUHB Baseline Information</a:t>
                      </a: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838835358"/>
                  </a:ext>
                </a:extLst>
              </a:tr>
              <a:tr h="379364">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1" dirty="0">
                          <a:latin typeface="Verdana" panose="020B0604030504040204" pitchFamily="34" charset="0"/>
                          <a:ea typeface="Verdana" panose="020B0604030504040204" pitchFamily="34" charset="0"/>
                        </a:rPr>
                        <a:t>#</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600" b="1" dirty="0">
                          <a:latin typeface="Verdana" panose="020B0604030504040204" pitchFamily="34" charset="0"/>
                          <a:ea typeface="Verdana" panose="020B0604030504040204" pitchFamily="34" charset="0"/>
                        </a:rPr>
                        <a:t>Enabling Action</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600" b="1" dirty="0">
                          <a:latin typeface="Verdana" panose="020B0604030504040204" pitchFamily="34" charset="0"/>
                          <a:ea typeface="Verdana" panose="020B0604030504040204" pitchFamily="34" charset="0"/>
                        </a:rPr>
                        <a:t>Current position (July 2025)</a:t>
                      </a:r>
                    </a:p>
                  </a:txBody>
                  <a:tcPr marL="91441" marR="91441" anchor="ctr"/>
                </a:tc>
                <a:extLst>
                  <a:ext uri="{0D108BD9-81ED-4DB2-BD59-A6C34878D82A}">
                    <a16:rowId xmlns:a16="http://schemas.microsoft.com/office/drawing/2014/main" val="1241476534"/>
                  </a:ext>
                </a:extLst>
              </a:tr>
              <a:tr h="624029">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dirty="0">
                          <a:latin typeface="Verdana" panose="020B0604030504040204" pitchFamily="34" charset="0"/>
                          <a:ea typeface="Verdana" panose="020B0604030504040204" pitchFamily="34" charset="0"/>
                        </a:rPr>
                        <a:t>1</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600" dirty="0">
                          <a:effectLst/>
                          <a:latin typeface="Verdana" panose="020B0604030504040204" pitchFamily="34" charset="0"/>
                          <a:ea typeface="Verdana" panose="020B0604030504040204" pitchFamily="34" charset="0"/>
                        </a:rPr>
                        <a:t>Implementation of community falls response- 6 goals </a:t>
                      </a: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600" dirty="0">
                          <a:solidFill>
                            <a:schemeClr val="tx1"/>
                          </a:solidFill>
                          <a:latin typeface="Verdana" panose="020B0604030504040204" pitchFamily="34" charset="0"/>
                          <a:ea typeface="Verdana" panose="020B0604030504040204" pitchFamily="34" charset="0"/>
                        </a:rPr>
                        <a:t>Initial trial of national St Johns service within SBUHB boundaries – conveyance home and or pick up completed – trial to be continued with July with alignment to UEC Navigation Hub (SPOA)</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kern="1200" dirty="0">
                          <a:solidFill>
                            <a:schemeClr val="tx1"/>
                          </a:solidFill>
                          <a:latin typeface="Verdana" panose="020B0604030504040204" pitchFamily="34" charset="0"/>
                          <a:ea typeface="Verdana" panose="020B0604030504040204" pitchFamily="34" charset="0"/>
                          <a:cs typeface="+mn-cs"/>
                        </a:rPr>
                        <a:t>SBUHB in attendance/ contributing to National Falls Framework Implementation meetings(s) </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kern="1200" dirty="0">
                          <a:solidFill>
                            <a:schemeClr val="tx1"/>
                          </a:solidFill>
                          <a:latin typeface="Verdana" panose="020B0604030504040204" pitchFamily="34" charset="0"/>
                          <a:ea typeface="Verdana" panose="020B0604030504040204" pitchFamily="34" charset="0"/>
                          <a:cs typeface="+mn-cs"/>
                        </a:rPr>
                        <a:t>Initial scoping what is possible within resource envelope undertaken -  resource required in relation L2 falls service coverage </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kern="1200" dirty="0">
                          <a:solidFill>
                            <a:schemeClr val="tx1"/>
                          </a:solidFill>
                          <a:latin typeface="Verdana" panose="020B0604030504040204" pitchFamily="34" charset="0"/>
                          <a:ea typeface="Verdana" panose="020B0604030504040204" pitchFamily="34" charset="0"/>
                          <a:cs typeface="+mn-cs"/>
                        </a:rPr>
                        <a:t>Work underway regarding development of dashboard to monitor falls incidents and outcomes at care homes/ dom. care provider site(s)  (so as to direct resource and monitor impact of initiatives implemented)</a:t>
                      </a:r>
                    </a:p>
                  </a:txBody>
                  <a:tcPr marL="91441" marR="91441"/>
                </a:tc>
                <a:extLst>
                  <a:ext uri="{0D108BD9-81ED-4DB2-BD59-A6C34878D82A}">
                    <a16:rowId xmlns:a16="http://schemas.microsoft.com/office/drawing/2014/main" val="4224043831"/>
                  </a:ext>
                </a:extLst>
              </a:tr>
              <a:tr h="685800">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dirty="0">
                          <a:latin typeface="Verdana" panose="020B0604030504040204" pitchFamily="34" charset="0"/>
                          <a:ea typeface="Verdana" panose="020B0604030504040204" pitchFamily="34" charset="0"/>
                        </a:rPr>
                        <a:t>2</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600" b="0" u="none" strike="noStrike" noProof="0" dirty="0">
                          <a:effectLst/>
                          <a:latin typeface="Verdana" panose="020B0604030504040204" pitchFamily="34" charset="0"/>
                          <a:ea typeface="Verdana" panose="020B0604030504040204" pitchFamily="34" charset="0"/>
                        </a:rPr>
                        <a:t>Implementation of the remote clinical assessment services framework - 6 Goals </a:t>
                      </a:r>
                      <a:endParaRPr lang="en-US" sz="1600" b="0" i="0" u="none" strike="noStrike" noProof="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600" dirty="0">
                          <a:solidFill>
                            <a:schemeClr val="tx1"/>
                          </a:solidFill>
                          <a:latin typeface="Verdana" panose="020B0604030504040204" pitchFamily="34" charset="0"/>
                          <a:ea typeface="Verdana" panose="020B0604030504040204" pitchFamily="34" charset="0"/>
                        </a:rPr>
                        <a:t>Completed piloting of Single Point Of Access at front door by utilising existing workforce. Baseline review underway regarding key components of SPOA (as requested by NHS Executive/ 6 Goals Team). Understand ambition for SPOA (SBUHB UEC Navigation Hub) to be operational from Sept. 25. </a:t>
                      </a:r>
                    </a:p>
                  </a:txBody>
                  <a:tcPr marL="91441" marR="91441"/>
                </a:tc>
                <a:extLst>
                  <a:ext uri="{0D108BD9-81ED-4DB2-BD59-A6C34878D82A}">
                    <a16:rowId xmlns:a16="http://schemas.microsoft.com/office/drawing/2014/main" val="3569832334"/>
                  </a:ext>
                </a:extLst>
              </a:tr>
              <a:tr h="762000">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dirty="0">
                          <a:latin typeface="Verdana" panose="020B0604030504040204" pitchFamily="34" charset="0"/>
                          <a:ea typeface="Verdana" panose="020B0604030504040204" pitchFamily="34" charset="0"/>
                        </a:rPr>
                        <a:t>3</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600" b="0" u="none" strike="noStrike" noProof="0" dirty="0">
                          <a:effectLst/>
                          <a:latin typeface="Verdana" panose="020B0604030504040204" pitchFamily="34" charset="0"/>
                          <a:ea typeface="Verdana" panose="020B0604030504040204" pitchFamily="34" charset="0"/>
                        </a:rPr>
                        <a:t>Implementation of acute frailty model at the front door- 6 goals </a:t>
                      </a:r>
                      <a:endParaRPr lang="en-US" sz="1600" b="0" i="0" u="none" strike="noStrike" noProof="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dirty="0">
                          <a:solidFill>
                            <a:schemeClr val="tx1"/>
                          </a:solidFill>
                          <a:latin typeface="Verdana" panose="020B0604030504040204" pitchFamily="34" charset="0"/>
                          <a:ea typeface="Verdana" panose="020B0604030504040204" pitchFamily="34" charset="0"/>
                        </a:rPr>
                        <a:t>Baseline assessment  (as requested by NHS Executive/ 6 Goals team) underway</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dirty="0">
                          <a:solidFill>
                            <a:schemeClr val="tx1"/>
                          </a:solidFill>
                          <a:latin typeface="Verdana" panose="020B0604030504040204" pitchFamily="34" charset="0"/>
                          <a:ea typeface="Verdana" panose="020B0604030504040204" pitchFamily="34" charset="0"/>
                        </a:rPr>
                        <a:t>Older Persons Assessment Unit (OPAU) launched in July 2024 and operational since then with short stay unit and assessment/ quick turnaround space. Aim to identify, treat and turnaround from acute hospital as soon as safely possible. OPAU has seen 572 Assessment Attendances in April, May &amp; June 25. 12.2% of Medical take is an Older Persons Assessment (OPAU) Attendances. This figure skewed due to challenging patient flow and bedding in assessment space (expectation of higher throughput). Front door improvements during June 25 have shown an increase to 14.4% of Medical take through OPAU</a:t>
                      </a:r>
                    </a:p>
                  </a:txBody>
                  <a:tcPr marL="91441" marR="91441"/>
                </a:tc>
                <a:extLst>
                  <a:ext uri="{0D108BD9-81ED-4DB2-BD59-A6C34878D82A}">
                    <a16:rowId xmlns:a16="http://schemas.microsoft.com/office/drawing/2014/main" val="3679085612"/>
                  </a:ext>
                </a:extLst>
              </a:tr>
              <a:tr h="613889">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dirty="0">
                          <a:latin typeface="Verdana" panose="020B0604030504040204" pitchFamily="34" charset="0"/>
                          <a:ea typeface="Verdana" panose="020B0604030504040204" pitchFamily="34" charset="0"/>
                        </a:rPr>
                        <a:t>4</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600" b="0" u="none" strike="noStrike" noProof="0" dirty="0">
                          <a:effectLst/>
                          <a:latin typeface="Verdana" panose="020B0604030504040204" pitchFamily="34" charset="0"/>
                          <a:ea typeface="Verdana" panose="020B0604030504040204" pitchFamily="34" charset="0"/>
                        </a:rPr>
                        <a:t>Implementation of the Welsh Health Circular - Ambulance Handover Guidance - 6 Goals </a:t>
                      </a:r>
                      <a:endParaRPr lang="en-US" sz="1600" b="0" i="0" u="none" strike="noStrike" noProof="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600" dirty="0">
                          <a:solidFill>
                            <a:schemeClr val="tx1"/>
                          </a:solidFill>
                          <a:latin typeface="Verdana" panose="020B0604030504040204" pitchFamily="34" charset="0"/>
                          <a:ea typeface="Verdana" panose="020B0604030504040204" pitchFamily="34" charset="0"/>
                        </a:rPr>
                        <a:t>Work underway complete ED Quality Statement priority actions/ positively impact GIRFT SEDIT metrics. 6 Week targeted intervention to reduce overcrowding in ED and improve patient flow. Anglesey Ward temporarily operating as a General Medical ward to  decompress ED and support PDSA cycles namely:  (1) Streamlining ED assessment &amp; direct referrals to medicine; (2) Redesigning the medical assessment model in the AMU (3) Enhancing speciality assessment &amp; patient allocation; (4) Implementing a 7-day SDEC model (5) Applying a consistent criteria to reside</a:t>
                      </a:r>
                    </a:p>
                    <a:p>
                      <a:pPr marL="0" marR="0" lvl="0" indent="0" algn="just" defTabSz="685800" rtl="0" eaLnBrk="1" fontAlgn="auto" latinLnBrk="0" hangingPunct="1">
                        <a:lnSpc>
                          <a:spcPct val="100000"/>
                        </a:lnSpc>
                        <a:spcBef>
                          <a:spcPts val="0"/>
                        </a:spcBef>
                        <a:spcAft>
                          <a:spcPts val="0"/>
                        </a:spcAft>
                        <a:buClrTx/>
                        <a:buSzTx/>
                        <a:buFontTx/>
                        <a:buNone/>
                        <a:tabLst/>
                        <a:defRPr/>
                      </a:pPr>
                      <a:endParaRPr lang="en-GB" sz="1600" dirty="0">
                        <a:solidFill>
                          <a:schemeClr val="tx1"/>
                        </a:solidFill>
                        <a:latin typeface="Verdana" panose="020B0604030504040204" pitchFamily="34" charset="0"/>
                        <a:ea typeface="Verdana" panose="020B0604030504040204" pitchFamily="34" charset="0"/>
                      </a:endParaRPr>
                    </a:p>
                    <a:p>
                      <a:pPr marL="0" marR="0" lvl="0" indent="0" algn="just" defTabSz="685800" rtl="0" eaLnBrk="1" fontAlgn="auto" latinLnBrk="0" hangingPunct="1">
                        <a:lnSpc>
                          <a:spcPct val="100000"/>
                        </a:lnSpc>
                        <a:spcBef>
                          <a:spcPts val="0"/>
                        </a:spcBef>
                        <a:spcAft>
                          <a:spcPts val="0"/>
                        </a:spcAft>
                        <a:buClrTx/>
                        <a:buSzTx/>
                        <a:buFontTx/>
                        <a:buNone/>
                        <a:tabLst/>
                        <a:defRPr/>
                      </a:pPr>
                      <a:r>
                        <a:rPr lang="en-GB" sz="1600" dirty="0">
                          <a:solidFill>
                            <a:schemeClr val="tx1"/>
                          </a:solidFill>
                          <a:latin typeface="Verdana" panose="020B0604030504040204" pitchFamily="34" charset="0"/>
                          <a:ea typeface="Verdana" panose="020B0604030504040204" pitchFamily="34" charset="0"/>
                        </a:rPr>
                        <a:t>A step change improvement in performance has been seen in June since the implementation of PDSA cycles/ decompression of ED activity</a:t>
                      </a:r>
                    </a:p>
                  </a:txBody>
                  <a:tcPr marL="91441" marR="91441"/>
                </a:tc>
                <a:extLst>
                  <a:ext uri="{0D108BD9-81ED-4DB2-BD59-A6C34878D82A}">
                    <a16:rowId xmlns:a16="http://schemas.microsoft.com/office/drawing/2014/main" val="368366072"/>
                  </a:ext>
                </a:extLst>
              </a:tr>
            </a:tbl>
          </a:graphicData>
        </a:graphic>
      </p:graphicFrame>
    </p:spTree>
    <p:extLst>
      <p:ext uri="{BB962C8B-B14F-4D97-AF65-F5344CB8AC3E}">
        <p14:creationId xmlns:p14="http://schemas.microsoft.com/office/powerpoint/2010/main" val="103879519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58B489-BF06-A970-1B08-5F7D12746FDE}"/>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4282C52-6BC0-7744-EDBB-9A8B6F8264D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416611F-3D72-DDC1-4D04-3AACDFDD1C9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41</a:t>
            </a:fld>
            <a:endParaRPr lang="en-GB"/>
          </a:p>
        </p:txBody>
      </p:sp>
      <p:sp>
        <p:nvSpPr>
          <p:cNvPr id="5" name="TextBox 4">
            <a:extLst>
              <a:ext uri="{FF2B5EF4-FFF2-40B4-BE49-F238E27FC236}">
                <a16:creationId xmlns:a16="http://schemas.microsoft.com/office/drawing/2014/main" id="{883F4B01-95F0-7951-B077-F1833F7BEA4E}"/>
              </a:ext>
            </a:extLst>
          </p:cNvPr>
          <p:cNvSpPr txBox="1"/>
          <p:nvPr/>
        </p:nvSpPr>
        <p:spPr>
          <a:xfrm>
            <a:off x="338089" y="110681"/>
            <a:ext cx="6518366" cy="461665"/>
          </a:xfrm>
          <a:prstGeom prst="rect">
            <a:avLst/>
          </a:prstGeom>
          <a:noFill/>
        </p:spPr>
        <p:txBody>
          <a:bodyPr wrap="square" rtlCol="0">
            <a:spAutoFit/>
          </a:bodyPr>
          <a:lstStyle/>
          <a:p>
            <a:pPr defTabSz="457181">
              <a:spcAft>
                <a:spcPts val="599"/>
              </a:spcAft>
              <a:defRPr/>
            </a:pPr>
            <a:r>
              <a:rPr lang="en-GB" sz="2400" b="1" dirty="0">
                <a:solidFill>
                  <a:prstClr val="black"/>
                </a:solidFill>
                <a:latin typeface="Verdana" panose="020B0604030504040204" pitchFamily="34" charset="0"/>
                <a:ea typeface="Verdana" panose="020B0604030504040204" pitchFamily="34" charset="0"/>
              </a:rPr>
              <a:t>Enabling Actions</a:t>
            </a:r>
          </a:p>
        </p:txBody>
      </p:sp>
      <p:graphicFrame>
        <p:nvGraphicFramePr>
          <p:cNvPr id="8" name="Table 7">
            <a:extLst>
              <a:ext uri="{FF2B5EF4-FFF2-40B4-BE49-F238E27FC236}">
                <a16:creationId xmlns:a16="http://schemas.microsoft.com/office/drawing/2014/main" id="{B51E484E-F38E-FE5B-DE5B-15E61C9B52E2}"/>
              </a:ext>
            </a:extLst>
          </p:cNvPr>
          <p:cNvGraphicFramePr>
            <a:graphicFrameLocks noGrp="1"/>
          </p:cNvGraphicFramePr>
          <p:nvPr>
            <p:extLst>
              <p:ext uri="{D42A27DB-BD31-4B8C-83A1-F6EECF244321}">
                <p14:modId xmlns:p14="http://schemas.microsoft.com/office/powerpoint/2010/main" val="1710151351"/>
              </p:ext>
            </p:extLst>
          </p:nvPr>
        </p:nvGraphicFramePr>
        <p:xfrm>
          <a:off x="338088" y="704929"/>
          <a:ext cx="19392155" cy="9064545"/>
        </p:xfrm>
        <a:graphic>
          <a:graphicData uri="http://schemas.openxmlformats.org/drawingml/2006/table">
            <a:tbl>
              <a:tblPr firstRow="1" bandRow="1">
                <a:tableStyleId>{5C22544A-7EE6-4342-B048-85BDC9FD1C3A}</a:tableStyleId>
              </a:tblPr>
              <a:tblGrid>
                <a:gridCol w="918573">
                  <a:extLst>
                    <a:ext uri="{9D8B030D-6E8A-4147-A177-3AD203B41FA5}">
                      <a16:colId xmlns:a16="http://schemas.microsoft.com/office/drawing/2014/main" val="660515521"/>
                    </a:ext>
                  </a:extLst>
                </a:gridCol>
                <a:gridCol w="5181744">
                  <a:extLst>
                    <a:ext uri="{9D8B030D-6E8A-4147-A177-3AD203B41FA5}">
                      <a16:colId xmlns:a16="http://schemas.microsoft.com/office/drawing/2014/main" val="751423695"/>
                    </a:ext>
                  </a:extLst>
                </a:gridCol>
                <a:gridCol w="13291838">
                  <a:extLst>
                    <a:ext uri="{9D8B030D-6E8A-4147-A177-3AD203B41FA5}">
                      <a16:colId xmlns:a16="http://schemas.microsoft.com/office/drawing/2014/main" val="1469752202"/>
                    </a:ext>
                  </a:extLst>
                </a:gridCol>
              </a:tblGrid>
              <a:tr h="405858">
                <a:tc gridSpan="3">
                  <a:txBody>
                    <a:bodyPr/>
                    <a:lstStyle>
                      <a:lvl1pPr marL="0" algn="l" defTabSz="1507937" rtl="0" eaLnBrk="1" latinLnBrk="0" hangingPunct="1">
                        <a:defRPr sz="2968" b="1" kern="1200">
                          <a:solidFill>
                            <a:schemeClr val="lt1"/>
                          </a:solidFill>
                          <a:latin typeface="Aptos" panose="02110004020202020204"/>
                        </a:defRPr>
                      </a:lvl1pPr>
                      <a:lvl2pPr marL="753969" algn="l" defTabSz="1507937" rtl="0" eaLnBrk="1" latinLnBrk="0" hangingPunct="1">
                        <a:defRPr sz="2968" b="1" kern="1200">
                          <a:solidFill>
                            <a:schemeClr val="lt1"/>
                          </a:solidFill>
                          <a:latin typeface="Aptos" panose="02110004020202020204"/>
                        </a:defRPr>
                      </a:lvl2pPr>
                      <a:lvl3pPr marL="1507937" algn="l" defTabSz="1507937" rtl="0" eaLnBrk="1" latinLnBrk="0" hangingPunct="1">
                        <a:defRPr sz="2968" b="1" kern="1200">
                          <a:solidFill>
                            <a:schemeClr val="lt1"/>
                          </a:solidFill>
                          <a:latin typeface="Aptos" panose="02110004020202020204"/>
                        </a:defRPr>
                      </a:lvl3pPr>
                      <a:lvl4pPr marL="2261906" algn="l" defTabSz="1507937" rtl="0" eaLnBrk="1" latinLnBrk="0" hangingPunct="1">
                        <a:defRPr sz="2968" b="1" kern="1200">
                          <a:solidFill>
                            <a:schemeClr val="lt1"/>
                          </a:solidFill>
                          <a:latin typeface="Aptos" panose="02110004020202020204"/>
                        </a:defRPr>
                      </a:lvl4pPr>
                      <a:lvl5pPr marL="3015874" algn="l" defTabSz="1507937" rtl="0" eaLnBrk="1" latinLnBrk="0" hangingPunct="1">
                        <a:defRPr sz="2968" b="1" kern="1200">
                          <a:solidFill>
                            <a:schemeClr val="lt1"/>
                          </a:solidFill>
                          <a:latin typeface="Aptos" panose="02110004020202020204"/>
                        </a:defRPr>
                      </a:lvl5pPr>
                      <a:lvl6pPr marL="3769843" algn="l" defTabSz="1507937" rtl="0" eaLnBrk="1" latinLnBrk="0" hangingPunct="1">
                        <a:defRPr sz="2968" b="1" kern="1200">
                          <a:solidFill>
                            <a:schemeClr val="lt1"/>
                          </a:solidFill>
                          <a:latin typeface="Aptos" panose="02110004020202020204"/>
                        </a:defRPr>
                      </a:lvl6pPr>
                      <a:lvl7pPr marL="4523811" algn="l" defTabSz="1507937" rtl="0" eaLnBrk="1" latinLnBrk="0" hangingPunct="1">
                        <a:defRPr sz="2968" b="1" kern="1200">
                          <a:solidFill>
                            <a:schemeClr val="lt1"/>
                          </a:solidFill>
                          <a:latin typeface="Aptos" panose="02110004020202020204"/>
                        </a:defRPr>
                      </a:lvl7pPr>
                      <a:lvl8pPr marL="5277780" algn="l" defTabSz="1507937" rtl="0" eaLnBrk="1" latinLnBrk="0" hangingPunct="1">
                        <a:defRPr sz="2968" b="1" kern="1200">
                          <a:solidFill>
                            <a:schemeClr val="lt1"/>
                          </a:solidFill>
                          <a:latin typeface="Aptos" panose="02110004020202020204"/>
                        </a:defRPr>
                      </a:lvl8pPr>
                      <a:lvl9pPr marL="6031748" algn="l" defTabSz="1507937" rtl="0" eaLnBrk="1" latinLnBrk="0" hangingPunct="1">
                        <a:defRPr sz="2968" b="1" kern="1200">
                          <a:solidFill>
                            <a:schemeClr val="lt1"/>
                          </a:solidFill>
                          <a:latin typeface="Aptos" panose="02110004020202020204"/>
                        </a:defRPr>
                      </a:lvl9pPr>
                    </a:lstStyle>
                    <a:p>
                      <a:r>
                        <a:rPr lang="en-GB" sz="1800" dirty="0">
                          <a:latin typeface="Verdana" panose="020B0604030504040204" pitchFamily="34" charset="0"/>
                          <a:ea typeface="Verdana" panose="020B0604030504040204" pitchFamily="34" charset="0"/>
                        </a:rPr>
                        <a:t>Operational  Productivity and Efficiency – Urgent and Emergency Care</a:t>
                      </a: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664130">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r>
                        <a:rPr lang="en-US" sz="1800" b="1" dirty="0">
                          <a:latin typeface="Verdana" panose="020B0604030504040204" pitchFamily="34" charset="0"/>
                          <a:ea typeface="Verdana" panose="020B0604030504040204" pitchFamily="34" charset="0"/>
                        </a:rPr>
                        <a:t>Improve timely access to care, reducing the length of wait in key areas of the UEC stream through addressing variation </a:t>
                      </a:r>
                      <a:endParaRPr lang="en-GB" sz="1800" b="1" dirty="0">
                        <a:latin typeface="Verdana" panose="020B0604030504040204" pitchFamily="34" charset="0"/>
                        <a:ea typeface="Verdana" panose="020B0604030504040204" pitchFamily="34" charset="0"/>
                      </a:endParaRPr>
                    </a:p>
                  </a:txBody>
                  <a:tcPr marL="91441" marR="91441"/>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341219">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b="0" dirty="0">
                          <a:solidFill>
                            <a:srgbClr val="333333"/>
                          </a:solidFill>
                          <a:effectLst/>
                          <a:latin typeface="Verdana" panose="020B0604030504040204" pitchFamily="34" charset="0"/>
                          <a:ea typeface="Verdana" panose="020B0604030504040204" pitchFamily="34" charset="0"/>
                        </a:rPr>
                        <a:t>Delivery of the Urgent Emergency Care (UEC) Enabling Actions are firmly embedded in the Health Board UEC 6 Goals Programme. We will implement key initiatives aimed at enhancing patient care and operational efficiency. The focus on falls and breathing problems will drive the reworking of pre-hospital pathways, ensuring timely access to respiratory services. Additionally, management of frailty will be expanded to prevent unnecessary pre-hospital admissions, thereby optimising resource allocation. Improvements to front door services will streamline patient flow, enhancing operational management across the board. A comprehensive review of the beds will be undertaken as part of a Health Board-wide assessment of bed provision. Furthermore, working with our partners in the Local Authorities through the RPB, the ‘Discharge to Recover &amp; Assess’ model will ensure patients receive appropriate care and support during recovery, reinforcing the commitment to patient experience improvement.</a:t>
                      </a:r>
                      <a:endParaRPr lang="en-GB" sz="2000" dirty="0">
                        <a:latin typeface="Verdana" panose="020B0604030504040204" pitchFamily="34" charset="0"/>
                        <a:ea typeface="Verdana" panose="020B0604030504040204" pitchFamily="34" charset="0"/>
                      </a:endParaRP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84688335"/>
                  </a:ext>
                </a:extLst>
              </a:tr>
              <a:tr h="405858">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1" dirty="0">
                          <a:latin typeface="Verdana" panose="020B0604030504040204" pitchFamily="34" charset="0"/>
                          <a:ea typeface="Verdana" panose="020B0604030504040204" pitchFamily="34" charset="0"/>
                        </a:rPr>
                        <a:t>SBUHB Baseline Information</a:t>
                      </a: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838835358"/>
                  </a:ext>
                </a:extLst>
              </a:tr>
              <a:tr h="436757">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b="1" dirty="0">
                          <a:latin typeface="Verdana" panose="020B0604030504040204" pitchFamily="34" charset="0"/>
                          <a:ea typeface="Verdana" panose="020B0604030504040204" pitchFamily="34" charset="0"/>
                        </a:rPr>
                        <a:t>#</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1" dirty="0">
                          <a:latin typeface="Verdana" panose="020B0604030504040204" pitchFamily="34" charset="0"/>
                          <a:ea typeface="Verdana" panose="020B0604030504040204" pitchFamily="34" charset="0"/>
                        </a:rPr>
                        <a:t>Enabling Action</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1" dirty="0">
                          <a:latin typeface="Verdana" panose="020B0604030504040204" pitchFamily="34" charset="0"/>
                          <a:ea typeface="Verdana" panose="020B0604030504040204" pitchFamily="34" charset="0"/>
                        </a:rPr>
                        <a:t>Current position (July 2025)</a:t>
                      </a:r>
                    </a:p>
                  </a:txBody>
                  <a:tcPr marL="91441" marR="91441" anchor="ctr"/>
                </a:tc>
                <a:extLst>
                  <a:ext uri="{0D108BD9-81ED-4DB2-BD59-A6C34878D82A}">
                    <a16:rowId xmlns:a16="http://schemas.microsoft.com/office/drawing/2014/main" val="1241476534"/>
                  </a:ext>
                </a:extLst>
              </a:tr>
              <a:tr h="2116718">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dirty="0">
                          <a:latin typeface="Verdana" panose="020B0604030504040204" pitchFamily="34" charset="0"/>
                          <a:ea typeface="Verdana" panose="020B0604030504040204" pitchFamily="34" charset="0"/>
                        </a:rPr>
                        <a:t>5</a:t>
                      </a: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800" b="0" u="none" strike="noStrike" noProof="0" dirty="0">
                          <a:effectLst/>
                          <a:latin typeface="Verdana" panose="020B0604030504040204" pitchFamily="34" charset="0"/>
                          <a:ea typeface="Verdana" panose="020B0604030504040204" pitchFamily="34" charset="0"/>
                        </a:rPr>
                        <a:t>Implement the Optimum Hospital Flow Framework</a:t>
                      </a:r>
                      <a:endParaRPr lang="en-US" sz="1800" b="0" i="0" u="none" strike="noStrike" noProof="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SAFER Board Rounds in place – refresh of Optimal Hospital Flow activity planned within 25/ 26 (test and review SAFER compliance etc)</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solidFill>
                            <a:schemeClr val="tx1"/>
                          </a:solidFill>
                          <a:latin typeface="Verdana" panose="020B0604030504040204" pitchFamily="34" charset="0"/>
                          <a:ea typeface="Verdana" panose="020B0604030504040204" pitchFamily="34" charset="0"/>
                        </a:rPr>
                        <a:t>Red2Green in place/ recorded as part of SAFER. Wards recording daily at Board Rounds (further work being undertaken re; recording of pre-COP reason codes to highlight internal delays – plan to add to digital system once resource is available)</a:t>
                      </a:r>
                    </a:p>
                    <a:p>
                      <a:pPr marL="285750" marR="0" lvl="0" indent="-285750" algn="just"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solidFill>
                            <a:schemeClr val="tx1"/>
                          </a:solidFill>
                          <a:latin typeface="Verdana" panose="020B0604030504040204" pitchFamily="34" charset="0"/>
                          <a:ea typeface="Verdana" panose="020B0604030504040204" pitchFamily="34" charset="0"/>
                        </a:rPr>
                        <a:t>Weekly in-depth review of all COPs undertaken by COO’s Office to ensure correct escalations are being undertaken .</a:t>
                      </a:r>
                    </a:p>
                  </a:txBody>
                  <a:tcPr marL="91441" marR="91441"/>
                </a:tc>
                <a:extLst>
                  <a:ext uri="{0D108BD9-81ED-4DB2-BD59-A6C34878D82A}">
                    <a16:rowId xmlns:a16="http://schemas.microsoft.com/office/drawing/2014/main" val="3993576702"/>
                  </a:ext>
                </a:extLst>
              </a:tr>
              <a:tr h="2694005">
                <a:tc>
                  <a:txBody>
                    <a:bodyPr/>
                    <a:lstStyle/>
                    <a:p>
                      <a:pPr marL="0" algn="just" defTabSz="1507937" rtl="0" eaLnBrk="1" latinLnBrk="0" hangingPunct="1"/>
                      <a:r>
                        <a:rPr lang="en-GB" sz="1800" kern="1200" dirty="0">
                          <a:solidFill>
                            <a:schemeClr val="dk1"/>
                          </a:solidFill>
                          <a:latin typeface="Verdana" panose="020B0604030504040204" pitchFamily="34" charset="0"/>
                          <a:ea typeface="Verdana" panose="020B0604030504040204" pitchFamily="34" charset="0"/>
                        </a:rPr>
                        <a:t>6</a:t>
                      </a:r>
                      <a:endParaRPr lang="en-GB" sz="1800" kern="1200" dirty="0">
                        <a:solidFill>
                          <a:schemeClr val="dk1"/>
                        </a:solidFill>
                        <a:latin typeface="Verdana" panose="020B0604030504040204" pitchFamily="34" charset="0"/>
                        <a:ea typeface="Verdana" panose="020B0604030504040204" pitchFamily="34" charset="0"/>
                        <a:cs typeface="+mn-cs"/>
                      </a:endParaRPr>
                    </a:p>
                  </a:txBody>
                  <a:tcPr marL="91441" marR="91441" anchor="ctr"/>
                </a:tc>
                <a:tc>
                  <a:txBody>
                    <a:bodyPr/>
                    <a:lstStyle/>
                    <a:p>
                      <a:pPr marL="0" lvl="0" indent="0" algn="just" defTabSz="1507937" rtl="0" eaLnBrk="1" latinLnBrk="0" hangingPunct="1">
                        <a:lnSpc>
                          <a:spcPct val="100000"/>
                        </a:lnSpc>
                        <a:buNone/>
                      </a:pPr>
                      <a:r>
                        <a:rPr lang="en-US" sz="1800" kern="1200" noProof="0" dirty="0">
                          <a:solidFill>
                            <a:schemeClr val="dk1"/>
                          </a:solidFill>
                          <a:latin typeface="Verdana" panose="020B0604030504040204" pitchFamily="34" charset="0"/>
                          <a:ea typeface="Verdana" panose="020B0604030504040204" pitchFamily="34" charset="0"/>
                        </a:rPr>
                        <a:t>Maintaining the actions within the 50 Day challenge that can be delivered consistently with minimal additional resource, within organisation and as a priority within regional partnership arrangements. Ensure consistent delivery of effective integrated discharge planning, utilising the National Discharge Guidance issued by the 6 Goals Programme.</a:t>
                      </a:r>
                      <a:endParaRPr lang="en-US" sz="1800" kern="1200" dirty="0">
                        <a:solidFill>
                          <a:schemeClr val="dk1"/>
                        </a:solidFill>
                        <a:latin typeface="Verdana" panose="020B0604030504040204" pitchFamily="34" charset="0"/>
                        <a:ea typeface="Verdana" panose="020B0604030504040204" pitchFamily="34" charset="0"/>
                        <a:cs typeface="+mn-cs"/>
                      </a:endParaRPr>
                    </a:p>
                  </a:txBody>
                  <a:tcPr marL="91441" marR="91441" anchor="ctr"/>
                </a:tc>
                <a:tc>
                  <a:txBody>
                    <a:bodyPr/>
                    <a:lstStyle/>
                    <a:p>
                      <a:pPr marL="0" marR="0" lvl="0" indent="0" algn="just" defTabSz="1507937" rtl="0" eaLnBrk="1" fontAlgn="auto" latinLnBrk="0" hangingPunct="1">
                        <a:lnSpc>
                          <a:spcPct val="100000"/>
                        </a:lnSpc>
                        <a:spcBef>
                          <a:spcPts val="0"/>
                        </a:spcBef>
                        <a:spcAft>
                          <a:spcPts val="0"/>
                        </a:spcAft>
                        <a:buClrTx/>
                        <a:buSzTx/>
                        <a:buFontTx/>
                        <a:buNone/>
                        <a:tabLst/>
                        <a:defRPr/>
                      </a:pPr>
                      <a:r>
                        <a:rPr lang="en-GB" sz="1800" kern="1200" dirty="0">
                          <a:solidFill>
                            <a:schemeClr val="dk1"/>
                          </a:solidFill>
                          <a:latin typeface="Verdana" panose="020B0604030504040204" pitchFamily="34" charset="0"/>
                          <a:ea typeface="Verdana" panose="020B0604030504040204" pitchFamily="34" charset="0"/>
                        </a:rPr>
                        <a:t>Current position is outlined within the weekly reporting templates submitted to WG. There will be a continued Regional focus during 2025/26 on maintaining the actions within the 50-day challenge and delivering the POCD/ CAC targets (taking into account any previously noted funding constraints). Aligning with the 6 Goals for Emergency Care,  D2RA / flow will continue to be a regional priority during 2025/26. A regional dashboard is in place to monitor compliance against CAC/ POCD National targets. Regional targets will be set early in the financial year. Regional and internal Governance arrangements are in place to monitor compliance and delivery.</a:t>
                      </a:r>
                    </a:p>
                    <a:p>
                      <a:pPr marL="0" marR="0" lvl="0" indent="0" algn="just" defTabSz="1507937" rtl="0" eaLnBrk="1" fontAlgn="auto" latinLnBrk="0" hangingPunct="1">
                        <a:lnSpc>
                          <a:spcPct val="100000"/>
                        </a:lnSpc>
                        <a:spcBef>
                          <a:spcPts val="0"/>
                        </a:spcBef>
                        <a:spcAft>
                          <a:spcPts val="0"/>
                        </a:spcAft>
                        <a:buClrTx/>
                        <a:buSzTx/>
                        <a:buFontTx/>
                        <a:buNone/>
                        <a:tabLst/>
                        <a:defRPr/>
                      </a:pPr>
                      <a:endParaRPr lang="en-GB" sz="1800" kern="1200" dirty="0">
                        <a:solidFill>
                          <a:schemeClr val="dk1"/>
                        </a:solidFill>
                        <a:latin typeface="Verdana" panose="020B0604030504040204" pitchFamily="34" charset="0"/>
                        <a:ea typeface="Verdana" panose="020B0604030504040204" pitchFamily="34" charset="0"/>
                      </a:endParaRPr>
                    </a:p>
                    <a:p>
                      <a:pPr marL="0" marR="0" lvl="0" indent="0" algn="just" defTabSz="1507937" rtl="0" eaLnBrk="1" fontAlgn="auto" latinLnBrk="0" hangingPunct="1">
                        <a:lnSpc>
                          <a:spcPct val="100000"/>
                        </a:lnSpc>
                        <a:spcBef>
                          <a:spcPts val="0"/>
                        </a:spcBef>
                        <a:spcAft>
                          <a:spcPts val="0"/>
                        </a:spcAft>
                        <a:buClrTx/>
                        <a:buSzTx/>
                        <a:buFontTx/>
                        <a:buNone/>
                        <a:tabLst/>
                        <a:defRPr/>
                      </a:pPr>
                      <a:r>
                        <a:rPr lang="en-GB" sz="1800" kern="1200" dirty="0">
                          <a:solidFill>
                            <a:schemeClr val="dk1"/>
                          </a:solidFill>
                          <a:latin typeface="Verdana" panose="020B0604030504040204" pitchFamily="34" charset="0"/>
                          <a:ea typeface="Verdana" panose="020B0604030504040204" pitchFamily="34" charset="0"/>
                        </a:rPr>
                        <a:t>50 day challenge actions aligned with 6 Goals actions - focus continues to be on Ministerial Priorities. </a:t>
                      </a:r>
                      <a:endParaRPr lang="en-GB" sz="1800" kern="1200" dirty="0">
                        <a:solidFill>
                          <a:schemeClr val="dk1"/>
                        </a:solidFill>
                        <a:latin typeface="Verdana" panose="020B0604030504040204" pitchFamily="34" charset="0"/>
                        <a:ea typeface="Verdana" panose="020B0604030504040204" pitchFamily="34" charset="0"/>
                        <a:cs typeface="+mn-cs"/>
                      </a:endParaRPr>
                    </a:p>
                  </a:txBody>
                  <a:tcPr marL="91441" marR="91441" anchor="ctr"/>
                </a:tc>
                <a:extLst>
                  <a:ext uri="{0D108BD9-81ED-4DB2-BD59-A6C34878D82A}">
                    <a16:rowId xmlns:a16="http://schemas.microsoft.com/office/drawing/2014/main" val="1463523142"/>
                  </a:ext>
                </a:extLst>
              </a:tr>
            </a:tbl>
          </a:graphicData>
        </a:graphic>
      </p:graphicFrame>
    </p:spTree>
    <p:extLst>
      <p:ext uri="{BB962C8B-B14F-4D97-AF65-F5344CB8AC3E}">
        <p14:creationId xmlns:p14="http://schemas.microsoft.com/office/powerpoint/2010/main" val="70548698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71E547-0C83-6EB0-DA6E-573C42FBBFF9}"/>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5A4CC1-D4EA-71F0-93B2-A581FDF19D80}"/>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42</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676042C4-F57A-CEDC-B29E-836A10D76876}"/>
              </a:ext>
            </a:extLst>
          </p:cNvPr>
          <p:cNvGraphicFramePr>
            <a:graphicFrameLocks noGrp="1"/>
          </p:cNvGraphicFramePr>
          <p:nvPr>
            <p:extLst>
              <p:ext uri="{D42A27DB-BD31-4B8C-83A1-F6EECF244321}">
                <p14:modId xmlns:p14="http://schemas.microsoft.com/office/powerpoint/2010/main" val="2397191104"/>
              </p:ext>
            </p:extLst>
          </p:nvPr>
        </p:nvGraphicFramePr>
        <p:xfrm>
          <a:off x="680244" y="360526"/>
          <a:ext cx="18973800" cy="10357922"/>
        </p:xfrm>
        <a:graphic>
          <a:graphicData uri="http://schemas.openxmlformats.org/drawingml/2006/table">
            <a:tbl>
              <a:tblPr firstRow="1" bandRow="1">
                <a:tableStyleId>{5C22544A-7EE6-4342-B048-85BDC9FD1C3A}</a:tableStyleId>
              </a:tblPr>
              <a:tblGrid>
                <a:gridCol w="762000">
                  <a:extLst>
                    <a:ext uri="{9D8B030D-6E8A-4147-A177-3AD203B41FA5}">
                      <a16:colId xmlns:a16="http://schemas.microsoft.com/office/drawing/2014/main" val="660515521"/>
                    </a:ext>
                  </a:extLst>
                </a:gridCol>
                <a:gridCol w="6248400">
                  <a:extLst>
                    <a:ext uri="{9D8B030D-6E8A-4147-A177-3AD203B41FA5}">
                      <a16:colId xmlns:a16="http://schemas.microsoft.com/office/drawing/2014/main" val="2140326874"/>
                    </a:ext>
                  </a:extLst>
                </a:gridCol>
                <a:gridCol w="11963400">
                  <a:extLst>
                    <a:ext uri="{9D8B030D-6E8A-4147-A177-3AD203B41FA5}">
                      <a16:colId xmlns:a16="http://schemas.microsoft.com/office/drawing/2014/main" val="648896705"/>
                    </a:ext>
                  </a:extLst>
                </a:gridCol>
              </a:tblGrid>
              <a:tr h="294717">
                <a:tc gridSpan="3">
                  <a:txBody>
                    <a:bodyPr/>
                    <a:lstStyle/>
                    <a:p>
                      <a:r>
                        <a:rPr lang="en-GB" sz="1800" dirty="0">
                          <a:latin typeface="Verdana" panose="020B0604030504040204" pitchFamily="34" charset="0"/>
                          <a:ea typeface="Verdana" panose="020B0604030504040204" pitchFamily="34" charset="0"/>
                        </a:rPr>
                        <a:t>Operational  Productivity – </a:t>
                      </a:r>
                      <a:r>
                        <a:rPr lang="en-GB" sz="1800" b="1" kern="1200" dirty="0">
                          <a:solidFill>
                            <a:schemeClr val="lt1"/>
                          </a:solidFill>
                          <a:latin typeface="Verdana" panose="020B0604030504040204" pitchFamily="34" charset="0"/>
                          <a:ea typeface="Verdana" panose="020B0604030504040204" pitchFamily="34" charset="0"/>
                          <a:cs typeface="+mn-cs"/>
                        </a:rPr>
                        <a:t>Planned</a:t>
                      </a:r>
                      <a:r>
                        <a:rPr lang="en-GB" sz="1800" dirty="0">
                          <a:latin typeface="Verdana" panose="020B0604030504040204" pitchFamily="34" charset="0"/>
                          <a:ea typeface="Verdana" panose="020B0604030504040204" pitchFamily="34" charset="0"/>
                        </a:rPr>
                        <a:t> Care</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78018">
                <a:tc gridSpan="3">
                  <a:txBody>
                    <a:bodyPr/>
                    <a:lstStyle/>
                    <a:p>
                      <a:r>
                        <a:rPr lang="en-US" sz="1800" b="1" dirty="0">
                          <a:latin typeface="Verdana" panose="020B0604030504040204" pitchFamily="34" charset="0"/>
                          <a:ea typeface="Verdana" panose="020B0604030504040204" pitchFamily="34" charset="0"/>
                          <a:cs typeface="Calibri"/>
                        </a:rPr>
                        <a:t>Improving timely access to care, reducing unwarranted variation in clinical productivity</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888054">
                <a:tc gridSpan="3">
                  <a:txBody>
                    <a:bodyPr/>
                    <a:lstStyle/>
                    <a:p>
                      <a:pPr algn="just"/>
                      <a:r>
                        <a:rPr lang="en-GB" sz="1800" b="0" i="0" dirty="0">
                          <a:solidFill>
                            <a:srgbClr val="333333"/>
                          </a:solidFill>
                          <a:effectLst/>
                          <a:latin typeface="Verdana" panose="020B0604030504040204" pitchFamily="34" charset="0"/>
                          <a:ea typeface="Verdana" panose="020B0604030504040204" pitchFamily="34" charset="0"/>
                        </a:rPr>
                        <a:t>We are committed to enhancing timely access to planned care by implementing our Outpatients Transformation Programme focused on modernising outpatient services. This includes introducing patient-initiated follow-ups and virtual reviews, enabling active discharge processes to streamline patient flow. Furthermore,  we are committed to delivering improvements in Surgical and Theatres. We aim to right-size theatre and anaesthetic capacities, while also improving efficiencies within all surgical specialities. Taking forward the major capital prioritised case to operationalise the OR1 Theatres at Neath Port Talbot Hospital, will also support our planned care ambitions.</a:t>
                      </a:r>
                    </a:p>
                    <a:p>
                      <a:pPr algn="just"/>
                      <a:r>
                        <a:rPr lang="en-GB" sz="1800" b="0" i="0" dirty="0">
                          <a:solidFill>
                            <a:srgbClr val="333333"/>
                          </a:solidFill>
                          <a:effectLst/>
                          <a:latin typeface="Verdana" panose="020B0604030504040204" pitchFamily="34" charset="0"/>
                          <a:ea typeface="Verdana" panose="020B0604030504040204" pitchFamily="34" charset="0"/>
                        </a:rPr>
                        <a:t>The Planned Care Board will monitor all of the key planned care  performance measures and delivery of related Enabling Actions set out below, which have been incorporated into respective SBUHB Outpatients and Theatres Board’s Performance Frameworks. While many measures will be available for reporting as of April 2025, further developments will be required once national data definitions and standards have been clarified. </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84688335"/>
                  </a:ext>
                </a:extLst>
              </a:tr>
              <a:tr h="294717">
                <a:tc gridSpan="3">
                  <a:txBody>
                    <a:bodyPr/>
                    <a:lstStyle/>
                    <a:p>
                      <a:pPr algn="just"/>
                      <a:r>
                        <a:rPr lang="en-GB" sz="1800" b="1" dirty="0">
                          <a:latin typeface="Verdana" panose="020B0604030504040204" pitchFamily="34" charset="0"/>
                          <a:ea typeface="Verdana" panose="020B0604030504040204" pitchFamily="34" charset="0"/>
                        </a:rPr>
                        <a:t>Baseline Information</a:t>
                      </a:r>
                      <a:endParaRPr lang="en-GB" sz="1800" b="1" dirty="0">
                        <a:solidFill>
                          <a:srgbClr val="FF0000"/>
                        </a:solidFill>
                        <a:latin typeface="Verdana" panose="020B0604030504040204" pitchFamily="34" charset="0"/>
                        <a:ea typeface="Verdana" panose="020B0604030504040204" pitchFamily="34" charset="0"/>
                      </a:endParaRP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10352">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5855708">
                <a:tc>
                  <a:txBody>
                    <a:bodyPr/>
                    <a:lstStyle/>
                    <a:p>
                      <a:pPr algn="just"/>
                      <a:r>
                        <a:rPr lang="en-GB" sz="1800" dirty="0">
                          <a:latin typeface="Verdana" panose="020B0604030504040204" pitchFamily="34" charset="0"/>
                          <a:ea typeface="Verdana" panose="020B0604030504040204" pitchFamily="34" charset="0"/>
                        </a:rPr>
                        <a:t>7</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Implement national guidelines with thresholds by Clinical Implementation Network (CIN) and procedure. This includes delivery of effective outpatients through See on Symptom (SOS) and Patient Initiated Follow-up (PIFU) by default. Individual CINs will establish PIFU / SOS targets by specialty &amp; sub-specialty on an ongoing basis by March 2025</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In March 2025 Planned Care Board agreed to mandate all CIN approved SOS &amp; PIFU pathways. </a:t>
                      </a:r>
                    </a:p>
                    <a:p>
                      <a:pPr algn="just"/>
                      <a:endParaRPr lang="en-GB" sz="1800" dirty="0">
                        <a:solidFill>
                          <a:schemeClr val="tx1"/>
                        </a:solidFill>
                        <a:latin typeface="Verdana" panose="020B0604030504040204" pitchFamily="34" charset="0"/>
                        <a:ea typeface="Verdana" panose="020B0604030504040204" pitchFamily="34" charset="0"/>
                      </a:endParaRPr>
                    </a:p>
                    <a:p>
                      <a:pPr algn="just"/>
                      <a:r>
                        <a:rPr lang="en-GB" sz="1800" dirty="0">
                          <a:solidFill>
                            <a:schemeClr val="tx1"/>
                          </a:solidFill>
                          <a:latin typeface="Verdana" panose="020B0604030504040204" pitchFamily="34" charset="0"/>
                          <a:ea typeface="Verdana" panose="020B0604030504040204" pitchFamily="34" charset="0"/>
                        </a:rPr>
                        <a:t>At present there are x15 SOS pathways in development within T&amp;O and x1 PIFU and x5 SOS pathways that have been implemented within the organisation in T&amp;O and ENT.                                                                                                                       Another x73 PIFU and x39 SOS pathways are yet to start being developed.                                                            The average SOS rate (New and Follow up) for all CIN specialities for 1st May to 30th June was 2.55% and the Average PIFU  rate (New and Follow up) was 2.33%.</a:t>
                      </a:r>
                    </a:p>
                    <a:p>
                      <a:pPr algn="just"/>
                      <a:endParaRPr lang="en-GB" sz="1800" dirty="0">
                        <a:solidFill>
                          <a:schemeClr val="tx1"/>
                        </a:solidFill>
                        <a:latin typeface="Verdana" panose="020B0604030504040204" pitchFamily="34" charset="0"/>
                        <a:ea typeface="Verdana" panose="020B0604030504040204" pitchFamily="34" charset="0"/>
                      </a:endParaRPr>
                    </a:p>
                    <a:p>
                      <a:pPr algn="just"/>
                      <a:r>
                        <a:rPr lang="en-GB" sz="1800" dirty="0">
                          <a:solidFill>
                            <a:schemeClr val="tx1"/>
                          </a:solidFill>
                          <a:latin typeface="Verdana" panose="020B0604030504040204" pitchFamily="34" charset="0"/>
                          <a:ea typeface="Verdana" panose="020B0604030504040204" pitchFamily="34" charset="0"/>
                        </a:rPr>
                        <a:t>Due to emerging priorities and reduction in the Transformation Team size it was agreed in June 2025 to pause the Follow-Up project and reallocate the Senior Project Manager.</a:t>
                      </a:r>
                    </a:p>
                    <a:p>
                      <a:pPr algn="just"/>
                      <a:endParaRPr lang="en-GB" sz="1800" dirty="0">
                        <a:solidFill>
                          <a:schemeClr val="tx1"/>
                        </a:solidFill>
                        <a:latin typeface="Verdana" panose="020B0604030504040204" pitchFamily="34" charset="0"/>
                        <a:ea typeface="Verdana" panose="020B0604030504040204" pitchFamily="34" charset="0"/>
                      </a:endParaRPr>
                    </a:p>
                    <a:p>
                      <a:pPr algn="just"/>
                      <a:r>
                        <a:rPr lang="en-GB" sz="1800" dirty="0">
                          <a:solidFill>
                            <a:schemeClr val="tx1"/>
                          </a:solidFill>
                          <a:latin typeface="Verdana" panose="020B0604030504040204" pitchFamily="34" charset="0"/>
                          <a:ea typeface="Verdana" panose="020B0604030504040204" pitchFamily="34" charset="0"/>
                        </a:rPr>
                        <a:t>A Clinical Committee has been established to provide expert clinical leadership, oversight, and guidance to ensure the safe, effective, and locally appropriate implementation of national healthcare programmes. This includes overseeing implementation of the CIN Optimisation Frameworks and associated programmes. The CIN specialities have been asked to develop a prioritised plan for the remainder of 2025/26 and present in July's committee meeting. It is unknown at this stage if Follow-Ups and PIFU / SoS will be included in the services prioritised plans. </a:t>
                      </a:r>
                    </a:p>
                  </a:txBody>
                  <a:tcPr marL="104395" marR="104395" marT="52197" marB="52197"/>
                </a:tc>
                <a:extLst>
                  <a:ext uri="{0D108BD9-81ED-4DB2-BD59-A6C34878D82A}">
                    <a16:rowId xmlns:a16="http://schemas.microsoft.com/office/drawing/2014/main" val="941816535"/>
                  </a:ext>
                </a:extLst>
              </a:tr>
            </a:tbl>
          </a:graphicData>
        </a:graphic>
      </p:graphicFrame>
    </p:spTree>
    <p:extLst>
      <p:ext uri="{BB962C8B-B14F-4D97-AF65-F5344CB8AC3E}">
        <p14:creationId xmlns:p14="http://schemas.microsoft.com/office/powerpoint/2010/main" val="68818110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538699-732F-731A-59A1-9E09C5474809}"/>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8432478-9E68-F34E-8919-9F13326CE412}"/>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43</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476A2950-48FD-6D06-2DD8-DED23482F0D1}"/>
              </a:ext>
            </a:extLst>
          </p:cNvPr>
          <p:cNvGraphicFramePr>
            <a:graphicFrameLocks noGrp="1"/>
          </p:cNvGraphicFramePr>
          <p:nvPr>
            <p:extLst>
              <p:ext uri="{D42A27DB-BD31-4B8C-83A1-F6EECF244321}">
                <p14:modId xmlns:p14="http://schemas.microsoft.com/office/powerpoint/2010/main" val="3179539881"/>
              </p:ext>
            </p:extLst>
          </p:nvPr>
        </p:nvGraphicFramePr>
        <p:xfrm>
          <a:off x="223044" y="142950"/>
          <a:ext cx="19659600" cy="11108131"/>
        </p:xfrm>
        <a:graphic>
          <a:graphicData uri="http://schemas.openxmlformats.org/drawingml/2006/table">
            <a:tbl>
              <a:tblPr firstRow="1" bandRow="1">
                <a:tableStyleId>{5C22544A-7EE6-4342-B048-85BDC9FD1C3A}</a:tableStyleId>
              </a:tblPr>
              <a:tblGrid>
                <a:gridCol w="1450373">
                  <a:extLst>
                    <a:ext uri="{9D8B030D-6E8A-4147-A177-3AD203B41FA5}">
                      <a16:colId xmlns:a16="http://schemas.microsoft.com/office/drawing/2014/main" val="660515521"/>
                    </a:ext>
                  </a:extLst>
                </a:gridCol>
                <a:gridCol w="7457895">
                  <a:extLst>
                    <a:ext uri="{9D8B030D-6E8A-4147-A177-3AD203B41FA5}">
                      <a16:colId xmlns:a16="http://schemas.microsoft.com/office/drawing/2014/main" val="2140326874"/>
                    </a:ext>
                  </a:extLst>
                </a:gridCol>
                <a:gridCol w="10751332">
                  <a:extLst>
                    <a:ext uri="{9D8B030D-6E8A-4147-A177-3AD203B41FA5}">
                      <a16:colId xmlns:a16="http://schemas.microsoft.com/office/drawing/2014/main" val="648896705"/>
                    </a:ext>
                  </a:extLst>
                </a:gridCol>
              </a:tblGrid>
              <a:tr h="285975">
                <a:tc gridSpan="3">
                  <a:txBody>
                    <a:bodyPr/>
                    <a:lstStyle/>
                    <a:p>
                      <a:r>
                        <a:rPr lang="en-GB" sz="1800" dirty="0">
                          <a:latin typeface="Verdana" panose="020B0604030504040204" pitchFamily="34" charset="0"/>
                          <a:ea typeface="Verdana" panose="020B0604030504040204" pitchFamily="34" charset="0"/>
                        </a:rPr>
                        <a:t>Operational  Productivity – Planned Care</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67199">
                <a:tc gridSpan="3">
                  <a:txBody>
                    <a:bodyPr/>
                    <a:lstStyle/>
                    <a:p>
                      <a:r>
                        <a:rPr lang="en-US" sz="1800" b="1" dirty="0">
                          <a:latin typeface="Verdana" panose="020B0604030504040204" pitchFamily="34" charset="0"/>
                          <a:ea typeface="Verdana" panose="020B0604030504040204" pitchFamily="34" charset="0"/>
                          <a:cs typeface="Calibri"/>
                        </a:rPr>
                        <a:t>Improving timely access to care, reducing unwarranted variation in clinical productivity   CONTINUED</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85975">
                <a:tc gridSpan="3">
                  <a:txBody>
                    <a:bodyPr/>
                    <a:lstStyle/>
                    <a:p>
                      <a:pPr algn="just"/>
                      <a:r>
                        <a:rPr lang="en-GB" sz="1800" b="1" dirty="0">
                          <a:latin typeface="Verdana" panose="020B0604030504040204" pitchFamily="34" charset="0"/>
                          <a:ea typeface="Verdana" panose="020B0604030504040204" pitchFamily="34" charset="0"/>
                        </a:rPr>
                        <a:t>Baseline Information</a:t>
                      </a:r>
                      <a:endParaRPr lang="en-GB" sz="1800" b="1" dirty="0">
                        <a:solidFill>
                          <a:srgbClr val="FF0000"/>
                        </a:solidFill>
                        <a:latin typeface="Verdana" panose="020B0604030504040204" pitchFamily="34" charset="0"/>
                        <a:ea typeface="Verdana" panose="020B0604030504040204" pitchFamily="34" charset="0"/>
                      </a:endParaRP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0114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1088984">
                <a:tc>
                  <a:txBody>
                    <a:bodyPr/>
                    <a:lstStyle/>
                    <a:p>
                      <a:pPr algn="just"/>
                      <a:r>
                        <a:rPr lang="en-GB" sz="1800" dirty="0">
                          <a:latin typeface="Verdana" panose="020B0604030504040204" pitchFamily="34" charset="0"/>
                          <a:ea typeface="Verdana" panose="020B0604030504040204" pitchFamily="34" charset="0"/>
                        </a:rPr>
                        <a:t>8</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All new Cataract referrals should be direct listed to treatment stage of the pathway following an admin triage by the end of Q2</a:t>
                      </a: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SBUHB is due to commence with the new cataract pathway and direct booking in Q2. We currently are not recording numbers of directly booked patients.</a:t>
                      </a:r>
                    </a:p>
                  </a:txBody>
                  <a:tcPr marL="104395" marR="104395" marT="52197" marB="52197"/>
                </a:tc>
                <a:extLst>
                  <a:ext uri="{0D108BD9-81ED-4DB2-BD59-A6C34878D82A}">
                    <a16:rowId xmlns:a16="http://schemas.microsoft.com/office/drawing/2014/main" val="2631949792"/>
                  </a:ext>
                </a:extLst>
              </a:tr>
              <a:tr h="3011427">
                <a:tc>
                  <a:txBody>
                    <a:bodyPr/>
                    <a:lstStyle/>
                    <a:p>
                      <a:pPr algn="just"/>
                      <a:r>
                        <a:rPr lang="en-GB" sz="1800" dirty="0">
                          <a:latin typeface="Verdana" panose="020B0604030504040204" pitchFamily="34" charset="0"/>
                          <a:ea typeface="Verdana" panose="020B0604030504040204" pitchFamily="34" charset="0"/>
                        </a:rPr>
                        <a:t>9</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Ensure monitoring of DNA/CNA rates is in place for every Outpatient clinic. When DNA/CNA as a combined rate is greater than 5%, overbooking additional patients should be implemented and monitored.</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Currently CNA and DNA rates are available for all CIN specialities via the FUP Vitals Dashboard. A new view will be created to show the combined view as required by the metric. Clinical decisions required as to the appropriateness of further overbooking clinic slots as many clinics overrun and are dependent on DNAs to run to time. Assessment also required on capability of the system, i.e. how long is needed to see a new patient vs FUP patient vs New USC vs follow up USC and also determining how long we currently allocate in standard template. </a:t>
                      </a:r>
                    </a:p>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Dashboard developed to enable tracking of DNA rates across all specialities via the Planned Care App.</a:t>
                      </a:r>
                    </a:p>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Average DNA rate (New &amp; Follow up) for all CIN specialities 1st May to 30th June was 3.73%, Average CNA rate was 8.71 % for the same time period.</a:t>
                      </a:r>
                    </a:p>
                  </a:txBody>
                  <a:tcPr marL="104395" marR="104395" marT="52197" marB="52197"/>
                </a:tc>
                <a:extLst>
                  <a:ext uri="{0D108BD9-81ED-4DB2-BD59-A6C34878D82A}">
                    <a16:rowId xmlns:a16="http://schemas.microsoft.com/office/drawing/2014/main" val="584384461"/>
                  </a:ext>
                </a:extLst>
              </a:tr>
              <a:tr h="1012391">
                <a:tc>
                  <a:txBody>
                    <a:bodyPr/>
                    <a:lstStyle/>
                    <a:p>
                      <a:pPr algn="just"/>
                      <a:r>
                        <a:rPr lang="en-GB" sz="1800" dirty="0">
                          <a:latin typeface="Verdana" panose="020B0604030504040204" pitchFamily="34" charset="0"/>
                          <a:ea typeface="Verdana" panose="020B0604030504040204" pitchFamily="34" charset="0"/>
                        </a:rPr>
                        <a:t>10</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Implementation of CIN follow up criteria both prospectively and retrospectively to established Follow-up waiting lists.</a:t>
                      </a:r>
                    </a:p>
                  </a:txBody>
                  <a:tcPr marL="73946" marR="73946" marT="36972" marB="36972" anchor="ctr"/>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Dashboard developed by Healthcare System Engineering (HCSE) team to allow tracking of effect that implementation of follow up CIN criteria will have on follow up waiting lists and appointment outcomes.</a:t>
                      </a:r>
                    </a:p>
                  </a:txBody>
                  <a:tcPr marL="104395" marR="104395" marT="52197" marB="52197"/>
                </a:tc>
                <a:extLst>
                  <a:ext uri="{0D108BD9-81ED-4DB2-BD59-A6C34878D82A}">
                    <a16:rowId xmlns:a16="http://schemas.microsoft.com/office/drawing/2014/main" val="4171849007"/>
                  </a:ext>
                </a:extLst>
              </a:tr>
              <a:tr h="1163862">
                <a:tc>
                  <a:txBody>
                    <a:bodyPr/>
                    <a:lstStyle/>
                    <a:p>
                      <a:pPr algn="just"/>
                      <a:r>
                        <a:rPr lang="en-GB" sz="1800" dirty="0">
                          <a:latin typeface="Verdana" panose="020B0604030504040204" pitchFamily="34" charset="0"/>
                          <a:ea typeface="Verdana" panose="020B0604030504040204" pitchFamily="34" charset="0"/>
                        </a:rPr>
                        <a:t>11</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On 90% of days planned care inpatient/day case/theatre recovery capacity should be protected from unscheduled care pressures and outlying of patients by the end of Q1.</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Requires  further consideration internally as to monitor in practice as currently unable to track this. </a:t>
                      </a:r>
                    </a:p>
                  </a:txBody>
                  <a:tcPr marL="104395" marR="104395" marT="52197" marB="52197"/>
                </a:tc>
                <a:extLst>
                  <a:ext uri="{0D108BD9-81ED-4DB2-BD59-A6C34878D82A}">
                    <a16:rowId xmlns:a16="http://schemas.microsoft.com/office/drawing/2014/main" val="3607510191"/>
                  </a:ext>
                </a:extLst>
              </a:tr>
              <a:tr h="3117639">
                <a:tc>
                  <a:txBody>
                    <a:bodyPr/>
                    <a:lstStyle/>
                    <a:p>
                      <a:pPr algn="just"/>
                      <a:r>
                        <a:rPr lang="en-GB" sz="1800" dirty="0">
                          <a:latin typeface="Verdana" panose="020B0604030504040204" pitchFamily="34" charset="0"/>
                          <a:ea typeface="Verdana" panose="020B0604030504040204" pitchFamily="34" charset="0"/>
                        </a:rPr>
                        <a:t>12</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Ensure effective utilisation of theatre capacity through: - Reducing late starts to less than 20%; - Reducing early finishes to less than 10%; and - Increasing session utilisation to the GiRFT standard of 85% by March 2026. </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We have created views within surgical pathway dashboard that allows tracking of late starts (locally defined as; any list which starts 15 or more mins later than its intended start time) and early finishes (locally defined as; any list which ends 15 mins earlier than its intended finish time)  list utilisation vs GIRFT 85% target and cancellation rates. See Figures 11-12 overleaf. However, clarification is required on the definition of late starts and early finishes for HBs to use, also if targets stipulated are based on number of lists or the total funded list time available. Locally we have included a Gannt chart view of individual cases and used utilisation vs effectiveness calculated from what was planned vs what was delivered. </a:t>
                      </a:r>
                    </a:p>
                  </a:txBody>
                  <a:tcPr marL="104395" marR="104395" marT="52197" marB="52197"/>
                </a:tc>
                <a:extLst>
                  <a:ext uri="{0D108BD9-81ED-4DB2-BD59-A6C34878D82A}">
                    <a16:rowId xmlns:a16="http://schemas.microsoft.com/office/drawing/2014/main" val="113214057"/>
                  </a:ext>
                </a:extLst>
              </a:tr>
            </a:tbl>
          </a:graphicData>
        </a:graphic>
      </p:graphicFrame>
    </p:spTree>
    <p:extLst>
      <p:ext uri="{BB962C8B-B14F-4D97-AF65-F5344CB8AC3E}">
        <p14:creationId xmlns:p14="http://schemas.microsoft.com/office/powerpoint/2010/main" val="357833566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E2A50C-C2A5-A2A2-59E8-16621F9E7CF8}"/>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1B15065-DF2D-AB0F-2546-BA6F8F707629}"/>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44</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71A9F131-71AF-87AC-2D23-810BA8A3BA20}"/>
              </a:ext>
            </a:extLst>
          </p:cNvPr>
          <p:cNvGraphicFramePr>
            <a:graphicFrameLocks noGrp="1"/>
          </p:cNvGraphicFramePr>
          <p:nvPr>
            <p:extLst>
              <p:ext uri="{D42A27DB-BD31-4B8C-83A1-F6EECF244321}">
                <p14:modId xmlns:p14="http://schemas.microsoft.com/office/powerpoint/2010/main" val="2518625631"/>
              </p:ext>
            </p:extLst>
          </p:nvPr>
        </p:nvGraphicFramePr>
        <p:xfrm>
          <a:off x="223044" y="218948"/>
          <a:ext cx="19659601" cy="10433517"/>
        </p:xfrm>
        <a:graphic>
          <a:graphicData uri="http://schemas.openxmlformats.org/drawingml/2006/table">
            <a:tbl>
              <a:tblPr firstRow="1" bandRow="1">
                <a:tableStyleId>{5C22544A-7EE6-4342-B048-85BDC9FD1C3A}</a:tableStyleId>
              </a:tblPr>
              <a:tblGrid>
                <a:gridCol w="1066800">
                  <a:extLst>
                    <a:ext uri="{9D8B030D-6E8A-4147-A177-3AD203B41FA5}">
                      <a16:colId xmlns:a16="http://schemas.microsoft.com/office/drawing/2014/main" val="660515521"/>
                    </a:ext>
                  </a:extLst>
                </a:gridCol>
                <a:gridCol w="6599034">
                  <a:extLst>
                    <a:ext uri="{9D8B030D-6E8A-4147-A177-3AD203B41FA5}">
                      <a16:colId xmlns:a16="http://schemas.microsoft.com/office/drawing/2014/main" val="2140326874"/>
                    </a:ext>
                  </a:extLst>
                </a:gridCol>
                <a:gridCol w="11993767">
                  <a:extLst>
                    <a:ext uri="{9D8B030D-6E8A-4147-A177-3AD203B41FA5}">
                      <a16:colId xmlns:a16="http://schemas.microsoft.com/office/drawing/2014/main" val="648896705"/>
                    </a:ext>
                  </a:extLst>
                </a:gridCol>
              </a:tblGrid>
              <a:tr h="341329">
                <a:tc gridSpan="3">
                  <a:txBody>
                    <a:bodyPr/>
                    <a:lstStyle/>
                    <a:p>
                      <a:r>
                        <a:rPr lang="en-GB" sz="1800" dirty="0">
                          <a:latin typeface="Verdana" panose="020B0604030504040204" pitchFamily="34" charset="0"/>
                          <a:ea typeface="Verdana" panose="020B0604030504040204" pitchFamily="34" charset="0"/>
                        </a:rPr>
                        <a:t>Operational  Productivity – Planned Care</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63878">
                <a:tc gridSpan="3">
                  <a:txBody>
                    <a:bodyPr/>
                    <a:lstStyle/>
                    <a:p>
                      <a:r>
                        <a:rPr lang="en-US" sz="1800" b="1" dirty="0">
                          <a:latin typeface="Verdana" panose="020B0604030504040204" pitchFamily="34" charset="0"/>
                          <a:ea typeface="Verdana" panose="020B0604030504040204" pitchFamily="34" charset="0"/>
                          <a:cs typeface="Calibri"/>
                        </a:rPr>
                        <a:t>Improving timely access to care, reducing unwarranted variation in clinical productivity   [CONTINUED]</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82738">
                <a:tc gridSpan="3">
                  <a:txBody>
                    <a:bodyPr/>
                    <a:lstStyle/>
                    <a:p>
                      <a:pPr algn="just"/>
                      <a:r>
                        <a:rPr lang="en-GB" sz="1800" b="1" dirty="0">
                          <a:latin typeface="Verdana" panose="020B0604030504040204" pitchFamily="34" charset="0"/>
                          <a:ea typeface="Verdana" panose="020B0604030504040204" pitchFamily="34" charset="0"/>
                        </a:rPr>
                        <a:t>Baseline Information</a:t>
                      </a:r>
                      <a:endParaRPr lang="en-GB" sz="1800" b="1" dirty="0">
                        <a:solidFill>
                          <a:srgbClr val="FF0000"/>
                        </a:solidFill>
                        <a:latin typeface="Verdana" panose="020B0604030504040204" pitchFamily="34" charset="0"/>
                        <a:ea typeface="Verdana" panose="020B0604030504040204" pitchFamily="34" charset="0"/>
                      </a:endParaRP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29773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3911907">
                <a:tc>
                  <a:txBody>
                    <a:bodyPr/>
                    <a:lstStyle/>
                    <a:p>
                      <a:pPr algn="just"/>
                      <a:r>
                        <a:rPr lang="en-GB" sz="1800" dirty="0">
                          <a:latin typeface="Verdana" panose="020B0604030504040204" pitchFamily="34" charset="0"/>
                          <a:ea typeface="Verdana" panose="020B0604030504040204" pitchFamily="34" charset="0"/>
                        </a:rPr>
                        <a:t>13</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Improvement in the implementation and delivery of High Volume Low Complexity (HVLC) Theatre lists, with an initial focus on:</a:t>
                      </a:r>
                    </a:p>
                    <a:p>
                      <a:pPr marL="0" lvl="0" indent="0">
                        <a:lnSpc>
                          <a:spcPct val="100000"/>
                        </a:lnSpc>
                        <a:spcAft>
                          <a:spcPts val="600"/>
                        </a:spcAft>
                        <a:buNone/>
                      </a:pPr>
                      <a:r>
                        <a:rPr lang="en-US" sz="1800" b="0" i="0" u="none" strike="noStrike" noProof="0" dirty="0">
                          <a:effectLst/>
                          <a:latin typeface="Verdana" panose="020B0604030504040204" pitchFamily="34" charset="0"/>
                          <a:ea typeface="Verdana" panose="020B0604030504040204" pitchFamily="34" charset="0"/>
                        </a:rPr>
                        <a:t> - Arthroplasty 90% compliance with GiRFT standard of 4 primary joints/day, 2 by end of quarter 2;</a:t>
                      </a:r>
                    </a:p>
                    <a:p>
                      <a:pPr marL="0" lvl="0" indent="0">
                        <a:lnSpc>
                          <a:spcPct val="100000"/>
                        </a:lnSpc>
                        <a:spcAft>
                          <a:spcPts val="600"/>
                        </a:spcAft>
                        <a:buNone/>
                      </a:pPr>
                      <a:r>
                        <a:rPr lang="en-US" sz="1800" b="0" i="0" u="none" strike="noStrike" noProof="0" dirty="0">
                          <a:effectLst/>
                          <a:latin typeface="Verdana" panose="020B0604030504040204" pitchFamily="34" charset="0"/>
                          <a:ea typeface="Verdana" panose="020B0604030504040204" pitchFamily="34" charset="0"/>
                        </a:rPr>
                        <a:t> - Cataract 90% of lists to have 7 Cataracts per list by end of Q2</a:t>
                      </a:r>
                    </a:p>
                    <a:p>
                      <a:pPr marL="0" lvl="0" indent="0">
                        <a:lnSpc>
                          <a:spcPct val="100000"/>
                        </a:lnSpc>
                        <a:spcAft>
                          <a:spcPts val="600"/>
                        </a:spcAft>
                        <a:buNone/>
                      </a:pPr>
                      <a:r>
                        <a:rPr lang="en-US" sz="1800" b="0" i="0" u="none" strike="noStrike" noProof="0" dirty="0">
                          <a:effectLst/>
                          <a:latin typeface="Verdana" panose="020B0604030504040204" pitchFamily="34" charset="0"/>
                          <a:ea typeface="Verdana" panose="020B0604030504040204" pitchFamily="34" charset="0"/>
                        </a:rPr>
                        <a:t> - 90% of the time achieve at least 6 HVLC general surgery procedures on an all day list made up of hernia or gallbladders by end of Q2. </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Through mapping and measuring the behaviour of our system and subsequently calculating what it can deliver, we are able to show that not all surgeons are able to deliver 4 joints a day; some completing 3 whilst starting on time/finishing on time/ 85% + utilisation rate; others completing 4 joints comfortably but having utilisation figures below 85% and having enough spare time to do 5 joints.</a:t>
                      </a:r>
                    </a:p>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As such, we are able to manually calculate compliance against these standards, however we feel that we will get more out of our system if we schedule to what is capable of being delivered – tracking increased activity and scheduling to the speed that the individual consultant is capable of working at. </a:t>
                      </a:r>
                    </a:p>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We have developed a dashboard (Figure 13 overleaf) that shows how each consultant benchmarks against their colleagues who do the same procedure, based on start of anaesthetic to time patient leaves theatre. This is being used to inform that can reliably fit into the available space capacity. </a:t>
                      </a:r>
                    </a:p>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An additional view allows us to track what was planned, how long we predicted the work would take and how long it actually took.</a:t>
                      </a:r>
                    </a:p>
                  </a:txBody>
                  <a:tcPr marL="104395" marR="104395" marT="52197" marB="52197"/>
                </a:tc>
                <a:extLst>
                  <a:ext uri="{0D108BD9-81ED-4DB2-BD59-A6C34878D82A}">
                    <a16:rowId xmlns:a16="http://schemas.microsoft.com/office/drawing/2014/main" val="1849551308"/>
                  </a:ext>
                </a:extLst>
              </a:tr>
              <a:tr h="1722675">
                <a:tc>
                  <a:txBody>
                    <a:bodyPr/>
                    <a:lstStyle/>
                    <a:p>
                      <a:pPr algn="just"/>
                      <a:r>
                        <a:rPr lang="en-GB" sz="1800" dirty="0">
                          <a:latin typeface="Verdana" panose="020B0604030504040204" pitchFamily="34" charset="0"/>
                          <a:ea typeface="Verdana" panose="020B0604030504040204" pitchFamily="34" charset="0"/>
                        </a:rPr>
                        <a:t>14</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Deliver improvements in day surgery rates, with an expectation to achieving a BACDS day case rate of 70% from April 2025, moving to 80% by the end of June 2025</a:t>
                      </a:r>
                      <a:endParaRPr lang="en-US" sz="1800" dirty="0">
                        <a:latin typeface="Verdana" panose="020B0604030504040204" pitchFamily="34" charset="0"/>
                        <a:ea typeface="Verdana" panose="020B0604030504040204" pitchFamily="34" charset="0"/>
                      </a:endParaRPr>
                    </a:p>
                  </a:txBody>
                  <a:tcPr marL="73946" marR="73946" marT="36972" marB="36972" anchor="ctr"/>
                </a:tc>
                <a:tc>
                  <a:txBody>
                    <a:bodyPr/>
                    <a:lstStyle/>
                    <a:p>
                      <a:pPr algn="just"/>
                      <a:r>
                        <a:rPr lang="en-GB" sz="1800" dirty="0">
                          <a:latin typeface="Verdana" panose="020B0604030504040204" pitchFamily="34" charset="0"/>
                          <a:ea typeface="Verdana" panose="020B0604030504040204" pitchFamily="34" charset="0"/>
                        </a:rPr>
                        <a:t>Further clarification required regarding the definition of a day case. This metric can be calculated manually at present. To be accurate we will need to include all surgical procedures completed in outpatient settings, such as the Plastic Surgery Treatment Centre. Once we have clarity on the definition, we can put together a view to track % compliance over time, to be available within the Surgical Vitals dashboard.</a:t>
                      </a:r>
                    </a:p>
                    <a:p>
                      <a:pPr algn="just"/>
                      <a:r>
                        <a:rPr lang="en-GB" sz="1800" dirty="0">
                          <a:latin typeface="Verdana" panose="020B0604030504040204" pitchFamily="34" charset="0"/>
                          <a:ea typeface="Verdana" panose="020B0604030504040204" pitchFamily="34" charset="0"/>
                        </a:rPr>
                        <a:t>To do this accurately we would need to include all of the day case procedures currently completed in outpatient environments. Currently these are recorded as outpatient attendances. As a result any metrics reported wouldn’t be accurate</a:t>
                      </a:r>
                    </a:p>
                  </a:txBody>
                  <a:tcPr marL="104395" marR="104395" marT="52197" marB="52197"/>
                </a:tc>
                <a:extLst>
                  <a:ext uri="{0D108BD9-81ED-4DB2-BD59-A6C34878D82A}">
                    <a16:rowId xmlns:a16="http://schemas.microsoft.com/office/drawing/2014/main" val="1150662330"/>
                  </a:ext>
                </a:extLst>
              </a:tr>
              <a:tr h="2622636">
                <a:tc>
                  <a:txBody>
                    <a:bodyPr/>
                    <a:lstStyle/>
                    <a:p>
                      <a:pPr algn="just"/>
                      <a:r>
                        <a:rPr lang="en-GB" sz="1800" dirty="0">
                          <a:latin typeface="Verdana" panose="020B0604030504040204" pitchFamily="34" charset="0"/>
                          <a:ea typeface="Verdana" panose="020B0604030504040204" pitchFamily="34" charset="0"/>
                        </a:rPr>
                        <a:t>15</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Consistent clerical and clinical validation should be in place on an ongoing basis and reported quarterly for impact. </a:t>
                      </a:r>
                      <a:endParaRPr lang="en-US" sz="1800" dirty="0">
                        <a:latin typeface="Verdana" panose="020B0604030504040204" pitchFamily="34" charset="0"/>
                        <a:ea typeface="Verdana" panose="020B0604030504040204" pitchFamily="34" charset="0"/>
                      </a:endParaRPr>
                    </a:p>
                  </a:txBody>
                  <a:tcPr marL="73946" marR="73946" marT="36972" marB="36972" anchor="ctr"/>
                </a:tc>
                <a:tc>
                  <a:txBody>
                    <a:bodyPr/>
                    <a:lstStyle/>
                    <a:p>
                      <a:pPr algn="just"/>
                      <a:r>
                        <a:rPr lang="en-GB" sz="1800" dirty="0">
                          <a:latin typeface="Verdana" panose="020B0604030504040204" pitchFamily="34" charset="0"/>
                          <a:ea typeface="Verdana" panose="020B0604030504040204" pitchFamily="34" charset="0"/>
                        </a:rPr>
                        <a:t>We have developed several digital solutions that provide clinicians with direct access to their waiting lists. Access has been made available to all service managers and clinicians as part of the roll out, and they have been encouraged to undertake admin and clerical validation of waiting lists, starting with patients who are most overdue. Individual performance by main speciality and consultants is available. In addition, training programme established to support the accuracy of the information being inputted into digital systems, as admin and clerical error patterns were identified as an issue.</a:t>
                      </a:r>
                    </a:p>
                  </a:txBody>
                  <a:tcPr marL="104395" marR="104395" marT="52197" marB="52197"/>
                </a:tc>
                <a:extLst>
                  <a:ext uri="{0D108BD9-81ED-4DB2-BD59-A6C34878D82A}">
                    <a16:rowId xmlns:a16="http://schemas.microsoft.com/office/drawing/2014/main" val="2151107321"/>
                  </a:ext>
                </a:extLst>
              </a:tr>
            </a:tbl>
          </a:graphicData>
        </a:graphic>
      </p:graphicFrame>
    </p:spTree>
    <p:extLst>
      <p:ext uri="{BB962C8B-B14F-4D97-AF65-F5344CB8AC3E}">
        <p14:creationId xmlns:p14="http://schemas.microsoft.com/office/powerpoint/2010/main" val="291500200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56A20F-063E-5A36-9857-C01563C840C1}"/>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1F65BC7-6A4B-DA4B-CBE8-1C44626A9709}"/>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45</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8A7CE779-20E1-FF22-C976-A8BDC41552F4}"/>
              </a:ext>
            </a:extLst>
          </p:cNvPr>
          <p:cNvGraphicFramePr>
            <a:graphicFrameLocks noGrp="1"/>
          </p:cNvGraphicFramePr>
          <p:nvPr>
            <p:extLst>
              <p:ext uri="{D42A27DB-BD31-4B8C-83A1-F6EECF244321}">
                <p14:modId xmlns:p14="http://schemas.microsoft.com/office/powerpoint/2010/main" val="3953967432"/>
              </p:ext>
            </p:extLst>
          </p:nvPr>
        </p:nvGraphicFramePr>
        <p:xfrm>
          <a:off x="375444" y="288661"/>
          <a:ext cx="19354800" cy="10688941"/>
        </p:xfrm>
        <a:graphic>
          <a:graphicData uri="http://schemas.openxmlformats.org/drawingml/2006/table">
            <a:tbl>
              <a:tblPr firstRow="1" bandRow="1">
                <a:tableStyleId>{5C22544A-7EE6-4342-B048-85BDC9FD1C3A}</a:tableStyleId>
              </a:tblPr>
              <a:tblGrid>
                <a:gridCol w="1215153">
                  <a:extLst>
                    <a:ext uri="{9D8B030D-6E8A-4147-A177-3AD203B41FA5}">
                      <a16:colId xmlns:a16="http://schemas.microsoft.com/office/drawing/2014/main" val="660515521"/>
                    </a:ext>
                  </a:extLst>
                </a:gridCol>
                <a:gridCol w="7677712">
                  <a:extLst>
                    <a:ext uri="{9D8B030D-6E8A-4147-A177-3AD203B41FA5}">
                      <a16:colId xmlns:a16="http://schemas.microsoft.com/office/drawing/2014/main" val="2140326874"/>
                    </a:ext>
                  </a:extLst>
                </a:gridCol>
                <a:gridCol w="10461935">
                  <a:extLst>
                    <a:ext uri="{9D8B030D-6E8A-4147-A177-3AD203B41FA5}">
                      <a16:colId xmlns:a16="http://schemas.microsoft.com/office/drawing/2014/main" val="648896705"/>
                    </a:ext>
                  </a:extLst>
                </a:gridCol>
              </a:tblGrid>
              <a:tr h="521046">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800" dirty="0">
                          <a:latin typeface="Verdana" panose="020B0604030504040204" pitchFamily="34" charset="0"/>
                          <a:ea typeface="Verdana" panose="020B0604030504040204" pitchFamily="34" charset="0"/>
                        </a:rPr>
                        <a:t>Workforce Productivity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522763">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kern="1200" dirty="0">
                          <a:solidFill>
                            <a:schemeClr val="dk1"/>
                          </a:solidFill>
                          <a:latin typeface="Verdana" panose="020B0604030504040204" pitchFamily="34" charset="0"/>
                          <a:ea typeface="Verdana" panose="020B0604030504040204" pitchFamily="34" charset="0"/>
                          <a:cs typeface="Calibri"/>
                        </a:rPr>
                        <a:t>Maximise workforce productivity and efficiency, strengthening value and effective deployment of workforce</a:t>
                      </a:r>
                      <a:endParaRPr lang="en-GB" sz="1800" b="1" kern="1200" dirty="0">
                        <a:solidFill>
                          <a:schemeClr val="dk1"/>
                        </a:solidFill>
                        <a:latin typeface="Verdana" panose="020B0604030504040204" pitchFamily="34" charset="0"/>
                        <a:ea typeface="Verdana" panose="020B0604030504040204" pitchFamily="34" charset="0"/>
                        <a:cs typeface="Calibri"/>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1960005">
                <a:tc gridSpan="3">
                  <a:txBody>
                    <a:bodyPr/>
                    <a:lstStyle/>
                    <a:p>
                      <a:pPr algn="just"/>
                      <a:r>
                        <a:rPr lang="en-GB" sz="1800" b="0" i="0" dirty="0">
                          <a:solidFill>
                            <a:srgbClr val="333333"/>
                          </a:solidFill>
                          <a:effectLst/>
                          <a:latin typeface="Verdana" panose="020B0604030504040204" pitchFamily="34" charset="0"/>
                          <a:ea typeface="Verdana" panose="020B0604030504040204" pitchFamily="34" charset="0"/>
                        </a:rPr>
                        <a:t>Our People Plan approved by the Board in 2024 confirms we are committed to maximising workforce productivity and efficiency through strategic initiatives that strengthen the value and deployment of its workforce. By implementing workforce-related programmes aligned with ministerial priorities, we aim to significantly reduce agency expenditure. A key focus will be the effective execution of job planning policy, ensuring that 100% of Consultants possess an agreed job plan. This will be supported by speciality level reviews in update of existing job plans aligned to robust demand and capacity planning. To further enhance health at work, line managers will receive timely Occupational Health advice to facilitate employees' swift return post-sickness absence, fostering improved attendance and workplace morale. The Recovery &amp; Sustainability Board, established in 2024 and chaired by the CEO, will monitor delivery of the following Enabling Actions.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18417">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28065">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892529">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16</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rPr>
                        <a:t>Fully implement the actions outlined in the Variable Pay &amp; Agency Control Framework Welsh Health Circular</a:t>
                      </a: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rowSpan="3">
                  <a:txBody>
                    <a:bodyPr/>
                    <a:lstStyle/>
                    <a:p>
                      <a:pPr marL="0" indent="0" algn="just">
                        <a:buNone/>
                      </a:pPr>
                      <a:r>
                        <a:rPr lang="en-GB" sz="1800" dirty="0">
                          <a:solidFill>
                            <a:schemeClr val="tx1"/>
                          </a:solidFill>
                          <a:latin typeface="Verdana" panose="020B0604030504040204" pitchFamily="34" charset="0"/>
                          <a:ea typeface="Verdana" panose="020B0604030504040204" pitchFamily="34" charset="0"/>
                        </a:rPr>
                        <a:t>Spend on variable pay in 23/24 was £35m and forecast to be £20m in 24/25, a predicated saving of £15m from last year which is predominantly down to Registered Nursing.</a:t>
                      </a:r>
                    </a:p>
                    <a:p>
                      <a:pPr marL="0" indent="0" algn="just">
                        <a:buNone/>
                      </a:pPr>
                      <a:endParaRPr lang="en-GB" sz="1800" dirty="0">
                        <a:solidFill>
                          <a:schemeClr val="tx1"/>
                        </a:solidFill>
                        <a:latin typeface="Verdana" panose="020B0604030504040204" pitchFamily="34" charset="0"/>
                        <a:ea typeface="Verdana" panose="020B0604030504040204" pitchFamily="34" charset="0"/>
                      </a:endParaRPr>
                    </a:p>
                    <a:p>
                      <a:pPr marL="0" indent="0" algn="just">
                        <a:buNone/>
                      </a:pPr>
                      <a:r>
                        <a:rPr lang="en-GB" sz="1800" dirty="0">
                          <a:solidFill>
                            <a:schemeClr val="tx1"/>
                          </a:solidFill>
                          <a:latin typeface="Verdana" panose="020B0604030504040204" pitchFamily="34" charset="0"/>
                          <a:ea typeface="Verdana" panose="020B0604030504040204" pitchFamily="34" charset="0"/>
                          <a:cs typeface="Arial" panose="020B0604020202020204" pitchFamily="34" charset="0"/>
                        </a:rPr>
                        <a:t>Enhanced controls on Agency and recruitment also implemented.</a:t>
                      </a:r>
                    </a:p>
                    <a:p>
                      <a:pPr marL="0" indent="0" algn="just">
                        <a:buNone/>
                      </a:pPr>
                      <a:endParaRPr lang="en-GB" sz="1800" dirty="0">
                        <a:solidFill>
                          <a:schemeClr val="tx1"/>
                        </a:solidFill>
                        <a:latin typeface="Verdana" panose="020B0604030504040204" pitchFamily="34" charset="0"/>
                        <a:ea typeface="Verdana" panose="020B0604030504040204" pitchFamily="34" charset="0"/>
                        <a:cs typeface="Arial" panose="020B0604020202020204" pitchFamily="34" charset="0"/>
                      </a:endParaRPr>
                    </a:p>
                    <a:p>
                      <a:pPr marL="285750" indent="-285750" algn="just">
                        <a:buFont typeface="Arial" panose="020B0604020202020204" pitchFamily="34" charset="0"/>
                        <a:buChar char="•"/>
                      </a:pPr>
                      <a:r>
                        <a:rPr lang="en-GB" sz="1800" dirty="0">
                          <a:solidFill>
                            <a:schemeClr val="tx1"/>
                          </a:solidFill>
                          <a:latin typeface="Verdana" panose="020B0604030504040204" pitchFamily="34" charset="0"/>
                          <a:ea typeface="Verdana" panose="020B0604030504040204" pitchFamily="34" charset="0"/>
                        </a:rPr>
                        <a:t>As at month 3 total agency expenditure is £3.398m an average of £1.13m per month</a:t>
                      </a:r>
                    </a:p>
                    <a:p>
                      <a:pPr marL="285750" indent="-285750" algn="just">
                        <a:buFont typeface="Arial" panose="020B0604020202020204" pitchFamily="34" charset="0"/>
                        <a:buChar char="•"/>
                      </a:pPr>
                      <a:r>
                        <a:rPr lang="en-GB" sz="1800" dirty="0">
                          <a:solidFill>
                            <a:schemeClr val="tx1"/>
                          </a:solidFill>
                          <a:latin typeface="Verdana" panose="020B0604030504040204" pitchFamily="34" charset="0"/>
                          <a:ea typeface="Verdana" panose="020B0604030504040204" pitchFamily="34" charset="0"/>
                        </a:rPr>
                        <a:t>As at month 3 total agency spend for Healthcare Support Worker, Admin &amp; Clerical, and Estates &amp; Ancillary staff is £524,980 - month 3 expenditure reduced to £103k</a:t>
                      </a:r>
                    </a:p>
                    <a:p>
                      <a:pPr marL="0" indent="0" algn="just">
                        <a:buNone/>
                      </a:pPr>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941816535"/>
                  </a:ext>
                </a:extLst>
              </a:tr>
              <a:tr h="1297786">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17</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rPr>
                        <a:t>Deliver a further continued and sustained reduction in agency expenditure, with a target 30% reduction in 2025/26 from 2024/25 outturn, and ensuring no off-contract expenditure.</a:t>
                      </a: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vMerge="1">
                  <a:txBody>
                    <a:bodyPr/>
                    <a:lstStyle/>
                    <a:p>
                      <a:pPr algn="just"/>
                      <a:endParaRPr lang="en-GB" sz="1050" dirty="0">
                        <a:solidFill>
                          <a:srgbClr val="FF0000"/>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2631949792"/>
                  </a:ext>
                </a:extLst>
              </a:tr>
              <a:tr h="3804160">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18</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rPr>
                        <a:t>Ensure a reduction in agency spend on Healthcare Support Worker, Admin &amp; Clerical, and Estates &amp; Ancillary staff to zero by 30th September 2025</a:t>
                      </a: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vMerge="1">
                  <a:txBody>
                    <a:bodyPr/>
                    <a:lstStyle/>
                    <a:p>
                      <a:pPr algn="just"/>
                      <a:endParaRPr lang="en-GB" sz="1050" dirty="0">
                        <a:solidFill>
                          <a:srgbClr val="FF0000"/>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584384461"/>
                  </a:ext>
                </a:extLst>
              </a:tr>
            </a:tbl>
          </a:graphicData>
        </a:graphic>
      </p:graphicFrame>
    </p:spTree>
    <p:extLst>
      <p:ext uri="{BB962C8B-B14F-4D97-AF65-F5344CB8AC3E}">
        <p14:creationId xmlns:p14="http://schemas.microsoft.com/office/powerpoint/2010/main" val="415403209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15E405-92A9-A2E0-36B1-6062197FD5B5}"/>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C20C2AA-DE6B-6918-E1C4-0744A02A57A2}"/>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46</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0E4AE38C-3841-54E8-1551-CF5E02D4E33F}"/>
              </a:ext>
            </a:extLst>
          </p:cNvPr>
          <p:cNvGraphicFramePr>
            <a:graphicFrameLocks noGrp="1"/>
          </p:cNvGraphicFramePr>
          <p:nvPr>
            <p:extLst>
              <p:ext uri="{D42A27DB-BD31-4B8C-83A1-F6EECF244321}">
                <p14:modId xmlns:p14="http://schemas.microsoft.com/office/powerpoint/2010/main" val="142166677"/>
              </p:ext>
            </p:extLst>
          </p:nvPr>
        </p:nvGraphicFramePr>
        <p:xfrm>
          <a:off x="337343" y="225140"/>
          <a:ext cx="19431001" cy="7697784"/>
        </p:xfrm>
        <a:graphic>
          <a:graphicData uri="http://schemas.openxmlformats.org/drawingml/2006/table">
            <a:tbl>
              <a:tblPr firstRow="1" bandRow="1">
                <a:tableStyleId>{5C22544A-7EE6-4342-B048-85BDC9FD1C3A}</a:tableStyleId>
              </a:tblPr>
              <a:tblGrid>
                <a:gridCol w="1219937">
                  <a:extLst>
                    <a:ext uri="{9D8B030D-6E8A-4147-A177-3AD203B41FA5}">
                      <a16:colId xmlns:a16="http://schemas.microsoft.com/office/drawing/2014/main" val="660515521"/>
                    </a:ext>
                  </a:extLst>
                </a:gridCol>
                <a:gridCol w="7707940">
                  <a:extLst>
                    <a:ext uri="{9D8B030D-6E8A-4147-A177-3AD203B41FA5}">
                      <a16:colId xmlns:a16="http://schemas.microsoft.com/office/drawing/2014/main" val="2140326874"/>
                    </a:ext>
                  </a:extLst>
                </a:gridCol>
                <a:gridCol w="10503124">
                  <a:extLst>
                    <a:ext uri="{9D8B030D-6E8A-4147-A177-3AD203B41FA5}">
                      <a16:colId xmlns:a16="http://schemas.microsoft.com/office/drawing/2014/main" val="648896705"/>
                    </a:ext>
                  </a:extLst>
                </a:gridCol>
              </a:tblGrid>
              <a:tr h="312906">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800" dirty="0">
                          <a:latin typeface="Verdana" panose="020B0604030504040204" pitchFamily="34" charset="0"/>
                          <a:ea typeface="Verdana" panose="020B0604030504040204" pitchFamily="34" charset="0"/>
                        </a:rPr>
                        <a:t>Workforce Productivity</a:t>
                      </a:r>
                    </a:p>
                    <a:p>
                      <a:endParaRPr lang="en-GB" sz="1800" dirty="0">
                        <a:latin typeface="Verdana" panose="020B0604030504040204" pitchFamily="34" charset="0"/>
                        <a:ea typeface="Verdana" panose="020B0604030504040204" pitchFamily="34" charset="0"/>
                      </a:endParaRP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228526">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kern="1200" dirty="0">
                          <a:solidFill>
                            <a:schemeClr val="dk1"/>
                          </a:solidFill>
                          <a:latin typeface="Verdana" panose="020B0604030504040204" pitchFamily="34" charset="0"/>
                          <a:ea typeface="Verdana" panose="020B0604030504040204" pitchFamily="34" charset="0"/>
                          <a:cs typeface="Calibri"/>
                        </a:rPr>
                        <a:t>Maximise workforce productivity and efficiency, strengthening value and effective deployment of workforce</a:t>
                      </a:r>
                      <a:endParaRPr lang="en-GB" sz="1800" b="1" kern="1200" dirty="0">
                        <a:solidFill>
                          <a:schemeClr val="dk1"/>
                        </a:solidFill>
                        <a:latin typeface="Verdana" panose="020B0604030504040204" pitchFamily="34" charset="0"/>
                        <a:ea typeface="Verdana" panose="020B0604030504040204" pitchFamily="34" charset="0"/>
                        <a:cs typeface="Calibri"/>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181464">
                <a:tc gridSpan="3">
                  <a:txBody>
                    <a:bodyPr/>
                    <a:lstStyle/>
                    <a:p>
                      <a:pPr algn="just"/>
                      <a:r>
                        <a:rPr lang="en-GB" sz="1800" b="1" dirty="0">
                          <a:latin typeface="Verdana" panose="020B0604030504040204" pitchFamily="34" charset="0"/>
                          <a:ea typeface="Verdana" panose="020B0604030504040204" pitchFamily="34" charset="0"/>
                        </a:rPr>
                        <a:t>Baseline Information   [CONTINUED]</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181464">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nchor="ctr"/>
                </a:tc>
                <a:extLst>
                  <a:ext uri="{0D108BD9-81ED-4DB2-BD59-A6C34878D82A}">
                    <a16:rowId xmlns:a16="http://schemas.microsoft.com/office/drawing/2014/main" val="271302750"/>
                  </a:ext>
                </a:extLst>
              </a:tr>
              <a:tr h="610650">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19</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rPr>
                        <a:t>Ensure effective implementation of job planning policy, to include ensuring that &gt; 90% of all Consultants have an agreed job plan in place at all times by 30 September 2025.</a:t>
                      </a: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SBUHB Maintain a compliance rate of 95%</a:t>
                      </a:r>
                    </a:p>
                  </a:txBody>
                  <a:tcPr marL="104395" marR="104395" marT="52197" marB="52197"/>
                </a:tc>
                <a:extLst>
                  <a:ext uri="{0D108BD9-81ED-4DB2-BD59-A6C34878D82A}">
                    <a16:rowId xmlns:a16="http://schemas.microsoft.com/office/drawing/2014/main" val="4171849007"/>
                  </a:ext>
                </a:extLst>
              </a:tr>
              <a:tr h="3685927">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20</a:t>
                      </a:r>
                    </a:p>
                  </a:txBody>
                  <a:tcPr marL="73946" marR="73946" marT="36972" marB="36972" anchor="ctr"/>
                </a:tc>
                <a:tc>
                  <a:txBody>
                    <a:bodyPr/>
                    <a:lstStyle/>
                    <a:p>
                      <a:pPr marL="0" lvl="0" indent="0">
                        <a:lnSpc>
                          <a:spcPct val="100000"/>
                        </a:lnSpc>
                        <a:buNone/>
                      </a:pPr>
                      <a:r>
                        <a:rPr lang="en-US" sz="1800" b="0" i="0" u="none" strike="noStrike" noProof="0" dirty="0">
                          <a:latin typeface="Verdana" panose="020B0604030504040204" pitchFamily="34" charset="0"/>
                          <a:ea typeface="Verdana" panose="020B0604030504040204" pitchFamily="34" charset="0"/>
                          <a:cs typeface="Arial" panose="020B0604020202020204" pitchFamily="34" charset="0"/>
                        </a:rPr>
                        <a:t>Ensure a reduction in sickness absence in 2025/26 in comparison to 2024/25, through maximising adherence to the requirements of agreed attendance at work policies and adhering to the all-Wales Occupational Health minimum service levels</a:t>
                      </a: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a:txBody>
                    <a:bodyPr/>
                    <a:lstStyle/>
                    <a:p>
                      <a:pPr marL="171450" indent="-171450">
                        <a:buFont typeface="Arial" panose="020B0604020202020204" pitchFamily="34" charset="0"/>
                        <a:buChar char="•"/>
                      </a:pPr>
                      <a:r>
                        <a:rPr lang="en-GB" sz="1800" dirty="0">
                          <a:latin typeface="Verdana" panose="020B0604030504040204" pitchFamily="34" charset="0"/>
                          <a:ea typeface="Verdana" panose="020B0604030504040204" pitchFamily="34" charset="0"/>
                        </a:rPr>
                        <a:t>‘Month 3 sickness absence figure  is 6.82% (there has been an increase in short term absence). We have implemented a corporate action plan which include compliance audits against the policy.  </a:t>
                      </a:r>
                    </a:p>
                    <a:p>
                      <a:pPr marL="171450" indent="-171450">
                        <a:buFont typeface="Arial" panose="020B0604020202020204" pitchFamily="34" charset="0"/>
                        <a:buChar char="•"/>
                      </a:pPr>
                      <a:r>
                        <a:rPr lang="en-GB" sz="1800" dirty="0">
                          <a:latin typeface="Verdana" panose="020B0604030504040204" pitchFamily="34" charset="0"/>
                          <a:ea typeface="Verdana" panose="020B0604030504040204" pitchFamily="34" charset="0"/>
                        </a:rPr>
                        <a:t>Action plans are monitored through the Workforce &amp; OD Committee</a:t>
                      </a:r>
                    </a:p>
                    <a:p>
                      <a:pPr marL="0" indent="0">
                        <a:buFont typeface="Arial" panose="020B0604020202020204" pitchFamily="34" charset="0"/>
                        <a:buNone/>
                      </a:pPr>
                      <a:endParaRPr lang="en-GB" sz="1800" dirty="0">
                        <a:solidFill>
                          <a:srgbClr val="FF0000"/>
                        </a:solidFill>
                        <a:latin typeface="Verdana" panose="020B0604030504040204" pitchFamily="34" charset="0"/>
                        <a:ea typeface="Verdana" panose="020B0604030504040204" pitchFamily="34" charset="0"/>
                      </a:endParaRPr>
                    </a:p>
                    <a:p>
                      <a:pPr marL="0" indent="0">
                        <a:buFont typeface="Arial" panose="020B0604020202020204" pitchFamily="34" charset="0"/>
                        <a:buNone/>
                      </a:pPr>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3353758776"/>
                  </a:ext>
                </a:extLst>
              </a:tr>
            </a:tbl>
          </a:graphicData>
        </a:graphic>
      </p:graphicFrame>
      <p:pic>
        <p:nvPicPr>
          <p:cNvPr id="2" name="Picture 1">
            <a:extLst>
              <a:ext uri="{FF2B5EF4-FFF2-40B4-BE49-F238E27FC236}">
                <a16:creationId xmlns:a16="http://schemas.microsoft.com/office/drawing/2014/main" id="{F75C1576-B6DA-AF1F-D78F-2B1677667FA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978909" y="4496253"/>
            <a:ext cx="8441465" cy="2316843"/>
          </a:xfrm>
          <a:prstGeom prst="rect">
            <a:avLst/>
          </a:prstGeom>
          <a:noFill/>
        </p:spPr>
      </p:pic>
    </p:spTree>
    <p:extLst>
      <p:ext uri="{BB962C8B-B14F-4D97-AF65-F5344CB8AC3E}">
        <p14:creationId xmlns:p14="http://schemas.microsoft.com/office/powerpoint/2010/main" val="314736065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766D7D-C9E3-2533-0D3A-BFED6C3A8F9B}"/>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CADCB7F-D35C-4A22-CBB6-551382559030}"/>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47</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B8A27973-FC9F-A1D9-AEC5-F58EF6A88C01}"/>
              </a:ext>
            </a:extLst>
          </p:cNvPr>
          <p:cNvGraphicFramePr>
            <a:graphicFrameLocks noGrp="1"/>
          </p:cNvGraphicFramePr>
          <p:nvPr>
            <p:extLst>
              <p:ext uri="{D42A27DB-BD31-4B8C-83A1-F6EECF244321}">
                <p14:modId xmlns:p14="http://schemas.microsoft.com/office/powerpoint/2010/main" val="99294366"/>
              </p:ext>
            </p:extLst>
          </p:nvPr>
        </p:nvGraphicFramePr>
        <p:xfrm>
          <a:off x="223044" y="237479"/>
          <a:ext cx="19583400" cy="10690183"/>
        </p:xfrm>
        <a:graphic>
          <a:graphicData uri="http://schemas.openxmlformats.org/drawingml/2006/table">
            <a:tbl>
              <a:tblPr firstRow="1" bandRow="1">
                <a:tableStyleId>{5C22544A-7EE6-4342-B048-85BDC9FD1C3A}</a:tableStyleId>
              </a:tblPr>
              <a:tblGrid>
                <a:gridCol w="1157325">
                  <a:extLst>
                    <a:ext uri="{9D8B030D-6E8A-4147-A177-3AD203B41FA5}">
                      <a16:colId xmlns:a16="http://schemas.microsoft.com/office/drawing/2014/main" val="660515521"/>
                    </a:ext>
                  </a:extLst>
                </a:gridCol>
                <a:gridCol w="6711005">
                  <a:extLst>
                    <a:ext uri="{9D8B030D-6E8A-4147-A177-3AD203B41FA5}">
                      <a16:colId xmlns:a16="http://schemas.microsoft.com/office/drawing/2014/main" val="2140326874"/>
                    </a:ext>
                  </a:extLst>
                </a:gridCol>
                <a:gridCol w="11715070">
                  <a:extLst>
                    <a:ext uri="{9D8B030D-6E8A-4147-A177-3AD203B41FA5}">
                      <a16:colId xmlns:a16="http://schemas.microsoft.com/office/drawing/2014/main" val="648896705"/>
                    </a:ext>
                  </a:extLst>
                </a:gridCol>
              </a:tblGrid>
              <a:tr h="361787">
                <a:tc gridSpan="3">
                  <a:txBody>
                    <a:bodyPr/>
                    <a:lstStyle/>
                    <a:p>
                      <a:r>
                        <a:rPr lang="en-GB" sz="1800" dirty="0">
                          <a:latin typeface="Verdana" panose="020B0604030504040204" pitchFamily="34" charset="0"/>
                          <a:ea typeface="Verdana" panose="020B0604030504040204" pitchFamily="34" charset="0"/>
                        </a:rPr>
                        <a:t>Maximising Value for Money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83576">
                <a:tc gridSpan="3">
                  <a:txBody>
                    <a:bodyPr/>
                    <a:lstStyle/>
                    <a:p>
                      <a:r>
                        <a:rPr lang="en-US" sz="1800" dirty="0">
                          <a:latin typeface="Verdana" panose="020B0604030504040204" pitchFamily="34" charset="0"/>
                          <a:ea typeface="Verdana" panose="020B0604030504040204" pitchFamily="34" charset="0"/>
                          <a:cs typeface="+mn-lt"/>
                        </a:rPr>
                        <a:t>Continue to optimise value for money and contribution to overall efficiency through key non-pay areas, optimising both efficiency and effectiveness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2040306">
                <a:tc gridSpan="3">
                  <a:txBody>
                    <a:bodyPr/>
                    <a:lstStyle/>
                    <a:p>
                      <a:pPr algn="just"/>
                      <a:r>
                        <a:rPr lang="en-GB" sz="1800" dirty="0">
                          <a:latin typeface="Verdana" panose="020B0604030504040204" pitchFamily="34" charset="0"/>
                          <a:ea typeface="Verdana" panose="020B0604030504040204" pitchFamily="34" charset="0"/>
                        </a:rPr>
                        <a:t>We are committed to taking action on the recommendations from the Value &amp; Sustainability Board, with local implementation being driven through the Recovery &amp; Sustainability Board. In 2025, a series of key programmes will be delivered aligned to the Enabling Actions, such as;</a:t>
                      </a:r>
                    </a:p>
                    <a:p>
                      <a:pPr marL="171450" indent="-171450" algn="just">
                        <a:buFont typeface="Arial" panose="020B0604020202020204" pitchFamily="34" charset="0"/>
                        <a:buChar char="•"/>
                      </a:pPr>
                      <a:r>
                        <a:rPr lang="en-GB" sz="1800" b="1" dirty="0">
                          <a:solidFill>
                            <a:schemeClr val="tx1"/>
                          </a:solidFill>
                          <a:latin typeface="Verdana" panose="020B0604030504040204" pitchFamily="34" charset="0"/>
                          <a:ea typeface="Verdana" panose="020B0604030504040204" pitchFamily="34" charset="0"/>
                        </a:rPr>
                        <a:t>Accelerating non pay opportunities</a:t>
                      </a:r>
                      <a:r>
                        <a:rPr lang="en-GB" sz="1800" dirty="0">
                          <a:solidFill>
                            <a:schemeClr val="tx1"/>
                          </a:solidFill>
                          <a:latin typeface="Verdana" panose="020B0604030504040204" pitchFamily="34" charset="0"/>
                          <a:ea typeface="Verdana" panose="020B0604030504040204" pitchFamily="34" charset="0"/>
                        </a:rPr>
                        <a:t>, examples including </a:t>
                      </a:r>
                      <a:r>
                        <a:rPr lang="en-GB" sz="1800" b="0" i="0" dirty="0">
                          <a:solidFill>
                            <a:schemeClr val="tx1"/>
                          </a:solidFill>
                          <a:effectLst/>
                          <a:latin typeface="Verdana" panose="020B0604030504040204" pitchFamily="34" charset="0"/>
                          <a:ea typeface="Verdana" panose="020B0604030504040204" pitchFamily="34" charset="0"/>
                        </a:rPr>
                        <a:t>review of skin products substitutes used in Burns &amp; Plastics and Dermatology , seeking to achieve cost efficiencies without compromising quality. National </a:t>
                      </a:r>
                      <a:r>
                        <a:rPr lang="en-GB" sz="1800" b="0" i="0" kern="1200" dirty="0">
                          <a:solidFill>
                            <a:schemeClr val="dk1"/>
                          </a:solidFill>
                          <a:effectLst/>
                          <a:latin typeface="Verdana" panose="020B0604030504040204" pitchFamily="34" charset="0"/>
                          <a:ea typeface="Verdana" panose="020B0604030504040204" pitchFamily="34" charset="0"/>
                          <a:cs typeface="+mn-cs"/>
                        </a:rPr>
                        <a:t>o</a:t>
                      </a:r>
                      <a:r>
                        <a:rPr lang="en-GB" sz="1800" kern="1200" dirty="0">
                          <a:solidFill>
                            <a:schemeClr val="dk1"/>
                          </a:solidFill>
                          <a:effectLst/>
                          <a:latin typeface="Verdana" panose="020B0604030504040204" pitchFamily="34" charset="0"/>
                          <a:ea typeface="Verdana" panose="020B0604030504040204" pitchFamily="34" charset="0"/>
                          <a:cs typeface="+mn-cs"/>
                        </a:rPr>
                        <a:t>pportunities via V&amp;S Board been identified for 2025/26, and work is progressing with organisations on these. A model for the progression and adoption of savings schemes is being developed, and common principles to encourage All Wales or regional approaches are being considered. Clinical engagement will be key to progressing standardisation and product rationalisation which will be a focus area for 2025/26.</a:t>
                      </a:r>
                      <a:endParaRPr lang="en-GB" sz="1800" dirty="0">
                        <a:solidFill>
                          <a:schemeClr val="tx1"/>
                        </a:solidFill>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295475">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11150">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7030159">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21</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Non-Pay - ensure implementation of Value &amp; Sustainability Board recommendations, which includes local implementation of clinically endorsed and mandated product choice to maximise market share and deliver best value. </a:t>
                      </a:r>
                    </a:p>
                  </a:txBody>
                  <a:tcPr marL="73946" marR="73946" marT="36972" marB="36972" anchor="ctr"/>
                </a:tc>
                <a:tc>
                  <a:txBody>
                    <a:bodyPr/>
                    <a:lstStyle/>
                    <a:p>
                      <a:pPr lvl="0" algn="just">
                        <a:lnSpc>
                          <a:spcPct val="100000"/>
                        </a:lnSpc>
                        <a:spcBef>
                          <a:spcPts val="0"/>
                        </a:spcBef>
                        <a:spcAft>
                          <a:spcPts val="0"/>
                        </a:spcAft>
                        <a:buNone/>
                      </a:pPr>
                      <a:r>
                        <a:rPr lang="en-US" sz="1800" b="0" i="0" u="none" strike="noStrike" noProof="0" dirty="0">
                          <a:solidFill>
                            <a:srgbClr val="000000"/>
                          </a:solidFill>
                          <a:latin typeface="Verdana" panose="020B0604030504040204" pitchFamily="34" charset="0"/>
                          <a:ea typeface="Verdana" panose="020B0604030504040204" pitchFamily="34" charset="0"/>
                        </a:rPr>
                        <a:t>For SBUHB, the work on procurement and non-pay, the Focus is placed on the following priorities; Price and Volume, Contract Negotiations and Management, Management of Service Contracts.  In response to this, the National Welsh Shared Services Partnership (NWSSP) has set an annual targets of cash releasing savings for health boards across Wales for 2024-25.  The SBUHB savings plan target has been updated to £3.464m.  Currently SBUHB are reporting a cash releasing saving of £3.6m to February 2024, against a profile target of £3.175m.</a:t>
                      </a: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r>
                        <a:rPr lang="en-US" sz="1800" b="0" i="0" u="none" strike="noStrike" noProof="0" dirty="0">
                          <a:solidFill>
                            <a:srgbClr val="000000"/>
                          </a:solidFill>
                          <a:latin typeface="Verdana" panose="020B0604030504040204" pitchFamily="34" charset="0"/>
                          <a:ea typeface="Verdana" panose="020B0604030504040204" pitchFamily="34" charset="0"/>
                        </a:rPr>
                        <a:t>The All Wales V&amp;S procurement workstream recently gave an update on the progress made to date, with savings of £34.8m reported in year exceeding the original target of £20.4m. In addition to the cash releasing savings, there has been significant avoidance of inflationary pressures which exceeded the level of recognised cost pressures reported. The workstream reported that actions such as competitive tendering and benchmarking have contributed to achievement this year.  </a:t>
                      </a: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r>
                        <a:rPr lang="en-GB" sz="1800" b="0" i="0" u="none" strike="noStrike" noProof="0" dirty="0">
                          <a:solidFill>
                            <a:srgbClr val="000000"/>
                          </a:solidFill>
                          <a:latin typeface="Verdana" panose="020B0604030504040204" pitchFamily="34" charset="0"/>
                          <a:ea typeface="Verdana" panose="020B0604030504040204" pitchFamily="34" charset="0"/>
                        </a:rPr>
                        <a:t>Procurement are working towards identifying further opportunities in both the Med &amp; Non Med categories from a National and Integrated Care Systems (ICS) perspective. Subsequent reporting will be designed to identify variation and highlight potential areas of focus. In addition, Procurement are developing a 3 Year pipeline of initiatives to determine the art of the possible using managed Services etc. A Theatre Procurement Group has been introduced to review saving opportunities in Theatres &amp; Critical Care Areas</a:t>
                      </a:r>
                      <a:endParaRPr lang="en-US" sz="1800" dirty="0">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941816535"/>
                  </a:ext>
                </a:extLst>
              </a:tr>
            </a:tbl>
          </a:graphicData>
        </a:graphic>
      </p:graphicFrame>
    </p:spTree>
    <p:extLst>
      <p:ext uri="{BB962C8B-B14F-4D97-AF65-F5344CB8AC3E}">
        <p14:creationId xmlns:p14="http://schemas.microsoft.com/office/powerpoint/2010/main" val="95951028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D1BA37-8647-9C06-8DD1-0A49D2FF5EC2}"/>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4A3E77B-BF1F-FEBE-79DA-F8445FD93AFE}"/>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48</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8DC00EBE-CA66-EE9E-1833-356F09DF772B}"/>
              </a:ext>
            </a:extLst>
          </p:cNvPr>
          <p:cNvGraphicFramePr>
            <a:graphicFrameLocks noGrp="1"/>
          </p:cNvGraphicFramePr>
          <p:nvPr>
            <p:extLst>
              <p:ext uri="{D42A27DB-BD31-4B8C-83A1-F6EECF244321}">
                <p14:modId xmlns:p14="http://schemas.microsoft.com/office/powerpoint/2010/main" val="7561770"/>
              </p:ext>
            </p:extLst>
          </p:nvPr>
        </p:nvGraphicFramePr>
        <p:xfrm>
          <a:off x="299244" y="244475"/>
          <a:ext cx="19583400" cy="10665014"/>
        </p:xfrm>
        <a:graphic>
          <a:graphicData uri="http://schemas.openxmlformats.org/drawingml/2006/table">
            <a:tbl>
              <a:tblPr firstRow="1" bandRow="1">
                <a:tableStyleId>{5C22544A-7EE6-4342-B048-85BDC9FD1C3A}</a:tableStyleId>
              </a:tblPr>
              <a:tblGrid>
                <a:gridCol w="1157325">
                  <a:extLst>
                    <a:ext uri="{9D8B030D-6E8A-4147-A177-3AD203B41FA5}">
                      <a16:colId xmlns:a16="http://schemas.microsoft.com/office/drawing/2014/main" val="660515521"/>
                    </a:ext>
                  </a:extLst>
                </a:gridCol>
                <a:gridCol w="5867238">
                  <a:extLst>
                    <a:ext uri="{9D8B030D-6E8A-4147-A177-3AD203B41FA5}">
                      <a16:colId xmlns:a16="http://schemas.microsoft.com/office/drawing/2014/main" val="2140326874"/>
                    </a:ext>
                  </a:extLst>
                </a:gridCol>
                <a:gridCol w="12558837">
                  <a:extLst>
                    <a:ext uri="{9D8B030D-6E8A-4147-A177-3AD203B41FA5}">
                      <a16:colId xmlns:a16="http://schemas.microsoft.com/office/drawing/2014/main" val="648896705"/>
                    </a:ext>
                  </a:extLst>
                </a:gridCol>
              </a:tblGrid>
              <a:tr h="397487">
                <a:tc gridSpan="3">
                  <a:txBody>
                    <a:bodyPr/>
                    <a:lstStyle/>
                    <a:p>
                      <a:r>
                        <a:rPr lang="en-GB" sz="1800" dirty="0">
                          <a:latin typeface="Verdana" panose="020B0604030504040204" pitchFamily="34" charset="0"/>
                          <a:ea typeface="Verdana" panose="020B0604030504040204" pitchFamily="34" charset="0"/>
                        </a:rPr>
                        <a:t>Maximising Value for Money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650433">
                <a:tc gridSpan="3">
                  <a:txBody>
                    <a:bodyPr/>
                    <a:lstStyle/>
                    <a:p>
                      <a:r>
                        <a:rPr lang="en-US" sz="1800" dirty="0">
                          <a:latin typeface="Verdana" panose="020B0604030504040204" pitchFamily="34" charset="0"/>
                          <a:ea typeface="Verdana" panose="020B0604030504040204" pitchFamily="34" charset="0"/>
                          <a:cs typeface="+mn-lt"/>
                        </a:rPr>
                        <a:t>Continue to optimise value for money and contribution to overall efficiency through key non-pay areas, optimising both efficiency and effectiveness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3219280">
                <a:tc gridSpan="3">
                  <a:txBody>
                    <a:bodyPr/>
                    <a:lstStyle/>
                    <a:p>
                      <a:pPr algn="just"/>
                      <a:r>
                        <a:rPr lang="en-GB" sz="1800" dirty="0">
                          <a:latin typeface="Verdana" panose="020B0604030504040204" pitchFamily="34" charset="0"/>
                          <a:ea typeface="Verdana" panose="020B0604030504040204" pitchFamily="34" charset="0"/>
                        </a:rPr>
                        <a:t>[CONTINUED] We are committed to taking action on the recommendations from the Value &amp; Sustainability Board, with local implementation being driven through the Recovery &amp; Sustainability Board. In 2025, a series of key programmes will be delivered aligned to the Enabling Actions, such as; </a:t>
                      </a:r>
                    </a:p>
                    <a:p>
                      <a:pPr marL="171450" indent="-171450">
                        <a:buFont typeface="Arial" panose="020B0604020202020204" pitchFamily="34" charset="0"/>
                        <a:buChar char="•"/>
                      </a:pPr>
                      <a:r>
                        <a:rPr lang="en-GB" sz="1800" b="1" dirty="0">
                          <a:solidFill>
                            <a:schemeClr val="tx1"/>
                          </a:solidFill>
                          <a:latin typeface="Verdana" panose="020B0604030504040204" pitchFamily="34" charset="0"/>
                          <a:ea typeface="Verdana" panose="020B0604030504040204" pitchFamily="34" charset="0"/>
                        </a:rPr>
                        <a:t>Medicines</a:t>
                      </a:r>
                      <a:r>
                        <a:rPr lang="en-GB" sz="1800" dirty="0">
                          <a:solidFill>
                            <a:schemeClr val="tx1"/>
                          </a:solidFill>
                          <a:latin typeface="Verdana" panose="020B0604030504040204" pitchFamily="34" charset="0"/>
                          <a:ea typeface="Verdana" panose="020B0604030504040204" pitchFamily="34" charset="0"/>
                        </a:rPr>
                        <a:t> –  Acting on national recommendations balanced with </a:t>
                      </a:r>
                      <a:r>
                        <a:rPr lang="en-GB" sz="1800" kern="1200" dirty="0">
                          <a:solidFill>
                            <a:schemeClr val="dk1"/>
                          </a:solidFill>
                          <a:effectLst/>
                          <a:latin typeface="Verdana" panose="020B0604030504040204" pitchFamily="34" charset="0"/>
                          <a:ea typeface="Verdana" panose="020B0604030504040204" pitchFamily="34" charset="0"/>
                          <a:cs typeface="+mn-cs"/>
                        </a:rPr>
                        <a:t>consideration to resource requirements, </a:t>
                      </a:r>
                      <a:r>
                        <a:rPr lang="en-GB" sz="1800" kern="1200" dirty="0">
                          <a:solidFill>
                            <a:schemeClr val="tx1"/>
                          </a:solidFill>
                          <a:effectLst/>
                          <a:latin typeface="Verdana" panose="020B0604030504040204" pitchFamily="34" charset="0"/>
                          <a:ea typeface="Verdana" panose="020B0604030504040204" pitchFamily="34" charset="0"/>
                          <a:cs typeface="+mn-cs"/>
                        </a:rPr>
                        <a:t>these have </a:t>
                      </a:r>
                      <a:r>
                        <a:rPr lang="en-GB" sz="1800" kern="1200" dirty="0">
                          <a:solidFill>
                            <a:schemeClr val="dk1"/>
                          </a:solidFill>
                          <a:effectLst/>
                          <a:latin typeface="Verdana" panose="020B0604030504040204" pitchFamily="34" charset="0"/>
                          <a:ea typeface="Verdana" panose="020B0604030504040204" pitchFamily="34" charset="0"/>
                          <a:cs typeface="+mn-cs"/>
                        </a:rPr>
                        <a:t>identified national medicines financial savings opportunities, in supporting health boards to:</a:t>
                      </a:r>
                    </a:p>
                    <a:p>
                      <a:pPr marL="171450" lvl="0" indent="-171450">
                        <a:buFont typeface="Courier New" panose="02070309020205020404" pitchFamily="49" charset="0"/>
                        <a:buChar char="o"/>
                      </a:pPr>
                      <a:r>
                        <a:rPr lang="en-GB" sz="1800" kern="1200" dirty="0">
                          <a:solidFill>
                            <a:schemeClr val="dk1"/>
                          </a:solidFill>
                          <a:effectLst/>
                          <a:latin typeface="Verdana" panose="020B0604030504040204" pitchFamily="34" charset="0"/>
                          <a:ea typeface="Verdana" panose="020B0604030504040204" pitchFamily="34" charset="0"/>
                          <a:cs typeface="+mn-cs"/>
                        </a:rPr>
                        <a:t>Choose the best value product; </a:t>
                      </a:r>
                    </a:p>
                    <a:p>
                      <a:pPr marL="171450" lvl="0" indent="-171450">
                        <a:buFont typeface="Courier New" panose="02070309020205020404" pitchFamily="49" charset="0"/>
                        <a:buChar char="o"/>
                      </a:pPr>
                      <a:r>
                        <a:rPr lang="en-GB" sz="1800" kern="1200" dirty="0">
                          <a:solidFill>
                            <a:schemeClr val="dk1"/>
                          </a:solidFill>
                          <a:effectLst/>
                          <a:latin typeface="Verdana" panose="020B0604030504040204" pitchFamily="34" charset="0"/>
                          <a:ea typeface="Verdana" panose="020B0604030504040204" pitchFamily="34" charset="0"/>
                          <a:cs typeface="+mn-cs"/>
                        </a:rPr>
                        <a:t>Minimise losses from local procurement;</a:t>
                      </a:r>
                    </a:p>
                    <a:p>
                      <a:pPr marL="171450" lvl="0" indent="-171450">
                        <a:buFont typeface="Courier New" panose="02070309020205020404" pitchFamily="49" charset="0"/>
                        <a:buChar char="o"/>
                      </a:pPr>
                      <a:r>
                        <a:rPr lang="en-GB" sz="1800" kern="1200" dirty="0">
                          <a:solidFill>
                            <a:schemeClr val="dk1"/>
                          </a:solidFill>
                          <a:effectLst/>
                          <a:latin typeface="Verdana" panose="020B0604030504040204" pitchFamily="34" charset="0"/>
                          <a:ea typeface="Verdana" panose="020B0604030504040204" pitchFamily="34" charset="0"/>
                          <a:cs typeface="+mn-cs"/>
                        </a:rPr>
                        <a:t>Eliminate no or low value prescribing</a:t>
                      </a:r>
                    </a:p>
                    <a:p>
                      <a:pPr marL="171450" lvl="0" indent="-171450">
                        <a:buFont typeface="Courier New" panose="02070309020205020404" pitchFamily="49" charset="0"/>
                        <a:buChar char="o"/>
                      </a:pPr>
                      <a:endParaRPr lang="en-GB" sz="1800" kern="1200" dirty="0">
                        <a:solidFill>
                          <a:schemeClr val="dk1"/>
                        </a:solidFill>
                        <a:effectLst/>
                        <a:latin typeface="Verdana" panose="020B0604030504040204" pitchFamily="34" charset="0"/>
                        <a:ea typeface="Verdana" panose="020B0604030504040204" pitchFamily="34" charset="0"/>
                        <a:cs typeface="+mn-cs"/>
                      </a:endParaRPr>
                    </a:p>
                    <a:p>
                      <a:pPr marL="0" lvl="0" indent="0">
                        <a:buFont typeface="Courier New" panose="02070309020205020404" pitchFamily="49" charset="0"/>
                        <a:buNone/>
                      </a:pPr>
                      <a:r>
                        <a:rPr lang="en-GB" sz="1800" kern="1200" dirty="0">
                          <a:solidFill>
                            <a:schemeClr val="dk1"/>
                          </a:solidFill>
                          <a:effectLst/>
                          <a:latin typeface="Verdana" panose="020B0604030504040204" pitchFamily="34" charset="0"/>
                          <a:ea typeface="Verdana" panose="020B0604030504040204" pitchFamily="34" charset="0"/>
                          <a:cs typeface="+mn-cs"/>
                        </a:rPr>
                        <a:t>We will </a:t>
                      </a:r>
                      <a:r>
                        <a:rPr lang="en-GB" sz="1800" kern="1200" dirty="0">
                          <a:solidFill>
                            <a:schemeClr val="tx1"/>
                          </a:solidFill>
                          <a:effectLst/>
                          <a:latin typeface="Verdana" panose="020B0604030504040204" pitchFamily="34" charset="0"/>
                          <a:ea typeface="Verdana" panose="020B0604030504040204" pitchFamily="34" charset="0"/>
                          <a:cs typeface="+mn-cs"/>
                        </a:rPr>
                        <a:t>also d</a:t>
                      </a:r>
                      <a:r>
                        <a:rPr lang="en-GB" sz="1800" dirty="0">
                          <a:solidFill>
                            <a:schemeClr val="tx1"/>
                          </a:solidFill>
                          <a:latin typeface="Verdana" panose="020B0604030504040204" pitchFamily="34" charset="0"/>
                          <a:ea typeface="Verdana" panose="020B0604030504040204" pitchFamily="34" charset="0"/>
                        </a:rPr>
                        <a:t>evelop a comprehensive Medicines Management Strategy which will build on and consolidate the existing work in train to optimise the use of medicines, support patient outcomes, and manage resources effectively.</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97487">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409533">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5203469">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22</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Medicines Management - ensure full implementation of the high value medicines Value &amp; Sustainability Board programme, which includes delivering opportunities against each of the four programme areas (maximise use of biosimilars, switch to generics, preferential use of medicines in primary care, restrict low value prescriptions) </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kern="1200" dirty="0">
                          <a:solidFill>
                            <a:schemeClr val="tx1"/>
                          </a:solidFill>
                          <a:effectLst/>
                          <a:latin typeface="Verdana" panose="020B0604030504040204" pitchFamily="34" charset="0"/>
                          <a:ea typeface="Verdana" panose="020B0604030504040204" pitchFamily="34" charset="0"/>
                          <a:cs typeface="+mn-cs"/>
                        </a:rPr>
                        <a:t>1). Maximise use of biosimilars: All new SBUHB patients are started on biosimilars when available. Some rheumatology patients remain on reference products, mostly due to intolerance or treatment failure after switching. Recent efforts in the etanercept group of patients to identify unswitched patients have increased biosimilar use We are actively undertaking infliximab biosimilar to biosimilar switches to the least costly product (</a:t>
                      </a:r>
                      <a:r>
                        <a:rPr lang="en-GB" sz="1800" kern="1200" dirty="0" err="1">
                          <a:solidFill>
                            <a:schemeClr val="tx1"/>
                          </a:solidFill>
                          <a:effectLst/>
                          <a:latin typeface="Verdana" panose="020B0604030504040204" pitchFamily="34" charset="0"/>
                          <a:ea typeface="Verdana" panose="020B0604030504040204" pitchFamily="34" charset="0"/>
                          <a:cs typeface="+mn-cs"/>
                        </a:rPr>
                        <a:t>Flixabi</a:t>
                      </a:r>
                      <a:r>
                        <a:rPr lang="en-GB" sz="1800" kern="1200" dirty="0">
                          <a:solidFill>
                            <a:schemeClr val="tx1"/>
                          </a:solidFill>
                          <a:effectLst/>
                          <a:latin typeface="Verdana" panose="020B0604030504040204" pitchFamily="34" charset="0"/>
                          <a:ea typeface="Verdana" panose="020B0604030504040204" pitchFamily="34" charset="0"/>
                          <a:cs typeface="+mn-cs"/>
                        </a:rPr>
                        <a:t>) in Paediatrics and Rheumatology, with </a:t>
                      </a:r>
                      <a:r>
                        <a:rPr lang="en-GB" sz="1800" kern="1200" dirty="0" err="1">
                          <a:solidFill>
                            <a:schemeClr val="tx1"/>
                          </a:solidFill>
                          <a:effectLst/>
                          <a:latin typeface="Verdana" panose="020B0604030504040204" pitchFamily="34" charset="0"/>
                          <a:ea typeface="Verdana" panose="020B0604030504040204" pitchFamily="34" charset="0"/>
                          <a:cs typeface="+mn-cs"/>
                        </a:rPr>
                        <a:t>Flixabi</a:t>
                      </a:r>
                      <a:r>
                        <a:rPr lang="en-GB" sz="1800" kern="1200" dirty="0">
                          <a:solidFill>
                            <a:schemeClr val="tx1"/>
                          </a:solidFill>
                          <a:effectLst/>
                          <a:latin typeface="Verdana" panose="020B0604030504040204" pitchFamily="34" charset="0"/>
                          <a:ea typeface="Verdana" panose="020B0604030504040204" pitchFamily="34" charset="0"/>
                          <a:cs typeface="+mn-cs"/>
                        </a:rPr>
                        <a:t> now the highest prescribed infliximab preparation in these specialities.</a:t>
                      </a:r>
                    </a:p>
                    <a:p>
                      <a:pPr algn="just"/>
                      <a:r>
                        <a:rPr lang="en-GB" sz="1800" kern="1200" dirty="0">
                          <a:solidFill>
                            <a:schemeClr val="tx1"/>
                          </a:solidFill>
                          <a:effectLst/>
                          <a:latin typeface="Verdana" panose="020B0604030504040204" pitchFamily="34" charset="0"/>
                          <a:ea typeface="Verdana" panose="020B0604030504040204" pitchFamily="34" charset="0"/>
                          <a:cs typeface="+mn-cs"/>
                        </a:rPr>
                        <a:t>2). Implementing the use of six priority generic products within secondary care: performance with regard the generic use of the six priority products in secondary care  are shown in the embedded document.  Many of these switches were implemented prior to the Value and Sustainability Board recommendations being circulated.  Apixaban and </a:t>
                      </a:r>
                      <a:r>
                        <a:rPr lang="en-GB" sz="1800" kern="1200" dirty="0" err="1">
                          <a:solidFill>
                            <a:schemeClr val="tx1"/>
                          </a:solidFill>
                          <a:effectLst/>
                          <a:latin typeface="Verdana" panose="020B0604030504040204" pitchFamily="34" charset="0"/>
                          <a:ea typeface="Verdana" panose="020B0604030504040204" pitchFamily="34" charset="0"/>
                          <a:cs typeface="+mn-cs"/>
                        </a:rPr>
                        <a:t>sugammadex</a:t>
                      </a:r>
                      <a:r>
                        <a:rPr lang="en-GB" sz="1800" kern="1200" dirty="0">
                          <a:solidFill>
                            <a:schemeClr val="tx1"/>
                          </a:solidFill>
                          <a:effectLst/>
                          <a:latin typeface="Verdana" panose="020B0604030504040204" pitchFamily="34" charset="0"/>
                          <a:ea typeface="Verdana" panose="020B0604030504040204" pitchFamily="34" charset="0"/>
                          <a:cs typeface="+mn-cs"/>
                        </a:rPr>
                        <a:t> switches were implemented as soon as the generic product became available to purchase. </a:t>
                      </a:r>
                    </a:p>
                    <a:p>
                      <a:pPr algn="just"/>
                      <a:r>
                        <a:rPr lang="en-GB" sz="1800" kern="1200" dirty="0">
                          <a:solidFill>
                            <a:schemeClr val="tx1"/>
                          </a:solidFill>
                          <a:effectLst/>
                          <a:latin typeface="Verdana" panose="020B0604030504040204" pitchFamily="34" charset="0"/>
                          <a:ea typeface="Verdana" panose="020B0604030504040204" pitchFamily="34" charset="0"/>
                          <a:cs typeface="+mn-cs"/>
                        </a:rPr>
                        <a:t>3). Preferential use of medicines in Primary Care: AWTTC has produced a Brand to Generic efficiencies dashboard, updated monthly. Primary care pharmacy teams review and identify opportunities on a monthly basis. Details are also flagged to GPs at the point of prescribing via a </a:t>
                      </a:r>
                      <a:r>
                        <a:rPr lang="en-GB" sz="1800" kern="1200" dirty="0" err="1">
                          <a:solidFill>
                            <a:schemeClr val="tx1"/>
                          </a:solidFill>
                          <a:effectLst/>
                          <a:latin typeface="Verdana" panose="020B0604030504040204" pitchFamily="34" charset="0"/>
                          <a:ea typeface="Verdana" panose="020B0604030504040204" pitchFamily="34" charset="0"/>
                          <a:cs typeface="+mn-cs"/>
                        </a:rPr>
                        <a:t>ScriptSwitch</a:t>
                      </a:r>
                      <a:r>
                        <a:rPr lang="en-GB" sz="1800" kern="1200" dirty="0">
                          <a:solidFill>
                            <a:schemeClr val="tx1"/>
                          </a:solidFill>
                          <a:effectLst/>
                          <a:latin typeface="Verdana" panose="020B0604030504040204" pitchFamily="34" charset="0"/>
                          <a:ea typeface="Verdana" panose="020B0604030504040204" pitchFamily="34" charset="0"/>
                          <a:cs typeface="+mn-cs"/>
                        </a:rPr>
                        <a:t>. Data available in embedded document. </a:t>
                      </a:r>
                    </a:p>
                    <a:p>
                      <a:pPr algn="just"/>
                      <a:r>
                        <a:rPr lang="en-GB" sz="1800" kern="1200" dirty="0">
                          <a:solidFill>
                            <a:schemeClr val="tx1"/>
                          </a:solidFill>
                          <a:effectLst/>
                          <a:latin typeface="Verdana" panose="020B0604030504040204" pitchFamily="34" charset="0"/>
                          <a:ea typeface="Verdana" panose="020B0604030504040204" pitchFamily="34" charset="0"/>
                          <a:cs typeface="+mn-cs"/>
                        </a:rPr>
                        <a:t>4). Restricting the prescribing of low-value medicines: AWTTC has produced three dashboards based on three, ‘Low Value for Prescribing Papers,’ updated monthly. Primary care pharmacy teams review and identify opportunities on a monthly basis within this dashboard.  Details are also flagged to GPs at the point of prescribing via a </a:t>
                      </a:r>
                      <a:r>
                        <a:rPr lang="en-GB" sz="1800" kern="1200" dirty="0" err="1">
                          <a:solidFill>
                            <a:schemeClr val="tx1"/>
                          </a:solidFill>
                          <a:effectLst/>
                          <a:latin typeface="Verdana" panose="020B0604030504040204" pitchFamily="34" charset="0"/>
                          <a:ea typeface="Verdana" panose="020B0604030504040204" pitchFamily="34" charset="0"/>
                          <a:cs typeface="+mn-cs"/>
                        </a:rPr>
                        <a:t>ScriptSwitch</a:t>
                      </a:r>
                      <a:r>
                        <a:rPr lang="en-GB" sz="1800" kern="1200" dirty="0">
                          <a:solidFill>
                            <a:schemeClr val="tx1"/>
                          </a:solidFill>
                          <a:effectLst/>
                          <a:latin typeface="Verdana" panose="020B0604030504040204" pitchFamily="34" charset="0"/>
                          <a:ea typeface="Verdana" panose="020B0604030504040204" pitchFamily="34" charset="0"/>
                          <a:cs typeface="+mn-cs"/>
                        </a:rPr>
                        <a:t> software program.</a:t>
                      </a:r>
                      <a:endParaRPr lang="en-GB" sz="1800" dirty="0">
                        <a:solidFill>
                          <a:srgbClr val="FF0000"/>
                        </a:solidFill>
                        <a:latin typeface="Verdana" panose="020B0604030504040204" pitchFamily="34" charset="0"/>
                        <a:ea typeface="Verdana" panose="020B0604030504040204" pitchFamily="34" charset="0"/>
                      </a:endParaRPr>
                    </a:p>
                    <a:p>
                      <a:pPr marL="0" indent="0" algn="just">
                        <a:buNone/>
                      </a:pPr>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2631949792"/>
                  </a:ext>
                </a:extLst>
              </a:tr>
            </a:tbl>
          </a:graphicData>
        </a:graphic>
      </p:graphicFrame>
    </p:spTree>
    <p:extLst>
      <p:ext uri="{BB962C8B-B14F-4D97-AF65-F5344CB8AC3E}">
        <p14:creationId xmlns:p14="http://schemas.microsoft.com/office/powerpoint/2010/main" val="209540294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17D51E-6A22-C0E4-C6B4-6740EA7383C6}"/>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FFB5A56-E41E-5704-32E0-C26DC5ECF14D}"/>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49</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54068D50-A012-4E3F-9A7A-5397CF3BC283}"/>
              </a:ext>
            </a:extLst>
          </p:cNvPr>
          <p:cNvGraphicFramePr>
            <a:graphicFrameLocks noGrp="1"/>
          </p:cNvGraphicFramePr>
          <p:nvPr>
            <p:extLst>
              <p:ext uri="{D42A27DB-BD31-4B8C-83A1-F6EECF244321}">
                <p14:modId xmlns:p14="http://schemas.microsoft.com/office/powerpoint/2010/main" val="1597833169"/>
              </p:ext>
            </p:extLst>
          </p:nvPr>
        </p:nvGraphicFramePr>
        <p:xfrm>
          <a:off x="223044" y="244475"/>
          <a:ext cx="19659601" cy="10744199"/>
        </p:xfrm>
        <a:graphic>
          <a:graphicData uri="http://schemas.openxmlformats.org/drawingml/2006/table">
            <a:tbl>
              <a:tblPr firstRow="1" bandRow="1">
                <a:tableStyleId>{5C22544A-7EE6-4342-B048-85BDC9FD1C3A}</a:tableStyleId>
              </a:tblPr>
              <a:tblGrid>
                <a:gridCol w="1161829">
                  <a:extLst>
                    <a:ext uri="{9D8B030D-6E8A-4147-A177-3AD203B41FA5}">
                      <a16:colId xmlns:a16="http://schemas.microsoft.com/office/drawing/2014/main" val="660515521"/>
                    </a:ext>
                  </a:extLst>
                </a:gridCol>
                <a:gridCol w="6839171">
                  <a:extLst>
                    <a:ext uri="{9D8B030D-6E8A-4147-A177-3AD203B41FA5}">
                      <a16:colId xmlns:a16="http://schemas.microsoft.com/office/drawing/2014/main" val="2140326874"/>
                    </a:ext>
                  </a:extLst>
                </a:gridCol>
                <a:gridCol w="11658601">
                  <a:extLst>
                    <a:ext uri="{9D8B030D-6E8A-4147-A177-3AD203B41FA5}">
                      <a16:colId xmlns:a16="http://schemas.microsoft.com/office/drawing/2014/main" val="648896705"/>
                    </a:ext>
                  </a:extLst>
                </a:gridCol>
              </a:tblGrid>
              <a:tr h="380568">
                <a:tc gridSpan="3">
                  <a:txBody>
                    <a:bodyPr/>
                    <a:lstStyle/>
                    <a:p>
                      <a:r>
                        <a:rPr lang="en-GB" sz="1800" dirty="0">
                          <a:latin typeface="Verdana" panose="020B0604030504040204" pitchFamily="34" charset="0"/>
                          <a:ea typeface="Verdana" panose="020B0604030504040204" pitchFamily="34" charset="0"/>
                        </a:rPr>
                        <a:t>Maximising Value for Money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622840">
                <a:tc gridSpan="3">
                  <a:txBody>
                    <a:bodyPr/>
                    <a:lstStyle/>
                    <a:p>
                      <a:r>
                        <a:rPr lang="en-US" sz="1800" dirty="0">
                          <a:latin typeface="Verdana" panose="020B0604030504040204" pitchFamily="34" charset="0"/>
                          <a:ea typeface="Verdana" panose="020B0604030504040204" pitchFamily="34" charset="0"/>
                          <a:cs typeface="+mn-lt"/>
                        </a:rPr>
                        <a:t>Continue to optimise value for money and contribution to overall efficiency through key non-pay areas, optimising both efficiency and effectiveness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1795289">
                <a:tc gridSpan="3">
                  <a:txBody>
                    <a:bodyPr/>
                    <a:lstStyle/>
                    <a:p>
                      <a:pPr algn="just"/>
                      <a:r>
                        <a:rPr lang="en-GB" sz="1800" dirty="0">
                          <a:latin typeface="Verdana" panose="020B0604030504040204" pitchFamily="34" charset="0"/>
                          <a:ea typeface="Verdana" panose="020B0604030504040204" pitchFamily="34" charset="0"/>
                        </a:rPr>
                        <a:t>[CONTINUED] We are committed to taking action on the recommendations from the Value &amp; Sustainability Board, with local implementation being driven through the Recovery &amp; Sustainability Board. In 2025, a series of key programmes will be delivered aligned to the Enabling Actions, such as; </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1" dirty="0">
                          <a:latin typeface="Verdana" panose="020B0604030504040204" pitchFamily="34" charset="0"/>
                          <a:ea typeface="Verdana" panose="020B0604030504040204" pitchFamily="34" charset="0"/>
                        </a:rPr>
                        <a:t>CHC Programme: </a:t>
                      </a:r>
                      <a:r>
                        <a:rPr lang="en-GB" sz="1800" kern="1200" dirty="0">
                          <a:solidFill>
                            <a:schemeClr val="dk1"/>
                          </a:solidFill>
                          <a:effectLst/>
                          <a:latin typeface="Verdana" panose="020B0604030504040204" pitchFamily="34" charset="0"/>
                          <a:ea typeface="Verdana" panose="020B0604030504040204" pitchFamily="34" charset="0"/>
                          <a:cs typeface="+mn-cs"/>
                        </a:rPr>
                        <a:t>Strengthened commissioning approach to be implemented in 2025/2026</a:t>
                      </a:r>
                      <a:r>
                        <a:rPr lang="en-GB" sz="1800" b="0" dirty="0">
                          <a:latin typeface="Verdana" panose="020B0604030504040204" pitchFamily="34" charset="0"/>
                          <a:ea typeface="Verdana" panose="020B0604030504040204" pitchFamily="34" charset="0"/>
                        </a:rPr>
                        <a:t>.</a:t>
                      </a:r>
                      <a:endParaRPr lang="en-GB" sz="1800" b="0" dirty="0">
                        <a:solidFill>
                          <a:schemeClr val="tx1"/>
                        </a:solidFill>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80568">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400758">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7164176">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23</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CHC - ensure implementation of Value &amp; Sustainability Board recommendations which include continued actions to improve clinical and financial effectiveness associated with packages of care. This includes implemented a standard digital solution to support effective intelligence capture on a national basis</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marL="0" lvl="0" indent="0" algn="just">
                        <a:lnSpc>
                          <a:spcPct val="100000"/>
                        </a:lnSpc>
                        <a:buNone/>
                      </a:pPr>
                      <a:r>
                        <a:rPr lang="en-US" sz="1800" b="0" i="0" u="none" strike="noStrike" baseline="0" noProof="0" dirty="0">
                          <a:solidFill>
                            <a:srgbClr val="000000"/>
                          </a:solidFill>
                          <a:latin typeface="Verdana" panose="020B0604030504040204" pitchFamily="34" charset="0"/>
                          <a:ea typeface="Verdana" panose="020B0604030504040204" pitchFamily="34" charset="0"/>
                        </a:rPr>
                        <a:t>A review by the former National Collaborative Commissioning Unit (NCCU) identified a number of opportunities for the Health Board to strengthen its commissioning approach through the establishment of a central commissioning function.  CHC Programme Board established to design an optimum model for SBUHB which will aid in streamlining processes, negotiating contracts, ensuring consistent pricing as well as working with Local Authority partners on a joint fee setting process. A proposal to implement a pooled budget for continuing care with both LAs is being jointly developed through the RPB.</a:t>
                      </a:r>
                    </a:p>
                    <a:p>
                      <a:pPr marL="0" lvl="0" indent="0" algn="just">
                        <a:lnSpc>
                          <a:spcPct val="100000"/>
                        </a:lnSpc>
                        <a:buNone/>
                      </a:pPr>
                      <a:endParaRPr lang="en-US" sz="1800" dirty="0">
                        <a:latin typeface="Verdana" panose="020B0604030504040204" pitchFamily="34" charset="0"/>
                        <a:ea typeface="Verdana" panose="020B0604030504040204" pitchFamily="34" charset="0"/>
                      </a:endParaRPr>
                    </a:p>
                    <a:p>
                      <a:pPr marL="0" lvl="0" indent="0" algn="just">
                        <a:lnSpc>
                          <a:spcPct val="100000"/>
                        </a:lnSpc>
                        <a:buNone/>
                      </a:pPr>
                      <a:r>
                        <a:rPr lang="en-GB" sz="1800" b="0" i="0" u="none" strike="noStrike" baseline="0" noProof="0" dirty="0">
                          <a:solidFill>
                            <a:srgbClr val="000000"/>
                          </a:solidFill>
                          <a:latin typeface="Verdana" panose="020B0604030504040204" pitchFamily="34" charset="0"/>
                          <a:ea typeface="Verdana" panose="020B0604030504040204" pitchFamily="34" charset="0"/>
                        </a:rPr>
                        <a:t>Changes in senior leadership within NWJCC and lack of resources available to support a dedicated CHC programme has resulted in work being paused.  The only areas being progressed are the all-Wales IT system and nurse assessor training.  WG are funding the IT system but not the revenue costs associated with implementation, and funding source is yet to be identified for the nurse assessor training.  Market engagement sessions have just concluded for the IT system, next step is the formal tender process.</a:t>
                      </a:r>
                    </a:p>
                    <a:p>
                      <a:pPr marL="0" lvl="0" indent="0" algn="just">
                        <a:lnSpc>
                          <a:spcPct val="100000"/>
                        </a:lnSpc>
                        <a:buNone/>
                      </a:pPr>
                      <a:r>
                        <a:rPr lang="en-GB" sz="1800" b="0" i="0" u="none" strike="noStrike" baseline="0" noProof="0" dirty="0">
                          <a:solidFill>
                            <a:srgbClr val="000000"/>
                          </a:solidFill>
                          <a:latin typeface="Verdana" panose="020B0604030504040204" pitchFamily="34" charset="0"/>
                          <a:ea typeface="Verdana" panose="020B0604030504040204" pitchFamily="34" charset="0"/>
                        </a:rPr>
                        <a:t>In the absence of a national programme, the HB will look at implementing as many of the recommendations as possible at al local level:</a:t>
                      </a:r>
                    </a:p>
                    <a:p>
                      <a:pPr marL="285750" lvl="0" indent="-285750" algn="just">
                        <a:lnSpc>
                          <a:spcPct val="100000"/>
                        </a:lnSpc>
                        <a:buFont typeface="Arial" panose="020B0604020202020204" pitchFamily="34" charset="0"/>
                        <a:buChar char="•"/>
                      </a:pPr>
                      <a:r>
                        <a:rPr lang="en-GB" sz="1800" b="0" i="0" u="none" strike="noStrike" baseline="0" noProof="0" dirty="0">
                          <a:solidFill>
                            <a:srgbClr val="000000"/>
                          </a:solidFill>
                          <a:latin typeface="Verdana" panose="020B0604030504040204" pitchFamily="34" charset="0"/>
                          <a:ea typeface="Verdana" panose="020B0604030504040204" pitchFamily="34" charset="0"/>
                        </a:rPr>
                        <a:t>Work being driven through the RPB on repatriation of high cost placements</a:t>
                      </a:r>
                    </a:p>
                    <a:p>
                      <a:pPr marL="285750" lvl="0" indent="-285750" algn="just">
                        <a:lnSpc>
                          <a:spcPct val="100000"/>
                        </a:lnSpc>
                        <a:buFont typeface="Arial" panose="020B0604020202020204" pitchFamily="34" charset="0"/>
                        <a:buChar char="•"/>
                      </a:pPr>
                      <a:r>
                        <a:rPr lang="en-GB" sz="1800" b="0" i="0" u="none" strike="noStrike" baseline="0" noProof="0" dirty="0">
                          <a:solidFill>
                            <a:srgbClr val="000000"/>
                          </a:solidFill>
                          <a:latin typeface="Verdana" panose="020B0604030504040204" pitchFamily="34" charset="0"/>
                          <a:ea typeface="Verdana" panose="020B0604030504040204" pitchFamily="34" charset="0"/>
                        </a:rPr>
                        <a:t>Regional Commissioning Board being established via the RPB with supporting workstreams focusing on implementation of an integrated approach to CHC/ complex care commissioning including pooled budgets for health and social care.</a:t>
                      </a:r>
                    </a:p>
                    <a:p>
                      <a:pPr marL="285750" lvl="0" indent="-285750" algn="just">
                        <a:lnSpc>
                          <a:spcPct val="100000"/>
                        </a:lnSpc>
                        <a:buFont typeface="Arial" panose="020B0604020202020204" pitchFamily="34" charset="0"/>
                        <a:buChar char="•"/>
                      </a:pPr>
                      <a:r>
                        <a:rPr lang="en-GB" sz="1800" b="0" i="0" u="none" strike="noStrike" baseline="0" noProof="0" dirty="0">
                          <a:solidFill>
                            <a:srgbClr val="000000"/>
                          </a:solidFill>
                          <a:latin typeface="Verdana" panose="020B0604030504040204" pitchFamily="34" charset="0"/>
                          <a:ea typeface="Verdana" panose="020B0604030504040204" pitchFamily="34" charset="0"/>
                        </a:rPr>
                        <a:t>The HB is working with LAs on alignment of fee setting processes and exploring joint utilisation of benchmarking tool to aid pricing.</a:t>
                      </a:r>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3914558238"/>
                  </a:ext>
                </a:extLst>
              </a:tr>
            </a:tbl>
          </a:graphicData>
        </a:graphic>
      </p:graphicFrame>
    </p:spTree>
    <p:extLst>
      <p:ext uri="{BB962C8B-B14F-4D97-AF65-F5344CB8AC3E}">
        <p14:creationId xmlns:p14="http://schemas.microsoft.com/office/powerpoint/2010/main" val="24702341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04BC55-1F95-8DA1-12C7-D4D3B42E903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28C0B57-3228-191A-B180-8E0483DF888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graphicFrame>
        <p:nvGraphicFramePr>
          <p:cNvPr id="3" name="Table 2">
            <a:extLst>
              <a:ext uri="{FF2B5EF4-FFF2-40B4-BE49-F238E27FC236}">
                <a16:creationId xmlns:a16="http://schemas.microsoft.com/office/drawing/2014/main" id="{B1AEFD05-DE1F-69D2-7B8C-4C6A9D2DD768}"/>
              </a:ext>
            </a:extLst>
          </p:cNvPr>
          <p:cNvGraphicFramePr>
            <a:graphicFrameLocks noGrp="1"/>
          </p:cNvGraphicFramePr>
          <p:nvPr>
            <p:extLst>
              <p:ext uri="{D42A27DB-BD31-4B8C-83A1-F6EECF244321}">
                <p14:modId xmlns:p14="http://schemas.microsoft.com/office/powerpoint/2010/main" val="3493152720"/>
              </p:ext>
            </p:extLst>
          </p:nvPr>
        </p:nvGraphicFramePr>
        <p:xfrm>
          <a:off x="146844" y="774890"/>
          <a:ext cx="19583400" cy="10309323"/>
        </p:xfrm>
        <a:graphic>
          <a:graphicData uri="http://schemas.openxmlformats.org/drawingml/2006/table">
            <a:tbl>
              <a:tblPr firstRow="1" bandRow="1">
                <a:tableStyleId>{5C22544A-7EE6-4342-B048-85BDC9FD1C3A}</a:tableStyleId>
              </a:tblPr>
              <a:tblGrid>
                <a:gridCol w="2752687">
                  <a:extLst>
                    <a:ext uri="{9D8B030D-6E8A-4147-A177-3AD203B41FA5}">
                      <a16:colId xmlns:a16="http://schemas.microsoft.com/office/drawing/2014/main" val="2762623597"/>
                    </a:ext>
                  </a:extLst>
                </a:gridCol>
                <a:gridCol w="13900914">
                  <a:extLst>
                    <a:ext uri="{9D8B030D-6E8A-4147-A177-3AD203B41FA5}">
                      <a16:colId xmlns:a16="http://schemas.microsoft.com/office/drawing/2014/main" val="1765998844"/>
                    </a:ext>
                  </a:extLst>
                </a:gridCol>
                <a:gridCol w="2929799">
                  <a:extLst>
                    <a:ext uri="{9D8B030D-6E8A-4147-A177-3AD203B41FA5}">
                      <a16:colId xmlns:a16="http://schemas.microsoft.com/office/drawing/2014/main" val="2201901794"/>
                    </a:ext>
                  </a:extLst>
                </a:gridCol>
              </a:tblGrid>
              <a:tr h="763248">
                <a:tc>
                  <a:txBody>
                    <a:bodyPr/>
                    <a:lstStyle/>
                    <a:p>
                      <a:pPr algn="ctr">
                        <a:lnSpc>
                          <a:spcPts val="800"/>
                        </a:lnSpc>
                      </a:pPr>
                      <a:r>
                        <a:rPr lang="en-GB" sz="1800" dirty="0">
                          <a:latin typeface="Verdana" panose="020B0604030504040204" pitchFamily="34" charset="0"/>
                          <a:ea typeface="Verdana" panose="020B0604030504040204" pitchFamily="34" charset="0"/>
                        </a:rPr>
                        <a:t>Escalation Area</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(Level 3)</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800"/>
                        </a:lnSpc>
                      </a:pPr>
                      <a:r>
                        <a:rPr lang="en-GB" sz="1800">
                          <a:latin typeface="Verdana" panose="020B0604030504040204" pitchFamily="34" charset="0"/>
                          <a:ea typeface="Verdana" panose="020B0604030504040204" pitchFamily="34" charset="0"/>
                        </a:rPr>
                        <a:t>Criteria to achieve</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800"/>
                        </a:lnSpc>
                      </a:pPr>
                      <a:r>
                        <a:rPr lang="en-GB" sz="1800" dirty="0">
                          <a:solidFill>
                            <a:schemeClr val="bg1"/>
                          </a:solidFill>
                          <a:latin typeface="Verdana" panose="020B0604030504040204" pitchFamily="34" charset="0"/>
                          <a:ea typeface="Verdana" panose="020B0604030504040204" pitchFamily="34" charset="0"/>
                        </a:rPr>
                        <a:t>Performance  </a:t>
                      </a:r>
                    </a:p>
                    <a:p>
                      <a:pPr algn="ctr">
                        <a:lnSpc>
                          <a:spcPts val="800"/>
                        </a:lnSpc>
                      </a:pPr>
                      <a:endParaRPr lang="en-GB" sz="1800" dirty="0">
                        <a:solidFill>
                          <a:schemeClr val="bg1"/>
                        </a:solidFill>
                        <a:latin typeface="Verdana" panose="020B0604030504040204" pitchFamily="34" charset="0"/>
                        <a:ea typeface="Verdana" panose="020B0604030504040204" pitchFamily="34" charset="0"/>
                      </a:endParaRPr>
                    </a:p>
                    <a:p>
                      <a:pPr algn="ctr">
                        <a:lnSpc>
                          <a:spcPts val="800"/>
                        </a:lnSpc>
                      </a:pPr>
                      <a:r>
                        <a:rPr lang="en-GB" sz="1800" dirty="0">
                          <a:solidFill>
                            <a:schemeClr val="bg1"/>
                          </a:solidFill>
                          <a:latin typeface="Verdana" panose="020B0604030504040204" pitchFamily="34" charset="0"/>
                          <a:ea typeface="Verdana" panose="020B0604030504040204" pitchFamily="34" charset="0"/>
                        </a:rPr>
                        <a:t>(July-25)</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87401"/>
                  </a:ext>
                </a:extLst>
              </a:tr>
              <a:tr h="589401">
                <a:tc rowSpan="3">
                  <a:txBody>
                    <a:bodyPr/>
                    <a:lstStyle/>
                    <a:p>
                      <a:pPr algn="ctr"/>
                      <a:r>
                        <a:rPr lang="en-GB" sz="1800" b="1">
                          <a:latin typeface="Verdana" panose="020B0604030504040204" pitchFamily="34" charset="0"/>
                          <a:ea typeface="Verdana" panose="020B0604030504040204" pitchFamily="34" charset="0"/>
                        </a:rPr>
                        <a:t>CAMHS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80% of LPMHSS mental health assessments undertaken within 28 days from the date of receipt of referral</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81%</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242885159"/>
                  </a:ext>
                </a:extLst>
              </a:tr>
              <a:tr h="970778">
                <a:tc vMerge="1">
                  <a:txBody>
                    <a:bodyPr/>
                    <a:lstStyle/>
                    <a:p>
                      <a:endParaRPr lang="en-GB" sz="1000" b="1"/>
                    </a:p>
                  </a:txBody>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70% of therapeutic interventions started within 28 days following an assessment by LPMHS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53%</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953620698"/>
                  </a:ext>
                </a:extLst>
              </a:tr>
              <a:tr h="970778">
                <a:tc vMerge="1">
                  <a:txBody>
                    <a:bodyPr/>
                    <a:lstStyle/>
                    <a:p>
                      <a:endParaRPr lang="en-GB" sz="1000" b="1"/>
                    </a:p>
                  </a:txBody>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85% of HB residents in receipt of secondary mental health services who have a valid care and treatment plan</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93%</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874054585"/>
                  </a:ext>
                </a:extLst>
              </a:tr>
              <a:tr h="589401">
                <a:tc rowSpan="10">
                  <a:txBody>
                    <a:bodyPr/>
                    <a:lstStyle/>
                    <a:p>
                      <a:pPr algn="ctr"/>
                      <a:r>
                        <a:rPr lang="en-GB" sz="1800" b="1" dirty="0">
                          <a:latin typeface="Verdana" panose="020B0604030504040204" pitchFamily="34" charset="0"/>
                          <a:ea typeface="Verdana" panose="020B0604030504040204" pitchFamily="34" charset="0"/>
                        </a:rPr>
                        <a:t>Planned Care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100% of open outpatient pathways to be waiting less than 52 weeks and maintained for 3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699775071"/>
                  </a:ext>
                </a:extLst>
              </a:tr>
              <a:tr h="589401">
                <a:tc vMerge="1">
                  <a:txBody>
                    <a:bodyPr/>
                    <a:lstStyle/>
                    <a:p>
                      <a:endParaRPr lang="en-GB"/>
                    </a:p>
                  </a:txBody>
                  <a:tcPr/>
                </a:tc>
                <a:tc>
                  <a:txBody>
                    <a:bodyPr/>
                    <a:lstStyle/>
                    <a:p>
                      <a:pPr algn="l"/>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75% of all open outpatient pathways waiting less than 26 weeks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72.43%</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923686920"/>
                  </a:ext>
                </a:extLst>
              </a:tr>
              <a:tr h="648039">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100% of open pathways to be waiting less than 104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50068624"/>
                  </a:ext>
                </a:extLst>
              </a:tr>
              <a:tr h="619350">
                <a:tc vMerge="1">
                  <a:txBody>
                    <a:bodyPr/>
                    <a:lstStyle/>
                    <a:p>
                      <a:endParaRPr lang="en-GB" sz="1200"/>
                    </a:p>
                  </a:txBody>
                  <a:tcPr/>
                </a:tc>
                <a:tc>
                  <a:txBody>
                    <a:bodyPr/>
                    <a:lstStyle/>
                    <a:p>
                      <a:pPr algn="l"/>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80% of all open pathways waiting less than 36 weeks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73.60%</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093954728"/>
                  </a:ext>
                </a:extLst>
              </a:tr>
              <a:tr h="97077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12% reduction in the number of patients delayed by 100% for their follow up appointment in three consecutive months and maintained for 3 months (Based on the November 2024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9.7%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443173458"/>
                  </a:ext>
                </a:extLst>
              </a:tr>
              <a:tr h="97077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68% R1 ophthalmology patient pathways to be waiting within or no longer than 25% of their target date for an outpatient appointment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78.07%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62"/>
                    </a:solidFill>
                  </a:tcPr>
                </a:tc>
                <a:extLst>
                  <a:ext uri="{0D108BD9-81ED-4DB2-BD59-A6C34878D82A}">
                    <a16:rowId xmlns:a16="http://schemas.microsoft.com/office/drawing/2014/main" val="1887949922"/>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test to be waiting less than 8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82.50%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902253331"/>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endoscopy to be waiting less than 8 weeks and maintained for 3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35.09%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10112813"/>
                  </a:ext>
                </a:extLst>
              </a:tr>
              <a:tr h="85916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NOUS and non cardiac MRI to be waiting less than 8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2274276403"/>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90% of patients waiting for therapies to be waiting less than 14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603749190"/>
                  </a:ext>
                </a:extLst>
              </a:tr>
            </a:tbl>
          </a:graphicData>
        </a:graphic>
      </p:graphicFrame>
      <p:sp>
        <p:nvSpPr>
          <p:cNvPr id="4" name="Slide Number Placeholder 3">
            <a:extLst>
              <a:ext uri="{FF2B5EF4-FFF2-40B4-BE49-F238E27FC236}">
                <a16:creationId xmlns:a16="http://schemas.microsoft.com/office/drawing/2014/main" id="{ABE90E87-6FAE-6B34-86AF-0ED9DEE9DD0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5</a:t>
            </a:fld>
            <a:endParaRPr lang="en-GB"/>
          </a:p>
        </p:txBody>
      </p:sp>
      <p:sp>
        <p:nvSpPr>
          <p:cNvPr id="6" name="TextBox 5">
            <a:extLst>
              <a:ext uri="{FF2B5EF4-FFF2-40B4-BE49-F238E27FC236}">
                <a16:creationId xmlns:a16="http://schemas.microsoft.com/office/drawing/2014/main" id="{E6CAB669-2E27-E10F-4A7E-A779E5AA1B61}"/>
              </a:ext>
            </a:extLst>
          </p:cNvPr>
          <p:cNvSpPr txBox="1"/>
          <p:nvPr/>
        </p:nvSpPr>
        <p:spPr>
          <a:xfrm>
            <a:off x="0" y="32629"/>
            <a:ext cx="20105688" cy="549061"/>
          </a:xfrm>
          <a:prstGeom prst="rect">
            <a:avLst/>
          </a:prstGeom>
          <a:solidFill>
            <a:srgbClr val="7030A0"/>
          </a:solidFill>
        </p:spPr>
        <p:txBody>
          <a:bodyPr wrap="square" rtlCol="0">
            <a:spAutoFit/>
          </a:bodyPr>
          <a:lstStyle/>
          <a:p>
            <a:pPr algn="just">
              <a:spcAft>
                <a:spcPts val="989"/>
              </a:spcAft>
            </a:pPr>
            <a:r>
              <a:rPr lang="en-GB" sz="2968" b="1" dirty="0">
                <a:solidFill>
                  <a:schemeClr val="bg1"/>
                </a:solidFill>
                <a:latin typeface="Aptos Black" panose="020F0502020204030204" pitchFamily="34" charset="0"/>
              </a:rPr>
              <a:t>Delivery against Targeted Intervention and Enhanced Monitoring Criteria 2025/26  </a:t>
            </a:r>
          </a:p>
        </p:txBody>
      </p:sp>
    </p:spTree>
    <p:extLst>
      <p:ext uri="{BB962C8B-B14F-4D97-AF65-F5344CB8AC3E}">
        <p14:creationId xmlns:p14="http://schemas.microsoft.com/office/powerpoint/2010/main" val="259599064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A48947-24DB-8A38-03EF-F7FC7974B024}"/>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6896B8C-F91B-80DC-36DB-927B6DB7366E}"/>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50</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079613B4-11FC-70FA-C35A-B7314D414F62}"/>
              </a:ext>
            </a:extLst>
          </p:cNvPr>
          <p:cNvGraphicFramePr>
            <a:graphicFrameLocks noGrp="1"/>
          </p:cNvGraphicFramePr>
          <p:nvPr>
            <p:extLst>
              <p:ext uri="{D42A27DB-BD31-4B8C-83A1-F6EECF244321}">
                <p14:modId xmlns:p14="http://schemas.microsoft.com/office/powerpoint/2010/main" val="1353643418"/>
              </p:ext>
            </p:extLst>
          </p:nvPr>
        </p:nvGraphicFramePr>
        <p:xfrm>
          <a:off x="146844" y="94687"/>
          <a:ext cx="19958844" cy="11012684"/>
        </p:xfrm>
        <a:graphic>
          <a:graphicData uri="http://schemas.openxmlformats.org/drawingml/2006/table">
            <a:tbl>
              <a:tblPr firstRow="1" bandRow="1">
                <a:tableStyleId>{5C22544A-7EE6-4342-B048-85BDC9FD1C3A}</a:tableStyleId>
              </a:tblPr>
              <a:tblGrid>
                <a:gridCol w="1179513">
                  <a:extLst>
                    <a:ext uri="{9D8B030D-6E8A-4147-A177-3AD203B41FA5}">
                      <a16:colId xmlns:a16="http://schemas.microsoft.com/office/drawing/2014/main" val="660515521"/>
                    </a:ext>
                  </a:extLst>
                </a:gridCol>
                <a:gridCol w="3367096">
                  <a:extLst>
                    <a:ext uri="{9D8B030D-6E8A-4147-A177-3AD203B41FA5}">
                      <a16:colId xmlns:a16="http://schemas.microsoft.com/office/drawing/2014/main" val="2140326874"/>
                    </a:ext>
                  </a:extLst>
                </a:gridCol>
                <a:gridCol w="15412235">
                  <a:extLst>
                    <a:ext uri="{9D8B030D-6E8A-4147-A177-3AD203B41FA5}">
                      <a16:colId xmlns:a16="http://schemas.microsoft.com/office/drawing/2014/main" val="648896705"/>
                    </a:ext>
                  </a:extLst>
                </a:gridCol>
              </a:tblGrid>
              <a:tr h="370994">
                <a:tc gridSpan="3">
                  <a:txBody>
                    <a:bodyPr/>
                    <a:lstStyle/>
                    <a:p>
                      <a:r>
                        <a:rPr lang="en-GB" sz="1800" dirty="0">
                          <a:latin typeface="Verdana" panose="020B0604030504040204" pitchFamily="34" charset="0"/>
                          <a:ea typeface="Verdana" panose="020B0604030504040204" pitchFamily="34" charset="0"/>
                        </a:rPr>
                        <a:t>Maximising Value for Money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73837">
                <a:tc gridSpan="3">
                  <a:txBody>
                    <a:bodyPr/>
                    <a:lstStyle/>
                    <a:p>
                      <a:r>
                        <a:rPr lang="en-US" sz="1800" dirty="0">
                          <a:latin typeface="Verdana" panose="020B0604030504040204" pitchFamily="34" charset="0"/>
                          <a:ea typeface="Verdana" panose="020B0604030504040204" pitchFamily="34" charset="0"/>
                          <a:cs typeface="+mn-lt"/>
                        </a:rPr>
                        <a:t>Continue to optimise value for money and contribution to overall efficiency through key non-pay areas, optimising both efficiency and effectiveness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472663">
                <a:tc gridSpan="3">
                  <a:txBody>
                    <a:bodyPr/>
                    <a:lstStyle/>
                    <a:p>
                      <a:pPr marL="0" indent="0" algn="just">
                        <a:buFont typeface="Arial" panose="020B0604020202020204" pitchFamily="34" charset="0"/>
                        <a:buNone/>
                      </a:pPr>
                      <a:r>
                        <a:rPr lang="en-GB" sz="1800" dirty="0">
                          <a:solidFill>
                            <a:schemeClr val="tx1"/>
                          </a:solidFill>
                          <a:latin typeface="Verdana" panose="020B0604030504040204" pitchFamily="34" charset="0"/>
                          <a:ea typeface="Verdana" panose="020B0604030504040204" pitchFamily="34" charset="0"/>
                        </a:rPr>
                        <a:t>Ongoing refresh of the Health Board Estates Strategy which will include primary care estate.</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70994">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70994">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8930042">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24</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Estate - ensure ongoing actions to strengthen estate utilisation including the appropriate repurposing and disposal of under-utilised estate.</a:t>
                      </a:r>
                      <a:endParaRPr lang="en-US" sz="1800" dirty="0">
                        <a:latin typeface="Verdana" panose="020B0604030504040204" pitchFamily="34" charset="0"/>
                        <a:ea typeface="Verdana" panose="020B0604030504040204" pitchFamily="34" charset="0"/>
                      </a:endParaRPr>
                    </a:p>
                  </a:txBody>
                  <a:tcPr marL="73946" marR="73946" marT="36972" marB="36972" anchor="ctr"/>
                </a:tc>
                <a:tc>
                  <a:txBody>
                    <a:bodyPr/>
                    <a:lstStyle/>
                    <a:p>
                      <a:pPr lvl="0" algn="l">
                        <a:lnSpc>
                          <a:spcPct val="100000"/>
                        </a:lnSpc>
                        <a:spcBef>
                          <a:spcPts val="0"/>
                        </a:spcBef>
                        <a:spcAft>
                          <a:spcPts val="0"/>
                        </a:spcAft>
                        <a:buNone/>
                      </a:pPr>
                      <a:r>
                        <a:rPr lang="en-US" sz="1800" b="0" i="0" u="none" strike="noStrike" noProof="0" dirty="0">
                          <a:solidFill>
                            <a:srgbClr val="000000"/>
                          </a:solidFill>
                          <a:latin typeface="Verdana" panose="020B0604030504040204" pitchFamily="34" charset="0"/>
                          <a:ea typeface="Verdana" panose="020B0604030504040204" pitchFamily="34" charset="0"/>
                        </a:rPr>
                        <a:t>C</a:t>
                      </a:r>
                      <a:r>
                        <a:rPr lang="en-US" sz="1800" dirty="0" err="1">
                          <a:latin typeface="Verdana" panose="020B0604030504040204" pitchFamily="34" charset="0"/>
                          <a:ea typeface="Verdana" panose="020B0604030504040204" pitchFamily="34" charset="0"/>
                        </a:rPr>
                        <a:t>ompleted</a:t>
                      </a:r>
                      <a:r>
                        <a:rPr lang="en-US" sz="1800" dirty="0">
                          <a:latin typeface="Verdana" panose="020B0604030504040204" pitchFamily="34" charset="0"/>
                          <a:ea typeface="Verdana" panose="020B0604030504040204" pitchFamily="34" charset="0"/>
                        </a:rPr>
                        <a:t> Estates Strategy May 2022 which included space and utilisation reviews and concluded that due to the age of much of our estate, many of our clinical environments were not designed for the service function they are now providing. As services have grown and developed, they have expanded on an ad hoc basis into environments that are less than optimal for modern patient care in many instances The strategic objectives cannot be achieved with the existing infrastructure (estates and IT) due to restricted envelope footprint.</a:t>
                      </a:r>
                    </a:p>
                    <a:p>
                      <a:pPr lvl="0" algn="just">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Estate utilisation is ongoing process informed by the 6 Facet Survey. Given the age of the buildings and with over 50% of the estate in Condition C or worse the cost of repurposing would be prohibitive for the benefits realised as a consequence. That said there is a proactive approach, which includes a number of initiatives. In addition, the Health Board is actively pursuing options for rationalising </a:t>
                      </a:r>
                      <a:r>
                        <a:rPr lang="en-US" sz="1800" dirty="0" err="1">
                          <a:latin typeface="Verdana" panose="020B0604030504040204" pitchFamily="34" charset="0"/>
                          <a:ea typeface="Verdana" panose="020B0604030504040204" pitchFamily="34" charset="0"/>
                        </a:rPr>
                        <a:t>Cefn</a:t>
                      </a:r>
                      <a:r>
                        <a:rPr lang="en-US" sz="1800" dirty="0">
                          <a:latin typeface="Verdana" panose="020B0604030504040204" pitchFamily="34" charset="0"/>
                          <a:ea typeface="Verdana" panose="020B0604030504040204" pitchFamily="34" charset="0"/>
                        </a:rPr>
                        <a:t> Coed Hospital, although site disposal is dependent upon more suitable adult mental health facilities; and the Health Board will be reviewing its Primary Care estate as part of a restructuring of the Operational Estates department, which will focus on ensuring that space needs to be fit for purpose. </a:t>
                      </a:r>
                    </a:p>
                    <a:p>
                      <a:pPr lvl="0" algn="l">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Land &amp; Property Disposals:</a:t>
                      </a:r>
                    </a:p>
                    <a:p>
                      <a:pPr marL="285750" lvl="0" indent="-285750" algn="l">
                        <a:lnSpc>
                          <a:spcPct val="100000"/>
                        </a:lnSpc>
                        <a:spcBef>
                          <a:spcPts val="0"/>
                        </a:spcBef>
                        <a:spcAft>
                          <a:spcPts val="0"/>
                        </a:spcAft>
                        <a:buFont typeface="Arial" panose="020B0604020202020204" pitchFamily="34" charset="0"/>
                        <a:buChar char="•"/>
                      </a:pPr>
                      <a:r>
                        <a:rPr lang="en-GB" sz="1800" kern="1200" dirty="0">
                          <a:solidFill>
                            <a:schemeClr val="dk1"/>
                          </a:solidFill>
                          <a:latin typeface="Verdana" panose="020B0604030504040204" pitchFamily="34" charset="0"/>
                          <a:ea typeface="Verdana" panose="020B0604030504040204" pitchFamily="34" charset="0"/>
                          <a:cs typeface="+mn-cs"/>
                        </a:rPr>
                        <a:t>Phillips Parade disposal completed.</a:t>
                      </a:r>
                    </a:p>
                    <a:p>
                      <a:pPr marL="285750" lvl="0" indent="-285750" algn="l">
                        <a:lnSpc>
                          <a:spcPct val="100000"/>
                        </a:lnSpc>
                        <a:spcBef>
                          <a:spcPts val="0"/>
                        </a:spcBef>
                        <a:spcAft>
                          <a:spcPts val="0"/>
                        </a:spcAft>
                        <a:buFont typeface="Arial" panose="020B0604020202020204" pitchFamily="34" charset="0"/>
                        <a:buChar char="•"/>
                      </a:pPr>
                      <a:r>
                        <a:rPr lang="en-GB" sz="1800" kern="1200" dirty="0">
                          <a:solidFill>
                            <a:schemeClr val="dk1"/>
                          </a:solidFill>
                          <a:latin typeface="Verdana" panose="020B0604030504040204" pitchFamily="34" charset="0"/>
                          <a:ea typeface="Verdana" panose="020B0604030504040204" pitchFamily="34" charset="0"/>
                          <a:cs typeface="+mn-cs"/>
                        </a:rPr>
                        <a:t>Morriston Land disposal expected to complete Q1 2025/26 Still in progressive discussions with the land owner and agents.▪ Reviewing options to support WG request for suitable sites to support the Affordable Housing Task &amp; Finish Group for immediate development, with 2 options being proposed to undertake further feasibility on the HQ land and </a:t>
                      </a:r>
                      <a:r>
                        <a:rPr lang="en-GB" sz="1800" kern="1200" dirty="0" err="1">
                          <a:solidFill>
                            <a:schemeClr val="dk1"/>
                          </a:solidFill>
                          <a:latin typeface="Verdana" panose="020B0604030504040204" pitchFamily="34" charset="0"/>
                          <a:ea typeface="Verdana" panose="020B0604030504040204" pitchFamily="34" charset="0"/>
                          <a:cs typeface="+mn-cs"/>
                        </a:rPr>
                        <a:t>Cefn</a:t>
                      </a:r>
                      <a:r>
                        <a:rPr lang="en-GB" sz="1800" kern="1200" dirty="0">
                          <a:solidFill>
                            <a:schemeClr val="dk1"/>
                          </a:solidFill>
                          <a:latin typeface="Verdana" panose="020B0604030504040204" pitchFamily="34" charset="0"/>
                          <a:ea typeface="Verdana" panose="020B0604030504040204" pitchFamily="34" charset="0"/>
                          <a:cs typeface="+mn-cs"/>
                        </a:rPr>
                        <a:t> </a:t>
                      </a:r>
                      <a:r>
                        <a:rPr lang="en-GB" sz="1800" kern="1200" dirty="0" err="1">
                          <a:solidFill>
                            <a:schemeClr val="dk1"/>
                          </a:solidFill>
                          <a:latin typeface="Verdana" panose="020B0604030504040204" pitchFamily="34" charset="0"/>
                          <a:ea typeface="Verdana" panose="020B0604030504040204" pitchFamily="34" charset="0"/>
                          <a:cs typeface="+mn-cs"/>
                        </a:rPr>
                        <a:t>Coed</a:t>
                      </a:r>
                      <a:r>
                        <a:rPr lang="en-GB" sz="1800" kern="1200" dirty="0">
                          <a:solidFill>
                            <a:schemeClr val="dk1"/>
                          </a:solidFill>
                          <a:latin typeface="Verdana" panose="020B0604030504040204" pitchFamily="34" charset="0"/>
                          <a:ea typeface="Verdana" panose="020B0604030504040204" pitchFamily="34" charset="0"/>
                          <a:cs typeface="+mn-cs"/>
                        </a:rPr>
                        <a:t> Hospital. There is also the opportunity of redeveloping Clos George Morgan and part of the 55 acres, say 10 acres, acquired for hospital expansion (ED and possibly an Adult Acute Mental Health facility), which would strengthen the case for the access road, and provide accommodation for clinicians and researchers as the University becomes more engaged in potential catapult research initiatives. Ty Samlet, the new centralised Medical Records facility in </a:t>
                      </a:r>
                      <a:r>
                        <a:rPr lang="en-GB" sz="1800" kern="1200" dirty="0" err="1">
                          <a:solidFill>
                            <a:schemeClr val="dk1"/>
                          </a:solidFill>
                          <a:latin typeface="Verdana" panose="020B0604030504040204" pitchFamily="34" charset="0"/>
                          <a:ea typeface="Verdana" panose="020B0604030504040204" pitchFamily="34" charset="0"/>
                          <a:cs typeface="+mn-cs"/>
                        </a:rPr>
                        <a:t>Llansamlet</a:t>
                      </a:r>
                      <a:r>
                        <a:rPr lang="en-GB" sz="1800" kern="1200" dirty="0">
                          <a:solidFill>
                            <a:schemeClr val="dk1"/>
                          </a:solidFill>
                          <a:latin typeface="Verdana" panose="020B0604030504040204" pitchFamily="34" charset="0"/>
                          <a:ea typeface="Verdana" panose="020B0604030504040204" pitchFamily="34" charset="0"/>
                          <a:cs typeface="+mn-cs"/>
                        </a:rPr>
                        <a:t> that will deliver massive benefits to the service, is now online, although estates support is still being worked through, and is an additional pressure on existing resources.</a:t>
                      </a:r>
                    </a:p>
                    <a:p>
                      <a:pPr marL="285750" lvl="0" indent="-285750" algn="l">
                        <a:lnSpc>
                          <a:spcPct val="100000"/>
                        </a:lnSpc>
                        <a:spcBef>
                          <a:spcPts val="0"/>
                        </a:spcBef>
                        <a:spcAft>
                          <a:spcPts val="0"/>
                        </a:spcAft>
                        <a:buFont typeface="Arial" panose="020B0604020202020204" pitchFamily="34" charset="0"/>
                        <a:buChar char="•"/>
                      </a:pPr>
                      <a:r>
                        <a:rPr lang="en-GB" sz="1800" dirty="0">
                          <a:latin typeface="Verdana" panose="020B0604030504040204" pitchFamily="34" charset="0"/>
                          <a:ea typeface="Verdana" panose="020B0604030504040204" pitchFamily="34" charset="0"/>
                        </a:rPr>
                        <a:t>The Hybrid Planning application for the Morriston land 55 acres was submitted on the 11th July and is now awaiting approval from Swansea Local Authority by November for the full planning of the access route and outline planning for development of the 55 acres of land.  Capacity and capability. </a:t>
                      </a:r>
                    </a:p>
                    <a:p>
                      <a:pPr marL="285750" lvl="0" indent="-285750" algn="l">
                        <a:lnSpc>
                          <a:spcPct val="100000"/>
                        </a:lnSpc>
                        <a:spcBef>
                          <a:spcPts val="0"/>
                        </a:spcBef>
                        <a:spcAft>
                          <a:spcPts val="0"/>
                        </a:spcAft>
                        <a:buFont typeface="Arial" panose="020B0604020202020204" pitchFamily="34" charset="0"/>
                        <a:buChar char="•"/>
                      </a:pPr>
                      <a:r>
                        <a:rPr lang="en-GB" sz="1800" dirty="0">
                          <a:latin typeface="Verdana" panose="020B0604030504040204" pitchFamily="34" charset="0"/>
                          <a:ea typeface="Verdana" panose="020B0604030504040204" pitchFamily="34" charset="0"/>
                        </a:rPr>
                        <a:t>The Estates team has undertaken a review of current challenges facing the team and has recommended a 3-year recovery plan, which was supported by IMs (Finance &amp; Performance Committee, 27th May 2025). Restructuring proposals have been prepared for further approval. These are fully funded and it has been estimated that once new roles are in place there would be a net contribution to the Health Board of around £200k per annum. The Health Board was also successful in securing for the largest WG TEF allocation across NHS Wales. This is helping to mitigate serious risk issues, such as the viability of the steam line serving Morriston Hospital, but this has placed considerable pressure on existing Estates resources who are now fully engaged in the capital project delivery process (which is another positive)</a:t>
                      </a:r>
                      <a:endParaRPr lang="en-US" sz="1800" dirty="0">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4171849007"/>
                  </a:ext>
                </a:extLst>
              </a:tr>
            </a:tbl>
          </a:graphicData>
        </a:graphic>
      </p:graphicFrame>
    </p:spTree>
    <p:extLst>
      <p:ext uri="{BB962C8B-B14F-4D97-AF65-F5344CB8AC3E}">
        <p14:creationId xmlns:p14="http://schemas.microsoft.com/office/powerpoint/2010/main" val="200784537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02BAC4-5C91-F0B8-737B-C74CA107F2ED}"/>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39595F8-3702-B8AD-02C2-31F20007F657}"/>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51</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3FB6FE92-3FEA-7023-57D5-323F1DBBE83A}"/>
              </a:ext>
            </a:extLst>
          </p:cNvPr>
          <p:cNvGraphicFramePr>
            <a:graphicFrameLocks noGrp="1"/>
          </p:cNvGraphicFramePr>
          <p:nvPr>
            <p:extLst>
              <p:ext uri="{D42A27DB-BD31-4B8C-83A1-F6EECF244321}">
                <p14:modId xmlns:p14="http://schemas.microsoft.com/office/powerpoint/2010/main" val="2077891618"/>
              </p:ext>
            </p:extLst>
          </p:nvPr>
        </p:nvGraphicFramePr>
        <p:xfrm>
          <a:off x="146844" y="168275"/>
          <a:ext cx="19735801" cy="11012369"/>
        </p:xfrm>
        <a:graphic>
          <a:graphicData uri="http://schemas.openxmlformats.org/drawingml/2006/table">
            <a:tbl>
              <a:tblPr firstRow="1" bandRow="1">
                <a:tableStyleId>{5C22544A-7EE6-4342-B048-85BDC9FD1C3A}</a:tableStyleId>
              </a:tblPr>
              <a:tblGrid>
                <a:gridCol w="1166332">
                  <a:extLst>
                    <a:ext uri="{9D8B030D-6E8A-4147-A177-3AD203B41FA5}">
                      <a16:colId xmlns:a16="http://schemas.microsoft.com/office/drawing/2014/main" val="660515521"/>
                    </a:ext>
                  </a:extLst>
                </a:gridCol>
                <a:gridCol w="4853468">
                  <a:extLst>
                    <a:ext uri="{9D8B030D-6E8A-4147-A177-3AD203B41FA5}">
                      <a16:colId xmlns:a16="http://schemas.microsoft.com/office/drawing/2014/main" val="2140326874"/>
                    </a:ext>
                  </a:extLst>
                </a:gridCol>
                <a:gridCol w="13716001">
                  <a:extLst>
                    <a:ext uri="{9D8B030D-6E8A-4147-A177-3AD203B41FA5}">
                      <a16:colId xmlns:a16="http://schemas.microsoft.com/office/drawing/2014/main" val="648896705"/>
                    </a:ext>
                  </a:extLst>
                </a:gridCol>
              </a:tblGrid>
              <a:tr h="362477">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593232">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1390254">
                <a:tc gridSpan="3">
                  <a:txBody>
                    <a:bodyPr/>
                    <a:lstStyle/>
                    <a:p>
                      <a:pPr algn="just"/>
                      <a:r>
                        <a:rPr lang="en-GB" sz="1800" b="1" dirty="0">
                          <a:solidFill>
                            <a:schemeClr val="tx1"/>
                          </a:solidFill>
                          <a:latin typeface="Verdana" panose="020B0604030504040204" pitchFamily="34" charset="0"/>
                          <a:ea typeface="Verdana" panose="020B0604030504040204" pitchFamily="34" charset="0"/>
                        </a:rPr>
                        <a:t>Cancer focus - </a:t>
                      </a:r>
                      <a:r>
                        <a:rPr lang="en-GB" sz="1800" dirty="0">
                          <a:solidFill>
                            <a:schemeClr val="tx1"/>
                          </a:solidFill>
                          <a:latin typeface="Verdana" panose="020B0604030504040204" pitchFamily="34" charset="0"/>
                          <a:ea typeface="Verdana" panose="020B0604030504040204" pitchFamily="34" charset="0"/>
                        </a:rPr>
                        <a:t>Improving cancer care remains a key priority for the Health Board; this includes the delivery of cancer pathways that are wider than the Single Cancer Pathway key performance metric, for example, time to diagnostics (straight to test), SACT and radiotherapy pathway waiting times are essential for excellent patient outcomes and these are monitored through the Cancer Programme and Information Group. Delivery of the National Optimal Pathways for Cancer remains the ambition for all tumour sites, and we are committed to working towards these optimal standards.</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62477">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8170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4793466">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25</a:t>
                      </a:r>
                    </a:p>
                  </a:txBody>
                  <a:tcPr marL="73946" marR="73946" marT="36972" marB="36972"/>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noProof="0" dirty="0">
                          <a:effectLst/>
                          <a:latin typeface="Verdana" panose="020B0604030504040204" pitchFamily="34" charset="0"/>
                          <a:ea typeface="Verdana" panose="020B0604030504040204" pitchFamily="34" charset="0"/>
                        </a:rPr>
                        <a:t>Ensuring full implementation of the nationally </a:t>
                      </a:r>
                      <a:r>
                        <a:rPr lang="en-US" sz="1800" b="0" i="0" u="none" strike="noStrike" noProof="0" dirty="0" err="1">
                          <a:effectLst/>
                          <a:latin typeface="Verdana" panose="020B0604030504040204" pitchFamily="34" charset="0"/>
                          <a:ea typeface="Verdana" panose="020B0604030504040204" pitchFamily="34" charset="0"/>
                        </a:rPr>
                        <a:t>optimised</a:t>
                      </a:r>
                      <a:r>
                        <a:rPr lang="en-US" sz="1800" b="0" i="0" u="none" strike="noStrike" noProof="0" dirty="0">
                          <a:effectLst/>
                          <a:latin typeface="Verdana" panose="020B0604030504040204" pitchFamily="34" charset="0"/>
                          <a:ea typeface="Verdana" panose="020B0604030504040204" pitchFamily="34" charset="0"/>
                        </a:rPr>
                        <a:t> pathways in the cancer recovery programme</a:t>
                      </a:r>
                      <a:endParaRPr lang="en-US" sz="1800" dirty="0">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txBody>
                  <a:tcPr marL="73946" marR="73946" marT="36972" marB="36972"/>
                </a:tc>
                <a:tc>
                  <a:txBody>
                    <a:bodyPr/>
                    <a:lstStyle/>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Agreement that NOPs are widely followed by each tumour site MDT in SBU -however local issues with timeliness</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•Wales Cancer Operational Managers Group exploring how NOPs can be measured as the Cancer Tracker cannot collect the data required as the useful information is collected in free text and is unreportable in this format</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 There is no consistency between NOPs and no allowance for variation on sequencing of processes for each stage from initial referral through to DC</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 Due to the above issues we are unsure of where we truly are with delivery of all NOPs</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•We are able to report data in a number of pathways, per tumour sites, included in the NOPs, e.g. time to diagnostics, time to treatment, time to pathology. However unable to do all of the bespoke reporting as stated in the NOPs. The HB has set its own local targets for some reporting areas, e.g. pathology turnaround time, as it is felt the NOP targets are unachievable  </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•Links to NHS Cancer Recovery funded Colorectal Pilot -data gathering from this</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•Suggest to include monitoring of NOP in new JD and SOP for MDT Leads</a:t>
                      </a:r>
                    </a:p>
                    <a:p>
                      <a:pPr lvl="0" algn="l">
                        <a:lnSpc>
                          <a:spcPct val="100000"/>
                        </a:lnSpc>
                        <a:spcBef>
                          <a:spcPts val="0"/>
                        </a:spcBef>
                        <a:spcAft>
                          <a:spcPts val="0"/>
                        </a:spcAft>
                        <a:buNone/>
                      </a:pPr>
                      <a:r>
                        <a:rPr lang="en-GB" sz="1800" dirty="0">
                          <a:solidFill>
                            <a:schemeClr val="tx1"/>
                          </a:solidFill>
                          <a:latin typeface="Verdana" panose="020B0604030504040204" pitchFamily="34" charset="0"/>
                          <a:ea typeface="Verdana" panose="020B0604030504040204" pitchFamily="34" charset="0"/>
                        </a:rPr>
                        <a:t>•BCUHB digital team leading on exercise scoping suggested changes and upgrades to WPAS Cancer Tracker to submit to DHCW for consideration.  Scoping exercise commenced in June 2025.  A meeting with DHCW planned for mid July 2025,all HB's to be updated thereafter.</a:t>
                      </a:r>
                    </a:p>
                    <a:p>
                      <a:pPr lvl="0" algn="l">
                        <a:lnSpc>
                          <a:spcPct val="100000"/>
                        </a:lnSpc>
                        <a:spcBef>
                          <a:spcPts val="0"/>
                        </a:spcBef>
                        <a:spcAft>
                          <a:spcPts val="0"/>
                        </a:spcAft>
                        <a:buNone/>
                      </a:pPr>
                      <a:r>
                        <a:rPr lang="en-GB" sz="1800" dirty="0">
                          <a:solidFill>
                            <a:schemeClr val="tx1"/>
                          </a:solidFill>
                          <a:latin typeface="Verdana" panose="020B0604030504040204" pitchFamily="34" charset="0"/>
                          <a:ea typeface="Verdana" panose="020B0604030504040204" pitchFamily="34" charset="0"/>
                        </a:rPr>
                        <a:t>•We continue to report on available data in relation to USC diagnostics, USC first appointments, time to DTT and DTT to Treatment</a:t>
                      </a:r>
                    </a:p>
                    <a:p>
                      <a:pPr lvl="0" algn="l">
                        <a:lnSpc>
                          <a:spcPct val="100000"/>
                        </a:lnSpc>
                        <a:spcBef>
                          <a:spcPts val="0"/>
                        </a:spcBef>
                        <a:spcAft>
                          <a:spcPts val="0"/>
                        </a:spcAft>
                        <a:buNone/>
                      </a:pPr>
                      <a:r>
                        <a:rPr lang="en-GB" sz="1800" dirty="0">
                          <a:solidFill>
                            <a:schemeClr val="tx1"/>
                          </a:solidFill>
                          <a:latin typeface="Verdana" panose="020B0604030504040204" pitchFamily="34" charset="0"/>
                          <a:ea typeface="Verdana" panose="020B0604030504040204" pitchFamily="34" charset="0"/>
                        </a:rPr>
                        <a:t>•Digital Team are continuing to progress with work for the colorectal project, currently linking in radiology data and visualisation of data in the form of a dashboard.</a:t>
                      </a:r>
                    </a:p>
                    <a:p>
                      <a:pPr lvl="0" algn="l">
                        <a:lnSpc>
                          <a:spcPct val="100000"/>
                        </a:lnSpc>
                        <a:spcBef>
                          <a:spcPts val="0"/>
                        </a:spcBef>
                        <a:spcAft>
                          <a:spcPts val="0"/>
                        </a:spcAft>
                        <a:buNone/>
                      </a:pPr>
                      <a:r>
                        <a:rPr lang="en-GB" sz="1800" dirty="0">
                          <a:solidFill>
                            <a:schemeClr val="tx1"/>
                          </a:solidFill>
                          <a:latin typeface="Verdana" panose="020B0604030504040204" pitchFamily="34" charset="0"/>
                          <a:ea typeface="Verdana" panose="020B0604030504040204" pitchFamily="34" charset="0"/>
                        </a:rPr>
                        <a:t>•SOP for MDT's based on the national MDT Charter and JD for MDT Leads with Associate Medical Director for Cancer for review with aim to present to CPIG in September 2025. </a:t>
                      </a:r>
                    </a:p>
                  </a:txBody>
                  <a:tcPr marL="104395" marR="104395" marT="52197" marB="52197"/>
                </a:tc>
                <a:extLst>
                  <a:ext uri="{0D108BD9-81ED-4DB2-BD59-A6C34878D82A}">
                    <a16:rowId xmlns:a16="http://schemas.microsoft.com/office/drawing/2014/main" val="941816535"/>
                  </a:ext>
                </a:extLst>
              </a:tr>
              <a:tr h="1516252">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26</a:t>
                      </a:r>
                    </a:p>
                  </a:txBody>
                  <a:tcPr marL="73946" marR="73946" marT="36972" marB="36972"/>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noProof="0" dirty="0">
                          <a:effectLst/>
                          <a:latin typeface="Verdana" panose="020B0604030504040204" pitchFamily="34" charset="0"/>
                          <a:ea typeface="Verdana" panose="020B0604030504040204" pitchFamily="34" charset="0"/>
                        </a:rPr>
                        <a:t>Ensuring full compliance with straight to test guidance</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Data as per NHS Exec Cancer Resources, SCP compliance assessment dashboard:</a:t>
                      </a:r>
                    </a:p>
                    <a:p>
                      <a:pPr algn="just"/>
                      <a:r>
                        <a:rPr lang="en-GB" sz="1800" dirty="0">
                          <a:solidFill>
                            <a:schemeClr val="tx1"/>
                          </a:solidFill>
                          <a:latin typeface="Verdana" panose="020B0604030504040204" pitchFamily="34" charset="0"/>
                          <a:ea typeface="Verdana" panose="020B0604030504040204" pitchFamily="34" charset="0"/>
                        </a:rPr>
                        <a:t>% compliance STT:</a:t>
                      </a:r>
                    </a:p>
                    <a:p>
                      <a:pPr algn="just"/>
                      <a:r>
                        <a:rPr lang="en-GB" sz="1800" dirty="0">
                          <a:solidFill>
                            <a:schemeClr val="tx1"/>
                          </a:solidFill>
                          <a:latin typeface="Verdana" panose="020B0604030504040204" pitchFamily="34" charset="0"/>
                          <a:ea typeface="Verdana" panose="020B0604030504040204" pitchFamily="34" charset="0"/>
                        </a:rPr>
                        <a:t>Jan 25 = 79%    Feb 25 = 78%   Mar 25= 79%</a:t>
                      </a:r>
                    </a:p>
                    <a:p>
                      <a:pPr algn="just"/>
                      <a:r>
                        <a:rPr lang="en-GB" sz="1800" dirty="0">
                          <a:solidFill>
                            <a:schemeClr val="tx1"/>
                          </a:solidFill>
                          <a:latin typeface="Verdana" panose="020B0604030504040204" pitchFamily="34" charset="0"/>
                          <a:ea typeface="Verdana" panose="020B0604030504040204" pitchFamily="34" charset="0"/>
                        </a:rPr>
                        <a:t>Apr 25= 79%      *Data for May 2025 is not yet available nationally. </a:t>
                      </a:r>
                    </a:p>
                    <a:p>
                      <a:pPr algn="just"/>
                      <a:endParaRPr lang="en-GB" sz="1800" dirty="0">
                        <a:solidFill>
                          <a:schemeClr val="tx1"/>
                        </a:solidFill>
                        <a:latin typeface="Verdana" panose="020B0604030504040204" pitchFamily="34" charset="0"/>
                        <a:ea typeface="Verdana" panose="020B0604030504040204" pitchFamily="34" charset="0"/>
                      </a:endParaRPr>
                    </a:p>
                    <a:p>
                      <a:pPr algn="just"/>
                      <a:r>
                        <a:rPr lang="en-GB" sz="1800" dirty="0">
                          <a:solidFill>
                            <a:schemeClr val="tx1"/>
                          </a:solidFill>
                          <a:latin typeface="Verdana" panose="020B0604030504040204" pitchFamily="34" charset="0"/>
                          <a:ea typeface="Verdana" panose="020B0604030504040204" pitchFamily="34" charset="0"/>
                        </a:rPr>
                        <a:t>Percentage of patients following a STT pathway is consistently above the all Wales percentage.  There is no recommended attainment measure.</a:t>
                      </a:r>
                    </a:p>
                  </a:txBody>
                  <a:tcPr marL="104395" marR="104395" marT="52197" marB="52197"/>
                </a:tc>
                <a:extLst>
                  <a:ext uri="{0D108BD9-81ED-4DB2-BD59-A6C34878D82A}">
                    <a16:rowId xmlns:a16="http://schemas.microsoft.com/office/drawing/2014/main" val="2631949792"/>
                  </a:ext>
                </a:extLst>
              </a:tr>
            </a:tbl>
          </a:graphicData>
        </a:graphic>
      </p:graphicFrame>
    </p:spTree>
    <p:extLst>
      <p:ext uri="{BB962C8B-B14F-4D97-AF65-F5344CB8AC3E}">
        <p14:creationId xmlns:p14="http://schemas.microsoft.com/office/powerpoint/2010/main" val="425318463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42D574-F234-BA6D-DF66-B420686F1B36}"/>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EF9DD4A-92C6-A0CA-7954-A08A65C7D691}"/>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52</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7A4C7224-7B42-4C77-5A64-DA19E89CD8C2}"/>
              </a:ext>
            </a:extLst>
          </p:cNvPr>
          <p:cNvGraphicFramePr>
            <a:graphicFrameLocks noGrp="1"/>
          </p:cNvGraphicFramePr>
          <p:nvPr>
            <p:extLst>
              <p:ext uri="{D42A27DB-BD31-4B8C-83A1-F6EECF244321}">
                <p14:modId xmlns:p14="http://schemas.microsoft.com/office/powerpoint/2010/main" val="3436319813"/>
              </p:ext>
            </p:extLst>
          </p:nvPr>
        </p:nvGraphicFramePr>
        <p:xfrm>
          <a:off x="223044" y="165288"/>
          <a:ext cx="19583400" cy="10115261"/>
        </p:xfrm>
        <a:graphic>
          <a:graphicData uri="http://schemas.openxmlformats.org/drawingml/2006/table">
            <a:tbl>
              <a:tblPr firstRow="1" bandRow="1">
                <a:tableStyleId>{5C22544A-7EE6-4342-B048-85BDC9FD1C3A}</a:tableStyleId>
              </a:tblPr>
              <a:tblGrid>
                <a:gridCol w="1157324">
                  <a:extLst>
                    <a:ext uri="{9D8B030D-6E8A-4147-A177-3AD203B41FA5}">
                      <a16:colId xmlns:a16="http://schemas.microsoft.com/office/drawing/2014/main" val="660515521"/>
                    </a:ext>
                  </a:extLst>
                </a:gridCol>
                <a:gridCol w="7583088">
                  <a:extLst>
                    <a:ext uri="{9D8B030D-6E8A-4147-A177-3AD203B41FA5}">
                      <a16:colId xmlns:a16="http://schemas.microsoft.com/office/drawing/2014/main" val="2140326874"/>
                    </a:ext>
                  </a:extLst>
                </a:gridCol>
                <a:gridCol w="10842988">
                  <a:extLst>
                    <a:ext uri="{9D8B030D-6E8A-4147-A177-3AD203B41FA5}">
                      <a16:colId xmlns:a16="http://schemas.microsoft.com/office/drawing/2014/main" val="648896705"/>
                    </a:ext>
                  </a:extLst>
                </a:gridCol>
              </a:tblGrid>
              <a:tr h="421739">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85242">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1802013">
                <a:tc gridSpan="3">
                  <a:txBody>
                    <a:bodyPr/>
                    <a:lstStyle/>
                    <a:p>
                      <a:r>
                        <a:rPr lang="en-GB" sz="1800" b="1" i="0" kern="1200" dirty="0">
                          <a:solidFill>
                            <a:schemeClr val="dk1"/>
                          </a:solidFill>
                          <a:effectLst/>
                          <a:latin typeface="Verdana" panose="020B0604030504040204" pitchFamily="34" charset="0"/>
                          <a:ea typeface="Verdana" panose="020B0604030504040204" pitchFamily="34" charset="0"/>
                          <a:cs typeface="+mn-cs"/>
                        </a:rPr>
                        <a:t>Diabetes focus</a:t>
                      </a:r>
                    </a:p>
                    <a:p>
                      <a:r>
                        <a:rPr lang="en-GB" sz="1800" b="0" i="0" kern="1200" dirty="0">
                          <a:solidFill>
                            <a:schemeClr val="dk1"/>
                          </a:solidFill>
                          <a:effectLst/>
                          <a:latin typeface="Verdana" panose="020B0604030504040204" pitchFamily="34" charset="0"/>
                          <a:ea typeface="Verdana" panose="020B0604030504040204" pitchFamily="34" charset="0"/>
                          <a:cs typeface="+mn-cs"/>
                        </a:rPr>
                        <a:t>We have taken a number of strategic and operational actions to improve performance against the diabetes eight Care Standards and has signed up to the Tackling Diabetes Together programme. The Diabetes Development &amp; Planning Group has been re-established to focus on the key goals of:</a:t>
                      </a: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Keeping patients with diabetes well and prevent complications</a:t>
                      </a: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Reducing the prevalence/onset of diabetes</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The aim is also to build on work already undertaken, to establish a community multi-disciplinary diabetes service to deliver specialist care for more complex patients.</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295759">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11449">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4613765">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27</a:t>
                      </a:r>
                    </a:p>
                  </a:txBody>
                  <a:tcPr marL="73946" marR="73946" marT="36972" marB="36972"/>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noProof="0" dirty="0">
                          <a:effectLst/>
                          <a:latin typeface="Verdana" panose="020B0604030504040204" pitchFamily="34" charset="0"/>
                          <a:ea typeface="Verdana" panose="020B0604030504040204" pitchFamily="34" charset="0"/>
                        </a:rPr>
                        <a:t>Ensure progress with the implementation of Value &amp; Sustainability Board High Value High Impact pathway - Diabetes</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r>
                        <a:rPr lang="en-GB" sz="1800" b="0" i="0" kern="1200" dirty="0">
                          <a:solidFill>
                            <a:schemeClr val="dk1"/>
                          </a:solidFill>
                          <a:effectLst/>
                          <a:latin typeface="Verdana" panose="020B0604030504040204" pitchFamily="34" charset="0"/>
                          <a:ea typeface="Verdana" panose="020B0604030504040204" pitchFamily="34" charset="0"/>
                          <a:cs typeface="+mn-cs"/>
                        </a:rPr>
                        <a:t>To deliver this agenda, performance against the Care Standards is key, with particular focus on improving the reporting against the Care Standards elements, particularly in relation Type 1 diabetes. Performance against the eight Care Standards is measured via the National Diabetes Audit tool, which is fed by the Audit+ digital system; only data held in GP records is uploaded and so secondary care data is not included. A robust digital solution will be explored so that a more accurate performance position can be demonstrated, as the Health Board’s performance position (as per Ministerial Delivery Expectations Trajectories) is much higher than nationally reported.</a:t>
                      </a:r>
                    </a:p>
                    <a:p>
                      <a:r>
                        <a:rPr lang="en-GB" sz="1800" b="0" i="0" kern="1200" dirty="0">
                          <a:solidFill>
                            <a:schemeClr val="dk1"/>
                          </a:solidFill>
                          <a:effectLst/>
                          <a:latin typeface="Verdana" panose="020B0604030504040204" pitchFamily="34" charset="0"/>
                          <a:ea typeface="Verdana" panose="020B0604030504040204" pitchFamily="34" charset="0"/>
                          <a:cs typeface="+mn-cs"/>
                        </a:rPr>
                        <a:t>In terms of cluster development, the Health Board’s largest GP practice has enrolled in a pilot for patients to have urine home testing pilot (Urine albumin), with the initial engagement and compliance rates being extremely positive. Each cluster now has a dedicated secondary care consultant from whom advice and expertise can be sought for more complex patients.</a:t>
                      </a:r>
                    </a:p>
                    <a:p>
                      <a:r>
                        <a:rPr lang="en-GB" sz="1800" b="0" i="0" kern="1200" dirty="0">
                          <a:solidFill>
                            <a:schemeClr val="dk1"/>
                          </a:solidFill>
                          <a:effectLst/>
                          <a:latin typeface="Verdana" panose="020B0604030504040204" pitchFamily="34" charset="0"/>
                          <a:ea typeface="Verdana" panose="020B0604030504040204" pitchFamily="34" charset="0"/>
                          <a:cs typeface="+mn-cs"/>
                        </a:rPr>
                        <a:t>Through the Primary Care Academy, a Diabetes Training Programme is offered to general practice with scoping/planning training for HCSWs.</a:t>
                      </a:r>
                    </a:p>
                  </a:txBody>
                  <a:tcPr marL="104395" marR="104395" marT="52197" marB="52197"/>
                </a:tc>
                <a:extLst>
                  <a:ext uri="{0D108BD9-81ED-4DB2-BD59-A6C34878D82A}">
                    <a16:rowId xmlns:a16="http://schemas.microsoft.com/office/drawing/2014/main" val="584384461"/>
                  </a:ext>
                </a:extLst>
              </a:tr>
              <a:tr h="1017537">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28</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Ensure progress with the implementation of Value &amp; Sustainability Board High Value High Impact pathway - Bone Health</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dirty="0">
                          <a:solidFill>
                            <a:srgbClr val="FF0000"/>
                          </a:solidFill>
                          <a:latin typeface="Verdana" panose="020B0604030504040204" pitchFamily="34" charset="0"/>
                          <a:ea typeface="Verdana" panose="020B0604030504040204" pitchFamily="34" charset="0"/>
                        </a:rPr>
                        <a:t>Duplicate of EA.13</a:t>
                      </a:r>
                    </a:p>
                  </a:txBody>
                  <a:tcPr marL="104395" marR="104395" marT="52197" marB="52197"/>
                </a:tc>
                <a:extLst>
                  <a:ext uri="{0D108BD9-81ED-4DB2-BD59-A6C34878D82A}">
                    <a16:rowId xmlns:a16="http://schemas.microsoft.com/office/drawing/2014/main" val="4171849007"/>
                  </a:ext>
                </a:extLst>
              </a:tr>
              <a:tr h="1017537">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29</a:t>
                      </a:r>
                    </a:p>
                  </a:txBody>
                  <a:tcPr marL="73946" marR="73946" marT="36972" marB="36972"/>
                </a:tc>
                <a:tc>
                  <a:txBody>
                    <a:bodyPr/>
                    <a:lstStyle/>
                    <a:p>
                      <a:pPr marL="0" lvl="0" indent="0">
                        <a:lnSpc>
                          <a:spcPct val="100000"/>
                        </a:lnSpc>
                        <a:buNone/>
                      </a:pPr>
                      <a:r>
                        <a:rPr lang="en-US" sz="1800" b="0" i="0" u="none" strike="noStrike" kern="1200" noProof="0" dirty="0">
                          <a:solidFill>
                            <a:schemeClr val="dk1"/>
                          </a:solidFill>
                          <a:effectLst/>
                          <a:latin typeface="Verdana" panose="020B0604030504040204" pitchFamily="34" charset="0"/>
                          <a:ea typeface="Verdana" panose="020B0604030504040204" pitchFamily="34" charset="0"/>
                          <a:cs typeface="+mn-cs"/>
                        </a:rPr>
                        <a:t>Ensure progress with the implementation of Value &amp; Sustainability Board High Value High Impact pathway - Arthroplasty (Hip &amp; Knee)</a:t>
                      </a:r>
                      <a:endParaRPr lang="en-US" sz="1800" b="0" i="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73946" marR="73946" marT="36972" marB="36972"/>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rgbClr val="FF0000"/>
                          </a:solidFill>
                          <a:latin typeface="Verdana" panose="020B0604030504040204" pitchFamily="34" charset="0"/>
                          <a:ea typeface="Verdana" panose="020B0604030504040204" pitchFamily="34" charset="0"/>
                        </a:rPr>
                        <a:t>Duplicate of EA.13</a:t>
                      </a:r>
                    </a:p>
                    <a:p>
                      <a:pPr algn="just"/>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152904595"/>
                  </a:ext>
                </a:extLst>
              </a:tr>
            </a:tbl>
          </a:graphicData>
        </a:graphic>
      </p:graphicFrame>
    </p:spTree>
    <p:extLst>
      <p:ext uri="{BB962C8B-B14F-4D97-AF65-F5344CB8AC3E}">
        <p14:creationId xmlns:p14="http://schemas.microsoft.com/office/powerpoint/2010/main" val="108242889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C96E55-4F41-8BE2-50CB-62958E2C7CE1}"/>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7ADE3B7-F4C2-1688-B8C3-FA39E3765BB2}"/>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53</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4DD2C140-EB5F-B62F-5C3A-415CA3BAA139}"/>
              </a:ext>
            </a:extLst>
          </p:cNvPr>
          <p:cNvGraphicFramePr>
            <a:graphicFrameLocks noGrp="1"/>
          </p:cNvGraphicFramePr>
          <p:nvPr>
            <p:extLst>
              <p:ext uri="{D42A27DB-BD31-4B8C-83A1-F6EECF244321}">
                <p14:modId xmlns:p14="http://schemas.microsoft.com/office/powerpoint/2010/main" val="1777684523"/>
              </p:ext>
            </p:extLst>
          </p:nvPr>
        </p:nvGraphicFramePr>
        <p:xfrm>
          <a:off x="146844" y="168276"/>
          <a:ext cx="19812000" cy="9680221"/>
        </p:xfrm>
        <a:graphic>
          <a:graphicData uri="http://schemas.openxmlformats.org/drawingml/2006/table">
            <a:tbl>
              <a:tblPr firstRow="1" bandRow="1">
                <a:tableStyleId>{5C22544A-7EE6-4342-B048-85BDC9FD1C3A}</a:tableStyleId>
              </a:tblPr>
              <a:tblGrid>
                <a:gridCol w="1170834">
                  <a:extLst>
                    <a:ext uri="{9D8B030D-6E8A-4147-A177-3AD203B41FA5}">
                      <a16:colId xmlns:a16="http://schemas.microsoft.com/office/drawing/2014/main" val="660515521"/>
                    </a:ext>
                  </a:extLst>
                </a:gridCol>
                <a:gridCol w="7671606">
                  <a:extLst>
                    <a:ext uri="{9D8B030D-6E8A-4147-A177-3AD203B41FA5}">
                      <a16:colId xmlns:a16="http://schemas.microsoft.com/office/drawing/2014/main" val="2140326874"/>
                    </a:ext>
                  </a:extLst>
                </a:gridCol>
                <a:gridCol w="10969560">
                  <a:extLst>
                    <a:ext uri="{9D8B030D-6E8A-4147-A177-3AD203B41FA5}">
                      <a16:colId xmlns:a16="http://schemas.microsoft.com/office/drawing/2014/main" val="648896705"/>
                    </a:ext>
                  </a:extLst>
                </a:gridCol>
              </a:tblGrid>
              <a:tr h="385597">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43657">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1131145">
                <a:tc gridSpan="3">
                  <a:txBody>
                    <a:bodyPr/>
                    <a:lstStyle/>
                    <a:p>
                      <a:r>
                        <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The Health Board Digital Strategy  (approved 2025) sets out how we will deliver service driven transformation by cultivating a collaborative and inclusive digital culture. This will underpin the organisational ambitions and deliver tangible benefits to every citizen and colleague, whilst supporting and sustaining our high-quality organisation. The aspiration is for the Health board to become a UK exemplar for digital, technology and data innovation in health and care.</a:t>
                      </a:r>
                      <a:endParaRPr lang="en-GB" sz="1800" b="0" i="0" kern="1200" dirty="0">
                        <a:solidFill>
                          <a:schemeClr val="dk1"/>
                        </a:solidFill>
                        <a:effectLst/>
                        <a:latin typeface="Verdana" panose="020B0604030504040204" pitchFamily="34" charset="0"/>
                        <a:ea typeface="Verdana" panose="020B0604030504040204" pitchFamily="34" charset="0"/>
                        <a:cs typeface="+mn-cs"/>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59354">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59354">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tc>
                <a:extLst>
                  <a:ext uri="{0D108BD9-81ED-4DB2-BD59-A6C34878D82A}">
                    <a16:rowId xmlns:a16="http://schemas.microsoft.com/office/drawing/2014/main" val="271302750"/>
                  </a:ext>
                </a:extLst>
              </a:tr>
              <a:tr h="930335">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30</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Ensure implementation of national digital priorities, specifically the implementation of the digital maternity system, and NHS Wales app.</a:t>
                      </a:r>
                      <a:endParaRPr lang="en-US" sz="1800" dirty="0">
                        <a:latin typeface="Verdana" panose="020B0604030504040204" pitchFamily="34" charset="0"/>
                        <a:ea typeface="Verdana" panose="020B0604030504040204" pitchFamily="34" charset="0"/>
                      </a:endParaRPr>
                    </a:p>
                  </a:txBody>
                  <a:tcPr marL="73946" marR="73946" marT="36972" marB="36972"/>
                </a:tc>
                <a:tc rowSpan="3">
                  <a:txBody>
                    <a:bodyPr/>
                    <a:lstStyle/>
                    <a:p>
                      <a:r>
                        <a:rPr lang="en-GB" sz="1800" b="0" i="0" kern="1200" dirty="0">
                          <a:solidFill>
                            <a:schemeClr val="dk1"/>
                          </a:solidFill>
                          <a:effectLst/>
                          <a:latin typeface="Verdana" panose="020B0604030504040204" pitchFamily="34" charset="0"/>
                          <a:ea typeface="Verdana" panose="020B0604030504040204" pitchFamily="34" charset="0"/>
                          <a:cs typeface="+mn-cs"/>
                        </a:rPr>
                        <a:t>All national digital priorities have been included in the Annual Plan 25/26 – see Digital Delivery Actions.</a:t>
                      </a:r>
                    </a:p>
                    <a:p>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Digital Maternity - The local business case has been approved by Welsh Government, recruitment and planning is underway. The inaugural local project board took place on 2nd June.</a:t>
                      </a:r>
                    </a:p>
                    <a:p>
                      <a:pPr marL="171450" indent="-171450">
                        <a:buFont typeface="Arial" panose="020B0604020202020204" pitchFamily="34" charset="0"/>
                        <a:buChar char="•"/>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Open Eyes - The South West Wales Regional Project Board and a Clinical Reference Group have been established to ensure alignment with clinical priorities and governance, both met in June 2025. The technical configuration is in progress, including process mapping and establishment of minimum data sets. A go-live for September 2025 is being proposed.</a:t>
                      </a:r>
                    </a:p>
                    <a:p>
                      <a:pPr marL="0" indent="0">
                        <a:buFont typeface="Arial" panose="020B0604020202020204" pitchFamily="34" charset="0"/>
                        <a:buNone/>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NHS Wales app -  Integration of the NHS Wales with the Swansea Bay Patient Portal has completed. Adoption of the Swansea Bay Patient Portal (SBPP) has reached 14,500. The digital team carried out promotion of the SBPP at the Urdd Eisteddfod in May and engagement across all Hospital sites continues</a:t>
                      </a:r>
                    </a:p>
                    <a:p>
                      <a:pPr marL="0" indent="0">
                        <a:buFont typeface="Arial" panose="020B0604020202020204" pitchFamily="34" charset="0"/>
                        <a:buNone/>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Immutable backups system has been implemented.</a:t>
                      </a:r>
                    </a:p>
                    <a:p>
                      <a:pPr marL="171450" indent="-171450">
                        <a:buFont typeface="Arial" panose="020B0604020202020204" pitchFamily="34" charset="0"/>
                        <a:buChar char="•"/>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Testing of Welsh Clinical Portal and the Welsh Patient Admin system has concluded in readiness to migrate Colposcopy and Screening Teams off </a:t>
                      </a:r>
                      <a:r>
                        <a:rPr lang="en-GB" sz="1800" b="0" i="0" kern="1200" dirty="0" err="1">
                          <a:solidFill>
                            <a:schemeClr val="dk1"/>
                          </a:solidFill>
                          <a:effectLst/>
                          <a:latin typeface="Verdana" panose="020B0604030504040204" pitchFamily="34" charset="0"/>
                          <a:ea typeface="Verdana" panose="020B0604030504040204" pitchFamily="34" charset="0"/>
                          <a:cs typeface="+mn-cs"/>
                        </a:rPr>
                        <a:t>CaNISC</a:t>
                      </a:r>
                      <a:r>
                        <a:rPr lang="en-GB" sz="1800" b="0" i="0" kern="1200" dirty="0">
                          <a:solidFill>
                            <a:schemeClr val="dk1"/>
                          </a:solidFill>
                          <a:effectLst/>
                          <a:latin typeface="Verdana" panose="020B0604030504040204" pitchFamily="34" charset="0"/>
                          <a:ea typeface="Verdana" panose="020B0604030504040204" pitchFamily="34" charset="0"/>
                          <a:cs typeface="+mn-cs"/>
                        </a:rPr>
                        <a:t> from early July. </a:t>
                      </a:r>
                    </a:p>
                    <a:p>
                      <a:pPr marL="171450" indent="-171450">
                        <a:buFont typeface="Arial" panose="020B0604020202020204" pitchFamily="34" charset="0"/>
                        <a:buChar char="•"/>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Increase in proportion of devices migrated from Windows 10 to Windows 11 from 78% to 84% in Q1.</a:t>
                      </a:r>
                    </a:p>
                    <a:p>
                      <a:pPr marL="171450" indent="-171450">
                        <a:buFont typeface="Arial" panose="020B0604020202020204" pitchFamily="34" charset="0"/>
                        <a:buChar char="•"/>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txBody>
                  <a:tcPr marL="104395" marR="104395" marT="52197" marB="52197"/>
                </a:tc>
                <a:extLst>
                  <a:ext uri="{0D108BD9-81ED-4DB2-BD59-A6C34878D82A}">
                    <a16:rowId xmlns:a16="http://schemas.microsoft.com/office/drawing/2014/main" val="584384461"/>
                  </a:ext>
                </a:extLst>
              </a:tr>
              <a:tr h="930335">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31</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Support the implementation and roll-out of the NHS Wales app for maximum impact and benefit to include the uptake of its use for repeat prescriptions.</a:t>
                      </a:r>
                      <a:endParaRPr lang="en-US" sz="1800" dirty="0">
                        <a:latin typeface="Verdana" panose="020B0604030504040204" pitchFamily="34" charset="0"/>
                        <a:ea typeface="Verdana" panose="020B0604030504040204" pitchFamily="34" charset="0"/>
                      </a:endParaRPr>
                    </a:p>
                  </a:txBody>
                  <a:tcPr marL="73946" marR="73946" marT="36972" marB="36972"/>
                </a:tc>
                <a:tc vMerge="1">
                  <a:txBody>
                    <a:bodyPr/>
                    <a:lstStyle/>
                    <a:p>
                      <a:pPr algn="just"/>
                      <a:endParaRPr lang="en-GB" sz="1050" dirty="0">
                        <a:solidFill>
                          <a:srgbClr val="FF0000"/>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4171849007"/>
                  </a:ext>
                </a:extLst>
              </a:tr>
              <a:tr h="3918422">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32</a:t>
                      </a:r>
                    </a:p>
                  </a:txBody>
                  <a:tcPr marL="73946" marR="73946" marT="36972" marB="36972"/>
                </a:tc>
                <a:tc>
                  <a:txBody>
                    <a:bodyPr/>
                    <a:lstStyle/>
                    <a:p>
                      <a:r>
                        <a:rPr lang="en-GB" sz="1800" dirty="0">
                          <a:latin typeface="Verdana" panose="020B0604030504040204" pitchFamily="34" charset="0"/>
                          <a:ea typeface="Verdana" panose="020B0604030504040204" pitchFamily="34" charset="0"/>
                        </a:rPr>
                        <a:t>Eradicate unsupported systems and devices and ensure a clear cyber response plan for the organisation.</a:t>
                      </a:r>
                    </a:p>
                  </a:txBody>
                  <a:tcPr marL="73946" marR="73946" marT="36972" marB="36972"/>
                </a:tc>
                <a:tc vMerge="1">
                  <a:txBody>
                    <a:bodyPr/>
                    <a:lstStyle/>
                    <a:p>
                      <a:pPr algn="just"/>
                      <a:endParaRPr lang="en-GB" sz="1050" dirty="0">
                        <a:solidFill>
                          <a:srgbClr val="FF0000"/>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152904595"/>
                  </a:ext>
                </a:extLst>
              </a:tr>
            </a:tbl>
          </a:graphicData>
        </a:graphic>
      </p:graphicFrame>
    </p:spTree>
    <p:extLst>
      <p:ext uri="{BB962C8B-B14F-4D97-AF65-F5344CB8AC3E}">
        <p14:creationId xmlns:p14="http://schemas.microsoft.com/office/powerpoint/2010/main" val="389716153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B58B63-0C1B-E287-5ED6-2F47CD807748}"/>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4082FE5-9CB3-5F7E-787D-5FDB061F7D3C}"/>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54</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E95BDAC6-FA82-1A50-5A60-C8C6ECAC020A}"/>
              </a:ext>
            </a:extLst>
          </p:cNvPr>
          <p:cNvGraphicFramePr>
            <a:graphicFrameLocks noGrp="1"/>
          </p:cNvGraphicFramePr>
          <p:nvPr>
            <p:extLst>
              <p:ext uri="{D42A27DB-BD31-4B8C-83A1-F6EECF244321}">
                <p14:modId xmlns:p14="http://schemas.microsoft.com/office/powerpoint/2010/main" val="2052229670"/>
              </p:ext>
            </p:extLst>
          </p:nvPr>
        </p:nvGraphicFramePr>
        <p:xfrm>
          <a:off x="223044" y="129720"/>
          <a:ext cx="19583400" cy="10780469"/>
        </p:xfrm>
        <a:graphic>
          <a:graphicData uri="http://schemas.openxmlformats.org/drawingml/2006/table">
            <a:tbl>
              <a:tblPr firstRow="1" bandRow="1">
                <a:tableStyleId>{5C22544A-7EE6-4342-B048-85BDC9FD1C3A}</a:tableStyleId>
              </a:tblPr>
              <a:tblGrid>
                <a:gridCol w="1157324">
                  <a:extLst>
                    <a:ext uri="{9D8B030D-6E8A-4147-A177-3AD203B41FA5}">
                      <a16:colId xmlns:a16="http://schemas.microsoft.com/office/drawing/2014/main" val="660515521"/>
                    </a:ext>
                  </a:extLst>
                </a:gridCol>
                <a:gridCol w="6272343">
                  <a:extLst>
                    <a:ext uri="{9D8B030D-6E8A-4147-A177-3AD203B41FA5}">
                      <a16:colId xmlns:a16="http://schemas.microsoft.com/office/drawing/2014/main" val="2140326874"/>
                    </a:ext>
                  </a:extLst>
                </a:gridCol>
                <a:gridCol w="12153733">
                  <a:extLst>
                    <a:ext uri="{9D8B030D-6E8A-4147-A177-3AD203B41FA5}">
                      <a16:colId xmlns:a16="http://schemas.microsoft.com/office/drawing/2014/main" val="648896705"/>
                    </a:ext>
                  </a:extLst>
                </a:gridCol>
              </a:tblGrid>
              <a:tr h="406103">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67251">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4454711">
                <a:tc gridSpan="3">
                  <a:txBody>
                    <a:bodyPr/>
                    <a:lstStyle/>
                    <a:p>
                      <a:r>
                        <a:rPr lang="en-GB" sz="1800" b="0" i="0" kern="1200" dirty="0">
                          <a:solidFill>
                            <a:schemeClr val="dk1"/>
                          </a:solidFill>
                          <a:effectLst/>
                          <a:latin typeface="Verdana" panose="020B0604030504040204" pitchFamily="34" charset="0"/>
                          <a:ea typeface="Verdana" panose="020B0604030504040204" pitchFamily="34" charset="0"/>
                          <a:cs typeface="+mn-cs"/>
                        </a:rPr>
                        <a:t>All-Wales INNU Implementation Group established  to review a number of INNU Guidelines on an All-Wales basis. One representative from each Health Board invited to contribute to the review. Phase 1 of the review has commenced, relating to the following 8 interventions:</a:t>
                      </a:r>
                    </a:p>
                    <a:p>
                      <a:r>
                        <a:rPr lang="en-GB" sz="1800" b="0" i="0" kern="1200" dirty="0">
                          <a:solidFill>
                            <a:schemeClr val="dk1"/>
                          </a:solidFill>
                          <a:effectLst/>
                          <a:latin typeface="Verdana" panose="020B0604030504040204" pitchFamily="34" charset="0"/>
                          <a:ea typeface="Verdana" panose="020B0604030504040204" pitchFamily="34" charset="0"/>
                          <a:cs typeface="+mn-cs"/>
                        </a:rPr>
                        <a:t>1. Inguinal Hernia</a:t>
                      </a:r>
                    </a:p>
                    <a:p>
                      <a:r>
                        <a:rPr lang="en-GB" sz="1800" b="0" i="0" kern="1200" dirty="0">
                          <a:solidFill>
                            <a:schemeClr val="dk1"/>
                          </a:solidFill>
                          <a:effectLst/>
                          <a:latin typeface="Verdana" panose="020B0604030504040204" pitchFamily="34" charset="0"/>
                          <a:ea typeface="Verdana" panose="020B0604030504040204" pitchFamily="34" charset="0"/>
                          <a:cs typeface="+mn-cs"/>
                        </a:rPr>
                        <a:t>2. Haemorrhoidectomy</a:t>
                      </a:r>
                    </a:p>
                    <a:p>
                      <a:r>
                        <a:rPr lang="en-GB" sz="1800" b="0" i="0" kern="1200" dirty="0">
                          <a:solidFill>
                            <a:schemeClr val="dk1"/>
                          </a:solidFill>
                          <a:effectLst/>
                          <a:latin typeface="Verdana" panose="020B0604030504040204" pitchFamily="34" charset="0"/>
                          <a:ea typeface="Verdana" panose="020B0604030504040204" pitchFamily="34" charset="0"/>
                          <a:cs typeface="+mn-cs"/>
                        </a:rPr>
                        <a:t>3. Tonsillectomy</a:t>
                      </a:r>
                    </a:p>
                    <a:p>
                      <a:r>
                        <a:rPr lang="en-GB" sz="1800" b="0" i="0" kern="1200" dirty="0">
                          <a:solidFill>
                            <a:schemeClr val="dk1"/>
                          </a:solidFill>
                          <a:effectLst/>
                          <a:latin typeface="Verdana" panose="020B0604030504040204" pitchFamily="34" charset="0"/>
                          <a:ea typeface="Verdana" panose="020B0604030504040204" pitchFamily="34" charset="0"/>
                          <a:cs typeface="+mn-cs"/>
                        </a:rPr>
                        <a:t>4. Removal of adenoids for glue ear</a:t>
                      </a:r>
                    </a:p>
                    <a:p>
                      <a:r>
                        <a:rPr lang="en-GB" sz="1800" b="0" i="0" kern="1200" dirty="0">
                          <a:solidFill>
                            <a:schemeClr val="dk1"/>
                          </a:solidFill>
                          <a:effectLst/>
                          <a:latin typeface="Verdana" panose="020B0604030504040204" pitchFamily="34" charset="0"/>
                          <a:ea typeface="Verdana" panose="020B0604030504040204" pitchFamily="34" charset="0"/>
                          <a:cs typeface="+mn-cs"/>
                        </a:rPr>
                        <a:t>5. Grommets for glue ear</a:t>
                      </a:r>
                    </a:p>
                    <a:p>
                      <a:r>
                        <a:rPr lang="en-GB" sz="1800" b="0" i="0" kern="1200" dirty="0">
                          <a:solidFill>
                            <a:schemeClr val="dk1"/>
                          </a:solidFill>
                          <a:effectLst/>
                          <a:latin typeface="Verdana" panose="020B0604030504040204" pitchFamily="34" charset="0"/>
                          <a:ea typeface="Verdana" panose="020B0604030504040204" pitchFamily="34" charset="0"/>
                          <a:cs typeface="+mn-cs"/>
                        </a:rPr>
                        <a:t>6. Carpal tunnel decompression</a:t>
                      </a:r>
                    </a:p>
                    <a:p>
                      <a:r>
                        <a:rPr lang="en-GB" sz="1800" b="0" i="0" kern="1200" dirty="0">
                          <a:solidFill>
                            <a:schemeClr val="dk1"/>
                          </a:solidFill>
                          <a:effectLst/>
                          <a:latin typeface="Verdana" panose="020B0604030504040204" pitchFamily="34" charset="0"/>
                          <a:ea typeface="Verdana" panose="020B0604030504040204" pitchFamily="34" charset="0"/>
                          <a:cs typeface="+mn-cs"/>
                        </a:rPr>
                        <a:t>7. Excision of ganglion in the hand and wrist</a:t>
                      </a:r>
                    </a:p>
                    <a:p>
                      <a:r>
                        <a:rPr lang="en-GB" sz="1800" b="0" i="0" kern="1200" dirty="0">
                          <a:solidFill>
                            <a:schemeClr val="dk1"/>
                          </a:solidFill>
                          <a:effectLst/>
                          <a:latin typeface="Verdana" panose="020B0604030504040204" pitchFamily="34" charset="0"/>
                          <a:ea typeface="Verdana" panose="020B0604030504040204" pitchFamily="34" charset="0"/>
                          <a:cs typeface="+mn-cs"/>
                        </a:rPr>
                        <a:t>8. USS guided shoulder injections</a:t>
                      </a:r>
                    </a:p>
                    <a:p>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r>
                        <a:rPr lang="en-GB" sz="1800" b="0" i="0" kern="1200" dirty="0">
                          <a:solidFill>
                            <a:schemeClr val="dk1"/>
                          </a:solidFill>
                          <a:effectLst/>
                          <a:latin typeface="Verdana" panose="020B0604030504040204" pitchFamily="34" charset="0"/>
                          <a:ea typeface="Verdana" panose="020B0604030504040204" pitchFamily="34" charset="0"/>
                          <a:cs typeface="+mn-cs"/>
                        </a:rPr>
                        <a:t>Following this initial pilot phase, a rolling programme to review every intervention on the INNU will be implemented if the pilot phase is successful.</a:t>
                      </a:r>
                    </a:p>
                    <a:p>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r>
                        <a:rPr lang="en-GB" sz="1800" b="0" i="0" kern="1200" dirty="0">
                          <a:solidFill>
                            <a:schemeClr val="tx1"/>
                          </a:solidFill>
                          <a:effectLst/>
                          <a:latin typeface="Verdana" panose="020B0604030504040204" pitchFamily="34" charset="0"/>
                          <a:ea typeface="Verdana" panose="020B0604030504040204" pitchFamily="34" charset="0"/>
                          <a:cs typeface="+mn-cs"/>
                        </a:rPr>
                        <a:t>Local work is planned to developing an amendment to the current INNU dashboard in order to ensure that we can specifically track INNU activity within the 8 priority areas in line with phase 1. The Dashboard developed to date by Informatics shows activity undertaken in relation to SBU’s local INNU policy, there are a number of exclusions that have been applied to the data e.g. malignant pathways, in an attempt to cleanse the information. Further work to be done to ensure that the tracked activity remains accurate, this is heavily reliant on validation from secondary care clinicians, and we will be progressing with this in 25/26.</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284793">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299902">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nchor="ctr"/>
                </a:tc>
                <a:extLst>
                  <a:ext uri="{0D108BD9-81ED-4DB2-BD59-A6C34878D82A}">
                    <a16:rowId xmlns:a16="http://schemas.microsoft.com/office/drawing/2014/main" val="271302750"/>
                  </a:ext>
                </a:extLst>
              </a:tr>
              <a:tr h="2631539">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33</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Progress implementation of the national approach to Interventions not normally undertaken (INNU) - Deliver the 8 priority procedures determined for implementation as part of Phase 1.</a:t>
                      </a: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txBody>
                  <a:tcPr marL="73946" marR="73946" marT="36972" marB="36972" anchor="ctr"/>
                </a:tc>
                <a:tc>
                  <a:txBody>
                    <a:bodyPr/>
                    <a:lstStyle/>
                    <a:p>
                      <a:r>
                        <a:rPr lang="en-GB" sz="1800" b="0" i="0" kern="1200" dirty="0">
                          <a:solidFill>
                            <a:schemeClr val="dk1"/>
                          </a:solidFill>
                          <a:effectLst/>
                          <a:latin typeface="Verdana" panose="020B0604030504040204" pitchFamily="34" charset="0"/>
                          <a:ea typeface="Verdana" panose="020B0604030504040204" pitchFamily="34" charset="0"/>
                          <a:cs typeface="+mn-cs"/>
                        </a:rPr>
                        <a:t>SBUHB has undertaken a task of reviewing the numbers of requests made from the core 8 procedure areas utilising the local Dashboard to collate this information.</a:t>
                      </a:r>
                    </a:p>
                    <a:p>
                      <a:r>
                        <a:rPr lang="en-GB" sz="1800" b="0" i="0" kern="1200" dirty="0">
                          <a:solidFill>
                            <a:schemeClr val="dk1"/>
                          </a:solidFill>
                          <a:effectLst/>
                          <a:latin typeface="Verdana" panose="020B0604030504040204" pitchFamily="34" charset="0"/>
                          <a:ea typeface="Verdana" panose="020B0604030504040204" pitchFamily="34" charset="0"/>
                          <a:cs typeface="+mn-cs"/>
                        </a:rPr>
                        <a:t>This highlighted some issues with the data collection and filtering. A meeting was held with the Information Team that manages the Dashboard and some updates were made to the Dashboard to make it more user friendly, such as adding options to filter to determine activity levels for the 8 procedures.</a:t>
                      </a:r>
                    </a:p>
                    <a:p>
                      <a:r>
                        <a:rPr lang="en-GB" sz="1800" b="0" i="0" kern="1200" dirty="0">
                          <a:solidFill>
                            <a:schemeClr val="dk1"/>
                          </a:solidFill>
                          <a:effectLst/>
                          <a:latin typeface="Verdana" panose="020B0604030504040204" pitchFamily="34" charset="0"/>
                          <a:ea typeface="Verdana" panose="020B0604030504040204" pitchFamily="34" charset="0"/>
                          <a:cs typeface="+mn-cs"/>
                        </a:rPr>
                        <a:t>This has been actioned and the dashboard is now able to provide a better accuracy of data due to the updates made.</a:t>
                      </a:r>
                    </a:p>
                  </a:txBody>
                  <a:tcPr marL="104395" marR="104395" marT="52197" marB="52197"/>
                </a:tc>
                <a:extLst>
                  <a:ext uri="{0D108BD9-81ED-4DB2-BD59-A6C34878D82A}">
                    <a16:rowId xmlns:a16="http://schemas.microsoft.com/office/drawing/2014/main" val="584384461"/>
                  </a:ext>
                </a:extLst>
              </a:tr>
              <a:tr h="1342411">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34</a:t>
                      </a:r>
                    </a:p>
                  </a:txBody>
                  <a:tcPr marL="73946" marR="73946" marT="36972" marB="36972" anchor="ctr"/>
                </a:tc>
                <a:tc>
                  <a:txBody>
                    <a:bodyPr/>
                    <a:lstStyle/>
                    <a:p>
                      <a:pPr marL="0" lvl="0" indent="0">
                        <a:lnSpc>
                          <a:spcPct val="100000"/>
                        </a:lnSpc>
                        <a:buNone/>
                      </a:pPr>
                      <a:r>
                        <a:rPr lang="en-US" sz="1800" b="0" i="0" u="none" strike="noStrike" kern="1200" noProof="0" dirty="0">
                          <a:solidFill>
                            <a:schemeClr val="dk1"/>
                          </a:solidFill>
                          <a:effectLst/>
                          <a:latin typeface="Verdana" panose="020B0604030504040204" pitchFamily="34" charset="0"/>
                          <a:ea typeface="Verdana" panose="020B0604030504040204" pitchFamily="34" charset="0"/>
                          <a:cs typeface="+mn-cs"/>
                        </a:rPr>
                        <a:t>Progress implementation of the national approach to Interventions not normally undertaken (INNU) - continue to implement ongoing recommendations throughout 2025/26</a:t>
                      </a:r>
                      <a:endParaRPr lang="en-US" sz="1800" b="0" i="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73946" marR="73946" marT="36972" marB="36972" anchor="ctr"/>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b="0" i="0" u="none" strike="noStrike" kern="1200" dirty="0">
                          <a:solidFill>
                            <a:schemeClr val="tx1"/>
                          </a:solidFill>
                          <a:effectLst/>
                          <a:latin typeface="Verdana" panose="020B0604030504040204" pitchFamily="34" charset="0"/>
                          <a:ea typeface="Verdana" panose="020B0604030504040204" pitchFamily="34" charset="0"/>
                          <a:cs typeface="+mn-cs"/>
                        </a:rPr>
                        <a:t>The AWCEG are considering the EBI list as part of the evidence review, however some of the evidence used in the EBI list has since been updated/out of date or not agreed by the Clinical Implementation Networks (CINs).</a:t>
                      </a:r>
                    </a:p>
                    <a:p>
                      <a:pPr marL="0" marR="0" lvl="0" indent="0" algn="just" defTabSz="685800" rtl="0" eaLnBrk="1" fontAlgn="auto" latinLnBrk="0" hangingPunct="1">
                        <a:lnSpc>
                          <a:spcPct val="100000"/>
                        </a:lnSpc>
                        <a:spcBef>
                          <a:spcPts val="0"/>
                        </a:spcBef>
                        <a:spcAft>
                          <a:spcPts val="0"/>
                        </a:spcAft>
                        <a:buClrTx/>
                        <a:buSzTx/>
                        <a:buFontTx/>
                        <a:buNone/>
                        <a:tabLst/>
                        <a:defRPr/>
                      </a:pPr>
                      <a:endParaRPr lang="en-GB" sz="1800" b="0" i="0" u="none" strike="noStrike" kern="1200" dirty="0">
                        <a:solidFill>
                          <a:schemeClr val="tx1"/>
                        </a:solidFill>
                        <a:effectLst/>
                        <a:latin typeface="Verdana" panose="020B0604030504040204" pitchFamily="34" charset="0"/>
                        <a:ea typeface="Verdana" panose="020B0604030504040204" pitchFamily="34" charset="0"/>
                        <a:cs typeface="+mn-cs"/>
                      </a:endParaRPr>
                    </a:p>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b="0" i="0" u="none" strike="noStrike" kern="1200" dirty="0">
                          <a:solidFill>
                            <a:schemeClr val="tx1"/>
                          </a:solidFill>
                          <a:effectLst/>
                          <a:latin typeface="Verdana" panose="020B0604030504040204" pitchFamily="34" charset="0"/>
                          <a:ea typeface="Verdana" panose="020B0604030504040204" pitchFamily="34" charset="0"/>
                          <a:cs typeface="+mn-cs"/>
                        </a:rPr>
                        <a:t>The All-Wales list will therefore be more up to date and supported by the clinical networks in place across Wales.</a:t>
                      </a:r>
                      <a:endParaRPr lang="en-US" sz="1800" b="0" i="0" u="none" strike="noStrike" kern="1200" dirty="0">
                        <a:solidFill>
                          <a:schemeClr val="tx1"/>
                        </a:solidFill>
                        <a:effectLst/>
                        <a:latin typeface="Verdana" panose="020B0604030504040204" pitchFamily="34" charset="0"/>
                        <a:ea typeface="Verdana" panose="020B0604030504040204" pitchFamily="34" charset="0"/>
                        <a:cs typeface="+mn-cs"/>
                      </a:endParaRPr>
                    </a:p>
                  </a:txBody>
                  <a:tcPr marL="104395" marR="104395" marT="52197" marB="52197"/>
                </a:tc>
                <a:extLst>
                  <a:ext uri="{0D108BD9-81ED-4DB2-BD59-A6C34878D82A}">
                    <a16:rowId xmlns:a16="http://schemas.microsoft.com/office/drawing/2014/main" val="4171849007"/>
                  </a:ext>
                </a:extLst>
              </a:tr>
            </a:tbl>
          </a:graphicData>
        </a:graphic>
      </p:graphicFrame>
    </p:spTree>
    <p:extLst>
      <p:ext uri="{BB962C8B-B14F-4D97-AF65-F5344CB8AC3E}">
        <p14:creationId xmlns:p14="http://schemas.microsoft.com/office/powerpoint/2010/main" val="190058821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9B19F5-769E-97E2-56A7-3634FC1F6609}"/>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70A55E2-C3F0-564B-A64E-1C4808000C7F}"/>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55</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F9024C05-F1B1-256A-AD19-A6971D859394}"/>
              </a:ext>
            </a:extLst>
          </p:cNvPr>
          <p:cNvGraphicFramePr>
            <a:graphicFrameLocks noGrp="1"/>
          </p:cNvGraphicFramePr>
          <p:nvPr>
            <p:extLst>
              <p:ext uri="{D42A27DB-BD31-4B8C-83A1-F6EECF244321}">
                <p14:modId xmlns:p14="http://schemas.microsoft.com/office/powerpoint/2010/main" val="1737450392"/>
              </p:ext>
            </p:extLst>
          </p:nvPr>
        </p:nvGraphicFramePr>
        <p:xfrm>
          <a:off x="223044" y="244475"/>
          <a:ext cx="19659600" cy="9443066"/>
        </p:xfrm>
        <a:graphic>
          <a:graphicData uri="http://schemas.openxmlformats.org/drawingml/2006/table">
            <a:tbl>
              <a:tblPr firstRow="1" bandRow="1">
                <a:tableStyleId>{5C22544A-7EE6-4342-B048-85BDC9FD1C3A}</a:tableStyleId>
              </a:tblPr>
              <a:tblGrid>
                <a:gridCol w="1161828">
                  <a:extLst>
                    <a:ext uri="{9D8B030D-6E8A-4147-A177-3AD203B41FA5}">
                      <a16:colId xmlns:a16="http://schemas.microsoft.com/office/drawing/2014/main" val="660515521"/>
                    </a:ext>
                  </a:extLst>
                </a:gridCol>
                <a:gridCol w="7612593">
                  <a:extLst>
                    <a:ext uri="{9D8B030D-6E8A-4147-A177-3AD203B41FA5}">
                      <a16:colId xmlns:a16="http://schemas.microsoft.com/office/drawing/2014/main" val="2140326874"/>
                    </a:ext>
                  </a:extLst>
                </a:gridCol>
                <a:gridCol w="10885179">
                  <a:extLst>
                    <a:ext uri="{9D8B030D-6E8A-4147-A177-3AD203B41FA5}">
                      <a16:colId xmlns:a16="http://schemas.microsoft.com/office/drawing/2014/main" val="648896705"/>
                    </a:ext>
                  </a:extLst>
                </a:gridCol>
              </a:tblGrid>
              <a:tr h="391111">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548977">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334606">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5235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tc>
                <a:tc>
                  <a:txBody>
                    <a:bodyPr/>
                    <a:lstStyle/>
                    <a:p>
                      <a:pPr algn="just"/>
                      <a:r>
                        <a:rPr lang="en-GB" sz="1800" b="1" dirty="0">
                          <a:latin typeface="Verdana" panose="020B0604030504040204" pitchFamily="34" charset="0"/>
                          <a:ea typeface="Verdana" panose="020B0604030504040204" pitchFamily="34" charset="0"/>
                        </a:rPr>
                        <a:t>Current position (July 2025)</a:t>
                      </a:r>
                    </a:p>
                  </a:txBody>
                  <a:tcPr marL="104395" marR="104395" marT="52197" marB="52197"/>
                </a:tc>
                <a:extLst>
                  <a:ext uri="{0D108BD9-81ED-4DB2-BD59-A6C34878D82A}">
                    <a16:rowId xmlns:a16="http://schemas.microsoft.com/office/drawing/2014/main" val="271302750"/>
                  </a:ext>
                </a:extLst>
              </a:tr>
              <a:tr h="7745550">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35</a:t>
                      </a:r>
                    </a:p>
                  </a:txBody>
                  <a:tcPr marL="73946" marR="73946" marT="36972" marB="36972"/>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kern="1200" noProof="0" dirty="0">
                          <a:solidFill>
                            <a:schemeClr val="dk1"/>
                          </a:solidFill>
                          <a:effectLst/>
                          <a:latin typeface="Verdana" panose="020B0604030504040204" pitchFamily="34" charset="0"/>
                          <a:ea typeface="Verdana" panose="020B0604030504040204" pitchFamily="34" charset="0"/>
                          <a:cs typeface="+mn-cs"/>
                        </a:rPr>
                        <a:t>Ensure delivery of effective referral management processes. This includes consistent implementation of Health Pathways (Pathway Alliance Programme) across all Health Boards with the rapid adoption of the 282 pathways within the </a:t>
                      </a:r>
                      <a:r>
                        <a:rPr lang="en-US" sz="1800" b="0" i="0" u="none" strike="noStrike" kern="1200" noProof="0" dirty="0" err="1">
                          <a:solidFill>
                            <a:schemeClr val="dk1"/>
                          </a:solidFill>
                          <a:effectLst/>
                          <a:latin typeface="Verdana" panose="020B0604030504040204" pitchFamily="34" charset="0"/>
                          <a:ea typeface="Verdana" panose="020B0604030504040204" pitchFamily="34" charset="0"/>
                          <a:cs typeface="+mn-cs"/>
                        </a:rPr>
                        <a:t>programme</a:t>
                      </a:r>
                      <a:endParaRPr lang="en-US" sz="1800" b="0" i="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73946" marR="73946" marT="36972" marB="3697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0" u="sng"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Project Governance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The SRO for the </a:t>
                      </a:r>
                      <a:r>
                        <a:rPr lang="en-GB" sz="1800" b="0" i="0" u="none" strike="noStrike" baseline="0" dirty="0" err="1">
                          <a:solidFill>
                            <a:srgbClr val="000000"/>
                          </a:solidFill>
                          <a:effectLst/>
                          <a:latin typeface="Verdana" panose="020B0604030504040204" pitchFamily="34" charset="0"/>
                          <a:ea typeface="Verdana" panose="020B0604030504040204" pitchFamily="34" charset="0"/>
                          <a:cs typeface="Arial" panose="020B0604020202020204" pitchFamily="34" charset="0"/>
                        </a:rPr>
                        <a:t>HealthPathways</a:t>
                      </a: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 project is now Deb Lewis, Chief Operating Officer. The SRO changed in Q1 of 25/26 following Dr Anjula Mehta's departure from SBUHB.</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A </a:t>
                      </a:r>
                      <a:r>
                        <a:rPr lang="en-GB" sz="1800" b="0" i="0" u="none" strike="noStrike" baseline="0" dirty="0" err="1">
                          <a:solidFill>
                            <a:srgbClr val="000000"/>
                          </a:solidFill>
                          <a:effectLst/>
                          <a:latin typeface="Verdana" panose="020B0604030504040204" pitchFamily="34" charset="0"/>
                          <a:ea typeface="Verdana" panose="020B0604030504040204" pitchFamily="34" charset="0"/>
                          <a:cs typeface="Arial" panose="020B0604020202020204" pitchFamily="34" charset="0"/>
                        </a:rPr>
                        <a:t>HealthPathways</a:t>
                      </a: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 Steering Group was established in Q1 of 25/26. The Group is chaired by Deb Lewis, project SRO and COO. An evaluation of </a:t>
                      </a:r>
                      <a:r>
                        <a:rPr lang="en-GB" sz="1800" b="0" i="0" u="none" strike="noStrike" baseline="0" dirty="0" err="1">
                          <a:solidFill>
                            <a:srgbClr val="000000"/>
                          </a:solidFill>
                          <a:effectLst/>
                          <a:latin typeface="Verdana" panose="020B0604030504040204" pitchFamily="34" charset="0"/>
                          <a:ea typeface="Verdana" panose="020B0604030504040204" pitchFamily="34" charset="0"/>
                          <a:cs typeface="Arial" panose="020B0604020202020204" pitchFamily="34" charset="0"/>
                        </a:rPr>
                        <a:t>HealthPathways</a:t>
                      </a: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 has commenced and next steps will be agreed at the Steering Group on 29th July 2025.</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0" u="sng"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Pathway Development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National Lead Region Pathways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46 National Lead Region Pathways live on Wales Collaboration which includes: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2023/24 - 19 published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2024/25 - 22 published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2025/26 - 5 published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Local "Lift &amp; Shift" Pathways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150 Local "Lift &amp; Shift" Pathways live on Swansea Bay </a:t>
                      </a:r>
                      <a:r>
                        <a:rPr lang="en-GB" sz="1800" b="0" i="0" u="none" strike="noStrike" baseline="0" dirty="0" err="1">
                          <a:solidFill>
                            <a:srgbClr val="000000"/>
                          </a:solidFill>
                          <a:effectLst/>
                          <a:latin typeface="Verdana" panose="020B0604030504040204" pitchFamily="34" charset="0"/>
                          <a:ea typeface="Verdana" panose="020B0604030504040204" pitchFamily="34" charset="0"/>
                          <a:cs typeface="Arial" panose="020B0604020202020204" pitchFamily="34" charset="0"/>
                        </a:rPr>
                        <a:t>HealthPathways</a:t>
                      </a: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 which includes: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2023/24 - 57 published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2024/25 - 61 published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2025/26 - 32 published (inc. 12 in July)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Utilisation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rPr>
                        <a:t>The total accumulative views as of 15/07/2025 is 22,490</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txBody>
                  <a:tcPr marL="104395" marR="104395" marT="52197" marB="52197"/>
                </a:tc>
                <a:extLst>
                  <a:ext uri="{0D108BD9-81ED-4DB2-BD59-A6C34878D82A}">
                    <a16:rowId xmlns:a16="http://schemas.microsoft.com/office/drawing/2014/main" val="584384461"/>
                  </a:ext>
                </a:extLst>
              </a:tr>
            </a:tbl>
          </a:graphicData>
        </a:graphic>
      </p:graphicFrame>
    </p:spTree>
    <p:extLst>
      <p:ext uri="{BB962C8B-B14F-4D97-AF65-F5344CB8AC3E}">
        <p14:creationId xmlns:p14="http://schemas.microsoft.com/office/powerpoint/2010/main" val="23830593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FA522F-50B8-F2E7-7CF6-A58B9992B050}"/>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436B0BCC-38E4-5DA8-93D8-0A653077D201}"/>
              </a:ext>
            </a:extLst>
          </p:cNvPr>
          <p:cNvSpPr>
            <a:spLocks noGrp="1"/>
          </p:cNvSpPr>
          <p:nvPr>
            <p:ph type="body" sz="quarter" idx="10"/>
          </p:nvPr>
        </p:nvSpPr>
        <p:spPr/>
        <p:txBody>
          <a:bodyPr/>
          <a:lstStyle/>
          <a:p>
            <a:pPr algn="ctr"/>
            <a:r>
              <a:rPr lang="en-GB" sz="4400" b="1" dirty="0">
                <a:latin typeface="Verdana" panose="020B0604030504040204" pitchFamily="34" charset="0"/>
                <a:ea typeface="Verdana" panose="020B0604030504040204" pitchFamily="34" charset="0"/>
              </a:rPr>
              <a:t>Section 2: </a:t>
            </a:r>
          </a:p>
          <a:p>
            <a:pPr algn="ctr"/>
            <a:r>
              <a:rPr lang="en-GB" sz="4400" dirty="0">
                <a:latin typeface="Verdana" panose="020B0604030504040204" pitchFamily="34" charset="0"/>
                <a:ea typeface="Verdana" panose="020B0604030504040204" pitchFamily="34" charset="0"/>
              </a:rPr>
              <a:t>Summary of the performance against the Health Boards Strategic Objectives</a:t>
            </a:r>
          </a:p>
          <a:p>
            <a:endParaRPr lang="en-GB" dirty="0"/>
          </a:p>
        </p:txBody>
      </p:sp>
    </p:spTree>
    <p:extLst>
      <p:ext uri="{BB962C8B-B14F-4D97-AF65-F5344CB8AC3E}">
        <p14:creationId xmlns:p14="http://schemas.microsoft.com/office/powerpoint/2010/main" val="2904436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426736" y="9542011"/>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5" name="Rounded Rectangle 4"/>
          <p:cNvSpPr/>
          <p:nvPr/>
        </p:nvSpPr>
        <p:spPr>
          <a:xfrm>
            <a:off x="1426736" y="7628284"/>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6" name="Rounded Rectangle 5"/>
          <p:cNvSpPr/>
          <p:nvPr/>
        </p:nvSpPr>
        <p:spPr>
          <a:xfrm>
            <a:off x="1426736" y="5619556"/>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7" name="Rounded Rectangle 6"/>
          <p:cNvSpPr/>
          <p:nvPr/>
        </p:nvSpPr>
        <p:spPr>
          <a:xfrm>
            <a:off x="1426736" y="3817222"/>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8" name="Rounded Rectangle 7"/>
          <p:cNvSpPr/>
          <p:nvPr/>
        </p:nvSpPr>
        <p:spPr>
          <a:xfrm>
            <a:off x="1426736" y="1874768"/>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9" name="TextBox 8">
            <a:extLst>
              <a:ext uri="{FF2B5EF4-FFF2-40B4-BE49-F238E27FC236}">
                <a16:creationId xmlns:a16="http://schemas.microsoft.com/office/drawing/2014/main" id="{0CD4469E-17F7-5EF4-56FA-2873D9D13250}"/>
              </a:ext>
            </a:extLst>
          </p:cNvPr>
          <p:cNvSpPr txBox="1"/>
          <p:nvPr/>
        </p:nvSpPr>
        <p:spPr>
          <a:xfrm>
            <a:off x="409719" y="148418"/>
            <a:ext cx="16276594" cy="549061"/>
          </a:xfrm>
          <a:prstGeom prst="rect">
            <a:avLst/>
          </a:prstGeom>
          <a:noFill/>
        </p:spPr>
        <p:txBody>
          <a:bodyPr wrap="square" rtlCol="0">
            <a:spAutoFit/>
          </a:bodyPr>
          <a:lstStyle/>
          <a:p>
            <a:pPr defTabSz="1507937">
              <a:defRPr/>
            </a:pPr>
            <a:r>
              <a:rPr lang="en-GB" sz="2968" b="1" spc="25" dirty="0">
                <a:solidFill>
                  <a:srgbClr val="1F355E"/>
                </a:solidFill>
                <a:latin typeface="Arial Black" panose="020B0604020202020204" pitchFamily="34" charset="0"/>
                <a:cs typeface="Arial Black" panose="020B0604020202020204" pitchFamily="34" charset="0"/>
              </a:rPr>
              <a:t>SBUHB Strategic Objectives and Quality Aspects </a:t>
            </a:r>
            <a:endParaRPr lang="en-GB" sz="2968" b="1" dirty="0">
              <a:solidFill>
                <a:srgbClr val="1F355E"/>
              </a:solidFill>
              <a:latin typeface="Arial Black" panose="020B0604020202020204" pitchFamily="34" charset="0"/>
              <a:cs typeface="Arial Black" panose="020B0604020202020204" pitchFamily="34" charset="0"/>
            </a:endParaRPr>
          </a:p>
        </p:txBody>
      </p:sp>
      <p:sp>
        <p:nvSpPr>
          <p:cNvPr id="10" name="Rectangle 9">
            <a:extLst>
              <a:ext uri="{FF2B5EF4-FFF2-40B4-BE49-F238E27FC236}">
                <a16:creationId xmlns:a16="http://schemas.microsoft.com/office/drawing/2014/main" id="{6052608B-D93C-9455-4781-449309ADFD6D}"/>
              </a:ext>
            </a:extLst>
          </p:cNvPr>
          <p:cNvSpPr/>
          <p:nvPr/>
        </p:nvSpPr>
        <p:spPr>
          <a:xfrm>
            <a:off x="411995" y="698166"/>
            <a:ext cx="17814177" cy="701474"/>
          </a:xfrm>
          <a:prstGeom prst="rect">
            <a:avLst/>
          </a:prstGeom>
        </p:spPr>
        <p:txBody>
          <a:bodyPr wrap="square">
            <a:spAutoFit/>
          </a:bodyPr>
          <a:lstStyle/>
          <a:p>
            <a:pPr algn="just" defTabSz="1507937">
              <a:spcAft>
                <a:spcPts val="1979"/>
              </a:spcAft>
              <a:defRPr/>
            </a:pPr>
            <a:r>
              <a:rPr lang="en-GB" sz="1979" dirty="0">
                <a:solidFill>
                  <a:prstClr val="black"/>
                </a:solidFill>
                <a:latin typeface="Calibri" panose="020F0502020204030204"/>
                <a:cs typeface="Arial" panose="020B0604020202020204" pitchFamily="34" charset="0"/>
              </a:rPr>
              <a:t>Our refreshed Strategic Objectives –aligned to ‘a Healthier Wales’ articulate the future state of Swansea Bay UHB as a high-quality organisation. We have set out what this looks like for our  population, communities, staff , partners and services and are developing strategic indicators that will tell us if our efforts are delivering </a:t>
            </a:r>
            <a:r>
              <a:rPr lang="en-GB" sz="1979">
                <a:solidFill>
                  <a:prstClr val="black"/>
                </a:solidFill>
                <a:latin typeface="Calibri" panose="020F0502020204030204"/>
                <a:cs typeface="Arial" panose="020B0604020202020204" pitchFamily="34" charset="0"/>
              </a:rPr>
              <a:t>our objectives</a:t>
            </a:r>
            <a:endParaRPr lang="en-GB" sz="1979" dirty="0">
              <a:solidFill>
                <a:prstClr val="black"/>
              </a:solidFill>
              <a:latin typeface="Calibri" panose="020F0502020204030204"/>
              <a:cs typeface="Arial" panose="020B0604020202020204" pitchFamily="34" charset="0"/>
            </a:endParaRPr>
          </a:p>
        </p:txBody>
      </p:sp>
      <p:sp>
        <p:nvSpPr>
          <p:cNvPr id="11" name="Rectangle 10"/>
          <p:cNvSpPr/>
          <p:nvPr/>
        </p:nvSpPr>
        <p:spPr>
          <a:xfrm>
            <a:off x="1474361" y="1346353"/>
            <a:ext cx="17156967" cy="498470"/>
          </a:xfrm>
          <a:prstGeom prst="rect">
            <a:avLst/>
          </a:prstGeom>
        </p:spPr>
        <p:txBody>
          <a:bodyPr wrap="square">
            <a:spAutoFit/>
          </a:bodyPr>
          <a:lstStyle/>
          <a:p>
            <a:pPr algn="ctr" defTabSz="1507937">
              <a:spcAft>
                <a:spcPts val="1979"/>
              </a:spcAft>
              <a:defRPr/>
            </a:pPr>
            <a:r>
              <a:rPr lang="en-GB" sz="2639" b="1" dirty="0">
                <a:solidFill>
                  <a:srgbClr val="C00000"/>
                </a:solidFill>
                <a:latin typeface="Calibri" panose="020F0502020204030204"/>
              </a:rPr>
              <a:t>People of Swansea Bay live healthier, equitable and more equal and prosperous lives    </a:t>
            </a:r>
          </a:p>
        </p:txBody>
      </p:sp>
      <p:sp>
        <p:nvSpPr>
          <p:cNvPr id="12" name="TextBox 11"/>
          <p:cNvSpPr txBox="1"/>
          <p:nvPr/>
        </p:nvSpPr>
        <p:spPr>
          <a:xfrm>
            <a:off x="2208837" y="1764333"/>
            <a:ext cx="8010107"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Every child has the best start in life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All children, young people and adults are enabled to maximise their capabilities and have control over their lives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Good work and fair employment is created for all</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A healthy standard of living is ensured for all</a:t>
            </a:r>
          </a:p>
        </p:txBody>
      </p:sp>
      <p:sp>
        <p:nvSpPr>
          <p:cNvPr id="13" name="Rectangle 12"/>
          <p:cNvSpPr/>
          <p:nvPr/>
        </p:nvSpPr>
        <p:spPr>
          <a:xfrm>
            <a:off x="10606933" y="1869252"/>
            <a:ext cx="9498667" cy="1209049"/>
          </a:xfrm>
          <a:prstGeom prst="rect">
            <a:avLst/>
          </a:prstGeom>
        </p:spPr>
        <p:txBody>
          <a:bodyPr>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Healthy and sustainable places are created through placemaking</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role and impact of ill-health prevention is strengthened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Racism, discrimination and their outcomes are tackled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Environmental sustainability and health equity are pursued together</a:t>
            </a:r>
          </a:p>
        </p:txBody>
      </p:sp>
      <p:sp>
        <p:nvSpPr>
          <p:cNvPr id="14" name="Rectangle 13"/>
          <p:cNvSpPr/>
          <p:nvPr/>
        </p:nvSpPr>
        <p:spPr>
          <a:xfrm>
            <a:off x="1525462" y="5136769"/>
            <a:ext cx="17156967" cy="498470"/>
          </a:xfrm>
          <a:prstGeom prst="rect">
            <a:avLst/>
          </a:prstGeom>
        </p:spPr>
        <p:txBody>
          <a:bodyPr wrap="square">
            <a:spAutoFit/>
          </a:bodyPr>
          <a:lstStyle/>
          <a:p>
            <a:pPr algn="ctr" defTabSz="1507937">
              <a:spcAft>
                <a:spcPts val="1979"/>
              </a:spcAft>
              <a:defRPr/>
            </a:pPr>
            <a:r>
              <a:rPr lang="en-GB" sz="2639" b="1" dirty="0">
                <a:solidFill>
                  <a:srgbClr val="9E4ECA"/>
                </a:solidFill>
                <a:latin typeface="Calibri" panose="020F0502020204030204"/>
              </a:rPr>
              <a:t>Care is delivered in safe and appropriate settings supported by innovative digital solutions</a:t>
            </a:r>
          </a:p>
        </p:txBody>
      </p:sp>
      <p:sp>
        <p:nvSpPr>
          <p:cNvPr id="15" name="TextBox 14"/>
          <p:cNvSpPr txBox="1"/>
          <p:nvPr/>
        </p:nvSpPr>
        <p:spPr>
          <a:xfrm>
            <a:off x="2208839" y="5554129"/>
            <a:ext cx="8472276"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delivered around the patient in the most appropriate setting as close to home as possible supported by digital and data solutions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settings are fit for purpose, appropriately designed and equipped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Secure, trusted and insightful data and digital platforms empower staff to deliver more and higher quality care and improved patient outcomes and population health</a:t>
            </a:r>
          </a:p>
        </p:txBody>
      </p:sp>
      <p:sp>
        <p:nvSpPr>
          <p:cNvPr id="16" name="Rectangle 15"/>
          <p:cNvSpPr/>
          <p:nvPr/>
        </p:nvSpPr>
        <p:spPr>
          <a:xfrm>
            <a:off x="10571863" y="5579628"/>
            <a:ext cx="8713838" cy="1488228"/>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have a digitally inclusive culture, where patients, clinicians and non-clinical colleagues work collaboratively to create effective and efficient services and patients are empowered to make informed and meaningful choices about their health and care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Through where and how they are delivered, services contribute to the environmental, economic, social and cultural well-being of Swansea Bay</a:t>
            </a:r>
          </a:p>
        </p:txBody>
      </p:sp>
      <p:sp>
        <p:nvSpPr>
          <p:cNvPr id="17" name="Rectangle 16"/>
          <p:cNvSpPr/>
          <p:nvPr/>
        </p:nvSpPr>
        <p:spPr>
          <a:xfrm>
            <a:off x="1474361" y="3189063"/>
            <a:ext cx="17156967" cy="498470"/>
          </a:xfrm>
          <a:prstGeom prst="rect">
            <a:avLst/>
          </a:prstGeom>
        </p:spPr>
        <p:txBody>
          <a:bodyPr wrap="square">
            <a:spAutoFit/>
          </a:bodyPr>
          <a:lstStyle/>
          <a:p>
            <a:pPr algn="ctr" defTabSz="1507937">
              <a:spcAft>
                <a:spcPts val="1979"/>
              </a:spcAft>
              <a:defRPr/>
            </a:pPr>
            <a:r>
              <a:rPr lang="en-GB" sz="2639" b="1" dirty="0">
                <a:solidFill>
                  <a:srgbClr val="7EB0DE"/>
                </a:solidFill>
                <a:latin typeface="Calibri" panose="020F0502020204030204"/>
              </a:rPr>
              <a:t>Care is high quality, safe, efficient and delivers the best possible outcomes for people</a:t>
            </a:r>
          </a:p>
        </p:txBody>
      </p:sp>
      <p:sp>
        <p:nvSpPr>
          <p:cNvPr id="18" name="TextBox 17"/>
          <p:cNvSpPr txBox="1"/>
          <p:nvPr/>
        </p:nvSpPr>
        <p:spPr>
          <a:xfrm>
            <a:off x="2208837" y="3877896"/>
            <a:ext cx="8472280" cy="1209049"/>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safe, it helps people and avoids harm</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evidence based, effective and improves outcomes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timely and delivered by the right person in the right place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efficient</a:t>
            </a:r>
          </a:p>
        </p:txBody>
      </p:sp>
      <p:sp>
        <p:nvSpPr>
          <p:cNvPr id="19" name="Rectangle 18"/>
          <p:cNvSpPr/>
          <p:nvPr/>
        </p:nvSpPr>
        <p:spPr>
          <a:xfrm>
            <a:off x="10571865" y="3869513"/>
            <a:ext cx="8507611" cy="929870"/>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delivers equitable outcomes regardless of demographic, socioeconomic or geographic factors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person centred and delivered with compassion, dignity and mutual respect</a:t>
            </a:r>
          </a:p>
        </p:txBody>
      </p:sp>
      <p:sp>
        <p:nvSpPr>
          <p:cNvPr id="20" name="Rectangle 19"/>
          <p:cNvSpPr/>
          <p:nvPr/>
        </p:nvSpPr>
        <p:spPr>
          <a:xfrm>
            <a:off x="1746782" y="7088132"/>
            <a:ext cx="17156967" cy="498470"/>
          </a:xfrm>
          <a:prstGeom prst="rect">
            <a:avLst/>
          </a:prstGeom>
        </p:spPr>
        <p:txBody>
          <a:bodyPr wrap="square">
            <a:spAutoFit/>
          </a:bodyPr>
          <a:lstStyle/>
          <a:p>
            <a:pPr algn="ctr" defTabSz="1507937">
              <a:spcAft>
                <a:spcPts val="1979"/>
              </a:spcAft>
              <a:defRPr/>
            </a:pPr>
            <a:r>
              <a:rPr lang="en-GB" sz="2639" b="1" dirty="0">
                <a:solidFill>
                  <a:srgbClr val="FFD550"/>
                </a:solidFill>
                <a:latin typeface="Calibri" panose="020F0502020204030204"/>
              </a:rPr>
              <a:t>The health board is a great place to work where staff feel valued and work together towards a common goal</a:t>
            </a:r>
          </a:p>
        </p:txBody>
      </p:sp>
      <p:sp>
        <p:nvSpPr>
          <p:cNvPr id="21" name="TextBox 20"/>
          <p:cNvSpPr txBox="1"/>
          <p:nvPr/>
        </p:nvSpPr>
        <p:spPr>
          <a:xfrm>
            <a:off x="2295054" y="7562424"/>
            <a:ext cx="8446165"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Our Workforce is engaged, motivated and healthy; they feel valued, fairly-rewarded and supported </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is recognised as an employer of choice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have a well-planned workforce with the right number of skilled people working on the right things</a:t>
            </a:r>
          </a:p>
        </p:txBody>
      </p:sp>
      <p:sp>
        <p:nvSpPr>
          <p:cNvPr id="22" name="Rectangle 21"/>
          <p:cNvSpPr/>
          <p:nvPr/>
        </p:nvSpPr>
        <p:spPr>
          <a:xfrm>
            <a:off x="10826222" y="7674059"/>
            <a:ext cx="8083738" cy="1209049"/>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feel ready for our digital future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are supported to develop the skills and capabilities they need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role model collective and compassionate leadership and live our values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are diverse and inclusive, ensuring all voices are heard</a:t>
            </a:r>
          </a:p>
        </p:txBody>
      </p:sp>
      <p:sp>
        <p:nvSpPr>
          <p:cNvPr id="23" name="Rectangle 22"/>
          <p:cNvSpPr/>
          <p:nvPr/>
        </p:nvSpPr>
        <p:spPr>
          <a:xfrm>
            <a:off x="1474360" y="9025491"/>
            <a:ext cx="17156967" cy="498470"/>
          </a:xfrm>
          <a:prstGeom prst="rect">
            <a:avLst/>
          </a:prstGeom>
        </p:spPr>
        <p:txBody>
          <a:bodyPr wrap="square">
            <a:spAutoFit/>
          </a:bodyPr>
          <a:lstStyle/>
          <a:p>
            <a:pPr algn="ctr" defTabSz="1507937">
              <a:spcAft>
                <a:spcPts val="1979"/>
              </a:spcAft>
              <a:defRPr/>
            </a:pPr>
            <a:r>
              <a:rPr lang="en-GB" sz="2639" b="1" dirty="0">
                <a:solidFill>
                  <a:srgbClr val="00BC62"/>
                </a:solidFill>
                <a:latin typeface="Calibri" panose="020F0502020204030204"/>
              </a:rPr>
              <a:t>The health board is a resilient, financially sustainable and responsible organisation</a:t>
            </a:r>
          </a:p>
        </p:txBody>
      </p:sp>
      <p:sp>
        <p:nvSpPr>
          <p:cNvPr id="24" name="TextBox 23"/>
          <p:cNvSpPr txBox="1"/>
          <p:nvPr/>
        </p:nvSpPr>
        <p:spPr>
          <a:xfrm>
            <a:off x="2208838" y="9485691"/>
            <a:ext cx="8472278"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is financially balanced and able to invest in service transformation and change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Decisions are made balancing short-term improvements and long-term impacts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Resources are used efficiently and proportionately, reducing waste and variation</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environmental impact of health care delivery in Swansea Bay is minimised</a:t>
            </a:r>
          </a:p>
        </p:txBody>
      </p:sp>
      <p:sp>
        <p:nvSpPr>
          <p:cNvPr id="25" name="Rectangle 24"/>
          <p:cNvSpPr/>
          <p:nvPr/>
        </p:nvSpPr>
        <p:spPr>
          <a:xfrm>
            <a:off x="10571865" y="9470375"/>
            <a:ext cx="8542680" cy="1488228"/>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invests in and works with others locally and responsibly, using our assets to positively contribute to the community</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Citizen stakeholders are meaningfully involved and engaged in decision making</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has the capacity to effectively plan for and respond to incident and emergencies</a:t>
            </a:r>
          </a:p>
        </p:txBody>
      </p:sp>
      <p:sp>
        <p:nvSpPr>
          <p:cNvPr id="26" name="Slide Number Placeholder 2"/>
          <p:cNvSpPr>
            <a:spLocks noGrp="1"/>
          </p:cNvSpPr>
          <p:nvPr>
            <p:ph type="sldNum" sz="quarter" idx="12"/>
          </p:nvPr>
        </p:nvSpPr>
        <p:spPr>
          <a:xfrm>
            <a:off x="15254881" y="10530377"/>
            <a:ext cx="4523740" cy="602118"/>
          </a:xfrm>
        </p:spPr>
        <p:txBody>
          <a:bodyPr/>
          <a:lstStyle/>
          <a:p>
            <a:pPr defTabSz="1507937">
              <a:defRPr/>
            </a:pPr>
            <a:fld id="{2FC4BBEA-D2AF-4620-ADEB-12EADF4A9185}" type="slidenum">
              <a:rPr lang="en-GB">
                <a:solidFill>
                  <a:prstClr val="white">
                    <a:lumMod val="75000"/>
                  </a:prstClr>
                </a:solidFill>
                <a:latin typeface="Calibri" panose="020F0502020204030204"/>
              </a:rPr>
              <a:pPr defTabSz="1507937">
                <a:defRPr/>
              </a:pPr>
              <a:t>7</a:t>
            </a:fld>
            <a:endParaRPr lang="en-GB" dirty="0">
              <a:solidFill>
                <a:prstClr val="white">
                  <a:lumMod val="75000"/>
                </a:prstClr>
              </a:solidFill>
              <a:latin typeface="Calibri" panose="020F0502020204030204"/>
            </a:endParaRPr>
          </a:p>
        </p:txBody>
      </p:sp>
      <p:pic>
        <p:nvPicPr>
          <p:cNvPr id="27" name="Picture 2" descr="Portrait of family having fun in the living room. Happy family spending time at home together."/>
          <p:cNvPicPr>
            <a:picLocks noChangeArrowheads="1"/>
          </p:cNvPicPr>
          <p:nvPr/>
        </p:nvPicPr>
        <p:blipFill rotWithShape="1">
          <a:blip r:embed="rId2" cstate="print">
            <a:extLst>
              <a:ext uri="{28A0092B-C50C-407E-A947-70E740481C1C}">
                <a14:useLocalDpi xmlns:a14="http://schemas.microsoft.com/office/drawing/2010/main" val="0"/>
              </a:ext>
            </a:extLst>
          </a:blip>
          <a:srcRect l="14193" t="9745" r="7861" b="6535"/>
          <a:stretch/>
        </p:blipFill>
        <p:spPr bwMode="auto">
          <a:xfrm>
            <a:off x="842746" y="1874768"/>
            <a:ext cx="1365433" cy="1365433"/>
          </a:xfrm>
          <a:prstGeom prst="ellipse">
            <a:avLst/>
          </a:prstGeom>
          <a:noFill/>
          <a:ln w="38100">
            <a:solidFill>
              <a:srgbClr val="D03737"/>
            </a:solidFill>
          </a:ln>
          <a:extLst>
            <a:ext uri="{909E8E84-426E-40DD-AFC4-6F175D3DCCD1}">
              <a14:hiddenFill xmlns:a14="http://schemas.microsoft.com/office/drawing/2010/main">
                <a:solidFill>
                  <a:srgbClr val="FFFFFF"/>
                </a:solidFill>
              </a14:hiddenFill>
            </a:ext>
          </a:extLst>
        </p:spPr>
      </p:pic>
      <p:pic>
        <p:nvPicPr>
          <p:cNvPr id="28" name="Picture 27"/>
          <p:cNvPicPr>
            <a:picLocks/>
          </p:cNvPicPr>
          <p:nvPr/>
        </p:nvPicPr>
        <p:blipFill rotWithShape="1">
          <a:blip r:embed="rId3"/>
          <a:srcRect l="19516"/>
          <a:stretch/>
        </p:blipFill>
        <p:spPr>
          <a:xfrm>
            <a:off x="842746" y="5619556"/>
            <a:ext cx="1365433" cy="1365433"/>
          </a:xfrm>
          <a:prstGeom prst="ellipse">
            <a:avLst/>
          </a:prstGeom>
          <a:ln w="38100">
            <a:solidFill>
              <a:srgbClr val="9E4ECA"/>
            </a:solidFill>
          </a:ln>
        </p:spPr>
      </p:pic>
      <p:sp>
        <p:nvSpPr>
          <p:cNvPr id="29" name="AutoShape 5" descr="Surgery"/>
          <p:cNvSpPr>
            <a:spLocks noChangeArrowheads="1"/>
          </p:cNvSpPr>
          <p:nvPr/>
        </p:nvSpPr>
        <p:spPr bwMode="auto">
          <a:xfrm>
            <a:off x="792284" y="3766760"/>
            <a:ext cx="1466357" cy="1466357"/>
          </a:xfrm>
          <a:prstGeom prst="ellipse">
            <a:avLst/>
          </a:prstGeom>
          <a:blipFill dpi="0" rotWithShape="0">
            <a:blip r:embed="rId4"/>
            <a:srcRect/>
            <a:stretch>
              <a:fillRect/>
            </a:stretch>
          </a:blipFill>
          <a:ln w="38100" algn="ctr">
            <a:solidFill>
              <a:srgbClr val="7EB0DE"/>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60317" tIns="60317" rIns="60317" bIns="60317" numCol="1" anchor="t" anchorCtr="0" compatLnSpc="1">
            <a:prstTxWarp prst="textNoShape">
              <a:avLst/>
            </a:prstTxWarp>
          </a:bodyPr>
          <a:lstStyle/>
          <a:p>
            <a:pPr defTabSz="1507937">
              <a:defRPr/>
            </a:pPr>
            <a:endParaRPr lang="en-GB" sz="2968">
              <a:solidFill>
                <a:prstClr val="black"/>
              </a:solidFill>
              <a:latin typeface="Calibri" panose="020F0502020204030204"/>
            </a:endParaRPr>
          </a:p>
        </p:txBody>
      </p:sp>
      <p:pic>
        <p:nvPicPr>
          <p:cNvPr id="30" name="Picture 9" descr="person using MacBook Pro"/>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2746" y="9542011"/>
            <a:ext cx="1365433" cy="1365433"/>
          </a:xfrm>
          <a:prstGeom prst="ellipse">
            <a:avLst/>
          </a:prstGeom>
          <a:noFill/>
          <a:ln w="38100">
            <a:solidFill>
              <a:srgbClr val="00BC62"/>
            </a:solidFill>
          </a:ln>
          <a:extLst>
            <a:ext uri="{909E8E84-426E-40DD-AFC4-6F175D3DCCD1}">
              <a14:hiddenFill xmlns:a14="http://schemas.microsoft.com/office/drawing/2010/main">
                <a:solidFill>
                  <a:srgbClr val="FFFFFF"/>
                </a:solidFill>
              </a14:hiddenFill>
            </a:ext>
          </a:extLst>
        </p:spPr>
      </p:pic>
      <p:sp>
        <p:nvSpPr>
          <p:cNvPr id="31" name="AutoShape 3" descr="Community Nurse"/>
          <p:cNvSpPr>
            <a:spLocks noChangeArrowheads="1"/>
          </p:cNvSpPr>
          <p:nvPr/>
        </p:nvSpPr>
        <p:spPr bwMode="auto">
          <a:xfrm>
            <a:off x="792284" y="7577822"/>
            <a:ext cx="1466357" cy="1466357"/>
          </a:xfrm>
          <a:prstGeom prst="ellipse">
            <a:avLst/>
          </a:prstGeom>
          <a:blipFill dpi="0" rotWithShape="0">
            <a:blip r:embed="rId6"/>
            <a:srcRect/>
            <a:stretch>
              <a:fillRect/>
            </a:stretch>
          </a:blipFill>
          <a:ln w="38100" algn="ctr">
            <a:solidFill>
              <a:srgbClr val="FFD550"/>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60317" tIns="60317" rIns="60317" bIns="60317" numCol="1" anchor="t" anchorCtr="0" compatLnSpc="1">
            <a:prstTxWarp prst="textNoShape">
              <a:avLst/>
            </a:prstTxWarp>
          </a:bodyPr>
          <a:lstStyle/>
          <a:p>
            <a:pPr defTabSz="1507937">
              <a:defRPr/>
            </a:pPr>
            <a:endParaRPr lang="en-GB" sz="2968">
              <a:solidFill>
                <a:prstClr val="black"/>
              </a:solidFill>
              <a:latin typeface="Calibri" panose="020F0502020204030204"/>
            </a:endParaRPr>
          </a:p>
        </p:txBody>
      </p:sp>
    </p:spTree>
    <p:extLst>
      <p:ext uri="{BB962C8B-B14F-4D97-AF65-F5344CB8AC3E}">
        <p14:creationId xmlns:p14="http://schemas.microsoft.com/office/powerpoint/2010/main" val="8135356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2CB3C8-16F8-E2E9-1B78-F4E6E6EF7EB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4DAD07E-62F8-33EE-523D-C152AAF91F20}"/>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7B97C78-E07C-7F7D-5440-9808E97C558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8</a:t>
            </a:fld>
            <a:endParaRPr lang="en-GB"/>
          </a:p>
        </p:txBody>
      </p:sp>
      <p:sp>
        <p:nvSpPr>
          <p:cNvPr id="3" name="TextBox 2">
            <a:extLst>
              <a:ext uri="{FF2B5EF4-FFF2-40B4-BE49-F238E27FC236}">
                <a16:creationId xmlns:a16="http://schemas.microsoft.com/office/drawing/2014/main" id="{748658C9-A574-ABB2-5129-A89CCE76CDED}"/>
              </a:ext>
            </a:extLst>
          </p:cNvPr>
          <p:cNvSpPr txBox="1"/>
          <p:nvPr/>
        </p:nvSpPr>
        <p:spPr>
          <a:xfrm>
            <a:off x="0" y="-14068"/>
            <a:ext cx="20105688" cy="584775"/>
          </a:xfrm>
          <a:prstGeom prst="rect">
            <a:avLst/>
          </a:prstGeom>
          <a:solidFill>
            <a:srgbClr val="C00000"/>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People of Swansea Bay live healthier, equitable and more equal and prosperous lives    </a:t>
            </a:r>
          </a:p>
        </p:txBody>
      </p:sp>
      <p:graphicFrame>
        <p:nvGraphicFramePr>
          <p:cNvPr id="5" name="Table 4">
            <a:extLst>
              <a:ext uri="{FF2B5EF4-FFF2-40B4-BE49-F238E27FC236}">
                <a16:creationId xmlns:a16="http://schemas.microsoft.com/office/drawing/2014/main" id="{A0A1A59E-3D10-53A1-FEC3-D90C4853C3D5}"/>
              </a:ext>
            </a:extLst>
          </p:cNvPr>
          <p:cNvGraphicFramePr>
            <a:graphicFrameLocks noGrp="1"/>
          </p:cNvGraphicFramePr>
          <p:nvPr>
            <p:extLst>
              <p:ext uri="{D42A27DB-BD31-4B8C-83A1-F6EECF244321}">
                <p14:modId xmlns:p14="http://schemas.microsoft.com/office/powerpoint/2010/main" val="313316077"/>
              </p:ext>
            </p:extLst>
          </p:nvPr>
        </p:nvGraphicFramePr>
        <p:xfrm>
          <a:off x="604044" y="2347870"/>
          <a:ext cx="18897600" cy="7351752"/>
        </p:xfrm>
        <a:graphic>
          <a:graphicData uri="http://schemas.openxmlformats.org/drawingml/2006/table">
            <a:tbl>
              <a:tblPr>
                <a:tableStyleId>{5C22544A-7EE6-4342-B048-85BDC9FD1C3A}</a:tableStyleId>
              </a:tblPr>
              <a:tblGrid>
                <a:gridCol w="14017938">
                  <a:extLst>
                    <a:ext uri="{9D8B030D-6E8A-4147-A177-3AD203B41FA5}">
                      <a16:colId xmlns:a16="http://schemas.microsoft.com/office/drawing/2014/main" val="498750781"/>
                    </a:ext>
                  </a:extLst>
                </a:gridCol>
                <a:gridCol w="2572913">
                  <a:extLst>
                    <a:ext uri="{9D8B030D-6E8A-4147-A177-3AD203B41FA5}">
                      <a16:colId xmlns:a16="http://schemas.microsoft.com/office/drawing/2014/main" val="445886187"/>
                    </a:ext>
                  </a:extLst>
                </a:gridCol>
                <a:gridCol w="2306749">
                  <a:extLst>
                    <a:ext uri="{9D8B030D-6E8A-4147-A177-3AD203B41FA5}">
                      <a16:colId xmlns:a16="http://schemas.microsoft.com/office/drawing/2014/main" val="1408094447"/>
                    </a:ext>
                  </a:extLst>
                </a:gridCol>
              </a:tblGrid>
              <a:tr h="476947">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Childhood Immunisations</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July-25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121596945"/>
                  </a:ext>
                </a:extLst>
              </a:tr>
              <a:tr h="625070">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of children who are up to date with the scheduled vaccinations by age 5 (‘4 in 1’ preschool booster, the Hib/</a:t>
                      </a:r>
                      <a:r>
                        <a:rPr lang="en-GB" sz="2000" u="none" strike="noStrike" dirty="0" err="1">
                          <a:solidFill>
                            <a:schemeClr val="tx1"/>
                          </a:solidFill>
                          <a:effectLst/>
                          <a:latin typeface="Verdana" panose="020B0604030504040204" pitchFamily="34" charset="0"/>
                          <a:ea typeface="Verdana" panose="020B0604030504040204" pitchFamily="34" charset="0"/>
                        </a:rPr>
                        <a:t>MenC</a:t>
                      </a:r>
                      <a:r>
                        <a:rPr lang="en-GB" sz="2000" u="none" strike="noStrike" dirty="0">
                          <a:solidFill>
                            <a:schemeClr val="tx1"/>
                          </a:solidFill>
                          <a:effectLst/>
                          <a:latin typeface="Verdana" panose="020B0604030504040204" pitchFamily="34" charset="0"/>
                          <a:ea typeface="Verdana" panose="020B0604030504040204" pitchFamily="34" charset="0"/>
                        </a:rPr>
                        <a:t> booster and the second MMR dose)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chemeClr val="accent2"/>
                          </a:solidFill>
                          <a:effectLst/>
                          <a:latin typeface="Verdana" panose="020B0604030504040204" pitchFamily="34" charset="0"/>
                          <a:ea typeface="Verdana" panose="020B0604030504040204" pitchFamily="34" charset="0"/>
                        </a:rPr>
                        <a:t>90.3% (Mar-25) </a:t>
                      </a:r>
                      <a:endParaRPr lang="en-GB" sz="2000" b="0" i="0" u="none" strike="noStrike" dirty="0">
                        <a:solidFill>
                          <a:schemeClr val="accent2"/>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6456631"/>
                  </a:ext>
                </a:extLst>
              </a:tr>
              <a:tr h="51647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of children receiving the Human Papillomavirus (HPV) vaccination by the age of 15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90%</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chemeClr val="accent2"/>
                          </a:solidFill>
                          <a:effectLst/>
                          <a:latin typeface="Verdana" panose="020B0604030504040204" pitchFamily="34" charset="0"/>
                          <a:ea typeface="Verdana" panose="020B0604030504040204" pitchFamily="34" charset="0"/>
                        </a:rPr>
                        <a:t>85.7% (Mar-25) </a:t>
                      </a:r>
                      <a:endParaRPr lang="en-GB" sz="2000" b="0" i="0" u="none" strike="noStrike" dirty="0">
                        <a:solidFill>
                          <a:schemeClr val="accent2"/>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54270130"/>
                  </a:ext>
                </a:extLst>
              </a:tr>
              <a:tr h="476947">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Influenza &amp; Covid Immunisations</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l"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489342944"/>
                  </a:ext>
                </a:extLst>
              </a:tr>
              <a:tr h="51647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uptake of the influenza vaccine in adults 65 years and over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75%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a:t>
                      </a:r>
                      <a:r>
                        <a:rPr lang="en-GB" sz="2000" u="none" strike="noStrike" dirty="0">
                          <a:solidFill>
                            <a:schemeClr val="accent2"/>
                          </a:solidFill>
                          <a:effectLst/>
                          <a:latin typeface="Verdana" panose="020B0604030504040204" pitchFamily="34" charset="0"/>
                          <a:ea typeface="Verdana" panose="020B0604030504040204" pitchFamily="34" charset="0"/>
                        </a:rPr>
                        <a:t>68.5% (24/25)</a:t>
                      </a:r>
                      <a:endParaRPr lang="en-GB" sz="2000" b="0" i="0" u="none" strike="noStrike" dirty="0">
                        <a:solidFill>
                          <a:schemeClr val="accent2"/>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623750793"/>
                  </a:ext>
                </a:extLst>
              </a:tr>
              <a:tr h="51647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uptake of the COVID-19 vaccination for all those eligible – Spring Booster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70%</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50.8% (May-25) </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462779250"/>
                  </a:ext>
                </a:extLst>
              </a:tr>
              <a:tr h="516475">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Smoking Cessation</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l"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481336488"/>
                  </a:ext>
                </a:extLst>
              </a:tr>
              <a:tr h="516475">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Percentage of adult smokers who make a quit attempt via smoking cessation services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5% Annual target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671713100"/>
                  </a:ext>
                </a:extLst>
              </a:tr>
              <a:tr h="818346">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Percentage of adult smokers who make a quit attempt via smoking cessation services who are CO-validated as quit at 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40% annual target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N/A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950311696"/>
                  </a:ext>
                </a:extLst>
              </a:tr>
              <a:tr h="516475">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Screening</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45954677"/>
                  </a:ext>
                </a:extLst>
              </a:tr>
              <a:tr h="636010">
                <a:tc>
                  <a:txBody>
                    <a:bodyPr/>
                    <a:lstStyle/>
                    <a:p>
                      <a:pPr marL="0" algn="l"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Percentage of patients offered an index colonoscopy procedure within 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90%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04649624"/>
                  </a:ext>
                </a:extLst>
              </a:tr>
              <a:tr h="60363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of well babies entering the new-born hearing screening programme within 4 weeks</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1050" u="none" strike="noStrike" dirty="0">
                          <a:effectLst/>
                          <a:latin typeface="Verdana" panose="020B0604030504040204" pitchFamily="34" charset="0"/>
                          <a:ea typeface="Verdana" panose="020B0604030504040204" pitchFamily="34" charset="0"/>
                        </a:rPr>
                        <a:t> </a:t>
                      </a:r>
                      <a:r>
                        <a:rPr lang="en-GB" sz="1050" u="none" strike="noStrike" kern="1200" dirty="0">
                          <a:solidFill>
                            <a:schemeClr val="dk1"/>
                          </a:solidFill>
                          <a:effectLst/>
                          <a:latin typeface="Verdana" panose="020B0604030504040204" pitchFamily="34" charset="0"/>
                          <a:ea typeface="Verdana" panose="020B0604030504040204" pitchFamily="34" charset="0"/>
                          <a:cs typeface="+mn-cs"/>
                        </a:rPr>
                        <a:t> </a:t>
                      </a:r>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90%</a:t>
                      </a:r>
                    </a:p>
                    <a:p>
                      <a:pPr algn="l"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888390432"/>
                  </a:ext>
                </a:extLst>
              </a:tr>
              <a:tr h="315756">
                <a:tc>
                  <a:txBody>
                    <a:bodyPr/>
                    <a:lstStyle/>
                    <a:p>
                      <a:pPr marL="0" algn="l"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Percentage of eligible new-born babies who have a conclusive bloodspot screening result by day 17 of life</a:t>
                      </a:r>
                    </a:p>
                    <a:p>
                      <a:pPr marL="0" algn="l" defTabSz="1507937" rtl="0" eaLnBrk="1" fontAlgn="b" latinLnBrk="0" hangingPunct="1"/>
                      <a:endParaRPr lang="en-GB" sz="200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89534510"/>
                  </a:ext>
                </a:extLst>
              </a:tr>
            </a:tbl>
          </a:graphicData>
        </a:graphic>
      </p:graphicFrame>
      <p:pic>
        <p:nvPicPr>
          <p:cNvPr id="22" name="Picture 21">
            <a:extLst>
              <a:ext uri="{FF2B5EF4-FFF2-40B4-BE49-F238E27FC236}">
                <a16:creationId xmlns:a16="http://schemas.microsoft.com/office/drawing/2014/main" id="{A67C91B9-1BD4-8E65-E57A-C190BE0B024C}"/>
              </a:ext>
            </a:extLst>
          </p:cNvPr>
          <p:cNvPicPr>
            <a:picLocks noChangeAspect="1"/>
          </p:cNvPicPr>
          <p:nvPr/>
        </p:nvPicPr>
        <p:blipFill>
          <a:blip r:embed="rId2"/>
          <a:stretch>
            <a:fillRect/>
          </a:stretch>
        </p:blipFill>
        <p:spPr>
          <a:xfrm>
            <a:off x="3630284" y="777875"/>
            <a:ext cx="12845120" cy="1371599"/>
          </a:xfrm>
          <a:prstGeom prst="rect">
            <a:avLst/>
          </a:prstGeom>
        </p:spPr>
      </p:pic>
      <p:sp>
        <p:nvSpPr>
          <p:cNvPr id="6" name="Oval 5">
            <a:extLst>
              <a:ext uri="{FF2B5EF4-FFF2-40B4-BE49-F238E27FC236}">
                <a16:creationId xmlns:a16="http://schemas.microsoft.com/office/drawing/2014/main" id="{E1FEEBA6-765C-A502-7AAA-C33D5593B8EF}"/>
              </a:ext>
            </a:extLst>
          </p:cNvPr>
          <p:cNvSpPr/>
          <p:nvPr/>
        </p:nvSpPr>
        <p:spPr>
          <a:xfrm>
            <a:off x="13862844" y="2835275"/>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7" name="Oval 6">
            <a:extLst>
              <a:ext uri="{FF2B5EF4-FFF2-40B4-BE49-F238E27FC236}">
                <a16:creationId xmlns:a16="http://schemas.microsoft.com/office/drawing/2014/main" id="{94093089-01A2-0FCD-9C77-708DFE5AFD44}"/>
              </a:ext>
            </a:extLst>
          </p:cNvPr>
          <p:cNvSpPr/>
          <p:nvPr/>
        </p:nvSpPr>
        <p:spPr>
          <a:xfrm>
            <a:off x="13862844" y="4947583"/>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8" name="Oval 7">
            <a:extLst>
              <a:ext uri="{FF2B5EF4-FFF2-40B4-BE49-F238E27FC236}">
                <a16:creationId xmlns:a16="http://schemas.microsoft.com/office/drawing/2014/main" id="{EE7B342C-5DE0-5079-DE66-86C016F80ACA}"/>
              </a:ext>
            </a:extLst>
          </p:cNvPr>
          <p:cNvSpPr/>
          <p:nvPr/>
        </p:nvSpPr>
        <p:spPr>
          <a:xfrm>
            <a:off x="13862844" y="343146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9" name="Oval 8">
            <a:extLst>
              <a:ext uri="{FF2B5EF4-FFF2-40B4-BE49-F238E27FC236}">
                <a16:creationId xmlns:a16="http://schemas.microsoft.com/office/drawing/2014/main" id="{F71D16E9-54C3-3EC8-C7CC-449AE3F94707}"/>
              </a:ext>
            </a:extLst>
          </p:cNvPr>
          <p:cNvSpPr/>
          <p:nvPr/>
        </p:nvSpPr>
        <p:spPr>
          <a:xfrm>
            <a:off x="13862844" y="436280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pic>
        <p:nvPicPr>
          <p:cNvPr id="10" name="Picture 9">
            <a:extLst>
              <a:ext uri="{FF2B5EF4-FFF2-40B4-BE49-F238E27FC236}">
                <a16:creationId xmlns:a16="http://schemas.microsoft.com/office/drawing/2014/main" id="{D779DF55-C9FC-B2D3-0072-9703502E03EE}"/>
              </a:ext>
            </a:extLst>
          </p:cNvPr>
          <p:cNvPicPr>
            <a:picLocks noChangeAspect="1"/>
          </p:cNvPicPr>
          <p:nvPr/>
        </p:nvPicPr>
        <p:blipFill>
          <a:blip r:embed="rId3"/>
          <a:stretch>
            <a:fillRect/>
          </a:stretch>
        </p:blipFill>
        <p:spPr>
          <a:xfrm>
            <a:off x="3422518" y="9810858"/>
            <a:ext cx="13260651" cy="1066949"/>
          </a:xfrm>
          <a:prstGeom prst="rect">
            <a:avLst/>
          </a:prstGeom>
        </p:spPr>
      </p:pic>
    </p:spTree>
    <p:extLst>
      <p:ext uri="{BB962C8B-B14F-4D97-AF65-F5344CB8AC3E}">
        <p14:creationId xmlns:p14="http://schemas.microsoft.com/office/powerpoint/2010/main" val="28629443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52E8AC-C86B-B969-3BC1-CDA6794B9DA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AB82678-138B-A5EF-2982-F3B226F72B8D}"/>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439FA30B-E1FB-92A9-FFC0-8EA3D96A0D8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9</a:t>
            </a:fld>
            <a:endParaRPr lang="en-GB"/>
          </a:p>
        </p:txBody>
      </p:sp>
      <p:sp>
        <p:nvSpPr>
          <p:cNvPr id="3" name="TextBox 2">
            <a:extLst>
              <a:ext uri="{FF2B5EF4-FFF2-40B4-BE49-F238E27FC236}">
                <a16:creationId xmlns:a16="http://schemas.microsoft.com/office/drawing/2014/main" id="{B918053E-9D1C-8ED0-E706-2381DAA48824}"/>
              </a:ext>
            </a:extLst>
          </p:cNvPr>
          <p:cNvSpPr txBox="1"/>
          <p:nvPr/>
        </p:nvSpPr>
        <p:spPr>
          <a:xfrm>
            <a:off x="0" y="-14068"/>
            <a:ext cx="20105688" cy="646331"/>
          </a:xfrm>
          <a:prstGeom prst="rect">
            <a:avLst/>
          </a:prstGeom>
          <a:solidFill>
            <a:srgbClr val="C00000"/>
          </a:solidFill>
        </p:spPr>
        <p:txBody>
          <a:bodyPr wrap="square" rtlCol="0">
            <a:spAutoFit/>
          </a:bodyPr>
          <a:lstStyle/>
          <a:p>
            <a:pPr algn="ctr" defTabSz="1507937">
              <a:spcAft>
                <a:spcPts val="1979"/>
              </a:spcAft>
              <a:defRPr/>
            </a:pPr>
            <a:r>
              <a:rPr lang="en-GB" sz="3600" b="1" dirty="0">
                <a:solidFill>
                  <a:schemeClr val="bg1"/>
                </a:solidFill>
                <a:latin typeface="Calibri" panose="020F0502020204030204"/>
              </a:rPr>
              <a:t>Immunisations</a:t>
            </a:r>
            <a:r>
              <a:rPr lang="en-GB" sz="3200" b="1" dirty="0">
                <a:solidFill>
                  <a:schemeClr val="bg1"/>
                </a:solidFill>
                <a:latin typeface="Calibri" panose="020F0502020204030204"/>
              </a:rPr>
              <a:t> </a:t>
            </a:r>
          </a:p>
        </p:txBody>
      </p:sp>
      <p:sp>
        <p:nvSpPr>
          <p:cNvPr id="11" name="TextBox 10">
            <a:extLst>
              <a:ext uri="{FF2B5EF4-FFF2-40B4-BE49-F238E27FC236}">
                <a16:creationId xmlns:a16="http://schemas.microsoft.com/office/drawing/2014/main" id="{AFDE3509-4A4A-DA72-3A34-B39CF530C13B}"/>
              </a:ext>
            </a:extLst>
          </p:cNvPr>
          <p:cNvSpPr txBox="1"/>
          <p:nvPr/>
        </p:nvSpPr>
        <p:spPr>
          <a:xfrm>
            <a:off x="0" y="9617075"/>
            <a:ext cx="20105688" cy="1200329"/>
          </a:xfrm>
          <a:prstGeom prst="rect">
            <a:avLst/>
          </a:prstGeom>
          <a:noFill/>
        </p:spPr>
        <p:txBody>
          <a:bodyPr wrap="square" rtlCol="0">
            <a:spAutoFit/>
          </a:bodyPr>
          <a:lstStyle/>
          <a:p>
            <a:r>
              <a:rPr lang="en-GB" sz="2400" b="1" dirty="0">
                <a:solidFill>
                  <a:srgbClr val="C00000"/>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Performance against the immunisation targets is reported in arrears on a quarterly basis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Updated targets have been set for the new financial year which can be seen on the graphs above</a:t>
            </a:r>
          </a:p>
        </p:txBody>
      </p:sp>
      <p:cxnSp>
        <p:nvCxnSpPr>
          <p:cNvPr id="23" name="Straight Connector 22">
            <a:extLst>
              <a:ext uri="{FF2B5EF4-FFF2-40B4-BE49-F238E27FC236}">
                <a16:creationId xmlns:a16="http://schemas.microsoft.com/office/drawing/2014/main" id="{F88CEB1D-CE94-9B2D-7BBD-BC3B7925D9E2}"/>
              </a:ext>
            </a:extLst>
          </p:cNvPr>
          <p:cNvCxnSpPr/>
          <p:nvPr/>
        </p:nvCxnSpPr>
        <p:spPr>
          <a:xfrm>
            <a:off x="0" y="9464675"/>
            <a:ext cx="20105688"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24" name="Picture 23">
            <a:extLst>
              <a:ext uri="{FF2B5EF4-FFF2-40B4-BE49-F238E27FC236}">
                <a16:creationId xmlns:a16="http://schemas.microsoft.com/office/drawing/2014/main" id="{8106A18E-E929-DE07-15BE-3C70E5641316}"/>
              </a:ext>
            </a:extLst>
          </p:cNvPr>
          <p:cNvPicPr>
            <a:picLocks noChangeAspect="1"/>
          </p:cNvPicPr>
          <p:nvPr/>
        </p:nvPicPr>
        <p:blipFill>
          <a:blip r:embed="rId2"/>
          <a:stretch>
            <a:fillRect/>
          </a:stretch>
        </p:blipFill>
        <p:spPr>
          <a:xfrm>
            <a:off x="13749923" y="5276950"/>
            <a:ext cx="6075028" cy="3730526"/>
          </a:xfrm>
          <a:prstGeom prst="rect">
            <a:avLst/>
          </a:prstGeom>
        </p:spPr>
      </p:pic>
      <p:pic>
        <p:nvPicPr>
          <p:cNvPr id="7" name="Picture 6">
            <a:extLst>
              <a:ext uri="{FF2B5EF4-FFF2-40B4-BE49-F238E27FC236}">
                <a16:creationId xmlns:a16="http://schemas.microsoft.com/office/drawing/2014/main" id="{BF62E1B0-E50B-F1F0-2C81-B4E6DE0E5CE3}"/>
              </a:ext>
            </a:extLst>
          </p:cNvPr>
          <p:cNvPicPr>
            <a:picLocks noChangeAspect="1"/>
          </p:cNvPicPr>
          <p:nvPr/>
        </p:nvPicPr>
        <p:blipFill>
          <a:blip r:embed="rId3"/>
          <a:stretch>
            <a:fillRect/>
          </a:stretch>
        </p:blipFill>
        <p:spPr>
          <a:xfrm>
            <a:off x="680244" y="866571"/>
            <a:ext cx="5943600" cy="3850910"/>
          </a:xfrm>
          <a:prstGeom prst="rect">
            <a:avLst/>
          </a:prstGeom>
        </p:spPr>
      </p:pic>
      <p:pic>
        <p:nvPicPr>
          <p:cNvPr id="10" name="Picture 9">
            <a:extLst>
              <a:ext uri="{FF2B5EF4-FFF2-40B4-BE49-F238E27FC236}">
                <a16:creationId xmlns:a16="http://schemas.microsoft.com/office/drawing/2014/main" id="{C68C74E4-DB46-BE28-4F35-B66C47350BDA}"/>
              </a:ext>
            </a:extLst>
          </p:cNvPr>
          <p:cNvPicPr>
            <a:picLocks noChangeAspect="1"/>
          </p:cNvPicPr>
          <p:nvPr/>
        </p:nvPicPr>
        <p:blipFill>
          <a:blip r:embed="rId4"/>
          <a:stretch>
            <a:fillRect/>
          </a:stretch>
        </p:blipFill>
        <p:spPr>
          <a:xfrm>
            <a:off x="7205830" y="873277"/>
            <a:ext cx="5943600" cy="3837498"/>
          </a:xfrm>
          <a:prstGeom prst="rect">
            <a:avLst/>
          </a:prstGeom>
        </p:spPr>
      </p:pic>
      <p:pic>
        <p:nvPicPr>
          <p:cNvPr id="14" name="Picture 13">
            <a:extLst>
              <a:ext uri="{FF2B5EF4-FFF2-40B4-BE49-F238E27FC236}">
                <a16:creationId xmlns:a16="http://schemas.microsoft.com/office/drawing/2014/main" id="{D9763D0D-AC52-85E3-E9D3-9BCE6718E1FE}"/>
              </a:ext>
            </a:extLst>
          </p:cNvPr>
          <p:cNvPicPr>
            <a:picLocks noChangeAspect="1"/>
          </p:cNvPicPr>
          <p:nvPr/>
        </p:nvPicPr>
        <p:blipFill>
          <a:blip r:embed="rId5"/>
          <a:stretch>
            <a:fillRect/>
          </a:stretch>
        </p:blipFill>
        <p:spPr>
          <a:xfrm>
            <a:off x="13731416" y="887939"/>
            <a:ext cx="5943600" cy="3837498"/>
          </a:xfrm>
          <a:prstGeom prst="rect">
            <a:avLst/>
          </a:prstGeom>
        </p:spPr>
      </p:pic>
      <p:pic>
        <p:nvPicPr>
          <p:cNvPr id="17" name="Picture 16">
            <a:extLst>
              <a:ext uri="{FF2B5EF4-FFF2-40B4-BE49-F238E27FC236}">
                <a16:creationId xmlns:a16="http://schemas.microsoft.com/office/drawing/2014/main" id="{A68C0696-8721-2B46-E40A-7B8BEA60194D}"/>
              </a:ext>
            </a:extLst>
          </p:cNvPr>
          <p:cNvPicPr>
            <a:picLocks noChangeAspect="1"/>
          </p:cNvPicPr>
          <p:nvPr/>
        </p:nvPicPr>
        <p:blipFill>
          <a:blip r:embed="rId6"/>
          <a:stretch>
            <a:fillRect/>
          </a:stretch>
        </p:blipFill>
        <p:spPr>
          <a:xfrm>
            <a:off x="680244" y="5276949"/>
            <a:ext cx="5943600" cy="3578126"/>
          </a:xfrm>
          <a:prstGeom prst="rect">
            <a:avLst/>
          </a:prstGeom>
        </p:spPr>
      </p:pic>
      <p:pic>
        <p:nvPicPr>
          <p:cNvPr id="20" name="Picture 19">
            <a:extLst>
              <a:ext uri="{FF2B5EF4-FFF2-40B4-BE49-F238E27FC236}">
                <a16:creationId xmlns:a16="http://schemas.microsoft.com/office/drawing/2014/main" id="{933F6B1F-71D6-A447-AB3F-54C69ACEBE3D}"/>
              </a:ext>
            </a:extLst>
          </p:cNvPr>
          <p:cNvPicPr>
            <a:picLocks noChangeAspect="1"/>
          </p:cNvPicPr>
          <p:nvPr/>
        </p:nvPicPr>
        <p:blipFill>
          <a:blip r:embed="rId7"/>
          <a:stretch>
            <a:fillRect/>
          </a:stretch>
        </p:blipFill>
        <p:spPr>
          <a:xfrm>
            <a:off x="7340642" y="5344552"/>
            <a:ext cx="5791200" cy="3595322"/>
          </a:xfrm>
          <a:prstGeom prst="rect">
            <a:avLst/>
          </a:prstGeom>
        </p:spPr>
      </p:pic>
    </p:spTree>
    <p:extLst>
      <p:ext uri="{BB962C8B-B14F-4D97-AF65-F5344CB8AC3E}">
        <p14:creationId xmlns:p14="http://schemas.microsoft.com/office/powerpoint/2010/main" val="7400974"/>
      </p:ext>
    </p:extLst>
  </p:cSld>
  <p:clrMapOvr>
    <a:masterClrMapping/>
  </p:clrMapOvr>
</p:sld>
</file>

<file path=ppt/theme/theme1.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K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WHITE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ENDING SLIDE">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Custom Design">
  <a:themeElements>
    <a:clrScheme name="Executive_01">
      <a:dk1>
        <a:srgbClr val="325486"/>
      </a:dk1>
      <a:lt1>
        <a:sysClr val="window" lastClr="FFFFFF"/>
      </a:lt1>
      <a:dk2>
        <a:srgbClr val="44546A"/>
      </a:dk2>
      <a:lt2>
        <a:srgbClr val="E7E6E6"/>
      </a:lt2>
      <a:accent1>
        <a:srgbClr val="28B8CE"/>
      </a:accent1>
      <a:accent2>
        <a:srgbClr val="FAC403"/>
      </a:accent2>
      <a:accent3>
        <a:srgbClr val="E03882"/>
      </a:accent3>
      <a:accent4>
        <a:srgbClr val="4FBAAB"/>
      </a:accent4>
      <a:accent5>
        <a:srgbClr val="5B9BD5"/>
      </a:accent5>
      <a:accent6>
        <a:srgbClr val="70AD47"/>
      </a:accent6>
      <a:hlink>
        <a:srgbClr val="0563C1"/>
      </a:hlink>
      <a:folHlink>
        <a:srgbClr val="954F72"/>
      </a:folHlink>
    </a:clrScheme>
    <a:fontScheme name="Custom 1">
      <a:majorFont>
        <a:latin typeface="Verdana Pro SemiBold"/>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HS Wales Executive template.potx" id="{45E48A4E-9554-4AE6-A6DC-07D2055DF8A0}" vid="{7CD0DD89-9F4B-43DF-8CF0-0770B47F736F}"/>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60b0568e-e574-4342-a9c0-c22c6fec6509">
      <Terms xmlns="http://schemas.microsoft.com/office/infopath/2007/PartnerControls"/>
    </lcf76f155ced4ddcb4097134ff3c332f>
    <TaxCatchAll xmlns="fdfaf355-f7ae-47f3-8f93-739a60756710" xsi:nil="true"/>
    <_ip_UnifiedCompliancePolicyUIAction xmlns="http://schemas.microsoft.com/sharepoint/v3" xsi:nil="true"/>
    <_ip_UnifiedCompliancePolicyProperties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14ef5742ee44f370831eb0e39236f3f3">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fa9fdaba843ff9956968fdf3ffd4cc7e"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353AC40-0A0E-4F46-A609-E30D51CC4C15}">
  <ds:schemaRefs>
    <ds:schemaRef ds:uri="http://www.w3.org/XML/1998/namespace"/>
    <ds:schemaRef ds:uri="http://purl.org/dc/terms/"/>
    <ds:schemaRef ds:uri="81d0f8ba-7dd4-497d-b53e-2ae497223135"/>
    <ds:schemaRef ds:uri="6652e9e4-105f-4208-b9a1-5776dfccd132"/>
    <ds:schemaRef ds:uri="http://schemas.openxmlformats.org/package/2006/metadata/core-properties"/>
    <ds:schemaRef ds:uri="http://purl.org/dc/elements/1.1/"/>
    <ds:schemaRef ds:uri="http://purl.org/dc/dcmitype/"/>
    <ds:schemaRef ds:uri="http://schemas.microsoft.com/office/2006/documentManagement/types"/>
    <ds:schemaRef ds:uri="http://schemas.microsoft.com/office/infopath/2007/PartnerControls"/>
    <ds:schemaRef ds:uri="http://schemas.microsoft.com/office/2006/metadata/properties"/>
  </ds:schemaRefs>
</ds:datastoreItem>
</file>

<file path=customXml/itemProps2.xml><?xml version="1.0" encoding="utf-8"?>
<ds:datastoreItem xmlns:ds="http://schemas.openxmlformats.org/officeDocument/2006/customXml" ds:itemID="{7EE7A53A-4F8E-4FD8-8FB5-32197C056E57}">
  <ds:schemaRefs>
    <ds:schemaRef ds:uri="http://schemas.microsoft.com/sharepoint/v3/contenttype/forms"/>
  </ds:schemaRefs>
</ds:datastoreItem>
</file>

<file path=customXml/itemProps3.xml><?xml version="1.0" encoding="utf-8"?>
<ds:datastoreItem xmlns:ds="http://schemas.openxmlformats.org/officeDocument/2006/customXml" ds:itemID="{4C805509-3362-4D94-82B1-FC6F3332C669}"/>
</file>

<file path=docProps/app.xml><?xml version="1.0" encoding="utf-8"?>
<Properties xmlns="http://schemas.openxmlformats.org/officeDocument/2006/extended-properties" xmlns:vt="http://schemas.openxmlformats.org/officeDocument/2006/docPropsVTypes">
  <Template/>
  <TotalTime>35789</TotalTime>
  <Words>12851</Words>
  <Application>Microsoft Office PowerPoint</Application>
  <PresentationFormat>Custom</PresentationFormat>
  <Paragraphs>975</Paragraphs>
  <Slides>55</Slides>
  <Notes>4</Notes>
  <HiddenSlides>0</HiddenSlides>
  <MMClips>0</MMClips>
  <ScaleCrop>false</ScaleCrop>
  <HeadingPairs>
    <vt:vector size="6" baseType="variant">
      <vt:variant>
        <vt:lpstr>Fonts Used</vt:lpstr>
      </vt:variant>
      <vt:variant>
        <vt:i4>14</vt:i4>
      </vt:variant>
      <vt:variant>
        <vt:lpstr>Theme</vt:lpstr>
      </vt:variant>
      <vt:variant>
        <vt:i4>9</vt:i4>
      </vt:variant>
      <vt:variant>
        <vt:lpstr>Slide Titles</vt:lpstr>
      </vt:variant>
      <vt:variant>
        <vt:i4>55</vt:i4>
      </vt:variant>
    </vt:vector>
  </HeadingPairs>
  <TitlesOfParts>
    <vt:vector size="78" baseType="lpstr">
      <vt:lpstr>Aptos</vt:lpstr>
      <vt:lpstr>Aptos Black</vt:lpstr>
      <vt:lpstr>Aptos Narrow</vt:lpstr>
      <vt:lpstr>Arial</vt:lpstr>
      <vt:lpstr>Arial Black</vt:lpstr>
      <vt:lpstr>Calibri</vt:lpstr>
      <vt:lpstr>Calibri Light</vt:lpstr>
      <vt:lpstr>Courier New</vt:lpstr>
      <vt:lpstr>Symbol</vt:lpstr>
      <vt:lpstr>Ubuntu Light</vt:lpstr>
      <vt:lpstr>Ubuntu Medium</vt:lpstr>
      <vt:lpstr>Verdana</vt:lpstr>
      <vt:lpstr>Verdana Pro SemiBold</vt:lpstr>
      <vt:lpstr>Verrdana</vt:lpstr>
      <vt:lpstr>DARK TITLE BG</vt:lpstr>
      <vt:lpstr>WHITE TITLE BG</vt:lpstr>
      <vt:lpstr>DARK BG (PHOTO) TITLE</vt:lpstr>
      <vt:lpstr>WHITE BG (PHOTO) TITLE</vt:lpstr>
      <vt:lpstr>WHITE BG SLIDE</vt:lpstr>
      <vt:lpstr>ENDING SLIDE</vt:lpstr>
      <vt:lpstr>Office Theme</vt:lpstr>
      <vt:lpstr>1_Office Theme</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Bolter (Swansea Bay UHB - Communications)</dc:creator>
  <cp:lastModifiedBy>Meghann Protheroe (Swansea Bay UHB - Performance)</cp:lastModifiedBy>
  <cp:revision>75</cp:revision>
  <dcterms:created xsi:type="dcterms:W3CDTF">2023-11-15T10:54:55Z</dcterms:created>
  <dcterms:modified xsi:type="dcterms:W3CDTF">2025-09-03T15:18:36Z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0x01010001C022EFBB18C64ABE3B9933434D2554</vt:lpwstr>
  </property>
  <property fmtid="{D5CDD505-2E9C-101B-9397-08002B2CF9AE}" pid="6" name="MediaServiceImageTags">
    <vt:lpwstr/>
  </property>
</Properties>
</file>