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59" r:id="rId5"/>
    <p:sldId id="263" r:id="rId6"/>
    <p:sldId id="265" r:id="rId7"/>
    <p:sldId id="2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8C"/>
    <a:srgbClr val="6E6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8DC304-8851-4647-8429-5F12F213567B}" v="6" dt="2023-09-07T15:18:44.150"/>
    <p1510:client id="{3A457F00-BFC0-4D69-A1AE-43EEA41AE7A9}" v="4" dt="2023-09-08T15:50:21.358"/>
    <p1510:client id="{49916923-AA07-4C0A-809B-5605255BC03F}" v="659" dt="2023-08-31T10:42:30.532"/>
    <p1510:client id="{501D4A51-5F39-4EF5-AAF2-33D0B7236E78}" v="86" dt="2023-08-17T09:27:58.464"/>
    <p1510:client id="{5327B9EF-7DFC-4DAE-A97C-413CCC86788B}" v="70" dt="2023-09-05T15:26:08.890"/>
    <p1510:client id="{842E3816-01CF-4A9E-A157-E4B49743A3D0}" v="2" dt="2023-08-16T09:44:41.514"/>
    <p1510:client id="{999EBD25-1126-45C8-AF31-41DD18EDE6A0}" v="53" dt="2023-09-06T12:56:59.313"/>
    <p1510:client id="{A3BBC821-1CE3-F0A4-AB28-BF842CE2E40A}" v="8" dt="2023-08-17T09:25:11.257"/>
    <p1510:client id="{D68582C7-5937-D7A4-B95E-3F581AF01875}" v="3" dt="2023-08-21T11:34:08.549"/>
    <p1510:client id="{DE9DC51E-E4D6-4AC8-8101-6E37B41C90A1}" v="264" dt="2023-08-30T12:23:34.562"/>
    <p1510:client id="{F1AA241E-EEF3-4951-9404-53414B3AC737}" v="151" dt="2023-09-06T11:53:26.785"/>
    <p1510:client id="{FF41BC87-3D7F-4E52-8E7E-7CB4E377CB7C}" v="3" dt="2023-09-08T15:51:22.8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03" autoAdjust="0"/>
    <p:restoredTop sz="94660"/>
  </p:normalViewPr>
  <p:slideViewPr>
    <p:cSldViewPr snapToGrid="0">
      <p:cViewPr varScale="1">
        <p:scale>
          <a:sx n="65" d="100"/>
          <a:sy n="65" d="100"/>
        </p:scale>
        <p:origin x="98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14B9C-865A-495C-AC01-5143550771D1}" type="datetimeFigureOut">
              <a:rPr lang="en-GB" smtClean="0"/>
              <a:t>12/09/2023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D73042-B544-49F1-9852-C4C8EF6B07B0}" type="slidenum">
              <a:rPr lang="en-GB" smtClean="0"/>
              <a:t>‹#›</a:t>
            </a:fld>
            <a:endParaRPr lang="en-GB"/>
          </a:p>
        </p:txBody>
      </p:sp>
    </p:spTree>
    <p:extLst>
      <p:ext uri="{BB962C8B-B14F-4D97-AF65-F5344CB8AC3E}">
        <p14:creationId xmlns:p14="http://schemas.microsoft.com/office/powerpoint/2010/main" val="3522023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1</a:t>
            </a:fld>
            <a:endParaRPr lang="en-GB"/>
          </a:p>
        </p:txBody>
      </p:sp>
    </p:spTree>
    <p:extLst>
      <p:ext uri="{BB962C8B-B14F-4D97-AF65-F5344CB8AC3E}">
        <p14:creationId xmlns:p14="http://schemas.microsoft.com/office/powerpoint/2010/main" val="410744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2</a:t>
            </a:fld>
            <a:endParaRPr lang="en-GB"/>
          </a:p>
        </p:txBody>
      </p:sp>
    </p:spTree>
    <p:extLst>
      <p:ext uri="{BB962C8B-B14F-4D97-AF65-F5344CB8AC3E}">
        <p14:creationId xmlns:p14="http://schemas.microsoft.com/office/powerpoint/2010/main" val="1558561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A4D267A-3C4D-4751-844D-141815D54B07}" type="slidenum">
              <a:rPr lang="en-GB" smtClean="0"/>
              <a:t>3</a:t>
            </a:fld>
            <a:endParaRPr lang="en-GB" dirty="0"/>
          </a:p>
        </p:txBody>
      </p:sp>
    </p:spTree>
    <p:extLst>
      <p:ext uri="{BB962C8B-B14F-4D97-AF65-F5344CB8AC3E}">
        <p14:creationId xmlns:p14="http://schemas.microsoft.com/office/powerpoint/2010/main" val="1162295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4</a:t>
            </a:fld>
            <a:endParaRPr lang="en-GB"/>
          </a:p>
        </p:txBody>
      </p:sp>
    </p:spTree>
    <p:extLst>
      <p:ext uri="{BB962C8B-B14F-4D97-AF65-F5344CB8AC3E}">
        <p14:creationId xmlns:p14="http://schemas.microsoft.com/office/powerpoint/2010/main" val="1162295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62499" y="313437"/>
            <a:ext cx="972065" cy="1086359"/>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a:t>Section title Ariel 60pt</a:t>
            </a:r>
            <a:endParaRPr lang="en-GB"/>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0"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0" r:id="rId3"/>
    <p:sldLayoutId id="2147483651" r:id="rId4"/>
    <p:sldLayoutId id="2147483652" r:id="rId5"/>
    <p:sldLayoutId id="2147483653" r:id="rId6"/>
    <p:sldLayoutId id="2147483654" r:id="rId7"/>
    <p:sldLayoutId id="2147483655" r:id="rId8"/>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gov.wales/sites/default/files/publications/2019-06/talk-to-me-2-suicide-and-self-harm-prevention-action-plan-for-wales-2015-2020.pdf"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panose="020B0604020202020204" pitchFamily="34" charset="0"/>
                <a:cs typeface="Arial" panose="020B0604020202020204" pitchFamily="34" charset="0"/>
              </a:rPr>
              <a:t>Quality Priority – End of Life Care (EOLC) </a:t>
            </a:r>
          </a:p>
          <a:p>
            <a:r>
              <a:rPr lang="en-GB" sz="1500" b="1">
                <a:latin typeface="Arial" panose="020B0604020202020204" pitchFamily="34" charset="0"/>
                <a:cs typeface="Arial" panose="020B0604020202020204" pitchFamily="34" charset="0"/>
              </a:rPr>
              <a:t>Goal - </a:t>
            </a:r>
            <a:r>
              <a:rPr lang="en-GB" sz="1500">
                <a:latin typeface="Arial" panose="020B0604020202020204" pitchFamily="34" charset="0"/>
                <a:cs typeface="Arial" panose="020B0604020202020204" pitchFamily="34" charset="0"/>
              </a:rPr>
              <a:t>Increase proportion of Swansea Bay residents receiving the right care at the right place at the right time in the last year, months, weeks, days of life </a:t>
            </a:r>
          </a:p>
        </p:txBody>
      </p:sp>
      <p:sp>
        <p:nvSpPr>
          <p:cNvPr id="24" name="TextBox 23"/>
          <p:cNvSpPr txBox="1">
            <a:spLocks noChangeAspect="1"/>
          </p:cNvSpPr>
          <p:nvPr/>
        </p:nvSpPr>
        <p:spPr>
          <a:xfrm>
            <a:off x="71683" y="942928"/>
            <a:ext cx="5953197" cy="1845444"/>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panose="020B0604020202020204" pitchFamily="34" charset="0"/>
                <a:cs typeface="Arial" panose="020B0604020202020204" pitchFamily="34" charset="0"/>
              </a:rPr>
              <a:t>Methods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Increased correct identification of people who may be in the last year of life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 Advance &amp; Future Care Planning (A&amp;FCP) across all care settings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Increased correct identification of people who may be in the last days of life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 the number of staff given education and training to support high quality EOLC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Identify and produce systems that support sharing of A&amp;FCP across all care settings </a:t>
            </a:r>
          </a:p>
          <a:p>
            <a:pPr marL="171450" indent="-171450">
              <a:buFont typeface="Arial" panose="020B0604020202020204" pitchFamily="34" charset="0"/>
              <a:buChar char="•"/>
            </a:pPr>
            <a:endParaRPr lang="en-GB" sz="1000" b="1">
              <a:latin typeface="Arial" panose="020B0604020202020204" pitchFamily="34" charset="0"/>
              <a:cs typeface="Arial" panose="020B0604020202020204" pitchFamily="34" charset="0"/>
            </a:endParaRPr>
          </a:p>
          <a:p>
            <a:r>
              <a:rPr lang="en-GB" sz="1000" b="1">
                <a:latin typeface="Arial" panose="020B0604020202020204" pitchFamily="34" charset="0"/>
                <a:cs typeface="Arial" panose="020B0604020202020204" pitchFamily="34" charset="0"/>
              </a:rPr>
              <a:t>Other critical success factors</a:t>
            </a:r>
          </a:p>
          <a:p>
            <a:pPr marL="171450" indent="-171450">
              <a:buFont typeface="Arial" panose="020B0604020202020204" pitchFamily="34" charset="0"/>
              <a:buChar char="•"/>
            </a:pPr>
            <a:r>
              <a:rPr lang="en-GB" sz="1000">
                <a:latin typeface="Arial"/>
                <a:cs typeface="Arial"/>
              </a:rPr>
              <a:t>Medical engagement with EOLC throughout service groups, demonstrated through medical EOLC champions within each service</a:t>
            </a:r>
          </a:p>
          <a:p>
            <a:pPr marL="171450" indent="-171450">
              <a:buFont typeface="Arial" panose="020B0604020202020204" pitchFamily="34" charset="0"/>
              <a:buChar char="•"/>
            </a:pPr>
            <a:r>
              <a:rPr lang="en-GB" sz="1000">
                <a:latin typeface="Arial"/>
                <a:cs typeface="Arial"/>
              </a:rPr>
              <a:t>All Service Groups to participate in completing the Health Board End of Life Care audit.</a:t>
            </a: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p:txBody>
      </p:sp>
      <p:sp>
        <p:nvSpPr>
          <p:cNvPr id="26" name="TextBox 25"/>
          <p:cNvSpPr txBox="1"/>
          <p:nvPr/>
        </p:nvSpPr>
        <p:spPr>
          <a:xfrm>
            <a:off x="6118802" y="2728886"/>
            <a:ext cx="5975999" cy="2246769"/>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dirty="0">
                <a:latin typeface="Arial"/>
                <a:cs typeface="Arial"/>
              </a:rPr>
              <a:t>Progress in the last month</a:t>
            </a:r>
          </a:p>
          <a:p>
            <a:pPr marL="171450" indent="-171450" algn="just">
              <a:buFont typeface="Arial" panose="020B0604020202020204" pitchFamily="34" charset="0"/>
              <a:buChar char="•"/>
            </a:pPr>
            <a:r>
              <a:rPr lang="en-GB" sz="1000" dirty="0">
                <a:latin typeface="Arial"/>
                <a:cs typeface="Arial"/>
              </a:rPr>
              <a:t>Digital planning meetings continue to take place with plan due for Sept 2023</a:t>
            </a:r>
          </a:p>
          <a:p>
            <a:pPr marL="171450" indent="-171450" algn="just">
              <a:buFont typeface="Arial" panose="020B0604020202020204" pitchFamily="34" charset="0"/>
              <a:buChar char="•"/>
            </a:pPr>
            <a:r>
              <a:rPr lang="en-GB" sz="1000" dirty="0">
                <a:latin typeface="Arial"/>
                <a:cs typeface="Arial"/>
              </a:rPr>
              <a:t>Digital intelligence discussions ongoing, plans for development of some measures in Sept 2023.</a:t>
            </a:r>
          </a:p>
          <a:p>
            <a:pPr marL="171450" indent="-171450" algn="just">
              <a:buFont typeface="Arial" panose="020B0604020202020204" pitchFamily="34" charset="0"/>
              <a:buChar char="•"/>
            </a:pPr>
            <a:r>
              <a:rPr lang="en-GB" sz="1000" dirty="0">
                <a:latin typeface="Arial"/>
                <a:cs typeface="Arial"/>
              </a:rPr>
              <a:t>Palliative Care Project started in July 2023 (Safe Care Collaborative Community Work stream project) – data collection started in July and will be analysed in September.</a:t>
            </a:r>
          </a:p>
          <a:p>
            <a:pPr marL="171450" indent="-171450" algn="just">
              <a:buFont typeface="Arial" panose="020B0604020202020204" pitchFamily="34" charset="0"/>
              <a:buChar char="•"/>
            </a:pPr>
            <a:r>
              <a:rPr lang="en-GB" sz="1000" dirty="0">
                <a:latin typeface="Arial"/>
                <a:cs typeface="Arial"/>
              </a:rPr>
              <a:t>Recent bespoke training has taken place across Morriston, NPT&amp;S and P,C&amp;T service groups. Care home train the trainer is ongoing after the pilot when care homes ask for support. Up to August 2023 21% of HB staff have received EOLC training.</a:t>
            </a:r>
          </a:p>
          <a:p>
            <a:pPr marL="171450" indent="-171450" algn="just">
              <a:buFont typeface="Arial" panose="020B0604020202020204" pitchFamily="34" charset="0"/>
              <a:buChar char="•"/>
            </a:pPr>
            <a:r>
              <a:rPr lang="en-GB" sz="1000" dirty="0">
                <a:latin typeface="Arial"/>
                <a:cs typeface="Arial"/>
              </a:rPr>
              <a:t>A&amp;FCP notifications in WCP are increasing – request with DHCW to determine which teams this might be, there has been renewed efforts in Specialist Palliative Care.</a:t>
            </a:r>
          </a:p>
          <a:p>
            <a:pPr marL="171450" indent="-171450" algn="just">
              <a:buFont typeface="Arial" panose="020B0604020202020204" pitchFamily="34" charset="0"/>
              <a:buChar char="•"/>
            </a:pPr>
            <a:r>
              <a:rPr lang="en-GB" sz="1000" dirty="0">
                <a:latin typeface="Arial"/>
                <a:cs typeface="Arial"/>
              </a:rPr>
              <a:t>Feedback obtained from clinicians after the Treatment escalation plan pilot in ED and AMU, changes are to be made to the Treatment Escalation Plan. Discussions to take place with consultants in Gorseinon and Care of the Elderly in NPT to explore pilots there.</a:t>
            </a:r>
          </a:p>
          <a:p>
            <a:pPr marL="171450" indent="-171450" algn="just">
              <a:buFont typeface="Arial" panose="020B0604020202020204" pitchFamily="34" charset="0"/>
              <a:buChar char="•"/>
            </a:pPr>
            <a:r>
              <a:rPr lang="en-GB" sz="1000" dirty="0">
                <a:latin typeface="Arial"/>
                <a:cs typeface="Arial"/>
              </a:rPr>
              <a:t>New action log developed and sent out end of Aug 23, awaiting feedback/completion from SGs.</a:t>
            </a:r>
            <a:endParaRPr lang="en-GB" sz="1000"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b="1" u="sng"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b="1" u="sng" dirty="0">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71683" y="2837496"/>
            <a:ext cx="5967273" cy="246221"/>
          </a:xfrm>
          <a:prstGeom prst="rect">
            <a:avLst/>
          </a:prstGeom>
          <a:noFill/>
          <a:ln>
            <a:solidFill>
              <a:schemeClr val="accent5">
                <a:lumMod val="50000"/>
              </a:schemeClr>
            </a:solidFill>
          </a:ln>
        </p:spPr>
        <p:txBody>
          <a:bodyPr wrap="square" rtlCol="0">
            <a:spAutoFit/>
          </a:bodyPr>
          <a:lstStyle/>
          <a:p>
            <a:r>
              <a:rPr lang="en-GB" sz="1000" b="1">
                <a:latin typeface="Arial" panose="020B0604020202020204" pitchFamily="34" charset="0"/>
                <a:cs typeface="Arial" panose="020B0604020202020204" pitchFamily="34" charset="0"/>
              </a:rPr>
              <a:t>Key Outcome Measure/s – </a:t>
            </a:r>
            <a:r>
              <a:rPr lang="en-GB" sz="1000">
                <a:latin typeface="Arial" panose="020B0604020202020204" pitchFamily="34" charset="0"/>
                <a:cs typeface="Arial" panose="020B0604020202020204" pitchFamily="34" charset="0"/>
              </a:rPr>
              <a:t>link to dashboard to be added</a:t>
            </a:r>
          </a:p>
        </p:txBody>
      </p:sp>
      <p:sp>
        <p:nvSpPr>
          <p:cNvPr id="7" name="TextBox 6"/>
          <p:cNvSpPr txBox="1">
            <a:spLocks noChangeAspect="1"/>
          </p:cNvSpPr>
          <p:nvPr/>
        </p:nvSpPr>
        <p:spPr>
          <a:xfrm>
            <a:off x="6118801" y="946866"/>
            <a:ext cx="5976000" cy="1719627"/>
          </a:xfrm>
          <a:prstGeom prst="rect">
            <a:avLst/>
          </a:prstGeom>
          <a:noFill/>
          <a:ln w="6350">
            <a:solidFill>
              <a:schemeClr val="tx1"/>
            </a:solidFill>
          </a:ln>
        </p:spPr>
        <p:txBody>
          <a:bodyPr wrap="square" lIns="91440" tIns="45720" rIns="91440" bIns="45720" rtlCol="0" anchor="t">
            <a:noAutofit/>
          </a:bodyPr>
          <a:lstStyle/>
          <a:p>
            <a:r>
              <a:rPr lang="en-GB" sz="1000" b="1" dirty="0">
                <a:latin typeface="Arial"/>
                <a:cs typeface="Arial"/>
              </a:rPr>
              <a:t>Key achievements</a:t>
            </a:r>
          </a:p>
          <a:p>
            <a:pPr marL="171450" indent="-171450">
              <a:buFont typeface="Arial" panose="020B0604020202020204" pitchFamily="34" charset="0"/>
              <a:buChar char="•"/>
            </a:pPr>
            <a:r>
              <a:rPr lang="en-GB" sz="1000" dirty="0">
                <a:latin typeface="Arial"/>
                <a:cs typeface="Arial"/>
              </a:rPr>
              <a:t>EOLC training established and continues each month 21% of HB staff trained August 2023 – Champion programme, Regular Education sessions, bespoke training requested by Service Groups and care home training.</a:t>
            </a:r>
          </a:p>
          <a:p>
            <a:pPr marL="171450" indent="-171450">
              <a:buFont typeface="Arial" panose="020B0604020202020204" pitchFamily="34" charset="0"/>
              <a:buChar char="•"/>
            </a:pPr>
            <a:r>
              <a:rPr lang="en-GB" sz="1000" dirty="0">
                <a:latin typeface="Arial"/>
                <a:cs typeface="Arial"/>
              </a:rPr>
              <a:t>Internal Audit Spring 2023 gave reasonable assurance for End of Life Care.</a:t>
            </a:r>
          </a:p>
          <a:p>
            <a:pPr marL="171450" indent="-171450">
              <a:buFont typeface="Arial" panose="020B0604020202020204" pitchFamily="34" charset="0"/>
              <a:buChar char="•"/>
            </a:pPr>
            <a:r>
              <a:rPr lang="en-GB" sz="1000" dirty="0">
                <a:latin typeface="Arial"/>
                <a:cs typeface="Arial"/>
              </a:rPr>
              <a:t>Some improvements seen in the National Audit of Care at the End of Life 2022 compared to 2021.</a:t>
            </a:r>
          </a:p>
          <a:p>
            <a:pPr marL="171450" indent="-171450">
              <a:buFont typeface="Arial" panose="020B0604020202020204" pitchFamily="34" charset="0"/>
              <a:buChar char="•"/>
            </a:pPr>
            <a:r>
              <a:rPr lang="en-GB" sz="1000" dirty="0">
                <a:latin typeface="Arial"/>
                <a:cs typeface="Arial"/>
              </a:rPr>
              <a:t>A shift in the number of Advance care plan notifications set in WCP from median of 6 to 72 per month</a:t>
            </a:r>
          </a:p>
        </p:txBody>
      </p:sp>
      <p:sp>
        <p:nvSpPr>
          <p:cNvPr id="9" name="Footer Placeholder 8"/>
          <p:cNvSpPr>
            <a:spLocks noGrp="1"/>
          </p:cNvSpPr>
          <p:nvPr>
            <p:ph type="ftr" sz="quarter" idx="4294967295"/>
          </p:nvPr>
        </p:nvSpPr>
        <p:spPr>
          <a:xfrm>
            <a:off x="0" y="6644640"/>
            <a:ext cx="12192000" cy="213360"/>
          </a:xfrm>
          <a:ln>
            <a:solidFill>
              <a:schemeClr val="bg1"/>
            </a:solidFill>
          </a:ln>
        </p:spPr>
        <p:style>
          <a:lnRef idx="2">
            <a:schemeClr val="accent3"/>
          </a:lnRef>
          <a:fillRef idx="1">
            <a:schemeClr val="lt1"/>
          </a:fillRef>
          <a:effectRef idx="0">
            <a:schemeClr val="accent3"/>
          </a:effectRef>
          <a:fontRef idx="minor">
            <a:schemeClr val="dk1"/>
          </a:fontRef>
        </p:style>
        <p:txBody>
          <a:bodyPr/>
          <a:lstStyle/>
          <a:p>
            <a:pPr algn="l"/>
            <a:r>
              <a:rPr lang="en-GB" sz="1000" b="1">
                <a:solidFill>
                  <a:schemeClr val="bg1">
                    <a:lumMod val="50000"/>
                  </a:schemeClr>
                </a:solidFill>
              </a:rPr>
              <a:t>Evidence - </a:t>
            </a:r>
            <a:r>
              <a:rPr lang="en-GB" sz="1000">
                <a:solidFill>
                  <a:schemeClr val="bg1">
                    <a:lumMod val="50000"/>
                  </a:schemeClr>
                </a:solidFill>
              </a:rPr>
              <a:t>End of life care for adults, Updated Sept 2022,  https://www.nice.org.uk/guidance/qs13</a:t>
            </a:r>
          </a:p>
        </p:txBody>
      </p:sp>
      <p:graphicFrame>
        <p:nvGraphicFramePr>
          <p:cNvPr id="11" name="Table 10"/>
          <p:cNvGraphicFramePr>
            <a:graphicFrameLocks noGrp="1"/>
          </p:cNvGraphicFramePr>
          <p:nvPr>
            <p:extLst>
              <p:ext uri="{D42A27DB-BD31-4B8C-83A1-F6EECF244321}">
                <p14:modId xmlns:p14="http://schemas.microsoft.com/office/powerpoint/2010/main" val="1141680692"/>
              </p:ext>
            </p:extLst>
          </p:nvPr>
        </p:nvGraphicFramePr>
        <p:xfrm>
          <a:off x="85759" y="5101682"/>
          <a:ext cx="5953197" cy="144000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245358">
                <a:tc>
                  <a:txBody>
                    <a:bodyPr/>
                    <a:lstStyle/>
                    <a:p>
                      <a:r>
                        <a:rPr lang="en-GB" sz="1000">
                          <a:latin typeface="Arial" panose="020B0604020202020204" pitchFamily="34" charset="0"/>
                          <a:cs typeface="Arial" panose="020B0604020202020204" pitchFamily="34" charset="0"/>
                        </a:rPr>
                        <a:t>Risks</a:t>
                      </a:r>
                      <a:r>
                        <a:rPr lang="en-GB" sz="1000" baseline="0">
                          <a:latin typeface="Arial" panose="020B0604020202020204" pitchFamily="34" charset="0"/>
                          <a:cs typeface="Arial" panose="020B0604020202020204" pitchFamily="34" charset="0"/>
                        </a:rPr>
                        <a:t> to delivery</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Owner</a:t>
                      </a:r>
                    </a:p>
                  </a:txBody>
                  <a:tcPr/>
                </a:tc>
                <a:tc>
                  <a:txBody>
                    <a:bodyPr/>
                    <a:lstStyle/>
                    <a:p>
                      <a:r>
                        <a:rPr lang="en-GB" sz="1000">
                          <a:latin typeface="Arial" panose="020B0604020202020204" pitchFamily="34" charset="0"/>
                          <a:cs typeface="Arial" panose="020B0604020202020204" pitchFamily="34" charset="0"/>
                        </a:rPr>
                        <a:t>Next Steps</a:t>
                      </a:r>
                    </a:p>
                  </a:txBody>
                  <a:tcPr/>
                </a:tc>
                <a:extLst>
                  <a:ext uri="{0D108BD9-81ED-4DB2-BD59-A6C34878D82A}">
                    <a16:rowId xmlns:a16="http://schemas.microsoft.com/office/drawing/2014/main" val="2403941587"/>
                  </a:ext>
                </a:extLst>
              </a:tr>
              <a:tr h="442050">
                <a:tc>
                  <a:txBody>
                    <a:bodyPr/>
                    <a:lstStyle/>
                    <a:p>
                      <a:r>
                        <a:rPr lang="en-GB" sz="1000" dirty="0">
                          <a:latin typeface="Arial" panose="020B0604020202020204" pitchFamily="34" charset="0"/>
                          <a:cs typeface="Arial" panose="020B0604020202020204" pitchFamily="34" charset="0"/>
                        </a:rPr>
                        <a:t>Limitations in digital systems to record discussions relating to EOLC and to share between care settings</a:t>
                      </a:r>
                    </a:p>
                  </a:txBody>
                  <a:tcPr/>
                </a:tc>
                <a:tc>
                  <a:txBody>
                    <a:bodyPr/>
                    <a:lstStyle/>
                    <a:p>
                      <a:r>
                        <a:rPr lang="en-GB" sz="1000">
                          <a:latin typeface="Arial" panose="020B0604020202020204" pitchFamily="34" charset="0"/>
                          <a:cs typeface="Arial" panose="020B0604020202020204" pitchFamily="34" charset="0"/>
                        </a:rPr>
                        <a:t>Matt John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Meetings continue to develop</a:t>
                      </a:r>
                      <a:r>
                        <a:rPr lang="en-GB" sz="1000" baseline="0">
                          <a:latin typeface="Arial" panose="020B0604020202020204" pitchFamily="34" charset="0"/>
                          <a:cs typeface="Arial" panose="020B0604020202020204" pitchFamily="34" charset="0"/>
                        </a:rPr>
                        <a:t> </a:t>
                      </a:r>
                      <a:r>
                        <a:rPr lang="en-GB" sz="1000">
                          <a:latin typeface="Arial" panose="020B0604020202020204" pitchFamily="34" charset="0"/>
                          <a:cs typeface="Arial" panose="020B0604020202020204" pitchFamily="34" charset="0"/>
                        </a:rPr>
                        <a:t>plan</a:t>
                      </a:r>
                    </a:p>
                  </a:txBody>
                  <a:tcPr/>
                </a:tc>
                <a:extLst>
                  <a:ext uri="{0D108BD9-81ED-4DB2-BD59-A6C34878D82A}">
                    <a16:rowId xmlns:a16="http://schemas.microsoft.com/office/drawing/2014/main" val="2085390978"/>
                  </a:ext>
                </a:extLst>
              </a:tr>
              <a:tr h="3987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Uncertainty on use of ONS deaths due to license concerns to measure outcome</a:t>
                      </a:r>
                    </a:p>
                  </a:txBody>
                  <a:tcPr/>
                </a:tc>
                <a:tc>
                  <a:txBody>
                    <a:bodyPr/>
                    <a:lstStyle/>
                    <a:p>
                      <a:r>
                        <a:rPr lang="en-GB" sz="1000">
                          <a:latin typeface="Arial" panose="020B0604020202020204" pitchFamily="34" charset="0"/>
                          <a:cs typeface="Arial" panose="020B0604020202020204" pitchFamily="34" charset="0"/>
                        </a:rPr>
                        <a:t>Digital Intelligence</a:t>
                      </a:r>
                    </a:p>
                  </a:txBody>
                  <a:tcPr/>
                </a:tc>
                <a:tc>
                  <a:txBody>
                    <a:bodyPr/>
                    <a:lstStyle/>
                    <a:p>
                      <a:r>
                        <a:rPr lang="en-GB" sz="1000" dirty="0">
                          <a:latin typeface="Arial" panose="020B0604020202020204" pitchFamily="34" charset="0"/>
                          <a:cs typeface="Arial" panose="020B0604020202020204" pitchFamily="34" charset="0"/>
                        </a:rPr>
                        <a:t>Waiting</a:t>
                      </a:r>
                      <a:r>
                        <a:rPr lang="en-GB" sz="1000" baseline="0" dirty="0">
                          <a:latin typeface="Arial" panose="020B0604020202020204" pitchFamily="34" charset="0"/>
                          <a:cs typeface="Arial" panose="020B0604020202020204" pitchFamily="34" charset="0"/>
                        </a:rPr>
                        <a:t> an update to resolution</a:t>
                      </a:r>
                      <a:endParaRPr lang="en-GB"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6673293"/>
                  </a:ext>
                </a:extLst>
              </a:tr>
              <a:tr h="353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942234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90143247"/>
              </p:ext>
            </p:extLst>
          </p:nvPr>
        </p:nvGraphicFramePr>
        <p:xfrm>
          <a:off x="6132877" y="5101682"/>
          <a:ext cx="5976000" cy="1740684"/>
        </p:xfrm>
        <a:graphic>
          <a:graphicData uri="http://schemas.openxmlformats.org/drawingml/2006/table">
            <a:tbl>
              <a:tblPr firstRow="1" bandRow="1">
                <a:tableStyleId>{5C22544A-7EE6-4342-B048-85BDC9FD1C3A}</a:tableStyleId>
              </a:tblPr>
              <a:tblGrid>
                <a:gridCol w="3474721">
                  <a:extLst>
                    <a:ext uri="{9D8B030D-6E8A-4147-A177-3AD203B41FA5}">
                      <a16:colId xmlns:a16="http://schemas.microsoft.com/office/drawing/2014/main" val="2232684934"/>
                    </a:ext>
                  </a:extLst>
                </a:gridCol>
                <a:gridCol w="1713160">
                  <a:extLst>
                    <a:ext uri="{9D8B030D-6E8A-4147-A177-3AD203B41FA5}">
                      <a16:colId xmlns:a16="http://schemas.microsoft.com/office/drawing/2014/main" val="1392341808"/>
                    </a:ext>
                  </a:extLst>
                </a:gridCol>
                <a:gridCol w="788119">
                  <a:extLst>
                    <a:ext uri="{9D8B030D-6E8A-4147-A177-3AD203B41FA5}">
                      <a16:colId xmlns:a16="http://schemas.microsoft.com/office/drawing/2014/main" val="3224507551"/>
                    </a:ext>
                  </a:extLst>
                </a:gridCol>
              </a:tblGrid>
              <a:tr h="245106">
                <a:tc>
                  <a:txBody>
                    <a:bodyPr/>
                    <a:lstStyle/>
                    <a:p>
                      <a:r>
                        <a:rPr lang="en-GB" sz="1000" dirty="0">
                          <a:latin typeface="Arial"/>
                          <a:cs typeface="Arial"/>
                        </a:rPr>
                        <a:t>Actions for the next month</a:t>
                      </a:r>
                    </a:p>
                  </a:txBody>
                  <a:tcPr/>
                </a:tc>
                <a:tc>
                  <a:txBody>
                    <a:bodyPr/>
                    <a:lstStyle/>
                    <a:p>
                      <a:r>
                        <a:rPr lang="en-GB" sz="1000" dirty="0">
                          <a:latin typeface="Arial"/>
                          <a:cs typeface="Arial"/>
                        </a:rPr>
                        <a:t>Responsible</a:t>
                      </a:r>
                      <a:r>
                        <a:rPr lang="en-GB" sz="1000" baseline="0" dirty="0">
                          <a:latin typeface="Arial"/>
                          <a:cs typeface="Arial"/>
                        </a:rPr>
                        <a:t> Owner</a:t>
                      </a:r>
                      <a:endParaRPr lang="en-GB" sz="1000" dirty="0">
                        <a:latin typeface="Arial"/>
                        <a:cs typeface="Arial"/>
                      </a:endParaRPr>
                    </a:p>
                  </a:txBody>
                  <a:tcPr/>
                </a:tc>
                <a:tc>
                  <a:txBody>
                    <a:bodyPr/>
                    <a:lstStyle/>
                    <a:p>
                      <a:r>
                        <a:rPr lang="en-GB" sz="1000" dirty="0">
                          <a:latin typeface="Arial"/>
                          <a:cs typeface="Arial"/>
                        </a:rPr>
                        <a:t>Due Date</a:t>
                      </a:r>
                    </a:p>
                  </a:txBody>
                  <a:tcPr/>
                </a:tc>
                <a:extLst>
                  <a:ext uri="{0D108BD9-81ED-4DB2-BD59-A6C34878D82A}">
                    <a16:rowId xmlns:a16="http://schemas.microsoft.com/office/drawing/2014/main" val="3210150886"/>
                  </a:ext>
                </a:extLst>
              </a:tr>
              <a:tr h="398298">
                <a:tc>
                  <a:txBody>
                    <a:bodyPr/>
                    <a:lstStyle/>
                    <a:p>
                      <a:pPr marL="0" marR="0" lvl="0" indent="0" algn="l" rtl="0" eaLnBrk="1" fontAlgn="auto" latinLnBrk="0" hangingPunct="1">
                        <a:lnSpc>
                          <a:spcPct val="100000"/>
                        </a:lnSpc>
                        <a:spcBef>
                          <a:spcPts val="0"/>
                        </a:spcBef>
                        <a:spcAft>
                          <a:spcPts val="0"/>
                        </a:spcAft>
                        <a:buClrTx/>
                        <a:buSzTx/>
                        <a:buFontTx/>
                        <a:buNone/>
                      </a:pPr>
                      <a:r>
                        <a:rPr lang="en-GB" sz="1000" dirty="0">
                          <a:latin typeface="Arial"/>
                          <a:cs typeface="Arial"/>
                        </a:rPr>
                        <a:t>Continue</a:t>
                      </a:r>
                      <a:r>
                        <a:rPr lang="en-GB" sz="1000" baseline="0" dirty="0">
                          <a:latin typeface="Arial"/>
                          <a:cs typeface="Arial"/>
                        </a:rPr>
                        <a:t> collection of monthly Palliative care data, ensure next meeting established</a:t>
                      </a:r>
                      <a:endParaRPr lang="en-GB" sz="1000" dirty="0">
                        <a:latin typeface="Arial"/>
                        <a:cs typeface="Arial"/>
                      </a:endParaRPr>
                    </a:p>
                  </a:txBody>
                  <a:tcPr/>
                </a:tc>
                <a:tc>
                  <a:txBody>
                    <a:bodyPr/>
                    <a:lstStyle/>
                    <a:p>
                      <a:r>
                        <a:rPr lang="en-GB" sz="1000" dirty="0">
                          <a:latin typeface="Arial"/>
                          <a:cs typeface="Arial"/>
                        </a:rPr>
                        <a:t>Sowndarya Shivaraj</a:t>
                      </a:r>
                      <a:r>
                        <a:rPr lang="en-GB" sz="1000" baseline="0" dirty="0">
                          <a:latin typeface="Arial"/>
                          <a:cs typeface="Arial"/>
                        </a:rPr>
                        <a:t>, Sue Morgan and Emma Smith</a:t>
                      </a:r>
                      <a:endParaRPr lang="en-GB" sz="1000" dirty="0">
                        <a:latin typeface="Arial"/>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mn-lt"/>
                          <a:cs typeface="Arial"/>
                        </a:rPr>
                        <a:t>Sept 2023</a:t>
                      </a:r>
                    </a:p>
                    <a:p>
                      <a:endParaRPr lang="en-GB" sz="1000" dirty="0">
                        <a:latin typeface="Arial"/>
                        <a:cs typeface="Arial"/>
                      </a:endParaRPr>
                    </a:p>
                  </a:txBody>
                  <a:tcPr/>
                </a:tc>
                <a:extLst>
                  <a:ext uri="{0D108BD9-81ED-4DB2-BD59-A6C34878D82A}">
                    <a16:rowId xmlns:a16="http://schemas.microsoft.com/office/drawing/2014/main" val="4159380428"/>
                  </a:ext>
                </a:extLst>
              </a:tr>
              <a:tr h="398298">
                <a:tc>
                  <a:txBody>
                    <a:bodyPr/>
                    <a:lstStyle/>
                    <a:p>
                      <a:pPr marL="0" marR="0" lvl="0" indent="0" algn="l">
                        <a:lnSpc>
                          <a:spcPct val="100000"/>
                        </a:lnSpc>
                        <a:spcBef>
                          <a:spcPts val="0"/>
                        </a:spcBef>
                        <a:spcAft>
                          <a:spcPts val="0"/>
                        </a:spcAft>
                        <a:buNone/>
                      </a:pPr>
                      <a:r>
                        <a:rPr lang="en-GB" sz="1000" b="0" i="0" u="none" strike="noStrike" noProof="0" dirty="0">
                          <a:solidFill>
                            <a:srgbClr val="000000"/>
                          </a:solidFill>
                          <a:latin typeface="Arial"/>
                        </a:rPr>
                        <a:t>Continued meetings with Digital systems and intelligence to formulate plan by Oct for remaining year</a:t>
                      </a:r>
                      <a:endParaRPr lang="en-US" dirty="0"/>
                    </a:p>
                  </a:txBody>
                  <a:tcPr/>
                </a:tc>
                <a:tc>
                  <a:txBody>
                    <a:bodyPr/>
                    <a:lstStyle/>
                    <a:p>
                      <a:r>
                        <a:rPr lang="en-GB" sz="1000" baseline="0" dirty="0">
                          <a:latin typeface="Arial"/>
                          <a:cs typeface="Arial"/>
                        </a:rPr>
                        <a:t>Sue Morgan, Helen Thomas, Dai Williams and Emma Smith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Arial"/>
                          <a:cs typeface="Arial"/>
                        </a:rPr>
                        <a:t>Sept 2023</a:t>
                      </a:r>
                    </a:p>
                  </a:txBody>
                  <a:tcPr/>
                </a:tc>
                <a:extLst>
                  <a:ext uri="{0D108BD9-81ED-4DB2-BD59-A6C34878D82A}">
                    <a16:rowId xmlns:a16="http://schemas.microsoft.com/office/drawing/2014/main" val="3535384573"/>
                  </a:ext>
                </a:extLst>
              </a:tr>
              <a:tr h="398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Arial"/>
                          <a:cs typeface="Arial"/>
                        </a:rPr>
                        <a:t>Repeat NACEL style staff survey locally</a:t>
                      </a:r>
                      <a:r>
                        <a:rPr lang="en-GB" sz="1000" baseline="0" dirty="0">
                          <a:latin typeface="Arial"/>
                          <a:cs typeface="Arial"/>
                        </a:rPr>
                        <a:t> to measure staff confidence and knowledge </a:t>
                      </a:r>
                      <a:r>
                        <a:rPr lang="en-GB" sz="1000" dirty="0">
                          <a:latin typeface="Arial"/>
                          <a:cs typeface="Arial"/>
                        </a:rPr>
                        <a:t>in supporting patients in</a:t>
                      </a:r>
                      <a:r>
                        <a:rPr lang="en-GB" sz="1000" baseline="0" dirty="0">
                          <a:latin typeface="Arial"/>
                          <a:cs typeface="Arial"/>
                        </a:rPr>
                        <a:t> the last days of life</a:t>
                      </a:r>
                      <a:endParaRPr lang="en-GB" sz="1000" dirty="0">
                        <a:latin typeface="Arial"/>
                        <a:cs typeface="Arial"/>
                      </a:endParaRPr>
                    </a:p>
                  </a:txBody>
                  <a:tcPr/>
                </a:tc>
                <a:tc>
                  <a:txBody>
                    <a:bodyPr/>
                    <a:lstStyle/>
                    <a:p>
                      <a:r>
                        <a:rPr lang="en-GB" sz="1000" dirty="0">
                          <a:latin typeface="Arial" panose="020B0604020202020204" pitchFamily="34" charset="0"/>
                          <a:cs typeface="Arial" panose="020B0604020202020204" pitchFamily="34" charset="0"/>
                        </a:rPr>
                        <a:t>Sue Morgan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mn-lt"/>
                          <a:cs typeface="Arial"/>
                        </a:rPr>
                        <a:t>Oct 2023</a:t>
                      </a:r>
                    </a:p>
                    <a:p>
                      <a:endParaRPr lang="en-GB"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1750474"/>
                  </a:ext>
                </a:extLst>
              </a:tr>
            </a:tbl>
          </a:graphicData>
        </a:graphic>
      </p:graphicFrame>
      <p:sp>
        <p:nvSpPr>
          <p:cNvPr id="21" name="TextBox 20"/>
          <p:cNvSpPr txBox="1"/>
          <p:nvPr/>
        </p:nvSpPr>
        <p:spPr>
          <a:xfrm>
            <a:off x="71683" y="663122"/>
            <a:ext cx="10220398" cy="252000"/>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Project Team: </a:t>
            </a:r>
            <a:r>
              <a:rPr lang="en-GB" sz="1000">
                <a:latin typeface="Arial" panose="020B0604020202020204" pitchFamily="34" charset="0"/>
                <a:cs typeface="Arial" panose="020B0604020202020204" pitchFamily="34" charset="0"/>
              </a:rPr>
              <a:t>Senior Responsible Owner – Sue Morgan (Clinical Lead), Project Manager – Tracy Rowe (part-time) , QI lead – Emma Smith</a:t>
            </a:r>
            <a:r>
              <a:rPr lang="en-GB" sz="1000">
                <a:solidFill>
                  <a:srgbClr val="FF0000"/>
                </a:solidFill>
                <a:latin typeface="Arial" panose="020B0604020202020204" pitchFamily="34" charset="0"/>
                <a:cs typeface="Arial" panose="020B0604020202020204" pitchFamily="34" charset="0"/>
              </a:rPr>
              <a:t> </a:t>
            </a:r>
          </a:p>
        </p:txBody>
      </p:sp>
      <p:sp>
        <p:nvSpPr>
          <p:cNvPr id="28" name="TextBox 27"/>
          <p:cNvSpPr txBox="1"/>
          <p:nvPr/>
        </p:nvSpPr>
        <p:spPr>
          <a:xfrm>
            <a:off x="10514330" y="673835"/>
            <a:ext cx="1580471" cy="241287"/>
          </a:xfrm>
          <a:prstGeom prst="rect">
            <a:avLst/>
          </a:prstGeom>
          <a:noFill/>
          <a:ln>
            <a:solidFill>
              <a:schemeClr val="tx1"/>
            </a:solidFill>
          </a:ln>
        </p:spPr>
        <p:txBody>
          <a:bodyPr wrap="square" lIns="91440" tIns="45720" rIns="91440" bIns="45720" rtlCol="0" anchor="t">
            <a:noAutofit/>
          </a:bodyPr>
          <a:lstStyle/>
          <a:p>
            <a:r>
              <a:rPr lang="en-GB" sz="1000" b="1" dirty="0">
                <a:latin typeface="Arial"/>
                <a:cs typeface="Arial"/>
              </a:rPr>
              <a:t>Month – </a:t>
            </a:r>
            <a:r>
              <a:rPr lang="en-GB" sz="1000" dirty="0">
                <a:latin typeface="Arial"/>
                <a:cs typeface="Arial"/>
              </a:rPr>
              <a:t>August 2023</a:t>
            </a:r>
            <a:endParaRPr lang="en-GB" sz="10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2BD9EAF5-4C36-4CA9-FD2C-E0B6C27A4C18}"/>
              </a:ext>
            </a:extLst>
          </p:cNvPr>
          <p:cNvPicPr>
            <a:picLocks noChangeAspect="1"/>
          </p:cNvPicPr>
          <p:nvPr/>
        </p:nvPicPr>
        <p:blipFill>
          <a:blip r:embed="rId3"/>
          <a:stretch>
            <a:fillRect/>
          </a:stretch>
        </p:blipFill>
        <p:spPr>
          <a:xfrm>
            <a:off x="3063412" y="3170828"/>
            <a:ext cx="2991492" cy="1800613"/>
          </a:xfrm>
          <a:prstGeom prst="rect">
            <a:avLst/>
          </a:prstGeom>
        </p:spPr>
      </p:pic>
      <p:pic>
        <p:nvPicPr>
          <p:cNvPr id="4" name="Picture 3" descr="A graph with blue lines and a red line&#10;&#10;Description automatically generated">
            <a:extLst>
              <a:ext uri="{FF2B5EF4-FFF2-40B4-BE49-F238E27FC236}">
                <a16:creationId xmlns:a16="http://schemas.microsoft.com/office/drawing/2014/main" id="{DA0235E6-3828-8E50-9347-D696339AF8B0}"/>
              </a:ext>
            </a:extLst>
          </p:cNvPr>
          <p:cNvPicPr>
            <a:picLocks noChangeAspect="1"/>
          </p:cNvPicPr>
          <p:nvPr/>
        </p:nvPicPr>
        <p:blipFill>
          <a:blip r:embed="rId4"/>
          <a:stretch>
            <a:fillRect/>
          </a:stretch>
        </p:blipFill>
        <p:spPr>
          <a:xfrm>
            <a:off x="75344" y="3170220"/>
            <a:ext cx="2991492" cy="1801829"/>
          </a:xfrm>
          <a:prstGeom prst="rect">
            <a:avLst/>
          </a:prstGeom>
        </p:spPr>
      </p:pic>
    </p:spTree>
    <p:extLst>
      <p:ext uri="{BB962C8B-B14F-4D97-AF65-F5344CB8AC3E}">
        <p14:creationId xmlns:p14="http://schemas.microsoft.com/office/powerpoint/2010/main" val="276387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dirty="0">
                <a:latin typeface="Arial"/>
                <a:cs typeface="Arial"/>
              </a:rPr>
              <a:t>Quality Priority – Falls</a:t>
            </a:r>
          </a:p>
          <a:p>
            <a:r>
              <a:rPr lang="en-GB" sz="1500" b="1" dirty="0">
                <a:latin typeface="Arial"/>
                <a:cs typeface="Arial"/>
              </a:rPr>
              <a:t>Goal – </a:t>
            </a:r>
            <a:r>
              <a:rPr lang="en-GB" sz="1500" i="1" dirty="0">
                <a:latin typeface="Arial"/>
                <a:cs typeface="Arial"/>
              </a:rPr>
              <a:t>Reduced falls and harm in hospital and across Primary Care and Community services by 10% in 2023/2024</a:t>
            </a:r>
            <a:endParaRPr lang="en-GB" sz="1500" i="1" dirty="0">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8"/>
            <a:ext cx="5953197" cy="1845444"/>
          </a:xfrm>
          <a:prstGeom prst="rect">
            <a:avLst/>
          </a:prstGeom>
          <a:noFill/>
          <a:ln>
            <a:solidFill>
              <a:schemeClr val="accent5">
                <a:lumMod val="50000"/>
              </a:schemeClr>
            </a:solidFill>
          </a:ln>
        </p:spPr>
        <p:txBody>
          <a:bodyPr wrap="square" lIns="91440" tIns="45720" rIns="91440" bIns="45720" rtlCol="0" anchor="t">
            <a:noAutofit/>
          </a:bodyPr>
          <a:lstStyle/>
          <a:p>
            <a:r>
              <a:rPr lang="en-GB" sz="1000" b="1" dirty="0">
                <a:latin typeface="Arial" panose="020B0604020202020204" pitchFamily="34" charset="0"/>
                <a:cs typeface="Arial" panose="020B0604020202020204" pitchFamily="34" charset="0"/>
              </a:rPr>
              <a:t>Methods </a:t>
            </a:r>
          </a:p>
          <a:p>
            <a:pPr>
              <a:buFont typeface="Arial" panose="020B0604020202020204" pitchFamily="34" charset="0"/>
              <a:buChar char="•"/>
            </a:pPr>
            <a:r>
              <a:rPr lang="en-GB" sz="900" dirty="0">
                <a:ea typeface="+mn-lt"/>
                <a:cs typeface="+mn-lt"/>
              </a:rPr>
              <a:t>Build on Quality improvement programme.  </a:t>
            </a:r>
            <a:endParaRPr lang="en-GB" sz="900" b="1">
              <a:latin typeface="Arial" panose="020B0604020202020204" pitchFamily="34" charset="0"/>
              <a:cs typeface="Arial" panose="020B0604020202020204" pitchFamily="34" charset="0"/>
            </a:endParaRPr>
          </a:p>
          <a:p>
            <a:pPr>
              <a:buFont typeface="Arial" panose="020B0604020202020204" pitchFamily="34" charset="0"/>
              <a:buChar char="•"/>
            </a:pPr>
            <a:r>
              <a:rPr lang="en-GB" sz="900" dirty="0">
                <a:ea typeface="+mn-lt"/>
                <a:cs typeface="+mn-lt"/>
              </a:rPr>
              <a:t>Embed Falls audit programme.</a:t>
            </a:r>
            <a:endParaRPr lang="en-GB" sz="900">
              <a:cs typeface="Arial"/>
            </a:endParaRPr>
          </a:p>
          <a:p>
            <a:pPr>
              <a:buFont typeface="Arial" panose="020B0604020202020204" pitchFamily="34" charset="0"/>
              <a:buChar char="•"/>
            </a:pPr>
            <a:r>
              <a:rPr lang="en-GB" sz="900" dirty="0">
                <a:ea typeface="+mn-lt"/>
                <a:cs typeface="+mn-lt"/>
              </a:rPr>
              <a:t>Embed reporting structures from service groups Targeted QI input to high falls rate wards</a:t>
            </a:r>
            <a:endParaRPr lang="en-GB" sz="900">
              <a:cs typeface="Arial"/>
            </a:endParaRPr>
          </a:p>
          <a:p>
            <a:pPr>
              <a:buFont typeface="Arial" panose="020B0604020202020204" pitchFamily="34" charset="0"/>
              <a:buChar char="•"/>
            </a:pPr>
            <a:r>
              <a:rPr lang="en-GB" sz="900" dirty="0">
                <a:ea typeface="+mn-lt"/>
                <a:cs typeface="+mn-lt"/>
              </a:rPr>
              <a:t>Develop/Educate clinical workforce </a:t>
            </a:r>
            <a:endParaRPr lang="en-GB" sz="900">
              <a:cs typeface="Arial"/>
            </a:endParaRPr>
          </a:p>
          <a:p>
            <a:pPr>
              <a:buFont typeface="Arial" panose="020B0604020202020204" pitchFamily="34" charset="0"/>
              <a:buChar char="•"/>
            </a:pPr>
            <a:r>
              <a:rPr lang="en-GB" sz="900" dirty="0">
                <a:ea typeface="+mn-lt"/>
                <a:cs typeface="+mn-lt"/>
              </a:rPr>
              <a:t>Development of HB Falls Strategy </a:t>
            </a:r>
            <a:endParaRPr lang="en-GB" sz="900" dirty="0">
              <a:cs typeface="Arial"/>
            </a:endParaRPr>
          </a:p>
          <a:p>
            <a:pPr>
              <a:buFont typeface="Arial" panose="020B0604020202020204" pitchFamily="34" charset="0"/>
              <a:buChar char="•"/>
            </a:pPr>
            <a:r>
              <a:rPr lang="en-GB" sz="900" dirty="0">
                <a:ea typeface="+mn-lt"/>
                <a:cs typeface="+mn-lt"/>
              </a:rPr>
              <a:t>Engagement with Improvement Cymru and participation in Safe Care Collaboration Consider training to be mandatory</a:t>
            </a:r>
            <a:endParaRPr lang="en-GB" sz="900" dirty="0">
              <a:cs typeface="Arial"/>
            </a:endParaRPr>
          </a:p>
          <a:p>
            <a:pPr>
              <a:buFont typeface="Arial" panose="020B0604020202020204" pitchFamily="34" charset="0"/>
              <a:buChar char="•"/>
            </a:pPr>
            <a:r>
              <a:rPr lang="en-GB" sz="900" dirty="0">
                <a:ea typeface="+mn-lt"/>
                <a:cs typeface="+mn-lt"/>
              </a:rPr>
              <a:t>Promote public health campaigns re: healthy lifestyle and physical activity </a:t>
            </a:r>
            <a:r>
              <a:rPr lang="en-GB" sz="900" dirty="0" err="1">
                <a:ea typeface="+mn-lt"/>
                <a:cs typeface="+mn-lt"/>
              </a:rPr>
              <a:t>e.g</a:t>
            </a:r>
            <a:r>
              <a:rPr lang="en-GB" sz="900" dirty="0">
                <a:ea typeface="+mn-lt"/>
                <a:cs typeface="+mn-lt"/>
              </a:rPr>
              <a:t> Reconditioning. </a:t>
            </a:r>
            <a:endParaRPr lang="en-GB" sz="900">
              <a:cs typeface="Arial"/>
            </a:endParaRPr>
          </a:p>
          <a:p>
            <a:pPr>
              <a:buFont typeface="Arial" panose="020B0604020202020204" pitchFamily="34" charset="0"/>
              <a:buChar char="•"/>
            </a:pPr>
            <a:r>
              <a:rPr lang="en-GB" sz="900" dirty="0">
                <a:ea typeface="+mn-lt"/>
                <a:cs typeface="+mn-lt"/>
              </a:rPr>
              <a:t>Community Falls services review</a:t>
            </a:r>
            <a:endParaRPr lang="en-GB" sz="900" dirty="0">
              <a:cs typeface="Arial"/>
            </a:endParaRPr>
          </a:p>
          <a:p>
            <a:r>
              <a:rPr lang="en-GB" sz="900" b="1" dirty="0">
                <a:latin typeface="Arial"/>
                <a:cs typeface="Arial"/>
              </a:rPr>
              <a:t>Other critical success factors</a:t>
            </a:r>
          </a:p>
          <a:p>
            <a:pPr marL="171450" indent="-171450">
              <a:buFont typeface="Arial" panose="020B0604020202020204" pitchFamily="34" charset="0"/>
              <a:buChar char="•"/>
            </a:pPr>
            <a:r>
              <a:rPr lang="en-GB" sz="900" i="1" dirty="0">
                <a:latin typeface="Arial"/>
                <a:cs typeface="Arial"/>
              </a:rPr>
              <a:t>Regional falls prevention taskforce</a:t>
            </a:r>
          </a:p>
        </p:txBody>
      </p:sp>
      <p:sp>
        <p:nvSpPr>
          <p:cNvPr id="26" name="TextBox 25"/>
          <p:cNvSpPr txBox="1"/>
          <p:nvPr/>
        </p:nvSpPr>
        <p:spPr>
          <a:xfrm>
            <a:off x="6139122" y="2728886"/>
            <a:ext cx="5975999" cy="2246769"/>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dirty="0">
                <a:latin typeface="Arial"/>
                <a:cs typeface="Arial"/>
              </a:rPr>
              <a:t>Progress in the last month</a:t>
            </a:r>
          </a:p>
          <a:p>
            <a:pPr marL="285750" indent="-285750">
              <a:buFont typeface="Arial,Sans-Serif" panose="020B0604020202020204" pitchFamily="34" charset="0"/>
              <a:buChar char="•"/>
            </a:pPr>
            <a:r>
              <a:rPr lang="en-GB" sz="900" i="1" dirty="0">
                <a:latin typeface="Arial"/>
                <a:cs typeface="Arial"/>
              </a:rPr>
              <a:t>HB Community Falls scoping exercise, Gap analysis and duplication report completed – scheduled for management board October </a:t>
            </a:r>
          </a:p>
          <a:p>
            <a:pPr marL="285750" indent="-285750">
              <a:buFont typeface="Arial,Sans-Serif" panose="020B0604020202020204" pitchFamily="34" charset="0"/>
              <a:buChar char="•"/>
            </a:pPr>
            <a:r>
              <a:rPr lang="en-GB" sz="900" i="1" dirty="0">
                <a:latin typeface="Arial"/>
                <a:cs typeface="Arial"/>
              </a:rPr>
              <a:t>Falls Audit in OPMH completed all sites – lesson learnt to be shared and QI plan to be developed </a:t>
            </a:r>
            <a:endParaRPr lang="en-US" sz="900" i="1">
              <a:latin typeface="Arial"/>
              <a:cs typeface="Arial"/>
            </a:endParaRPr>
          </a:p>
          <a:p>
            <a:pPr marL="285750" indent="-285750">
              <a:buFont typeface="Arial,Sans-Serif" panose="020B0604020202020204" pitchFamily="34" charset="0"/>
              <a:buChar char="•"/>
            </a:pPr>
            <a:r>
              <a:rPr lang="en-GB" sz="900" i="1" dirty="0">
                <a:latin typeface="Arial"/>
                <a:cs typeface="Arial"/>
              </a:rPr>
              <a:t>Falls Policy updated – out for consultation and feedback </a:t>
            </a:r>
            <a:endParaRPr lang="en-US" sz="900" i="1">
              <a:latin typeface="Arial"/>
              <a:cs typeface="Arial"/>
            </a:endParaRPr>
          </a:p>
          <a:p>
            <a:pPr marL="285750" indent="-285750">
              <a:buFont typeface="Arial,Sans-Serif" panose="020B0604020202020204" pitchFamily="34" charset="0"/>
              <a:buChar char="•"/>
            </a:pPr>
            <a:r>
              <a:rPr lang="en-GB" sz="900" i="1" dirty="0">
                <a:latin typeface="Arial"/>
                <a:cs typeface="Arial"/>
              </a:rPr>
              <a:t>Focus on Reconditioning as pan health board approach – ACTIVE August has been positively received – developed to ACTIVE Autumn for phase 2 – focus on embedding reconditioning throughout HB</a:t>
            </a:r>
            <a:endParaRPr lang="en-GB" sz="900" i="1" dirty="0"/>
          </a:p>
          <a:p>
            <a:pPr marL="171450" indent="-171450" algn="just">
              <a:buFont typeface="Arial" panose="020B0604020202020204" pitchFamily="34" charset="0"/>
              <a:buChar char="•"/>
            </a:pPr>
            <a:endParaRPr lang="en-GB" sz="1000" b="1" u="sng">
              <a:latin typeface="Arial" panose="020B0604020202020204" pitchFamily="34" charset="0"/>
              <a:cs typeface="Arial" panose="020B0604020202020204" pitchFamily="34" charset="0"/>
            </a:endParaRPr>
          </a:p>
        </p:txBody>
      </p:sp>
      <p:sp>
        <p:nvSpPr>
          <p:cNvPr id="29" name="TextBox 28"/>
          <p:cNvSpPr txBox="1"/>
          <p:nvPr/>
        </p:nvSpPr>
        <p:spPr>
          <a:xfrm>
            <a:off x="71682" y="663122"/>
            <a:ext cx="10462967" cy="25200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dirty="0">
                <a:latin typeface="Arial"/>
                <a:cs typeface="Arial"/>
              </a:rPr>
              <a:t>Project Team: </a:t>
            </a:r>
            <a:r>
              <a:rPr lang="en-GB" sz="1000" dirty="0">
                <a:latin typeface="Arial"/>
                <a:cs typeface="Arial"/>
              </a:rPr>
              <a:t>Senior Responsible Officer: Helen Annandale, QI lead – Eleri D'Arcy</a:t>
            </a:r>
            <a:endParaRPr lang="en-GB" sz="1000" dirty="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121163" y="2837496"/>
            <a:ext cx="5925752" cy="1057701"/>
          </a:xfrm>
          <a:prstGeom prst="rect">
            <a:avLst/>
          </a:prstGeom>
          <a:noFill/>
          <a:ln>
            <a:solidFill>
              <a:schemeClr val="accent5">
                <a:lumMod val="50000"/>
              </a:schemeClr>
            </a:solidFill>
          </a:ln>
        </p:spPr>
        <p:txBody>
          <a:bodyPr wrap="square" lIns="91440" tIns="45720" rIns="91440" bIns="45720" rtlCol="0" anchor="t">
            <a:noAutofit/>
          </a:bodyPr>
          <a:lstStyle/>
          <a:p>
            <a:r>
              <a:rPr lang="en-GB" sz="1000" b="1" dirty="0">
                <a:latin typeface="Arial"/>
                <a:cs typeface="Arial"/>
              </a:rPr>
              <a:t>Key Outcome Measure/s – </a:t>
            </a:r>
          </a:p>
          <a:p>
            <a:endParaRPr lang="en-GB" sz="1000" b="1" dirty="0">
              <a:latin typeface="Arial" panose="020B0604020202020204" pitchFamily="34" charset="0"/>
              <a:cs typeface="Arial" panose="020B0604020202020204" pitchFamily="34" charset="0"/>
            </a:endParaRPr>
          </a:p>
        </p:txBody>
      </p:sp>
      <p:sp>
        <p:nvSpPr>
          <p:cNvPr id="7" name="TextBox 6"/>
          <p:cNvSpPr txBox="1">
            <a:spLocks noChangeAspect="1"/>
          </p:cNvSpPr>
          <p:nvPr/>
        </p:nvSpPr>
        <p:spPr>
          <a:xfrm>
            <a:off x="6139121" y="946866"/>
            <a:ext cx="5966104" cy="1343576"/>
          </a:xfrm>
          <a:prstGeom prst="rect">
            <a:avLst/>
          </a:prstGeom>
          <a:noFill/>
          <a:ln w="6350">
            <a:solidFill>
              <a:schemeClr val="tx1"/>
            </a:solidFill>
          </a:ln>
        </p:spPr>
        <p:txBody>
          <a:bodyPr wrap="square" lIns="91440" tIns="45720" rIns="91440" bIns="45720" rtlCol="0" anchor="t">
            <a:noAutofit/>
          </a:bodyPr>
          <a:lstStyle/>
          <a:p>
            <a:r>
              <a:rPr lang="en-GB" sz="1000" b="1" dirty="0">
                <a:latin typeface="Arial"/>
                <a:cs typeface="Arial"/>
              </a:rPr>
              <a:t>Key achievements</a:t>
            </a:r>
          </a:p>
          <a:p>
            <a:pPr marL="171450" indent="-171450">
              <a:buFont typeface="Arial" panose="020B0604020202020204" pitchFamily="34" charset="0"/>
              <a:buChar char="•"/>
            </a:pPr>
            <a:r>
              <a:rPr lang="en-GB" sz="900" i="1" dirty="0">
                <a:latin typeface="Arial"/>
                <a:cs typeface="Arial"/>
              </a:rPr>
              <a:t>reduction of inpatient falls &gt;10% 2022-2023</a:t>
            </a:r>
            <a:endParaRPr lang="en-GB" sz="900" i="1">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900" i="1" dirty="0">
                <a:latin typeface="Arial"/>
                <a:cs typeface="Arial"/>
              </a:rPr>
              <a:t>Agreed Governance structure with nominated SRO and Chair</a:t>
            </a:r>
          </a:p>
          <a:p>
            <a:pPr marL="171450" indent="-171450">
              <a:buFont typeface="Arial" panose="020B0604020202020204" pitchFamily="34" charset="0"/>
              <a:buChar char="•"/>
            </a:pPr>
            <a:r>
              <a:rPr lang="en-GB" sz="900" i="1" dirty="0">
                <a:latin typeface="Arial"/>
                <a:cs typeface="Arial"/>
              </a:rPr>
              <a:t>Improvements noted in National Audit of Inpatient falls 2023</a:t>
            </a:r>
            <a:endParaRPr lang="en-GB" sz="9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900" i="1" dirty="0">
                <a:latin typeface="Arial"/>
                <a:cs typeface="Arial"/>
              </a:rPr>
              <a:t>Inaugural Falls Summit held in March 2023</a:t>
            </a:r>
            <a:endParaRPr lang="en-GB" sz="9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900" i="1" dirty="0">
              <a:latin typeface="Arial" panose="020B0604020202020204" pitchFamily="34" charset="0"/>
              <a:cs typeface="Arial" panose="020B0604020202020204" pitchFamily="34" charset="0"/>
            </a:endParaRPr>
          </a:p>
          <a:p>
            <a:endParaRPr lang="en-GB" sz="800" dirty="0">
              <a:latin typeface="Arial" panose="020B0604020202020204" pitchFamily="34" charset="0"/>
              <a:cs typeface="Arial" panose="020B0604020202020204" pitchFamily="34" charset="0"/>
            </a:endParaRPr>
          </a:p>
          <a:p>
            <a:pPr>
              <a:buFont typeface="Arial" panose="020B0604020202020204" pitchFamily="34" charset="0"/>
              <a:buChar char="•"/>
            </a:pPr>
            <a:endParaRPr lang="en-GB"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i="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b="1" u="sng">
              <a:latin typeface="Arial" panose="020B0604020202020204" pitchFamily="34" charset="0"/>
              <a:cs typeface="Arial" panose="020B0604020202020204" pitchFamily="34" charset="0"/>
            </a:endParaRPr>
          </a:p>
        </p:txBody>
      </p:sp>
      <p:sp>
        <p:nvSpPr>
          <p:cNvPr id="8" name="TextBox 7"/>
          <p:cNvSpPr txBox="1"/>
          <p:nvPr/>
        </p:nvSpPr>
        <p:spPr>
          <a:xfrm>
            <a:off x="10576309" y="663122"/>
            <a:ext cx="1538812" cy="252000"/>
          </a:xfrm>
          <a:prstGeom prst="rect">
            <a:avLst/>
          </a:prstGeom>
          <a:noFill/>
          <a:ln>
            <a:solidFill>
              <a:schemeClr val="tx1"/>
            </a:solidFill>
          </a:ln>
        </p:spPr>
        <p:txBody>
          <a:bodyPr wrap="square" lIns="91440" tIns="45720" rIns="91440" bIns="45720" rtlCol="0" anchor="t">
            <a:noAutofit/>
          </a:bodyPr>
          <a:lstStyle/>
          <a:p>
            <a:r>
              <a:rPr lang="en-GB" sz="1000" b="1" dirty="0">
                <a:latin typeface="Arial"/>
                <a:cs typeface="Arial"/>
              </a:rPr>
              <a:t>Month – August 2023</a:t>
            </a:r>
            <a:endParaRPr lang="en-GB" sz="1000" dirty="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6620933"/>
            <a:ext cx="12120317" cy="237067"/>
          </a:xfrm>
        </p:spPr>
        <p:txBody>
          <a:bodyPr/>
          <a:lstStyle/>
          <a:p>
            <a:pPr algn="l"/>
            <a:r>
              <a:rPr lang="en-GB" sz="1000" b="1">
                <a:solidFill>
                  <a:schemeClr val="bg1">
                    <a:lumMod val="50000"/>
                  </a:schemeClr>
                </a:solidFill>
              </a:rPr>
              <a:t>Evidence – </a:t>
            </a:r>
            <a:r>
              <a:rPr lang="en-GB" sz="1000" i="1">
                <a:solidFill>
                  <a:schemeClr val="bg1">
                    <a:lumMod val="50000"/>
                  </a:schemeClr>
                </a:solidFill>
              </a:rPr>
              <a:t>add link to key evidence</a:t>
            </a:r>
          </a:p>
        </p:txBody>
      </p:sp>
      <p:graphicFrame>
        <p:nvGraphicFramePr>
          <p:cNvPr id="11" name="Table 10"/>
          <p:cNvGraphicFramePr>
            <a:graphicFrameLocks noGrp="1"/>
          </p:cNvGraphicFramePr>
          <p:nvPr>
            <p:extLst>
              <p:ext uri="{D42A27DB-BD31-4B8C-83A1-F6EECF244321}">
                <p14:modId xmlns:p14="http://schemas.microsoft.com/office/powerpoint/2010/main" val="1505180752"/>
              </p:ext>
            </p:extLst>
          </p:nvPr>
        </p:nvGraphicFramePr>
        <p:xfrm>
          <a:off x="101371" y="5757286"/>
          <a:ext cx="5953197" cy="64008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190470">
                <a:tc>
                  <a:txBody>
                    <a:bodyPr/>
                    <a:lstStyle/>
                    <a:p>
                      <a:r>
                        <a:rPr lang="en-GB" sz="1000" dirty="0">
                          <a:latin typeface="Arial"/>
                          <a:cs typeface="Arial"/>
                        </a:rPr>
                        <a:t>Risks</a:t>
                      </a:r>
                      <a:r>
                        <a:rPr lang="en-GB" sz="1000" baseline="0" dirty="0">
                          <a:latin typeface="Arial"/>
                          <a:cs typeface="Arial"/>
                        </a:rPr>
                        <a:t> to delivery</a:t>
                      </a:r>
                      <a:endParaRPr lang="en-GB" sz="1000" dirty="0">
                        <a:latin typeface="Arial"/>
                        <a:cs typeface="Arial"/>
                      </a:endParaRPr>
                    </a:p>
                  </a:txBody>
                  <a:tcPr/>
                </a:tc>
                <a:tc>
                  <a:txBody>
                    <a:bodyPr/>
                    <a:lstStyle/>
                    <a:p>
                      <a:r>
                        <a:rPr lang="en-GB" sz="1000" dirty="0">
                          <a:latin typeface="Arial"/>
                          <a:cs typeface="Arial"/>
                        </a:rPr>
                        <a:t>Owner</a:t>
                      </a:r>
                    </a:p>
                  </a:txBody>
                  <a:tcPr/>
                </a:tc>
                <a:tc>
                  <a:txBody>
                    <a:bodyPr/>
                    <a:lstStyle/>
                    <a:p>
                      <a:r>
                        <a:rPr lang="en-GB" sz="1000" dirty="0">
                          <a:latin typeface="Arial"/>
                          <a:cs typeface="Arial"/>
                        </a:rPr>
                        <a:t>Next Steps</a:t>
                      </a:r>
                    </a:p>
                  </a:txBody>
                  <a:tcPr/>
                </a:tc>
                <a:extLst>
                  <a:ext uri="{0D108BD9-81ED-4DB2-BD59-A6C34878D82A}">
                    <a16:rowId xmlns:a16="http://schemas.microsoft.com/office/drawing/2014/main" val="2403941587"/>
                  </a:ext>
                </a:extLst>
              </a:tr>
              <a:tr h="344662">
                <a:tc>
                  <a:txBody>
                    <a:bodyPr/>
                    <a:lstStyle/>
                    <a:p>
                      <a:r>
                        <a:rPr lang="en-GB" sz="1000" dirty="0">
                          <a:latin typeface="Arial"/>
                          <a:cs typeface="Arial"/>
                        </a:rPr>
                        <a:t>Awaiting Digital dashboard </a:t>
                      </a:r>
                      <a:endParaRPr lang="en-GB" sz="1000" dirty="0">
                        <a:latin typeface="Arial" panose="020B0604020202020204" pitchFamily="34" charset="0"/>
                        <a:cs typeface="Arial" panose="020B0604020202020204" pitchFamily="34" charset="0"/>
                      </a:endParaRPr>
                    </a:p>
                  </a:txBody>
                  <a:tcPr/>
                </a:tc>
                <a:tc>
                  <a:txBody>
                    <a:bodyPr/>
                    <a:lstStyle/>
                    <a:p>
                      <a:r>
                        <a:rPr lang="en-GB" sz="1000" dirty="0">
                          <a:latin typeface="Arial"/>
                          <a:cs typeface="Arial"/>
                        </a:rPr>
                        <a:t>Digital</a:t>
                      </a:r>
                      <a:endParaRPr lang="en-GB" sz="1000" dirty="0">
                        <a:latin typeface="Arial" panose="020B0604020202020204" pitchFamily="34" charset="0"/>
                        <a:cs typeface="Arial" panose="020B0604020202020204" pitchFamily="34" charset="0"/>
                      </a:endParaRP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dirty="0">
                          <a:latin typeface="Arial"/>
                          <a:cs typeface="Arial"/>
                        </a:rPr>
                        <a:t>Under development</a:t>
                      </a:r>
                      <a:endParaRPr lang="en-GB"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539097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931011990"/>
              </p:ext>
            </p:extLst>
          </p:nvPr>
        </p:nvGraphicFramePr>
        <p:xfrm>
          <a:off x="6139121" y="5044766"/>
          <a:ext cx="5976000" cy="1440000"/>
        </p:xfrm>
        <a:graphic>
          <a:graphicData uri="http://schemas.openxmlformats.org/drawingml/2006/table">
            <a:tbl>
              <a:tblPr firstRow="1" bandRow="1">
                <a:tableStyleId>{5C22544A-7EE6-4342-B048-85BDC9FD1C3A}</a:tableStyleId>
              </a:tblPr>
              <a:tblGrid>
                <a:gridCol w="3474721">
                  <a:extLst>
                    <a:ext uri="{9D8B030D-6E8A-4147-A177-3AD203B41FA5}">
                      <a16:colId xmlns:a16="http://schemas.microsoft.com/office/drawing/2014/main" val="2232684934"/>
                    </a:ext>
                  </a:extLst>
                </a:gridCol>
                <a:gridCol w="1645920">
                  <a:extLst>
                    <a:ext uri="{9D8B030D-6E8A-4147-A177-3AD203B41FA5}">
                      <a16:colId xmlns:a16="http://schemas.microsoft.com/office/drawing/2014/main" val="1392341808"/>
                    </a:ext>
                  </a:extLst>
                </a:gridCol>
                <a:gridCol w="855359">
                  <a:extLst>
                    <a:ext uri="{9D8B030D-6E8A-4147-A177-3AD203B41FA5}">
                      <a16:colId xmlns:a16="http://schemas.microsoft.com/office/drawing/2014/main" val="3224507551"/>
                    </a:ext>
                  </a:extLst>
                </a:gridCol>
              </a:tblGrid>
              <a:tr h="245106">
                <a:tc>
                  <a:txBody>
                    <a:bodyPr/>
                    <a:lstStyle/>
                    <a:p>
                      <a:r>
                        <a:rPr lang="en-GB" sz="1000" dirty="0">
                          <a:latin typeface="Arial"/>
                          <a:cs typeface="Arial"/>
                        </a:rPr>
                        <a:t>Actions for the next month</a:t>
                      </a:r>
                    </a:p>
                  </a:txBody>
                  <a:tcPr/>
                </a:tc>
                <a:tc>
                  <a:txBody>
                    <a:bodyPr/>
                    <a:lstStyle/>
                    <a:p>
                      <a:r>
                        <a:rPr lang="en-GB" sz="1000" dirty="0">
                          <a:latin typeface="Arial"/>
                          <a:cs typeface="Arial"/>
                        </a:rPr>
                        <a:t>Responsible</a:t>
                      </a:r>
                      <a:r>
                        <a:rPr lang="en-GB" sz="1000" baseline="0" dirty="0">
                          <a:latin typeface="Arial"/>
                          <a:cs typeface="Arial"/>
                        </a:rPr>
                        <a:t> Owner</a:t>
                      </a:r>
                      <a:endParaRPr lang="en-GB" sz="1000" dirty="0">
                        <a:latin typeface="Arial"/>
                        <a:cs typeface="Arial"/>
                      </a:endParaRPr>
                    </a:p>
                  </a:txBody>
                  <a:tcPr/>
                </a:tc>
                <a:tc>
                  <a:txBody>
                    <a:bodyPr/>
                    <a:lstStyle/>
                    <a:p>
                      <a:r>
                        <a:rPr lang="en-GB" sz="1000" dirty="0">
                          <a:latin typeface="Arial"/>
                          <a:cs typeface="Arial"/>
                        </a:rPr>
                        <a:t>Due Date</a:t>
                      </a:r>
                    </a:p>
                  </a:txBody>
                  <a:tcPr/>
                </a:tc>
                <a:extLst>
                  <a:ext uri="{0D108BD9-81ED-4DB2-BD59-A6C34878D82A}">
                    <a16:rowId xmlns:a16="http://schemas.microsoft.com/office/drawing/2014/main" val="3210150886"/>
                  </a:ext>
                </a:extLst>
              </a:tr>
              <a:tr h="398298">
                <a:tc>
                  <a:txBody>
                    <a:bodyPr/>
                    <a:lstStyle/>
                    <a:p>
                      <a:pPr marL="0" marR="0" lvl="0" indent="0" algn="l" rtl="0" eaLnBrk="1" fontAlgn="auto" latinLnBrk="0" hangingPunct="1">
                        <a:lnSpc>
                          <a:spcPct val="100000"/>
                        </a:lnSpc>
                        <a:spcBef>
                          <a:spcPts val="0"/>
                        </a:spcBef>
                        <a:spcAft>
                          <a:spcPts val="0"/>
                        </a:spcAft>
                        <a:buClrTx/>
                        <a:buSzTx/>
                        <a:buFontTx/>
                        <a:buNone/>
                      </a:pPr>
                      <a:r>
                        <a:rPr lang="en-GB" sz="1000" dirty="0">
                          <a:latin typeface="Arial"/>
                          <a:cs typeface="Arial"/>
                        </a:rPr>
                        <a:t>Community Scoping Report to be shared at MB</a:t>
                      </a:r>
                    </a:p>
                  </a:txBody>
                  <a:tcPr/>
                </a:tc>
                <a:tc>
                  <a:txBody>
                    <a:bodyPr/>
                    <a:lstStyle/>
                    <a:p>
                      <a:r>
                        <a:rPr lang="en-GB" sz="1000" dirty="0">
                          <a:latin typeface="Arial"/>
                          <a:cs typeface="Arial"/>
                        </a:rPr>
                        <a:t>ED'A</a:t>
                      </a:r>
                      <a:endParaRPr lang="en-GB" sz="1000" dirty="0">
                        <a:latin typeface="Arial" panose="020B0604020202020204" pitchFamily="34" charset="0"/>
                        <a:cs typeface="Arial" panose="020B0604020202020204" pitchFamily="34" charset="0"/>
                      </a:endParaRPr>
                    </a:p>
                  </a:txBody>
                  <a:tcPr/>
                </a:tc>
                <a:tc>
                  <a:txBody>
                    <a:bodyPr/>
                    <a:lstStyle/>
                    <a:p>
                      <a:r>
                        <a:rPr lang="en-GB" sz="1000" dirty="0">
                          <a:latin typeface="Arial"/>
                          <a:cs typeface="Arial"/>
                        </a:rPr>
                        <a:t>Oct 23</a:t>
                      </a:r>
                      <a:endParaRPr lang="en-GB"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9380428"/>
                  </a:ext>
                </a:extLst>
              </a:tr>
              <a:tr h="398298">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Falls Strategy Planning</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a:cs typeface="Arial"/>
                        </a:rPr>
                        <a:t>ED'A and strategy</a:t>
                      </a:r>
                      <a:endParaRPr lang="en-GB" sz="10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a:cs typeface="Arial"/>
                        </a:rPr>
                        <a:t>ongoing</a:t>
                      </a:r>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35384573"/>
                  </a:ext>
                </a:extLst>
              </a:tr>
              <a:tr h="398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1750474"/>
                  </a:ext>
                </a:extLst>
              </a:tr>
            </a:tbl>
          </a:graphicData>
        </a:graphic>
      </p:graphicFrame>
      <p:sp>
        <p:nvSpPr>
          <p:cNvPr id="13" name="TextBox 12">
            <a:extLst>
              <a:ext uri="{FF2B5EF4-FFF2-40B4-BE49-F238E27FC236}">
                <a16:creationId xmlns:a16="http://schemas.microsoft.com/office/drawing/2014/main" id="{7B8E269D-15D3-EB9B-2DCE-7CF5C95042E6}"/>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a:p>
        </p:txBody>
      </p:sp>
      <p:pic>
        <p:nvPicPr>
          <p:cNvPr id="15" name="Picture 14" descr="A graph of different colored lines&#10;&#10;Description automatically generated">
            <a:extLst>
              <a:ext uri="{FF2B5EF4-FFF2-40B4-BE49-F238E27FC236}">
                <a16:creationId xmlns:a16="http://schemas.microsoft.com/office/drawing/2014/main" id="{41B530FE-66D9-C4B4-A6FE-096D4A0A3F85}"/>
              </a:ext>
            </a:extLst>
          </p:cNvPr>
          <p:cNvPicPr>
            <a:picLocks noChangeAspect="1"/>
          </p:cNvPicPr>
          <p:nvPr/>
        </p:nvPicPr>
        <p:blipFill>
          <a:blip r:embed="rId3"/>
          <a:stretch>
            <a:fillRect/>
          </a:stretch>
        </p:blipFill>
        <p:spPr>
          <a:xfrm>
            <a:off x="3229111" y="4248761"/>
            <a:ext cx="2743200" cy="1324178"/>
          </a:xfrm>
          <a:prstGeom prst="rect">
            <a:avLst/>
          </a:prstGeom>
        </p:spPr>
      </p:pic>
      <p:pic>
        <p:nvPicPr>
          <p:cNvPr id="16" name="Picture 15" descr="A graph with a red line&#10;&#10;Description automatically generated">
            <a:extLst>
              <a:ext uri="{FF2B5EF4-FFF2-40B4-BE49-F238E27FC236}">
                <a16:creationId xmlns:a16="http://schemas.microsoft.com/office/drawing/2014/main" id="{B5AD324B-0769-FA35-1FE4-E6E835334AE7}"/>
              </a:ext>
            </a:extLst>
          </p:cNvPr>
          <p:cNvPicPr>
            <a:picLocks noChangeAspect="1"/>
          </p:cNvPicPr>
          <p:nvPr/>
        </p:nvPicPr>
        <p:blipFill>
          <a:blip r:embed="rId4"/>
          <a:stretch>
            <a:fillRect/>
          </a:stretch>
        </p:blipFill>
        <p:spPr>
          <a:xfrm>
            <a:off x="273231" y="3967678"/>
            <a:ext cx="2743200" cy="1648838"/>
          </a:xfrm>
          <a:prstGeom prst="rect">
            <a:avLst/>
          </a:prstGeom>
        </p:spPr>
      </p:pic>
    </p:spTree>
    <p:extLst>
      <p:ext uri="{BB962C8B-B14F-4D97-AF65-F5344CB8AC3E}">
        <p14:creationId xmlns:p14="http://schemas.microsoft.com/office/powerpoint/2010/main" val="375131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dirty="0">
                <a:solidFill>
                  <a:schemeClr val="bg1"/>
                </a:solidFill>
              </a:rPr>
              <a:t>Page 1</a:t>
            </a:r>
          </a:p>
        </p:txBody>
      </p:sp>
      <p:sp>
        <p:nvSpPr>
          <p:cNvPr id="19" name="Title 1"/>
          <p:cNvSpPr txBox="1">
            <a:spLocks/>
          </p:cNvSpPr>
          <p:nvPr/>
        </p:nvSpPr>
        <p:spPr>
          <a:xfrm>
            <a:off x="71682" y="0"/>
            <a:ext cx="12043439" cy="62845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dirty="0">
                <a:latin typeface="Arial" panose="020B0604020202020204" pitchFamily="34" charset="0"/>
                <a:cs typeface="Arial" panose="020B0604020202020204" pitchFamily="34" charset="0"/>
              </a:rPr>
              <a:t>Quality Priority – Sepsis</a:t>
            </a:r>
          </a:p>
          <a:p>
            <a:r>
              <a:rPr lang="en-GB" sz="1500" b="1" dirty="0">
                <a:latin typeface="Arial" panose="020B0604020202020204" pitchFamily="34" charset="0"/>
                <a:cs typeface="Arial" panose="020B0604020202020204" pitchFamily="34" charset="0"/>
              </a:rPr>
              <a:t>Goal – </a:t>
            </a:r>
            <a:r>
              <a:rPr lang="en-GB" sz="1500" b="1" dirty="0">
                <a:solidFill>
                  <a:srgbClr val="000000"/>
                </a:solidFill>
                <a:latin typeface="WordVisi_MSFontService"/>
                <a:cs typeface="Arial" panose="020B0604020202020204" pitchFamily="34" charset="0"/>
              </a:rPr>
              <a:t>I</a:t>
            </a:r>
            <a:r>
              <a:rPr lang="en-GB" sz="1500" b="1" i="0" dirty="0">
                <a:solidFill>
                  <a:srgbClr val="000000"/>
                </a:solidFill>
                <a:effectLst/>
                <a:latin typeface="WordVisi_MSFontService"/>
              </a:rPr>
              <a:t>mprovement in the recognition and management of Sepsis </a:t>
            </a:r>
            <a:endParaRPr lang="en-GB" sz="1500" i="1" dirty="0">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7"/>
            <a:ext cx="5953197" cy="2240890"/>
          </a:xfrm>
          <a:prstGeom prst="rect">
            <a:avLst/>
          </a:prstGeom>
          <a:noFill/>
          <a:ln>
            <a:solidFill>
              <a:schemeClr val="accent5">
                <a:lumMod val="50000"/>
              </a:schemeClr>
            </a:solidFill>
          </a:ln>
        </p:spPr>
        <p:txBody>
          <a:bodyPr wrap="square" rtlCol="0">
            <a:noAutofit/>
          </a:bodyPr>
          <a:lstStyle/>
          <a:p>
            <a:r>
              <a:rPr lang="en-GB" sz="1000" b="1" dirty="0">
                <a:latin typeface="Arial" panose="020B0604020202020204" pitchFamily="34" charset="0"/>
                <a:cs typeface="Arial" panose="020B0604020202020204" pitchFamily="34" charset="0"/>
              </a:rPr>
              <a:t>Methods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Team are working with sepsis leads in clinical teams to develop an action plan.</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Resus team are working with sepsis champions and ward mangers to complete sepsis audits   across acute sites.</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Establishment of trajectories for improvement for audit compliance </a:t>
            </a:r>
          </a:p>
          <a:p>
            <a:pPr algn="just"/>
            <a:endParaRPr lang="en-GB" sz="1000" b="1" dirty="0">
              <a:latin typeface="Arial" panose="020B0604020202020204" pitchFamily="34" charset="0"/>
              <a:cs typeface="Arial" panose="020B0604020202020204" pitchFamily="34" charset="0"/>
            </a:endParaRPr>
          </a:p>
          <a:p>
            <a:pPr algn="just"/>
            <a:r>
              <a:rPr lang="en-GB" sz="1000" b="1" dirty="0">
                <a:latin typeface="Arial" panose="020B0604020202020204" pitchFamily="34" charset="0"/>
                <a:cs typeface="Arial" panose="020B0604020202020204" pitchFamily="34" charset="0"/>
              </a:rPr>
              <a:t>Other critical success factors</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Increase the number of patients appropriately screened for Sepsis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Reduce harm from sepsis </a:t>
            </a: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Data not yet available for all areas for June. </a:t>
            </a: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Priority was given to auditing the admitting units where there has been a significant increase in number of forms completed but percentage of appropriate patients screened remains about the same. </a:t>
            </a: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Plans in place to address this including reaudit, training and raising awareness</a:t>
            </a:r>
          </a:p>
          <a:p>
            <a:pPr marL="171450" indent="-171450" fontAlgn="base">
              <a:buFont typeface="Arial" panose="020B0604020202020204" pitchFamily="34" charset="0"/>
              <a:buChar char="•"/>
            </a:pPr>
            <a:endParaRPr lang="en-GB"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900" i="1" dirty="0">
              <a:latin typeface="Arial" panose="020B0604020202020204" pitchFamily="34" charset="0"/>
              <a:cs typeface="Arial" panose="020B0604020202020204" pitchFamily="34" charset="0"/>
            </a:endParaRPr>
          </a:p>
        </p:txBody>
      </p:sp>
      <p:sp>
        <p:nvSpPr>
          <p:cNvPr id="29" name="TextBox 28"/>
          <p:cNvSpPr txBox="1"/>
          <p:nvPr/>
        </p:nvSpPr>
        <p:spPr>
          <a:xfrm>
            <a:off x="71682" y="663122"/>
            <a:ext cx="10462967" cy="252000"/>
          </a:xfrm>
          <a:prstGeom prst="rect">
            <a:avLst/>
          </a:prstGeom>
          <a:noFill/>
          <a:ln>
            <a:solidFill>
              <a:schemeClr val="accent5">
                <a:lumMod val="50000"/>
              </a:schemeClr>
            </a:solidFill>
          </a:ln>
        </p:spPr>
        <p:txBody>
          <a:bodyPr wrap="square" rtlCol="0">
            <a:noAutofit/>
          </a:bodyPr>
          <a:lstStyle/>
          <a:p>
            <a:r>
              <a:rPr lang="en-GB" sz="1000" b="1" dirty="0">
                <a:latin typeface="Arial" panose="020B0604020202020204" pitchFamily="34" charset="0"/>
                <a:cs typeface="Arial" panose="020B0604020202020204" pitchFamily="34" charset="0"/>
              </a:rPr>
              <a:t>Project Team: </a:t>
            </a:r>
            <a:r>
              <a:rPr lang="en-GB" sz="1000" dirty="0">
                <a:latin typeface="Arial" panose="020B0604020202020204" pitchFamily="34" charset="0"/>
                <a:cs typeface="Arial" panose="020B0604020202020204" pitchFamily="34" charset="0"/>
              </a:rPr>
              <a:t>Senior Responsible Owner – Ranga Mothukuri, Project Manager – Lisa Fabb, QI lead – Samantha Scott </a:t>
            </a:r>
            <a:endParaRPr lang="en-GB" sz="1000" dirty="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p:cNvSpPr txBox="1">
            <a:spLocks noChangeAspect="1"/>
          </p:cNvSpPr>
          <p:nvPr/>
        </p:nvSpPr>
        <p:spPr>
          <a:xfrm>
            <a:off x="6095999" y="942927"/>
            <a:ext cx="6019121" cy="1894566"/>
          </a:xfrm>
          <a:prstGeom prst="rect">
            <a:avLst/>
          </a:prstGeom>
          <a:noFill/>
          <a:ln w="6350">
            <a:solidFill>
              <a:schemeClr val="tx1"/>
            </a:solidFill>
          </a:ln>
        </p:spPr>
        <p:txBody>
          <a:bodyPr wrap="square" rtlCol="0" anchor="t">
            <a:noAutofit/>
          </a:bodyPr>
          <a:lstStyle/>
          <a:p>
            <a:r>
              <a:rPr lang="en-GB" sz="1000" b="1" dirty="0">
                <a:latin typeface="Arial" panose="020B0604020202020204" pitchFamily="34" charset="0"/>
                <a:cs typeface="Arial" panose="020B0604020202020204" pitchFamily="34" charset="0"/>
              </a:rPr>
              <a:t>Key achievements</a:t>
            </a: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All service groups have identified nursing sepsis leads.</a:t>
            </a: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Around 1600 staff have received sepsis training in 2023.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Resuscitation team have provided a diminishing programme of support for the sepsis audit process over previous three months, May and June audits were done with sepsis champions or ward managers, July resuscitation team reminded ward teams and offered support. It is hoped that this will now be sustained audit programme by the service groups.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Targeted action plans devised in collaboration with sepsis champions, many of these have focussed on placement of sepsis screening books to ensure timely screening of patients at risk of sepsis.</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Sepsis web page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Set up the Sepsis in Wales Group engaging </a:t>
            </a:r>
            <a:r>
              <a:rPr lang="en-GB" sz="1000">
                <a:latin typeface="Arial" panose="020B0604020202020204" pitchFamily="34" charset="0"/>
                <a:cs typeface="Arial" panose="020B0604020202020204" pitchFamily="34" charset="0"/>
              </a:rPr>
              <a:t>all Health Boards</a:t>
            </a:r>
            <a:endParaRPr lang="en-GB" sz="1000" dirty="0">
              <a:latin typeface="Arial" panose="020B0604020202020204" pitchFamily="34" charset="0"/>
              <a:cs typeface="Arial" panose="020B0604020202020204" pitchFamily="34" charset="0"/>
            </a:endParaRPr>
          </a:p>
          <a:p>
            <a:pPr fontAlgn="base"/>
            <a:endParaRPr lang="en-GB" sz="1000" dirty="0">
              <a:latin typeface="Arial" panose="020B0604020202020204" pitchFamily="34" charset="0"/>
              <a:cs typeface="Arial" panose="020B0604020202020204" pitchFamily="34" charset="0"/>
            </a:endParaRPr>
          </a:p>
          <a:p>
            <a:pPr marL="171450" indent="-171450" fontAlgn="base">
              <a:buFont typeface="Arial" panose="020B0604020202020204" pitchFamily="34" charset="0"/>
              <a:buChar char="•"/>
            </a:pPr>
            <a:endParaRPr lang="en-GB" sz="1000" dirty="0">
              <a:latin typeface="Arial" panose="020B0604020202020204" pitchFamily="34" charset="0"/>
              <a:cs typeface="Arial" panose="020B0604020202020204" pitchFamily="34" charset="0"/>
            </a:endParaRPr>
          </a:p>
          <a:p>
            <a:endParaRPr lang="en-GB" sz="1000" b="1" dirty="0">
              <a:latin typeface="Arial" panose="020B0604020202020204" pitchFamily="34" charset="0"/>
              <a:cs typeface="Arial" panose="020B0604020202020204" pitchFamily="34" charset="0"/>
            </a:endParaRPr>
          </a:p>
        </p:txBody>
      </p:sp>
      <p:sp>
        <p:nvSpPr>
          <p:cNvPr id="8" name="TextBox 7"/>
          <p:cNvSpPr txBox="1"/>
          <p:nvPr/>
        </p:nvSpPr>
        <p:spPr>
          <a:xfrm>
            <a:off x="10576309" y="663122"/>
            <a:ext cx="1538812" cy="252000"/>
          </a:xfrm>
          <a:prstGeom prst="rect">
            <a:avLst/>
          </a:prstGeom>
          <a:noFill/>
          <a:ln>
            <a:solidFill>
              <a:schemeClr val="tx1"/>
            </a:solidFill>
          </a:ln>
        </p:spPr>
        <p:txBody>
          <a:bodyPr wrap="square" rtlCol="0">
            <a:noAutofit/>
          </a:bodyPr>
          <a:lstStyle/>
          <a:p>
            <a:r>
              <a:rPr lang="en-GB" sz="1000" b="1" dirty="0">
                <a:latin typeface="Arial" panose="020B0604020202020204" pitchFamily="34" charset="0"/>
                <a:cs typeface="Arial" panose="020B0604020202020204" pitchFamily="34" charset="0"/>
              </a:rPr>
              <a:t>Month </a:t>
            </a:r>
            <a:r>
              <a:rPr lang="en-GB" sz="1000" b="1">
                <a:latin typeface="Arial" panose="020B0604020202020204" pitchFamily="34" charset="0"/>
                <a:cs typeface="Arial" panose="020B0604020202020204" pitchFamily="34" charset="0"/>
              </a:rPr>
              <a:t>– Aug </a:t>
            </a:r>
            <a:r>
              <a:rPr lang="en-GB" sz="1000" b="1" dirty="0">
                <a:latin typeface="Arial" panose="020B0604020202020204" pitchFamily="34" charset="0"/>
                <a:cs typeface="Arial" panose="020B0604020202020204" pitchFamily="34" charset="0"/>
              </a:rPr>
              <a:t>2023</a:t>
            </a:r>
            <a:endParaRPr lang="en-GB" sz="1000" dirty="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6620933"/>
            <a:ext cx="12120317" cy="237067"/>
          </a:xfrm>
        </p:spPr>
        <p:txBody>
          <a:bodyPr/>
          <a:lstStyle/>
          <a:p>
            <a:pPr algn="just" rtl="0" fontAlgn="base"/>
            <a:r>
              <a:rPr lang="en-GB" sz="1000" b="1" dirty="0">
                <a:solidFill>
                  <a:schemeClr val="bg1">
                    <a:lumMod val="50000"/>
                  </a:schemeClr>
                </a:solidFill>
              </a:rPr>
              <a:t>Evidence –</a:t>
            </a:r>
            <a:r>
              <a:rPr lang="en-GB" sz="950" b="1" dirty="0">
                <a:solidFill>
                  <a:schemeClr val="bg1">
                    <a:lumMod val="50000"/>
                  </a:schemeClr>
                </a:solidFill>
              </a:rPr>
              <a:t> </a:t>
            </a:r>
            <a:r>
              <a:rPr lang="en-GB" sz="900" b="0" i="0" dirty="0">
                <a:solidFill>
                  <a:srgbClr val="0D0D0D"/>
                </a:solidFill>
                <a:effectLst/>
                <a:latin typeface="Arial" panose="020B0604020202020204" pitchFamily="34" charset="0"/>
              </a:rPr>
              <a:t>NICE Guidance NG51 </a:t>
            </a:r>
            <a:r>
              <a:rPr lang="en-GB" sz="900" dirty="0">
                <a:solidFill>
                  <a:srgbClr val="000000"/>
                </a:solidFill>
                <a:latin typeface="Arial" panose="020B0604020202020204" pitchFamily="34" charset="0"/>
              </a:rPr>
              <a:t>/ </a:t>
            </a:r>
            <a:r>
              <a:rPr lang="en-GB" sz="900" b="0" i="0" dirty="0">
                <a:solidFill>
                  <a:srgbClr val="0D0D0D"/>
                </a:solidFill>
                <a:effectLst/>
                <a:latin typeface="Arial" panose="020B0604020202020204" pitchFamily="34" charset="0"/>
              </a:rPr>
              <a:t>New National Guidelines on treating Sepsis by AoMRC </a:t>
            </a:r>
            <a:endParaRPr lang="en-GB" sz="900" b="0" i="0" dirty="0">
              <a:solidFill>
                <a:srgbClr val="000000"/>
              </a:solidFill>
              <a:effectLst/>
              <a:latin typeface="Arial" panose="020B0604020202020204" pitchFamily="34" charset="0"/>
            </a:endParaRPr>
          </a:p>
          <a:p>
            <a:pPr algn="l"/>
            <a:endParaRPr lang="en-GB" sz="950" i="1" dirty="0">
              <a:solidFill>
                <a:schemeClr val="bg1">
                  <a:lumMod val="50000"/>
                </a:schemeClr>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1829270956"/>
              </p:ext>
            </p:extLst>
          </p:nvPr>
        </p:nvGraphicFramePr>
        <p:xfrm>
          <a:off x="123826" y="5799379"/>
          <a:ext cx="5901053" cy="746760"/>
        </p:xfrm>
        <a:graphic>
          <a:graphicData uri="http://schemas.openxmlformats.org/drawingml/2006/table">
            <a:tbl>
              <a:tblPr firstRow="1" bandRow="1">
                <a:tableStyleId>{5C22544A-7EE6-4342-B048-85BDC9FD1C3A}</a:tableStyleId>
              </a:tblPr>
              <a:tblGrid>
                <a:gridCol w="3405723">
                  <a:extLst>
                    <a:ext uri="{9D8B030D-6E8A-4147-A177-3AD203B41FA5}">
                      <a16:colId xmlns:a16="http://schemas.microsoft.com/office/drawing/2014/main" val="3756780484"/>
                    </a:ext>
                  </a:extLst>
                </a:gridCol>
                <a:gridCol w="1247665">
                  <a:extLst>
                    <a:ext uri="{9D8B030D-6E8A-4147-A177-3AD203B41FA5}">
                      <a16:colId xmlns:a16="http://schemas.microsoft.com/office/drawing/2014/main" val="340496374"/>
                    </a:ext>
                  </a:extLst>
                </a:gridCol>
                <a:gridCol w="1247665">
                  <a:extLst>
                    <a:ext uri="{9D8B030D-6E8A-4147-A177-3AD203B41FA5}">
                      <a16:colId xmlns:a16="http://schemas.microsoft.com/office/drawing/2014/main" val="582136262"/>
                    </a:ext>
                  </a:extLst>
                </a:gridCol>
              </a:tblGrid>
              <a:tr h="189462">
                <a:tc>
                  <a:txBody>
                    <a:bodyPr/>
                    <a:lstStyle/>
                    <a:p>
                      <a:r>
                        <a:rPr lang="en-GB" sz="1000" dirty="0">
                          <a:latin typeface="Arial" panose="020B0604020202020204" pitchFamily="34" charset="0"/>
                          <a:cs typeface="Arial" panose="020B0604020202020204" pitchFamily="34" charset="0"/>
                        </a:rPr>
                        <a:t>Risks</a:t>
                      </a:r>
                      <a:r>
                        <a:rPr lang="en-GB" sz="1000" baseline="0" dirty="0">
                          <a:latin typeface="Arial" panose="020B0604020202020204" pitchFamily="34" charset="0"/>
                          <a:cs typeface="Arial" panose="020B0604020202020204" pitchFamily="34" charset="0"/>
                        </a:rPr>
                        <a:t> to delivery</a:t>
                      </a:r>
                      <a:endParaRPr lang="en-GB" sz="1000" dirty="0">
                        <a:latin typeface="Arial" panose="020B0604020202020204" pitchFamily="34" charset="0"/>
                        <a:cs typeface="Arial" panose="020B0604020202020204" pitchFamily="34" charset="0"/>
                      </a:endParaRPr>
                    </a:p>
                  </a:txBody>
                  <a:tcPr/>
                </a:tc>
                <a:tc>
                  <a:txBody>
                    <a:bodyPr/>
                    <a:lstStyle/>
                    <a:p>
                      <a:r>
                        <a:rPr lang="en-GB" sz="1000" dirty="0">
                          <a:latin typeface="Arial" panose="020B0604020202020204" pitchFamily="34" charset="0"/>
                          <a:cs typeface="Arial" panose="020B0604020202020204" pitchFamily="34" charset="0"/>
                        </a:rPr>
                        <a:t>Owner</a:t>
                      </a:r>
                    </a:p>
                  </a:txBody>
                  <a:tcPr/>
                </a:tc>
                <a:tc>
                  <a:txBody>
                    <a:bodyPr/>
                    <a:lstStyle/>
                    <a:p>
                      <a:r>
                        <a:rPr lang="en-GB" sz="1000" dirty="0">
                          <a:latin typeface="Arial" panose="020B0604020202020204" pitchFamily="34" charset="0"/>
                          <a:cs typeface="Arial" panose="020B0604020202020204" pitchFamily="34" charset="0"/>
                        </a:rPr>
                        <a:t>Next Steps</a:t>
                      </a:r>
                    </a:p>
                  </a:txBody>
                  <a:tcPr/>
                </a:tc>
                <a:extLst>
                  <a:ext uri="{0D108BD9-81ED-4DB2-BD59-A6C34878D82A}">
                    <a16:rowId xmlns:a16="http://schemas.microsoft.com/office/drawing/2014/main" val="2403941587"/>
                  </a:ext>
                </a:extLst>
              </a:tr>
              <a:tr h="390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dirty="0">
                          <a:solidFill>
                            <a:schemeClr val="dk1"/>
                          </a:solidFill>
                          <a:latin typeface="Arial" panose="020B0604020202020204" pitchFamily="34" charset="0"/>
                          <a:ea typeface="+mn-ea"/>
                          <a:cs typeface="Arial" panose="020B0604020202020204" pitchFamily="34" charset="0"/>
                        </a:rPr>
                        <a:t>Lack of leadership within service groups, this is being mitigated against through group nurse and medical director and designated service group leads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dirty="0">
                          <a:solidFill>
                            <a:schemeClr val="dk1"/>
                          </a:solidFill>
                          <a:latin typeface="Arial" panose="020B0604020202020204" pitchFamily="34" charset="0"/>
                          <a:ea typeface="+mn-ea"/>
                          <a:cs typeface="Arial" panose="020B0604020202020204" pitchFamily="34" charset="0"/>
                        </a:rPr>
                        <a:t>Lisa Fabb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539097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03086797"/>
              </p:ext>
            </p:extLst>
          </p:nvPr>
        </p:nvGraphicFramePr>
        <p:xfrm>
          <a:off x="6093401" y="5200735"/>
          <a:ext cx="5986527" cy="1458422"/>
        </p:xfrm>
        <a:graphic>
          <a:graphicData uri="http://schemas.openxmlformats.org/drawingml/2006/table">
            <a:tbl>
              <a:tblPr firstRow="1" bandRow="1">
                <a:tableStyleId>{5C22544A-7EE6-4342-B048-85BDC9FD1C3A}</a:tableStyleId>
              </a:tblPr>
              <a:tblGrid>
                <a:gridCol w="3480841">
                  <a:extLst>
                    <a:ext uri="{9D8B030D-6E8A-4147-A177-3AD203B41FA5}">
                      <a16:colId xmlns:a16="http://schemas.microsoft.com/office/drawing/2014/main" val="2232684934"/>
                    </a:ext>
                  </a:extLst>
                </a:gridCol>
                <a:gridCol w="1660880">
                  <a:extLst>
                    <a:ext uri="{9D8B030D-6E8A-4147-A177-3AD203B41FA5}">
                      <a16:colId xmlns:a16="http://schemas.microsoft.com/office/drawing/2014/main" val="1392341808"/>
                    </a:ext>
                  </a:extLst>
                </a:gridCol>
                <a:gridCol w="844806">
                  <a:extLst>
                    <a:ext uri="{9D8B030D-6E8A-4147-A177-3AD203B41FA5}">
                      <a16:colId xmlns:a16="http://schemas.microsoft.com/office/drawing/2014/main" val="3224507551"/>
                    </a:ext>
                  </a:extLst>
                </a:gridCol>
              </a:tblGrid>
              <a:tr h="248242">
                <a:tc>
                  <a:txBody>
                    <a:bodyPr/>
                    <a:lstStyle/>
                    <a:p>
                      <a:r>
                        <a:rPr lang="en-GB" sz="1000" dirty="0">
                          <a:latin typeface="Arial" panose="020B0604020202020204" pitchFamily="34" charset="0"/>
                          <a:cs typeface="Arial" panose="020B0604020202020204" pitchFamily="34" charset="0"/>
                        </a:rPr>
                        <a:t>Actions for the next month</a:t>
                      </a:r>
                    </a:p>
                  </a:txBody>
                  <a:tcPr/>
                </a:tc>
                <a:tc>
                  <a:txBody>
                    <a:bodyPr/>
                    <a:lstStyle/>
                    <a:p>
                      <a:r>
                        <a:rPr lang="en-GB" sz="1000" dirty="0">
                          <a:latin typeface="Arial" panose="020B0604020202020204" pitchFamily="34" charset="0"/>
                          <a:cs typeface="Arial" panose="020B0604020202020204" pitchFamily="34" charset="0"/>
                        </a:rPr>
                        <a:t>Responsible</a:t>
                      </a:r>
                      <a:r>
                        <a:rPr lang="en-GB" sz="1000" baseline="0" dirty="0">
                          <a:latin typeface="Arial" panose="020B0604020202020204" pitchFamily="34" charset="0"/>
                          <a:cs typeface="Arial" panose="020B0604020202020204" pitchFamily="34" charset="0"/>
                        </a:rPr>
                        <a:t> Owner</a:t>
                      </a:r>
                      <a:endParaRPr lang="en-GB" sz="1000" dirty="0">
                        <a:latin typeface="Arial" panose="020B0604020202020204" pitchFamily="34" charset="0"/>
                        <a:cs typeface="Arial" panose="020B0604020202020204" pitchFamily="34" charset="0"/>
                      </a:endParaRPr>
                    </a:p>
                  </a:txBody>
                  <a:tcPr/>
                </a:tc>
                <a:tc>
                  <a:txBody>
                    <a:bodyPr/>
                    <a:lstStyle/>
                    <a:p>
                      <a:r>
                        <a:rPr lang="en-GB" sz="1000" dirty="0">
                          <a:latin typeface="Arial" panose="020B0604020202020204" pitchFamily="34" charset="0"/>
                          <a:cs typeface="Arial" panose="020B0604020202020204" pitchFamily="34" charset="0"/>
                        </a:rPr>
                        <a:t>Due Date</a:t>
                      </a:r>
                    </a:p>
                  </a:txBody>
                  <a:tcPr/>
                </a:tc>
                <a:extLst>
                  <a:ext uri="{0D108BD9-81ED-4DB2-BD59-A6C34878D82A}">
                    <a16:rowId xmlns:a16="http://schemas.microsoft.com/office/drawing/2014/main" val="3210150886"/>
                  </a:ext>
                </a:extLst>
              </a:tr>
              <a:tr h="232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Arial" panose="020B0604020202020204" pitchFamily="34" charset="0"/>
                          <a:cs typeface="Arial" panose="020B0604020202020204" pitchFamily="34" charset="0"/>
                        </a:rPr>
                        <a:t>World</a:t>
                      </a:r>
                      <a:r>
                        <a:rPr lang="en-GB" sz="900" baseline="0" dirty="0">
                          <a:latin typeface="Arial" panose="020B0604020202020204" pitchFamily="34" charset="0"/>
                          <a:cs typeface="Arial" panose="020B0604020202020204" pitchFamily="34" charset="0"/>
                        </a:rPr>
                        <a:t> Sepsis Day Symposium</a:t>
                      </a:r>
                      <a:endParaRPr lang="en-GB" sz="900" dirty="0">
                        <a:latin typeface="Arial" panose="020B0604020202020204" pitchFamily="34" charset="0"/>
                        <a:cs typeface="Arial" panose="020B0604020202020204" pitchFamily="34" charset="0"/>
                      </a:endParaRPr>
                    </a:p>
                  </a:txBody>
                  <a:tcPr/>
                </a:tc>
                <a:tc>
                  <a:txBody>
                    <a:bodyPr/>
                    <a:lstStyle/>
                    <a:p>
                      <a:r>
                        <a:rPr lang="en-GB" sz="900" dirty="0">
                          <a:latin typeface="Arial" panose="020B0604020202020204" pitchFamily="34" charset="0"/>
                          <a:cs typeface="Arial" panose="020B0604020202020204" pitchFamily="34" charset="0"/>
                        </a:rPr>
                        <a:t>Ranga Mothukuri</a:t>
                      </a:r>
                    </a:p>
                  </a:txBody>
                  <a:tcPr/>
                </a:tc>
                <a:tc>
                  <a:txBody>
                    <a:bodyPr/>
                    <a:lstStyle/>
                    <a:p>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9380428"/>
                  </a:ext>
                </a:extLst>
              </a:tr>
              <a:tr h="232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Arial" panose="020B0604020202020204" pitchFamily="34" charset="0"/>
                          <a:cs typeface="Arial" panose="020B0604020202020204" pitchFamily="34" charset="0"/>
                        </a:rPr>
                        <a:t>Blood Culture Improvement</a:t>
                      </a:r>
                    </a:p>
                  </a:txBody>
                  <a:tcPr/>
                </a:tc>
                <a:tc>
                  <a:txBody>
                    <a:bodyPr/>
                    <a:lstStyle/>
                    <a:p>
                      <a:r>
                        <a:rPr lang="en-GB" sz="900" dirty="0">
                          <a:latin typeface="Arial" panose="020B0604020202020204" pitchFamily="34" charset="0"/>
                          <a:cs typeface="Arial" panose="020B0604020202020204" pitchFamily="34" charset="0"/>
                        </a:rPr>
                        <a:t>Lisa Fabb/ Louise Wooster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35384573"/>
                  </a:ext>
                </a:extLst>
              </a:tr>
              <a:tr h="232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Arial" panose="020B0604020202020204" pitchFamily="34" charset="0"/>
                          <a:cs typeface="Arial" panose="020B0604020202020204" pitchFamily="34" charset="0"/>
                        </a:rPr>
                        <a:t>Review GMO</a:t>
                      </a:r>
                    </a:p>
                  </a:txBody>
                  <a:tcPr/>
                </a:tc>
                <a:tc>
                  <a:txBody>
                    <a:bodyPr/>
                    <a:lstStyle/>
                    <a:p>
                      <a:r>
                        <a:rPr lang="en-GB" sz="900" dirty="0">
                          <a:latin typeface="Arial" panose="020B0604020202020204" pitchFamily="34" charset="0"/>
                          <a:cs typeface="Arial" panose="020B0604020202020204" pitchFamily="34" charset="0"/>
                        </a:rPr>
                        <a:t>Lisa Fabb</a:t>
                      </a:r>
                    </a:p>
                  </a:txBody>
                  <a:tcPr/>
                </a:tc>
                <a:tc>
                  <a:txBody>
                    <a:bodyPr/>
                    <a:lstStyle/>
                    <a:p>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1750474"/>
                  </a:ext>
                </a:extLst>
              </a:tr>
              <a:tr h="5119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Arial" panose="020B0604020202020204" pitchFamily="34" charset="0"/>
                          <a:cs typeface="Arial" panose="020B0604020202020204" pitchFamily="34" charset="0"/>
                        </a:rPr>
                        <a:t>Continued meetings with Digital systems and intelligence to formulate plan for remaining year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latin typeface="Arial" panose="020B0604020202020204" pitchFamily="34" charset="0"/>
                        <a:cs typeface="Arial" panose="020B0604020202020204" pitchFamily="34" charset="0"/>
                      </a:endParaRPr>
                    </a:p>
                  </a:txBody>
                  <a:tcPr/>
                </a:tc>
                <a:tc>
                  <a:txBody>
                    <a:bodyPr/>
                    <a:lstStyle/>
                    <a:p>
                      <a:r>
                        <a:rPr lang="en-GB" sz="900" kern="1200" dirty="0">
                          <a:solidFill>
                            <a:schemeClr val="dk1"/>
                          </a:solidFill>
                          <a:latin typeface="Arial" panose="020B0604020202020204" pitchFamily="34" charset="0"/>
                          <a:ea typeface="+mn-ea"/>
                          <a:cs typeface="Arial" panose="020B0604020202020204" pitchFamily="34" charset="0"/>
                        </a:rPr>
                        <a:t>Samantha Scott / Lisa Fabb</a:t>
                      </a:r>
                    </a:p>
                  </a:txBody>
                  <a:tcPr/>
                </a:tc>
                <a:tc>
                  <a:txBody>
                    <a:bodyPr/>
                    <a:lstStyle/>
                    <a:p>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69538766"/>
                  </a:ext>
                </a:extLst>
              </a:tr>
            </a:tbl>
          </a:graphicData>
        </a:graphic>
      </p:graphicFrame>
      <p:sp>
        <p:nvSpPr>
          <p:cNvPr id="10" name="Rectangle 5">
            <a:extLst>
              <a:ext uri="{FF2B5EF4-FFF2-40B4-BE49-F238E27FC236}">
                <a16:creationId xmlns:a16="http://schemas.microsoft.com/office/drawing/2014/main" id="{74EE6599-D40C-D857-0C23-86633255DD0A}"/>
              </a:ext>
            </a:extLst>
          </p:cNvPr>
          <p:cNvSpPr>
            <a:spLocks noChangeArrowheads="1"/>
          </p:cNvSpPr>
          <p:nvPr/>
        </p:nvSpPr>
        <p:spPr bwMode="auto">
          <a:xfrm>
            <a:off x="315843" y="33999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 name="TextBox 13">
            <a:extLst>
              <a:ext uri="{FF2B5EF4-FFF2-40B4-BE49-F238E27FC236}">
                <a16:creationId xmlns:a16="http://schemas.microsoft.com/office/drawing/2014/main" id="{FB26869D-6B0D-73F7-D505-823B559B4E2A}"/>
              </a:ext>
            </a:extLst>
          </p:cNvPr>
          <p:cNvSpPr txBox="1"/>
          <p:nvPr/>
        </p:nvSpPr>
        <p:spPr>
          <a:xfrm>
            <a:off x="71682" y="3224582"/>
            <a:ext cx="5953197"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000" b="1" dirty="0">
                <a:latin typeface="Arial" panose="020B0604020202020204" pitchFamily="34" charset="0"/>
                <a:cs typeface="Arial" panose="020B0604020202020204" pitchFamily="34" charset="0"/>
              </a:rPr>
              <a:t>Key Outcome Measure/s</a:t>
            </a:r>
            <a:endParaRPr lang="en-GB"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000" dirty="0">
                <a:latin typeface="Arial" panose="020B0604020202020204" pitchFamily="34" charset="0"/>
                <a:cs typeface="Arial" panose="020B0604020202020204" pitchFamily="34" charset="0"/>
              </a:rPr>
              <a:t>% of patients appropriately screened for Sepsis </a:t>
            </a:r>
          </a:p>
        </p:txBody>
      </p:sp>
      <p:sp>
        <p:nvSpPr>
          <p:cNvPr id="16" name="TextBox 15">
            <a:extLst>
              <a:ext uri="{FF2B5EF4-FFF2-40B4-BE49-F238E27FC236}">
                <a16:creationId xmlns:a16="http://schemas.microsoft.com/office/drawing/2014/main" id="{6F243FB6-4E96-044D-F137-4141EBBBCAEF}"/>
              </a:ext>
            </a:extLst>
          </p:cNvPr>
          <p:cNvSpPr txBox="1"/>
          <p:nvPr/>
        </p:nvSpPr>
        <p:spPr>
          <a:xfrm>
            <a:off x="6093401" y="2914715"/>
            <a:ext cx="6021719" cy="172354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fontAlgn="base"/>
            <a:r>
              <a:rPr lang="en-GB" sz="1000" b="1" dirty="0">
                <a:latin typeface="Arial" panose="020B0604020202020204" pitchFamily="34" charset="0"/>
                <a:cs typeface="Arial" panose="020B0604020202020204" pitchFamily="34" charset="0"/>
              </a:rPr>
              <a:t>Progress in the last month</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Morriston sepsis leads are in discussion with digital planning to provide a digital solution and a focussed piece of work in SDMU looking at training.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NPTSSG are looking at using existing Signal options to improve communication around sepsis and a targeted training programme. </a:t>
            </a:r>
          </a:p>
          <a:p>
            <a:pPr marL="171450" indent="-171450" fontAlgn="base">
              <a:buFont typeface="Arial" panose="020B0604020202020204" pitchFamily="34" charset="0"/>
              <a:buChar char="•"/>
            </a:pPr>
            <a:r>
              <a:rPr lang="en-GB" sz="1000" dirty="0">
                <a:latin typeface="Arial" panose="020B0604020202020204" pitchFamily="34" charset="0"/>
                <a:cs typeface="Arial" panose="020B0604020202020204" pitchFamily="34" charset="0"/>
              </a:rPr>
              <a:t>Awareness campaign including drop-in training sessions, ward-based training sessions and use of sepsis notice board displays are being used across the HB. </a:t>
            </a:r>
          </a:p>
          <a:p>
            <a:pPr algn="just" rtl="0" fontAlgn="base"/>
            <a:r>
              <a:rPr lang="en-GB" sz="1800" dirty="0">
                <a:latin typeface="Arial" panose="020B0604020202020204" pitchFamily="34" charset="0"/>
                <a:cs typeface="Arial" panose="020B0604020202020204" pitchFamily="34" charset="0"/>
              </a:rPr>
              <a:t> </a:t>
            </a:r>
          </a:p>
          <a:p>
            <a:endParaRPr lang="en-GB" dirty="0"/>
          </a:p>
        </p:txBody>
      </p:sp>
      <p:pic>
        <p:nvPicPr>
          <p:cNvPr id="18" name="Picture 17">
            <a:extLst>
              <a:ext uri="{FF2B5EF4-FFF2-40B4-BE49-F238E27FC236}">
                <a16:creationId xmlns:a16="http://schemas.microsoft.com/office/drawing/2014/main" id="{CB951786-28AC-7BCB-2B9E-5AFD00A19BB4}"/>
              </a:ext>
            </a:extLst>
          </p:cNvPr>
          <p:cNvPicPr>
            <a:picLocks noChangeAspect="1"/>
          </p:cNvPicPr>
          <p:nvPr/>
        </p:nvPicPr>
        <p:blipFill>
          <a:blip r:embed="rId3"/>
          <a:stretch>
            <a:fillRect/>
          </a:stretch>
        </p:blipFill>
        <p:spPr>
          <a:xfrm>
            <a:off x="78742" y="3659710"/>
            <a:ext cx="5986527" cy="2092697"/>
          </a:xfrm>
          <a:prstGeom prst="rect">
            <a:avLst/>
          </a:prstGeom>
        </p:spPr>
      </p:pic>
    </p:spTree>
    <p:extLst>
      <p:ext uri="{BB962C8B-B14F-4D97-AF65-F5344CB8AC3E}">
        <p14:creationId xmlns:p14="http://schemas.microsoft.com/office/powerpoint/2010/main" val="576849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71682" y="0"/>
            <a:ext cx="12043439" cy="62845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panose="020B0604020202020204" pitchFamily="34" charset="0"/>
                <a:cs typeface="Arial" panose="020B0604020202020204" pitchFamily="34" charset="0"/>
              </a:rPr>
              <a:t>Quality Priority – Suicide Prevention</a:t>
            </a:r>
          </a:p>
          <a:p>
            <a:r>
              <a:rPr lang="en-GB" sz="1500" b="1">
                <a:latin typeface="Arial" panose="020B0604020202020204" pitchFamily="34" charset="0"/>
                <a:cs typeface="Arial" panose="020B0604020202020204" pitchFamily="34" charset="0"/>
              </a:rPr>
              <a:t>Goal – </a:t>
            </a:r>
            <a:r>
              <a:rPr lang="en-GB" sz="1500" b="0" i="0">
                <a:solidFill>
                  <a:srgbClr val="000000"/>
                </a:solidFill>
                <a:effectLst/>
                <a:latin typeface="WordVisi_MSFontService"/>
              </a:rPr>
              <a:t>Suicide Prevention - early recognition of anxiety and depression leading to risk of suicide</a:t>
            </a:r>
            <a:endParaRPr lang="en-GB" sz="1500" i="1">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7"/>
            <a:ext cx="5953197" cy="1894567"/>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Methods </a:t>
            </a:r>
          </a:p>
          <a:p>
            <a:pPr algn="just" rtl="0" fontAlgn="base">
              <a:buFont typeface="Arial" panose="020B0604020202020204" pitchFamily="34" charset="0"/>
              <a:buChar char="•"/>
            </a:pPr>
            <a:r>
              <a:rPr lang="en-GB" sz="900" i="1">
                <a:latin typeface="Arial" panose="020B0604020202020204" pitchFamily="34" charset="0"/>
                <a:cs typeface="Arial" panose="020B0604020202020204" pitchFamily="34" charset="0"/>
              </a:rPr>
              <a:t> </a:t>
            </a:r>
            <a:r>
              <a:rPr lang="en-GB" sz="900">
                <a:latin typeface="Arial" panose="020B0604020202020204" pitchFamily="34" charset="0"/>
                <a:cs typeface="Arial" panose="020B0604020202020204" pitchFamily="34" charset="0"/>
              </a:rPr>
              <a:t>Engagement in Sharing Hope project  </a:t>
            </a:r>
          </a:p>
          <a:p>
            <a:pPr algn="just" rtl="0" fontAlgn="base">
              <a:buFont typeface="Arial" panose="020B0604020202020204" pitchFamily="34" charset="0"/>
              <a:buChar char="•"/>
            </a:pPr>
            <a:r>
              <a:rPr lang="en-GB" sz="900">
                <a:latin typeface="Arial" panose="020B0604020202020204" pitchFamily="34" charset="0"/>
                <a:cs typeface="Arial" panose="020B0604020202020204" pitchFamily="34" charset="0"/>
              </a:rPr>
              <a:t> Delivery of training in suicide prevention across all teams  </a:t>
            </a:r>
          </a:p>
          <a:p>
            <a:endParaRPr lang="en-GB" sz="900" b="1">
              <a:latin typeface="Arial" panose="020B0604020202020204" pitchFamily="34" charset="0"/>
              <a:cs typeface="Arial" panose="020B0604020202020204" pitchFamily="34" charset="0"/>
            </a:endParaRPr>
          </a:p>
          <a:p>
            <a:r>
              <a:rPr lang="en-GB" sz="1000" b="1">
                <a:latin typeface="Arial" panose="020B0604020202020204" pitchFamily="34" charset="0"/>
                <a:cs typeface="Arial" panose="020B0604020202020204" pitchFamily="34" charset="0"/>
              </a:rPr>
              <a:t>Other critical success factors</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Time to Change Wales</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TRiM Responses across the Health Board</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REACT </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Wellbeing (Early recognition of MH &amp; Suicide ideation)</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Quality, Safety &amp; Improvement Intranet page (Quality Priority) </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SBUHB Suicide and self-harm prevention strategy</a:t>
            </a:r>
          </a:p>
          <a:p>
            <a:pPr marL="171450" indent="-171450">
              <a:buFont typeface="Arial" panose="020B0604020202020204" pitchFamily="34" charset="0"/>
              <a:buChar char="•"/>
            </a:pPr>
            <a:r>
              <a:rPr lang="en-GB" sz="900"/>
              <a:t>SBUHB Response Policy following death of staff member by suicide &amp; family</a:t>
            </a:r>
          </a:p>
          <a:p>
            <a:pPr marL="171450" indent="-171450">
              <a:buFont typeface="Arial" panose="020B0604020202020204" pitchFamily="34" charset="0"/>
              <a:buChar char="•"/>
            </a:pPr>
            <a:r>
              <a:rPr lang="en-GB" sz="900"/>
              <a:t>Priority places and people and remanded in custody / with high risk of suicide</a:t>
            </a:r>
          </a:p>
          <a:p>
            <a:pPr marL="171450" indent="-171450">
              <a:buFont typeface="Arial" panose="020B0604020202020204" pitchFamily="34" charset="0"/>
              <a:buChar char="•"/>
            </a:pPr>
            <a:endParaRPr lang="en-GB" sz="900" i="1">
              <a:latin typeface="Arial" panose="020B0604020202020204" pitchFamily="34" charset="0"/>
              <a:cs typeface="Arial" panose="020B0604020202020204" pitchFamily="34" charset="0"/>
            </a:endParaRPr>
          </a:p>
        </p:txBody>
      </p:sp>
      <p:sp>
        <p:nvSpPr>
          <p:cNvPr id="26" name="TextBox 25"/>
          <p:cNvSpPr txBox="1"/>
          <p:nvPr/>
        </p:nvSpPr>
        <p:spPr>
          <a:xfrm>
            <a:off x="6095999" y="2622001"/>
            <a:ext cx="5997318" cy="2292051"/>
          </a:xfrm>
          <a:prstGeom prst="rect">
            <a:avLst/>
          </a:prstGeom>
          <a:noFill/>
          <a:ln>
            <a:solidFill>
              <a:schemeClr val="accent5">
                <a:lumMod val="50000"/>
              </a:schemeClr>
            </a:solidFill>
          </a:ln>
        </p:spPr>
        <p:txBody>
          <a:bodyPr wrap="square" rtlCol="0">
            <a:noAutofit/>
          </a:bodyPr>
          <a:lstStyle/>
          <a:p>
            <a:pPr algn="just"/>
            <a:r>
              <a:rPr lang="en-GB" sz="1000" b="1" dirty="0">
                <a:latin typeface="Arial" panose="020B0604020202020204" pitchFamily="34" charset="0"/>
                <a:cs typeface="Arial" panose="020B0604020202020204" pitchFamily="34" charset="0"/>
              </a:rPr>
              <a:t>Progress in the last month</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Sharing HOPE 747 staff engaged since April 2022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Social platforms Swansea NHS site on Facebook, Twitter and YouTube = 3.7k views as at end of May 2023.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There have been several Sharing HOPE sessions in ITU Morriston Hospital for high-risk trauma these sessions are ongoing throughout the year.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New combined REACT &amp; Suicide Prevention Training including newly qualified induction nurses Total trained from Sep 2022 = 841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A bespoke REACT &amp; Suicide Prevention training was delivered to Primary Care staff during there BT4L (Protective time for learning). Total trained in March 2023 = 263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Child Health bespoke session was delivered since June 23 where 27 people attended in total.</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Between Mar 22 to August  2023 – 5.76% of cases reported suicidal thoughts in the previous 7 days of initial contact.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Between Jan 22 to August  2023  – 3% of cases reported thoughts to end life.</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Level 3 Suicide Prevention training for Mental Health professionals (This has been successfully piloted and will be rolled out across the MH division)</a:t>
            </a:r>
          </a:p>
        </p:txBody>
      </p:sp>
      <p:sp>
        <p:nvSpPr>
          <p:cNvPr id="29" name="TextBox 28"/>
          <p:cNvSpPr txBox="1"/>
          <p:nvPr/>
        </p:nvSpPr>
        <p:spPr>
          <a:xfrm>
            <a:off x="71682" y="663122"/>
            <a:ext cx="10462967" cy="252000"/>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Project Team: </a:t>
            </a:r>
            <a:r>
              <a:rPr lang="en-GB" sz="1000">
                <a:latin typeface="Arial" panose="020B0604020202020204" pitchFamily="34" charset="0"/>
                <a:cs typeface="Arial" panose="020B0604020202020204" pitchFamily="34" charset="0"/>
              </a:rPr>
              <a:t>Senior Responsible Owner – Stephen Jones, Project Manager – Jayne Whitney, QI lead – Samantha Scott </a:t>
            </a:r>
            <a:endParaRPr lang="en-GB" sz="10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71683" y="2837496"/>
            <a:ext cx="1767277" cy="246221"/>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Key Outcome Measure/s</a:t>
            </a:r>
          </a:p>
        </p:txBody>
      </p:sp>
      <p:sp>
        <p:nvSpPr>
          <p:cNvPr id="7" name="TextBox 6"/>
          <p:cNvSpPr txBox="1">
            <a:spLocks noChangeAspect="1"/>
          </p:cNvSpPr>
          <p:nvPr/>
        </p:nvSpPr>
        <p:spPr>
          <a:xfrm>
            <a:off x="6095999" y="942928"/>
            <a:ext cx="6019121" cy="1607894"/>
          </a:xfrm>
          <a:prstGeom prst="rect">
            <a:avLst/>
          </a:prstGeom>
          <a:noFill/>
          <a:ln w="6350">
            <a:solidFill>
              <a:schemeClr val="tx1"/>
            </a:solidFill>
          </a:ln>
        </p:spPr>
        <p:txBody>
          <a:bodyPr wrap="square" rtlCol="0" anchor="t">
            <a:noAutofit/>
          </a:bodyPr>
          <a:lstStyle/>
          <a:p>
            <a:r>
              <a:rPr lang="en-GB" sz="1000" b="1" dirty="0">
                <a:latin typeface="Arial" panose="020B0604020202020204" pitchFamily="34" charset="0"/>
                <a:cs typeface="Arial" panose="020B0604020202020204" pitchFamily="34" charset="0"/>
              </a:rPr>
              <a:t>Key achievements</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Successful integration of REACT and Suicide Awareness training.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Planning for development of HB Suicide Strategy underway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REACT  &amp; Suicide Prevention level 1 training to be included in Managers’ Pathway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Continued success of Sharing Hope – The Art of Healing Together has won the improving lives through creativity award at the health board LOV  awards 2023. </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Reached the final  for the Best Staff Wellbeing project of the year at the HSJ Patient Safety Awards 18</a:t>
            </a:r>
            <a:r>
              <a:rPr lang="en-GB" sz="900" baseline="30000" dirty="0">
                <a:latin typeface="Arial" panose="020B0604020202020204" pitchFamily="34" charset="0"/>
                <a:cs typeface="Arial" panose="020B0604020202020204" pitchFamily="34" charset="0"/>
              </a:rPr>
              <a:t>th</a:t>
            </a:r>
            <a:r>
              <a:rPr lang="en-GB" sz="900" dirty="0">
                <a:latin typeface="Arial" panose="020B0604020202020204" pitchFamily="34" charset="0"/>
                <a:cs typeface="Arial" panose="020B0604020202020204" pitchFamily="34" charset="0"/>
              </a:rPr>
              <a:t> September and two categories at the NT workforce awards November 21</a:t>
            </a:r>
            <a:r>
              <a:rPr lang="en-GB" sz="900" baseline="30000" dirty="0">
                <a:latin typeface="Arial" panose="020B0604020202020204" pitchFamily="34" charset="0"/>
                <a:cs typeface="Arial" panose="020B0604020202020204" pitchFamily="34" charset="0"/>
              </a:rPr>
              <a:t>st</a:t>
            </a:r>
            <a:r>
              <a:rPr lang="en-GB" sz="900" dirty="0">
                <a:latin typeface="Arial" panose="020B0604020202020204" pitchFamily="34" charset="0"/>
                <a:cs typeface="Arial" panose="020B0604020202020204" pitchFamily="34" charset="0"/>
              </a:rPr>
              <a:t> 2023</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Time to Change Wales (Finalists of the NHS Awards)</a:t>
            </a:r>
          </a:p>
          <a:p>
            <a:pPr marL="171450" indent="-171450" fontAlgn="base">
              <a:buFont typeface="Arial" panose="020B0604020202020204" pitchFamily="34" charset="0"/>
              <a:buChar char="•"/>
            </a:pPr>
            <a:r>
              <a:rPr lang="en-GB" sz="900" dirty="0">
                <a:latin typeface="Arial" panose="020B0604020202020204" pitchFamily="34" charset="0"/>
                <a:cs typeface="Arial" panose="020B0604020202020204" pitchFamily="34" charset="0"/>
              </a:rPr>
              <a:t>TRiM Trauma Pathway (Finalists of the NHS Awards)</a:t>
            </a:r>
          </a:p>
        </p:txBody>
      </p:sp>
      <p:sp>
        <p:nvSpPr>
          <p:cNvPr id="8" name="TextBox 7"/>
          <p:cNvSpPr txBox="1"/>
          <p:nvPr/>
        </p:nvSpPr>
        <p:spPr>
          <a:xfrm>
            <a:off x="10576309" y="663122"/>
            <a:ext cx="1538812" cy="252000"/>
          </a:xfrm>
          <a:prstGeom prst="rect">
            <a:avLst/>
          </a:prstGeom>
          <a:noFill/>
          <a:ln>
            <a:solidFill>
              <a:schemeClr val="tx1"/>
            </a:solidFill>
          </a:ln>
        </p:spPr>
        <p:txBody>
          <a:bodyPr wrap="square" rtlCol="0">
            <a:noAutofit/>
          </a:bodyPr>
          <a:lstStyle/>
          <a:p>
            <a:r>
              <a:rPr lang="en-GB" sz="1000" b="1">
                <a:latin typeface="Arial" panose="020B0604020202020204" pitchFamily="34" charset="0"/>
                <a:cs typeface="Arial" panose="020B0604020202020204" pitchFamily="34" charset="0"/>
              </a:rPr>
              <a:t>Month – Aug 2023</a:t>
            </a:r>
            <a:endParaRPr lang="en-GB" sz="100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6620933"/>
            <a:ext cx="12120317" cy="237067"/>
          </a:xfrm>
        </p:spPr>
        <p:txBody>
          <a:bodyPr/>
          <a:lstStyle/>
          <a:p>
            <a:pPr algn="l"/>
            <a:r>
              <a:rPr lang="en-GB" sz="1000" b="1">
                <a:solidFill>
                  <a:schemeClr val="bg1">
                    <a:lumMod val="50000"/>
                  </a:schemeClr>
                </a:solidFill>
              </a:rPr>
              <a:t>Evidence –</a:t>
            </a:r>
            <a:r>
              <a:rPr lang="en-GB" sz="950" b="1">
                <a:solidFill>
                  <a:schemeClr val="bg1">
                    <a:lumMod val="50000"/>
                  </a:schemeClr>
                </a:solidFill>
              </a:rPr>
              <a:t> </a:t>
            </a:r>
            <a:r>
              <a:rPr lang="en-GB" sz="950">
                <a:hlinkClick r:id="rId3"/>
              </a:rPr>
              <a:t>talk-to-me-2-suicide-and-self-harm-prevention-action-plan-for-wales-2015-2020.pdf (</a:t>
            </a:r>
            <a:r>
              <a:rPr lang="en-GB" sz="950" err="1">
                <a:hlinkClick r:id="rId3"/>
              </a:rPr>
              <a:t>gov.wales</a:t>
            </a:r>
            <a:r>
              <a:rPr lang="en-GB" sz="950">
                <a:hlinkClick r:id="rId3"/>
              </a:rPr>
              <a:t>)</a:t>
            </a:r>
            <a:endParaRPr lang="en-GB" sz="950" i="1">
              <a:solidFill>
                <a:schemeClr val="bg1">
                  <a:lumMod val="50000"/>
                </a:schemeClr>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863084024"/>
              </p:ext>
            </p:extLst>
          </p:nvPr>
        </p:nvGraphicFramePr>
        <p:xfrm>
          <a:off x="61085" y="5685082"/>
          <a:ext cx="5953197" cy="74676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126964">
                <a:tc>
                  <a:txBody>
                    <a:bodyPr/>
                    <a:lstStyle/>
                    <a:p>
                      <a:r>
                        <a:rPr lang="en-GB" sz="1000">
                          <a:latin typeface="Arial" panose="020B0604020202020204" pitchFamily="34" charset="0"/>
                          <a:cs typeface="Arial" panose="020B0604020202020204" pitchFamily="34" charset="0"/>
                        </a:rPr>
                        <a:t>Risks</a:t>
                      </a:r>
                      <a:r>
                        <a:rPr lang="en-GB" sz="1000" baseline="0">
                          <a:latin typeface="Arial" panose="020B0604020202020204" pitchFamily="34" charset="0"/>
                          <a:cs typeface="Arial" panose="020B0604020202020204" pitchFamily="34" charset="0"/>
                        </a:rPr>
                        <a:t> to delivery</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Owner</a:t>
                      </a:r>
                    </a:p>
                  </a:txBody>
                  <a:tcPr/>
                </a:tc>
                <a:tc>
                  <a:txBody>
                    <a:bodyPr/>
                    <a:lstStyle/>
                    <a:p>
                      <a:r>
                        <a:rPr lang="en-GB" sz="1000">
                          <a:latin typeface="Arial" panose="020B0604020202020204" pitchFamily="34" charset="0"/>
                          <a:cs typeface="Arial" panose="020B0604020202020204" pitchFamily="34" charset="0"/>
                        </a:rPr>
                        <a:t>Next Steps</a:t>
                      </a:r>
                    </a:p>
                  </a:txBody>
                  <a:tcPr/>
                </a:tc>
                <a:extLst>
                  <a:ext uri="{0D108BD9-81ED-4DB2-BD59-A6C34878D82A}">
                    <a16:rowId xmlns:a16="http://schemas.microsoft.com/office/drawing/2014/main" val="2403941587"/>
                  </a:ext>
                </a:extLst>
              </a:tr>
              <a:tr h="261864">
                <a:tc>
                  <a:txBody>
                    <a:bodyPr/>
                    <a:lstStyle/>
                    <a:p>
                      <a:pPr marL="171450" indent="-171450" algn="l" defTabSz="914400" rtl="0" eaLnBrk="1" fontAlgn="base" latinLnBrk="0" hangingPunct="1">
                        <a:buFont typeface="Arial" panose="020B0604020202020204" pitchFamily="34" charset="0"/>
                        <a:buChar char="•"/>
                      </a:pPr>
                      <a:r>
                        <a:rPr lang="en-GB" sz="900" i="0" kern="1200">
                          <a:solidFill>
                            <a:schemeClr val="tx1"/>
                          </a:solidFill>
                          <a:latin typeface="Arial" panose="020B0604020202020204" pitchFamily="34" charset="0"/>
                          <a:ea typeface="+mn-ea"/>
                          <a:cs typeface="Arial" panose="020B0604020202020204" pitchFamily="34" charset="0"/>
                        </a:rPr>
                        <a:t>There is a risk of being unable to measure impact within this priority due to the lack of real time information on suicide rates, this will be considered as part of the review of GMOs. </a:t>
                      </a:r>
                    </a:p>
                  </a:txBody>
                  <a:tcPr/>
                </a:tc>
                <a:tc>
                  <a:txBody>
                    <a:bodyPr/>
                    <a:lstStyle/>
                    <a:p>
                      <a:r>
                        <a:rPr lang="en-GB" sz="900" i="0" kern="1200">
                          <a:solidFill>
                            <a:schemeClr val="tx1"/>
                          </a:solidFill>
                          <a:latin typeface="Arial" panose="020B0604020202020204" pitchFamily="34" charset="0"/>
                          <a:ea typeface="+mn-ea"/>
                          <a:cs typeface="Arial" panose="020B0604020202020204" pitchFamily="34" charset="0"/>
                        </a:rPr>
                        <a:t>MAG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Meeting to reconvene </a:t>
                      </a:r>
                    </a:p>
                  </a:txBody>
                  <a:tcPr/>
                </a:tc>
                <a:extLst>
                  <a:ext uri="{0D108BD9-81ED-4DB2-BD59-A6C34878D82A}">
                    <a16:rowId xmlns:a16="http://schemas.microsoft.com/office/drawing/2014/main" val="208539097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638601775"/>
              </p:ext>
            </p:extLst>
          </p:nvPr>
        </p:nvGraphicFramePr>
        <p:xfrm>
          <a:off x="6095999" y="4914053"/>
          <a:ext cx="5997318" cy="1706880"/>
        </p:xfrm>
        <a:graphic>
          <a:graphicData uri="http://schemas.openxmlformats.org/drawingml/2006/table">
            <a:tbl>
              <a:tblPr firstRow="1" bandRow="1">
                <a:tableStyleId>{5C22544A-7EE6-4342-B048-85BDC9FD1C3A}</a:tableStyleId>
              </a:tblPr>
              <a:tblGrid>
                <a:gridCol w="3487116">
                  <a:extLst>
                    <a:ext uri="{9D8B030D-6E8A-4147-A177-3AD203B41FA5}">
                      <a16:colId xmlns:a16="http://schemas.microsoft.com/office/drawing/2014/main" val="2232684934"/>
                    </a:ext>
                  </a:extLst>
                </a:gridCol>
                <a:gridCol w="1651792">
                  <a:extLst>
                    <a:ext uri="{9D8B030D-6E8A-4147-A177-3AD203B41FA5}">
                      <a16:colId xmlns:a16="http://schemas.microsoft.com/office/drawing/2014/main" val="1392341808"/>
                    </a:ext>
                  </a:extLst>
                </a:gridCol>
                <a:gridCol w="858410">
                  <a:extLst>
                    <a:ext uri="{9D8B030D-6E8A-4147-A177-3AD203B41FA5}">
                      <a16:colId xmlns:a16="http://schemas.microsoft.com/office/drawing/2014/main" val="3224507551"/>
                    </a:ext>
                  </a:extLst>
                </a:gridCol>
              </a:tblGrid>
              <a:tr h="210599">
                <a:tc>
                  <a:txBody>
                    <a:bodyPr/>
                    <a:lstStyle/>
                    <a:p>
                      <a:r>
                        <a:rPr lang="en-GB" sz="1000">
                          <a:latin typeface="Arial" panose="020B0604020202020204" pitchFamily="34" charset="0"/>
                          <a:cs typeface="Arial" panose="020B0604020202020204" pitchFamily="34" charset="0"/>
                        </a:rPr>
                        <a:t>Actions for the next month</a:t>
                      </a:r>
                    </a:p>
                  </a:txBody>
                  <a:tcPr/>
                </a:tc>
                <a:tc>
                  <a:txBody>
                    <a:bodyPr/>
                    <a:lstStyle/>
                    <a:p>
                      <a:r>
                        <a:rPr lang="en-GB" sz="1000">
                          <a:latin typeface="Arial" panose="020B0604020202020204" pitchFamily="34" charset="0"/>
                          <a:cs typeface="Arial" panose="020B0604020202020204" pitchFamily="34" charset="0"/>
                        </a:rPr>
                        <a:t>Responsible</a:t>
                      </a:r>
                      <a:r>
                        <a:rPr lang="en-GB" sz="1000" baseline="0">
                          <a:latin typeface="Arial" panose="020B0604020202020204" pitchFamily="34" charset="0"/>
                          <a:cs typeface="Arial" panose="020B0604020202020204" pitchFamily="34" charset="0"/>
                        </a:rPr>
                        <a:t> Owner</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Due Date</a:t>
                      </a:r>
                    </a:p>
                  </a:txBody>
                  <a:tcPr/>
                </a:tc>
                <a:extLst>
                  <a:ext uri="{0D108BD9-81ED-4DB2-BD59-A6C34878D82A}">
                    <a16:rowId xmlns:a16="http://schemas.microsoft.com/office/drawing/2014/main" val="3210150886"/>
                  </a:ext>
                </a:extLst>
              </a:tr>
              <a:tr h="1974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Arial" panose="020B0604020202020204" pitchFamily="34" charset="0"/>
                          <a:cs typeface="Arial" panose="020B0604020202020204" pitchFamily="34" charset="0"/>
                        </a:rPr>
                        <a:t>Business Case for Tier 2 Suicide Prevention Training</a:t>
                      </a:r>
                    </a:p>
                  </a:txBody>
                  <a:tcPr/>
                </a:tc>
                <a:tc>
                  <a:txBody>
                    <a:bodyPr/>
                    <a:lstStyle/>
                    <a:p>
                      <a:r>
                        <a:rPr lang="en-GB" sz="900">
                          <a:latin typeface="Arial" panose="020B0604020202020204" pitchFamily="34" charset="0"/>
                          <a:cs typeface="Arial" panose="020B0604020202020204" pitchFamily="34" charset="0"/>
                        </a:rPr>
                        <a:t>Jayne Whitney</a:t>
                      </a:r>
                    </a:p>
                  </a:txBody>
                  <a:tcPr/>
                </a:tc>
                <a:tc>
                  <a:txBody>
                    <a:bodyPr/>
                    <a:lstStyle/>
                    <a:p>
                      <a:r>
                        <a:rPr lang="en-GB" sz="900">
                          <a:latin typeface="Arial" panose="020B0604020202020204" pitchFamily="34" charset="0"/>
                          <a:cs typeface="Arial" panose="020B0604020202020204" pitchFamily="34" charset="0"/>
                        </a:rPr>
                        <a:t>Oct 2023</a:t>
                      </a:r>
                    </a:p>
                  </a:txBody>
                  <a:tcPr/>
                </a:tc>
                <a:extLst>
                  <a:ext uri="{0D108BD9-81ED-4DB2-BD59-A6C34878D82A}">
                    <a16:rowId xmlns:a16="http://schemas.microsoft.com/office/drawing/2014/main" val="4159380428"/>
                  </a:ext>
                </a:extLst>
              </a:tr>
              <a:tr h="315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HMP Swansea Quality Improvement (SP) </a:t>
                      </a:r>
                    </a:p>
                  </a:txBody>
                  <a:tcPr/>
                </a:tc>
                <a:tc>
                  <a:txBody>
                    <a:bodyPr/>
                    <a:lstStyle/>
                    <a:p>
                      <a:r>
                        <a:rPr lang="en-GB" sz="900">
                          <a:latin typeface="Arial" panose="020B0604020202020204" pitchFamily="34" charset="0"/>
                          <a:cs typeface="Arial" panose="020B0604020202020204" pitchFamily="34" charset="0"/>
                        </a:rPr>
                        <a:t>Marie Philips &amp; Jayne Whitney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Sep 2023</a:t>
                      </a:r>
                    </a:p>
                  </a:txBody>
                  <a:tcPr/>
                </a:tc>
                <a:extLst>
                  <a:ext uri="{0D108BD9-81ED-4DB2-BD59-A6C34878D82A}">
                    <a16:rowId xmlns:a16="http://schemas.microsoft.com/office/drawing/2014/main" val="3535384573"/>
                  </a:ext>
                </a:extLst>
              </a:tr>
              <a:tr h="43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Redevelop action plan aligning it to the GMOs for Service groups to complete on a monthly basis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a:latin typeface="Arial" panose="020B0604020202020204" pitchFamily="34" charset="0"/>
                        <a:cs typeface="Arial" panose="020B0604020202020204" pitchFamily="34" charset="0"/>
                      </a:endParaRPr>
                    </a:p>
                  </a:txBody>
                  <a:tcPr/>
                </a:tc>
                <a:tc>
                  <a:txBody>
                    <a:bodyPr/>
                    <a:lstStyle/>
                    <a:p>
                      <a:r>
                        <a:rPr lang="en-GB" sz="900">
                          <a:latin typeface="Arial" panose="020B0604020202020204" pitchFamily="34" charset="0"/>
                          <a:cs typeface="Arial" panose="020B0604020202020204" pitchFamily="34" charset="0"/>
                        </a:rPr>
                        <a:t>Stephen Jones</a:t>
                      </a:r>
                    </a:p>
                  </a:txBody>
                  <a:tcPr/>
                </a:tc>
                <a:tc>
                  <a:txBody>
                    <a:bodyPr/>
                    <a:lstStyle/>
                    <a:p>
                      <a:r>
                        <a:rPr lang="en-GB" sz="900">
                          <a:latin typeface="Arial" panose="020B0604020202020204" pitchFamily="34" charset="0"/>
                          <a:cs typeface="Arial" panose="020B0604020202020204" pitchFamily="34" charset="0"/>
                        </a:rPr>
                        <a:t>Sep 2023</a:t>
                      </a:r>
                    </a:p>
                  </a:txBody>
                  <a:tcPr/>
                </a:tc>
                <a:extLst>
                  <a:ext uri="{0D108BD9-81ED-4DB2-BD59-A6C34878D82A}">
                    <a16:rowId xmlns:a16="http://schemas.microsoft.com/office/drawing/2014/main" val="221750474"/>
                  </a:ext>
                </a:extLst>
              </a:tr>
              <a:tr h="315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Continue meetings with Digital systems and intelligence to formulate plan for remaining year</a:t>
                      </a:r>
                    </a:p>
                  </a:txBody>
                  <a:tcPr/>
                </a:tc>
                <a:tc>
                  <a:txBody>
                    <a:bodyPr/>
                    <a:lstStyle/>
                    <a:p>
                      <a:r>
                        <a:rPr lang="en-GB" sz="900">
                          <a:latin typeface="Arial" panose="020B0604020202020204" pitchFamily="34" charset="0"/>
                          <a:cs typeface="Arial" panose="020B0604020202020204" pitchFamily="34" charset="0"/>
                        </a:rPr>
                        <a:t>Samantha Scott</a:t>
                      </a:r>
                    </a:p>
                  </a:txBody>
                  <a:tcPr/>
                </a:tc>
                <a:tc>
                  <a:txBody>
                    <a:bodyPr/>
                    <a:lstStyle/>
                    <a:p>
                      <a:r>
                        <a:rPr lang="en-GB" sz="900" dirty="0">
                          <a:latin typeface="Arial" panose="020B0604020202020204" pitchFamily="34" charset="0"/>
                          <a:cs typeface="Arial" panose="020B0604020202020204" pitchFamily="34" charset="0"/>
                        </a:rPr>
                        <a:t>Sep 2023</a:t>
                      </a:r>
                    </a:p>
                  </a:txBody>
                  <a:tcPr/>
                </a:tc>
                <a:extLst>
                  <a:ext uri="{0D108BD9-81ED-4DB2-BD59-A6C34878D82A}">
                    <a16:rowId xmlns:a16="http://schemas.microsoft.com/office/drawing/2014/main" val="869538766"/>
                  </a:ext>
                </a:extLst>
              </a:tr>
            </a:tbl>
          </a:graphicData>
        </a:graphic>
      </p:graphicFrame>
      <p:sp>
        <p:nvSpPr>
          <p:cNvPr id="10" name="Rectangle 5">
            <a:extLst>
              <a:ext uri="{FF2B5EF4-FFF2-40B4-BE49-F238E27FC236}">
                <a16:creationId xmlns:a16="http://schemas.microsoft.com/office/drawing/2014/main" id="{74EE6599-D40C-D857-0C23-86633255DD0A}"/>
              </a:ext>
            </a:extLst>
          </p:cNvPr>
          <p:cNvSpPr>
            <a:spLocks noChangeArrowheads="1"/>
          </p:cNvSpPr>
          <p:nvPr/>
        </p:nvSpPr>
        <p:spPr bwMode="auto">
          <a:xfrm>
            <a:off x="315843" y="33999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TextBox 14">
            <a:extLst>
              <a:ext uri="{FF2B5EF4-FFF2-40B4-BE49-F238E27FC236}">
                <a16:creationId xmlns:a16="http://schemas.microsoft.com/office/drawing/2014/main" id="{7F23362A-737A-A4D8-D476-B2697A34A5CD}"/>
              </a:ext>
            </a:extLst>
          </p:cNvPr>
          <p:cNvSpPr txBox="1"/>
          <p:nvPr/>
        </p:nvSpPr>
        <p:spPr>
          <a:xfrm>
            <a:off x="82280" y="3094634"/>
            <a:ext cx="5942600" cy="933845"/>
          </a:xfrm>
          <a:prstGeom prst="rect">
            <a:avLst/>
          </a:prstGeom>
          <a:noFill/>
        </p:spPr>
        <p:txBody>
          <a:bodyPr wrap="square">
            <a:spAutoFit/>
          </a:bodyPr>
          <a:lstStyle/>
          <a:p>
            <a:pPr marL="171450" lvl="0" indent="-171450" fontAlgn="base">
              <a:buSzPts val="1000"/>
              <a:buFont typeface="Arial" panose="020B0604020202020204" pitchFamily="34" charset="0"/>
              <a:buChar char="•"/>
              <a:tabLst>
                <a:tab pos="457200" algn="l"/>
              </a:tabLst>
            </a:pPr>
            <a:r>
              <a:rPr lang="en-GB" sz="900" dirty="0">
                <a:latin typeface="Arial" panose="020B0604020202020204" pitchFamily="34" charset="0"/>
                <a:cs typeface="Arial" panose="020B0604020202020204" pitchFamily="34" charset="0"/>
              </a:rPr>
              <a:t>Education of all available staff across the HB in recognising and managing suicide. </a:t>
            </a:r>
            <a:br>
              <a:rPr lang="en-GB" sz="900" dirty="0">
                <a:latin typeface="Arial" panose="020B0604020202020204" pitchFamily="34" charset="0"/>
                <a:cs typeface="Arial" panose="020B0604020202020204" pitchFamily="34" charset="0"/>
              </a:rPr>
            </a:br>
            <a:r>
              <a:rPr lang="en-GB" sz="900" dirty="0">
                <a:latin typeface="Arial" panose="020B0604020202020204" pitchFamily="34" charset="0"/>
                <a:cs typeface="Arial" panose="020B0604020202020204" pitchFamily="34" charset="0"/>
              </a:rPr>
              <a:t>Continue to support and work with Swansea Multi Agency Group and other stakeholders across the HB in relation to obtaining a baseline assessment of suicide cases and map against national trends.</a:t>
            </a:r>
          </a:p>
          <a:p>
            <a:pPr marL="171450" lvl="0" indent="-171450" fontAlgn="base">
              <a:buSzPts val="1000"/>
              <a:buFont typeface="Arial" panose="020B0604020202020204" pitchFamily="34" charset="0"/>
              <a:buChar char="•"/>
              <a:tabLst>
                <a:tab pos="457200" algn="l"/>
              </a:tabLst>
            </a:pPr>
            <a:r>
              <a:rPr lang="en-GB" sz="900" dirty="0">
                <a:latin typeface="Arial" panose="020B0604020202020204" pitchFamily="34" charset="0"/>
                <a:cs typeface="Arial" panose="020B0604020202020204" pitchFamily="34" charset="0"/>
              </a:rPr>
              <a:t>Occupational Health and Wellbeing support for staff with anxiety/depression to prevent escalation in risk of suicide. </a:t>
            </a:r>
          </a:p>
          <a:p>
            <a:pPr>
              <a:lnSpc>
                <a:spcPct val="115000"/>
              </a:lnSpc>
              <a:spcAft>
                <a:spcPts val="1000"/>
              </a:spcAft>
            </a:pPr>
            <a:r>
              <a:rPr lang="en-GB" sz="900" dirty="0">
                <a:effectLst/>
                <a:latin typeface="Arial" panose="020B0604020202020204" pitchFamily="34" charset="0"/>
                <a:ea typeface="Times New Roman" panose="02020603050405020304" pitchFamily="18" charset="0"/>
                <a:cs typeface="Arial" panose="020B0604020202020204" pitchFamily="34" charset="0"/>
              </a:rPr>
              <a:t> </a:t>
            </a:r>
            <a:endParaRPr lang="en-GB" sz="9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7" name="AutoShape 15" descr="data:image/png;base64,iVBORw0KGgoAAAANSUhEUgAAAeIAAAE2CAYAAAC9RpGaAAAAAXNSR0IArs4c6QAAIABJREFUeF7tnQ+YHVV5hw+KwoZ/hY2CiaSwARdrMDbVFtnEaqqmRVsQbMEma9XQInG1pgZtGzbZJKStEptKl0haUi1JWmIlalspwRqtEmsrosFYiYQlBUFAggWBgIr2eSee5ezkzL0z986cmbn3N8+zTzZ3586c854/v3O+7zvnHGKMeZHRJQIiIAIiIAIiUAqBQ34mxLtKebteKgIiIAIiIAJdTmBciHftkhZ3eV1Q9kVABERABAITmDFjhpkgxC96kazUgctArxMBERABEehSAt/85jeNhLhLC1/ZFgEREAERKJ+AhLj8MlAKREAEREAEupiAhLiLC19ZFwEREAERKJ+AhLj8MlAKREAEREAEupiAhLiLC19ZFwEREAERKJ+AhLj8MlAKREAEREAEupiAhLiLC19ZFwEREAERKJ+AhLj8MlAKREAEREAEupiAhLiLC19ZFwEREAERKJ+AhLj8MlAKREAEREAEupiAhLiLC19ZFwEREAERKJ+AhLj8MlAKREAEREAEupiAhLgGhb9q1Spzzz33mLVr15qenp62Urx582azYMECc9NNN5mBgYG2nlXlL+/evducf/755sorr8wlnzt27DCzZ8+Osjxv3jwDx97e3iojqGXabLnt3LlznDMZmT9/vtm2bVuUp5B115Z7yHfu27cvyu/g4GD0r+8qI121rFA1SXTXCjHitmzZsvFimjlzptmyZYvp7++vXNFJiLMXSZ5CbDtGBi7Dw8MNE2MHOvamlStXTvhO/O/2vnhHz32XX365t0760tOo8/bd7w4s3Axt2rQpsfPPXgrZvpHEmfpPessY/JQheKGFOG2dtOmyA6Jm9cayazZwdQdf8XaTlDb33SEHSdlqdPq7u06IbWU66aSTJswwqQwjIyNmdHS0cjOdVoQ4TyFKX50m3klDfMc73tHyAKedPLTz3Xh+0z6Lcrruuusm5JfP5s6dOz4rp2PZuHHjBFHxWSlCCHG8bGzH2Y4Yp2Xlq1O+7+7fv98sXrzYTJ06tekgqJV20mrdLvJ7aYQ4z/c3qpNuXciaLsoDkbz//vsTLVNJFjq+29fXN2FQmKUu5MknxLO6TojLHF23WqCtdDDtdIitpjP+vW4S4rSzZl+n5/tuGUJsOzrKsVU3SDv1TkJ8oAVlFbx226uvTvpEL0u67L3vec97osGpbyBly/uSSy5JZYWRELdb0hX5ftqCT+qQfB0FIsnFrMf6EK2Ze9q0adFofv369dE97ugy6zviPuK4Occ1/8TN7nH88fT5Ot64EMTfd9FFFyV21jZvNt9xcxP/95mjXBOTLw/uOxvl331+Mx9xK+nwzRjzEGLXJ1imEDebfcaZWR7NyqyR2b5ZnbV1yFfvfGXI/bY+xduo64Zq5kqIt3lbzrgo9u7dG8VbcCW1h3i+fGZU101A2qizfK+Rj7jddLl9QtrBYRYhdp95ww03HGQF4v1ZJ0US4ooIabvJaNS5uc/OKpL4mm1D5Dmu+NqGF/c1ZX2HK8Q8C/OmnbX4zO1JM5P4LNXHJJ62W265JRpk2A7X/p2OqJHfLmlG7DOB+j5rlIdW8++Wc7vpiNdH2+nG/cLNOj2fSbsMIU4TyBfvjKkLy5cvNwsXLoziK5LKLG5qTFveWTrfJMuRLZe4WLaSJtdPatuDbxDmayON6pvtJ9xBRSMXQZIQ479tlC5fH5rWXZJWiONl5psApR24+vrlZgPFdnWijO93lWm6KCGOB5L4Ajx8HRiCHZ+NJs26m0VNxxtTWiH2NS73u7NmzfL66NKYIH1C3KhjjXekad5hG03a/Nv7i0hH3BLgE+Sk4BNfUFcrwVq+QBqfRSIpWKuRpcNaGt71rneZK664whvYmLbMfPyLMk37Bjq+zjZNmpIEJF7/kgahbh23g/a4sKSx3CUJcTyg0Cey8bz76qSvHiQFa8XvjafNN+mQEE8sBQmxp0W2M1vlcT4hjjfydt/ha0xux51WiK2JKD7jpsOggXL5llKkGR37OqNGnUySObyZeZk0Zv1uUekgLa4gx6PxfR2jTcsZZ5wxbuUoY0Zsy9Ty9C3Psvfcd9993iC8rELsDkSLFOJmA1m33BqlKanex8srSQDdz9tpW0lCHDdnp5l8xNOaZBlJ0+Z9bdH2MW4go4RYQtw0irddkQwhxL4ZjdvpZxHiuGBanxp+sCT/m61GjcxnjYTYJ67x+xt16q3m36a72bPdiOK04hIfHCUJbDxq2jd4K0OI7YyX9deNAmjiMyO3DjRi1cyHXIYQZ01TWiFu5PO28RwPPvhgtNY9zjqN4BUpxFY445a+NOlK6jvjZnkJcRcLcdrlGVUXYt+INe2M0CeObgDKaaedFs2AEWHMXGkan8/MZ8UlvkQmj5loO/mPC7FPcNKyTMq3+3k8ICVpphTvWBtFnPvKpFE5+Tq9pOdnLW8rOHEfpzvQ8vlLfW0spBC3mqa0QpzGJJz0rDRlULQQp3Gv+ep/s4F7PJamWZyJ+44s8QJp2maV7ukq03SW5Rm+wA9f5Ux7n68Spf2uz6/kms+ymGYb+a54DtHf1iyNabKdyl+EjzipDLOKZxE+Yl/DTivE8brVaMCStZPMIsRp/JNuPuOi4RNT3zPLFuJW05RWiBsNpCy/pDqYZsJQtBD76kyaAUIjS078b7563Egc2+mLqiS6vrR0lRC7pjfXH2c/d4NQ4pXENYXGl9nE/U9pTNM+c2Tad8Q7d/s91zSdZPpJ6iD4nOey0Uk8eCSp4x8aGoo2QUnajSypU0+a0ca33kzKQ5r8pzEnp01HmmdZfjzT+lZ9HapvpmTzGd9kxpe+JCZ5zIjTRMOTprGxsfHNNeJ1o1EH7gYS+SKZ250RJ4mAb8DrS2eaNKUV4kYDRpdfvIzdGWUrUdN5+IitUMSD3JoJcTNzs83beeedN15/4hYV99387u5kJyGu+nAiY/ri0a183bfFpevnwaRy6aWXmgsvvHDcbGt9Ka0Ksf2+3Woz7Tvi6cfndPHFF0fLSNxtOl1htyYhliL5drty/X6+tY5xk1PaLUHdiEw3Mjju4016ni8PcHOXiPnyn0Y83cGQrUK+dKR9li/61Ld1pV176lbbpCVPPl94o3XMvrWnSTNiu+7dTUezqOl4neX/8Tz6yuyuu+6K/KHsIc1FfrncttOuEMfbhbuO2BesFa/TadKUVohdQXG30m0WSU9dvvrqq81ll11m5syZk7jRRdEzYrdtxJdD+SLzyZfdSyFpy8mkgZ6vjvs4SYgzCp1uFwEREAEREAERSEeg60zT6bDoLhEQAREQAREIQ0BCHIaz3iICIiACIiACXgISYlUMERABERABESiRgIS4RPh6tQiIgAiIgAhIiFUHREAEREAERKBEAhLiEuHr1SIgAiIgAiIgIVYdEAEREAEREIESCUiIS4SvV4uACIiACIiAhFh1QAREQAREQARKJCAhLhE+r262f2veyYvv09zs+WkPAUi7DWSz93Xb39MeWp83F3c7zjTbWub9fj3vaQJqO6oNEuKS60BaIY7vi2vPNPUd3t4oS1UXYt8+4OSnU8WiDCFOO7gquWkcdBZ2q3W+7Hw0e3+ZQpx2z/c0/Y+7X73Ns29f9Pie7J1ars3K3f27hDgLrQLuTSPEvlN8+Gz79u0TTicpIHmpH5lXZ+Lb2N0yIjHu6UapE1eBG9McixcqmVVKS1KeQ9f5Mg8UyKvtZK0/vJfT00ZHR6MTwyyDL3/5yxMOj/EN3OIDSPtdDh3hlC3bVjngxBVjynXjxo1m7dq1pqenZ9wiWOe2nZW7734JcR4U23hGGiHOOottIzktfzWvzqTZGa1JJ7u0nPBAX6yS+FUpLUn4Q9f5bhRiH/v4ACjpOMc0/VbS8Z7x9/qO+wzULCvzGglxiqKIm1LiR3Tx9y9+8YvjxyTaY8J8ouGagjhy78orr4zOAfYdX2eTlqZT8t3jayy+83Dj5mDfuca+c07tcX6Yljg3lOMVyY8dEZP+uOkr6bg/m9ekDjE+Kuf/nB/9/ve/31x11VVm/fr10dF69vzSRu9N4uk7d9k9CpM0+o41bFT2SaZ2t9rFTXO+78S52fxfccUV5mMf+5ixR+014puUFvJ02mmnRUfuwQ9LC89z3QFpTJiw4rLH4fG7rUvTpk2bcHRlo7N2+V6aOs99cZNp3IVh2wD52rt3r3HrrLWu+I7hix+HmbYevP3tbzdvectbxo97dI9iTCojdxBr2ZM3nzsmS3595disu4u3syTBTRJo9/lp7nH7iLoOspsxTfN3CXETSjTAvr6+8XNBkw57p4G7HarvkPJ4R5/2EHD7vUa+lFaF2NdYSNeGDRvMihUrzOOPPx7l3RXieN7cjsxtTPGRbpoRctoZscsu6cxf+3n8vZzJzFm88e+5DCdNmhQJB513vMN2RcTmMU3Z+86Bjg+MfIx8n/nyn9b365sRu/69uEj6Ziy+z6xYWQGhabnnRlvevgFPvBmmqfNJsze3zNx82UGK71zcpHrnuzdtH+CKt2XqKyNfP+Ar86z5bTbYaTQjtmXVyNLVbLDkOwfb905fX5lGvDrpHglxxtL0NVhfRYqPJNPO9JKS487KfYLcqhA3M1PG85E0Qo53ro3u8wlSoxlxIyE677zzJvjJ07zXzs6mTp06/t3495K4wNk9ZD5N2dtRfxoh9lksfN9PEt14+pI623hakgZJzWZELkNfHfSJbhqzJuluVOebtSdrmUnKV1xgGg0AfeWWph74ysj3HntfvC67ddBXZ12LQLP8pu3m4mXYaNDUTIjTDLjSzprTpr+u90mIM5acr+L4Os/4aDCp80nbKdlkup2TO+JtVYibNaZ4+pJGyPHP094Xx59kPo2P7rM+P35/vMxcU29/f38kAgSVxIPD4p+nKfu0Qmxn4dxvg1ksH59p/vzzzz/IFdCsPJPSknaA5ZZX/F2+QYCvM87qj/XV+bTtKe19SWlqpx6kHSylqcvWdRB3EaUdKKfp5nxl1aoQazachvjT90iIU/CK+4f4iuu/SdMZJzXKrELMu33Rje0IsTvDi+PwzRR9Zt14Z+Lzu7nPTvIHpe2kkzqvtO/1CTO+XiuAvjK36Y+boeOC7euEkmbYbt2xQuzOMu070w6IihDiJAtGvN4XJcS+Os9nDER27tzpbcF24NZMiIlnwH+cVO/aqQd5CfEll1xiXvrSl7aV32bdXKNZua+987ykuuYz5ydZZnh2Kyb0Zvmp298lxA1KrJEvyZ21pBHiZh1Co2CtRpXYDQahs3dncL53+jrP+Pfc96UVgLQz4mYNpF0hbuTTct9t3zNnzhxz7rnnRr5MfscfzpU0E4qnP03Za0Y80R+ftozjrN3ZWdIMsdlAMmlgk3VGnKYe5CXEmJ3bzW+jdmfTecYZZzS1xNjnJJmUfZOERv1Xs+DNZv1Fp/xdQtygJBv5eLIKcbMgpKyjwrjJyCcIvvT7TKuXX375hHWDjYQ4aUCRFJiVdYCRtpNOEtwsFgbSzCyYSNf3ve99hghkzNKNhDNNB9zqjJi1nFl9xPEo9bxnxFl9xHHrSh6macvcfdasWbOiwZPPeuCrv3bm63sWf8vqI05TD7IKMTNfOxCM18EkH3HagUdSN5fkQ28muI3ydt111yX2Jzw3afbdKaLaSj4kxA2o+TrUeGQoi9LTzoriYuWLlkxqWJjP7LKgRsFLtjEnPTue1qRn2YX+pCceNQ0Dt7E1ipqOizzpcjcRiOe3XSHmeb4AKt97rV+YpSqPPPLIhNlA0oifZ4+NjY0HeaUt+6SOy+erxuTqBu74Oq6kgUjeQgzPeHk3+iwPIbZ1slmdTwoEGxoaiuoYgyr7LJYUxqOm3cG0zVPcOtROPcgqxJjZ4yZ1dwCRJb9pBsCWjW0zSbv0xd+bZHq2fWOjZUiNZt+tCFinfEdC3KQkXUHjVhozVzxyNo2f0FZ4dy3j1VdfbS677LIJZtF4kuJpsOmwa2bt/fEoU9+zGwmHXf+cZh2x6zvDX37ppZeaCy+8MBKoRuuIm21nl4cQ29kE/id7+d7rBoYlWSTiPkLfGvJWyt4+J015kIe0wWpFCHG83vL/pMj9PITYnTW5PmCfGTPeNuLrf90ZPQMou5bXt0bXFe1m64jT1IMsQhxfE5/UxrPk151d+7o5t7+I/z1evvHYizg/Xx/lPtO3njr+zk7dxjbNYEFCnIaS7hEBEaglgSyuilpmUInuCAIS4o4oRmVCBETAR0BCrHpRBwIS4jqUktIoAiLQEgEJcUvY9KXABCTEgYHrdSIgAiIgAiLgEpAQqz6IgAiIgAiIQIkEJMQlwterRUAEREAEREBCrDogAiIgAiIgAiUSkBCXCF+vFgEREAEREAEJseqACIiACIiACJRIQEJcIny9WgREQAREQAQkxKoDIiACIiACIlAiAQlxifD1ahEQAREQARGQEKsOiIAIiIAIiECJBCTEJcLXq0VABERABERAQqw6IAIiIAIiIAIlEpAQlwhfrxYBERABERCBygux7/Bqe0i6+zf3oO6kz1XcIiACIiACIlA1ApUXYhfY/v37zfLly83ChQujj0dGRszo6KiZNGmSWbx4sRkcHDSTJ0/2fj4wMFA19kqPCIiACIiACJhaCfHu3bvNhg0bzIoVK8zWrVuj4ps/f370L7Ng94p/bv+vMhcBERABERCBKhGolRCvWrXKzJ071zC7tcLrCu7Y2Jjp6+s7SKD5fHh4uErclRYREAEREAERiAjURoj37dtnli5dalavXm16e3sPEuIdO3aY7du3HyTE9nMJsWq8CIiACIhAFQnURoh9M+CiTNOIPj+6REAEREAERCAtASaJ/GS9aiHEiOLQ0FAUhNXf3x/lEX+xDdbi//bv/O773H4vKyDdLwIiIAIiIAJFEqiFEGNe3rhxo1m7dq3p6ekZ5+EuU7JLmvhj0udFgtSzRUAEREAERKAVArUQ4lYypu+IgAiIgAiIQB0ISIjrUEpKowiIgAiIQMcSkBB3bNEqYyIgAiIgAnUgICGuQykpjSIgAiIgAh1LQELcsUWrjImACIiACNSBgIS4DqWkNIqACIiACHQsAQlxxxatMiYCIiACIlAHAhLiOpSS0igCIiACItCxBCTEHVu0ypgIiIAIiEAdCEiI61BKSqMIiIAIiEDHEpAQd2zRKmMiIAIiIAJ1ICAhrkMpKY0iIAIiIAIdS0BC3LFFq4yJgAiIgAjUgYCEuA6lpDSKgAiIgAgUQuDWOx42O3Y9ZD771e+Zhx/7kek/8Ugz+u6Zhbwr6aES4qC49TIREAEREIEyCdxxz2Pm1rGHzY5vPGR23vGwNymf+eBA0CRKiIPi1stEQAREQARCErj/oSfNl765z+zc80gkvI/u/3HD12tGHLJ09C4REAEREIGOI4DQfmnXgdkuPwhxo+v4Yw8zZ87oNTNPOdrMnH6MObLn0OBMNCMOjlwvFAEREAERyIsAwnvrHQdmu/xgem4mvDNPOSYSXX6OP+6wvJLS8nNqIcT79u0z8+fPN9u2bTMzZ840W7ZsMf39/Wbz5s1mwYIFUeZXrlxphoeHo9+TPm+Zkr4oAiIgAiJQGQIEWO1EfPccEN9G1xGHP9O4wjt96hGVyYdNSOWFeP/+/Wbx4sVmcHDQDAw87UDfvXu3GRkZMaOjo2bSpEnj90yePNn7ufvdypWCEiQCIiACIpBIwAZYpfXzvjia7R49LsBVR1t5IUZwN2zYYFasWGF6enrGeTLr5WKmbGfBLuz45/b/VS8QpU8EREAEup0Afl1rasbf2yzAqm/KEQdMzaccbQZm9NYOX+WFeMeOHWb27NnjYOfNmxeZnm+44YaDhHhsbMz09fV5P7dm69qVkBIsAiIgAh1OwPXz7ti1L1WAlTU3nznjuFICrPIskloI8fbt28f9v6tWrRoXW3dGjGBzX1yI7ecS4jyrjZ4lAiIgAu0RsNHNmz9zt7l33xMNH2b9vMx2qxJg1V7uJ367dkKcJLjWVG2z145pmuAwfnSJgAiIgAjkS+DWvU+anXt/aHbe+aTZ/8OfJj781Oc9y8w8+TBz6pRnmef3hl9S1Eque3t7DT9Zr8oLcZqgLDI9NDQUBWlx2SAu93OirHWJgAiIgAiEJ0Cw1Y03P2AamZ2PPepZ5vUvP6E2AVZ5Uqy8EJPZNMuUNm3aNCFwyy5rcj/PE5yeJQIiIAIikEzA7mi17SsPJK7tJchq3sueGwVYVWE9b1nlWQshLguO3isCIiACIpCegPX7EunM7Nd32Z2sEOAqrulNn9v87pQQ58dSTxIBERCBriRghTdpqRHBVgOn9xoinOu4vKjoQpUQF01YzxcBERCBDiSQxu9rhbcTlhgVWYQS4iLp6tkiIAIi0EEE5PctpjAlxMVw1VNFQAREoCMIyO9bfDFKiItnrDeIgAiIQO0IyO8brsgkxOFY600iIAIiUGkC8vuWUzwS4nK4660iIAIiUAkC8vuWXwwS4vLLQCkQAREQgaAE0uzzrPW+4YpEQhyOtd4kAiIgAqUSkN+3VPyJL5cQV7NclCoREAERyIVAGr/vic/tMRfMfX604caRPfU4YCEXOBV5iIS4IgWhZIiACIhAXgTk982LZJjnSIjDcNZbREAERKBQAlrvWyjeQh8uIS4Urx4uAiIgAsUSkN+3WL4hni4hDkFZ7xABERCBHAmk8ftqn+ccgRf8KAlxwYD1eBEQARHIg4D8vnlQrOYzChXi/fv3m8WLF5v169cn5n7evHlm8+bNpre3t5qElCoREAERKImA/L4lgQ/82kKFOJ6XVatWmblz55qBgYHoTzt27DB79+418+fPD5xtvU4EREAEqktAft/qlk0RKQsmxPv27TPr1q0zS5YsMT09PVFemDGvWbPGLFq0KHFGzPcQ6m3btkXfueiii8zatWujZzCTXrBgQfT5ypUrzfDwcPR70udFANQzRUAERCAPAvL75kGxns8IJsTWTD04ODhhRrxx48ZxYfUhRIiXLl1qVq9ePUGsd+/ebUZGRszo6KiZNGlSZALn2ZMnT/Z+bmfh9SwmpVoERKATCcjv24mlmj1PwYSYpMVntzNnzjRbtmwx/f39iSlPEmJmvVzWrG3/bx8U/1zm7+yVQ98QARHIhwCCe//3nzB33PuYeXT/U2bnnofN7fc8ah5/4invC7TPcz7c6/KUoELcCpS4eG/atCkSX58Qj42Nmb6+voMEms+t2bqVNOg7IiACIpCGwK13PBwJLYKLqZlgq513PJzmq+aIw59pBk7vjbaZHJih4NVU0DrkplKE+Otf/3o0C7a+4rQsrSgjqgR5uTNiAr+2b99+kBDbzyXEaSnrPhEQgUYE7Ox25x2PREKL4B6Y6f64JXDa57klbB31paBCTNT0smXLjDVJQ3LDhg1mxYoVqUXZRl7HhThP0zSCz48uERCB7iSw/4c/Nd/Z92Oz7wdPmYd+8BPz7Xt/aPY/eeCzVq6eZx9int97qOk96pnmuKOeYV4w5dmm57ADn+nqHAIsw21lKW4wIXajpq+66ipz1llnmWnTpjWNmnaLiGcMDQ1FwVhcNliL35t93sgP3TnVQDkRARHIQoDZ7P3ffzKa0d730BOG2W47s9u+KUeYE447zEyP/j3cHP+z33WiUZZS6b57gwkxUdPLly83CxcuNNdff30kxGlmxO5SJO6/6aabxqOu3b9Z3zH3JH3efcWrHItAZxOwZmKbS+ufdXNNYJR7tSO0PIdAquOPOzwS2yN7nmlmnnKMOeHYA6KrSwRaIRBMiElcK1HTrWRK3xEBEag+gTJENAuVF08/JhJaBHf6VET3UDNz+jFZHqF7RSAVgaBCnCpFukkERKCWBAhWGrv3sSjt90XLdZ6MfrfRw/yeNoI4FIAjeg6NhHbm9KMjoUVwD8x05bsNVQZ6jzESYtUCERCBRAJVF1eW/EyfeuSE9COq7mVns/YzmZFV4atGIKgQs5Ro9uzZExjo0IeqVQmlp9MJVEVcJaKdXtOUv7QEggmxG/GsCOa0xaP7RCAfAojvknW7oojgIi/8qlzWt8rvNnqY32X2LZK+nl1XAkGFOH7oQ12hKd0iUCcCN37lAfPhT93Z8oYTEtc6lbbSWkcCwYQYOPFtKesITGkWgboQICr58mtv9wZISVzrUopKZzcQCCbE8aVLFq58xN1QzZTH0AQ23ni32fqFeyfMgln/esmbTtUSnNCFofeJQBMCwYRYJSECIlA8AZYKXb7l9mjJkHu9Yc4U8+Z5J2pZTvFFoDeIQGYCEuLMyPQFEageAYKx7CzYTR1bLr73glOj9bG6REAEqkmgcCFmydLGjRvNpZdeai688EKzbdu2CSRkmq5mxVCq6kOATTLwBeMTthdLg859BbPgafXJiFIqAl1KoHAh7lKuyrYIFE6AWfCaa/eYHbsmnhRGIBazYO19XHgR6AUikAuBoEKsDT1yKTM9RASMb0kSs+BF5/SZ177suSIkAiJQIwLBhNg9fenmm282J510kpk8eXJ0EtPixYtrhExJFYHyCCQtSTpzxnHmkgtOVTBWeUWjN4tAywSCCbF7HvHWrVsjIZ41a1am84hbzqW+KAIdQEBLkjqgEJUFEfAQCCrES5cuNatXrza33Xab2b59u1m0aJGxn/X29qqAREAEPAS0JEnVQgQ6m0AwIQbjqlWrzNy5c6OZMObo9evXm02bNpn58+d3NmXlTgRaIKAlSS1A01dEoIYEggpxDfkoySJQCgEtSSoFu14qAqUQqI0Q2y0yBwYGzPDwcASLvasXLFgQ/b5y5cqmn5dCWC8VgQwEtCQpAyzdKgIdQiCYECOk7fiDMWvbCyHevXu3GRkZMaOjo2bSpEmRqXtwcDCKxPZ9joDrEoEqE9CSpCqXjtImAsURCCbEZMH6iLOKIuuPCe7Cv8y/CHH8JCf7f4vK+p114lNxlUdPzoeqUmaGAAAgAElEQVSAliTlw1FPEYG6EggmxK2evsT64zVr1kQR1jbaOkmIx8bGTF9fX1QWrhDzuTVn17WglO7OJKAlSZ1ZrsqVCGQhEEyIsyTKvded0dqZsU+I7d/iQux+p9U06HsikDcBLUnKm6ieJwL1JRBMiN0NPXp6eiJiafzGmLOXLVs2gTCBWb6Zr3uTTNP1rZSdnHItSerk0lXeRKA1ApUXYjdb7uzWDdbinqGhoShIi8sGa7mf9/f3pybEAIEfXSKQJ4Hb7/2R2fj5H5h9P3hq/LE9zz7EvOr0HvO6l+qYwjxZ61kiUAYBNqZqZXOqIELsm9VaSO6yo2bg4mZmd/mSuzFI0ufNnq+/i0CeBJj93nrHI4Y1wZ+95Xvm4Ud/NOHxOiUpT9p6lgjUl0AQIQaPzzRdX2xKuQgcTIDoZ0T3jnsfO/DvPY95MemUJNUeERABl0AwIRZ2Eeg0AlZ4EV1++H+za/qUI8yaRTN0SlIzUPq7CHQRAQlxFxW2stoeAWa4t449bPbcc2DGm0Z4MT/PnH60mT71CDNz+jES4PaKQN8WgY4kICHuyGJVpvIgYIV3554Dfl58vs0uK7wzT0GAj2l2u/4uAiIgAkZCrEogAj8jcGtkYn4k8u2mEV58vQgu5mYJr6qRCIhAqwQKFWJ3nTAJXLdunVmyZImx64hbTbS+JwJ5ELDCu3PPAR9vs8sKLzNdfjA36xIBERCBdglIiNslqO/XgoBdShRFNKcU3uOPPezpGa+EtxblrESKQB0JFCrEAHHX9PoAzZs3L7qnlUXQdQSuNLdOgOCo+7//xPgDHt3/VLRUyL0QWffi72l8u3zHCq+d8R5/3GGtJ1bfFAEREIGUBAoXYpsOrSNOWSIdelvRItoKtj58u9OPMaf8LKJZwtsKRX1HBESgXQKFCjEnJy1fvtwsXLgwOidYPuJ2i6s+32cWumTdroNmrGXm4NijnmVe+ZLnmJmnHK2lRGUWhN4tAiIwgUChQsybZJruvhr3iS/ea67Zdndqk3BaQgRLTZ965ITbWaPrXgRQHdlz6PhHJxx7uNFMNy1h3ScCIlAGgcKFWKbpMoq1nHcSefzhT93p3dpRIlpOmeitIiAC1ScQTIhBwaENs2fPnkBFwVrVryTNUogZGgG+8SsPTLiV4KdL3nSqNrZoBlB/FwER6GoCwYTY9RfffPPN5qSTTor8xtdff71ZvHhxVxdCnTPvM0Mz+z33FVPMm+dNq3PWlHYREAERCEIgmBC7UdNbt26NhHjWrFlmzZo1ZtGiRVq+FKS483sJu09dvuX2g8zQZ844ziw6u09+2fxQ60kiIAIdTiCoEC9dutSsXr3a3HbbbWb79u2RANvPtI64HjUNM/TGG+82W79wr8zQ9SgypVIERKDiBIIJMRxWrVpl5s6dG82EMUevX7/ebNq0ycyfP7/imJQ8COADxhfsbpAhM7TqhgiIgAi0RyCoELeXVH27LAKYoRHg+H7MnDT03gtOlRm6rILRe0VABDqCQDAh9u2s5R4K0cg0zUx62bJlEXB3Bu2uUV65cqUZHh6O7kn6vCNKLGAmGpmhLz7nZDMwozdgavQqERABEehMApUX4t27d0c+5bPPPtu4wv3ggw+akZERMzo6aiZNmhSZugcHB6NIbN/nAwMDnVmCBeVqx659Zs21ew7alGPwtSdGEdHuphkFJUGPFQEREIGuIBBEiN0ZbZyqO5NtRhxR3rBhg1mxYoUh8prL+peZBbtX/HP5oZvRPfB39oS+/NrbZYZOh0t3iYAIiEDbBIIIMals59AHK+QzZ840W7ZsMf39/ZH5OS7EY2Njpq+vz/u5NVu3TaxDH4AZ+hNf/K65ZttdE3LIphwyQ3dooStbIiAClSAQTIjZ0MOuGbam5KxR04j50NBQZHpmUxBXiNm1iyVRcSG2n0uIk+sbZmiCsZgNu9cb5rApx4kyQ1eiqSoRIiACnUogmBC7M+Jbbrml5XXEdgnU3r17D5r5uoUk03TzKtvIDL3o7JMNByjoEgEREAERKJZAUCG2m3dcc8015qyzzjLTpk1rurMWM1ougq3cGTGf2aAsfrcz5aTPMWenvXgPP518Xf/Vx82nb35sQhZ7nn2IeeOZR5oz+g/v5KwrbyIgAiJQCAFW/7SyOVUwISbXdlmRDdByg696enq8YBBEZrfbtm2L/p60fCnN54WQr9lDWQtMMJbM0DUrOCVXBESgYwkEFeKOpViDjCG8+IHxB7sXm3LIDF2DAlQSRUAEOpaAhLhji/bpjNm9oeNbU3I6EmuCdYmACIiACJRHQEJcHvvC35xkhn7ty55rLj77ZEVDF14CeoEIiIAINCcgIW7OqJZ3LPzA18xd9z8+Ie19U44wi8452cycfkwt86REi4AIiEAnEihUiNPuJd2JYMvKE+bnkY/cNmFnLE5Ikhm6rBLRe0VABESgMYFgQkwy1q1bZ5YsWWKSIqRVWO0RQISXfHiX4bQke007fpL50DtPlxm6PbT6tgiIgAgURqBQISbV7klIvlzMmzcvuqeVtVeFUanhgxFfRNgNyOKABmbCukRABERABKpLoHAhtllvZ6/p6uKrRsp8InzJBacagrJ0iYAIiIAIVJtAMCGuNob6pu7GrzwQbdBhL/zBK972QgVk1bdIlXIREIEuIxBUiOO7ZMks3V5t+8QX7zXrPnnnBBH+4KLTtUd0e1j1bREQAREISiCYEHP60uLFi83g4GC0bzQX+0hv3LjRrF27VgFcGYudWTCzYXuxNOmDi2YoKCsjR90uAiIgAmUTCCbEPh+xezSigrXSVQWCsdZcu2fCVpUS4XTsdJcIiIAIVJFAMCHWjLj94vctTyIgi8AsXSIgAiIgAvUkEEyIwSMfceuVhMjo5R/91oRTk94wZ0q0U5YuERABERCB+hIIKsT1xVRuyrU8qVz+ersIiIAIFElAQlwk3RyeTUAWxxfajTpYnnTJm041AzN6c3i6HiECIiACIlA2AQlx2SXQ4P2+NcJanlThAlPSREAERKAFAhLiFqCF+IpvedLKt77QHH/cYSFer3eIgAiIgAgEIlALIV61apVZtmxZhGTTpk1m/vz50e/uPtYrV640w8PDDT8PxLSt12CCxhStNcJtYdSXRUAERKA2BEoVYoSUDT0aHfqwe/duc/3110ebgfD7yMiIGR0dNQ8++OD475MmTRrfLGTy5Mnez+0mIlUumaTlSReffbI26qhywSltIiACItAGgVKFOGu6Wf40NDQUCe3NN98cfd2dHbvPi39u/5/1naHuJzL68i23TzjCUGuEQ9HXe0RABESgPAK1EmJmxBs2bDArVqwwW7duPUiIx8bGTF9fn/dza7YuD3Xym7U8qYqlojSJgAiIQBgCQYW4nQ092Jlr+fLlZuHChaa/vz8yZ7szYvat3r59+0FCbD+vqhDv2LUv2rLSXZ606Jw+HWEYpv7rLSIgAiJQOoFgQtzuFpcEbDHbTTI5W2G2ROtgmtbypNLrvxIgAiIgAqUTCCbErR76YAV8zpw54yIMNTdwi/9b3zG/24Au93Nm0Wkv0spPkdfHv/So+dw39o+/YmrvoebNrzrKPL/30CJfq2eLgAiIgAgURIDDi1o5wCiYELc6I8a0PHv27AnY7BImd/lS0rIm9/OC2Gd+rI4wzIxMXxABERCBjiUQTIgh2I6PuBNKwLc86cwZx0WnJx3Zo5lwJ5Sx8iACIiACWQkEFeKsieuk++9/6Mno9CQipO2l5UmdVMLKiwiIgAi0RkBC3Bq3TN/yLU9ik45zXzEl03N0swiIgAiIQOcRKFyI4+boOMJ58+Y13Fmr7sh33vGwGfnIbePLk8gPpmhmw7pEQAREQAREoHAhTkJsg7DcPaI7rTi0PKnTSlT5EQEREIH8CQQXYivAF110kVm7dq3p6enJP1cVeOLGG+8212y7azwlxx97mFnx1hea6VOPqEDqlAQREAEREIGqEAgmxFaAO90UTcGu++Sd5hNfvHe8jPumHGE+uGiGIqOrUuuVDhEQARGoEIHChZiNN84//3xzwgkndLQv2C3T17xnx/h/Xzz9GLPiradJhCtU6ZUUERABEagSgcKF2LchhwugE2fIdkb8hjlTzKJzTq5SeSstIiACIiACFSNQuBBXLL9KjgiIgAiIgAhUioCEuFLFocSIgAiIgAh0GwEJcbeVuPIrAiIgAiJQKQIS4koVhxIjAiIgAiLQbQQkxN1W4sqvCIiACIhApQhIiCtVHEqMCIiACIhAtxGQEHdbiSu/IiACIiAClSIgIa5UcSgxIiACIiAC3UZAQtxtJa78ioAIiIAIVIpAbYR41apV5p577plwUMTmzZvNggULIqDuKU5Jn1eKvBIjAiIgAiIgAsaYyguxPc/43HPPNXv27DErVqyITmxiD+uRkREzOjpqJk2aZBYvXmwGBwfN5MmTvZ8PDAyowEVABERABESgcgQqL8SWGMK7YcOGcSFm1ss1f/786F/7f3t//HP7/8qVgBIkAiIgAiLQ1QQ6SojHxsZMX1/fQQLN58PDw11d0Mq8CIiACIhANQl0jBBzytP27dsPEmL7uYS4mhVQqRIBERCBbifQMUIs03S3V2XlXwREQATqSaC2QuwGa4F+aGgoCtLiskFc7uf9/f2pS4gAMX50iYAIiIAIiEBaAr29vYafrFflhdhGTW/btm08b5s2bYqCtNxlSvYzbkr6PCsc3S8CIiACIiACRROovBAXDUDPFwEREAEREIEyCUiIy6Svd4uACIiACHQ9AQlx11cBARABERABESiTgIS4TPp6twiIgAiIQNcTkBB3fRUQABEQAREQgTIJSIjLpK93i4AIiIAIdD0BCXHXVwEBEAEREAERKJOAhLhM+nq3CIiACIhA1xOQEHd9FRAAERABERCBMglIiMukr3eLgAiIgAh0PQEJcddXAQEQAREQAREok4CEuEz6ercIiIAIiEDXE5AQd30VEAAREAEREIEyCUiIy6Svd4uACIiACHQ9AQlx11cBARABERABESiTgIS4TPp6twiIgAiIQNcTkBB3fRUQABEQAREQgTIJSIjLpK93i4AIiIAIdD0BCXHXVwEBEAEREAERKJNARwrx5s2bzYIFCyKuK1euNMPDw2Uy1rtFQAREQAREIJFAxwnx7t27zcjIiBkdHTWTJk0yixcvNoODg2ZgYEDVQAREQAREQAQqR6DjhJjZMNf8+fOjf+P/r1wJKEEiIAIiIAJdTaArhHhsbEzm6a6u5sq8CIiACFSXQMcL8Y4dO8z27dslxNWtg0qZCIiACHQ1gY4X4lZM09/5znfM448/3tUVQ5kXAREQARHIRoC4pOc///nZvmSM6TghdoO1oDE0NBQFb/X396eG8+1vf9u84AUvSH1/UTdWIR1Kw4HSrQKHqqSjCiyUhqd7HbGoThtttSw6TogpEnf50qZNm8YDt9IKZqsw0z4/7X1VSIfSUJ1GLiGW+Pj6DrXR6rTRVsuiI4U4rdAl3dcqzHbfG/9+FdKhNFSnkUuIJcQS4uRets59lYTYU6779u0zvb29eetq5udVIR1Kw4FiqwKHqqSjCiyUhqe7E7GoThtttSwkxJnlUV8QAREQAREQgfwISIjzY6kniYAIiIAIiEBmAhLizMj0BREQAREQARHIj4CEOD+WepIIiIAIiIAIZCYgIc6MTF8QAREQAREQgfwISIjzY6kniYAIiIAIiEBmAhLizMgmfuGnP/2pufXWW6P9rOfOnWte/OIXm0MOOaTNp9bz63v37jWf+MQnzKxZs8ycOXPMM57xjFIysn//fvPDH/7QHH300aWVxQMPPGD27NkT7ehW1lK4KqThJz/5iXn44YfNEUccYZ797GeXUh946aOPPhq9+8gjjywtDVV4MTsPXn/99ealL32pmT17dmnto+zyoF7efvvt5gc/+IE5/fTTzWGHHVZq8UiI28T/mc98xrB7FxX72muvNR/4wAeCn31MZfqLv/gLc/XVV5s/+IM/MH/8x38cdXwhLwYjf/Znf2Z+9Vd/1Vx33XXmwgsvNBdccEHIJETvuvHGG6P8P/TQQ+Yd73hHdB71oYceGjQdlsXxxx9v2Ld83bp1ht9DXlVIw//93/+ZpUuXmltuucU873nPMx/+8IeDc3jqqaei9nnVVVeZxx57zPz1X/91VEdDX3S0f/iHfxjVh7/5m78xr3jFK0InIZowUBdf/epXR0wuueSS4H1VFcqDydNHPvIR81//9V/m+9//vvmlX/ol8573vCd4P+FWAAlxG82Bhr1mzRpz8cUXm+c+97nRrHjbtm1m1apVwUb/VCoaFxuNn3nmmWb58uVRxVq4cGEbOcv2VRrXBz/4QXP22WdHM8Bvfetb0f/5OeaYY7I9rI27v/vd75oPfehDkRA/+eST5p3vfKdZsmSJ+eVf/uU2nprtq8zG3//+95vf//3fN1OmTIkEACvJwMBAtge1cXcV0kDyyTt7tr/qVa+Ktp3FUmTPCW8je5m++vWvfz0anP3RH/1RNAOiA16xYoXp6enJ9Jx2bv7e974X9RPvete7oo6f39euXWuOPfbYdh6b6bu2jf72b/+2Ofnkk80XvvAFc9ddd5nXve515qijjgomQlUoD6wCWO7oG+jD//zP/zwalJRluaIgJcSZqvPEm3/84x+Pmx/pZGhwCOHq1auDNTIa9vr166PRNp0LlYwRN4MBTgIJcTEYwAw7bdq0yMTDyVVwuOiii8wpp5wSIgnRO2jk999/v5k3b170/3/+5382iDPpCHUhgl/60pciNwUXM7AtW7aY2267zVx22WWRQBc9Q69CGnANYCF6wxveEHX0WI7+6Z/+KWoj559/vnnjG99YOAf4f/aznzUnnHCCedGLXmTuvffeSITpfPv6+sy73/1uc9xxxxVeNf77v/87qocMVGkbf/mXf2l+7ud+LnKdnHfeeUGsV7RRzmU/8cQTzbOe9azIevZ3f/d3Ud5//ud/Pqqnz3nOcwpnUYXygMMTTzxhfuEXfiEaGDEbpozoL6+44gpzxhlnFM4h/gIJcUbkVOg77rjDYHaL+xboABntLlq0yBx++OHmX//1X81v/dZvFT76ZrT7zGc+M8oJ/jg6G0yCjPDcv2XMatPb2c4N4ff5QRnxn3XWWWb69OnmX/7lXyJ/VIiG7iYaU9wNN9xg3vve90YzZMQBUQh1Uf47d+6MOnwa/J/8yZ+YSy+9NNNJYFnS6vONh06DL73/+7//G1kJ3vKWt0T8qZv8YLkJdcHmr/7qryIhYpDEYBVrDa6Loi/6DH4YrH/uc5+LBijnnntuNFPHZ82g1bbfvNPia6PMhr/85S9Hg3fey/tf+cpXmte85jV5vz7xeWWUR9wvjRjTX//iL/6i+fVf//WobD71qU9F7sWQFhMgSYgzVD0aE6NIzBoIHKNqCs36Y60Q/97v/V50HyZJZgR5B28hKpjAGWXToF2BcwcDBOvgl2OGnrcAIXKMJHk3Jq6//du/NS984QvHaSLEr33ta83nP//56DNmpXnPBCmP//zP/4yEjis+mrWBKQyM6IQZ+Rfht2a2i2kL0ydmrnPOOScqcxo6eeaHQQDl8Lu/+7uFCHGSbzxkGpJiFR588MGovVg/+ZVXXhmZrIvo+GkbzPaWLVsWlQOxE9RRPqeeYqGhbLCe0OkyMCpCBH2Bi6QB9xX+YfoM/MWXX355ZL1idpz31ayN8j7aEH0YfuMiBkZVKA/q3j/8wz9EnGkP5BerDBf9JaJLnWDAyACNOiEhzrs25vi8O++8M/J10eliln7f+94XCe2v/dqvjRcqo0tmpZhHixBh3ktQFP9SwThxBB+xFWMrxIxw//7v/z6aHU+dOjVHCibq1KjMg4ODkbj94z/+YzQzpvOznRp/R5he8pKXFCLCZIjOjrwzsscvjX+YhkRgEBdpInCMNDETetOb3pT7oIiZLgKLyZlGzuwb0yOmUHsRoflv//ZvUVnht857QJLGN150GtLGKtxzzz3RgAn/XBEWEsQV9wS+UAahlEl8xkn9HR0djUyQRfju0wYuIsrUWwaKRQzWm7VROFh3QRH1kvpfhfJgtrl169aobWKWxjLFRAFfub1wVzBYx3JXVjDfjBkzDOtt6Dl27dq1a0InkmsPXvOHUYiILKYMLvxe8LLmLYQRkaQTLkKErQmD99Jw6PwY8TPzxgRuR3gEpjALoWLlLcL2Hf/xH/8RzWgQOXxvzATxgdrgLIJiqNxvf/vbcxceW42wTBAkR2cKCwSR2YaNSMVvvWDBgihIpggRJh34lqgXdqbNQI168OY3vzlKJvUF0cEfBYsiRtrNfOMh0tAsVgGLwEc/+tHI/Ldy5Upz6qmn5t4bICwMxt72treZyZMnR22A2Q0zISv6+O/phLFMWMtFnglJE7hIupi14y+HRRErHBiQN2qjlAeWCfznWNWKWL5ThfKw/TTlz6SAi/JH9KxFBvcRkyqEmsDCvAdFaeqXTNNpKCXcg0mSNXkIH8tl8McU0cG4r+c9jPKJyOXC37Njx45olGcv/o9vlkYW4iIAhdE3gwOEmErFYCTvmV88L9b3ZtcrE5yFeZTIXP72ox/9KBokMGsvqnHF0/DVr3418v1RHvG/hSgL3lGWb7xZrALlYU31RbFg5k9Z8xN3B/A30sgPMRxFXGkCFxmgYiYntiLUWvuy2mjZ5eErYyYyuO3oJxiwkMYiBkNZ6peEOAut2L3WB4lPmJEtI8vQ6wNtGpiVYwrGXFuE760RJmsOZw0zAxMGC5iLixbieJoYgJB//D+Yh7EUEIQR8rLlgd8akz0Dg5BR2+Q1lG88TZ3A7FpkrEKzsrVBg0Qp46b50z/902ipX8irCoGLVWmjVSgP209gRRweHo7cGEW4KLLUMQlxFloeISYoCxNMGSLsdrqvf/3rowhAzKBFz8rjyGjkmIWJAGVpRBkiTJpoYJij8RFiMcD8GGrGYZkggp/+9Kcja8Tdd98dBZIVYfZrVG1D+MabNZsQsQrN0sDf6fhxJbGBBWWBSTL0FSJwsVmeQrRRLBDNdk+rQnnQT+DOYeKCC7EMn3C8vCTEzWpw7O+YgoHGJh5E2eH3wwwZciaM8LN8iihUOl38s3T2RYowJjd2SDrttNMiM47t7ImcxgzITIP0hN7J6n/+53+iiFNmOTQwzE34qkOKMA36a1/7mvmd3/mdiAsWEhp4SBF2y4MBQNG+cV+zobOnjhAERadcdKyCLw22np500knR8j3qAkvY2FwkpAjjM8cixGqFEIGLPhYh2yiWH+o7sRGusFWhPEgDy/gIzqIOsHSLdLLSowoiTNlJiJsIMWvPCEgiyAYRplGzBhIxooARxaL8TfiS8EOz1IOgICoN/i0iPqlQRGYTMUu0MoEGRc6Eea9dc2c3AMCsY5ekwIHZcNEzUDp7yoORN/5YoiHZSYsODx89FZrIx6LTYasNIsxmCNQJWNjNNEhDkTNht17S4ZIGWx5E1LM0pkjfOPm3a0FZNcCaeoIDf+VXfmU84CVUrILduIVtVfHPMzgbGhqK+BNMyb9Ftg1YsF0iF/knMpxd5RiIMEAMEbjIu3EBPPLII9GySlsvQ7ZRLFFYw5ik0FfRP9Jfhi4P6j9rtdlpEPElqJNJk40Mp97SV4R2UTSSGglxAh0qET4+lsdQualcRFniayoi8tWXDISYaD42ECHyF3/nNddcE0UK83tRAUhJFYYOHx6IPrPQvNcmN6qolAcN6pOf/GQ042TWRfngDw6ZDkbTCD+DI+ICCAZjaVQRS3EsD2YbDLawvvDeeL1klyoGgyE50Nlh3mM9O3UULpRR6IME4M8yJbtO/d///d8jn1+RgyBfPSVAjs4fCxGR22wxy0Ao1EWENDvsUVeIjcA3H7qNkldXjAlGC10eiCx9FMsFGYQwMPrKV75iXv7ylwePWclS9hJiDy06FJYW0OFxcACFS+fLqUIsjQglgJj3mGWwFo90FLUEJ6nCwIHgK2a7v/EbvxHNQvHxsHdzSFM86WPmz7uZeYbcv9plg7kRawSzrZtuuilaU87Mp4glYvEyYWbHelhmWZh/GRhSLxFBfKDMBkPVS9JG+6BO0umzRKiMCysN7YMlUayZL3OvYAYmmMHZTS7k3ua2LPCB445g/2raCa4r3EWhooGpi8zCsYwwM3dnxiHrBvWA9ogLjYEy/UXIAVGreZUQe8hh1mP2wVZ4dHxc9913X1Sx6QxDFSwzYkysCDLvJrIPMcYsiSiGGPVjwmH9JyZgoqKp4AwM4BDi/bZ4MC0RCU3jskJMOZGGImej9v28C0sAZlhmOwxSEAA2EAkpxtRLAgPLrJeWSdwU2WonlPV7sMdKhWWK9gF/rtAn6HzjG9+I1igzG8cUi4UAqw3Wi1Btg8EI7YK0sC4YqwiDgtBibE/a4vhTrFRliDHLOhkM0T6JEaBe/OZv/mYhO9llrbPN7pcQJxCyMxA26MDEEvIgAxoSZibMXZiYZs6cGZmcmJWzUQEzM0acrBUu4qKjYxcoZn34WRBf3r9x40azYcOGaGDACNwukC8iDfaZvIvOBv8zHQ4bsyNG+InZFAErRRFb88XzZP1dHODAtoSIvxVjfGCUUwi/dJn1kmVpIyMj0TaNCBCumtAdLm2DeoBfmI6XGQ8rBvgstBhT/uy2x05htFUsJWy5yp7a7s5qRbQP3k29Q3AQ/fhgBE7EUNA2Qi0jpH5QHgxKrBjzfyYR+K2Luugf2M8e8zMxNXbXLNw49A92ZzVM1qEmUVnzKiH+GTFMK8xu8DdhhsW/gP+JisRZw1QynPshluZQKB//+Mejd7uNiDSyGJ2BAT9FXWx7R3AYo1vMr/xrd8hilo7Pmp2iimzgdDT4gxmQYAGgYRMR7fplWSJUZJQ2aYAD4seaQwZBBJ9gHWCAFmImzmYD+P+IDWA2jpF8K3QAAAoLSURBVP8TE2Doemm3NSUanBOL7Pau/B8xDtHhUh50tPj82F6V9knsBHWTHZEQI/aS5kSjIi9cA1hHmJEzACAQDAYMVAmaIyK3yIMcyJs915dZOLNAnxgXwYAysPsz8zt9JuJmY1biYhzCXeJap/DPMzv/2Mc+FrlNGBhRN7FU4Lrg2McqXhLin5WK9S3QoO2sjxEunTDLgpgBvOxlL8u9DOlo6VgxtSFu+HRsNDAbEFixI1CKgUDRPh97XiodDSZghJeKHHqdNKZofPSwZ5MOfLP2RCl4cdEBFjULpXETfMO7ER7M0HT0rE9GjGnYLBsr2i/JzA9/LLM+xJj6wOCDesn2pgxMipht0NnyPtwzcGYbT2bCxEgwSMRVgzmUQWtR27nGGxuzTtwj1E3qI1fos6+pD+wdgBkcEaTj52QpG5WNKwcRJkK3yMEyeWfWS79FXXDFuMjBCPljMkI9oK9kAMLe+7jMrBhzwAJBWpjombEXddF38kObcMWYwRHLCWk7tA/2N2AJ2Vvf+tZC09NOPrtWiBEcIk0Z1drRPiYlOnn2HqUhYfriHkbhNC5rpm4HuPtda+rD/MrFPrhUGCJPqcT8Sydnlw5R2fM2rbDUgo6EGQ5BDswyyCcDD3twuW8bzbwYJD2HwQjLX5iJYqXAJ0oUKH7Joho37gfKG3EnOAzfOO9FdDDJIk5WjNk4hIFR3hH0zLYQXpamUS9YMsYMC9cA7gDcEwzGmGmQHpvevMsD/vZgBjZrsUKDEGERYCZK+WC14L68A9Z8SwNtZ0u54B5guVjRZ4DTRpnpsi4dCwjxERwqgumZNBAxz5IphNAygg/bedoTftotG7deYqFhUAh/6l5cjIseqJMXBsm0C4L1XDFmsMj/aa+4arAgFXmxZIxJE/XTuoo475hZOpYJBtL04dRZ+s7QAaZZ8t51QoyoMdNiuQUVyR7dR4FSyfGHIsLcZzeH58B7QFGgeZk27ClK+FPsonIEn46WGQ/pYORJ8AXCwGlKHCxQhKkHoaXyIsiYexlRYuqiMeGLxTyNKOeV93gFZQMKol8Z2dOQCbZglGsDkpj50enS4TEip1HlfdFg2ZgFnxqdrt00hY6NeoD5k1E2syGCYoowSyN++L0Rfbs+mxkXdZF8UzfwkWOuZ/ZRxEzYcsUSwoCMOABmwFZoaDfMNLAW0WaI1ranXeVZJnbTBQYktAfWg1L3rRjjlyU6GR8tJntEr4i2QV6pm8RjuO4IPkcIsRiQFtoo7YVYBnd/5XaZxOslz6Y+8jkDINJAv4H1jKjpotpoPB9xMWZiw+CdSQycWF6Y55U0MMMyxVIlWzZYTeivWNKHhRGrDe2EJZ9VvrpOiJP8r3bNLrMtBI9RN42vKPFjRkWHSgOic7UXpjYqNDMvOnvSi2mU2VcRHY19ryvGrJXGDIwvGGHmx87E8q7MiA+7HjEookNne0hmIARW0LkhxvZkKcyjWAqKGvUz+0GM8YnbnbkQBAQYIaaBI0w08LxN4pg5Mb8zukeEbcfDyUmIHukhApSOB6sFnxVxjq5bvszsuCgXxAgxRhARYGbDlE1RAXsMepnVsG8676ONMDDlfbQDZoUIEiLoHmeXd/3EMkI6MDMTvGg7fAatzIppl8zC2FWqqPKI10srxvhCeS9LDDFHh94v2Yoxs/Oid6hqNDCjTRDXQpvAfUI7Kape5l2/7PO6TogpUCLs6NCZ9bAhAR08IziCshACRlGYWRhxFyV+CDGzHRq2uxEDHTCdMQvRizq8gU6fSstIkZkEkdHMeF0xpvNlpsqF+S1v4eG5pINt5pgBujNMgpPofOFD50aZkT7WyxYZIEaa4p0epk8EgLqCQNPpFJEGt1PDhIbQYAGw51szMLv55pujICWC1vJeHuP622zngAgxOCDqlZmGFeOid6ni/bQD3kfADVYS8s4MEHMnAwAiZKknrpm6iE6SdCDEdscsO/viXQyiGSQjhvxb5OUTYyx7tBHOwrZWpCLT4Hs2g3UG7VitinIZ8d5mAzPqB64bG8tSVL9dFN+uE2IbfEQFZpSLOYcOnlkZDQozV4iLjp1ZJgFg8Y06mCkjkkUJMZ0+PuFXv/rVkS/ruuuuiyKTqcR0KARahFgbmzSixhRLJ0f6yvDr2E6PUT5lAyP8sfioi2zglgfbl2J6LHL279ZxGyPBjB+RZ+cy3DFWhBikMiglApW6QgCMa8Upqr1gdmYgwAoGBmZYCpjp4Bqg3TKAZJbKmnqEMo+Lusflzm7pJDFFE5TEv64pNI93pn1GvF4WWRfTponYBTZ0IYiuyCVbzQZm1IUiJgtpObR7X9cJsQXmBkDwGTMQYDBTDHVhhsavRBSojTjkM3y0RS+PsWLM+xE7fDwEi2ERwErArNwedl8kjyQxRhSwFFizdJFp8D2bmTDlgskcS0moCx74RKmH+B9DXDbghxgJBj+wJ2IeSwA+TzbMh0VRptekPNo4DcQWn1/RB3lg6sU1gbuEADkGYUTFM1AhQp4BCrM+TKFYtIicDs2krHrpKyO7hAorBTuKFT0waDYwC22az7Ntdq0QuxCZ7eCXZUYYstMlDURpY3LD74mvi8ALzDwhzH9xMc6zYmV5VlyMsVrYHYuK9P81SiOdL1GxmEBDWUlsekL63uw73ehbZrykAcsMs2DECItRGWVBB4WJGgsNFokiL3t0I9Hq+FxZGoRpHHcEJlh2V2MJTJlXmfWyzHzz7tADs5D57Wohxi+GmQk/E6NtdgoqelTnK1w6QQqCDgCzZN5LYhpVqKqJMdsFEhyFXzr03touJywDRCpTL4rwCTdr5JQLplDMfohBiMu3FIZ1orgqiNpnDXXoi84X6xBughBuCivGLAvDKsFyMkzhlAd1kqU5dllfaBa8r+x6WUae3XeGHJiFzGtXCzGgaXhcIcUvZAGneRedDP5qgnLYtL2si3TQ+SHAZYpwWfmPvzfU0ZLue8tYl9qMN0F9WElCmR5dMcZNgPmZuol1gA1MWFWgqxwCoQdmoXLZ9UIcCnTV31NGp+9jQmAUM9AyLBNVL6NQ6bNifNddd0UzcvzE3XbFxbgMq0i3MU+b39ADs7Tpauc+CXE79PRdEehQArhtGBTlvUyqTrisGLOOniVCukSgKAIS4qLI6rkiIAK1J4B1gKUz3WgVqH3h1SgDEuIaFZaSKgIiIAIi0HkEJMSdV6bKkQiIgAiIQI0ISIhrVFhKqgiIgAiIQOcRkBB3XpkqRyIgAiIgAjUiICGuUWEpqSIgAiIgAp1HQELceWWqHImACIiACNSIgIS4RoWlpIqACIiACHQeAQlx55WpciQCIiACIlAjAhLiGhWWkioCIiACItB5BCTEnVemypEIiIAIiECNCHiFuEbpV1JFQAREQAREoPYEOAL3EGPMi4wxu2qfG2VABERABERABGpI4P8Bj42gC2ibVlI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a:extLst>
              <a:ext uri="{FF2B5EF4-FFF2-40B4-BE49-F238E27FC236}">
                <a16:creationId xmlns:a16="http://schemas.microsoft.com/office/drawing/2014/main" id="{F741E809-5DF6-24AC-85A1-1E7A6D7D1265}"/>
              </a:ext>
            </a:extLst>
          </p:cNvPr>
          <p:cNvPicPr>
            <a:picLocks noChangeAspect="1"/>
          </p:cNvPicPr>
          <p:nvPr/>
        </p:nvPicPr>
        <p:blipFill>
          <a:blip r:embed="rId4"/>
          <a:stretch>
            <a:fillRect/>
          </a:stretch>
        </p:blipFill>
        <p:spPr>
          <a:xfrm>
            <a:off x="71682" y="3846635"/>
            <a:ext cx="2807705" cy="1807087"/>
          </a:xfrm>
          <a:prstGeom prst="rect">
            <a:avLst/>
          </a:prstGeom>
        </p:spPr>
      </p:pic>
      <p:pic>
        <p:nvPicPr>
          <p:cNvPr id="5" name="Picture 4">
            <a:extLst>
              <a:ext uri="{FF2B5EF4-FFF2-40B4-BE49-F238E27FC236}">
                <a16:creationId xmlns:a16="http://schemas.microsoft.com/office/drawing/2014/main" id="{EED0C068-3815-3F10-6594-68CC573F52E5}"/>
              </a:ext>
            </a:extLst>
          </p:cNvPr>
          <p:cNvPicPr>
            <a:picLocks noChangeAspect="1"/>
          </p:cNvPicPr>
          <p:nvPr/>
        </p:nvPicPr>
        <p:blipFill>
          <a:blip r:embed="rId5"/>
          <a:stretch>
            <a:fillRect/>
          </a:stretch>
        </p:blipFill>
        <p:spPr>
          <a:xfrm>
            <a:off x="2961105" y="3846635"/>
            <a:ext cx="2986544" cy="1785606"/>
          </a:xfrm>
          <a:prstGeom prst="rect">
            <a:avLst/>
          </a:prstGeom>
        </p:spPr>
      </p:pic>
    </p:spTree>
    <p:extLst>
      <p:ext uri="{BB962C8B-B14F-4D97-AF65-F5344CB8AC3E}">
        <p14:creationId xmlns:p14="http://schemas.microsoft.com/office/powerpoint/2010/main" val="351628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8F25476365C441880C2A43182B61F2" ma:contentTypeVersion="5" ma:contentTypeDescription="Create a new document." ma:contentTypeScope="" ma:versionID="1c8144f150f615f44fd7761b254eb4af">
  <xsd:schema xmlns:xsd="http://www.w3.org/2001/XMLSchema" xmlns:xs="http://www.w3.org/2001/XMLSchema" xmlns:p="http://schemas.microsoft.com/office/2006/metadata/properties" xmlns:ns2="579e007f-443c-4d98-a90c-eb172ccba585" xmlns:ns3="d0f78625-02c7-4386-b0c2-e68793b09a4f" targetNamespace="http://schemas.microsoft.com/office/2006/metadata/properties" ma:root="true" ma:fieldsID="0881d5ef94ff11541770e871303859cb" ns2:_="" ns3:_="">
    <xsd:import namespace="579e007f-443c-4d98-a90c-eb172ccba585"/>
    <xsd:import namespace="d0f78625-02c7-4386-b0c2-e68793b09a4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9e007f-443c-4d98-a90c-eb172ccba5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f78625-02c7-4386-b0c2-e68793b09a4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BD88FA-6724-4224-BC85-CC762C94AF4C}">
  <ds:schemaRefs>
    <ds:schemaRef ds:uri="d0f78625-02c7-4386-b0c2-e68793b09a4f"/>
    <ds:schemaRef ds:uri="http://schemas.microsoft.com/office/2006/metadata/properties"/>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579e007f-443c-4d98-a90c-eb172ccba585"/>
    <ds:schemaRef ds:uri="http://www.w3.org/XML/1998/namespace"/>
    <ds:schemaRef ds:uri="http://purl.org/dc/elements/1.1/"/>
  </ds:schemaRefs>
</ds:datastoreItem>
</file>

<file path=customXml/itemProps2.xml><?xml version="1.0" encoding="utf-8"?>
<ds:datastoreItem xmlns:ds="http://schemas.openxmlformats.org/officeDocument/2006/customXml" ds:itemID="{27D19B9D-9CE2-40A2-97C5-1177ABFBDF5C}">
  <ds:schemaRefs>
    <ds:schemaRef ds:uri="http://schemas.microsoft.com/sharepoint/v3/contenttype/forms"/>
  </ds:schemaRefs>
</ds:datastoreItem>
</file>

<file path=customXml/itemProps3.xml><?xml version="1.0" encoding="utf-8"?>
<ds:datastoreItem xmlns:ds="http://schemas.openxmlformats.org/officeDocument/2006/customXml" ds:itemID="{7DD068D5-71DB-44CD-B0A8-4D8EA20A93F8}">
  <ds:schemaRefs>
    <ds:schemaRef ds:uri="579e007f-443c-4d98-a90c-eb172ccba585"/>
    <ds:schemaRef ds:uri="d0f78625-02c7-4386-b0c2-e68793b09a4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SBay presentation template</Template>
  <TotalTime>25</TotalTime>
  <Words>2057</Words>
  <Application>Microsoft Office PowerPoint</Application>
  <PresentationFormat>Widescreen</PresentationFormat>
  <Paragraphs>212</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Arial,Sans-Serif</vt:lpstr>
      <vt:lpstr>Calibri</vt:lpstr>
      <vt:lpstr>Times New Roman</vt:lpstr>
      <vt:lpstr>WordVisi_MSFontService</vt:lpstr>
      <vt:lpstr>Office Theme</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Priorities highlight report</dc:title>
  <dc:creator>Emma Smith (Swansea Bay UHB - Quality, Safety and Improvement)</dc:creator>
  <cp:lastModifiedBy>Angharad Higgins (Swansea Bay UHB - Corporate Nursing)</cp:lastModifiedBy>
  <cp:revision>234</cp:revision>
  <dcterms:created xsi:type="dcterms:W3CDTF">2023-08-07T08:35:36Z</dcterms:created>
  <dcterms:modified xsi:type="dcterms:W3CDTF">2023-09-12T11:58:31Z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0x010100C18F25476365C441880C2A43182B61F2</vt:lpwstr>
  </property>
</Properties>
</file>