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5.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5.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style21.xml" ContentType="application/vnd.ms-office.chartstyle+xml"/>
  <Override PartName="/ppt/charts/colors2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36" r:id="rId4"/>
    <p:sldMasterId id="2147483739" r:id="rId5"/>
    <p:sldMasterId id="2147483748" r:id="rId6"/>
    <p:sldMasterId id="2147483751" r:id="rId7"/>
    <p:sldMasterId id="2147483759" r:id="rId8"/>
    <p:sldMasterId id="2147483782" r:id="rId9"/>
  </p:sldMasterIdLst>
  <p:notesMasterIdLst>
    <p:notesMasterId r:id="rId63"/>
  </p:notesMasterIdLst>
  <p:handoutMasterIdLst>
    <p:handoutMasterId r:id="rId64"/>
  </p:handoutMasterIdLst>
  <p:sldIdLst>
    <p:sldId id="309" r:id="rId10"/>
    <p:sldId id="327" r:id="rId11"/>
    <p:sldId id="311" r:id="rId12"/>
    <p:sldId id="2147482677" r:id="rId13"/>
    <p:sldId id="2147482392" r:id="rId14"/>
    <p:sldId id="2147482393" r:id="rId15"/>
    <p:sldId id="2147482676" r:id="rId16"/>
    <p:sldId id="2147482691" r:id="rId17"/>
    <p:sldId id="2147482687" r:id="rId18"/>
    <p:sldId id="2147482696" r:id="rId19"/>
    <p:sldId id="2147482675" r:id="rId20"/>
    <p:sldId id="2147482717" r:id="rId21"/>
    <p:sldId id="2147482688" r:id="rId22"/>
    <p:sldId id="2147482689" r:id="rId23"/>
    <p:sldId id="478" r:id="rId24"/>
    <p:sldId id="486" r:id="rId25"/>
    <p:sldId id="483" r:id="rId26"/>
    <p:sldId id="485" r:id="rId27"/>
    <p:sldId id="2147482683" r:id="rId28"/>
    <p:sldId id="2147482685" r:id="rId29"/>
    <p:sldId id="2147482684" r:id="rId30"/>
    <p:sldId id="2147482694" r:id="rId31"/>
    <p:sldId id="2147482695" r:id="rId32"/>
    <p:sldId id="2147482697" r:id="rId33"/>
    <p:sldId id="2147482718" r:id="rId34"/>
    <p:sldId id="2147482698" r:id="rId35"/>
    <p:sldId id="2147482725" r:id="rId36"/>
    <p:sldId id="2147482727" r:id="rId37"/>
    <p:sldId id="2147482703" r:id="rId38"/>
    <p:sldId id="2147482692" r:id="rId39"/>
    <p:sldId id="2147482693" r:id="rId40"/>
    <p:sldId id="2147482708" r:id="rId41"/>
    <p:sldId id="2147482709" r:id="rId42"/>
    <p:sldId id="2147482710" r:id="rId43"/>
    <p:sldId id="2147482711" r:id="rId44"/>
    <p:sldId id="2147482404" r:id="rId45"/>
    <p:sldId id="2147482405" r:id="rId46"/>
    <p:sldId id="2147482686" r:id="rId47"/>
    <p:sldId id="2147482704" r:id="rId48"/>
    <p:sldId id="2147482705" r:id="rId49"/>
    <p:sldId id="2147482706" r:id="rId50"/>
    <p:sldId id="2147482719" r:id="rId51"/>
    <p:sldId id="2147482394" r:id="rId52"/>
    <p:sldId id="2147482707" r:id="rId53"/>
    <p:sldId id="2147482712" r:id="rId54"/>
    <p:sldId id="2147482713" r:id="rId55"/>
    <p:sldId id="2147482714" r:id="rId56"/>
    <p:sldId id="2147482715" r:id="rId57"/>
    <p:sldId id="2147482716" r:id="rId58"/>
    <p:sldId id="2147482720" r:id="rId59"/>
    <p:sldId id="2147482721" r:id="rId60"/>
    <p:sldId id="2147482722" r:id="rId61"/>
    <p:sldId id="2147482724" r:id="rId62"/>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F0F9"/>
    <a:srgbClr val="F7C7AC"/>
    <a:srgbClr val="FBF1A7"/>
    <a:srgbClr val="FCE5BC"/>
    <a:srgbClr val="FEBAEB"/>
    <a:srgbClr val="F78C81"/>
    <a:srgbClr val="7EB0DE"/>
    <a:srgbClr val="00BC62"/>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7" autoAdjust="0"/>
    <p:restoredTop sz="94552" autoAdjust="0"/>
  </p:normalViewPr>
  <p:slideViewPr>
    <p:cSldViewPr>
      <p:cViewPr varScale="1">
        <p:scale>
          <a:sx n="64" d="100"/>
          <a:sy n="64" d="100"/>
        </p:scale>
        <p:origin x="804" y="48"/>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2.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handoutMaster" Target="handoutMasters/handoutMaster1.xml"/><Relationship Id="rId8" Type="http://schemas.openxmlformats.org/officeDocument/2006/relationships/slideMaster" Target="slideMasters/slideMaster5.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theme" Target="theme/theme1.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s>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6-27.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_rels/chart20.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1" Type="http://schemas.openxmlformats.org/officeDocument/2006/relationships/oleObject" Target="file:///\\cymru.nhs.uk\abm_ulhb\group\ststorage\Performance%20Management\Performance%20Framework\NHS%20Outcomes%20Framework\2026-27\Strategic%20Objective%202%2026-27.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cymru.nhs.uk\abm_ulhb\group\ststorage\Performance%20Management\Performance%20Framework\NHS%20Outcomes%20Framework\2026-27\Strategic%20Objective%202%2026-27.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cymru.nhs.uk\abm_ulhb\group\ststorage\Performance%20Management\Performance%20Framework\NHS%20Outcomes%20Framework\2026-27\Strategic%20Objective%202%2026-27.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cymru.nhs.uk\abm_ulhb\group\ststorage\Performance%20Management\Performance%20Framework\NHS%20Outcomes%20Framework\2026-27\Strategic%20Objective%202%2026-27.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cymru.nhs.uk\abm_ulhb\group\ststorage\Performance%20Management\Performance%20Framework\NHS%20Outcomes%20Framework\2026-27\Strategic%20Objective%202%2026-27.xlsx"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cymru.nhs.uk\abm_ulhb\group\ststorage\Performance%20Management\Performance%20Framework\NHS%20Outcomes%20Framework\2026-27\Strategic%20Objective%202%2026-27.xlsx" TargetMode="External"/></Relationships>
</file>

<file path=ppt/charts/_rels/chart27.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21.xml"/><Relationship Id="rId1" Type="http://schemas.microsoft.com/office/2011/relationships/chartStyle" Target="style21.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3.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4.xlsx"/></Relationships>
</file>

<file path=ppt/charts/_rels/chart7.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ymru.nhs.uk\abm_ulhb\group\ststorage\Performance%20Management\Performance%20Framework\NHS%20Outcomes%20Framework\2026-27\Strategic%20Objective%202%2026-27.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030241701714992E-2"/>
          <c:y val="7.3616502652106855E-2"/>
          <c:w val="0.95689735319229674"/>
          <c:h val="0.71283954505686797"/>
        </c:manualLayout>
      </c:layout>
      <c:areaChart>
        <c:grouping val="standard"/>
        <c:varyColors val="0"/>
        <c:ser>
          <c:idx val="59"/>
          <c:order val="59"/>
          <c:tx>
            <c:strRef>
              <c:f>'Table for graphs 25-27'!$A$61</c:f>
              <c:strCache>
                <c:ptCount val="1"/>
                <c:pt idx="0">
                  <c:v>Trajectory 26/27 Backlog All Sites</c:v>
                </c:pt>
              </c:strCache>
            </c:strRef>
          </c:tx>
          <c:spPr>
            <a:solidFill>
              <a:schemeClr val="accent2">
                <a:lumMod val="40000"/>
                <a:lumOff val="60000"/>
              </a:schemeClr>
            </a:solidFill>
            <a:ln>
              <a:noFill/>
            </a:ln>
            <a:effectLst/>
          </c:spPr>
          <c:cat>
            <c:numRef>
              <c:f>'Table for graphs 25-27'!$B$1:$FA$1</c:f>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f>'Table for graphs 25-27'!$B$61:$FA$61</c:f>
              <c:numCache>
                <c:formatCode>General</c:formatCode>
                <c:ptCount val="156"/>
                <c:pt idx="104" formatCode="0">
                  <c:v>313</c:v>
                </c:pt>
                <c:pt idx="105" formatCode="0">
                  <c:v>312</c:v>
                </c:pt>
                <c:pt idx="106" formatCode="0">
                  <c:v>311</c:v>
                </c:pt>
                <c:pt idx="107" formatCode="0">
                  <c:v>305</c:v>
                </c:pt>
                <c:pt idx="108" formatCode="0">
                  <c:v>300</c:v>
                </c:pt>
                <c:pt idx="109" formatCode="0">
                  <c:v>301</c:v>
                </c:pt>
                <c:pt idx="110" formatCode="0">
                  <c:v>293</c:v>
                </c:pt>
                <c:pt idx="111" formatCode="0">
                  <c:v>289</c:v>
                </c:pt>
                <c:pt idx="112" formatCode="0">
                  <c:v>289</c:v>
                </c:pt>
                <c:pt idx="113" formatCode="0">
                  <c:v>284</c:v>
                </c:pt>
                <c:pt idx="114" formatCode="0">
                  <c:v>276</c:v>
                </c:pt>
                <c:pt idx="115" formatCode="0">
                  <c:v>273</c:v>
                </c:pt>
                <c:pt idx="116" formatCode="0">
                  <c:v>267</c:v>
                </c:pt>
                <c:pt idx="117" formatCode="0">
                  <c:v>258</c:v>
                </c:pt>
                <c:pt idx="118" formatCode="0">
                  <c:v>257</c:v>
                </c:pt>
                <c:pt idx="119" formatCode="0">
                  <c:v>249</c:v>
                </c:pt>
                <c:pt idx="120" formatCode="0">
                  <c:v>250</c:v>
                </c:pt>
                <c:pt idx="121" formatCode="0">
                  <c:v>254</c:v>
                </c:pt>
                <c:pt idx="122" formatCode="0">
                  <c:v>253</c:v>
                </c:pt>
                <c:pt idx="123" formatCode="0">
                  <c:v>255</c:v>
                </c:pt>
                <c:pt idx="124" formatCode="0">
                  <c:v>255</c:v>
                </c:pt>
                <c:pt idx="125" formatCode="0">
                  <c:v>259</c:v>
                </c:pt>
                <c:pt idx="126" formatCode="0">
                  <c:v>253</c:v>
                </c:pt>
                <c:pt idx="127" formatCode="0">
                  <c:v>248</c:v>
                </c:pt>
                <c:pt idx="128" formatCode="0">
                  <c:v>246</c:v>
                </c:pt>
                <c:pt idx="129" formatCode="0">
                  <c:v>244</c:v>
                </c:pt>
                <c:pt idx="130" formatCode="0">
                  <c:v>235</c:v>
                </c:pt>
                <c:pt idx="131" formatCode="0">
                  <c:v>232</c:v>
                </c:pt>
                <c:pt idx="132" formatCode="0">
                  <c:v>228</c:v>
                </c:pt>
                <c:pt idx="133" formatCode="0">
                  <c:v>225</c:v>
                </c:pt>
                <c:pt idx="134" formatCode="0">
                  <c:v>225</c:v>
                </c:pt>
                <c:pt idx="135" formatCode="0">
                  <c:v>218</c:v>
                </c:pt>
                <c:pt idx="136" formatCode="0">
                  <c:v>216</c:v>
                </c:pt>
                <c:pt idx="137" formatCode="0">
                  <c:v>217</c:v>
                </c:pt>
                <c:pt idx="138" formatCode="0">
                  <c:v>217</c:v>
                </c:pt>
                <c:pt idx="139" formatCode="0">
                  <c:v>213</c:v>
                </c:pt>
                <c:pt idx="140" formatCode="0">
                  <c:v>211</c:v>
                </c:pt>
                <c:pt idx="141" formatCode="0">
                  <c:v>222</c:v>
                </c:pt>
                <c:pt idx="142" formatCode="0">
                  <c:v>234</c:v>
                </c:pt>
                <c:pt idx="143" formatCode="0">
                  <c:v>246</c:v>
                </c:pt>
                <c:pt idx="144" formatCode="0">
                  <c:v>244</c:v>
                </c:pt>
                <c:pt idx="145" formatCode="0">
                  <c:v>231</c:v>
                </c:pt>
                <c:pt idx="146" formatCode="0">
                  <c:v>225</c:v>
                </c:pt>
                <c:pt idx="147" formatCode="0">
                  <c:v>211</c:v>
                </c:pt>
                <c:pt idx="148" formatCode="0">
                  <c:v>206</c:v>
                </c:pt>
                <c:pt idx="149" formatCode="0">
                  <c:v>202</c:v>
                </c:pt>
                <c:pt idx="150" formatCode="0">
                  <c:v>201</c:v>
                </c:pt>
                <c:pt idx="151" formatCode="0">
                  <c:v>199</c:v>
                </c:pt>
                <c:pt idx="152" formatCode="0">
                  <c:v>196</c:v>
                </c:pt>
                <c:pt idx="153" formatCode="0">
                  <c:v>191</c:v>
                </c:pt>
                <c:pt idx="154" formatCode="0">
                  <c:v>186</c:v>
                </c:pt>
                <c:pt idx="155" formatCode="0">
                  <c:v>185</c:v>
                </c:pt>
              </c:numCache>
            </c:numRef>
          </c:val>
          <c:extLst xmlns:c15="http://schemas.microsoft.com/office/drawing/2012/chart">
            <c:ext xmlns:c16="http://schemas.microsoft.com/office/drawing/2014/chart" uri="{C3380CC4-5D6E-409C-BE32-E72D297353CC}">
              <c16:uniqueId val="{00000000-9227-4C30-8B5E-CA55F3858431}"/>
            </c:ext>
          </c:extLst>
        </c:ser>
        <c:ser>
          <c:idx val="44"/>
          <c:order val="44"/>
          <c:tx>
            <c:strRef>
              <c:f>'Table for graphs 25-27'!$A$46</c:f>
              <c:strCache>
                <c:ptCount val="1"/>
                <c:pt idx="0">
                  <c:v>Trajectory 25/26 Backlog All Sites</c:v>
                </c:pt>
              </c:strCache>
            </c:strRef>
          </c:tx>
          <c:spPr>
            <a:solidFill>
              <a:schemeClr val="accent2">
                <a:lumMod val="20000"/>
                <a:lumOff val="80000"/>
              </a:schemeClr>
            </a:solidFill>
            <a:ln>
              <a:solidFill>
                <a:schemeClr val="accent2">
                  <a:lumMod val="20000"/>
                  <a:lumOff val="80000"/>
                </a:schemeClr>
              </a:solidFill>
            </a:ln>
            <a:effectLst/>
          </c:spPr>
          <c:cat>
            <c:numRef>
              <c:f>'Table for graphs 25-27'!$B$1:$FA$1</c:f>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f>'Table for graphs 25-27'!$B$46:$FA$46</c:f>
              <c:numCache>
                <c:formatCode>General</c:formatCode>
                <c:ptCount val="156"/>
                <c:pt idx="52" formatCode="0">
                  <c:v>179.059575</c:v>
                </c:pt>
                <c:pt idx="53" formatCode="0">
                  <c:v>177.40917899999999</c:v>
                </c:pt>
                <c:pt idx="54" formatCode="0">
                  <c:v>174.34388150000001</c:v>
                </c:pt>
                <c:pt idx="55" formatCode="0">
                  <c:v>170.84242387500001</c:v>
                </c:pt>
                <c:pt idx="56" formatCode="0">
                  <c:v>165.618394725</c:v>
                </c:pt>
                <c:pt idx="57" formatCode="0">
                  <c:v>162.82560313125001</c:v>
                </c:pt>
                <c:pt idx="58" formatCode="0">
                  <c:v>162.90761948125001</c:v>
                </c:pt>
                <c:pt idx="59" formatCode="0">
                  <c:v>160.93321665281252</c:v>
                </c:pt>
                <c:pt idx="60" formatCode="0">
                  <c:v>162.73920090153126</c:v>
                </c:pt>
                <c:pt idx="61" formatCode="0">
                  <c:v>166.3653775134969</c:v>
                </c:pt>
                <c:pt idx="62" formatCode="0">
                  <c:v>163.60500059884657</c:v>
                </c:pt>
                <c:pt idx="63" formatCode="0">
                  <c:v>158.62394322456049</c:v>
                </c:pt>
                <c:pt idx="64" formatCode="0">
                  <c:v>152.54926850259955</c:v>
                </c:pt>
                <c:pt idx="65" formatCode="0">
                  <c:v>155.77539350259954</c:v>
                </c:pt>
                <c:pt idx="66" formatCode="0">
                  <c:v>155.65600938527936</c:v>
                </c:pt>
                <c:pt idx="67" formatCode="0">
                  <c:v>156.77499379457515</c:v>
                </c:pt>
                <c:pt idx="68" formatCode="0">
                  <c:v>162.54679502405534</c:v>
                </c:pt>
                <c:pt idx="69" formatCode="0">
                  <c:v>174.36841302619678</c:v>
                </c:pt>
                <c:pt idx="70" formatCode="0">
                  <c:v>179.41824514224814</c:v>
                </c:pt>
                <c:pt idx="71" formatCode="0">
                  <c:v>180.11174041060357</c:v>
                </c:pt>
                <c:pt idx="72" formatCode="0">
                  <c:v>189.83067244189903</c:v>
                </c:pt>
                <c:pt idx="73" formatCode="0">
                  <c:v>204.06950298352484</c:v>
                </c:pt>
                <c:pt idx="74" formatCode="0">
                  <c:v>194.61206143129033</c:v>
                </c:pt>
                <c:pt idx="75" formatCode="0">
                  <c:v>187.29257212794664</c:v>
                </c:pt>
                <c:pt idx="76" formatCode="0">
                  <c:v>181.25046111563438</c:v>
                </c:pt>
                <c:pt idx="77" formatCode="0">
                  <c:v>166.21870570997271</c:v>
                </c:pt>
                <c:pt idx="78" formatCode="0">
                  <c:v>163.56136310163745</c:v>
                </c:pt>
                <c:pt idx="79" formatCode="0">
                  <c:v>158.9115358772375</c:v>
                </c:pt>
                <c:pt idx="80" formatCode="0">
                  <c:v>149.63431389479405</c:v>
                </c:pt>
                <c:pt idx="81" formatCode="0">
                  <c:v>152.54331638828668</c:v>
                </c:pt>
                <c:pt idx="82" formatCode="0">
                  <c:v>151.21519778752887</c:v>
                </c:pt>
                <c:pt idx="83" formatCode="0">
                  <c:v>153.49785082453408</c:v>
                </c:pt>
                <c:pt idx="84" formatCode="0">
                  <c:v>145.50835476441796</c:v>
                </c:pt>
                <c:pt idx="85" formatCode="0">
                  <c:v>132.43333619948851</c:v>
                </c:pt>
                <c:pt idx="86" formatCode="0">
                  <c:v>128.57648109512149</c:v>
                </c:pt>
                <c:pt idx="87" formatCode="0">
                  <c:v>131.43132882894662</c:v>
                </c:pt>
                <c:pt idx="88" formatCode="0">
                  <c:v>133.31259895302605</c:v>
                </c:pt>
                <c:pt idx="89" formatCode="0">
                  <c:v>145.60857094230772</c:v>
                </c:pt>
                <c:pt idx="90" formatCode="0">
                  <c:v>154.06480754100178</c:v>
                </c:pt>
                <c:pt idx="91" formatCode="0">
                  <c:v>141.62577278187473</c:v>
                </c:pt>
                <c:pt idx="92" formatCode="0">
                  <c:v>135.54092847483622</c:v>
                </c:pt>
                <c:pt idx="93" formatCode="0">
                  <c:v>130.77196433977716</c:v>
                </c:pt>
                <c:pt idx="94" formatCode="0">
                  <c:v>119.38737689867688</c:v>
                </c:pt>
                <c:pt idx="95" formatCode="0">
                  <c:v>110.38093576758</c:v>
                </c:pt>
                <c:pt idx="96" formatCode="0">
                  <c:v>105.01054666295747</c:v>
                </c:pt>
                <c:pt idx="97" formatCode="0">
                  <c:v>100.81359126521326</c:v>
                </c:pt>
                <c:pt idx="98" formatCode="0">
                  <c:v>112.41354614089897</c:v>
                </c:pt>
                <c:pt idx="99" formatCode="0">
                  <c:v>99.286920341376828</c:v>
                </c:pt>
                <c:pt idx="100" formatCode="0">
                  <c:v>99.079681110910855</c:v>
                </c:pt>
                <c:pt idx="101" formatCode="0">
                  <c:v>95.03202704204557</c:v>
                </c:pt>
                <c:pt idx="102" formatCode="0">
                  <c:v>97.749298744958949</c:v>
                </c:pt>
                <c:pt idx="103" formatCode="0">
                  <c:v>93.468357330490136</c:v>
                </c:pt>
              </c:numCache>
            </c:numRef>
          </c:val>
          <c:extLst>
            <c:ext xmlns:c16="http://schemas.microsoft.com/office/drawing/2014/chart" uri="{C3380CC4-5D6E-409C-BE32-E72D297353CC}">
              <c16:uniqueId val="{00000001-9227-4C30-8B5E-CA55F3858431}"/>
            </c:ext>
          </c:extLst>
        </c:ser>
        <c:dLbls>
          <c:showLegendKey val="0"/>
          <c:showVal val="0"/>
          <c:showCatName val="0"/>
          <c:showSerName val="0"/>
          <c:showPercent val="0"/>
          <c:showBubbleSize val="0"/>
        </c:dLbls>
        <c:axId val="545995631"/>
        <c:axId val="545998543"/>
        <c:extLst>
          <c:ext xmlns:c15="http://schemas.microsoft.com/office/drawing/2012/chart" uri="{02D57815-91ED-43cb-92C2-25804820EDAC}">
            <c15:filteredAreaSeries>
              <c15:ser>
                <c:idx val="0"/>
                <c:order val="0"/>
                <c:tx>
                  <c:strRef>
                    <c:extLst>
                      <c:ext uri="{02D57815-91ED-43cb-92C2-25804820EDAC}">
                        <c15:formulaRef>
                          <c15:sqref>'Table for graphs 25-27'!$A$2</c15:sqref>
                        </c15:formulaRef>
                      </c:ext>
                    </c:extLst>
                    <c:strCache>
                      <c:ptCount val="1"/>
                      <c:pt idx="0">
                        <c:v>Acute Leukaemia - Trajectory 63- 103 days</c:v>
                      </c:pt>
                    </c:strCache>
                  </c:strRef>
                </c:tx>
                <c:spPr>
                  <a:solidFill>
                    <a:schemeClr val="accent1"/>
                  </a:solidFill>
                  <a:ln>
                    <a:noFill/>
                  </a:ln>
                  <a:effectLst/>
                </c:spPr>
                <c:cat>
                  <c:numRef>
                    <c:extLst>
                      <c:ex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c:ext uri="{02D57815-91ED-43cb-92C2-25804820EDAC}">
                        <c15:formulaRef>
                          <c15:sqref>'Table for graphs 25-27'!$B$2:$FA$2</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c:ext xmlns:c16="http://schemas.microsoft.com/office/drawing/2014/chart" uri="{C3380CC4-5D6E-409C-BE32-E72D297353CC}">
                    <c16:uniqueId val="{00000003-9227-4C30-8B5E-CA55F3858431}"/>
                  </c:ext>
                </c:extLst>
              </c15:ser>
            </c15:filteredAreaSeries>
            <c15:filteredAreaSeries>
              <c15:ser>
                <c:idx val="1"/>
                <c:order val="1"/>
                <c:tx>
                  <c:strRef>
                    <c:extLst xmlns:c15="http://schemas.microsoft.com/office/drawing/2012/chart">
                      <c:ext xmlns:c15="http://schemas.microsoft.com/office/drawing/2012/chart" uri="{02D57815-91ED-43cb-92C2-25804820EDAC}">
                        <c15:formulaRef>
                          <c15:sqref>'Table for graphs 25-27'!$A$3</c15:sqref>
                        </c15:formulaRef>
                      </c:ext>
                    </c:extLst>
                    <c:strCache>
                      <c:ptCount val="1"/>
                      <c:pt idx="0">
                        <c:v>Brain/CNS - Trajectory 63- 103 days</c:v>
                      </c:pt>
                    </c:strCache>
                  </c:strRef>
                </c:tx>
                <c:spPr>
                  <a:solidFill>
                    <a:schemeClr val="accent2"/>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25-27'!$B$3:$FA$3</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04-9227-4C30-8B5E-CA55F3858431}"/>
                  </c:ext>
                </c:extLst>
              </c15:ser>
            </c15:filteredAreaSeries>
            <c15:filteredAreaSeries>
              <c15:ser>
                <c:idx val="2"/>
                <c:order val="2"/>
                <c:tx>
                  <c:strRef>
                    <c:extLst xmlns:c15="http://schemas.microsoft.com/office/drawing/2012/chart">
                      <c:ext xmlns:c15="http://schemas.microsoft.com/office/drawing/2012/chart" uri="{02D57815-91ED-43cb-92C2-25804820EDAC}">
                        <c15:formulaRef>
                          <c15:sqref>'Table for graphs 25-27'!$A$4</c15:sqref>
                        </c15:formulaRef>
                      </c:ext>
                    </c:extLst>
                    <c:strCache>
                      <c:ptCount val="1"/>
                      <c:pt idx="0">
                        <c:v>Breast - Trajectory 63- 103 days</c:v>
                      </c:pt>
                    </c:strCache>
                  </c:strRef>
                </c:tx>
                <c:spPr>
                  <a:solidFill>
                    <a:schemeClr val="accent3"/>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25-27'!$B$4:$FA$4</c15:sqref>
                        </c15:formulaRef>
                      </c:ext>
                    </c:extLst>
                    <c:numCache>
                      <c:formatCode>General</c:formatCode>
                      <c:ptCount val="156"/>
                      <c:pt idx="52" formatCode="0">
                        <c:v>4</c:v>
                      </c:pt>
                      <c:pt idx="53" formatCode="0">
                        <c:v>5</c:v>
                      </c:pt>
                      <c:pt idx="54" formatCode="0">
                        <c:v>6</c:v>
                      </c:pt>
                      <c:pt idx="55" formatCode="0">
                        <c:v>7.1999999999999993</c:v>
                      </c:pt>
                      <c:pt idx="56" formatCode="0">
                        <c:v>7.1999999999999993</c:v>
                      </c:pt>
                      <c:pt idx="57" formatCode="0">
                        <c:v>7.1999999999999993</c:v>
                      </c:pt>
                      <c:pt idx="58" formatCode="0">
                        <c:v>7.92</c:v>
                      </c:pt>
                      <c:pt idx="59" formatCode="0">
                        <c:v>7.1280000000000001</c:v>
                      </c:pt>
                      <c:pt idx="60" formatCode="0">
                        <c:v>7.1280000000000001</c:v>
                      </c:pt>
                      <c:pt idx="61" formatCode="0">
                        <c:v>6.4152000000000005</c:v>
                      </c:pt>
                      <c:pt idx="62" formatCode="0">
                        <c:v>6.4152000000000005</c:v>
                      </c:pt>
                      <c:pt idx="63" formatCode="0">
                        <c:v>5.7736800000000006</c:v>
                      </c:pt>
                      <c:pt idx="64" formatCode="0">
                        <c:v>5.1963120000000007</c:v>
                      </c:pt>
                      <c:pt idx="65" formatCode="0">
                        <c:v>5.1963120000000007</c:v>
                      </c:pt>
                      <c:pt idx="66" formatCode="0">
                        <c:v>5.7159432000000017</c:v>
                      </c:pt>
                      <c:pt idx="67" formatCode="0">
                        <c:v>6.2875375200000025</c:v>
                      </c:pt>
                      <c:pt idx="68" formatCode="0">
                        <c:v>6.2875375200000025</c:v>
                      </c:pt>
                      <c:pt idx="69" formatCode="0">
                        <c:v>7.2306681480000021</c:v>
                      </c:pt>
                      <c:pt idx="70" formatCode="0">
                        <c:v>6.507601333200002</c:v>
                      </c:pt>
                      <c:pt idx="71" formatCode="0">
                        <c:v>6.507601333200002</c:v>
                      </c:pt>
                      <c:pt idx="72" formatCode="0">
                        <c:v>7.1583614665200024</c:v>
                      </c:pt>
                      <c:pt idx="73" formatCode="0">
                        <c:v>7.8741976131720035</c:v>
                      </c:pt>
                      <c:pt idx="74" formatCode="0">
                        <c:v>6.6930679711962027</c:v>
                      </c:pt>
                      <c:pt idx="75" formatCode="0">
                        <c:v>6.0237611740765828</c:v>
                      </c:pt>
                      <c:pt idx="76" formatCode="0">
                        <c:v>6.0237611740765828</c:v>
                      </c:pt>
                      <c:pt idx="77" formatCode="0">
                        <c:v>6.0237611740765828</c:v>
                      </c:pt>
                      <c:pt idx="78" formatCode="0">
                        <c:v>6.0237611740765828</c:v>
                      </c:pt>
                      <c:pt idx="79" formatCode="0">
                        <c:v>6.0237611740765828</c:v>
                      </c:pt>
                      <c:pt idx="80" formatCode="0">
                        <c:v>5.4213850566689246</c:v>
                      </c:pt>
                      <c:pt idx="81" formatCode="0">
                        <c:v>5.4213850566689246</c:v>
                      </c:pt>
                      <c:pt idx="82" formatCode="0">
                        <c:v>5.9635235623358174</c:v>
                      </c:pt>
                      <c:pt idx="83" formatCode="0">
                        <c:v>5.9635235623358174</c:v>
                      </c:pt>
                      <c:pt idx="84" formatCode="0">
                        <c:v>5.9635235623358174</c:v>
                      </c:pt>
                      <c:pt idx="85" formatCode="0">
                        <c:v>5.0689950279854443</c:v>
                      </c:pt>
                      <c:pt idx="86" formatCode="0">
                        <c:v>5.0689950279854443</c:v>
                      </c:pt>
                      <c:pt idx="87" formatCode="0">
                        <c:v>5.0689950279854443</c:v>
                      </c:pt>
                      <c:pt idx="88" formatCode="0">
                        <c:v>4.0551960223883556</c:v>
                      </c:pt>
                      <c:pt idx="89" formatCode="0">
                        <c:v>5.3934107097765134</c:v>
                      </c:pt>
                      <c:pt idx="90" formatCode="0">
                        <c:v>6.7417633872206419</c:v>
                      </c:pt>
                      <c:pt idx="91" formatCode="0">
                        <c:v>5.3934107097765143</c:v>
                      </c:pt>
                      <c:pt idx="92" formatCode="0">
                        <c:v>4.8540696387988627</c:v>
                      </c:pt>
                      <c:pt idx="93" formatCode="0">
                        <c:v>4.8540696387988627</c:v>
                      </c:pt>
                      <c:pt idx="94" formatCode="0">
                        <c:v>4.1259591929790336</c:v>
                      </c:pt>
                      <c:pt idx="95" formatCode="0">
                        <c:v>3.7133632736811304</c:v>
                      </c:pt>
                      <c:pt idx="96" formatCode="0">
                        <c:v>3.7133632736811304</c:v>
                      </c:pt>
                      <c:pt idx="97" formatCode="0">
                        <c:v>3.7133632736811304</c:v>
                      </c:pt>
                      <c:pt idx="98" formatCode="0">
                        <c:v>4.0846996010492438</c:v>
                      </c:pt>
                      <c:pt idx="99" formatCode="0">
                        <c:v>3.2677596808393954</c:v>
                      </c:pt>
                      <c:pt idx="100" formatCode="0">
                        <c:v>2.9409837127554561</c:v>
                      </c:pt>
                      <c:pt idx="101" formatCode="0">
                        <c:v>2.6468853414799107</c:v>
                      </c:pt>
                      <c:pt idx="102" formatCode="0">
                        <c:v>3.3086066768498883</c:v>
                      </c:pt>
                      <c:pt idx="103" formatCode="0">
                        <c:v>3.3086066768498883</c:v>
                      </c:pt>
                    </c:numCache>
                  </c:numRef>
                </c:val>
                <c:extLst xmlns:c15="http://schemas.microsoft.com/office/drawing/2012/chart">
                  <c:ext xmlns:c16="http://schemas.microsoft.com/office/drawing/2014/chart" uri="{C3380CC4-5D6E-409C-BE32-E72D297353CC}">
                    <c16:uniqueId val="{00000005-9227-4C30-8B5E-CA55F3858431}"/>
                  </c:ext>
                </c:extLst>
              </c15:ser>
            </c15:filteredAreaSeries>
            <c15:filteredAreaSeries>
              <c15:ser>
                <c:idx val="3"/>
                <c:order val="3"/>
                <c:tx>
                  <c:strRef>
                    <c:extLst xmlns:c15="http://schemas.microsoft.com/office/drawing/2012/chart">
                      <c:ext xmlns:c15="http://schemas.microsoft.com/office/drawing/2012/chart" uri="{02D57815-91ED-43cb-92C2-25804820EDAC}">
                        <c15:formulaRef>
                          <c15:sqref>'Table for graphs 25-27'!$A$5</c15:sqref>
                        </c15:formulaRef>
                      </c:ext>
                    </c:extLst>
                    <c:strCache>
                      <c:ptCount val="1"/>
                      <c:pt idx="0">
                        <c:v>Children's cancer - Trajectory 63- 103 days</c:v>
                      </c:pt>
                    </c:strCache>
                  </c:strRef>
                </c:tx>
                <c:spPr>
                  <a:solidFill>
                    <a:schemeClr val="accent4"/>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25-27'!$B$5:$FA$5</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06-9227-4C30-8B5E-CA55F3858431}"/>
                  </c:ext>
                </c:extLst>
              </c15:ser>
            </c15:filteredAreaSeries>
            <c15:filteredAreaSeries>
              <c15:ser>
                <c:idx val="4"/>
                <c:order val="4"/>
                <c:tx>
                  <c:strRef>
                    <c:extLst xmlns:c15="http://schemas.microsoft.com/office/drawing/2012/chart">
                      <c:ext xmlns:c15="http://schemas.microsoft.com/office/drawing/2012/chart" uri="{02D57815-91ED-43cb-92C2-25804820EDAC}">
                        <c15:formulaRef>
                          <c15:sqref>'Table for graphs 25-27'!$A$6</c15:sqref>
                        </c15:formulaRef>
                      </c:ext>
                    </c:extLst>
                    <c:strCache>
                      <c:ptCount val="1"/>
                      <c:pt idx="0">
                        <c:v>Gynaecological - Trajectory 63- 103 days</c:v>
                      </c:pt>
                    </c:strCache>
                  </c:strRef>
                </c:tx>
                <c:spPr>
                  <a:solidFill>
                    <a:schemeClr val="accent5"/>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25-27'!$B$6:$FA$6</c15:sqref>
                        </c15:formulaRef>
                      </c:ext>
                    </c:extLst>
                    <c:numCache>
                      <c:formatCode>General</c:formatCode>
                      <c:ptCount val="156"/>
                      <c:pt idx="52" formatCode="0">
                        <c:v>8.1224999999999987</c:v>
                      </c:pt>
                      <c:pt idx="53" formatCode="0">
                        <c:v>8.5286249999999999</c:v>
                      </c:pt>
                      <c:pt idx="54" formatCode="0">
                        <c:v>8.1021937499999996</c:v>
                      </c:pt>
                      <c:pt idx="55" formatCode="0">
                        <c:v>7.6970840624999992</c:v>
                      </c:pt>
                      <c:pt idx="56" formatCode="0">
                        <c:v>7.6970840624999992</c:v>
                      </c:pt>
                      <c:pt idx="57" formatCode="0">
                        <c:v>8.4667924687500005</c:v>
                      </c:pt>
                      <c:pt idx="58" formatCode="0">
                        <c:v>9.3134717156250009</c:v>
                      </c:pt>
                      <c:pt idx="59" formatCode="0">
                        <c:v>10.244818887187503</c:v>
                      </c:pt>
                      <c:pt idx="60" formatCode="0">
                        <c:v>11.269300775906254</c:v>
                      </c:pt>
                      <c:pt idx="61" formatCode="0">
                        <c:v>12.396230853496881</c:v>
                      </c:pt>
                      <c:pt idx="62" formatCode="0">
                        <c:v>13.635853938846571</c:v>
                      </c:pt>
                      <c:pt idx="63" formatCode="0">
                        <c:v>12.954061241904242</c:v>
                      </c:pt>
                      <c:pt idx="64" formatCode="0">
                        <c:v>12.954061241904242</c:v>
                      </c:pt>
                      <c:pt idx="65" formatCode="0">
                        <c:v>12.954061241904242</c:v>
                      </c:pt>
                      <c:pt idx="66" formatCode="0">
                        <c:v>12.306358179809029</c:v>
                      </c:pt>
                      <c:pt idx="67" formatCode="0">
                        <c:v>11.691040270818577</c:v>
                      </c:pt>
                      <c:pt idx="68" formatCode="0">
                        <c:v>12.041771478943135</c:v>
                      </c:pt>
                      <c:pt idx="69" formatCode="0">
                        <c:v>13.24594862683745</c:v>
                      </c:pt>
                      <c:pt idx="70" formatCode="0">
                        <c:v>13.908246058179323</c:v>
                      </c:pt>
                      <c:pt idx="71" formatCode="0">
                        <c:v>13.908246058179323</c:v>
                      </c:pt>
                      <c:pt idx="72" formatCode="0">
                        <c:v>14.603658361088289</c:v>
                      </c:pt>
                      <c:pt idx="73" formatCode="0">
                        <c:v>15.333841279142705</c:v>
                      </c:pt>
                      <c:pt idx="74" formatCode="0">
                        <c:v>14.567149215185569</c:v>
                      </c:pt>
                      <c:pt idx="75" formatCode="0">
                        <c:v>13.838791754426291</c:v>
                      </c:pt>
                      <c:pt idx="76" formatCode="0">
                        <c:v>13.838791754426291</c:v>
                      </c:pt>
                      <c:pt idx="77" formatCode="0">
                        <c:v>13.146852166704976</c:v>
                      </c:pt>
                      <c:pt idx="78" formatCode="0">
                        <c:v>12.489509558369727</c:v>
                      </c:pt>
                      <c:pt idx="79" formatCode="0">
                        <c:v>11.240558602532754</c:v>
                      </c:pt>
                      <c:pt idx="80" formatCode="0">
                        <c:v>10.116502742279479</c:v>
                      </c:pt>
                      <c:pt idx="81" formatCode="0">
                        <c:v>10.622327879393454</c:v>
                      </c:pt>
                      <c:pt idx="82" formatCode="0">
                        <c:v>11.6845606673328</c:v>
                      </c:pt>
                      <c:pt idx="83" formatCode="0">
                        <c:v>12.853016734066081</c:v>
                      </c:pt>
                      <c:pt idx="84" formatCode="0">
                        <c:v>12.210365897362776</c:v>
                      </c:pt>
                      <c:pt idx="85" formatCode="0">
                        <c:v>10.989329307626498</c:v>
                      </c:pt>
                      <c:pt idx="86" formatCode="0">
                        <c:v>10.989329307626498</c:v>
                      </c:pt>
                      <c:pt idx="87" formatCode="0">
                        <c:v>10.989329307626498</c:v>
                      </c:pt>
                      <c:pt idx="88" formatCode="0">
                        <c:v>12.088262238389149</c:v>
                      </c:pt>
                      <c:pt idx="89" formatCode="0">
                        <c:v>13.297088462228064</c:v>
                      </c:pt>
                      <c:pt idx="90" formatCode="0">
                        <c:v>13.961942885339468</c:v>
                      </c:pt>
                      <c:pt idx="91" formatCode="0">
                        <c:v>12.565748596805522</c:v>
                      </c:pt>
                      <c:pt idx="92" formatCode="0">
                        <c:v>12.565748596805522</c:v>
                      </c:pt>
                      <c:pt idx="93" formatCode="0">
                        <c:v>12.565748596805522</c:v>
                      </c:pt>
                      <c:pt idx="94" formatCode="0">
                        <c:v>11.937461166965244</c:v>
                      </c:pt>
                      <c:pt idx="95" formatCode="0">
                        <c:v>11.937461166965244</c:v>
                      </c:pt>
                      <c:pt idx="96" formatCode="0">
                        <c:v>11.937461166965244</c:v>
                      </c:pt>
                      <c:pt idx="97" formatCode="0">
                        <c:v>10.743715050268721</c:v>
                      </c:pt>
                      <c:pt idx="98" formatCode="0">
                        <c:v>11.818086555295594</c:v>
                      </c:pt>
                      <c:pt idx="99" formatCode="0">
                        <c:v>11.818086555295594</c:v>
                      </c:pt>
                      <c:pt idx="100" formatCode="0">
                        <c:v>11.818086555295594</c:v>
                      </c:pt>
                      <c:pt idx="101" formatCode="0">
                        <c:v>11.818086555295594</c:v>
                      </c:pt>
                      <c:pt idx="102" formatCode="0">
                        <c:v>10.636277899766034</c:v>
                      </c:pt>
                      <c:pt idx="103" formatCode="0">
                        <c:v>9.5726501097894303</c:v>
                      </c:pt>
                    </c:numCache>
                  </c:numRef>
                </c:val>
                <c:extLst xmlns:c15="http://schemas.microsoft.com/office/drawing/2012/chart">
                  <c:ext xmlns:c16="http://schemas.microsoft.com/office/drawing/2014/chart" uri="{C3380CC4-5D6E-409C-BE32-E72D297353CC}">
                    <c16:uniqueId val="{00000007-9227-4C30-8B5E-CA55F3858431}"/>
                  </c:ext>
                </c:extLst>
              </c15:ser>
            </c15:filteredAreaSeries>
            <c15:filteredAreaSeries>
              <c15:ser>
                <c:idx val="5"/>
                <c:order val="5"/>
                <c:tx>
                  <c:strRef>
                    <c:extLst xmlns:c15="http://schemas.microsoft.com/office/drawing/2012/chart">
                      <c:ext xmlns:c15="http://schemas.microsoft.com/office/drawing/2012/chart" uri="{02D57815-91ED-43cb-92C2-25804820EDAC}">
                        <c15:formulaRef>
                          <c15:sqref>'Table for graphs 25-27'!$A$7</c15:sqref>
                        </c15:formulaRef>
                      </c:ext>
                    </c:extLst>
                    <c:strCache>
                      <c:ptCount val="1"/>
                      <c:pt idx="0">
                        <c:v>Haematological - Trajectory 63- 103 days</c:v>
                      </c:pt>
                    </c:strCache>
                  </c:strRef>
                </c:tx>
                <c:spPr>
                  <a:solidFill>
                    <a:schemeClr val="accent6"/>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25-27'!$B$7:$FA$7</c15:sqref>
                        </c15:formulaRef>
                      </c:ext>
                    </c:extLst>
                    <c:numCache>
                      <c:formatCode>General</c:formatCode>
                      <c:ptCount val="156"/>
                      <c:pt idx="52" formatCode="0">
                        <c:v>5</c:v>
                      </c:pt>
                      <c:pt idx="53" formatCode="0">
                        <c:v>5</c:v>
                      </c:pt>
                      <c:pt idx="54" formatCode="0">
                        <c:v>4.5</c:v>
                      </c:pt>
                      <c:pt idx="55" formatCode="0">
                        <c:v>4.05</c:v>
                      </c:pt>
                      <c:pt idx="56" formatCode="0">
                        <c:v>3.0374999999999996</c:v>
                      </c:pt>
                      <c:pt idx="57" formatCode="0">
                        <c:v>3.0374999999999996</c:v>
                      </c:pt>
                      <c:pt idx="58" formatCode="0">
                        <c:v>3.0374999999999996</c:v>
                      </c:pt>
                      <c:pt idx="59" formatCode="0">
                        <c:v>3.0374999999999996</c:v>
                      </c:pt>
                      <c:pt idx="60" formatCode="0">
                        <c:v>4.0398749999999994</c:v>
                      </c:pt>
                      <c:pt idx="61" formatCode="0">
                        <c:v>4.0398749999999994</c:v>
                      </c:pt>
                      <c:pt idx="62" formatCode="0">
                        <c:v>4.0398749999999994</c:v>
                      </c:pt>
                      <c:pt idx="63" formatCode="0">
                        <c:v>3.0299062499999998</c:v>
                      </c:pt>
                      <c:pt idx="64" formatCode="0">
                        <c:v>3.0299062499999998</c:v>
                      </c:pt>
                      <c:pt idx="65" formatCode="0">
                        <c:v>3.0299062499999998</c:v>
                      </c:pt>
                      <c:pt idx="66" formatCode="0">
                        <c:v>3.0299062499999998</c:v>
                      </c:pt>
                      <c:pt idx="67" formatCode="0">
                        <c:v>4.5448593749999997</c:v>
                      </c:pt>
                      <c:pt idx="68" formatCode="0">
                        <c:v>5.4538312499999995</c:v>
                      </c:pt>
                      <c:pt idx="69" formatCode="0">
                        <c:v>6.5445974999999992</c:v>
                      </c:pt>
                      <c:pt idx="70" formatCode="0">
                        <c:v>6.5445974999999992</c:v>
                      </c:pt>
                      <c:pt idx="71" formatCode="0">
                        <c:v>5.8901377499999992</c:v>
                      </c:pt>
                      <c:pt idx="72" formatCode="0">
                        <c:v>6.4791515249999998</c:v>
                      </c:pt>
                      <c:pt idx="73" formatCode="0">
                        <c:v>6.4791515249999998</c:v>
                      </c:pt>
                      <c:pt idx="74" formatCode="0">
                        <c:v>6.4791515249999998</c:v>
                      </c:pt>
                      <c:pt idx="75" formatCode="0">
                        <c:v>6.4791515249999998</c:v>
                      </c:pt>
                      <c:pt idx="76" formatCode="0">
                        <c:v>6.4791515249999998</c:v>
                      </c:pt>
                      <c:pt idx="77" formatCode="0">
                        <c:v>5.8312363725000003</c:v>
                      </c:pt>
                      <c:pt idx="78" formatCode="0">
                        <c:v>5.8312363725000003</c:v>
                      </c:pt>
                      <c:pt idx="79" formatCode="0">
                        <c:v>5.8312363725000003</c:v>
                      </c:pt>
                      <c:pt idx="80" formatCode="0">
                        <c:v>5.8312363725000003</c:v>
                      </c:pt>
                      <c:pt idx="81" formatCode="0">
                        <c:v>5.8312363725000003</c:v>
                      </c:pt>
                      <c:pt idx="82" formatCode="0">
                        <c:v>5.8312363725000003</c:v>
                      </c:pt>
                      <c:pt idx="83" formatCode="0">
                        <c:v>6.4143600097500011</c:v>
                      </c:pt>
                      <c:pt idx="84" formatCode="0">
                        <c:v>6.093642009262501</c:v>
                      </c:pt>
                      <c:pt idx="85" formatCode="0">
                        <c:v>5.7889599087993755</c:v>
                      </c:pt>
                      <c:pt idx="86" formatCode="0">
                        <c:v>5.4995119133594068</c:v>
                      </c:pt>
                      <c:pt idx="87" formatCode="0">
                        <c:v>5.4995119133594068</c:v>
                      </c:pt>
                      <c:pt idx="88" formatCode="0">
                        <c:v>5.4995119133594068</c:v>
                      </c:pt>
                      <c:pt idx="89" formatCode="0">
                        <c:v>7.1493654873672288</c:v>
                      </c:pt>
                      <c:pt idx="90" formatCode="0">
                        <c:v>6.0769606642621445</c:v>
                      </c:pt>
                      <c:pt idx="91" formatCode="0">
                        <c:v>6.0769606642621445</c:v>
                      </c:pt>
                      <c:pt idx="92" formatCode="0">
                        <c:v>6.0769606642621445</c:v>
                      </c:pt>
                      <c:pt idx="93" formatCode="0">
                        <c:v>6.0769606642621445</c:v>
                      </c:pt>
                      <c:pt idx="94" formatCode="0">
                        <c:v>4.8615685314097163</c:v>
                      </c:pt>
                      <c:pt idx="95" formatCode="0">
                        <c:v>4.8615685314097163</c:v>
                      </c:pt>
                      <c:pt idx="96" formatCode="0">
                        <c:v>4.8615685314097163</c:v>
                      </c:pt>
                      <c:pt idx="97" formatCode="0">
                        <c:v>4.8615685314097163</c:v>
                      </c:pt>
                      <c:pt idx="98" formatCode="0">
                        <c:v>5.8338822376916593</c:v>
                      </c:pt>
                      <c:pt idx="99" formatCode="0">
                        <c:v>5.8338822376916593</c:v>
                      </c:pt>
                      <c:pt idx="100" formatCode="0">
                        <c:v>5.8338822376916593</c:v>
                      </c:pt>
                      <c:pt idx="101" formatCode="0">
                        <c:v>5.8338822376916593</c:v>
                      </c:pt>
                      <c:pt idx="102" formatCode="0">
                        <c:v>7.2923527971145745</c:v>
                      </c:pt>
                      <c:pt idx="103" formatCode="0">
                        <c:v>7.2923527971145745</c:v>
                      </c:pt>
                    </c:numCache>
                  </c:numRef>
                </c:val>
                <c:extLst xmlns:c15="http://schemas.microsoft.com/office/drawing/2012/chart">
                  <c:ext xmlns:c16="http://schemas.microsoft.com/office/drawing/2014/chart" uri="{C3380CC4-5D6E-409C-BE32-E72D297353CC}">
                    <c16:uniqueId val="{00000008-9227-4C30-8B5E-CA55F3858431}"/>
                  </c:ext>
                </c:extLst>
              </c15:ser>
            </c15:filteredAreaSeries>
            <c15:filteredAreaSeries>
              <c15:ser>
                <c:idx val="6"/>
                <c:order val="6"/>
                <c:tx>
                  <c:strRef>
                    <c:extLst xmlns:c15="http://schemas.microsoft.com/office/drawing/2012/chart">
                      <c:ext xmlns:c15="http://schemas.microsoft.com/office/drawing/2012/chart" uri="{02D57815-91ED-43cb-92C2-25804820EDAC}">
                        <c15:formulaRef>
                          <c15:sqref>'Table for graphs 25-27'!$A$8</c15:sqref>
                        </c15:formulaRef>
                      </c:ext>
                    </c:extLst>
                    <c:strCache>
                      <c:ptCount val="1"/>
                      <c:pt idx="0">
                        <c:v>Head and neck - Trajectory 63- 103 days</c:v>
                      </c:pt>
                    </c:strCache>
                  </c:strRef>
                </c:tx>
                <c:spPr>
                  <a:solidFill>
                    <a:schemeClr val="accent1">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25-27'!$B$8:$FA$8</c15:sqref>
                        </c15:formulaRef>
                      </c:ext>
                    </c:extLst>
                    <c:numCache>
                      <c:formatCode>General</c:formatCode>
                      <c:ptCount val="156"/>
                      <c:pt idx="52" formatCode="0">
                        <c:v>2.88</c:v>
                      </c:pt>
                      <c:pt idx="53" formatCode="0">
                        <c:v>3.5999999999999996</c:v>
                      </c:pt>
                      <c:pt idx="54" formatCode="0">
                        <c:v>2.88</c:v>
                      </c:pt>
                      <c:pt idx="55" formatCode="0">
                        <c:v>2.3039999999999998</c:v>
                      </c:pt>
                      <c:pt idx="56" formatCode="0">
                        <c:v>2.3039999999999998</c:v>
                      </c:pt>
                      <c:pt idx="57" formatCode="0">
                        <c:v>2.3039999999999998</c:v>
                      </c:pt>
                      <c:pt idx="58" formatCode="0">
                        <c:v>2.3039999999999998</c:v>
                      </c:pt>
                      <c:pt idx="59" formatCode="0">
                        <c:v>2.3039999999999998</c:v>
                      </c:pt>
                      <c:pt idx="60" formatCode="0">
                        <c:v>3.4559999999999995</c:v>
                      </c:pt>
                      <c:pt idx="61" formatCode="0">
                        <c:v>2.7647999999999997</c:v>
                      </c:pt>
                      <c:pt idx="62" formatCode="0">
                        <c:v>2.7647999999999997</c:v>
                      </c:pt>
                      <c:pt idx="63" formatCode="0">
                        <c:v>2.4883199999999999</c:v>
                      </c:pt>
                      <c:pt idx="64" formatCode="0">
                        <c:v>2.4883199999999999</c:v>
                      </c:pt>
                      <c:pt idx="65" formatCode="0">
                        <c:v>2.4883199999999999</c:v>
                      </c:pt>
                      <c:pt idx="66" formatCode="0">
                        <c:v>2.737152</c:v>
                      </c:pt>
                      <c:pt idx="67" formatCode="0">
                        <c:v>2.737152</c:v>
                      </c:pt>
                      <c:pt idx="68" formatCode="0">
                        <c:v>2.737152</c:v>
                      </c:pt>
                      <c:pt idx="69" formatCode="0">
                        <c:v>3.0108672000000003</c:v>
                      </c:pt>
                      <c:pt idx="70" formatCode="0">
                        <c:v>3.6130406400000004</c:v>
                      </c:pt>
                      <c:pt idx="71" formatCode="0">
                        <c:v>3.6130406400000004</c:v>
                      </c:pt>
                      <c:pt idx="72" formatCode="0">
                        <c:v>3.6130406400000004</c:v>
                      </c:pt>
                      <c:pt idx="73" formatCode="0">
                        <c:v>4.1549967360000002</c:v>
                      </c:pt>
                      <c:pt idx="74" formatCode="0">
                        <c:v>3.3239973888000005</c:v>
                      </c:pt>
                      <c:pt idx="75" formatCode="0">
                        <c:v>2.8253977804800003</c:v>
                      </c:pt>
                      <c:pt idx="76" formatCode="0">
                        <c:v>3.1079375585280005</c:v>
                      </c:pt>
                      <c:pt idx="77" formatCode="0">
                        <c:v>2.0823181642137603</c:v>
                      </c:pt>
                      <c:pt idx="78" formatCode="0">
                        <c:v>2.0823181642137603</c:v>
                      </c:pt>
                      <c:pt idx="79" formatCode="0">
                        <c:v>2.0823181642137603</c:v>
                      </c:pt>
                      <c:pt idx="80" formatCode="0">
                        <c:v>2.3946658888458243</c:v>
                      </c:pt>
                      <c:pt idx="81" formatCode="0">
                        <c:v>3.1849056321649467</c:v>
                      </c:pt>
                      <c:pt idx="82" formatCode="0">
                        <c:v>4.4588678850309247</c:v>
                      </c:pt>
                      <c:pt idx="83" formatCode="0">
                        <c:v>4.4588678850309247</c:v>
                      </c:pt>
                      <c:pt idx="84" formatCode="0">
                        <c:v>4.4588678850309247</c:v>
                      </c:pt>
                      <c:pt idx="85" formatCode="0">
                        <c:v>4.4588678850309247</c:v>
                      </c:pt>
                      <c:pt idx="86" formatCode="0">
                        <c:v>4.4588678850309247</c:v>
                      </c:pt>
                      <c:pt idx="87" formatCode="0">
                        <c:v>4.4588678850309247</c:v>
                      </c:pt>
                      <c:pt idx="88" formatCode="0">
                        <c:v>2.9874414829707194</c:v>
                      </c:pt>
                      <c:pt idx="89" formatCode="0">
                        <c:v>3.7343018537133994</c:v>
                      </c:pt>
                      <c:pt idx="90" formatCode="0">
                        <c:v>4.4811622244560789</c:v>
                      </c:pt>
                      <c:pt idx="91" formatCode="0">
                        <c:v>3.8089878907876669</c:v>
                      </c:pt>
                      <c:pt idx="92" formatCode="0">
                        <c:v>4.3803360744058164</c:v>
                      </c:pt>
                      <c:pt idx="93" formatCode="0">
                        <c:v>4.3803360744058164</c:v>
                      </c:pt>
                      <c:pt idx="94" formatCode="0">
                        <c:v>3.9423024669652347</c:v>
                      </c:pt>
                      <c:pt idx="95" formatCode="0">
                        <c:v>3.5480722202687112</c:v>
                      </c:pt>
                      <c:pt idx="96" formatCode="0">
                        <c:v>2.8384577762149692</c:v>
                      </c:pt>
                      <c:pt idx="97" formatCode="0">
                        <c:v>2.8384577762149692</c:v>
                      </c:pt>
                      <c:pt idx="98" formatCode="0">
                        <c:v>4.2576866643224536</c:v>
                      </c:pt>
                      <c:pt idx="99" formatCode="0">
                        <c:v>4.2576866643224536</c:v>
                      </c:pt>
                      <c:pt idx="100" formatCode="0">
                        <c:v>3.8319179978902085</c:v>
                      </c:pt>
                      <c:pt idx="101" formatCode="0">
                        <c:v>2.5673850585864395</c:v>
                      </c:pt>
                      <c:pt idx="102" formatCode="0">
                        <c:v>2.5673850585864395</c:v>
                      </c:pt>
                      <c:pt idx="103" formatCode="0">
                        <c:v>3.8510775878796593</c:v>
                      </c:pt>
                    </c:numCache>
                  </c:numRef>
                </c:val>
                <c:extLst xmlns:c15="http://schemas.microsoft.com/office/drawing/2012/chart">
                  <c:ext xmlns:c16="http://schemas.microsoft.com/office/drawing/2014/chart" uri="{C3380CC4-5D6E-409C-BE32-E72D297353CC}">
                    <c16:uniqueId val="{00000009-9227-4C30-8B5E-CA55F3858431}"/>
                  </c:ext>
                </c:extLst>
              </c15:ser>
            </c15:filteredAreaSeries>
            <c15:filteredAreaSeries>
              <c15:ser>
                <c:idx val="7"/>
                <c:order val="7"/>
                <c:tx>
                  <c:strRef>
                    <c:extLst xmlns:c15="http://schemas.microsoft.com/office/drawing/2012/chart">
                      <c:ext xmlns:c15="http://schemas.microsoft.com/office/drawing/2012/chart" uri="{02D57815-91ED-43cb-92C2-25804820EDAC}">
                        <c15:formulaRef>
                          <c15:sqref>'Table for graphs 25-27'!$A$9</c15:sqref>
                        </c15:formulaRef>
                      </c:ext>
                    </c:extLst>
                    <c:strCache>
                      <c:ptCount val="1"/>
                      <c:pt idx="0">
                        <c:v>Lower Gastrointestinal - Trajectory 63- 103 days</c:v>
                      </c:pt>
                    </c:strCache>
                  </c:strRef>
                </c:tx>
                <c:spPr>
                  <a:solidFill>
                    <a:schemeClr val="accent2">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25-27'!$B$9:$FA$9</c15:sqref>
                        </c15:formulaRef>
                      </c:ext>
                    </c:extLst>
                    <c:numCache>
                      <c:formatCode>General</c:formatCode>
                      <c:ptCount val="156"/>
                      <c:pt idx="52" formatCode="0">
                        <c:v>26.723499999999998</c:v>
                      </c:pt>
                      <c:pt idx="53" formatCode="0">
                        <c:v>25.387324999999997</c:v>
                      </c:pt>
                      <c:pt idx="54" formatCode="0">
                        <c:v>24.117958749999996</c:v>
                      </c:pt>
                      <c:pt idx="55" formatCode="0">
                        <c:v>22.912060812499995</c:v>
                      </c:pt>
                      <c:pt idx="56" formatCode="0">
                        <c:v>22.912060812499995</c:v>
                      </c:pt>
                      <c:pt idx="57" formatCode="0">
                        <c:v>22.912060812499995</c:v>
                      </c:pt>
                      <c:pt idx="58" formatCode="0">
                        <c:v>24.057663853124996</c:v>
                      </c:pt>
                      <c:pt idx="59" formatCode="0">
                        <c:v>24.057663853124996</c:v>
                      </c:pt>
                      <c:pt idx="60" formatCode="0">
                        <c:v>24.057663853124996</c:v>
                      </c:pt>
                      <c:pt idx="61" formatCode="0">
                        <c:v>24.057663853124996</c:v>
                      </c:pt>
                      <c:pt idx="62" formatCode="0">
                        <c:v>24.057663853124996</c:v>
                      </c:pt>
                      <c:pt idx="63" formatCode="0">
                        <c:v>22.854780660468744</c:v>
                      </c:pt>
                      <c:pt idx="64" formatCode="0">
                        <c:v>21.712041627445306</c:v>
                      </c:pt>
                      <c:pt idx="65" formatCode="0">
                        <c:v>21.712041627445306</c:v>
                      </c:pt>
                      <c:pt idx="66" formatCode="0">
                        <c:v>21.712041627445306</c:v>
                      </c:pt>
                      <c:pt idx="67" formatCode="0">
                        <c:v>21.712041627445306</c:v>
                      </c:pt>
                      <c:pt idx="68" formatCode="0">
                        <c:v>21.712041627445306</c:v>
                      </c:pt>
                      <c:pt idx="69" formatCode="0">
                        <c:v>23.883245790189839</c:v>
                      </c:pt>
                      <c:pt idx="70" formatCode="0">
                        <c:v>25.077408079699332</c:v>
                      </c:pt>
                      <c:pt idx="71" formatCode="0">
                        <c:v>25.077408079699332</c:v>
                      </c:pt>
                      <c:pt idx="72" formatCode="0">
                        <c:v>26.331278483684301</c:v>
                      </c:pt>
                      <c:pt idx="73" formatCode="0">
                        <c:v>28.964406332052732</c:v>
                      </c:pt>
                      <c:pt idx="74" formatCode="0">
                        <c:v>26.067965698847459</c:v>
                      </c:pt>
                      <c:pt idx="75" formatCode="0">
                        <c:v>24.764567413905084</c:v>
                      </c:pt>
                      <c:pt idx="76" formatCode="0">
                        <c:v>23.526339043209827</c:v>
                      </c:pt>
                      <c:pt idx="77" formatCode="0">
                        <c:v>21.173705138888845</c:v>
                      </c:pt>
                      <c:pt idx="78" formatCode="0">
                        <c:v>21.173705138888845</c:v>
                      </c:pt>
                      <c:pt idx="79" formatCode="0">
                        <c:v>21.173705138888845</c:v>
                      </c:pt>
                      <c:pt idx="80" formatCode="0">
                        <c:v>19.056334624999963</c:v>
                      </c:pt>
                      <c:pt idx="81" formatCode="0">
                        <c:v>20.009151356249962</c:v>
                      </c:pt>
                      <c:pt idx="82" formatCode="0">
                        <c:v>19.008693788437462</c:v>
                      </c:pt>
                      <c:pt idx="83" formatCode="0">
                        <c:v>19.008693788437462</c:v>
                      </c:pt>
                      <c:pt idx="84" formatCode="0">
                        <c:v>19.008693788437462</c:v>
                      </c:pt>
                      <c:pt idx="85" formatCode="0">
                        <c:v>16.157389720171842</c:v>
                      </c:pt>
                      <c:pt idx="86" formatCode="0">
                        <c:v>15.349520234163249</c:v>
                      </c:pt>
                      <c:pt idx="87" formatCode="0">
                        <c:v>15.349520234163249</c:v>
                      </c:pt>
                      <c:pt idx="88" formatCode="0">
                        <c:v>15.349520234163249</c:v>
                      </c:pt>
                      <c:pt idx="89" formatCode="0">
                        <c:v>16.884472257579574</c:v>
                      </c:pt>
                      <c:pt idx="90" formatCode="0">
                        <c:v>18.572919483337532</c:v>
                      </c:pt>
                      <c:pt idx="91" formatCode="0">
                        <c:v>18.572919483337532</c:v>
                      </c:pt>
                      <c:pt idx="92" formatCode="0">
                        <c:v>17.644273509170656</c:v>
                      </c:pt>
                      <c:pt idx="93" formatCode="0">
                        <c:v>15.87984615825359</c:v>
                      </c:pt>
                      <c:pt idx="94" formatCode="0">
                        <c:v>15.87984615825359</c:v>
                      </c:pt>
                      <c:pt idx="95" formatCode="0">
                        <c:v>15.085853850340911</c:v>
                      </c:pt>
                      <c:pt idx="96" formatCode="0">
                        <c:v>14.331561157823865</c:v>
                      </c:pt>
                      <c:pt idx="97" formatCode="0">
                        <c:v>13.328351876776193</c:v>
                      </c:pt>
                      <c:pt idx="98" formatCode="0">
                        <c:v>15.99402225213143</c:v>
                      </c:pt>
                      <c:pt idx="99" formatCode="0">
                        <c:v>13.594918914311714</c:v>
                      </c:pt>
                      <c:pt idx="100" formatCode="0">
                        <c:v>13.594918914311714</c:v>
                      </c:pt>
                      <c:pt idx="101" formatCode="0">
                        <c:v>12.235427022880543</c:v>
                      </c:pt>
                      <c:pt idx="102" formatCode="0">
                        <c:v>13.458969725168599</c:v>
                      </c:pt>
                      <c:pt idx="103" formatCode="0">
                        <c:v>12.113072752651739</c:v>
                      </c:pt>
                    </c:numCache>
                  </c:numRef>
                </c:val>
                <c:extLst xmlns:c15="http://schemas.microsoft.com/office/drawing/2012/chart">
                  <c:ext xmlns:c16="http://schemas.microsoft.com/office/drawing/2014/chart" uri="{C3380CC4-5D6E-409C-BE32-E72D297353CC}">
                    <c16:uniqueId val="{0000000A-9227-4C30-8B5E-CA55F3858431}"/>
                  </c:ext>
                </c:extLst>
              </c15:ser>
            </c15:filteredAreaSeries>
            <c15:filteredAreaSeries>
              <c15:ser>
                <c:idx val="8"/>
                <c:order val="8"/>
                <c:tx>
                  <c:strRef>
                    <c:extLst xmlns:c15="http://schemas.microsoft.com/office/drawing/2012/chart">
                      <c:ext xmlns:c15="http://schemas.microsoft.com/office/drawing/2012/chart" uri="{02D57815-91ED-43cb-92C2-25804820EDAC}">
                        <c15:formulaRef>
                          <c15:sqref>'Table for graphs 25-27'!$A$10</c15:sqref>
                        </c15:formulaRef>
                      </c:ext>
                    </c:extLst>
                    <c:strCache>
                      <c:ptCount val="1"/>
                      <c:pt idx="0">
                        <c:v>Lung - Trajectory 63- 103 days</c:v>
                      </c:pt>
                    </c:strCache>
                  </c:strRef>
                </c:tx>
                <c:spPr>
                  <a:solidFill>
                    <a:schemeClr val="accent3">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25-27'!$B$10:$FA$10</c15:sqref>
                        </c15:formulaRef>
                      </c:ext>
                    </c:extLst>
                    <c:numCache>
                      <c:formatCode>General</c:formatCode>
                      <c:ptCount val="156"/>
                      <c:pt idx="52" formatCode="0">
                        <c:v>6.3</c:v>
                      </c:pt>
                      <c:pt idx="53" formatCode="0">
                        <c:v>6.9300000000000006</c:v>
                      </c:pt>
                      <c:pt idx="54" formatCode="0">
                        <c:v>6.9300000000000006</c:v>
                      </c:pt>
                      <c:pt idx="55" formatCode="0">
                        <c:v>6.9300000000000006</c:v>
                      </c:pt>
                      <c:pt idx="56" formatCode="0">
                        <c:v>6.237000000000001</c:v>
                      </c:pt>
                      <c:pt idx="57" formatCode="0">
                        <c:v>6.237000000000001</c:v>
                      </c:pt>
                      <c:pt idx="58" formatCode="0">
                        <c:v>6.8607000000000014</c:v>
                      </c:pt>
                      <c:pt idx="59" formatCode="0">
                        <c:v>6.8607000000000014</c:v>
                      </c:pt>
                      <c:pt idx="60" formatCode="0">
                        <c:v>6.8607000000000014</c:v>
                      </c:pt>
                      <c:pt idx="61" formatCode="0">
                        <c:v>6.1746300000000014</c:v>
                      </c:pt>
                      <c:pt idx="62" formatCode="0">
                        <c:v>6.1746300000000014</c:v>
                      </c:pt>
                      <c:pt idx="63" formatCode="0">
                        <c:v>5.5571670000000015</c:v>
                      </c:pt>
                      <c:pt idx="64" formatCode="0">
                        <c:v>5.5571670000000015</c:v>
                      </c:pt>
                      <c:pt idx="65" formatCode="0">
                        <c:v>5.5571670000000015</c:v>
                      </c:pt>
                      <c:pt idx="66" formatCode="0">
                        <c:v>5.5571670000000015</c:v>
                      </c:pt>
                      <c:pt idx="67" formatCode="0">
                        <c:v>5.5571670000000015</c:v>
                      </c:pt>
                      <c:pt idx="68" formatCode="0">
                        <c:v>5.5571670000000015</c:v>
                      </c:pt>
                      <c:pt idx="69" formatCode="0">
                        <c:v>6.112883700000002</c:v>
                      </c:pt>
                      <c:pt idx="70" formatCode="0">
                        <c:v>6.7241720700000025</c:v>
                      </c:pt>
                      <c:pt idx="71" formatCode="0">
                        <c:v>6.7241720700000025</c:v>
                      </c:pt>
                      <c:pt idx="72" formatCode="0">
                        <c:v>7.396589277000003</c:v>
                      </c:pt>
                      <c:pt idx="73" formatCode="0">
                        <c:v>7.396589277000003</c:v>
                      </c:pt>
                      <c:pt idx="74" formatCode="0">
                        <c:v>7.396589277000003</c:v>
                      </c:pt>
                      <c:pt idx="75" formatCode="0">
                        <c:v>6.6569303493000032</c:v>
                      </c:pt>
                      <c:pt idx="76" formatCode="0">
                        <c:v>6.6569303493000032</c:v>
                      </c:pt>
                      <c:pt idx="77" formatCode="0">
                        <c:v>5.9912373143700028</c:v>
                      </c:pt>
                      <c:pt idx="78" formatCode="0">
                        <c:v>5.9912373143700028</c:v>
                      </c:pt>
                      <c:pt idx="79" formatCode="0">
                        <c:v>6.5903610458070032</c:v>
                      </c:pt>
                      <c:pt idx="80" formatCode="0">
                        <c:v>5.9313249412263032</c:v>
                      </c:pt>
                      <c:pt idx="81" formatCode="0">
                        <c:v>7.1175899294715634</c:v>
                      </c:pt>
                      <c:pt idx="82" formatCode="0">
                        <c:v>6.7617104329979849</c:v>
                      </c:pt>
                      <c:pt idx="83" formatCode="0">
                        <c:v>7.4378814762977843</c:v>
                      </c:pt>
                      <c:pt idx="84" formatCode="0">
                        <c:v>7.4378814762977843</c:v>
                      </c:pt>
                      <c:pt idx="85" formatCode="0">
                        <c:v>6.6940933286680062</c:v>
                      </c:pt>
                      <c:pt idx="86" formatCode="0">
                        <c:v>6.6940933286680062</c:v>
                      </c:pt>
                      <c:pt idx="87" formatCode="0">
                        <c:v>8.0329119944016067</c:v>
                      </c:pt>
                      <c:pt idx="88" formatCode="0">
                        <c:v>8.0329119944016067</c:v>
                      </c:pt>
                      <c:pt idx="89" formatCode="0">
                        <c:v>8.8362031938417687</c:v>
                      </c:pt>
                      <c:pt idx="90" formatCode="0">
                        <c:v>9.719823513225947</c:v>
                      </c:pt>
                      <c:pt idx="91" formatCode="0">
                        <c:v>9.2338323375646496</c:v>
                      </c:pt>
                      <c:pt idx="92" formatCode="0">
                        <c:v>9.2338323375646496</c:v>
                      </c:pt>
                      <c:pt idx="93" formatCode="0">
                        <c:v>9.2338323375646496</c:v>
                      </c:pt>
                      <c:pt idx="94" formatCode="0">
                        <c:v>8.3104491038081854</c:v>
                      </c:pt>
                      <c:pt idx="95" formatCode="0">
                        <c:v>7.4794041934273672</c:v>
                      </c:pt>
                      <c:pt idx="96" formatCode="0">
                        <c:v>6.7314637740846308</c:v>
                      </c:pt>
                      <c:pt idx="97" formatCode="0">
                        <c:v>6.7314637740846308</c:v>
                      </c:pt>
                      <c:pt idx="98" formatCode="0">
                        <c:v>7.4046101514930944</c:v>
                      </c:pt>
                      <c:pt idx="99" formatCode="0">
                        <c:v>5.5534576136198206</c:v>
                      </c:pt>
                      <c:pt idx="100" formatCode="0">
                        <c:v>5.5534576136198206</c:v>
                      </c:pt>
                      <c:pt idx="101" formatCode="0">
                        <c:v>5.5534576136198206</c:v>
                      </c:pt>
                      <c:pt idx="102" formatCode="0">
                        <c:v>6.1088033749818029</c:v>
                      </c:pt>
                      <c:pt idx="103" formatCode="0">
                        <c:v>5.4979230374836225</c:v>
                      </c:pt>
                    </c:numCache>
                  </c:numRef>
                </c:val>
                <c:extLst xmlns:c15="http://schemas.microsoft.com/office/drawing/2012/chart">
                  <c:ext xmlns:c16="http://schemas.microsoft.com/office/drawing/2014/chart" uri="{C3380CC4-5D6E-409C-BE32-E72D297353CC}">
                    <c16:uniqueId val="{0000000B-9227-4C30-8B5E-CA55F3858431}"/>
                  </c:ext>
                </c:extLst>
              </c15:ser>
            </c15:filteredAreaSeries>
            <c15:filteredAreaSeries>
              <c15:ser>
                <c:idx val="9"/>
                <c:order val="9"/>
                <c:tx>
                  <c:strRef>
                    <c:extLst xmlns:c15="http://schemas.microsoft.com/office/drawing/2012/chart">
                      <c:ext xmlns:c15="http://schemas.microsoft.com/office/drawing/2012/chart" uri="{02D57815-91ED-43cb-92C2-25804820EDAC}">
                        <c15:formulaRef>
                          <c15:sqref>'Table for graphs 25-27'!$A$11</c15:sqref>
                        </c15:formulaRef>
                      </c:ext>
                    </c:extLst>
                    <c:strCache>
                      <c:ptCount val="1"/>
                      <c:pt idx="0">
                        <c:v>Other - Trajectory 63- 103 days</c:v>
                      </c:pt>
                    </c:strCache>
                  </c:strRef>
                </c:tx>
                <c:spPr>
                  <a:solidFill>
                    <a:schemeClr val="accent4">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25-27'!$B$11:$FA$11</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extLst xmlns:c15="http://schemas.microsoft.com/office/drawing/2012/chart">
                  <c:ext xmlns:c16="http://schemas.microsoft.com/office/drawing/2014/chart" uri="{C3380CC4-5D6E-409C-BE32-E72D297353CC}">
                    <c16:uniqueId val="{0000000C-9227-4C30-8B5E-CA55F3858431}"/>
                  </c:ext>
                </c:extLst>
              </c15:ser>
            </c15:filteredAreaSeries>
            <c15:filteredAreaSeries>
              <c15:ser>
                <c:idx val="10"/>
                <c:order val="10"/>
                <c:tx>
                  <c:strRef>
                    <c:extLst xmlns:c15="http://schemas.microsoft.com/office/drawing/2012/chart">
                      <c:ext xmlns:c15="http://schemas.microsoft.com/office/drawing/2012/chart" uri="{02D57815-91ED-43cb-92C2-25804820EDAC}">
                        <c15:formulaRef>
                          <c15:sqref>'Table for graphs 25-27'!$A$12</c15:sqref>
                        </c15:formulaRef>
                      </c:ext>
                    </c:extLst>
                    <c:strCache>
                      <c:ptCount val="1"/>
                      <c:pt idx="0">
                        <c:v>Sarcoma - Trajectory 63- 103 days</c:v>
                      </c:pt>
                    </c:strCache>
                  </c:strRef>
                </c:tx>
                <c:spPr>
                  <a:solidFill>
                    <a:schemeClr val="accent5">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25-27'!$B$12:$FA$12</c15:sqref>
                        </c15:formulaRef>
                      </c:ext>
                    </c:extLst>
                    <c:numCache>
                      <c:formatCode>General</c:formatCode>
                      <c:ptCount val="156"/>
                      <c:pt idx="52" formatCode="0">
                        <c:v>6</c:v>
                      </c:pt>
                      <c:pt idx="53" formatCode="0">
                        <c:v>6</c:v>
                      </c:pt>
                      <c:pt idx="54" formatCode="0">
                        <c:v>6</c:v>
                      </c:pt>
                      <c:pt idx="55" formatCode="0">
                        <c:v>6</c:v>
                      </c:pt>
                      <c:pt idx="56" formatCode="0">
                        <c:v>6</c:v>
                      </c:pt>
                      <c:pt idx="57" formatCode="0">
                        <c:v>6</c:v>
                      </c:pt>
                      <c:pt idx="58" formatCode="0">
                        <c:v>5</c:v>
                      </c:pt>
                      <c:pt idx="59" formatCode="0">
                        <c:v>5</c:v>
                      </c:pt>
                      <c:pt idx="60" formatCode="0">
                        <c:v>4</c:v>
                      </c:pt>
                      <c:pt idx="61" formatCode="0">
                        <c:v>5</c:v>
                      </c:pt>
                      <c:pt idx="62" formatCode="0">
                        <c:v>5</c:v>
                      </c:pt>
                      <c:pt idx="63" formatCode="0">
                        <c:v>5</c:v>
                      </c:pt>
                      <c:pt idx="64" formatCode="0">
                        <c:v>5</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extLst xmlns:c15="http://schemas.microsoft.com/office/drawing/2012/chart">
                  <c:ext xmlns:c16="http://schemas.microsoft.com/office/drawing/2014/chart" uri="{C3380CC4-5D6E-409C-BE32-E72D297353CC}">
                    <c16:uniqueId val="{0000000D-9227-4C30-8B5E-CA55F3858431}"/>
                  </c:ext>
                </c:extLst>
              </c15:ser>
            </c15:filteredAreaSeries>
            <c15:filteredAreaSeries>
              <c15:ser>
                <c:idx val="11"/>
                <c:order val="11"/>
                <c:tx>
                  <c:strRef>
                    <c:extLst xmlns:c15="http://schemas.microsoft.com/office/drawing/2012/chart">
                      <c:ext xmlns:c15="http://schemas.microsoft.com/office/drawing/2012/chart" uri="{02D57815-91ED-43cb-92C2-25804820EDAC}">
                        <c15:formulaRef>
                          <c15:sqref>'Table for graphs 25-27'!$A$13</c15:sqref>
                        </c15:formulaRef>
                      </c:ext>
                    </c:extLst>
                    <c:strCache>
                      <c:ptCount val="1"/>
                      <c:pt idx="0">
                        <c:v>Skin - Trajectory 63- 103 days</c:v>
                      </c:pt>
                    </c:strCache>
                  </c:strRef>
                </c:tx>
                <c:spPr>
                  <a:solidFill>
                    <a:schemeClr val="accent6">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25-27'!$B$13:$FA$13</c15:sqref>
                        </c15:formulaRef>
                      </c:ext>
                    </c:extLst>
                    <c:numCache>
                      <c:formatCode>General</c:formatCode>
                      <c:ptCount val="156"/>
                      <c:pt idx="52" formatCode="0">
                        <c:v>17</c:v>
                      </c:pt>
                      <c:pt idx="53" formatCode="0">
                        <c:v>17</c:v>
                      </c:pt>
                      <c:pt idx="54" formatCode="0">
                        <c:v>17</c:v>
                      </c:pt>
                      <c:pt idx="55" formatCode="0">
                        <c:v>16</c:v>
                      </c:pt>
                      <c:pt idx="56" formatCode="0">
                        <c:v>15</c:v>
                      </c:pt>
                      <c:pt idx="57" formatCode="0">
                        <c:v>15</c:v>
                      </c:pt>
                      <c:pt idx="58" formatCode="0">
                        <c:v>14</c:v>
                      </c:pt>
                      <c:pt idx="59" formatCode="0">
                        <c:v>13</c:v>
                      </c:pt>
                      <c:pt idx="60" formatCode="0">
                        <c:v>12</c:v>
                      </c:pt>
                      <c:pt idx="61" formatCode="0">
                        <c:v>11</c:v>
                      </c:pt>
                      <c:pt idx="62" formatCode="0">
                        <c:v>9</c:v>
                      </c:pt>
                      <c:pt idx="63" formatCode="0">
                        <c:v>10</c:v>
                      </c:pt>
                      <c:pt idx="64" formatCode="0">
                        <c:v>11</c:v>
                      </c:pt>
                      <c:pt idx="65" formatCode="0">
                        <c:v>12</c:v>
                      </c:pt>
                      <c:pt idx="66" formatCode="0">
                        <c:v>13</c:v>
                      </c:pt>
                      <c:pt idx="67" formatCode="0">
                        <c:v>14</c:v>
                      </c:pt>
                      <c:pt idx="68" formatCode="0">
                        <c:v>14</c:v>
                      </c:pt>
                      <c:pt idx="69" formatCode="0">
                        <c:v>16</c:v>
                      </c:pt>
                      <c:pt idx="70" formatCode="0">
                        <c:v>18</c:v>
                      </c:pt>
                      <c:pt idx="71" formatCode="0">
                        <c:v>20</c:v>
                      </c:pt>
                      <c:pt idx="72" formatCode="0">
                        <c:v>22</c:v>
                      </c:pt>
                      <c:pt idx="73" formatCode="0">
                        <c:v>25</c:v>
                      </c:pt>
                      <c:pt idx="74" formatCode="0">
                        <c:v>28</c:v>
                      </c:pt>
                      <c:pt idx="75" formatCode="0">
                        <c:v>28</c:v>
                      </c:pt>
                      <c:pt idx="76" formatCode="0">
                        <c:v>28</c:v>
                      </c:pt>
                      <c:pt idx="77" formatCode="0">
                        <c:v>26</c:v>
                      </c:pt>
                      <c:pt idx="78" formatCode="0">
                        <c:v>26</c:v>
                      </c:pt>
                      <c:pt idx="79" formatCode="0">
                        <c:v>24</c:v>
                      </c:pt>
                      <c:pt idx="80" formatCode="0">
                        <c:v>22</c:v>
                      </c:pt>
                      <c:pt idx="81" formatCode="0">
                        <c:v>20</c:v>
                      </c:pt>
                      <c:pt idx="82" formatCode="0">
                        <c:v>20</c:v>
                      </c:pt>
                      <c:pt idx="83" formatCode="0">
                        <c:v>20</c:v>
                      </c:pt>
                      <c:pt idx="84" formatCode="0">
                        <c:v>18</c:v>
                      </c:pt>
                      <c:pt idx="85" formatCode="0">
                        <c:v>18</c:v>
                      </c:pt>
                      <c:pt idx="86" formatCode="0">
                        <c:v>18</c:v>
                      </c:pt>
                      <c:pt idx="87" formatCode="0">
                        <c:v>20</c:v>
                      </c:pt>
                      <c:pt idx="88" formatCode="0">
                        <c:v>21</c:v>
                      </c:pt>
                      <c:pt idx="89" formatCode="0">
                        <c:v>23</c:v>
                      </c:pt>
                      <c:pt idx="90" formatCode="0">
                        <c:v>25</c:v>
                      </c:pt>
                      <c:pt idx="91" formatCode="0">
                        <c:v>20</c:v>
                      </c:pt>
                      <c:pt idx="92" formatCode="0">
                        <c:v>18</c:v>
                      </c:pt>
                      <c:pt idx="93" formatCode="0">
                        <c:v>17</c:v>
                      </c:pt>
                      <c:pt idx="94" formatCode="0">
                        <c:v>16</c:v>
                      </c:pt>
                      <c:pt idx="95" formatCode="0">
                        <c:v>15</c:v>
                      </c:pt>
                      <c:pt idx="96" formatCode="0">
                        <c:v>14</c:v>
                      </c:pt>
                      <c:pt idx="97" formatCode="0">
                        <c:v>13</c:v>
                      </c:pt>
                      <c:pt idx="98" formatCode="0">
                        <c:v>12</c:v>
                      </c:pt>
                      <c:pt idx="99" formatCode="0">
                        <c:v>11</c:v>
                      </c:pt>
                      <c:pt idx="100" formatCode="0">
                        <c:v>13</c:v>
                      </c:pt>
                      <c:pt idx="101" formatCode="0">
                        <c:v>13</c:v>
                      </c:pt>
                      <c:pt idx="102" formatCode="0">
                        <c:v>12</c:v>
                      </c:pt>
                      <c:pt idx="103" formatCode="0">
                        <c:v>11</c:v>
                      </c:pt>
                    </c:numCache>
                  </c:numRef>
                </c:val>
                <c:extLst xmlns:c15="http://schemas.microsoft.com/office/drawing/2012/chart">
                  <c:ext xmlns:c16="http://schemas.microsoft.com/office/drawing/2014/chart" uri="{C3380CC4-5D6E-409C-BE32-E72D297353CC}">
                    <c16:uniqueId val="{0000000E-9227-4C30-8B5E-CA55F3858431}"/>
                  </c:ext>
                </c:extLst>
              </c15:ser>
            </c15:filteredAreaSeries>
            <c15:filteredAreaSeries>
              <c15:ser>
                <c:idx val="12"/>
                <c:order val="12"/>
                <c:tx>
                  <c:strRef>
                    <c:extLst xmlns:c15="http://schemas.microsoft.com/office/drawing/2012/chart">
                      <c:ext xmlns:c15="http://schemas.microsoft.com/office/drawing/2012/chart" uri="{02D57815-91ED-43cb-92C2-25804820EDAC}">
                        <c15:formulaRef>
                          <c15:sqref>'Table for graphs 25-27'!$A$14</c15:sqref>
                        </c15:formulaRef>
                      </c:ext>
                    </c:extLst>
                    <c:strCache>
                      <c:ptCount val="1"/>
                      <c:pt idx="0">
                        <c:v>Upper Gastrointestinal - Trajectory 63- 103 days</c:v>
                      </c:pt>
                    </c:strCache>
                  </c:strRef>
                </c:tx>
                <c:spPr>
                  <a:solidFill>
                    <a:schemeClr val="accent1">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25-27'!$B$14:$FA$14</c15:sqref>
                        </c15:formulaRef>
                      </c:ext>
                    </c:extLst>
                    <c:numCache>
                      <c:formatCode>General</c:formatCode>
                      <c:ptCount val="156"/>
                      <c:pt idx="52" formatCode="0">
                        <c:v>15</c:v>
                      </c:pt>
                      <c:pt idx="53" formatCode="0">
                        <c:v>15</c:v>
                      </c:pt>
                      <c:pt idx="54" formatCode="0">
                        <c:v>15</c:v>
                      </c:pt>
                      <c:pt idx="55" formatCode="0">
                        <c:v>15</c:v>
                      </c:pt>
                      <c:pt idx="56" formatCode="0">
                        <c:v>14</c:v>
                      </c:pt>
                      <c:pt idx="57" formatCode="0">
                        <c:v>14</c:v>
                      </c:pt>
                      <c:pt idx="58" formatCode="0">
                        <c:v>11</c:v>
                      </c:pt>
                      <c:pt idx="59" formatCode="0">
                        <c:v>11</c:v>
                      </c:pt>
                      <c:pt idx="60" formatCode="0">
                        <c:v>10</c:v>
                      </c:pt>
                      <c:pt idx="61" formatCode="0">
                        <c:v>11</c:v>
                      </c:pt>
                      <c:pt idx="62" formatCode="0">
                        <c:v>11</c:v>
                      </c:pt>
                      <c:pt idx="63" formatCode="0">
                        <c:v>11</c:v>
                      </c:pt>
                      <c:pt idx="64" formatCode="0">
                        <c:v>11</c:v>
                      </c:pt>
                      <c:pt idx="65" formatCode="0">
                        <c:v>13</c:v>
                      </c:pt>
                      <c:pt idx="66" formatCode="0">
                        <c:v>13</c:v>
                      </c:pt>
                      <c:pt idx="67" formatCode="0">
                        <c:v>13</c:v>
                      </c:pt>
                      <c:pt idx="68" formatCode="0">
                        <c:v>13</c:v>
                      </c:pt>
                      <c:pt idx="69" formatCode="0">
                        <c:v>14</c:v>
                      </c:pt>
                      <c:pt idx="70" formatCode="0">
                        <c:v>13</c:v>
                      </c:pt>
                      <c:pt idx="71" formatCode="0">
                        <c:v>13</c:v>
                      </c:pt>
                      <c:pt idx="72" formatCode="0">
                        <c:v>13</c:v>
                      </c:pt>
                      <c:pt idx="73" formatCode="0">
                        <c:v>12</c:v>
                      </c:pt>
                      <c:pt idx="74" formatCode="0">
                        <c:v>13</c:v>
                      </c:pt>
                      <c:pt idx="75" formatCode="0">
                        <c:v>14</c:v>
                      </c:pt>
                      <c:pt idx="76" formatCode="0">
                        <c:v>12</c:v>
                      </c:pt>
                      <c:pt idx="77" formatCode="0">
                        <c:v>11</c:v>
                      </c:pt>
                      <c:pt idx="78" formatCode="0">
                        <c:v>11</c:v>
                      </c:pt>
                      <c:pt idx="79" formatCode="0">
                        <c:v>10</c:v>
                      </c:pt>
                      <c:pt idx="80" formatCode="0">
                        <c:v>10</c:v>
                      </c:pt>
                      <c:pt idx="81" formatCode="0">
                        <c:v>9</c:v>
                      </c:pt>
                      <c:pt idx="82" formatCode="0">
                        <c:v>9</c:v>
                      </c:pt>
                      <c:pt idx="83" formatCode="0">
                        <c:v>10</c:v>
                      </c:pt>
                      <c:pt idx="84" formatCode="0">
                        <c:v>9</c:v>
                      </c:pt>
                      <c:pt idx="85" formatCode="0">
                        <c:v>9</c:v>
                      </c:pt>
                      <c:pt idx="86" formatCode="0">
                        <c:v>8</c:v>
                      </c:pt>
                      <c:pt idx="87" formatCode="0">
                        <c:v>8</c:v>
                      </c:pt>
                      <c:pt idx="88" formatCode="0">
                        <c:v>9</c:v>
                      </c:pt>
                      <c:pt idx="89" formatCode="0">
                        <c:v>10</c:v>
                      </c:pt>
                      <c:pt idx="90" formatCode="0">
                        <c:v>10</c:v>
                      </c:pt>
                      <c:pt idx="91" formatCode="0">
                        <c:v>9</c:v>
                      </c:pt>
                      <c:pt idx="92" formatCode="0">
                        <c:v>9</c:v>
                      </c:pt>
                      <c:pt idx="93" formatCode="0">
                        <c:v>8</c:v>
                      </c:pt>
                      <c:pt idx="94" formatCode="0">
                        <c:v>7</c:v>
                      </c:pt>
                      <c:pt idx="95" formatCode="0">
                        <c:v>7</c:v>
                      </c:pt>
                      <c:pt idx="96" formatCode="0">
                        <c:v>7</c:v>
                      </c:pt>
                      <c:pt idx="97" formatCode="0">
                        <c:v>6</c:v>
                      </c:pt>
                      <c:pt idx="98" formatCode="0">
                        <c:v>7</c:v>
                      </c:pt>
                      <c:pt idx="99" formatCode="0">
                        <c:v>7</c:v>
                      </c:pt>
                      <c:pt idx="100" formatCode="0">
                        <c:v>7</c:v>
                      </c:pt>
                      <c:pt idx="101" formatCode="0">
                        <c:v>7</c:v>
                      </c:pt>
                      <c:pt idx="102" formatCode="0">
                        <c:v>8</c:v>
                      </c:pt>
                      <c:pt idx="103" formatCode="0">
                        <c:v>8</c:v>
                      </c:pt>
                    </c:numCache>
                  </c:numRef>
                </c:val>
                <c:extLst xmlns:c15="http://schemas.microsoft.com/office/drawing/2012/chart">
                  <c:ext xmlns:c16="http://schemas.microsoft.com/office/drawing/2014/chart" uri="{C3380CC4-5D6E-409C-BE32-E72D297353CC}">
                    <c16:uniqueId val="{0000000F-9227-4C30-8B5E-CA55F3858431}"/>
                  </c:ext>
                </c:extLst>
              </c15:ser>
            </c15:filteredAreaSeries>
            <c15:filteredAreaSeries>
              <c15:ser>
                <c:idx val="13"/>
                <c:order val="13"/>
                <c:tx>
                  <c:strRef>
                    <c:extLst xmlns:c15="http://schemas.microsoft.com/office/drawing/2012/chart">
                      <c:ext xmlns:c15="http://schemas.microsoft.com/office/drawing/2012/chart" uri="{02D57815-91ED-43cb-92C2-25804820EDAC}">
                        <c15:formulaRef>
                          <c15:sqref>'Table for graphs 25-27'!$A$15</c15:sqref>
                        </c15:formulaRef>
                      </c:ext>
                    </c:extLst>
                    <c:strCache>
                      <c:ptCount val="1"/>
                      <c:pt idx="0">
                        <c:v>Urological - Trajectory 63- 103 days</c:v>
                      </c:pt>
                    </c:strCache>
                  </c:strRef>
                </c:tx>
                <c:spPr>
                  <a:solidFill>
                    <a:schemeClr val="accent2">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25-27'!$B$15:$FA$15</c15:sqref>
                        </c15:formulaRef>
                      </c:ext>
                    </c:extLst>
                    <c:numCache>
                      <c:formatCode>General</c:formatCode>
                      <c:ptCount val="156"/>
                      <c:pt idx="52" formatCode="0">
                        <c:v>23</c:v>
                      </c:pt>
                      <c:pt idx="53" formatCode="0">
                        <c:v>23</c:v>
                      </c:pt>
                      <c:pt idx="54" formatCode="0">
                        <c:v>23</c:v>
                      </c:pt>
                      <c:pt idx="55" formatCode="0">
                        <c:v>23</c:v>
                      </c:pt>
                      <c:pt idx="56" formatCode="0">
                        <c:v>22</c:v>
                      </c:pt>
                      <c:pt idx="57" formatCode="0">
                        <c:v>21</c:v>
                      </c:pt>
                      <c:pt idx="58" formatCode="0">
                        <c:v>21</c:v>
                      </c:pt>
                      <c:pt idx="59" formatCode="0">
                        <c:v>21</c:v>
                      </c:pt>
                      <c:pt idx="60" formatCode="0">
                        <c:v>20</c:v>
                      </c:pt>
                      <c:pt idx="61" formatCode="0">
                        <c:v>22</c:v>
                      </c:pt>
                      <c:pt idx="62" formatCode="0">
                        <c:v>21</c:v>
                      </c:pt>
                      <c:pt idx="63" formatCode="0">
                        <c:v>21</c:v>
                      </c:pt>
                      <c:pt idx="64" formatCode="0">
                        <c:v>21</c:v>
                      </c:pt>
                      <c:pt idx="65" formatCode="0">
                        <c:v>21</c:v>
                      </c:pt>
                      <c:pt idx="66" formatCode="0">
                        <c:v>21</c:v>
                      </c:pt>
                      <c:pt idx="67" formatCode="0">
                        <c:v>20</c:v>
                      </c:pt>
                      <c:pt idx="68" formatCode="0">
                        <c:v>20</c:v>
                      </c:pt>
                      <c:pt idx="69" formatCode="0">
                        <c:v>21</c:v>
                      </c:pt>
                      <c:pt idx="70" formatCode="0">
                        <c:v>20</c:v>
                      </c:pt>
                      <c:pt idx="71" formatCode="0">
                        <c:v>19</c:v>
                      </c:pt>
                      <c:pt idx="72" formatCode="0">
                        <c:v>19</c:v>
                      </c:pt>
                      <c:pt idx="73" formatCode="0">
                        <c:v>20</c:v>
                      </c:pt>
                      <c:pt idx="74" formatCode="0">
                        <c:v>19</c:v>
                      </c:pt>
                      <c:pt idx="75" formatCode="0">
                        <c:v>19</c:v>
                      </c:pt>
                      <c:pt idx="76" formatCode="0">
                        <c:v>19</c:v>
                      </c:pt>
                      <c:pt idx="77" formatCode="0">
                        <c:v>19</c:v>
                      </c:pt>
                      <c:pt idx="78" formatCode="0">
                        <c:v>19</c:v>
                      </c:pt>
                      <c:pt idx="79" formatCode="0">
                        <c:v>18</c:v>
                      </c:pt>
                      <c:pt idx="80" formatCode="0">
                        <c:v>17</c:v>
                      </c:pt>
                      <c:pt idx="81" formatCode="0">
                        <c:v>17</c:v>
                      </c:pt>
                      <c:pt idx="82" formatCode="0">
                        <c:v>16</c:v>
                      </c:pt>
                      <c:pt idx="83" formatCode="0">
                        <c:v>15</c:v>
                      </c:pt>
                      <c:pt idx="84" formatCode="0">
                        <c:v>14</c:v>
                      </c:pt>
                      <c:pt idx="85" formatCode="0">
                        <c:v>14</c:v>
                      </c:pt>
                      <c:pt idx="86" formatCode="0">
                        <c:v>13</c:v>
                      </c:pt>
                      <c:pt idx="87" formatCode="0">
                        <c:v>13</c:v>
                      </c:pt>
                      <c:pt idx="88" formatCode="0">
                        <c:v>14</c:v>
                      </c:pt>
                      <c:pt idx="89" formatCode="0">
                        <c:v>13</c:v>
                      </c:pt>
                      <c:pt idx="90" formatCode="0">
                        <c:v>13</c:v>
                      </c:pt>
                      <c:pt idx="91" formatCode="0">
                        <c:v>15</c:v>
                      </c:pt>
                      <c:pt idx="92" formatCode="0">
                        <c:v>14</c:v>
                      </c:pt>
                      <c:pt idx="93" formatCode="0">
                        <c:v>14</c:v>
                      </c:pt>
                      <c:pt idx="94" formatCode="0">
                        <c:v>13</c:v>
                      </c:pt>
                      <c:pt idx="95" formatCode="0">
                        <c:v>12</c:v>
                      </c:pt>
                      <c:pt idx="96" formatCode="0">
                        <c:v>11</c:v>
                      </c:pt>
                      <c:pt idx="97" formatCode="0">
                        <c:v>11</c:v>
                      </c:pt>
                      <c:pt idx="98" formatCode="0">
                        <c:v>12</c:v>
                      </c:pt>
                      <c:pt idx="99" formatCode="0">
                        <c:v>10</c:v>
                      </c:pt>
                      <c:pt idx="100" formatCode="0">
                        <c:v>9</c:v>
                      </c:pt>
                      <c:pt idx="101" formatCode="0">
                        <c:v>9</c:v>
                      </c:pt>
                      <c:pt idx="102" formatCode="0">
                        <c:v>9</c:v>
                      </c:pt>
                      <c:pt idx="103" formatCode="0">
                        <c:v>9</c:v>
                      </c:pt>
                    </c:numCache>
                  </c:numRef>
                </c:val>
                <c:extLst xmlns:c15="http://schemas.microsoft.com/office/drawing/2012/chart">
                  <c:ext xmlns:c16="http://schemas.microsoft.com/office/drawing/2014/chart" uri="{C3380CC4-5D6E-409C-BE32-E72D297353CC}">
                    <c16:uniqueId val="{00000010-9227-4C30-8B5E-CA55F3858431}"/>
                  </c:ext>
                </c:extLst>
              </c15:ser>
            </c15:filteredAreaSeries>
            <c15:filteredAreaSeries>
              <c15:ser>
                <c:idx val="14"/>
                <c:order val="14"/>
                <c:tx>
                  <c:strRef>
                    <c:extLst xmlns:c15="http://schemas.microsoft.com/office/drawing/2012/chart">
                      <c:ext xmlns:c15="http://schemas.microsoft.com/office/drawing/2012/chart" uri="{02D57815-91ED-43cb-92C2-25804820EDAC}">
                        <c15:formulaRef>
                          <c15:sqref>'Table for graphs 25-27'!$A$16</c15:sqref>
                        </c15:formulaRef>
                      </c:ext>
                    </c:extLst>
                    <c:strCache>
                      <c:ptCount val="1"/>
                      <c:pt idx="0">
                        <c:v>Trajectory 63 - 103 days All Sites</c:v>
                      </c:pt>
                    </c:strCache>
                  </c:strRef>
                </c:tx>
                <c:spPr>
                  <a:solidFill>
                    <a:schemeClr val="accent3">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25-27'!$B$16:$FA$16</c15:sqref>
                        </c15:formulaRef>
                      </c:ext>
                    </c:extLst>
                    <c:numCache>
                      <c:formatCode>General</c:formatCode>
                      <c:ptCount val="156"/>
                      <c:pt idx="52" formatCode="0">
                        <c:v>114.026</c:v>
                      </c:pt>
                      <c:pt idx="53" formatCode="0">
                        <c:v>115.44595</c:v>
                      </c:pt>
                      <c:pt idx="54" formatCode="0">
                        <c:v>113.53015249999999</c:v>
                      </c:pt>
                      <c:pt idx="55" formatCode="0">
                        <c:v>111.09314487499999</c:v>
                      </c:pt>
                      <c:pt idx="56" formatCode="0">
                        <c:v>106.38764487500001</c:v>
                      </c:pt>
                      <c:pt idx="57" formatCode="0">
                        <c:v>106.15735328124998</c:v>
                      </c:pt>
                      <c:pt idx="58" formatCode="0">
                        <c:v>104.49333556875</c:v>
                      </c:pt>
                      <c:pt idx="59" formatCode="0">
                        <c:v>103.6326827403125</c:v>
                      </c:pt>
                      <c:pt idx="60" formatCode="0">
                        <c:v>102.81153962903124</c:v>
                      </c:pt>
                      <c:pt idx="61" formatCode="0">
                        <c:v>104.84839970662188</c:v>
                      </c:pt>
                      <c:pt idx="62" formatCode="0">
                        <c:v>103.08802279197157</c:v>
                      </c:pt>
                      <c:pt idx="63" formatCode="0">
                        <c:v>100.65791515237299</c:v>
                      </c:pt>
                      <c:pt idx="64" formatCode="0">
                        <c:v>99.93780811934954</c:v>
                      </c:pt>
                      <c:pt idx="65" formatCode="0">
                        <c:v>102.93780811934954</c:v>
                      </c:pt>
                      <c:pt idx="66" formatCode="0">
                        <c:v>104.05856825725434</c:v>
                      </c:pt>
                      <c:pt idx="67" formatCode="0">
                        <c:v>105.5297977932639</c:v>
                      </c:pt>
                      <c:pt idx="68" formatCode="0">
                        <c:v>106.78950087638844</c:v>
                      </c:pt>
                      <c:pt idx="69" formatCode="0">
                        <c:v>117.02821096502728</c:v>
                      </c:pt>
                      <c:pt idx="70" formatCode="0">
                        <c:v>119.37506568107867</c:v>
                      </c:pt>
                      <c:pt idx="71" formatCode="0">
                        <c:v>119.72060593107867</c:v>
                      </c:pt>
                      <c:pt idx="72" formatCode="0">
                        <c:v>124.58207975329259</c:v>
                      </c:pt>
                      <c:pt idx="73" formatCode="0">
                        <c:v>133.20318276236742</c:v>
                      </c:pt>
                      <c:pt idx="74" formatCode="0">
                        <c:v>130.52792107602923</c:v>
                      </c:pt>
                      <c:pt idx="75" formatCode="0">
                        <c:v>126.58859999718797</c:v>
                      </c:pt>
                      <c:pt idx="76" formatCode="0">
                        <c:v>123.63291140454069</c:v>
                      </c:pt>
                      <c:pt idx="77" formatCode="0">
                        <c:v>114.24911033075418</c:v>
                      </c:pt>
                      <c:pt idx="78" formatCode="0">
                        <c:v>113.59176772241892</c:v>
                      </c:pt>
                      <c:pt idx="79" formatCode="0">
                        <c:v>108.94194049801894</c:v>
                      </c:pt>
                      <c:pt idx="80" formatCode="0">
                        <c:v>101.7514496265205</c:v>
                      </c:pt>
                      <c:pt idx="81" formatCode="0">
                        <c:v>103.18659622644886</c:v>
                      </c:pt>
                      <c:pt idx="82" formatCode="0">
                        <c:v>103.708592708635</c:v>
                      </c:pt>
                      <c:pt idx="83" formatCode="0">
                        <c:v>106.13634345591807</c:v>
                      </c:pt>
                      <c:pt idx="84" formatCode="0">
                        <c:v>101.17297461872727</c:v>
                      </c:pt>
                      <c:pt idx="85" formatCode="0">
                        <c:v>95.157635178282092</c:v>
                      </c:pt>
                      <c:pt idx="86" formatCode="0">
                        <c:v>92.060317696833522</c:v>
                      </c:pt>
                      <c:pt idx="87" formatCode="0">
                        <c:v>95.399136362567134</c:v>
                      </c:pt>
                      <c:pt idx="88" formatCode="0">
                        <c:v>97.012843885672481</c:v>
                      </c:pt>
                      <c:pt idx="89" formatCode="0">
                        <c:v>107.29484196450655</c:v>
                      </c:pt>
                      <c:pt idx="90" formatCode="0">
                        <c:v>114.55457215784182</c:v>
                      </c:pt>
                      <c:pt idx="91" formatCode="0">
                        <c:v>105.65185968253402</c:v>
                      </c:pt>
                      <c:pt idx="92" formatCode="0">
                        <c:v>101.75522082100765</c:v>
                      </c:pt>
                      <c:pt idx="93" formatCode="0">
                        <c:v>97.99079347009058</c:v>
                      </c:pt>
                      <c:pt idx="94" formatCode="0">
                        <c:v>90.057586620381002</c:v>
                      </c:pt>
                      <c:pt idx="95" formatCode="0">
                        <c:v>84.62572323609308</c:v>
                      </c:pt>
                      <c:pt idx="96" formatCode="0">
                        <c:v>80.413875680179558</c:v>
                      </c:pt>
                      <c:pt idx="97" formatCode="0">
                        <c:v>76.216920282435353</c:v>
                      </c:pt>
                      <c:pt idx="98" formatCode="0">
                        <c:v>85.392987461983466</c:v>
                      </c:pt>
                      <c:pt idx="99" formatCode="0">
                        <c:v>76.325791666080633</c:v>
                      </c:pt>
                      <c:pt idx="100" formatCode="0">
                        <c:v>76.573247031564449</c:v>
                      </c:pt>
                      <c:pt idx="101" formatCode="0">
                        <c:v>73.655123829553958</c:v>
                      </c:pt>
                      <c:pt idx="102" formatCode="0">
                        <c:v>76.372395532467337</c:v>
                      </c:pt>
                      <c:pt idx="103" formatCode="0">
                        <c:v>73.635682961768907</c:v>
                      </c:pt>
                    </c:numCache>
                  </c:numRef>
                </c:val>
                <c:extLst xmlns:c15="http://schemas.microsoft.com/office/drawing/2012/chart">
                  <c:ext xmlns:c16="http://schemas.microsoft.com/office/drawing/2014/chart" uri="{C3380CC4-5D6E-409C-BE32-E72D297353CC}">
                    <c16:uniqueId val="{00000011-9227-4C30-8B5E-CA55F3858431}"/>
                  </c:ext>
                </c:extLst>
              </c15:ser>
            </c15:filteredAreaSeries>
            <c15:filteredAreaSeries>
              <c15:ser>
                <c:idx val="15"/>
                <c:order val="15"/>
                <c:tx>
                  <c:strRef>
                    <c:extLst xmlns:c15="http://schemas.microsoft.com/office/drawing/2012/chart">
                      <c:ext xmlns:c15="http://schemas.microsoft.com/office/drawing/2012/chart" uri="{02D57815-91ED-43cb-92C2-25804820EDAC}">
                        <c15:formulaRef>
                          <c15:sqref>'Table for graphs 25-27'!$A$17</c15:sqref>
                        </c15:formulaRef>
                      </c:ext>
                    </c:extLst>
                    <c:strCache>
                      <c:ptCount val="1"/>
                      <c:pt idx="0">
                        <c:v>Acute Leukaemia - Trajectory &gt;103 days</c:v>
                      </c:pt>
                    </c:strCache>
                  </c:strRef>
                </c:tx>
                <c:spPr>
                  <a:solidFill>
                    <a:schemeClr val="accent4">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25-27'!$B$17:$FA$17</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12-9227-4C30-8B5E-CA55F3858431}"/>
                  </c:ext>
                </c:extLst>
              </c15:ser>
            </c15:filteredAreaSeries>
            <c15:filteredAreaSeries>
              <c15:ser>
                <c:idx val="16"/>
                <c:order val="16"/>
                <c:tx>
                  <c:strRef>
                    <c:extLst xmlns:c15="http://schemas.microsoft.com/office/drawing/2012/chart">
                      <c:ext xmlns:c15="http://schemas.microsoft.com/office/drawing/2012/chart" uri="{02D57815-91ED-43cb-92C2-25804820EDAC}">
                        <c15:formulaRef>
                          <c15:sqref>'Table for graphs 25-27'!$A$18</c15:sqref>
                        </c15:formulaRef>
                      </c:ext>
                    </c:extLst>
                    <c:strCache>
                      <c:ptCount val="1"/>
                      <c:pt idx="0">
                        <c:v>Brain/CNS - Trajectory &gt;103 days</c:v>
                      </c:pt>
                    </c:strCache>
                  </c:strRef>
                </c:tx>
                <c:spPr>
                  <a:solidFill>
                    <a:schemeClr val="accent5">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25-27'!$B$18:$FA$18</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13-9227-4C30-8B5E-CA55F3858431}"/>
                  </c:ext>
                </c:extLst>
              </c15:ser>
            </c15:filteredAreaSeries>
            <c15:filteredAreaSeries>
              <c15:ser>
                <c:idx val="17"/>
                <c:order val="17"/>
                <c:tx>
                  <c:strRef>
                    <c:extLst xmlns:c15="http://schemas.microsoft.com/office/drawing/2012/chart">
                      <c:ext xmlns:c15="http://schemas.microsoft.com/office/drawing/2012/chart" uri="{02D57815-91ED-43cb-92C2-25804820EDAC}">
                        <c15:formulaRef>
                          <c15:sqref>'Table for graphs 25-27'!$A$19</c15:sqref>
                        </c15:formulaRef>
                      </c:ext>
                    </c:extLst>
                    <c:strCache>
                      <c:ptCount val="1"/>
                      <c:pt idx="0">
                        <c:v>Breast - Trajectory &gt;103 days</c:v>
                      </c:pt>
                    </c:strCache>
                  </c:strRef>
                </c:tx>
                <c:spPr>
                  <a:solidFill>
                    <a:schemeClr val="accent6">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25-27'!$B$19:$FA$19</c15:sqref>
                        </c15:formulaRef>
                      </c:ext>
                    </c:extLst>
                    <c:numCache>
                      <c:formatCode>General</c:formatCode>
                      <c:ptCount val="156"/>
                      <c:pt idx="52" formatCode="0">
                        <c:v>3</c:v>
                      </c:pt>
                      <c:pt idx="53" formatCode="0">
                        <c:v>2.25</c:v>
                      </c:pt>
                      <c:pt idx="54" formatCode="0">
                        <c:v>2.25</c:v>
                      </c:pt>
                      <c:pt idx="55" formatCode="0">
                        <c:v>2.25</c:v>
                      </c:pt>
                      <c:pt idx="56" formatCode="0">
                        <c:v>2.25</c:v>
                      </c:pt>
                      <c:pt idx="57" formatCode="0">
                        <c:v>2.25</c:v>
                      </c:pt>
                      <c:pt idx="58" formatCode="0">
                        <c:v>3.375</c:v>
                      </c:pt>
                      <c:pt idx="59" formatCode="0">
                        <c:v>2.2612499999999995</c:v>
                      </c:pt>
                      <c:pt idx="60" formatCode="0">
                        <c:v>2.2612499999999995</c:v>
                      </c:pt>
                      <c:pt idx="61" formatCode="0">
                        <c:v>2.2612499999999995</c:v>
                      </c:pt>
                      <c:pt idx="62" formatCode="0">
                        <c:v>2.2612499999999995</c:v>
                      </c:pt>
                      <c:pt idx="63" formatCode="0">
                        <c:v>2.2612499999999995</c:v>
                      </c:pt>
                      <c:pt idx="64" formatCode="0">
                        <c:v>2.2612499999999995</c:v>
                      </c:pt>
                      <c:pt idx="65" formatCode="0">
                        <c:v>2.4873749999999997</c:v>
                      </c:pt>
                      <c:pt idx="66" formatCode="0">
                        <c:v>2.4873749999999997</c:v>
                      </c:pt>
                      <c:pt idx="67" formatCode="0">
                        <c:v>2.4873749999999997</c:v>
                      </c:pt>
                      <c:pt idx="68" formatCode="0">
                        <c:v>2.4873749999999997</c:v>
                      </c:pt>
                      <c:pt idx="69" formatCode="0">
                        <c:v>2.9848499999999993</c:v>
                      </c:pt>
                      <c:pt idx="70" formatCode="0">
                        <c:v>2.9848499999999993</c:v>
                      </c:pt>
                      <c:pt idx="71" formatCode="0">
                        <c:v>3.5818199999999991</c:v>
                      </c:pt>
                      <c:pt idx="72" formatCode="0">
                        <c:v>3.5818199999999991</c:v>
                      </c:pt>
                      <c:pt idx="73" formatCode="0">
                        <c:v>3.9400019999999993</c:v>
                      </c:pt>
                      <c:pt idx="74" formatCode="0">
                        <c:v>3.5460017999999995</c:v>
                      </c:pt>
                      <c:pt idx="75" formatCode="0">
                        <c:v>3.1914016199999997</c:v>
                      </c:pt>
                      <c:pt idx="76" formatCode="0">
                        <c:v>2.8722614579999997</c:v>
                      </c:pt>
                      <c:pt idx="77" formatCode="0">
                        <c:v>2.2978091664</c:v>
                      </c:pt>
                      <c:pt idx="78" formatCode="0">
                        <c:v>2.2978091664</c:v>
                      </c:pt>
                      <c:pt idx="79" formatCode="0">
                        <c:v>2.2978091664</c:v>
                      </c:pt>
                      <c:pt idx="80" formatCode="0">
                        <c:v>2.2978091664</c:v>
                      </c:pt>
                      <c:pt idx="81" formatCode="0">
                        <c:v>2.2978091664</c:v>
                      </c:pt>
                      <c:pt idx="82" formatCode="0">
                        <c:v>2.2978091664</c:v>
                      </c:pt>
                      <c:pt idx="83" formatCode="0">
                        <c:v>2.2978091664</c:v>
                      </c:pt>
                      <c:pt idx="84" formatCode="0">
                        <c:v>1.1489045832</c:v>
                      </c:pt>
                      <c:pt idx="85" formatCode="0">
                        <c:v>0.97656889571999994</c:v>
                      </c:pt>
                      <c:pt idx="86" formatCode="0">
                        <c:v>0.97656889571999994</c:v>
                      </c:pt>
                      <c:pt idx="87" formatCode="0">
                        <c:v>0.97656889571999994</c:v>
                      </c:pt>
                      <c:pt idx="88" formatCode="0">
                        <c:v>0.97656889571999994</c:v>
                      </c:pt>
                      <c:pt idx="89" formatCode="0">
                        <c:v>0.97656889571999994</c:v>
                      </c:pt>
                      <c:pt idx="90" formatCode="0">
                        <c:v>1.22071111965</c:v>
                      </c:pt>
                      <c:pt idx="91" formatCode="0">
                        <c:v>0.97656889572000005</c:v>
                      </c:pt>
                      <c:pt idx="92" formatCode="0">
                        <c:v>0.78125511657600011</c:v>
                      </c:pt>
                      <c:pt idx="93" formatCode="0">
                        <c:v>0.78125511657600011</c:v>
                      </c:pt>
                      <c:pt idx="94" formatCode="0">
                        <c:v>0.78125511657600011</c:v>
                      </c:pt>
                      <c:pt idx="95" formatCode="0">
                        <c:v>0.78125511657600011</c:v>
                      </c:pt>
                      <c:pt idx="96" formatCode="0">
                        <c:v>0.78125511657600011</c:v>
                      </c:pt>
                      <c:pt idx="97" formatCode="0">
                        <c:v>0.78125511657600011</c:v>
                      </c:pt>
                      <c:pt idx="98" formatCode="0">
                        <c:v>0.78125511657600011</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14-9227-4C30-8B5E-CA55F3858431}"/>
                  </c:ext>
                </c:extLst>
              </c15:ser>
            </c15:filteredAreaSeries>
            <c15:filteredAreaSeries>
              <c15:ser>
                <c:idx val="18"/>
                <c:order val="18"/>
                <c:tx>
                  <c:strRef>
                    <c:extLst xmlns:c15="http://schemas.microsoft.com/office/drawing/2012/chart">
                      <c:ext xmlns:c15="http://schemas.microsoft.com/office/drawing/2012/chart" uri="{02D57815-91ED-43cb-92C2-25804820EDAC}">
                        <c15:formulaRef>
                          <c15:sqref>'Table for graphs 25-27'!$A$20</c15:sqref>
                        </c15:formulaRef>
                      </c:ext>
                    </c:extLst>
                    <c:strCache>
                      <c:ptCount val="1"/>
                      <c:pt idx="0">
                        <c:v>Children's cancer - Trajectory &gt;103 days</c:v>
                      </c:pt>
                    </c:strCache>
                  </c:strRef>
                </c:tx>
                <c:spPr>
                  <a:solidFill>
                    <a:schemeClr val="accent1">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25-27'!$B$20:$FA$20</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15-9227-4C30-8B5E-CA55F3858431}"/>
                  </c:ext>
                </c:extLst>
              </c15:ser>
            </c15:filteredAreaSeries>
            <c15:filteredAreaSeries>
              <c15:ser>
                <c:idx val="19"/>
                <c:order val="19"/>
                <c:tx>
                  <c:strRef>
                    <c:extLst xmlns:c15="http://schemas.microsoft.com/office/drawing/2012/chart">
                      <c:ext xmlns:c15="http://schemas.microsoft.com/office/drawing/2012/chart" uri="{02D57815-91ED-43cb-92C2-25804820EDAC}">
                        <c15:formulaRef>
                          <c15:sqref>'Table for graphs 25-27'!$A$21</c15:sqref>
                        </c15:formulaRef>
                      </c:ext>
                    </c:extLst>
                    <c:strCache>
                      <c:ptCount val="1"/>
                      <c:pt idx="0">
                        <c:v>Gynaecological - Trajectory &gt;103 days</c:v>
                      </c:pt>
                    </c:strCache>
                  </c:strRef>
                </c:tx>
                <c:spPr>
                  <a:solidFill>
                    <a:schemeClr val="accent2">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25-27'!$B$21:$FA$21</c15:sqref>
                        </c15:formulaRef>
                      </c:ext>
                    </c:extLst>
                    <c:numCache>
                      <c:formatCode>General</c:formatCode>
                      <c:ptCount val="156"/>
                      <c:pt idx="52" formatCode="0">
                        <c:v>6.4827000000000004</c:v>
                      </c:pt>
                      <c:pt idx="53" formatCode="0">
                        <c:v>6.6123540000000007</c:v>
                      </c:pt>
                      <c:pt idx="54" formatCode="0">
                        <c:v>6.6123540000000007</c:v>
                      </c:pt>
                      <c:pt idx="55" formatCode="0">
                        <c:v>6.6123540000000007</c:v>
                      </c:pt>
                      <c:pt idx="56" formatCode="0">
                        <c:v>5.9511186000000009</c:v>
                      </c:pt>
                      <c:pt idx="57" formatCode="0">
                        <c:v>5.9511186000000009</c:v>
                      </c:pt>
                      <c:pt idx="58" formatCode="0">
                        <c:v>5.9511186000000009</c:v>
                      </c:pt>
                      <c:pt idx="59" formatCode="0">
                        <c:v>5.9511186000000009</c:v>
                      </c:pt>
                      <c:pt idx="60" formatCode="0">
                        <c:v>6.5462304600000012</c:v>
                      </c:pt>
                      <c:pt idx="61" formatCode="0">
                        <c:v>6.5462304600000012</c:v>
                      </c:pt>
                      <c:pt idx="62" formatCode="0">
                        <c:v>6.5462304600000012</c:v>
                      </c:pt>
                      <c:pt idx="63" formatCode="0">
                        <c:v>6.5462304600000012</c:v>
                      </c:pt>
                      <c:pt idx="64" formatCode="0">
                        <c:v>5.891607414000001</c:v>
                      </c:pt>
                      <c:pt idx="65" formatCode="0">
                        <c:v>5.891607414000001</c:v>
                      </c:pt>
                      <c:pt idx="66" formatCode="0">
                        <c:v>5.3024466726000012</c:v>
                      </c:pt>
                      <c:pt idx="67" formatCode="0">
                        <c:v>5.3024466726000012</c:v>
                      </c:pt>
                      <c:pt idx="68" formatCode="0">
                        <c:v>5.832691339860002</c:v>
                      </c:pt>
                      <c:pt idx="69" formatCode="0">
                        <c:v>5.832691339860002</c:v>
                      </c:pt>
                      <c:pt idx="70" formatCode="0">
                        <c:v>5.832691339860002</c:v>
                      </c:pt>
                      <c:pt idx="71" formatCode="0">
                        <c:v>5.832691339860002</c:v>
                      </c:pt>
                      <c:pt idx="72" formatCode="0">
                        <c:v>6.4159604738460025</c:v>
                      </c:pt>
                      <c:pt idx="73" formatCode="0">
                        <c:v>6.4159604738460025</c:v>
                      </c:pt>
                      <c:pt idx="74" formatCode="0">
                        <c:v>5.7743644264614025</c:v>
                      </c:pt>
                      <c:pt idx="75" formatCode="0">
                        <c:v>5.4279025608737177</c:v>
                      </c:pt>
                      <c:pt idx="76" formatCode="0">
                        <c:v>5.4279025608737177</c:v>
                      </c:pt>
                      <c:pt idx="77" formatCode="0">
                        <c:v>4.8851123047863458</c:v>
                      </c:pt>
                      <c:pt idx="78" formatCode="0">
                        <c:v>4.8851123047863458</c:v>
                      </c:pt>
                      <c:pt idx="79" formatCode="0">
                        <c:v>4.8851123047863458</c:v>
                      </c:pt>
                      <c:pt idx="80" formatCode="0">
                        <c:v>4.7385589356427555</c:v>
                      </c:pt>
                      <c:pt idx="81" formatCode="0">
                        <c:v>5.2124148292070318</c:v>
                      </c:pt>
                      <c:pt idx="82" formatCode="0">
                        <c:v>5.2124148292070318</c:v>
                      </c:pt>
                      <c:pt idx="83" formatCode="0">
                        <c:v>5.7336563121277351</c:v>
                      </c:pt>
                      <c:pt idx="84" formatCode="0">
                        <c:v>5.7336563121277351</c:v>
                      </c:pt>
                      <c:pt idx="85" formatCode="0">
                        <c:v>5.1602906809149616</c:v>
                      </c:pt>
                      <c:pt idx="86" formatCode="0">
                        <c:v>5.1602906809149616</c:v>
                      </c:pt>
                      <c:pt idx="87" formatCode="0">
                        <c:v>5.6763197490064581</c:v>
                      </c:pt>
                      <c:pt idx="88" formatCode="0">
                        <c:v>5.6763197490064581</c:v>
                      </c:pt>
                      <c:pt idx="89" formatCode="0">
                        <c:v>6.2439517239071041</c:v>
                      </c:pt>
                      <c:pt idx="90" formatCode="0">
                        <c:v>6.2439517239071041</c:v>
                      </c:pt>
                      <c:pt idx="91" formatCode="0">
                        <c:v>6.2439517239071041</c:v>
                      </c:pt>
                      <c:pt idx="92" formatCode="0">
                        <c:v>4.9951613791256833</c:v>
                      </c:pt>
                      <c:pt idx="93" formatCode="0">
                        <c:v>4.9951613791256833</c:v>
                      </c:pt>
                      <c:pt idx="94" formatCode="0">
                        <c:v>4.9951613791256833</c:v>
                      </c:pt>
                      <c:pt idx="95" formatCode="0">
                        <c:v>4.4956452412131149</c:v>
                      </c:pt>
                      <c:pt idx="96" formatCode="0">
                        <c:v>3.3717339309098362</c:v>
                      </c:pt>
                      <c:pt idx="97" formatCode="0">
                        <c:v>3.3717339309098362</c:v>
                      </c:pt>
                      <c:pt idx="98" formatCode="0">
                        <c:v>3.3717339309098362</c:v>
                      </c:pt>
                      <c:pt idx="99" formatCode="0">
                        <c:v>2.25906173370959</c:v>
                      </c:pt>
                      <c:pt idx="100" formatCode="0">
                        <c:v>2.25906173370959</c:v>
                      </c:pt>
                      <c:pt idx="101" formatCode="0">
                        <c:v>1.129530866854795</c:v>
                      </c:pt>
                      <c:pt idx="102" formatCode="0">
                        <c:v>1.129530866854795</c:v>
                      </c:pt>
                      <c:pt idx="103" formatCode="0">
                        <c:v>1.129530866854795</c:v>
                      </c:pt>
                    </c:numCache>
                  </c:numRef>
                </c:val>
                <c:extLst xmlns:c15="http://schemas.microsoft.com/office/drawing/2012/chart">
                  <c:ext xmlns:c16="http://schemas.microsoft.com/office/drawing/2014/chart" uri="{C3380CC4-5D6E-409C-BE32-E72D297353CC}">
                    <c16:uniqueId val="{00000016-9227-4C30-8B5E-CA55F3858431}"/>
                  </c:ext>
                </c:extLst>
              </c15:ser>
            </c15:filteredAreaSeries>
            <c15:filteredAreaSeries>
              <c15:ser>
                <c:idx val="20"/>
                <c:order val="20"/>
                <c:tx>
                  <c:strRef>
                    <c:extLst xmlns:c15="http://schemas.microsoft.com/office/drawing/2012/chart">
                      <c:ext xmlns:c15="http://schemas.microsoft.com/office/drawing/2012/chart" uri="{02D57815-91ED-43cb-92C2-25804820EDAC}">
                        <c15:formulaRef>
                          <c15:sqref>'Table for graphs 25-27'!$A$22</c15:sqref>
                        </c15:formulaRef>
                      </c:ext>
                    </c:extLst>
                    <c:strCache>
                      <c:ptCount val="1"/>
                      <c:pt idx="0">
                        <c:v>Haematological - Trajectory &gt;103 days</c:v>
                      </c:pt>
                    </c:strCache>
                  </c:strRef>
                </c:tx>
                <c:spPr>
                  <a:solidFill>
                    <a:schemeClr val="accent3">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25-27'!$B$22:$FA$22</c15:sqref>
                        </c15:formulaRef>
                      </c:ext>
                    </c:extLst>
                    <c:numCache>
                      <c:formatCode>General</c:formatCode>
                      <c:ptCount val="156"/>
                      <c:pt idx="52" formatCode="0">
                        <c:v>5</c:v>
                      </c:pt>
                      <c:pt idx="53" formatCode="0">
                        <c:v>5</c:v>
                      </c:pt>
                      <c:pt idx="54" formatCode="0">
                        <c:v>5</c:v>
                      </c:pt>
                      <c:pt idx="55" formatCode="0">
                        <c:v>5</c:v>
                      </c:pt>
                      <c:pt idx="56" formatCode="0">
                        <c:v>6.25</c:v>
                      </c:pt>
                      <c:pt idx="57" formatCode="0">
                        <c:v>4.6875</c:v>
                      </c:pt>
                      <c:pt idx="58" formatCode="0">
                        <c:v>3.75</c:v>
                      </c:pt>
                      <c:pt idx="59" formatCode="0">
                        <c:v>3.75</c:v>
                      </c:pt>
                      <c:pt idx="60" formatCode="0">
                        <c:v>3.75</c:v>
                      </c:pt>
                      <c:pt idx="61" formatCode="0">
                        <c:v>3.75</c:v>
                      </c:pt>
                      <c:pt idx="62" formatCode="0">
                        <c:v>3.75</c:v>
                      </c:pt>
                      <c:pt idx="63" formatCode="0">
                        <c:v>5.625</c:v>
                      </c:pt>
                      <c:pt idx="64" formatCode="0">
                        <c:v>4.95</c:v>
                      </c:pt>
                      <c:pt idx="65" formatCode="0">
                        <c:v>4.95</c:v>
                      </c:pt>
                      <c:pt idx="66" formatCode="0">
                        <c:v>4.95</c:v>
                      </c:pt>
                      <c:pt idx="67" formatCode="0">
                        <c:v>3.3164999999999996</c:v>
                      </c:pt>
                      <c:pt idx="68" formatCode="0">
                        <c:v>3.6481499999999998</c:v>
                      </c:pt>
                      <c:pt idx="69" formatCode="0">
                        <c:v>3.8305574999999998</c:v>
                      </c:pt>
                      <c:pt idx="70" formatCode="0">
                        <c:v>3.8305574999999998</c:v>
                      </c:pt>
                      <c:pt idx="71" formatCode="0">
                        <c:v>3.8305574999999998</c:v>
                      </c:pt>
                      <c:pt idx="72" formatCode="0">
                        <c:v>3.8305574999999998</c:v>
                      </c:pt>
                      <c:pt idx="73" formatCode="0">
                        <c:v>4.4051411249999992</c:v>
                      </c:pt>
                      <c:pt idx="74" formatCode="0">
                        <c:v>3.744369956249999</c:v>
                      </c:pt>
                      <c:pt idx="75" formatCode="0">
                        <c:v>3.744369956249999</c:v>
                      </c:pt>
                      <c:pt idx="76" formatCode="0">
                        <c:v>3.744369956249999</c:v>
                      </c:pt>
                      <c:pt idx="77" formatCode="0">
                        <c:v>3.744369956249999</c:v>
                      </c:pt>
                      <c:pt idx="78" formatCode="0">
                        <c:v>3.744369956249999</c:v>
                      </c:pt>
                      <c:pt idx="79" formatCode="0">
                        <c:v>3.744369956249999</c:v>
                      </c:pt>
                      <c:pt idx="80" formatCode="0">
                        <c:v>2.5087278706874989</c:v>
                      </c:pt>
                      <c:pt idx="81" formatCode="0">
                        <c:v>2.5087278706874989</c:v>
                      </c:pt>
                      <c:pt idx="82" formatCode="0">
                        <c:v>3.3366080680143737</c:v>
                      </c:pt>
                      <c:pt idx="83" formatCode="0">
                        <c:v>3.6702688748158114</c:v>
                      </c:pt>
                      <c:pt idx="84" formatCode="0">
                        <c:v>3.3032419873342302</c:v>
                      </c:pt>
                      <c:pt idx="85" formatCode="0">
                        <c:v>2.9729177886008071</c:v>
                      </c:pt>
                      <c:pt idx="86" formatCode="0">
                        <c:v>2.6756260097407263</c:v>
                      </c:pt>
                      <c:pt idx="87" formatCode="0">
                        <c:v>2.6756260097407263</c:v>
                      </c:pt>
                      <c:pt idx="88" formatCode="0">
                        <c:v>2.9431886107147993</c:v>
                      </c:pt>
                      <c:pt idx="89" formatCode="0">
                        <c:v>3.5318263328577593</c:v>
                      </c:pt>
                      <c:pt idx="90" formatCode="0">
                        <c:v>3.5318263328577593</c:v>
                      </c:pt>
                      <c:pt idx="91" formatCode="0">
                        <c:v>1.7659131664288796</c:v>
                      </c:pt>
                      <c:pt idx="92" formatCode="0">
                        <c:v>1.7659131664288796</c:v>
                      </c:pt>
                      <c:pt idx="93" formatCode="0">
                        <c:v>1.7659131664288796</c:v>
                      </c:pt>
                      <c:pt idx="94" formatCode="0">
                        <c:v>1.7659131664288796</c:v>
                      </c:pt>
                      <c:pt idx="95" formatCode="0">
                        <c:v>1.7659131664288796</c:v>
                      </c:pt>
                      <c:pt idx="96" formatCode="0">
                        <c:v>1.7659131664288796</c:v>
                      </c:pt>
                      <c:pt idx="97" formatCode="0">
                        <c:v>1.7659131664288796</c:v>
                      </c:pt>
                      <c:pt idx="98" formatCode="0">
                        <c:v>3.5318263328577593</c:v>
                      </c:pt>
                      <c:pt idx="99" formatCode="0">
                        <c:v>2.3663236430146983</c:v>
                      </c:pt>
                      <c:pt idx="100" formatCode="0">
                        <c:v>2.3663236430146983</c:v>
                      </c:pt>
                      <c:pt idx="101" formatCode="0">
                        <c:v>2.3663236430146983</c:v>
                      </c:pt>
                      <c:pt idx="102" formatCode="0">
                        <c:v>2.3663236430146983</c:v>
                      </c:pt>
                      <c:pt idx="103" formatCode="0">
                        <c:v>1.419794185808819</c:v>
                      </c:pt>
                    </c:numCache>
                  </c:numRef>
                </c:val>
                <c:extLst xmlns:c15="http://schemas.microsoft.com/office/drawing/2012/chart">
                  <c:ext xmlns:c16="http://schemas.microsoft.com/office/drawing/2014/chart" uri="{C3380CC4-5D6E-409C-BE32-E72D297353CC}">
                    <c16:uniqueId val="{00000017-9227-4C30-8B5E-CA55F3858431}"/>
                  </c:ext>
                </c:extLst>
              </c15:ser>
            </c15:filteredAreaSeries>
            <c15:filteredAreaSeries>
              <c15:ser>
                <c:idx val="21"/>
                <c:order val="21"/>
                <c:tx>
                  <c:strRef>
                    <c:extLst xmlns:c15="http://schemas.microsoft.com/office/drawing/2012/chart">
                      <c:ext xmlns:c15="http://schemas.microsoft.com/office/drawing/2012/chart" uri="{02D57815-91ED-43cb-92C2-25804820EDAC}">
                        <c15:formulaRef>
                          <c15:sqref>'Table for graphs 25-27'!$A$23</c15:sqref>
                        </c15:formulaRef>
                      </c:ext>
                    </c:extLst>
                    <c:strCache>
                      <c:ptCount val="1"/>
                      <c:pt idx="0">
                        <c:v>Head and neck - Trajectory &gt;103 days</c:v>
                      </c:pt>
                    </c:strCache>
                  </c:strRef>
                </c:tx>
                <c:spPr>
                  <a:solidFill>
                    <a:schemeClr val="accent4">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25-27'!$B$23:$FA$23</c15:sqref>
                        </c15:formulaRef>
                      </c:ext>
                    </c:extLst>
                    <c:numCache>
                      <c:formatCode>General</c:formatCode>
                      <c:ptCount val="156"/>
                      <c:pt idx="52" formatCode="0">
                        <c:v>0.9</c:v>
                      </c:pt>
                      <c:pt idx="53" formatCode="0">
                        <c:v>0.45</c:v>
                      </c:pt>
                      <c:pt idx="54" formatCode="0">
                        <c:v>0.45</c:v>
                      </c:pt>
                      <c:pt idx="55" formatCode="0">
                        <c:v>0.45</c:v>
                      </c:pt>
                      <c:pt idx="56" formatCode="0">
                        <c:v>0.9</c:v>
                      </c:pt>
                      <c:pt idx="57" formatCode="0">
                        <c:v>0.9</c:v>
                      </c:pt>
                      <c:pt idx="58" formatCode="0">
                        <c:v>0.9</c:v>
                      </c:pt>
                      <c:pt idx="59" formatCode="0">
                        <c:v>0.9</c:v>
                      </c:pt>
                      <c:pt idx="60" formatCode="0">
                        <c:v>1.8</c:v>
                      </c:pt>
                      <c:pt idx="61" formatCode="0">
                        <c:v>2.7</c:v>
                      </c:pt>
                      <c:pt idx="62" formatCode="0">
                        <c:v>2.7</c:v>
                      </c:pt>
                      <c:pt idx="63" formatCode="0">
                        <c:v>2.7</c:v>
                      </c:pt>
                      <c:pt idx="64" formatCode="0">
                        <c:v>1.8089999999999999</c:v>
                      </c:pt>
                      <c:pt idx="65" formatCode="0">
                        <c:v>1.8089999999999999</c:v>
                      </c:pt>
                      <c:pt idx="66" formatCode="0">
                        <c:v>1.8089999999999999</c:v>
                      </c:pt>
                      <c:pt idx="67" formatCode="0">
                        <c:v>1.2120299999999999</c:v>
                      </c:pt>
                      <c:pt idx="68" formatCode="0">
                        <c:v>1.2120299999999999</c:v>
                      </c:pt>
                      <c:pt idx="69" formatCode="0">
                        <c:v>1.7574434999999999</c:v>
                      </c:pt>
                      <c:pt idx="70" formatCode="0">
                        <c:v>2.4604208999999999</c:v>
                      </c:pt>
                      <c:pt idx="71" formatCode="0">
                        <c:v>2.4604208999999999</c:v>
                      </c:pt>
                      <c:pt idx="72" formatCode="0">
                        <c:v>3.3215682150000001</c:v>
                      </c:pt>
                      <c:pt idx="73" formatCode="0">
                        <c:v>3.3215682150000001</c:v>
                      </c:pt>
                      <c:pt idx="74" formatCode="0">
                        <c:v>2.3250977504999999</c:v>
                      </c:pt>
                      <c:pt idx="75" formatCode="0">
                        <c:v>2.3250977504999999</c:v>
                      </c:pt>
                      <c:pt idx="76" formatCode="0">
                        <c:v>1.5578154928349999</c:v>
                      </c:pt>
                      <c:pt idx="77" formatCode="0">
                        <c:v>1.5578154928349999</c:v>
                      </c:pt>
                      <c:pt idx="78" formatCode="0">
                        <c:v>1.5578154928349999</c:v>
                      </c:pt>
                      <c:pt idx="79" formatCode="0">
                        <c:v>1.5578154928349999</c:v>
                      </c:pt>
                      <c:pt idx="80" formatCode="0">
                        <c:v>1.5578154928349999</c:v>
                      </c:pt>
                      <c:pt idx="81" formatCode="0">
                        <c:v>1.5578154928349999</c:v>
                      </c:pt>
                      <c:pt idx="82" formatCode="0">
                        <c:v>1.5578154928349999</c:v>
                      </c:pt>
                      <c:pt idx="83" formatCode="0">
                        <c:v>1.5578154928349999</c:v>
                      </c:pt>
                      <c:pt idx="84" formatCode="0">
                        <c:v>1.5578154928349999</c:v>
                      </c:pt>
                      <c:pt idx="85" formatCode="0">
                        <c:v>0.77890774641749994</c:v>
                      </c:pt>
                      <c:pt idx="86" formatCode="0">
                        <c:v>0.77890774641749994</c:v>
                      </c:pt>
                      <c:pt idx="87" formatCode="0">
                        <c:v>0.77890774641749994</c:v>
                      </c:pt>
                      <c:pt idx="88" formatCode="0">
                        <c:v>0.77890774641749994</c:v>
                      </c:pt>
                      <c:pt idx="89" formatCode="0">
                        <c:v>1.0125800703427499</c:v>
                      </c:pt>
                      <c:pt idx="90" formatCode="0">
                        <c:v>0.81006405627419997</c:v>
                      </c:pt>
                      <c:pt idx="91" formatCode="0">
                        <c:v>0.81006405627419997</c:v>
                      </c:pt>
                      <c:pt idx="92" formatCode="0">
                        <c:v>0.81006405627419997</c:v>
                      </c:pt>
                      <c:pt idx="93" formatCode="0">
                        <c:v>0.81006405627419997</c:v>
                      </c:pt>
                      <c:pt idx="94" formatCode="0">
                        <c:v>0.72905765064677996</c:v>
                      </c:pt>
                      <c:pt idx="95" formatCode="0">
                        <c:v>0.69260476811444094</c:v>
                      </c:pt>
                      <c:pt idx="96" formatCode="0">
                        <c:v>0.65797452970871884</c:v>
                      </c:pt>
                      <c:pt idx="97" formatCode="0">
                        <c:v>0.65797452970871884</c:v>
                      </c:pt>
                      <c:pt idx="98" formatCode="0">
                        <c:v>1.3159490594174377</c:v>
                      </c:pt>
                      <c:pt idx="99" formatCode="0">
                        <c:v>1.3159490594174377</c:v>
                      </c:pt>
                      <c:pt idx="100" formatCode="0">
                        <c:v>1.3159490594174377</c:v>
                      </c:pt>
                      <c:pt idx="101" formatCode="0">
                        <c:v>1.3159490594174377</c:v>
                      </c:pt>
                      <c:pt idx="102" formatCode="0">
                        <c:v>1.3159490594174377</c:v>
                      </c:pt>
                      <c:pt idx="103" formatCode="0">
                        <c:v>1.3159490594174377</c:v>
                      </c:pt>
                    </c:numCache>
                  </c:numRef>
                </c:val>
                <c:extLst xmlns:c15="http://schemas.microsoft.com/office/drawing/2012/chart">
                  <c:ext xmlns:c16="http://schemas.microsoft.com/office/drawing/2014/chart" uri="{C3380CC4-5D6E-409C-BE32-E72D297353CC}">
                    <c16:uniqueId val="{00000018-9227-4C30-8B5E-CA55F3858431}"/>
                  </c:ext>
                </c:extLst>
              </c15:ser>
            </c15:filteredAreaSeries>
            <c15:filteredAreaSeries>
              <c15:ser>
                <c:idx val="22"/>
                <c:order val="22"/>
                <c:tx>
                  <c:strRef>
                    <c:extLst xmlns:c15="http://schemas.microsoft.com/office/drawing/2012/chart">
                      <c:ext xmlns:c15="http://schemas.microsoft.com/office/drawing/2012/chart" uri="{02D57815-91ED-43cb-92C2-25804820EDAC}">
                        <c15:formulaRef>
                          <c15:sqref>'Table for graphs 25-27'!$A$24</c15:sqref>
                        </c15:formulaRef>
                      </c:ext>
                    </c:extLst>
                    <c:strCache>
                      <c:ptCount val="1"/>
                      <c:pt idx="0">
                        <c:v>Lower Gastrointestinal - Trajectory &gt;103 days</c:v>
                      </c:pt>
                    </c:strCache>
                  </c:strRef>
                </c:tx>
                <c:spPr>
                  <a:solidFill>
                    <a:schemeClr val="accent5">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25-27'!$B$24:$FA$24</c15:sqref>
                        </c15:formulaRef>
                      </c:ext>
                    </c:extLst>
                    <c:numCache>
                      <c:formatCode>General</c:formatCode>
                      <c:ptCount val="156"/>
                      <c:pt idx="52" formatCode="0">
                        <c:v>11.145875</c:v>
                      </c:pt>
                      <c:pt idx="53" formatCode="0">
                        <c:v>11.145875</c:v>
                      </c:pt>
                      <c:pt idx="54" formatCode="0">
                        <c:v>11.145875</c:v>
                      </c:pt>
                      <c:pt idx="55" formatCode="0">
                        <c:v>11.145875</c:v>
                      </c:pt>
                      <c:pt idx="56" formatCode="0">
                        <c:v>10.588581249999999</c:v>
                      </c:pt>
                      <c:pt idx="57" formatCode="0">
                        <c:v>10.588581249999999</c:v>
                      </c:pt>
                      <c:pt idx="58" formatCode="0">
                        <c:v>11.118010312499999</c:v>
                      </c:pt>
                      <c:pt idx="59" formatCode="0">
                        <c:v>11.118010312499999</c:v>
                      </c:pt>
                      <c:pt idx="60" formatCode="0">
                        <c:v>11.118010312499999</c:v>
                      </c:pt>
                      <c:pt idx="61" formatCode="0">
                        <c:v>10.562109796874999</c:v>
                      </c:pt>
                      <c:pt idx="62" formatCode="0">
                        <c:v>10.562109796874999</c:v>
                      </c:pt>
                      <c:pt idx="63" formatCode="0">
                        <c:v>9.5058988171875001</c:v>
                      </c:pt>
                      <c:pt idx="64" formatCode="0">
                        <c:v>7.6047190537500002</c:v>
                      </c:pt>
                      <c:pt idx="65" formatCode="0">
                        <c:v>7.6047190537500002</c:v>
                      </c:pt>
                      <c:pt idx="66" formatCode="0">
                        <c:v>6.8442471483750005</c:v>
                      </c:pt>
                      <c:pt idx="67" formatCode="0">
                        <c:v>6.5020347909562499</c:v>
                      </c:pt>
                      <c:pt idx="68" formatCode="0">
                        <c:v>7.1522382700518756</c:v>
                      </c:pt>
                      <c:pt idx="69" formatCode="0">
                        <c:v>7.5098501835544695</c:v>
                      </c:pt>
                      <c:pt idx="70" formatCode="0">
                        <c:v>7.5098501835544695</c:v>
                      </c:pt>
                      <c:pt idx="71" formatCode="0">
                        <c:v>8.2608352019099165</c:v>
                      </c:pt>
                      <c:pt idx="72" formatCode="0">
                        <c:v>8.6738769620054121</c:v>
                      </c:pt>
                      <c:pt idx="73" formatCode="0">
                        <c:v>8.6738769620054121</c:v>
                      </c:pt>
                      <c:pt idx="74" formatCode="0">
                        <c:v>7.8064892658048715</c:v>
                      </c:pt>
                      <c:pt idx="75" formatCode="0">
                        <c:v>7.4161648025146274</c:v>
                      </c:pt>
                      <c:pt idx="76" formatCode="0">
                        <c:v>7.4161648025146274</c:v>
                      </c:pt>
                      <c:pt idx="77" formatCode="0">
                        <c:v>7.0453565623888954</c:v>
                      </c:pt>
                      <c:pt idx="78" formatCode="0">
                        <c:v>7.0453565623888954</c:v>
                      </c:pt>
                      <c:pt idx="79" formatCode="0">
                        <c:v>7.0453565623888954</c:v>
                      </c:pt>
                      <c:pt idx="80" formatCode="0">
                        <c:v>6.3408209061500056</c:v>
                      </c:pt>
                      <c:pt idx="81" formatCode="0">
                        <c:v>6.3408209061500056</c:v>
                      </c:pt>
                      <c:pt idx="82" formatCode="0">
                        <c:v>5.7067388155350054</c:v>
                      </c:pt>
                      <c:pt idx="83" formatCode="0">
                        <c:v>5.7067388155350054</c:v>
                      </c:pt>
                      <c:pt idx="84" formatCode="0">
                        <c:v>5.1360649339815048</c:v>
                      </c:pt>
                      <c:pt idx="85" formatCode="0">
                        <c:v>4.6224584405833546</c:v>
                      </c:pt>
                      <c:pt idx="86" formatCode="0">
                        <c:v>4.1602125965250192</c:v>
                      </c:pt>
                      <c:pt idx="87" formatCode="0">
                        <c:v>4.1602125965250192</c:v>
                      </c:pt>
                      <c:pt idx="88" formatCode="0">
                        <c:v>4.1602125965250192</c:v>
                      </c:pt>
                      <c:pt idx="89" formatCode="0">
                        <c:v>4.7842444860037716</c:v>
                      </c:pt>
                      <c:pt idx="90" formatCode="0">
                        <c:v>5.2626689346041493</c:v>
                      </c:pt>
                      <c:pt idx="91" formatCode="0">
                        <c:v>4.7364020411437346</c:v>
                      </c:pt>
                      <c:pt idx="92" formatCode="0">
                        <c:v>4.7364020411437346</c:v>
                      </c:pt>
                      <c:pt idx="93" formatCode="0">
                        <c:v>4.7364020411437346</c:v>
                      </c:pt>
                      <c:pt idx="94" formatCode="0">
                        <c:v>3.7891216329149877</c:v>
                      </c:pt>
                      <c:pt idx="95" formatCode="0">
                        <c:v>3.0312973063319903</c:v>
                      </c:pt>
                      <c:pt idx="96" formatCode="0">
                        <c:v>3.0312973063319903</c:v>
                      </c:pt>
                      <c:pt idx="97" formatCode="0">
                        <c:v>3.0312973063319903</c:v>
                      </c:pt>
                      <c:pt idx="98" formatCode="0">
                        <c:v>3.0312973063319903</c:v>
                      </c:pt>
                      <c:pt idx="99" formatCode="0">
                        <c:v>3.0312973063319903</c:v>
                      </c:pt>
                      <c:pt idx="100" formatCode="0">
                        <c:v>2.5766027103821916</c:v>
                      </c:pt>
                      <c:pt idx="101" formatCode="0">
                        <c:v>2.5766027103821916</c:v>
                      </c:pt>
                      <c:pt idx="102" formatCode="0">
                        <c:v>2.5766027103821916</c:v>
                      </c:pt>
                      <c:pt idx="103" formatCode="0">
                        <c:v>2.5766027103821916</c:v>
                      </c:pt>
                    </c:numCache>
                  </c:numRef>
                </c:val>
                <c:extLst xmlns:c15="http://schemas.microsoft.com/office/drawing/2012/chart">
                  <c:ext xmlns:c16="http://schemas.microsoft.com/office/drawing/2014/chart" uri="{C3380CC4-5D6E-409C-BE32-E72D297353CC}">
                    <c16:uniqueId val="{00000019-9227-4C30-8B5E-CA55F3858431}"/>
                  </c:ext>
                </c:extLst>
              </c15:ser>
            </c15:filteredAreaSeries>
            <c15:filteredAreaSeries>
              <c15:ser>
                <c:idx val="23"/>
                <c:order val="23"/>
                <c:tx>
                  <c:strRef>
                    <c:extLst xmlns:c15="http://schemas.microsoft.com/office/drawing/2012/chart">
                      <c:ext xmlns:c15="http://schemas.microsoft.com/office/drawing/2012/chart" uri="{02D57815-91ED-43cb-92C2-25804820EDAC}">
                        <c15:formulaRef>
                          <c15:sqref>'Table for graphs 25-27'!$A$25</c15:sqref>
                        </c15:formulaRef>
                      </c:ext>
                    </c:extLst>
                    <c:strCache>
                      <c:ptCount val="1"/>
                      <c:pt idx="0">
                        <c:v>Lung - Trajectory &gt;103 days</c:v>
                      </c:pt>
                    </c:strCache>
                  </c:strRef>
                </c:tx>
                <c:spPr>
                  <a:solidFill>
                    <a:schemeClr val="accent6">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25-27'!$B$25:$FA$25</c15:sqref>
                        </c15:formulaRef>
                      </c:ext>
                    </c:extLst>
                    <c:numCache>
                      <c:formatCode>General</c:formatCode>
                      <c:ptCount val="156"/>
                      <c:pt idx="52" formatCode="0">
                        <c:v>8.5050000000000008</c:v>
                      </c:pt>
                      <c:pt idx="53" formatCode="0">
                        <c:v>8.5050000000000008</c:v>
                      </c:pt>
                      <c:pt idx="54" formatCode="0">
                        <c:v>9.355500000000001</c:v>
                      </c:pt>
                      <c:pt idx="55" formatCode="0">
                        <c:v>10.291050000000002</c:v>
                      </c:pt>
                      <c:pt idx="56" formatCode="0">
                        <c:v>10.291050000000002</c:v>
                      </c:pt>
                      <c:pt idx="57" formatCode="0">
                        <c:v>10.291050000000002</c:v>
                      </c:pt>
                      <c:pt idx="58" formatCode="0">
                        <c:v>11.320155000000003</c:v>
                      </c:pt>
                      <c:pt idx="59" formatCode="0">
                        <c:v>11.320155000000003</c:v>
                      </c:pt>
                      <c:pt idx="60" formatCode="0">
                        <c:v>12.452170500000005</c:v>
                      </c:pt>
                      <c:pt idx="61" formatCode="0">
                        <c:v>13.697387550000006</c:v>
                      </c:pt>
                      <c:pt idx="62" formatCode="0">
                        <c:v>13.697387550000006</c:v>
                      </c:pt>
                      <c:pt idx="63" formatCode="0">
                        <c:v>12.327648795000005</c:v>
                      </c:pt>
                      <c:pt idx="64" formatCode="0">
                        <c:v>11.094883915500006</c:v>
                      </c:pt>
                      <c:pt idx="65" formatCode="0">
                        <c:v>11.094883915500006</c:v>
                      </c:pt>
                      <c:pt idx="66" formatCode="0">
                        <c:v>12.204372307050008</c:v>
                      </c:pt>
                      <c:pt idx="67" formatCode="0">
                        <c:v>13.42480953775501</c:v>
                      </c:pt>
                      <c:pt idx="68" formatCode="0">
                        <c:v>13.42480953775501</c:v>
                      </c:pt>
                      <c:pt idx="69" formatCode="0">
                        <c:v>13.42480953775501</c:v>
                      </c:pt>
                      <c:pt idx="70" formatCode="0">
                        <c:v>13.42480953775501</c:v>
                      </c:pt>
                      <c:pt idx="71" formatCode="0">
                        <c:v>13.42480953775501</c:v>
                      </c:pt>
                      <c:pt idx="72" formatCode="0">
                        <c:v>13.42480953775501</c:v>
                      </c:pt>
                      <c:pt idx="73" formatCode="0">
                        <c:v>16.109771445306013</c:v>
                      </c:pt>
                      <c:pt idx="74" formatCode="0">
                        <c:v>12.887817156244811</c:v>
                      </c:pt>
                      <c:pt idx="75" formatCode="0">
                        <c:v>11.59903544062033</c:v>
                      </c:pt>
                      <c:pt idx="76" formatCode="0">
                        <c:v>11.59903544062033</c:v>
                      </c:pt>
                      <c:pt idx="77" formatCode="0">
                        <c:v>10.439131896558298</c:v>
                      </c:pt>
                      <c:pt idx="78" formatCode="0">
                        <c:v>10.439131896558298</c:v>
                      </c:pt>
                      <c:pt idx="79" formatCode="0">
                        <c:v>10.439131896558298</c:v>
                      </c:pt>
                      <c:pt idx="80" formatCode="0">
                        <c:v>10.439131896558298</c:v>
                      </c:pt>
                      <c:pt idx="81" formatCode="0">
                        <c:v>10.439131896558298</c:v>
                      </c:pt>
                      <c:pt idx="82" formatCode="0">
                        <c:v>9.3952187069024689</c:v>
                      </c:pt>
                      <c:pt idx="83" formatCode="0">
                        <c:v>9.3952187069024689</c:v>
                      </c:pt>
                      <c:pt idx="84" formatCode="0">
                        <c:v>8.4556968362122227</c:v>
                      </c:pt>
                      <c:pt idx="85" formatCode="0">
                        <c:v>6.7645574689697785</c:v>
                      </c:pt>
                      <c:pt idx="86" formatCode="0">
                        <c:v>6.7645574689697785</c:v>
                      </c:pt>
                      <c:pt idx="87" formatCode="0">
                        <c:v>6.7645574689697785</c:v>
                      </c:pt>
                      <c:pt idx="88" formatCode="0">
                        <c:v>6.7645574689697785</c:v>
                      </c:pt>
                      <c:pt idx="89" formatCode="0">
                        <c:v>6.7645574689697785</c:v>
                      </c:pt>
                      <c:pt idx="90" formatCode="0">
                        <c:v>7.4410132158667572</c:v>
                      </c:pt>
                      <c:pt idx="91" formatCode="0">
                        <c:v>7.4410132158667572</c:v>
                      </c:pt>
                      <c:pt idx="92" formatCode="0">
                        <c:v>6.696911894280082</c:v>
                      </c:pt>
                      <c:pt idx="93" formatCode="0">
                        <c:v>5.6923751101380695</c:v>
                      </c:pt>
                      <c:pt idx="94" formatCode="0">
                        <c:v>4.2692813326035521</c:v>
                      </c:pt>
                      <c:pt idx="95" formatCode="0">
                        <c:v>2.9884969328224864</c:v>
                      </c:pt>
                      <c:pt idx="96" formatCode="0">
                        <c:v>2.9884969328224864</c:v>
                      </c:pt>
                      <c:pt idx="97" formatCode="0">
                        <c:v>2.9884969328224864</c:v>
                      </c:pt>
                      <c:pt idx="98" formatCode="0">
                        <c:v>2.9884969328224864</c:v>
                      </c:pt>
                      <c:pt idx="99" formatCode="0">
                        <c:v>2.9884969328224864</c:v>
                      </c:pt>
                      <c:pt idx="100" formatCode="0">
                        <c:v>2.9884969328224864</c:v>
                      </c:pt>
                      <c:pt idx="101" formatCode="0">
                        <c:v>2.9884969328224864</c:v>
                      </c:pt>
                      <c:pt idx="102" formatCode="0">
                        <c:v>2.9884969328224864</c:v>
                      </c:pt>
                      <c:pt idx="103" formatCode="0">
                        <c:v>2.3907975462579891</c:v>
                      </c:pt>
                    </c:numCache>
                  </c:numRef>
                </c:val>
                <c:extLst xmlns:c15="http://schemas.microsoft.com/office/drawing/2012/chart">
                  <c:ext xmlns:c16="http://schemas.microsoft.com/office/drawing/2014/chart" uri="{C3380CC4-5D6E-409C-BE32-E72D297353CC}">
                    <c16:uniqueId val="{0000001A-9227-4C30-8B5E-CA55F3858431}"/>
                  </c:ext>
                </c:extLst>
              </c15:ser>
            </c15:filteredAreaSeries>
            <c15:filteredAreaSeries>
              <c15:ser>
                <c:idx val="24"/>
                <c:order val="24"/>
                <c:tx>
                  <c:strRef>
                    <c:extLst xmlns:c15="http://schemas.microsoft.com/office/drawing/2012/chart">
                      <c:ext xmlns:c15="http://schemas.microsoft.com/office/drawing/2012/chart" uri="{02D57815-91ED-43cb-92C2-25804820EDAC}">
                        <c15:formulaRef>
                          <c15:sqref>'Table for graphs 25-27'!$A$26</c15:sqref>
                        </c15:formulaRef>
                      </c:ext>
                    </c:extLst>
                    <c:strCache>
                      <c:ptCount val="1"/>
                      <c:pt idx="0">
                        <c:v>Other - Trajectory &gt;103 days</c:v>
                      </c:pt>
                    </c:strCache>
                  </c:strRef>
                </c:tx>
                <c:spPr>
                  <a:solidFill>
                    <a:schemeClr val="accent1">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25-27'!$B$26:$FA$26</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extLst xmlns:c15="http://schemas.microsoft.com/office/drawing/2012/chart">
                  <c:ext xmlns:c16="http://schemas.microsoft.com/office/drawing/2014/chart" uri="{C3380CC4-5D6E-409C-BE32-E72D297353CC}">
                    <c16:uniqueId val="{0000001B-9227-4C30-8B5E-CA55F3858431}"/>
                  </c:ext>
                </c:extLst>
              </c15:ser>
            </c15:filteredAreaSeries>
            <c15:filteredAreaSeries>
              <c15:ser>
                <c:idx val="25"/>
                <c:order val="25"/>
                <c:tx>
                  <c:strRef>
                    <c:extLst xmlns:c15="http://schemas.microsoft.com/office/drawing/2012/chart">
                      <c:ext xmlns:c15="http://schemas.microsoft.com/office/drawing/2012/chart" uri="{02D57815-91ED-43cb-92C2-25804820EDAC}">
                        <c15:formulaRef>
                          <c15:sqref>'Table for graphs 25-27'!$A$27</c15:sqref>
                        </c15:formulaRef>
                      </c:ext>
                    </c:extLst>
                    <c:strCache>
                      <c:ptCount val="1"/>
                      <c:pt idx="0">
                        <c:v>Sarcoma - Trajectory &gt;103 days</c:v>
                      </c:pt>
                    </c:strCache>
                  </c:strRef>
                </c:tx>
                <c:spPr>
                  <a:solidFill>
                    <a:schemeClr val="accent2">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25-27'!$B$27:$FA$27</c15:sqref>
                        </c15:formulaRef>
                      </c:ext>
                    </c:extLst>
                    <c:numCache>
                      <c:formatCode>General</c:formatCode>
                      <c:ptCount val="156"/>
                      <c:pt idx="52" formatCode="0">
                        <c:v>1</c:v>
                      </c:pt>
                      <c:pt idx="53" formatCode="0">
                        <c:v>1</c:v>
                      </c:pt>
                      <c:pt idx="54" formatCode="0">
                        <c:v>1</c:v>
                      </c:pt>
                      <c:pt idx="55" formatCode="0">
                        <c:v>1</c:v>
                      </c:pt>
                      <c:pt idx="56" formatCode="0">
                        <c:v>1</c:v>
                      </c:pt>
                      <c:pt idx="57" formatCode="0">
                        <c:v>1</c:v>
                      </c:pt>
                      <c:pt idx="58" formatCode="0">
                        <c:v>1</c:v>
                      </c:pt>
                      <c:pt idx="59" formatCode="0">
                        <c:v>1</c:v>
                      </c:pt>
                      <c:pt idx="60" formatCode="0">
                        <c:v>1</c:v>
                      </c:pt>
                      <c:pt idx="61" formatCode="0">
                        <c:v>1</c:v>
                      </c:pt>
                      <c:pt idx="62" formatCode="0">
                        <c:v>1</c:v>
                      </c:pt>
                      <c:pt idx="63" formatCode="0">
                        <c:v>1</c:v>
                      </c:pt>
                      <c:pt idx="64" formatCode="0">
                        <c:v>1</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1C-9227-4C30-8B5E-CA55F3858431}"/>
                  </c:ext>
                </c:extLst>
              </c15:ser>
            </c15:filteredAreaSeries>
            <c15:filteredAreaSeries>
              <c15:ser>
                <c:idx val="26"/>
                <c:order val="26"/>
                <c:tx>
                  <c:strRef>
                    <c:extLst xmlns:c15="http://schemas.microsoft.com/office/drawing/2012/chart">
                      <c:ext xmlns:c15="http://schemas.microsoft.com/office/drawing/2012/chart" uri="{02D57815-91ED-43cb-92C2-25804820EDAC}">
                        <c15:formulaRef>
                          <c15:sqref>'Table for graphs 25-27'!$A$28</c15:sqref>
                        </c15:formulaRef>
                      </c:ext>
                    </c:extLst>
                    <c:strCache>
                      <c:ptCount val="1"/>
                      <c:pt idx="0">
                        <c:v>Skin - Trajectory &gt;103 days</c:v>
                      </c:pt>
                    </c:strCache>
                  </c:strRef>
                </c:tx>
                <c:spPr>
                  <a:solidFill>
                    <a:schemeClr val="accent3">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25-27'!$B$28:$FA$28</c15:sqref>
                        </c15:formulaRef>
                      </c:ext>
                    </c:extLst>
                    <c:numCache>
                      <c:formatCode>General</c:formatCode>
                      <c:ptCount val="156"/>
                      <c:pt idx="52" formatCode="0">
                        <c:v>10</c:v>
                      </c:pt>
                      <c:pt idx="53" formatCode="0">
                        <c:v>8</c:v>
                      </c:pt>
                      <c:pt idx="54" formatCode="0">
                        <c:v>7</c:v>
                      </c:pt>
                      <c:pt idx="55" formatCode="0">
                        <c:v>6</c:v>
                      </c:pt>
                      <c:pt idx="56" formatCode="0">
                        <c:v>5</c:v>
                      </c:pt>
                      <c:pt idx="57" formatCode="0">
                        <c:v>4</c:v>
                      </c:pt>
                      <c:pt idx="58" formatCode="0">
                        <c:v>4</c:v>
                      </c:pt>
                      <c:pt idx="59" formatCode="0">
                        <c:v>4</c:v>
                      </c:pt>
                      <c:pt idx="60" formatCode="0">
                        <c:v>3</c:v>
                      </c:pt>
                      <c:pt idx="61" formatCode="0">
                        <c:v>3</c:v>
                      </c:pt>
                      <c:pt idx="62" formatCode="0">
                        <c:v>3</c:v>
                      </c:pt>
                      <c:pt idx="63" formatCode="0">
                        <c:v>3</c:v>
                      </c:pt>
                      <c:pt idx="64" formatCode="0">
                        <c:v>3</c:v>
                      </c:pt>
                      <c:pt idx="65" formatCode="0">
                        <c:v>4</c:v>
                      </c:pt>
                      <c:pt idx="66" formatCode="0">
                        <c:v>4</c:v>
                      </c:pt>
                      <c:pt idx="67" formatCode="0">
                        <c:v>5</c:v>
                      </c:pt>
                      <c:pt idx="68" formatCode="0">
                        <c:v>8</c:v>
                      </c:pt>
                      <c:pt idx="69" formatCode="0">
                        <c:v>8</c:v>
                      </c:pt>
                      <c:pt idx="70" formatCode="0">
                        <c:v>9</c:v>
                      </c:pt>
                      <c:pt idx="71" formatCode="0">
                        <c:v>9</c:v>
                      </c:pt>
                      <c:pt idx="72" formatCode="0">
                        <c:v>10</c:v>
                      </c:pt>
                      <c:pt idx="73" formatCode="0">
                        <c:v>11</c:v>
                      </c:pt>
                      <c:pt idx="74" formatCode="0">
                        <c:v>13</c:v>
                      </c:pt>
                      <c:pt idx="75" formatCode="0">
                        <c:v>12</c:v>
                      </c:pt>
                      <c:pt idx="76" formatCode="0">
                        <c:v>10</c:v>
                      </c:pt>
                      <c:pt idx="77" formatCode="0">
                        <c:v>8</c:v>
                      </c:pt>
                      <c:pt idx="78" formatCode="0">
                        <c:v>7</c:v>
                      </c:pt>
                      <c:pt idx="79" formatCode="0">
                        <c:v>7</c:v>
                      </c:pt>
                      <c:pt idx="80" formatCode="0">
                        <c:v>7</c:v>
                      </c:pt>
                      <c:pt idx="81" formatCode="0">
                        <c:v>7</c:v>
                      </c:pt>
                      <c:pt idx="82" formatCode="0">
                        <c:v>6</c:v>
                      </c:pt>
                      <c:pt idx="83" formatCode="0">
                        <c:v>4</c:v>
                      </c:pt>
                      <c:pt idx="84" formatCode="0">
                        <c:v>4</c:v>
                      </c:pt>
                      <c:pt idx="85" formatCode="0">
                        <c:v>2</c:v>
                      </c:pt>
                      <c:pt idx="86" formatCode="0">
                        <c:v>2</c:v>
                      </c:pt>
                      <c:pt idx="87" formatCode="0">
                        <c:v>2</c:v>
                      </c:pt>
                      <c:pt idx="88" formatCode="0">
                        <c:v>2</c:v>
                      </c:pt>
                      <c:pt idx="89" formatCode="0">
                        <c:v>2</c:v>
                      </c:pt>
                      <c:pt idx="90" formatCode="0">
                        <c:v>3</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extLst xmlns:c15="http://schemas.microsoft.com/office/drawing/2012/chart">
                  <c:ext xmlns:c16="http://schemas.microsoft.com/office/drawing/2014/chart" uri="{C3380CC4-5D6E-409C-BE32-E72D297353CC}">
                    <c16:uniqueId val="{0000001D-9227-4C30-8B5E-CA55F3858431}"/>
                  </c:ext>
                </c:extLst>
              </c15:ser>
            </c15:filteredAreaSeries>
            <c15:filteredAreaSeries>
              <c15:ser>
                <c:idx val="27"/>
                <c:order val="27"/>
                <c:tx>
                  <c:strRef>
                    <c:extLst xmlns:c15="http://schemas.microsoft.com/office/drawing/2012/chart">
                      <c:ext xmlns:c15="http://schemas.microsoft.com/office/drawing/2012/chart" uri="{02D57815-91ED-43cb-92C2-25804820EDAC}">
                        <c15:formulaRef>
                          <c15:sqref>'Table for graphs 25-27'!$A$29</c15:sqref>
                        </c15:formulaRef>
                      </c:ext>
                    </c:extLst>
                    <c:strCache>
                      <c:ptCount val="1"/>
                      <c:pt idx="0">
                        <c:v>Upper Gastrointestinal - Trajectory &gt;103 days</c:v>
                      </c:pt>
                    </c:strCache>
                  </c:strRef>
                </c:tx>
                <c:spPr>
                  <a:solidFill>
                    <a:schemeClr val="accent4">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25-27'!$B$29:$FA$29</c15:sqref>
                        </c15:formulaRef>
                      </c:ext>
                    </c:extLst>
                    <c:numCache>
                      <c:formatCode>General</c:formatCode>
                      <c:ptCount val="156"/>
                      <c:pt idx="52" formatCode="0">
                        <c:v>8</c:v>
                      </c:pt>
                      <c:pt idx="53" formatCode="0">
                        <c:v>8</c:v>
                      </c:pt>
                      <c:pt idx="54" formatCode="0">
                        <c:v>7</c:v>
                      </c:pt>
                      <c:pt idx="55" formatCode="0">
                        <c:v>6</c:v>
                      </c:pt>
                      <c:pt idx="56" formatCode="0">
                        <c:v>6</c:v>
                      </c:pt>
                      <c:pt idx="57" formatCode="0">
                        <c:v>6</c:v>
                      </c:pt>
                      <c:pt idx="58" formatCode="0">
                        <c:v>6</c:v>
                      </c:pt>
                      <c:pt idx="59" formatCode="0">
                        <c:v>6</c:v>
                      </c:pt>
                      <c:pt idx="60" formatCode="0">
                        <c:v>7</c:v>
                      </c:pt>
                      <c:pt idx="61" formatCode="0">
                        <c:v>7</c:v>
                      </c:pt>
                      <c:pt idx="62" formatCode="0">
                        <c:v>6</c:v>
                      </c:pt>
                      <c:pt idx="63" formatCode="0">
                        <c:v>5</c:v>
                      </c:pt>
                      <c:pt idx="64" formatCode="0">
                        <c:v>5</c:v>
                      </c:pt>
                      <c:pt idx="65" formatCode="0">
                        <c:v>5</c:v>
                      </c:pt>
                      <c:pt idx="66" formatCode="0">
                        <c:v>5</c:v>
                      </c:pt>
                      <c:pt idx="67" formatCode="0">
                        <c:v>5</c:v>
                      </c:pt>
                      <c:pt idx="68" formatCode="0">
                        <c:v>5</c:v>
                      </c:pt>
                      <c:pt idx="69" formatCode="0">
                        <c:v>5</c:v>
                      </c:pt>
                      <c:pt idx="70" formatCode="0">
                        <c:v>6</c:v>
                      </c:pt>
                      <c:pt idx="71" formatCode="0">
                        <c:v>5</c:v>
                      </c:pt>
                      <c:pt idx="72" formatCode="0">
                        <c:v>5</c:v>
                      </c:pt>
                      <c:pt idx="73" formatCode="0">
                        <c:v>5</c:v>
                      </c:pt>
                      <c:pt idx="74" formatCode="0">
                        <c:v>5</c:v>
                      </c:pt>
                      <c:pt idx="75" formatCode="0">
                        <c:v>5</c:v>
                      </c:pt>
                      <c:pt idx="76" formatCode="0">
                        <c:v>5</c:v>
                      </c:pt>
                      <c:pt idx="77" formatCode="0">
                        <c:v>5</c:v>
                      </c:pt>
                      <c:pt idx="78" formatCode="0">
                        <c:v>4</c:v>
                      </c:pt>
                      <c:pt idx="79" formatCode="0">
                        <c:v>4</c:v>
                      </c:pt>
                      <c:pt idx="80" formatCode="0">
                        <c:v>4</c:v>
                      </c:pt>
                      <c:pt idx="81" formatCode="0">
                        <c:v>5</c:v>
                      </c:pt>
                      <c:pt idx="82" formatCode="0">
                        <c:v>5</c:v>
                      </c:pt>
                      <c:pt idx="83" formatCode="0">
                        <c:v>6</c:v>
                      </c:pt>
                      <c:pt idx="84" formatCode="0">
                        <c:v>6</c:v>
                      </c:pt>
                      <c:pt idx="85" formatCode="0">
                        <c:v>6</c:v>
                      </c:pt>
                      <c:pt idx="86" formatCode="0">
                        <c:v>6</c:v>
                      </c:pt>
                      <c:pt idx="87" formatCode="0">
                        <c:v>5</c:v>
                      </c:pt>
                      <c:pt idx="88" formatCode="0">
                        <c:v>5</c:v>
                      </c:pt>
                      <c:pt idx="89" formatCode="0">
                        <c:v>5</c:v>
                      </c:pt>
                      <c:pt idx="90" formatCode="0">
                        <c:v>4</c:v>
                      </c:pt>
                      <c:pt idx="91" formatCode="0">
                        <c:v>4</c:v>
                      </c:pt>
                      <c:pt idx="92" formatCode="0">
                        <c:v>4</c:v>
                      </c:pt>
                      <c:pt idx="93" formatCode="0">
                        <c:v>4</c:v>
                      </c:pt>
                      <c:pt idx="94" formatCode="0">
                        <c:v>4</c:v>
                      </c:pt>
                      <c:pt idx="95" formatCode="0">
                        <c:v>3</c:v>
                      </c:pt>
                      <c:pt idx="96" formatCode="0">
                        <c:v>3</c:v>
                      </c:pt>
                      <c:pt idx="97" formatCode="0">
                        <c:v>4</c:v>
                      </c:pt>
                      <c:pt idx="98" formatCode="0">
                        <c:v>3</c:v>
                      </c:pt>
                      <c:pt idx="99" formatCode="0">
                        <c:v>3</c:v>
                      </c:pt>
                      <c:pt idx="100" formatCode="0">
                        <c:v>3</c:v>
                      </c:pt>
                      <c:pt idx="101" formatCode="0">
                        <c:v>3</c:v>
                      </c:pt>
                      <c:pt idx="102" formatCode="0">
                        <c:v>3</c:v>
                      </c:pt>
                      <c:pt idx="103" formatCode="0">
                        <c:v>3</c:v>
                      </c:pt>
                    </c:numCache>
                  </c:numRef>
                </c:val>
                <c:extLst xmlns:c15="http://schemas.microsoft.com/office/drawing/2012/chart">
                  <c:ext xmlns:c16="http://schemas.microsoft.com/office/drawing/2014/chart" uri="{C3380CC4-5D6E-409C-BE32-E72D297353CC}">
                    <c16:uniqueId val="{0000001E-9227-4C30-8B5E-CA55F3858431}"/>
                  </c:ext>
                </c:extLst>
              </c15:ser>
            </c15:filteredAreaSeries>
            <c15:filteredAreaSeries>
              <c15:ser>
                <c:idx val="28"/>
                <c:order val="28"/>
                <c:tx>
                  <c:strRef>
                    <c:extLst xmlns:c15="http://schemas.microsoft.com/office/drawing/2012/chart">
                      <c:ext xmlns:c15="http://schemas.microsoft.com/office/drawing/2012/chart" uri="{02D57815-91ED-43cb-92C2-25804820EDAC}">
                        <c15:formulaRef>
                          <c15:sqref>'Table for graphs 25-27'!$A$30</c15:sqref>
                        </c15:formulaRef>
                      </c:ext>
                    </c:extLst>
                    <c:strCache>
                      <c:ptCount val="1"/>
                      <c:pt idx="0">
                        <c:v>Urological - Trajectory &gt;103 days</c:v>
                      </c:pt>
                    </c:strCache>
                  </c:strRef>
                </c:tx>
                <c:spPr>
                  <a:solidFill>
                    <a:schemeClr val="accent5">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25-27'!$B$30:$FA$30</c15:sqref>
                        </c15:formulaRef>
                      </c:ext>
                    </c:extLst>
                    <c:numCache>
                      <c:formatCode>General</c:formatCode>
                      <c:ptCount val="156"/>
                      <c:pt idx="52" formatCode="0">
                        <c:v>11</c:v>
                      </c:pt>
                      <c:pt idx="53" formatCode="0">
                        <c:v>11</c:v>
                      </c:pt>
                      <c:pt idx="54" formatCode="0">
                        <c:v>11</c:v>
                      </c:pt>
                      <c:pt idx="55" formatCode="0">
                        <c:v>11</c:v>
                      </c:pt>
                      <c:pt idx="56" formatCode="0">
                        <c:v>11</c:v>
                      </c:pt>
                      <c:pt idx="57" formatCode="0">
                        <c:v>11</c:v>
                      </c:pt>
                      <c:pt idx="58" formatCode="0">
                        <c:v>11</c:v>
                      </c:pt>
                      <c:pt idx="59" formatCode="0">
                        <c:v>11</c:v>
                      </c:pt>
                      <c:pt idx="60" formatCode="0">
                        <c:v>11</c:v>
                      </c:pt>
                      <c:pt idx="61" formatCode="0">
                        <c:v>11</c:v>
                      </c:pt>
                      <c:pt idx="62" formatCode="0">
                        <c:v>11</c:v>
                      </c:pt>
                      <c:pt idx="63" formatCode="0">
                        <c:v>10</c:v>
                      </c:pt>
                      <c:pt idx="64" formatCode="0">
                        <c:v>10</c:v>
                      </c:pt>
                      <c:pt idx="65" formatCode="0">
                        <c:v>10</c:v>
                      </c:pt>
                      <c:pt idx="66" formatCode="0">
                        <c:v>9</c:v>
                      </c:pt>
                      <c:pt idx="67" formatCode="0">
                        <c:v>9</c:v>
                      </c:pt>
                      <c:pt idx="68" formatCode="0">
                        <c:v>9</c:v>
                      </c:pt>
                      <c:pt idx="69" formatCode="0">
                        <c:v>9</c:v>
                      </c:pt>
                      <c:pt idx="70" formatCode="0">
                        <c:v>9</c:v>
                      </c:pt>
                      <c:pt idx="71" formatCode="0">
                        <c:v>9</c:v>
                      </c:pt>
                      <c:pt idx="72" formatCode="0">
                        <c:v>10</c:v>
                      </c:pt>
                      <c:pt idx="73" formatCode="0">
                        <c:v>11</c:v>
                      </c:pt>
                      <c:pt idx="74" formatCode="0">
                        <c:v>9</c:v>
                      </c:pt>
                      <c:pt idx="75" formatCode="0">
                        <c:v>9</c:v>
                      </c:pt>
                      <c:pt idx="76" formatCode="0">
                        <c:v>9</c:v>
                      </c:pt>
                      <c:pt idx="77" formatCode="0">
                        <c:v>8</c:v>
                      </c:pt>
                      <c:pt idx="78" formatCode="0">
                        <c:v>8</c:v>
                      </c:pt>
                      <c:pt idx="79" formatCode="0">
                        <c:v>8</c:v>
                      </c:pt>
                      <c:pt idx="80" formatCode="0">
                        <c:v>8</c:v>
                      </c:pt>
                      <c:pt idx="81" formatCode="0">
                        <c:v>8</c:v>
                      </c:pt>
                      <c:pt idx="82" formatCode="0">
                        <c:v>8</c:v>
                      </c:pt>
                      <c:pt idx="83" formatCode="0">
                        <c:v>8</c:v>
                      </c:pt>
                      <c:pt idx="84" formatCode="0">
                        <c:v>8</c:v>
                      </c:pt>
                      <c:pt idx="85" formatCode="0">
                        <c:v>7</c:v>
                      </c:pt>
                      <c:pt idx="86" formatCode="0">
                        <c:v>7</c:v>
                      </c:pt>
                      <c:pt idx="87" formatCode="0">
                        <c:v>7</c:v>
                      </c:pt>
                      <c:pt idx="88" formatCode="0">
                        <c:v>7</c:v>
                      </c:pt>
                      <c:pt idx="89" formatCode="0">
                        <c:v>7</c:v>
                      </c:pt>
                      <c:pt idx="90" formatCode="0">
                        <c:v>7</c:v>
                      </c:pt>
                      <c:pt idx="91" formatCode="0">
                        <c:v>7</c:v>
                      </c:pt>
                      <c:pt idx="92" formatCode="0">
                        <c:v>7</c:v>
                      </c:pt>
                      <c:pt idx="93" formatCode="0">
                        <c:v>7</c:v>
                      </c:pt>
                      <c:pt idx="94" formatCode="0">
                        <c:v>6</c:v>
                      </c:pt>
                      <c:pt idx="95" formatCode="0">
                        <c:v>6</c:v>
                      </c:pt>
                      <c:pt idx="96" formatCode="0">
                        <c:v>6</c:v>
                      </c:pt>
                      <c:pt idx="97" formatCode="0">
                        <c:v>5</c:v>
                      </c:pt>
                      <c:pt idx="98" formatCode="0">
                        <c:v>6</c:v>
                      </c:pt>
                      <c:pt idx="99" formatCode="0">
                        <c:v>5</c:v>
                      </c:pt>
                      <c:pt idx="100" formatCode="0">
                        <c:v>5</c:v>
                      </c:pt>
                      <c:pt idx="101" formatCode="0">
                        <c:v>5</c:v>
                      </c:pt>
                      <c:pt idx="102" formatCode="0">
                        <c:v>5</c:v>
                      </c:pt>
                      <c:pt idx="103" formatCode="0">
                        <c:v>5</c:v>
                      </c:pt>
                    </c:numCache>
                  </c:numRef>
                </c:val>
                <c:extLst xmlns:c15="http://schemas.microsoft.com/office/drawing/2012/chart">
                  <c:ext xmlns:c16="http://schemas.microsoft.com/office/drawing/2014/chart" uri="{C3380CC4-5D6E-409C-BE32-E72D297353CC}">
                    <c16:uniqueId val="{0000001F-9227-4C30-8B5E-CA55F3858431}"/>
                  </c:ext>
                </c:extLst>
              </c15:ser>
            </c15:filteredAreaSeries>
            <c15:filteredAreaSeries>
              <c15:ser>
                <c:idx val="29"/>
                <c:order val="29"/>
                <c:tx>
                  <c:strRef>
                    <c:extLst xmlns:c15="http://schemas.microsoft.com/office/drawing/2012/chart">
                      <c:ext xmlns:c15="http://schemas.microsoft.com/office/drawing/2012/chart" uri="{02D57815-91ED-43cb-92C2-25804820EDAC}">
                        <c15:formulaRef>
                          <c15:sqref>'Table for graphs 25-27'!$A$31</c15:sqref>
                        </c15:formulaRef>
                      </c:ext>
                    </c:extLst>
                    <c:strCache>
                      <c:ptCount val="1"/>
                      <c:pt idx="0">
                        <c:v>Trajectory &gt;103 days All Sites</c:v>
                      </c:pt>
                    </c:strCache>
                  </c:strRef>
                </c:tx>
                <c:spPr>
                  <a:solidFill>
                    <a:schemeClr val="accent6">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25-27'!$B$31:$FA$31</c15:sqref>
                        </c15:formulaRef>
                      </c:ext>
                    </c:extLst>
                    <c:numCache>
                      <c:formatCode>General</c:formatCode>
                      <c:ptCount val="156"/>
                      <c:pt idx="52" formatCode="0">
                        <c:v>65.033575000000013</c:v>
                      </c:pt>
                      <c:pt idx="53" formatCode="0">
                        <c:v>61.963228999999998</c:v>
                      </c:pt>
                      <c:pt idx="54" formatCode="0">
                        <c:v>60.813729000000002</c:v>
                      </c:pt>
                      <c:pt idx="55" formatCode="0">
                        <c:v>59.749279000000001</c:v>
                      </c:pt>
                      <c:pt idx="56" formatCode="0">
                        <c:v>59.230749850000002</c:v>
                      </c:pt>
                      <c:pt idx="57" formatCode="0">
                        <c:v>56.668249850000002</c:v>
                      </c:pt>
                      <c:pt idx="58" formatCode="0">
                        <c:v>58.414283912500004</c:v>
                      </c:pt>
                      <c:pt idx="59" formatCode="0">
                        <c:v>57.300533912500001</c:v>
                      </c:pt>
                      <c:pt idx="60" formatCode="0">
                        <c:v>59.927661272500004</c:v>
                      </c:pt>
                      <c:pt idx="61" formatCode="0">
                        <c:v>61.516977806875005</c:v>
                      </c:pt>
                      <c:pt idx="62" formatCode="0">
                        <c:v>60.516977806875005</c:v>
                      </c:pt>
                      <c:pt idx="63" formatCode="0">
                        <c:v>57.966028072187505</c:v>
                      </c:pt>
                      <c:pt idx="64" formatCode="0">
                        <c:v>52.611460383250005</c:v>
                      </c:pt>
                      <c:pt idx="65" formatCode="0">
                        <c:v>52.837585383250008</c:v>
                      </c:pt>
                      <c:pt idx="66" formatCode="0">
                        <c:v>51.597441128025011</c:v>
                      </c:pt>
                      <c:pt idx="67" formatCode="0">
                        <c:v>51.245196001311257</c:v>
                      </c:pt>
                      <c:pt idx="68" formatCode="0">
                        <c:v>55.757294147666883</c:v>
                      </c:pt>
                      <c:pt idx="69" formatCode="0">
                        <c:v>57.340202061169478</c:v>
                      </c:pt>
                      <c:pt idx="70" formatCode="0">
                        <c:v>60.04317946116948</c:v>
                      </c:pt>
                      <c:pt idx="71" formatCode="0">
                        <c:v>60.391134479524922</c:v>
                      </c:pt>
                      <c:pt idx="72" formatCode="0">
                        <c:v>65.248592688606422</c:v>
                      </c:pt>
                      <c:pt idx="73" formatCode="0">
                        <c:v>70.866320221157423</c:v>
                      </c:pt>
                      <c:pt idx="74" formatCode="0">
                        <c:v>64.084140355261084</c:v>
                      </c:pt>
                      <c:pt idx="75" formatCode="0">
                        <c:v>60.703972130758672</c:v>
                      </c:pt>
                      <c:pt idx="76" formatCode="0">
                        <c:v>57.617549711093673</c:v>
                      </c:pt>
                      <c:pt idx="77" formatCode="0">
                        <c:v>51.969595379218532</c:v>
                      </c:pt>
                      <c:pt idx="78" formatCode="0">
                        <c:v>49.969595379218532</c:v>
                      </c:pt>
                      <c:pt idx="79" formatCode="0">
                        <c:v>49.969595379218532</c:v>
                      </c:pt>
                      <c:pt idx="80" formatCode="0">
                        <c:v>47.882864268273558</c:v>
                      </c:pt>
                      <c:pt idx="81" formatCode="0">
                        <c:v>49.356720161837828</c:v>
                      </c:pt>
                      <c:pt idx="82" formatCode="0">
                        <c:v>47.506605078893884</c:v>
                      </c:pt>
                      <c:pt idx="83" formatCode="0">
                        <c:v>47.361507368616017</c:v>
                      </c:pt>
                      <c:pt idx="84" formatCode="0">
                        <c:v>44.335380145690692</c:v>
                      </c:pt>
                      <c:pt idx="85" formatCode="0">
                        <c:v>37.275701021206402</c:v>
                      </c:pt>
                      <c:pt idx="86" formatCode="0">
                        <c:v>36.516163398287986</c:v>
                      </c:pt>
                      <c:pt idx="87" formatCode="0">
                        <c:v>36.032192466379485</c:v>
                      </c:pt>
                      <c:pt idx="88" formatCode="0">
                        <c:v>36.299755067353559</c:v>
                      </c:pt>
                      <c:pt idx="89" formatCode="0">
                        <c:v>38.313728977801162</c:v>
                      </c:pt>
                      <c:pt idx="90" formatCode="0">
                        <c:v>39.510235383159966</c:v>
                      </c:pt>
                      <c:pt idx="91" formatCode="0">
                        <c:v>35.973913099340677</c:v>
                      </c:pt>
                      <c:pt idx="92" formatCode="0">
                        <c:v>33.785707653828581</c:v>
                      </c:pt>
                      <c:pt idx="93" formatCode="0">
                        <c:v>32.781170869686562</c:v>
                      </c:pt>
                      <c:pt idx="94" formatCode="0">
                        <c:v>29.329790278295881</c:v>
                      </c:pt>
                      <c:pt idx="95" formatCode="0">
                        <c:v>25.755212531486912</c:v>
                      </c:pt>
                      <c:pt idx="96" formatCode="0">
                        <c:v>24.596670982777912</c:v>
                      </c:pt>
                      <c:pt idx="97" formatCode="0">
                        <c:v>24.596670982777912</c:v>
                      </c:pt>
                      <c:pt idx="98" formatCode="0">
                        <c:v>27.02055867891551</c:v>
                      </c:pt>
                      <c:pt idx="99" formatCode="0">
                        <c:v>22.961128675296202</c:v>
                      </c:pt>
                      <c:pt idx="100" formatCode="0">
                        <c:v>22.506434079346405</c:v>
                      </c:pt>
                      <c:pt idx="101" formatCode="0">
                        <c:v>21.376903212491609</c:v>
                      </c:pt>
                      <c:pt idx="102" formatCode="0">
                        <c:v>21.376903212491609</c:v>
                      </c:pt>
                      <c:pt idx="103" formatCode="0">
                        <c:v>19.832674368721232</c:v>
                      </c:pt>
                    </c:numCache>
                  </c:numRef>
                </c:val>
                <c:extLst xmlns:c15="http://schemas.microsoft.com/office/drawing/2012/chart">
                  <c:ext xmlns:c16="http://schemas.microsoft.com/office/drawing/2014/chart" uri="{C3380CC4-5D6E-409C-BE32-E72D297353CC}">
                    <c16:uniqueId val="{00000020-9227-4C30-8B5E-CA55F3858431}"/>
                  </c:ext>
                </c:extLst>
              </c15:ser>
            </c15:filteredAreaSeries>
            <c15:filteredAreaSeries>
              <c15:ser>
                <c:idx val="30"/>
                <c:order val="30"/>
                <c:tx>
                  <c:strRef>
                    <c:extLst xmlns:c15="http://schemas.microsoft.com/office/drawing/2012/chart">
                      <c:ext xmlns:c15="http://schemas.microsoft.com/office/drawing/2012/chart" uri="{02D57815-91ED-43cb-92C2-25804820EDAC}">
                        <c15:formulaRef>
                          <c15:sqref>'Table for graphs 25-27'!$A$32</c15:sqref>
                        </c15:formulaRef>
                      </c:ext>
                    </c:extLst>
                    <c:strCache>
                      <c:ptCount val="1"/>
                      <c:pt idx="0">
                        <c:v>Acute Leukaemia - Trajectory 25/26</c:v>
                      </c:pt>
                    </c:strCache>
                  </c:strRef>
                </c:tx>
                <c:spPr>
                  <a:solidFill>
                    <a:schemeClr val="accent1">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25-27'!$B$32:$FA$32</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21-9227-4C30-8B5E-CA55F3858431}"/>
                  </c:ext>
                </c:extLst>
              </c15:ser>
            </c15:filteredAreaSeries>
            <c15:filteredAreaSeries>
              <c15:ser>
                <c:idx val="31"/>
                <c:order val="31"/>
                <c:tx>
                  <c:strRef>
                    <c:extLst xmlns:c15="http://schemas.microsoft.com/office/drawing/2012/chart">
                      <c:ext xmlns:c15="http://schemas.microsoft.com/office/drawing/2012/chart" uri="{02D57815-91ED-43cb-92C2-25804820EDAC}">
                        <c15:formulaRef>
                          <c15:sqref>'Table for graphs 25-27'!$A$33</c15:sqref>
                        </c15:formulaRef>
                      </c:ext>
                    </c:extLst>
                    <c:strCache>
                      <c:ptCount val="1"/>
                      <c:pt idx="0">
                        <c:v>Brain/CNS - Trajectory 25/26</c:v>
                      </c:pt>
                    </c:strCache>
                  </c:strRef>
                </c:tx>
                <c:spPr>
                  <a:solidFill>
                    <a:schemeClr val="accent2">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25-27'!$B$33:$FA$33</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22-9227-4C30-8B5E-CA55F3858431}"/>
                  </c:ext>
                </c:extLst>
              </c15:ser>
            </c15:filteredAreaSeries>
            <c15:filteredAreaSeries>
              <c15:ser>
                <c:idx val="32"/>
                <c:order val="32"/>
                <c:tx>
                  <c:strRef>
                    <c:extLst xmlns:c15="http://schemas.microsoft.com/office/drawing/2012/chart">
                      <c:ext xmlns:c15="http://schemas.microsoft.com/office/drawing/2012/chart" uri="{02D57815-91ED-43cb-92C2-25804820EDAC}">
                        <c15:formulaRef>
                          <c15:sqref>'Table for graphs 25-27'!$A$34</c15:sqref>
                        </c15:formulaRef>
                      </c:ext>
                    </c:extLst>
                    <c:strCache>
                      <c:ptCount val="1"/>
                      <c:pt idx="0">
                        <c:v>Breast - Trajectory 25/26</c:v>
                      </c:pt>
                    </c:strCache>
                  </c:strRef>
                </c:tx>
                <c:spPr>
                  <a:solidFill>
                    <a:schemeClr val="accent3">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25-27'!$B$34:$FA$34</c15:sqref>
                        </c15:formulaRef>
                      </c:ext>
                    </c:extLst>
                    <c:numCache>
                      <c:formatCode>General</c:formatCode>
                      <c:ptCount val="156"/>
                      <c:pt idx="52" formatCode="0">
                        <c:v>7</c:v>
                      </c:pt>
                      <c:pt idx="53" formatCode="0">
                        <c:v>7.25</c:v>
                      </c:pt>
                      <c:pt idx="54" formatCode="0">
                        <c:v>8.25</c:v>
                      </c:pt>
                      <c:pt idx="55" formatCode="0">
                        <c:v>9.4499999999999993</c:v>
                      </c:pt>
                      <c:pt idx="56" formatCode="0">
                        <c:v>9.4499999999999993</c:v>
                      </c:pt>
                      <c:pt idx="57" formatCode="0">
                        <c:v>9.4499999999999993</c:v>
                      </c:pt>
                      <c:pt idx="58" formatCode="0">
                        <c:v>11.295</c:v>
                      </c:pt>
                      <c:pt idx="59" formatCode="0">
                        <c:v>9.3892500000000005</c:v>
                      </c:pt>
                      <c:pt idx="60" formatCode="0">
                        <c:v>9.3892500000000005</c:v>
                      </c:pt>
                      <c:pt idx="61" formatCode="0">
                        <c:v>8.6764499999999991</c:v>
                      </c:pt>
                      <c:pt idx="62" formatCode="0">
                        <c:v>8.6764499999999991</c:v>
                      </c:pt>
                      <c:pt idx="63" formatCode="0">
                        <c:v>8.0349299999999992</c:v>
                      </c:pt>
                      <c:pt idx="64" formatCode="0">
                        <c:v>7.4575620000000002</c:v>
                      </c:pt>
                      <c:pt idx="65" formatCode="0">
                        <c:v>7.6836870000000008</c:v>
                      </c:pt>
                      <c:pt idx="66" formatCode="0">
                        <c:v>8.2033182000000018</c:v>
                      </c:pt>
                      <c:pt idx="67" formatCode="0">
                        <c:v>8.7749125200000027</c:v>
                      </c:pt>
                      <c:pt idx="68" formatCode="0">
                        <c:v>8.7749125200000027</c:v>
                      </c:pt>
                      <c:pt idx="69" formatCode="0">
                        <c:v>10.215518148000001</c:v>
                      </c:pt>
                      <c:pt idx="70" formatCode="0">
                        <c:v>9.4924513332000018</c:v>
                      </c:pt>
                      <c:pt idx="71" formatCode="0">
                        <c:v>10.089421333200001</c:v>
                      </c:pt>
                      <c:pt idx="72" formatCode="0">
                        <c:v>10.740181466520001</c:v>
                      </c:pt>
                      <c:pt idx="73" formatCode="0">
                        <c:v>11.814199613172002</c:v>
                      </c:pt>
                      <c:pt idx="74" formatCode="0">
                        <c:v>10.239069771196203</c:v>
                      </c:pt>
                      <c:pt idx="75" formatCode="0">
                        <c:v>9.2151627940765835</c:v>
                      </c:pt>
                      <c:pt idx="76" formatCode="0">
                        <c:v>8.8960226320765834</c:v>
                      </c:pt>
                      <c:pt idx="77" formatCode="0">
                        <c:v>8.3215703404765833</c:v>
                      </c:pt>
                      <c:pt idx="78" formatCode="0">
                        <c:v>8.3215703404765833</c:v>
                      </c:pt>
                      <c:pt idx="79" formatCode="0">
                        <c:v>8.3215703404765833</c:v>
                      </c:pt>
                      <c:pt idx="80" formatCode="0">
                        <c:v>7.719194223068925</c:v>
                      </c:pt>
                      <c:pt idx="81" formatCode="0">
                        <c:v>7.719194223068925</c:v>
                      </c:pt>
                      <c:pt idx="82" formatCode="0">
                        <c:v>8.2613327287358178</c:v>
                      </c:pt>
                      <c:pt idx="83" formatCode="0">
                        <c:v>8.2613327287358178</c:v>
                      </c:pt>
                      <c:pt idx="84" formatCode="0">
                        <c:v>7.1124281455358176</c:v>
                      </c:pt>
                      <c:pt idx="85" formatCode="0">
                        <c:v>6.0455639237054442</c:v>
                      </c:pt>
                      <c:pt idx="86" formatCode="0">
                        <c:v>6.0455639237054442</c:v>
                      </c:pt>
                      <c:pt idx="87" formatCode="0">
                        <c:v>6.0455639237054442</c:v>
                      </c:pt>
                      <c:pt idx="88" formatCode="0">
                        <c:v>5.0317649181083555</c:v>
                      </c:pt>
                      <c:pt idx="89" formatCode="0">
                        <c:v>6.3699796054965132</c:v>
                      </c:pt>
                      <c:pt idx="90" formatCode="0">
                        <c:v>7.9624745068706417</c:v>
                      </c:pt>
                      <c:pt idx="91" formatCode="0">
                        <c:v>6.3699796054965141</c:v>
                      </c:pt>
                      <c:pt idx="92" formatCode="0">
                        <c:v>5.6353247553748629</c:v>
                      </c:pt>
                      <c:pt idx="93" formatCode="0">
                        <c:v>5.6353247553748629</c:v>
                      </c:pt>
                      <c:pt idx="94" formatCode="0">
                        <c:v>4.9072143095550338</c:v>
                      </c:pt>
                      <c:pt idx="95" formatCode="0">
                        <c:v>4.4946183902571306</c:v>
                      </c:pt>
                      <c:pt idx="96" formatCode="0">
                        <c:v>4.4946183902571306</c:v>
                      </c:pt>
                      <c:pt idx="97" formatCode="0">
                        <c:v>4.4946183902571306</c:v>
                      </c:pt>
                      <c:pt idx="98" formatCode="0">
                        <c:v>4.865954717625244</c:v>
                      </c:pt>
                      <c:pt idx="99" formatCode="0">
                        <c:v>3.2677596808393954</c:v>
                      </c:pt>
                      <c:pt idx="100" formatCode="0">
                        <c:v>2.9409837127554561</c:v>
                      </c:pt>
                      <c:pt idx="101" formatCode="0">
                        <c:v>2.6468853414799107</c:v>
                      </c:pt>
                      <c:pt idx="102" formatCode="0">
                        <c:v>3.3086066768498883</c:v>
                      </c:pt>
                      <c:pt idx="103" formatCode="0">
                        <c:v>3.3086066768498883</c:v>
                      </c:pt>
                    </c:numCache>
                  </c:numRef>
                </c:val>
                <c:extLst xmlns:c15="http://schemas.microsoft.com/office/drawing/2012/chart">
                  <c:ext xmlns:c16="http://schemas.microsoft.com/office/drawing/2014/chart" uri="{C3380CC4-5D6E-409C-BE32-E72D297353CC}">
                    <c16:uniqueId val="{00000023-9227-4C30-8B5E-CA55F3858431}"/>
                  </c:ext>
                </c:extLst>
              </c15:ser>
            </c15:filteredAreaSeries>
            <c15:filteredAreaSeries>
              <c15:ser>
                <c:idx val="33"/>
                <c:order val="33"/>
                <c:tx>
                  <c:strRef>
                    <c:extLst xmlns:c15="http://schemas.microsoft.com/office/drawing/2012/chart">
                      <c:ext xmlns:c15="http://schemas.microsoft.com/office/drawing/2012/chart" uri="{02D57815-91ED-43cb-92C2-25804820EDAC}">
                        <c15:formulaRef>
                          <c15:sqref>'Table for graphs 25-27'!$A$35</c15:sqref>
                        </c15:formulaRef>
                      </c:ext>
                    </c:extLst>
                    <c:strCache>
                      <c:ptCount val="1"/>
                      <c:pt idx="0">
                        <c:v>Children's cancer - Trajectory 25/26</c:v>
                      </c:pt>
                    </c:strCache>
                  </c:strRef>
                </c:tx>
                <c:spPr>
                  <a:solidFill>
                    <a:schemeClr val="accent4">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25-27'!$B$35:$FA$35</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24-9227-4C30-8B5E-CA55F3858431}"/>
                  </c:ext>
                </c:extLst>
              </c15:ser>
            </c15:filteredAreaSeries>
            <c15:filteredAreaSeries>
              <c15:ser>
                <c:idx val="34"/>
                <c:order val="34"/>
                <c:tx>
                  <c:strRef>
                    <c:extLst xmlns:c15="http://schemas.microsoft.com/office/drawing/2012/chart">
                      <c:ext xmlns:c15="http://schemas.microsoft.com/office/drawing/2012/chart" uri="{02D57815-91ED-43cb-92C2-25804820EDAC}">
                        <c15:formulaRef>
                          <c15:sqref>'Table for graphs 25-27'!$A$36</c15:sqref>
                        </c15:formulaRef>
                      </c:ext>
                    </c:extLst>
                    <c:strCache>
                      <c:ptCount val="1"/>
                      <c:pt idx="0">
                        <c:v>Gynaecological - Trajectory 25/26</c:v>
                      </c:pt>
                    </c:strCache>
                  </c:strRef>
                </c:tx>
                <c:spPr>
                  <a:solidFill>
                    <a:schemeClr val="accent5">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25-27'!$B$36:$FA$36</c15:sqref>
                        </c15:formulaRef>
                      </c:ext>
                    </c:extLst>
                    <c:numCache>
                      <c:formatCode>General</c:formatCode>
                      <c:ptCount val="156"/>
                      <c:pt idx="52" formatCode="0">
                        <c:v>14.6052</c:v>
                      </c:pt>
                      <c:pt idx="53" formatCode="0">
                        <c:v>15.140979000000002</c:v>
                      </c:pt>
                      <c:pt idx="54" formatCode="0">
                        <c:v>14.714547750000001</c:v>
                      </c:pt>
                      <c:pt idx="55" formatCode="0">
                        <c:v>14.3094380625</c:v>
                      </c:pt>
                      <c:pt idx="56" formatCode="0">
                        <c:v>13.648202662500001</c:v>
                      </c:pt>
                      <c:pt idx="57" formatCode="0">
                        <c:v>14.417911068750001</c:v>
                      </c:pt>
                      <c:pt idx="58" formatCode="0">
                        <c:v>15.264590315625002</c:v>
                      </c:pt>
                      <c:pt idx="59" formatCode="0">
                        <c:v>16.195937487187503</c:v>
                      </c:pt>
                      <c:pt idx="60" formatCode="0">
                        <c:v>17.815531235906256</c:v>
                      </c:pt>
                      <c:pt idx="61" formatCode="0">
                        <c:v>18.942461313496882</c:v>
                      </c:pt>
                      <c:pt idx="62" formatCode="0">
                        <c:v>20.182084398846573</c:v>
                      </c:pt>
                      <c:pt idx="63" formatCode="0">
                        <c:v>19.500291701904242</c:v>
                      </c:pt>
                      <c:pt idx="64" formatCode="0">
                        <c:v>18.845668655904241</c:v>
                      </c:pt>
                      <c:pt idx="65" formatCode="0">
                        <c:v>18.845668655904241</c:v>
                      </c:pt>
                      <c:pt idx="66" formatCode="0">
                        <c:v>17.60880485240903</c:v>
                      </c:pt>
                      <c:pt idx="67" formatCode="0">
                        <c:v>16.993486943418578</c:v>
                      </c:pt>
                      <c:pt idx="68" formatCode="0">
                        <c:v>17.874462818803138</c:v>
                      </c:pt>
                      <c:pt idx="69" formatCode="0">
                        <c:v>19.078639966697452</c:v>
                      </c:pt>
                      <c:pt idx="70" formatCode="0">
                        <c:v>19.740937398039325</c:v>
                      </c:pt>
                      <c:pt idx="71" formatCode="0">
                        <c:v>19.740937398039325</c:v>
                      </c:pt>
                      <c:pt idx="72" formatCode="0">
                        <c:v>21.019618834934292</c:v>
                      </c:pt>
                      <c:pt idx="73" formatCode="0">
                        <c:v>21.749801752988709</c:v>
                      </c:pt>
                      <c:pt idx="74" formatCode="0">
                        <c:v>20.341513641646973</c:v>
                      </c:pt>
                      <c:pt idx="75" formatCode="0">
                        <c:v>19.266694315300008</c:v>
                      </c:pt>
                      <c:pt idx="76" formatCode="0">
                        <c:v>19.266694315300008</c:v>
                      </c:pt>
                      <c:pt idx="77" formatCode="0">
                        <c:v>18.031964471491321</c:v>
                      </c:pt>
                      <c:pt idx="78" formatCode="0">
                        <c:v>17.374621863156072</c:v>
                      </c:pt>
                      <c:pt idx="79" formatCode="0">
                        <c:v>16.125670907319101</c:v>
                      </c:pt>
                      <c:pt idx="80" formatCode="0">
                        <c:v>14.855061677922235</c:v>
                      </c:pt>
                      <c:pt idx="81" formatCode="0">
                        <c:v>15.834742708600487</c:v>
                      </c:pt>
                      <c:pt idx="82" formatCode="0">
                        <c:v>16.896975496539831</c:v>
                      </c:pt>
                      <c:pt idx="83" formatCode="0">
                        <c:v>18.586673046193816</c:v>
                      </c:pt>
                      <c:pt idx="84" formatCode="0">
                        <c:v>17.944022209490512</c:v>
                      </c:pt>
                      <c:pt idx="85" formatCode="0">
                        <c:v>16.14961998854146</c:v>
                      </c:pt>
                      <c:pt idx="86" formatCode="0">
                        <c:v>16.14961998854146</c:v>
                      </c:pt>
                      <c:pt idx="87" formatCode="0">
                        <c:v>16.665649056632958</c:v>
                      </c:pt>
                      <c:pt idx="88" formatCode="0">
                        <c:v>17.764581987395609</c:v>
                      </c:pt>
                      <c:pt idx="89" formatCode="0">
                        <c:v>19.54104018613517</c:v>
                      </c:pt>
                      <c:pt idx="90" formatCode="0">
                        <c:v>20.20589460924657</c:v>
                      </c:pt>
                      <c:pt idx="91" formatCode="0">
                        <c:v>18.809700320712626</c:v>
                      </c:pt>
                      <c:pt idx="92" formatCode="0">
                        <c:v>17.560909975931203</c:v>
                      </c:pt>
                      <c:pt idx="93" formatCode="0">
                        <c:v>17.560909975931203</c:v>
                      </c:pt>
                      <c:pt idx="94" formatCode="0">
                        <c:v>16.932622546090926</c:v>
                      </c:pt>
                      <c:pt idx="95" formatCode="0">
                        <c:v>16.433106408178361</c:v>
                      </c:pt>
                      <c:pt idx="96" formatCode="0">
                        <c:v>15.309195097875079</c:v>
                      </c:pt>
                      <c:pt idx="97" formatCode="0">
                        <c:v>14.115448981178556</c:v>
                      </c:pt>
                      <c:pt idx="98" formatCode="0">
                        <c:v>15.189820486205431</c:v>
                      </c:pt>
                      <c:pt idx="99" formatCode="0">
                        <c:v>14.077148289005184</c:v>
                      </c:pt>
                      <c:pt idx="100" formatCode="0">
                        <c:v>14.077148289005184</c:v>
                      </c:pt>
                      <c:pt idx="101" formatCode="0">
                        <c:v>12.947617422150389</c:v>
                      </c:pt>
                      <c:pt idx="102" formatCode="0">
                        <c:v>11.765808766620829</c:v>
                      </c:pt>
                      <c:pt idx="103" formatCode="0">
                        <c:v>10.702180976644225</c:v>
                      </c:pt>
                    </c:numCache>
                  </c:numRef>
                </c:val>
                <c:extLst xmlns:c15="http://schemas.microsoft.com/office/drawing/2012/chart">
                  <c:ext xmlns:c16="http://schemas.microsoft.com/office/drawing/2014/chart" uri="{C3380CC4-5D6E-409C-BE32-E72D297353CC}">
                    <c16:uniqueId val="{00000025-9227-4C30-8B5E-CA55F3858431}"/>
                  </c:ext>
                </c:extLst>
              </c15:ser>
            </c15:filteredAreaSeries>
            <c15:filteredAreaSeries>
              <c15:ser>
                <c:idx val="35"/>
                <c:order val="35"/>
                <c:tx>
                  <c:strRef>
                    <c:extLst xmlns:c15="http://schemas.microsoft.com/office/drawing/2012/chart">
                      <c:ext xmlns:c15="http://schemas.microsoft.com/office/drawing/2012/chart" uri="{02D57815-91ED-43cb-92C2-25804820EDAC}">
                        <c15:formulaRef>
                          <c15:sqref>'Table for graphs 25-27'!$A$37</c15:sqref>
                        </c15:formulaRef>
                      </c:ext>
                    </c:extLst>
                    <c:strCache>
                      <c:ptCount val="1"/>
                      <c:pt idx="0">
                        <c:v>Haematological - Trajectory 25/26</c:v>
                      </c:pt>
                    </c:strCache>
                  </c:strRef>
                </c:tx>
                <c:spPr>
                  <a:solidFill>
                    <a:schemeClr val="accent6">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25-27'!$B$37:$FA$37</c15:sqref>
                        </c15:formulaRef>
                      </c:ext>
                    </c:extLst>
                    <c:numCache>
                      <c:formatCode>General</c:formatCode>
                      <c:ptCount val="156"/>
                      <c:pt idx="52" formatCode="0">
                        <c:v>10</c:v>
                      </c:pt>
                      <c:pt idx="53" formatCode="0">
                        <c:v>10</c:v>
                      </c:pt>
                      <c:pt idx="54" formatCode="0">
                        <c:v>9.5</c:v>
                      </c:pt>
                      <c:pt idx="55" formatCode="0">
                        <c:v>9.0500000000000007</c:v>
                      </c:pt>
                      <c:pt idx="56" formatCode="0">
                        <c:v>9.2874999999999996</c:v>
                      </c:pt>
                      <c:pt idx="57" formatCode="0">
                        <c:v>7.7249999999999996</c:v>
                      </c:pt>
                      <c:pt idx="58" formatCode="0">
                        <c:v>6.7874999999999996</c:v>
                      </c:pt>
                      <c:pt idx="59" formatCode="0">
                        <c:v>6.7874999999999996</c:v>
                      </c:pt>
                      <c:pt idx="60" formatCode="0">
                        <c:v>7.7898749999999994</c:v>
                      </c:pt>
                      <c:pt idx="61" formatCode="0">
                        <c:v>7.7898749999999994</c:v>
                      </c:pt>
                      <c:pt idx="62" formatCode="0">
                        <c:v>7.7898749999999994</c:v>
                      </c:pt>
                      <c:pt idx="63" formatCode="0">
                        <c:v>8.6549062499999998</c:v>
                      </c:pt>
                      <c:pt idx="64" formatCode="0">
                        <c:v>7.97990625</c:v>
                      </c:pt>
                      <c:pt idx="65" formatCode="0">
                        <c:v>7.97990625</c:v>
                      </c:pt>
                      <c:pt idx="66" formatCode="0">
                        <c:v>7.97990625</c:v>
                      </c:pt>
                      <c:pt idx="67" formatCode="0">
                        <c:v>7.8613593749999993</c:v>
                      </c:pt>
                      <c:pt idx="68" formatCode="0">
                        <c:v>9.1019812499999997</c:v>
                      </c:pt>
                      <c:pt idx="69" formatCode="0">
                        <c:v>10.375154999999999</c:v>
                      </c:pt>
                      <c:pt idx="70" formatCode="0">
                        <c:v>10.375154999999999</c:v>
                      </c:pt>
                      <c:pt idx="71" formatCode="0">
                        <c:v>9.7206952499999986</c:v>
                      </c:pt>
                      <c:pt idx="72" formatCode="0">
                        <c:v>10.309709025</c:v>
                      </c:pt>
                      <c:pt idx="73" formatCode="0">
                        <c:v>10.884292649999999</c:v>
                      </c:pt>
                      <c:pt idx="74" formatCode="0">
                        <c:v>10.22352148125</c:v>
                      </c:pt>
                      <c:pt idx="75" formatCode="0">
                        <c:v>10.22352148125</c:v>
                      </c:pt>
                      <c:pt idx="76" formatCode="0">
                        <c:v>10.22352148125</c:v>
                      </c:pt>
                      <c:pt idx="77" formatCode="0">
                        <c:v>9.5756063287499984</c:v>
                      </c:pt>
                      <c:pt idx="78" formatCode="0">
                        <c:v>9.5756063287499984</c:v>
                      </c:pt>
                      <c:pt idx="79" formatCode="0">
                        <c:v>9.5756063287499984</c:v>
                      </c:pt>
                      <c:pt idx="80" formatCode="0">
                        <c:v>8.3399642431874987</c:v>
                      </c:pt>
                      <c:pt idx="81" formatCode="0">
                        <c:v>8.3399642431874987</c:v>
                      </c:pt>
                      <c:pt idx="82" formatCode="0">
                        <c:v>9.167844440514374</c:v>
                      </c:pt>
                      <c:pt idx="83" formatCode="0">
                        <c:v>10.084628884565813</c:v>
                      </c:pt>
                      <c:pt idx="84" formatCode="0">
                        <c:v>9.3968839965967312</c:v>
                      </c:pt>
                      <c:pt idx="85" formatCode="0">
                        <c:v>8.7618776974001822</c:v>
                      </c:pt>
                      <c:pt idx="86" formatCode="0">
                        <c:v>8.1751379231001327</c:v>
                      </c:pt>
                      <c:pt idx="87" formatCode="0">
                        <c:v>8.1751379231001327</c:v>
                      </c:pt>
                      <c:pt idx="88" formatCode="0">
                        <c:v>8.4427005240742066</c:v>
                      </c:pt>
                      <c:pt idx="89" formatCode="0">
                        <c:v>10.681191820224988</c:v>
                      </c:pt>
                      <c:pt idx="90" formatCode="0">
                        <c:v>9.6087869971199034</c:v>
                      </c:pt>
                      <c:pt idx="91" formatCode="0">
                        <c:v>7.8428738306910244</c:v>
                      </c:pt>
                      <c:pt idx="92" formatCode="0">
                        <c:v>7.8428738306910244</c:v>
                      </c:pt>
                      <c:pt idx="93" formatCode="0">
                        <c:v>7.8428738306910244</c:v>
                      </c:pt>
                      <c:pt idx="94" formatCode="0">
                        <c:v>6.6274816978385962</c:v>
                      </c:pt>
                      <c:pt idx="95" formatCode="0">
                        <c:v>6.6274816978385962</c:v>
                      </c:pt>
                      <c:pt idx="96" formatCode="0">
                        <c:v>6.6274816978385962</c:v>
                      </c:pt>
                      <c:pt idx="97" formatCode="0">
                        <c:v>6.6274816978385962</c:v>
                      </c:pt>
                      <c:pt idx="98" formatCode="0">
                        <c:v>9.365708570549419</c:v>
                      </c:pt>
                      <c:pt idx="99" formatCode="0">
                        <c:v>8.200205880706358</c:v>
                      </c:pt>
                      <c:pt idx="100" formatCode="0">
                        <c:v>8.200205880706358</c:v>
                      </c:pt>
                      <c:pt idx="101" formatCode="0">
                        <c:v>8.200205880706358</c:v>
                      </c:pt>
                      <c:pt idx="102" formatCode="0">
                        <c:v>9.6586764401292733</c:v>
                      </c:pt>
                      <c:pt idx="103" formatCode="0">
                        <c:v>8.7121469829233931</c:v>
                      </c:pt>
                    </c:numCache>
                  </c:numRef>
                </c:val>
                <c:extLst xmlns:c15="http://schemas.microsoft.com/office/drawing/2012/chart">
                  <c:ext xmlns:c16="http://schemas.microsoft.com/office/drawing/2014/chart" uri="{C3380CC4-5D6E-409C-BE32-E72D297353CC}">
                    <c16:uniqueId val="{00000026-9227-4C30-8B5E-CA55F3858431}"/>
                  </c:ext>
                </c:extLst>
              </c15:ser>
            </c15:filteredAreaSeries>
            <c15:filteredAreaSeries>
              <c15:ser>
                <c:idx val="36"/>
                <c:order val="36"/>
                <c:tx>
                  <c:strRef>
                    <c:extLst xmlns:c15="http://schemas.microsoft.com/office/drawing/2012/chart">
                      <c:ext xmlns:c15="http://schemas.microsoft.com/office/drawing/2012/chart" uri="{02D57815-91ED-43cb-92C2-25804820EDAC}">
                        <c15:formulaRef>
                          <c15:sqref>'Table for graphs 25-27'!$A$38</c15:sqref>
                        </c15:formulaRef>
                      </c:ext>
                    </c:extLst>
                    <c:strCache>
                      <c:ptCount val="1"/>
                      <c:pt idx="0">
                        <c:v>Head and neck - Trajectory 25/26</c:v>
                      </c:pt>
                    </c:strCache>
                  </c:strRef>
                </c:tx>
                <c:spPr>
                  <a:solidFill>
                    <a:schemeClr val="accent1">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25-27'!$B$38:$FA$38</c15:sqref>
                        </c15:formulaRef>
                      </c:ext>
                    </c:extLst>
                    <c:numCache>
                      <c:formatCode>General</c:formatCode>
                      <c:ptCount val="156"/>
                      <c:pt idx="52" formatCode="0">
                        <c:v>3.78</c:v>
                      </c:pt>
                      <c:pt idx="53" formatCode="0">
                        <c:v>4.05</c:v>
                      </c:pt>
                      <c:pt idx="54" formatCode="0">
                        <c:v>3.33</c:v>
                      </c:pt>
                      <c:pt idx="55" formatCode="0">
                        <c:v>2.754</c:v>
                      </c:pt>
                      <c:pt idx="56" formatCode="0">
                        <c:v>3.2039999999999997</c:v>
                      </c:pt>
                      <c:pt idx="57" formatCode="0">
                        <c:v>3.2039999999999997</c:v>
                      </c:pt>
                      <c:pt idx="58" formatCode="0">
                        <c:v>3.2039999999999997</c:v>
                      </c:pt>
                      <c:pt idx="59" formatCode="0">
                        <c:v>3.2039999999999997</c:v>
                      </c:pt>
                      <c:pt idx="60" formatCode="0">
                        <c:v>5.2559999999999993</c:v>
                      </c:pt>
                      <c:pt idx="61" formatCode="0">
                        <c:v>5.4648000000000003</c:v>
                      </c:pt>
                      <c:pt idx="62" formatCode="0">
                        <c:v>5.4648000000000003</c:v>
                      </c:pt>
                      <c:pt idx="63" formatCode="0">
                        <c:v>5.18832</c:v>
                      </c:pt>
                      <c:pt idx="64" formatCode="0">
                        <c:v>4.29732</c:v>
                      </c:pt>
                      <c:pt idx="65" formatCode="0">
                        <c:v>4.29732</c:v>
                      </c:pt>
                      <c:pt idx="66" formatCode="0">
                        <c:v>4.5461520000000002</c:v>
                      </c:pt>
                      <c:pt idx="67" formatCode="0">
                        <c:v>3.949182</c:v>
                      </c:pt>
                      <c:pt idx="68" formatCode="0">
                        <c:v>3.949182</c:v>
                      </c:pt>
                      <c:pt idx="69" formatCode="0">
                        <c:v>4.7683107000000007</c:v>
                      </c:pt>
                      <c:pt idx="70" formatCode="0">
                        <c:v>6.0734615400000003</c:v>
                      </c:pt>
                      <c:pt idx="71" formatCode="0">
                        <c:v>6.0734615400000003</c:v>
                      </c:pt>
                      <c:pt idx="72" formatCode="0">
                        <c:v>6.9346088550000005</c:v>
                      </c:pt>
                      <c:pt idx="73" formatCode="0">
                        <c:v>7.4765649510000003</c:v>
                      </c:pt>
                      <c:pt idx="74" formatCode="0">
                        <c:v>5.6490951393</c:v>
                      </c:pt>
                      <c:pt idx="75" formatCode="0">
                        <c:v>5.1504955309800007</c:v>
                      </c:pt>
                      <c:pt idx="76" formatCode="0">
                        <c:v>4.6657530513630006</c:v>
                      </c:pt>
                      <c:pt idx="77" formatCode="0">
                        <c:v>3.6401336570487599</c:v>
                      </c:pt>
                      <c:pt idx="78" formatCode="0">
                        <c:v>3.6401336570487599</c:v>
                      </c:pt>
                      <c:pt idx="79" formatCode="0">
                        <c:v>3.6401336570487599</c:v>
                      </c:pt>
                      <c:pt idx="80" formatCode="0">
                        <c:v>3.9524813816808244</c:v>
                      </c:pt>
                      <c:pt idx="81" formatCode="0">
                        <c:v>4.7427211249999468</c:v>
                      </c:pt>
                      <c:pt idx="82" formatCode="0">
                        <c:v>6.0166833778659248</c:v>
                      </c:pt>
                      <c:pt idx="83" formatCode="0">
                        <c:v>6.0166833778659248</c:v>
                      </c:pt>
                      <c:pt idx="84" formatCode="0">
                        <c:v>6.0166833778659248</c:v>
                      </c:pt>
                      <c:pt idx="85" formatCode="0">
                        <c:v>5.2377756314484243</c:v>
                      </c:pt>
                      <c:pt idx="86" formatCode="0">
                        <c:v>5.2377756314484243</c:v>
                      </c:pt>
                      <c:pt idx="87" formatCode="0">
                        <c:v>5.2377756314484243</c:v>
                      </c:pt>
                      <c:pt idx="88" formatCode="0">
                        <c:v>3.7663492293882195</c:v>
                      </c:pt>
                      <c:pt idx="89" formatCode="0">
                        <c:v>4.7468819240561491</c:v>
                      </c:pt>
                      <c:pt idx="90" formatCode="0">
                        <c:v>5.291226280730279</c:v>
                      </c:pt>
                      <c:pt idx="91" formatCode="0">
                        <c:v>4.6190519470618669</c:v>
                      </c:pt>
                      <c:pt idx="92" formatCode="0">
                        <c:v>5.1904001306800165</c:v>
                      </c:pt>
                      <c:pt idx="93" formatCode="0">
                        <c:v>5.1904001306800165</c:v>
                      </c:pt>
                      <c:pt idx="94" formatCode="0">
                        <c:v>4.6713601176120143</c:v>
                      </c:pt>
                      <c:pt idx="95" formatCode="0">
                        <c:v>4.2406769883831519</c:v>
                      </c:pt>
                      <c:pt idx="96" formatCode="0">
                        <c:v>3.4964323059236881</c:v>
                      </c:pt>
                      <c:pt idx="97" formatCode="0">
                        <c:v>3.4964323059236881</c:v>
                      </c:pt>
                      <c:pt idx="98" formatCode="0">
                        <c:v>5.5736357237398915</c:v>
                      </c:pt>
                      <c:pt idx="99" formatCode="0">
                        <c:v>5.5736357237398915</c:v>
                      </c:pt>
                      <c:pt idx="100" formatCode="0">
                        <c:v>5.1478670573076464</c:v>
                      </c:pt>
                      <c:pt idx="101" formatCode="0">
                        <c:v>3.8833341180038774</c:v>
                      </c:pt>
                      <c:pt idx="102" formatCode="0">
                        <c:v>3.8833341180038774</c:v>
                      </c:pt>
                      <c:pt idx="103" formatCode="0">
                        <c:v>5.1670266472970967</c:v>
                      </c:pt>
                    </c:numCache>
                  </c:numRef>
                </c:val>
                <c:extLst xmlns:c15="http://schemas.microsoft.com/office/drawing/2012/chart">
                  <c:ext xmlns:c16="http://schemas.microsoft.com/office/drawing/2014/chart" uri="{C3380CC4-5D6E-409C-BE32-E72D297353CC}">
                    <c16:uniqueId val="{00000027-9227-4C30-8B5E-CA55F3858431}"/>
                  </c:ext>
                </c:extLst>
              </c15:ser>
            </c15:filteredAreaSeries>
            <c15:filteredAreaSeries>
              <c15:ser>
                <c:idx val="37"/>
                <c:order val="37"/>
                <c:tx>
                  <c:strRef>
                    <c:extLst xmlns:c15="http://schemas.microsoft.com/office/drawing/2012/chart">
                      <c:ext xmlns:c15="http://schemas.microsoft.com/office/drawing/2012/chart" uri="{02D57815-91ED-43cb-92C2-25804820EDAC}">
                        <c15:formulaRef>
                          <c15:sqref>'Table for graphs 25-27'!$A$39</c15:sqref>
                        </c15:formulaRef>
                      </c:ext>
                    </c:extLst>
                    <c:strCache>
                      <c:ptCount val="1"/>
                      <c:pt idx="0">
                        <c:v>Lower Gastrointestinal - Trajectory 25/26</c:v>
                      </c:pt>
                    </c:strCache>
                  </c:strRef>
                </c:tx>
                <c:spPr>
                  <a:solidFill>
                    <a:schemeClr val="accent2">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25-27'!$B$39:$FA$39</c15:sqref>
                        </c15:formulaRef>
                      </c:ext>
                    </c:extLst>
                    <c:numCache>
                      <c:formatCode>General</c:formatCode>
                      <c:ptCount val="156"/>
                      <c:pt idx="52" formatCode="0">
                        <c:v>37.869374999999998</c:v>
                      </c:pt>
                      <c:pt idx="53" formatCode="0">
                        <c:v>36.533199999999994</c:v>
                      </c:pt>
                      <c:pt idx="54" formatCode="0">
                        <c:v>35.263833749999996</c:v>
                      </c:pt>
                      <c:pt idx="55" formatCode="0">
                        <c:v>34.057935812499991</c:v>
                      </c:pt>
                      <c:pt idx="56" formatCode="0">
                        <c:v>33.500642062499992</c:v>
                      </c:pt>
                      <c:pt idx="57" formatCode="0">
                        <c:v>33.500642062499992</c:v>
                      </c:pt>
                      <c:pt idx="58" formatCode="0">
                        <c:v>35.175674165624997</c:v>
                      </c:pt>
                      <c:pt idx="59" formatCode="0">
                        <c:v>35.175674165624997</c:v>
                      </c:pt>
                      <c:pt idx="60" formatCode="0">
                        <c:v>35.175674165624997</c:v>
                      </c:pt>
                      <c:pt idx="61" formatCode="0">
                        <c:v>34.619773649999999</c:v>
                      </c:pt>
                      <c:pt idx="62" formatCode="0">
                        <c:v>34.619773649999999</c:v>
                      </c:pt>
                      <c:pt idx="63" formatCode="0">
                        <c:v>32.360679477656248</c:v>
                      </c:pt>
                      <c:pt idx="64" formatCode="0">
                        <c:v>29.316760681195305</c:v>
                      </c:pt>
                      <c:pt idx="65" formatCode="0">
                        <c:v>29.316760681195305</c:v>
                      </c:pt>
                      <c:pt idx="66" formatCode="0">
                        <c:v>28.556288775820306</c:v>
                      </c:pt>
                      <c:pt idx="67" formatCode="0">
                        <c:v>28.214076418401554</c:v>
                      </c:pt>
                      <c:pt idx="68" formatCode="0">
                        <c:v>28.86427989749718</c:v>
                      </c:pt>
                      <c:pt idx="69" formatCode="0">
                        <c:v>31.393095973744309</c:v>
                      </c:pt>
                      <c:pt idx="70" formatCode="0">
                        <c:v>32.587258263253801</c:v>
                      </c:pt>
                      <c:pt idx="71" formatCode="0">
                        <c:v>33.338243281609252</c:v>
                      </c:pt>
                      <c:pt idx="72" formatCode="0">
                        <c:v>35.005155445689709</c:v>
                      </c:pt>
                      <c:pt idx="73" formatCode="0">
                        <c:v>37.638283294058141</c:v>
                      </c:pt>
                      <c:pt idx="74" formatCode="0">
                        <c:v>33.87445496465233</c:v>
                      </c:pt>
                      <c:pt idx="75" formatCode="0">
                        <c:v>32.180732216419713</c:v>
                      </c:pt>
                      <c:pt idx="76" formatCode="0">
                        <c:v>30.942503845724453</c:v>
                      </c:pt>
                      <c:pt idx="77" formatCode="0">
                        <c:v>28.219061701277742</c:v>
                      </c:pt>
                      <c:pt idx="78" formatCode="0">
                        <c:v>28.219061701277742</c:v>
                      </c:pt>
                      <c:pt idx="79" formatCode="0">
                        <c:v>28.219061701277742</c:v>
                      </c:pt>
                      <c:pt idx="80" formatCode="0">
                        <c:v>25.39715553114997</c:v>
                      </c:pt>
                      <c:pt idx="81" formatCode="0">
                        <c:v>26.349972262399966</c:v>
                      </c:pt>
                      <c:pt idx="82" formatCode="0">
                        <c:v>24.715432603972467</c:v>
                      </c:pt>
                      <c:pt idx="83" formatCode="0">
                        <c:v>24.715432603972467</c:v>
                      </c:pt>
                      <c:pt idx="84" formatCode="0">
                        <c:v>24.144758722418967</c:v>
                      </c:pt>
                      <c:pt idx="85" formatCode="0">
                        <c:v>20.779848160755197</c:v>
                      </c:pt>
                      <c:pt idx="86" formatCode="0">
                        <c:v>19.509732830688268</c:v>
                      </c:pt>
                      <c:pt idx="87" formatCode="0">
                        <c:v>19.509732830688268</c:v>
                      </c:pt>
                      <c:pt idx="88" formatCode="0">
                        <c:v>19.509732830688268</c:v>
                      </c:pt>
                      <c:pt idx="89" formatCode="0">
                        <c:v>21.668716743583346</c:v>
                      </c:pt>
                      <c:pt idx="90" formatCode="0">
                        <c:v>23.835588417941683</c:v>
                      </c:pt>
                      <c:pt idx="91" formatCode="0">
                        <c:v>23.309321524481266</c:v>
                      </c:pt>
                      <c:pt idx="92" formatCode="0">
                        <c:v>22.38067555031439</c:v>
                      </c:pt>
                      <c:pt idx="93" formatCode="0">
                        <c:v>20.616248199397326</c:v>
                      </c:pt>
                      <c:pt idx="94" formatCode="0">
                        <c:v>19.668967791168576</c:v>
                      </c:pt>
                      <c:pt idx="95" formatCode="0">
                        <c:v>18.1171511566729</c:v>
                      </c:pt>
                      <c:pt idx="96" formatCode="0">
                        <c:v>17.362858464155856</c:v>
                      </c:pt>
                      <c:pt idx="97" formatCode="0">
                        <c:v>16.359649183108182</c:v>
                      </c:pt>
                      <c:pt idx="98" formatCode="0">
                        <c:v>19.025319558463419</c:v>
                      </c:pt>
                      <c:pt idx="99" formatCode="0">
                        <c:v>16.626216220643705</c:v>
                      </c:pt>
                      <c:pt idx="100" formatCode="0">
                        <c:v>16.171521624693906</c:v>
                      </c:pt>
                      <c:pt idx="101" formatCode="0">
                        <c:v>14.812029733262735</c:v>
                      </c:pt>
                      <c:pt idx="102" formatCode="0">
                        <c:v>16.03557243555079</c:v>
                      </c:pt>
                      <c:pt idx="103" formatCode="0">
                        <c:v>14.689675463033931</c:v>
                      </c:pt>
                    </c:numCache>
                  </c:numRef>
                </c:val>
                <c:extLst xmlns:c15="http://schemas.microsoft.com/office/drawing/2012/chart">
                  <c:ext xmlns:c16="http://schemas.microsoft.com/office/drawing/2014/chart" uri="{C3380CC4-5D6E-409C-BE32-E72D297353CC}">
                    <c16:uniqueId val="{00000028-9227-4C30-8B5E-CA55F3858431}"/>
                  </c:ext>
                </c:extLst>
              </c15:ser>
            </c15:filteredAreaSeries>
            <c15:filteredAreaSeries>
              <c15:ser>
                <c:idx val="38"/>
                <c:order val="38"/>
                <c:tx>
                  <c:strRef>
                    <c:extLst xmlns:c15="http://schemas.microsoft.com/office/drawing/2012/chart">
                      <c:ext xmlns:c15="http://schemas.microsoft.com/office/drawing/2012/chart" uri="{02D57815-91ED-43cb-92C2-25804820EDAC}">
                        <c15:formulaRef>
                          <c15:sqref>'Table for graphs 25-27'!$A$40</c15:sqref>
                        </c15:formulaRef>
                      </c:ext>
                    </c:extLst>
                    <c:strCache>
                      <c:ptCount val="1"/>
                      <c:pt idx="0">
                        <c:v>Lung - Trajectory 25/26</c:v>
                      </c:pt>
                    </c:strCache>
                  </c:strRef>
                </c:tx>
                <c:spPr>
                  <a:solidFill>
                    <a:schemeClr val="accent3">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25-27'!$B$40:$FA$40</c15:sqref>
                        </c15:formulaRef>
                      </c:ext>
                    </c:extLst>
                    <c:numCache>
                      <c:formatCode>General</c:formatCode>
                      <c:ptCount val="156"/>
                      <c:pt idx="52" formatCode="0">
                        <c:v>14.805</c:v>
                      </c:pt>
                      <c:pt idx="53" formatCode="0">
                        <c:v>15.435000000000002</c:v>
                      </c:pt>
                      <c:pt idx="54" formatCode="0">
                        <c:v>16.285500000000003</c:v>
                      </c:pt>
                      <c:pt idx="55" formatCode="0">
                        <c:v>17.221050000000002</c:v>
                      </c:pt>
                      <c:pt idx="56" formatCode="0">
                        <c:v>16.528050000000004</c:v>
                      </c:pt>
                      <c:pt idx="57" formatCode="0">
                        <c:v>16.528050000000004</c:v>
                      </c:pt>
                      <c:pt idx="58" formatCode="0">
                        <c:v>18.180855000000005</c:v>
                      </c:pt>
                      <c:pt idx="59" formatCode="0">
                        <c:v>18.180855000000005</c:v>
                      </c:pt>
                      <c:pt idx="60" formatCode="0">
                        <c:v>19.312870500000006</c:v>
                      </c:pt>
                      <c:pt idx="61" formatCode="0">
                        <c:v>19.872017550000006</c:v>
                      </c:pt>
                      <c:pt idx="62" formatCode="0">
                        <c:v>19.872017550000006</c:v>
                      </c:pt>
                      <c:pt idx="63" formatCode="0">
                        <c:v>17.884815795000009</c:v>
                      </c:pt>
                      <c:pt idx="64" formatCode="0">
                        <c:v>16.652050915500006</c:v>
                      </c:pt>
                      <c:pt idx="65" formatCode="0">
                        <c:v>16.652050915500006</c:v>
                      </c:pt>
                      <c:pt idx="66" formatCode="0">
                        <c:v>17.761539307050008</c:v>
                      </c:pt>
                      <c:pt idx="67" formatCode="0">
                        <c:v>18.98197653775501</c:v>
                      </c:pt>
                      <c:pt idx="68" formatCode="0">
                        <c:v>18.98197653775501</c:v>
                      </c:pt>
                      <c:pt idx="69" formatCode="0">
                        <c:v>19.537693237755011</c:v>
                      </c:pt>
                      <c:pt idx="70" formatCode="0">
                        <c:v>20.148981607755012</c:v>
                      </c:pt>
                      <c:pt idx="71" formatCode="0">
                        <c:v>20.148981607755012</c:v>
                      </c:pt>
                      <c:pt idx="72" formatCode="0">
                        <c:v>20.821398814755014</c:v>
                      </c:pt>
                      <c:pt idx="73" formatCode="0">
                        <c:v>23.506360722306017</c:v>
                      </c:pt>
                      <c:pt idx="74" formatCode="0">
                        <c:v>20.284406433244815</c:v>
                      </c:pt>
                      <c:pt idx="75" formatCode="0">
                        <c:v>18.255965789920332</c:v>
                      </c:pt>
                      <c:pt idx="76" formatCode="0">
                        <c:v>18.255965789920332</c:v>
                      </c:pt>
                      <c:pt idx="77" formatCode="0">
                        <c:v>16.430369210928301</c:v>
                      </c:pt>
                      <c:pt idx="78" formatCode="0">
                        <c:v>16.430369210928301</c:v>
                      </c:pt>
                      <c:pt idx="79" formatCode="0">
                        <c:v>17.029492942365302</c:v>
                      </c:pt>
                      <c:pt idx="80" formatCode="0">
                        <c:v>16.370456837784602</c:v>
                      </c:pt>
                      <c:pt idx="81" formatCode="0">
                        <c:v>17.556721826029861</c:v>
                      </c:pt>
                      <c:pt idx="82" formatCode="0">
                        <c:v>16.156929139900456</c:v>
                      </c:pt>
                      <c:pt idx="83" formatCode="0">
                        <c:v>16.833100183200251</c:v>
                      </c:pt>
                      <c:pt idx="84" formatCode="0">
                        <c:v>15.893578312510007</c:v>
                      </c:pt>
                      <c:pt idx="85" formatCode="0">
                        <c:v>13.458650797637784</c:v>
                      </c:pt>
                      <c:pt idx="86" formatCode="0">
                        <c:v>13.458650797637784</c:v>
                      </c:pt>
                      <c:pt idx="87" formatCode="0">
                        <c:v>14.797469463371385</c:v>
                      </c:pt>
                      <c:pt idx="88" formatCode="0">
                        <c:v>14.797469463371385</c:v>
                      </c:pt>
                      <c:pt idx="89" formatCode="0">
                        <c:v>15.600760662811547</c:v>
                      </c:pt>
                      <c:pt idx="90" formatCode="0">
                        <c:v>17.160836729092704</c:v>
                      </c:pt>
                      <c:pt idx="91" formatCode="0">
                        <c:v>16.674845553431407</c:v>
                      </c:pt>
                      <c:pt idx="92" formatCode="0">
                        <c:v>15.930744231844731</c:v>
                      </c:pt>
                      <c:pt idx="93" formatCode="0">
                        <c:v>14.926207447702719</c:v>
                      </c:pt>
                      <c:pt idx="94" formatCode="0">
                        <c:v>12.579730436411737</c:v>
                      </c:pt>
                      <c:pt idx="95" formatCode="0">
                        <c:v>10.467901126249853</c:v>
                      </c:pt>
                      <c:pt idx="96" formatCode="0">
                        <c:v>9.7199607069071163</c:v>
                      </c:pt>
                      <c:pt idx="97" formatCode="0">
                        <c:v>9.7199607069071163</c:v>
                      </c:pt>
                      <c:pt idx="98" formatCode="0">
                        <c:v>10.393107084315581</c:v>
                      </c:pt>
                      <c:pt idx="99" formatCode="0">
                        <c:v>8.541954546442307</c:v>
                      </c:pt>
                      <c:pt idx="100" formatCode="0">
                        <c:v>8.541954546442307</c:v>
                      </c:pt>
                      <c:pt idx="101" formatCode="0">
                        <c:v>8.541954546442307</c:v>
                      </c:pt>
                      <c:pt idx="102" formatCode="0">
                        <c:v>9.0973003078042893</c:v>
                      </c:pt>
                      <c:pt idx="103" formatCode="0">
                        <c:v>7.8887205837416117</c:v>
                      </c:pt>
                    </c:numCache>
                  </c:numRef>
                </c:val>
                <c:extLst xmlns:c15="http://schemas.microsoft.com/office/drawing/2012/chart">
                  <c:ext xmlns:c16="http://schemas.microsoft.com/office/drawing/2014/chart" uri="{C3380CC4-5D6E-409C-BE32-E72D297353CC}">
                    <c16:uniqueId val="{00000029-9227-4C30-8B5E-CA55F3858431}"/>
                  </c:ext>
                </c:extLst>
              </c15:ser>
            </c15:filteredAreaSeries>
            <c15:filteredAreaSeries>
              <c15:ser>
                <c:idx val="39"/>
                <c:order val="39"/>
                <c:tx>
                  <c:strRef>
                    <c:extLst xmlns:c15="http://schemas.microsoft.com/office/drawing/2012/chart">
                      <c:ext xmlns:c15="http://schemas.microsoft.com/office/drawing/2012/chart" uri="{02D57815-91ED-43cb-92C2-25804820EDAC}">
                        <c15:formulaRef>
                          <c15:sqref>'Table for graphs 25-27'!$A$41</c15:sqref>
                        </c15:formulaRef>
                      </c:ext>
                    </c:extLst>
                    <c:strCache>
                      <c:ptCount val="1"/>
                      <c:pt idx="0">
                        <c:v>Other - Trajectory 25/26</c:v>
                      </c:pt>
                    </c:strCache>
                  </c:strRef>
                </c:tx>
                <c:spPr>
                  <a:solidFill>
                    <a:schemeClr val="accent4">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25-27'!$B$41:$FA$41</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2</c:v>
                      </c:pt>
                      <c:pt idx="73" formatCode="0">
                        <c:v>2</c:v>
                      </c:pt>
                      <c:pt idx="74" formatCode="0">
                        <c:v>2</c:v>
                      </c:pt>
                      <c:pt idx="75" formatCode="0">
                        <c:v>2</c:v>
                      </c:pt>
                      <c:pt idx="76" formatCode="0">
                        <c:v>2</c:v>
                      </c:pt>
                      <c:pt idx="77" formatCode="0">
                        <c:v>2</c:v>
                      </c:pt>
                      <c:pt idx="78" formatCode="0">
                        <c:v>2</c:v>
                      </c:pt>
                      <c:pt idx="79" formatCode="0">
                        <c:v>2</c:v>
                      </c:pt>
                      <c:pt idx="80" formatCode="0">
                        <c:v>2</c:v>
                      </c:pt>
                      <c:pt idx="81" formatCode="0">
                        <c:v>2</c:v>
                      </c:pt>
                      <c:pt idx="82" formatCode="0">
                        <c:v>2</c:v>
                      </c:pt>
                      <c:pt idx="83" formatCode="0">
                        <c:v>2</c:v>
                      </c:pt>
                      <c:pt idx="84" formatCode="0">
                        <c:v>2</c:v>
                      </c:pt>
                      <c:pt idx="85" formatCode="0">
                        <c:v>2</c:v>
                      </c:pt>
                      <c:pt idx="86" formatCode="0">
                        <c:v>2</c:v>
                      </c:pt>
                      <c:pt idx="87" formatCode="0">
                        <c:v>2</c:v>
                      </c:pt>
                      <c:pt idx="88" formatCode="0">
                        <c:v>2</c:v>
                      </c:pt>
                      <c:pt idx="89" formatCode="0">
                        <c:v>2</c:v>
                      </c:pt>
                      <c:pt idx="90" formatCode="0">
                        <c:v>2</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extLst xmlns:c15="http://schemas.microsoft.com/office/drawing/2012/chart">
                  <c:ext xmlns:c16="http://schemas.microsoft.com/office/drawing/2014/chart" uri="{C3380CC4-5D6E-409C-BE32-E72D297353CC}">
                    <c16:uniqueId val="{0000002A-9227-4C30-8B5E-CA55F3858431}"/>
                  </c:ext>
                </c:extLst>
              </c15:ser>
            </c15:filteredAreaSeries>
            <c15:filteredAreaSeries>
              <c15:ser>
                <c:idx val="40"/>
                <c:order val="40"/>
                <c:tx>
                  <c:strRef>
                    <c:extLst xmlns:c15="http://schemas.microsoft.com/office/drawing/2012/chart">
                      <c:ext xmlns:c15="http://schemas.microsoft.com/office/drawing/2012/chart" uri="{02D57815-91ED-43cb-92C2-25804820EDAC}">
                        <c15:formulaRef>
                          <c15:sqref>'Table for graphs 25-27'!$A$42</c15:sqref>
                        </c15:formulaRef>
                      </c:ext>
                    </c:extLst>
                    <c:strCache>
                      <c:ptCount val="1"/>
                      <c:pt idx="0">
                        <c:v>Sarcoma - Trajectory 25/26</c:v>
                      </c:pt>
                    </c:strCache>
                  </c:strRef>
                </c:tx>
                <c:spPr>
                  <a:solidFill>
                    <a:schemeClr val="accent5">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25-27'!$B$42:$FA$42</c15:sqref>
                        </c15:formulaRef>
                      </c:ext>
                    </c:extLst>
                    <c:numCache>
                      <c:formatCode>General</c:formatCode>
                      <c:ptCount val="156"/>
                      <c:pt idx="52" formatCode="0">
                        <c:v>7</c:v>
                      </c:pt>
                      <c:pt idx="53" formatCode="0">
                        <c:v>7</c:v>
                      </c:pt>
                      <c:pt idx="54" formatCode="0">
                        <c:v>7</c:v>
                      </c:pt>
                      <c:pt idx="55" formatCode="0">
                        <c:v>7</c:v>
                      </c:pt>
                      <c:pt idx="56" formatCode="0">
                        <c:v>7</c:v>
                      </c:pt>
                      <c:pt idx="57" formatCode="0">
                        <c:v>7</c:v>
                      </c:pt>
                      <c:pt idx="58" formatCode="0">
                        <c:v>6</c:v>
                      </c:pt>
                      <c:pt idx="59" formatCode="0">
                        <c:v>6</c:v>
                      </c:pt>
                      <c:pt idx="60" formatCode="0">
                        <c:v>5</c:v>
                      </c:pt>
                      <c:pt idx="61" formatCode="0">
                        <c:v>6</c:v>
                      </c:pt>
                      <c:pt idx="62" formatCode="0">
                        <c:v>6</c:v>
                      </c:pt>
                      <c:pt idx="63" formatCode="0">
                        <c:v>6</c:v>
                      </c:pt>
                      <c:pt idx="64" formatCode="0">
                        <c:v>6</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extLst xmlns:c15="http://schemas.microsoft.com/office/drawing/2012/chart">
                  <c:ext xmlns:c16="http://schemas.microsoft.com/office/drawing/2014/chart" uri="{C3380CC4-5D6E-409C-BE32-E72D297353CC}">
                    <c16:uniqueId val="{0000002B-9227-4C30-8B5E-CA55F3858431}"/>
                  </c:ext>
                </c:extLst>
              </c15:ser>
            </c15:filteredAreaSeries>
            <c15:filteredAreaSeries>
              <c15:ser>
                <c:idx val="41"/>
                <c:order val="41"/>
                <c:tx>
                  <c:strRef>
                    <c:extLst xmlns:c15="http://schemas.microsoft.com/office/drawing/2012/chart">
                      <c:ext xmlns:c15="http://schemas.microsoft.com/office/drawing/2012/chart" uri="{02D57815-91ED-43cb-92C2-25804820EDAC}">
                        <c15:formulaRef>
                          <c15:sqref>'Table for graphs 25-27'!$A$43</c15:sqref>
                        </c15:formulaRef>
                      </c:ext>
                    </c:extLst>
                    <c:strCache>
                      <c:ptCount val="1"/>
                      <c:pt idx="0">
                        <c:v>Skin - Trajectory 25/26</c:v>
                      </c:pt>
                    </c:strCache>
                  </c:strRef>
                </c:tx>
                <c:spPr>
                  <a:solidFill>
                    <a:schemeClr val="accent6">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25-27'!$B$43:$FA$43</c15:sqref>
                        </c15:formulaRef>
                      </c:ext>
                    </c:extLst>
                    <c:numCache>
                      <c:formatCode>General</c:formatCode>
                      <c:ptCount val="156"/>
                      <c:pt idx="52" formatCode="0">
                        <c:v>27</c:v>
                      </c:pt>
                      <c:pt idx="53" formatCode="0">
                        <c:v>25</c:v>
                      </c:pt>
                      <c:pt idx="54" formatCode="0">
                        <c:v>24</c:v>
                      </c:pt>
                      <c:pt idx="55" formatCode="0">
                        <c:v>22</c:v>
                      </c:pt>
                      <c:pt idx="56" formatCode="0">
                        <c:v>20</c:v>
                      </c:pt>
                      <c:pt idx="57" formatCode="0">
                        <c:v>19</c:v>
                      </c:pt>
                      <c:pt idx="58" formatCode="0">
                        <c:v>18</c:v>
                      </c:pt>
                      <c:pt idx="59" formatCode="0">
                        <c:v>17</c:v>
                      </c:pt>
                      <c:pt idx="60" formatCode="0">
                        <c:v>15</c:v>
                      </c:pt>
                      <c:pt idx="61" formatCode="0">
                        <c:v>14</c:v>
                      </c:pt>
                      <c:pt idx="62" formatCode="0">
                        <c:v>12</c:v>
                      </c:pt>
                      <c:pt idx="63" formatCode="0">
                        <c:v>13</c:v>
                      </c:pt>
                      <c:pt idx="64" formatCode="0">
                        <c:v>14</c:v>
                      </c:pt>
                      <c:pt idx="65" formatCode="0">
                        <c:v>16</c:v>
                      </c:pt>
                      <c:pt idx="66" formatCode="0">
                        <c:v>17</c:v>
                      </c:pt>
                      <c:pt idx="67" formatCode="0">
                        <c:v>19</c:v>
                      </c:pt>
                      <c:pt idx="68" formatCode="0">
                        <c:v>22</c:v>
                      </c:pt>
                      <c:pt idx="69" formatCode="0">
                        <c:v>24</c:v>
                      </c:pt>
                      <c:pt idx="70" formatCode="0">
                        <c:v>27</c:v>
                      </c:pt>
                      <c:pt idx="71" formatCode="0">
                        <c:v>29</c:v>
                      </c:pt>
                      <c:pt idx="72" formatCode="0">
                        <c:v>32</c:v>
                      </c:pt>
                      <c:pt idx="73" formatCode="0">
                        <c:v>36</c:v>
                      </c:pt>
                      <c:pt idx="74" formatCode="0">
                        <c:v>41</c:v>
                      </c:pt>
                      <c:pt idx="75" formatCode="0">
                        <c:v>40</c:v>
                      </c:pt>
                      <c:pt idx="76" formatCode="0">
                        <c:v>38</c:v>
                      </c:pt>
                      <c:pt idx="77" formatCode="0">
                        <c:v>34</c:v>
                      </c:pt>
                      <c:pt idx="78" formatCode="0">
                        <c:v>33</c:v>
                      </c:pt>
                      <c:pt idx="79" formatCode="0">
                        <c:v>31</c:v>
                      </c:pt>
                      <c:pt idx="80" formatCode="0">
                        <c:v>29</c:v>
                      </c:pt>
                      <c:pt idx="81" formatCode="0">
                        <c:v>27</c:v>
                      </c:pt>
                      <c:pt idx="82" formatCode="0">
                        <c:v>26</c:v>
                      </c:pt>
                      <c:pt idx="83" formatCode="0">
                        <c:v>24</c:v>
                      </c:pt>
                      <c:pt idx="84" formatCode="0">
                        <c:v>22</c:v>
                      </c:pt>
                      <c:pt idx="85" formatCode="0">
                        <c:v>20</c:v>
                      </c:pt>
                      <c:pt idx="86" formatCode="0">
                        <c:v>20</c:v>
                      </c:pt>
                      <c:pt idx="87" formatCode="0">
                        <c:v>22</c:v>
                      </c:pt>
                      <c:pt idx="88" formatCode="0">
                        <c:v>23</c:v>
                      </c:pt>
                      <c:pt idx="89" formatCode="0">
                        <c:v>25</c:v>
                      </c:pt>
                      <c:pt idx="90" formatCode="0">
                        <c:v>28</c:v>
                      </c:pt>
                      <c:pt idx="91" formatCode="0">
                        <c:v>22</c:v>
                      </c:pt>
                      <c:pt idx="92" formatCode="0">
                        <c:v>20</c:v>
                      </c:pt>
                      <c:pt idx="93" formatCode="0">
                        <c:v>19</c:v>
                      </c:pt>
                      <c:pt idx="94" formatCode="0">
                        <c:v>18</c:v>
                      </c:pt>
                      <c:pt idx="95" formatCode="0">
                        <c:v>17</c:v>
                      </c:pt>
                      <c:pt idx="96" formatCode="0">
                        <c:v>16</c:v>
                      </c:pt>
                      <c:pt idx="97" formatCode="0">
                        <c:v>15</c:v>
                      </c:pt>
                      <c:pt idx="98" formatCode="0">
                        <c:v>14</c:v>
                      </c:pt>
                      <c:pt idx="99" formatCode="0">
                        <c:v>13</c:v>
                      </c:pt>
                      <c:pt idx="100" formatCode="0">
                        <c:v>15</c:v>
                      </c:pt>
                      <c:pt idx="101" formatCode="0">
                        <c:v>15</c:v>
                      </c:pt>
                      <c:pt idx="102" formatCode="0">
                        <c:v>14</c:v>
                      </c:pt>
                      <c:pt idx="103" formatCode="0">
                        <c:v>13</c:v>
                      </c:pt>
                    </c:numCache>
                  </c:numRef>
                </c:val>
                <c:extLst xmlns:c15="http://schemas.microsoft.com/office/drawing/2012/chart">
                  <c:ext xmlns:c16="http://schemas.microsoft.com/office/drawing/2014/chart" uri="{C3380CC4-5D6E-409C-BE32-E72D297353CC}">
                    <c16:uniqueId val="{0000002C-9227-4C30-8B5E-CA55F3858431}"/>
                  </c:ext>
                </c:extLst>
              </c15:ser>
            </c15:filteredAreaSeries>
            <c15:filteredAreaSeries>
              <c15:ser>
                <c:idx val="42"/>
                <c:order val="42"/>
                <c:tx>
                  <c:strRef>
                    <c:extLst xmlns:c15="http://schemas.microsoft.com/office/drawing/2012/chart">
                      <c:ext xmlns:c15="http://schemas.microsoft.com/office/drawing/2012/chart" uri="{02D57815-91ED-43cb-92C2-25804820EDAC}">
                        <c15:formulaRef>
                          <c15:sqref>'Table for graphs 25-27'!$A$44</c15:sqref>
                        </c15:formulaRef>
                      </c:ext>
                    </c:extLst>
                    <c:strCache>
                      <c:ptCount val="1"/>
                      <c:pt idx="0">
                        <c:v>Upper Gastrointestinal - Trajectory 25/26</c:v>
                      </c:pt>
                    </c:strCache>
                  </c:strRef>
                </c:tx>
                <c:spPr>
                  <a:solidFill>
                    <a:schemeClr val="accent1">
                      <a:lumMod val="7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25-27'!$B$44:$FA$44</c15:sqref>
                        </c15:formulaRef>
                      </c:ext>
                    </c:extLst>
                    <c:numCache>
                      <c:formatCode>General</c:formatCode>
                      <c:ptCount val="156"/>
                      <c:pt idx="52" formatCode="0">
                        <c:v>23</c:v>
                      </c:pt>
                      <c:pt idx="53" formatCode="0">
                        <c:v>23</c:v>
                      </c:pt>
                      <c:pt idx="54" formatCode="0">
                        <c:v>22</c:v>
                      </c:pt>
                      <c:pt idx="55" formatCode="0">
                        <c:v>21</c:v>
                      </c:pt>
                      <c:pt idx="56" formatCode="0">
                        <c:v>20</c:v>
                      </c:pt>
                      <c:pt idx="57" formatCode="0">
                        <c:v>20</c:v>
                      </c:pt>
                      <c:pt idx="58" formatCode="0">
                        <c:v>17</c:v>
                      </c:pt>
                      <c:pt idx="59" formatCode="0">
                        <c:v>17</c:v>
                      </c:pt>
                      <c:pt idx="60" formatCode="0">
                        <c:v>17</c:v>
                      </c:pt>
                      <c:pt idx="61" formatCode="0">
                        <c:v>18</c:v>
                      </c:pt>
                      <c:pt idx="62" formatCode="0">
                        <c:v>17</c:v>
                      </c:pt>
                      <c:pt idx="63" formatCode="0">
                        <c:v>16</c:v>
                      </c:pt>
                      <c:pt idx="64" formatCode="0">
                        <c:v>16</c:v>
                      </c:pt>
                      <c:pt idx="65" formatCode="0">
                        <c:v>18</c:v>
                      </c:pt>
                      <c:pt idx="66" formatCode="0">
                        <c:v>18</c:v>
                      </c:pt>
                      <c:pt idx="67" formatCode="0">
                        <c:v>18</c:v>
                      </c:pt>
                      <c:pt idx="68" formatCode="0">
                        <c:v>18</c:v>
                      </c:pt>
                      <c:pt idx="69" formatCode="0">
                        <c:v>19</c:v>
                      </c:pt>
                      <c:pt idx="70" formatCode="0">
                        <c:v>19</c:v>
                      </c:pt>
                      <c:pt idx="71" formatCode="0">
                        <c:v>18</c:v>
                      </c:pt>
                      <c:pt idx="72" formatCode="0">
                        <c:v>18</c:v>
                      </c:pt>
                      <c:pt idx="73" formatCode="0">
                        <c:v>17</c:v>
                      </c:pt>
                      <c:pt idx="74" formatCode="0">
                        <c:v>18</c:v>
                      </c:pt>
                      <c:pt idx="75" formatCode="0">
                        <c:v>19</c:v>
                      </c:pt>
                      <c:pt idx="76" formatCode="0">
                        <c:v>17</c:v>
                      </c:pt>
                      <c:pt idx="77" formatCode="0">
                        <c:v>16</c:v>
                      </c:pt>
                      <c:pt idx="78" formatCode="0">
                        <c:v>15</c:v>
                      </c:pt>
                      <c:pt idx="79" formatCode="0">
                        <c:v>14</c:v>
                      </c:pt>
                      <c:pt idx="80" formatCode="0">
                        <c:v>14</c:v>
                      </c:pt>
                      <c:pt idx="81" formatCode="0">
                        <c:v>14</c:v>
                      </c:pt>
                      <c:pt idx="82" formatCode="0">
                        <c:v>14</c:v>
                      </c:pt>
                      <c:pt idx="83" formatCode="0">
                        <c:v>16</c:v>
                      </c:pt>
                      <c:pt idx="84" formatCode="0">
                        <c:v>15</c:v>
                      </c:pt>
                      <c:pt idx="85" formatCode="0">
                        <c:v>15</c:v>
                      </c:pt>
                      <c:pt idx="86" formatCode="0">
                        <c:v>14</c:v>
                      </c:pt>
                      <c:pt idx="87" formatCode="0">
                        <c:v>13</c:v>
                      </c:pt>
                      <c:pt idx="88" formatCode="0">
                        <c:v>14</c:v>
                      </c:pt>
                      <c:pt idx="89" formatCode="0">
                        <c:v>15</c:v>
                      </c:pt>
                      <c:pt idx="90" formatCode="0">
                        <c:v>14</c:v>
                      </c:pt>
                      <c:pt idx="91" formatCode="0">
                        <c:v>13</c:v>
                      </c:pt>
                      <c:pt idx="92" formatCode="0">
                        <c:v>13</c:v>
                      </c:pt>
                      <c:pt idx="93" formatCode="0">
                        <c:v>12</c:v>
                      </c:pt>
                      <c:pt idx="94" formatCode="0">
                        <c:v>11</c:v>
                      </c:pt>
                      <c:pt idx="95" formatCode="0">
                        <c:v>10</c:v>
                      </c:pt>
                      <c:pt idx="96" formatCode="0">
                        <c:v>10</c:v>
                      </c:pt>
                      <c:pt idx="97" formatCode="0">
                        <c:v>10</c:v>
                      </c:pt>
                      <c:pt idx="98" formatCode="0">
                        <c:v>10</c:v>
                      </c:pt>
                      <c:pt idx="99" formatCode="0">
                        <c:v>10</c:v>
                      </c:pt>
                      <c:pt idx="100" formatCode="0">
                        <c:v>10</c:v>
                      </c:pt>
                      <c:pt idx="101" formatCode="0">
                        <c:v>10</c:v>
                      </c:pt>
                      <c:pt idx="102" formatCode="0">
                        <c:v>11</c:v>
                      </c:pt>
                      <c:pt idx="103" formatCode="0">
                        <c:v>11</c:v>
                      </c:pt>
                    </c:numCache>
                  </c:numRef>
                </c:val>
                <c:extLst xmlns:c15="http://schemas.microsoft.com/office/drawing/2012/chart">
                  <c:ext xmlns:c16="http://schemas.microsoft.com/office/drawing/2014/chart" uri="{C3380CC4-5D6E-409C-BE32-E72D297353CC}">
                    <c16:uniqueId val="{0000002D-9227-4C30-8B5E-CA55F3858431}"/>
                  </c:ext>
                </c:extLst>
              </c15:ser>
            </c15:filteredAreaSeries>
            <c15:filteredAreaSeries>
              <c15:ser>
                <c:idx val="43"/>
                <c:order val="43"/>
                <c:tx>
                  <c:strRef>
                    <c:extLst xmlns:c15="http://schemas.microsoft.com/office/drawing/2012/chart">
                      <c:ext xmlns:c15="http://schemas.microsoft.com/office/drawing/2012/chart" uri="{02D57815-91ED-43cb-92C2-25804820EDAC}">
                        <c15:formulaRef>
                          <c15:sqref>'Table for graphs 25-27'!$A$45</c15:sqref>
                        </c15:formulaRef>
                      </c:ext>
                    </c:extLst>
                    <c:strCache>
                      <c:ptCount val="1"/>
                      <c:pt idx="0">
                        <c:v>Urological - Trajectory 25/26</c:v>
                      </c:pt>
                    </c:strCache>
                  </c:strRef>
                </c:tx>
                <c:spPr>
                  <a:solidFill>
                    <a:schemeClr val="accent2">
                      <a:lumMod val="7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25-27'!$B$45:$FA$45</c15:sqref>
                        </c15:formulaRef>
                      </c:ext>
                    </c:extLst>
                    <c:numCache>
                      <c:formatCode>General</c:formatCode>
                      <c:ptCount val="156"/>
                      <c:pt idx="52" formatCode="0">
                        <c:v>34</c:v>
                      </c:pt>
                      <c:pt idx="53" formatCode="0">
                        <c:v>34</c:v>
                      </c:pt>
                      <c:pt idx="54" formatCode="0">
                        <c:v>34</c:v>
                      </c:pt>
                      <c:pt idx="55" formatCode="0">
                        <c:v>34</c:v>
                      </c:pt>
                      <c:pt idx="56" formatCode="0">
                        <c:v>33</c:v>
                      </c:pt>
                      <c:pt idx="57" formatCode="0">
                        <c:v>32</c:v>
                      </c:pt>
                      <c:pt idx="58" formatCode="0">
                        <c:v>32</c:v>
                      </c:pt>
                      <c:pt idx="59" formatCode="0">
                        <c:v>32</c:v>
                      </c:pt>
                      <c:pt idx="60" formatCode="0">
                        <c:v>31</c:v>
                      </c:pt>
                      <c:pt idx="61" formatCode="0">
                        <c:v>33</c:v>
                      </c:pt>
                      <c:pt idx="62" formatCode="0">
                        <c:v>32</c:v>
                      </c:pt>
                      <c:pt idx="63" formatCode="0">
                        <c:v>31</c:v>
                      </c:pt>
                      <c:pt idx="64" formatCode="0">
                        <c:v>31</c:v>
                      </c:pt>
                      <c:pt idx="65" formatCode="0">
                        <c:v>31</c:v>
                      </c:pt>
                      <c:pt idx="66" formatCode="0">
                        <c:v>30</c:v>
                      </c:pt>
                      <c:pt idx="67" formatCode="0">
                        <c:v>29</c:v>
                      </c:pt>
                      <c:pt idx="68" formatCode="0">
                        <c:v>29</c:v>
                      </c:pt>
                      <c:pt idx="69" formatCode="0">
                        <c:v>30</c:v>
                      </c:pt>
                      <c:pt idx="70" formatCode="0">
                        <c:v>29</c:v>
                      </c:pt>
                      <c:pt idx="71" formatCode="0">
                        <c:v>28</c:v>
                      </c:pt>
                      <c:pt idx="72" formatCode="0">
                        <c:v>29</c:v>
                      </c:pt>
                      <c:pt idx="73" formatCode="0">
                        <c:v>31</c:v>
                      </c:pt>
                      <c:pt idx="74" formatCode="0">
                        <c:v>28</c:v>
                      </c:pt>
                      <c:pt idx="75" formatCode="0">
                        <c:v>28</c:v>
                      </c:pt>
                      <c:pt idx="76" formatCode="0">
                        <c:v>28</c:v>
                      </c:pt>
                      <c:pt idx="77" formatCode="0">
                        <c:v>27</c:v>
                      </c:pt>
                      <c:pt idx="78" formatCode="0">
                        <c:v>27</c:v>
                      </c:pt>
                      <c:pt idx="79" formatCode="0">
                        <c:v>26</c:v>
                      </c:pt>
                      <c:pt idx="80" formatCode="0">
                        <c:v>25</c:v>
                      </c:pt>
                      <c:pt idx="81" formatCode="0">
                        <c:v>25</c:v>
                      </c:pt>
                      <c:pt idx="82" formatCode="0">
                        <c:v>24</c:v>
                      </c:pt>
                      <c:pt idx="83" formatCode="0">
                        <c:v>23</c:v>
                      </c:pt>
                      <c:pt idx="84" formatCode="0">
                        <c:v>22</c:v>
                      </c:pt>
                      <c:pt idx="85" formatCode="0">
                        <c:v>21</c:v>
                      </c:pt>
                      <c:pt idx="86" formatCode="0">
                        <c:v>20</c:v>
                      </c:pt>
                      <c:pt idx="87" formatCode="0">
                        <c:v>20</c:v>
                      </c:pt>
                      <c:pt idx="88" formatCode="0">
                        <c:v>21</c:v>
                      </c:pt>
                      <c:pt idx="89" formatCode="0">
                        <c:v>20</c:v>
                      </c:pt>
                      <c:pt idx="90" formatCode="0">
                        <c:v>20</c:v>
                      </c:pt>
                      <c:pt idx="91" formatCode="0">
                        <c:v>22</c:v>
                      </c:pt>
                      <c:pt idx="92" formatCode="0">
                        <c:v>21</c:v>
                      </c:pt>
                      <c:pt idx="93" formatCode="0">
                        <c:v>21</c:v>
                      </c:pt>
                      <c:pt idx="94" formatCode="0">
                        <c:v>19</c:v>
                      </c:pt>
                      <c:pt idx="95" formatCode="0">
                        <c:v>18</c:v>
                      </c:pt>
                      <c:pt idx="96" formatCode="0">
                        <c:v>17</c:v>
                      </c:pt>
                      <c:pt idx="97" formatCode="0">
                        <c:v>16</c:v>
                      </c:pt>
                      <c:pt idx="98" formatCode="0">
                        <c:v>18</c:v>
                      </c:pt>
                      <c:pt idx="99" formatCode="0">
                        <c:v>15</c:v>
                      </c:pt>
                      <c:pt idx="100" formatCode="0">
                        <c:v>14</c:v>
                      </c:pt>
                      <c:pt idx="101" formatCode="0">
                        <c:v>14</c:v>
                      </c:pt>
                      <c:pt idx="102" formatCode="0">
                        <c:v>14</c:v>
                      </c:pt>
                      <c:pt idx="103" formatCode="0">
                        <c:v>14</c:v>
                      </c:pt>
                    </c:numCache>
                  </c:numRef>
                </c:val>
                <c:extLst xmlns:c15="http://schemas.microsoft.com/office/drawing/2012/chart">
                  <c:ext xmlns:c16="http://schemas.microsoft.com/office/drawing/2014/chart" uri="{C3380CC4-5D6E-409C-BE32-E72D297353CC}">
                    <c16:uniqueId val="{0000002E-9227-4C30-8B5E-CA55F3858431}"/>
                  </c:ext>
                </c:extLst>
              </c15:ser>
            </c15:filteredAreaSeries>
            <c15:filteredAreaSeries>
              <c15:ser>
                <c:idx val="45"/>
                <c:order val="45"/>
                <c:tx>
                  <c:strRef>
                    <c:extLst xmlns:c15="http://schemas.microsoft.com/office/drawing/2012/chart">
                      <c:ext xmlns:c15="http://schemas.microsoft.com/office/drawing/2012/chart" uri="{02D57815-91ED-43cb-92C2-25804820EDAC}">
                        <c15:formulaRef>
                          <c15:sqref>'Table for graphs 25-27'!$A$47</c15:sqref>
                        </c15:formulaRef>
                      </c:ext>
                    </c:extLst>
                    <c:strCache>
                      <c:ptCount val="1"/>
                      <c:pt idx="0">
                        <c:v>Acute Leukaemia - Trajectory 26/27</c:v>
                      </c:pt>
                    </c:strCache>
                  </c:strRef>
                </c:tx>
                <c:spPr>
                  <a:solidFill>
                    <a:schemeClr val="accent4">
                      <a:lumMod val="7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25-27'!$B$47:$FA$47</c15:sqref>
                        </c15:formulaRef>
                      </c:ext>
                    </c:extLst>
                    <c:numCache>
                      <c:formatCode>General</c:formatCode>
                      <c:ptCount val="156"/>
                      <c:pt idx="104" formatCode="0">
                        <c:v>0</c:v>
                      </c:pt>
                      <c:pt idx="105" formatCode="0">
                        <c:v>0</c:v>
                      </c:pt>
                      <c:pt idx="106" formatCode="0">
                        <c:v>0</c:v>
                      </c:pt>
                      <c:pt idx="107" formatCode="0">
                        <c:v>0</c:v>
                      </c:pt>
                      <c:pt idx="108" formatCode="0">
                        <c:v>0</c:v>
                      </c:pt>
                      <c:pt idx="109" formatCode="0">
                        <c:v>0</c:v>
                      </c:pt>
                      <c:pt idx="110" formatCode="0">
                        <c:v>0</c:v>
                      </c:pt>
                      <c:pt idx="111" formatCode="0">
                        <c:v>0</c:v>
                      </c:pt>
                      <c:pt idx="112" formatCode="0">
                        <c:v>0</c:v>
                      </c:pt>
                      <c:pt idx="113" formatCode="0">
                        <c:v>0</c:v>
                      </c:pt>
                      <c:pt idx="114" formatCode="0">
                        <c:v>0</c:v>
                      </c:pt>
                      <c:pt idx="115" formatCode="0">
                        <c:v>0</c:v>
                      </c:pt>
                      <c:pt idx="116" formatCode="0">
                        <c:v>0</c:v>
                      </c:pt>
                      <c:pt idx="117" formatCode="0">
                        <c:v>0</c:v>
                      </c:pt>
                      <c:pt idx="118" formatCode="0">
                        <c:v>0</c:v>
                      </c:pt>
                      <c:pt idx="119" formatCode="0">
                        <c:v>0</c:v>
                      </c:pt>
                      <c:pt idx="120" formatCode="0">
                        <c:v>0</c:v>
                      </c:pt>
                      <c:pt idx="121" formatCode="0">
                        <c:v>0</c:v>
                      </c:pt>
                      <c:pt idx="122" formatCode="0">
                        <c:v>0</c:v>
                      </c:pt>
                      <c:pt idx="123" formatCode="0">
                        <c:v>0</c:v>
                      </c:pt>
                      <c:pt idx="124" formatCode="0">
                        <c:v>0</c:v>
                      </c:pt>
                      <c:pt idx="125" formatCode="0">
                        <c:v>0</c:v>
                      </c:pt>
                      <c:pt idx="126" formatCode="0">
                        <c:v>0</c:v>
                      </c:pt>
                      <c:pt idx="127" formatCode="0">
                        <c:v>0</c:v>
                      </c:pt>
                      <c:pt idx="128" formatCode="0">
                        <c:v>0</c:v>
                      </c:pt>
                      <c:pt idx="129" formatCode="0">
                        <c:v>0</c:v>
                      </c:pt>
                      <c:pt idx="130" formatCode="0">
                        <c:v>0</c:v>
                      </c:pt>
                      <c:pt idx="131" formatCode="0">
                        <c:v>0</c:v>
                      </c:pt>
                      <c:pt idx="132" formatCode="0">
                        <c:v>0</c:v>
                      </c:pt>
                      <c:pt idx="133" formatCode="0">
                        <c:v>0</c:v>
                      </c:pt>
                      <c:pt idx="134" formatCode="0">
                        <c:v>0</c:v>
                      </c:pt>
                      <c:pt idx="135" formatCode="0">
                        <c:v>0</c:v>
                      </c:pt>
                      <c:pt idx="136" formatCode="0">
                        <c:v>0</c:v>
                      </c:pt>
                      <c:pt idx="137" formatCode="0">
                        <c:v>0</c:v>
                      </c:pt>
                      <c:pt idx="138" formatCode="0">
                        <c:v>0</c:v>
                      </c:pt>
                      <c:pt idx="139" formatCode="0">
                        <c:v>0</c:v>
                      </c:pt>
                      <c:pt idx="140" formatCode="0">
                        <c:v>0</c:v>
                      </c:pt>
                      <c:pt idx="141" formatCode="0">
                        <c:v>0</c:v>
                      </c:pt>
                      <c:pt idx="142" formatCode="0">
                        <c:v>0</c:v>
                      </c:pt>
                      <c:pt idx="143" formatCode="0">
                        <c:v>0</c:v>
                      </c:pt>
                      <c:pt idx="144" formatCode="0">
                        <c:v>0</c:v>
                      </c:pt>
                      <c:pt idx="145" formatCode="0">
                        <c:v>0</c:v>
                      </c:pt>
                      <c:pt idx="146" formatCode="0">
                        <c:v>0</c:v>
                      </c:pt>
                      <c:pt idx="147" formatCode="0">
                        <c:v>0</c:v>
                      </c:pt>
                      <c:pt idx="148" formatCode="0">
                        <c:v>0</c:v>
                      </c:pt>
                      <c:pt idx="149" formatCode="0">
                        <c:v>0</c:v>
                      </c:pt>
                      <c:pt idx="150" formatCode="0">
                        <c:v>0</c:v>
                      </c:pt>
                      <c:pt idx="151" formatCode="0">
                        <c:v>0</c:v>
                      </c:pt>
                      <c:pt idx="152" formatCode="0">
                        <c:v>0</c:v>
                      </c:pt>
                      <c:pt idx="153" formatCode="0">
                        <c:v>0</c:v>
                      </c:pt>
                      <c:pt idx="154" formatCode="0">
                        <c:v>0</c:v>
                      </c:pt>
                      <c:pt idx="155" formatCode="0">
                        <c:v>0</c:v>
                      </c:pt>
                    </c:numCache>
                  </c:numRef>
                </c:val>
                <c:extLst xmlns:c15="http://schemas.microsoft.com/office/drawing/2012/chart">
                  <c:ext xmlns:c16="http://schemas.microsoft.com/office/drawing/2014/chart" uri="{C3380CC4-5D6E-409C-BE32-E72D297353CC}">
                    <c16:uniqueId val="{0000002F-9227-4C30-8B5E-CA55F3858431}"/>
                  </c:ext>
                </c:extLst>
              </c15:ser>
            </c15:filteredAreaSeries>
            <c15:filteredAreaSeries>
              <c15:ser>
                <c:idx val="46"/>
                <c:order val="46"/>
                <c:tx>
                  <c:strRef>
                    <c:extLst xmlns:c15="http://schemas.microsoft.com/office/drawing/2012/chart">
                      <c:ext xmlns:c15="http://schemas.microsoft.com/office/drawing/2012/chart" uri="{02D57815-91ED-43cb-92C2-25804820EDAC}">
                        <c15:formulaRef>
                          <c15:sqref>'Table for graphs 25-27'!$A$48</c15:sqref>
                        </c15:formulaRef>
                      </c:ext>
                    </c:extLst>
                    <c:strCache>
                      <c:ptCount val="1"/>
                      <c:pt idx="0">
                        <c:v>Brain/CNS - Trajectory 26/27</c:v>
                      </c:pt>
                    </c:strCache>
                  </c:strRef>
                </c:tx>
                <c:spPr>
                  <a:solidFill>
                    <a:schemeClr val="accent5">
                      <a:lumMod val="7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25-27'!$B$48:$FA$48</c15:sqref>
                        </c15:formulaRef>
                      </c:ext>
                    </c:extLst>
                    <c:numCache>
                      <c:formatCode>General</c:formatCode>
                      <c:ptCount val="156"/>
                      <c:pt idx="104" formatCode="0">
                        <c:v>0</c:v>
                      </c:pt>
                      <c:pt idx="105" formatCode="0">
                        <c:v>0</c:v>
                      </c:pt>
                      <c:pt idx="106" formatCode="0">
                        <c:v>0</c:v>
                      </c:pt>
                      <c:pt idx="107" formatCode="0">
                        <c:v>0</c:v>
                      </c:pt>
                      <c:pt idx="108" formatCode="0">
                        <c:v>0</c:v>
                      </c:pt>
                      <c:pt idx="109" formatCode="0">
                        <c:v>0</c:v>
                      </c:pt>
                      <c:pt idx="110" formatCode="0">
                        <c:v>0</c:v>
                      </c:pt>
                      <c:pt idx="111" formatCode="0">
                        <c:v>0</c:v>
                      </c:pt>
                      <c:pt idx="112" formatCode="0">
                        <c:v>0</c:v>
                      </c:pt>
                      <c:pt idx="113" formatCode="0">
                        <c:v>0</c:v>
                      </c:pt>
                      <c:pt idx="114" formatCode="0">
                        <c:v>0</c:v>
                      </c:pt>
                      <c:pt idx="115" formatCode="0">
                        <c:v>0</c:v>
                      </c:pt>
                      <c:pt idx="116" formatCode="0">
                        <c:v>0</c:v>
                      </c:pt>
                      <c:pt idx="117" formatCode="0">
                        <c:v>0</c:v>
                      </c:pt>
                      <c:pt idx="118" formatCode="0">
                        <c:v>0</c:v>
                      </c:pt>
                      <c:pt idx="119" formatCode="0">
                        <c:v>0</c:v>
                      </c:pt>
                      <c:pt idx="120" formatCode="0">
                        <c:v>0</c:v>
                      </c:pt>
                      <c:pt idx="121" formatCode="0">
                        <c:v>0</c:v>
                      </c:pt>
                      <c:pt idx="122" formatCode="0">
                        <c:v>0</c:v>
                      </c:pt>
                      <c:pt idx="123" formatCode="0">
                        <c:v>0</c:v>
                      </c:pt>
                      <c:pt idx="124" formatCode="0">
                        <c:v>0</c:v>
                      </c:pt>
                      <c:pt idx="125" formatCode="0">
                        <c:v>0</c:v>
                      </c:pt>
                      <c:pt idx="126" formatCode="0">
                        <c:v>0</c:v>
                      </c:pt>
                      <c:pt idx="127" formatCode="0">
                        <c:v>0</c:v>
                      </c:pt>
                      <c:pt idx="128" formatCode="0">
                        <c:v>0</c:v>
                      </c:pt>
                      <c:pt idx="129" formatCode="0">
                        <c:v>0</c:v>
                      </c:pt>
                      <c:pt idx="130" formatCode="0">
                        <c:v>0</c:v>
                      </c:pt>
                      <c:pt idx="131" formatCode="0">
                        <c:v>0</c:v>
                      </c:pt>
                      <c:pt idx="132" formatCode="0">
                        <c:v>0</c:v>
                      </c:pt>
                      <c:pt idx="133" formatCode="0">
                        <c:v>0</c:v>
                      </c:pt>
                      <c:pt idx="134" formatCode="0">
                        <c:v>0</c:v>
                      </c:pt>
                      <c:pt idx="135" formatCode="0">
                        <c:v>0</c:v>
                      </c:pt>
                      <c:pt idx="136" formatCode="0">
                        <c:v>0</c:v>
                      </c:pt>
                      <c:pt idx="137" formatCode="0">
                        <c:v>0</c:v>
                      </c:pt>
                      <c:pt idx="138" formatCode="0">
                        <c:v>0</c:v>
                      </c:pt>
                      <c:pt idx="139" formatCode="0">
                        <c:v>0</c:v>
                      </c:pt>
                      <c:pt idx="140" formatCode="0">
                        <c:v>0</c:v>
                      </c:pt>
                      <c:pt idx="141" formatCode="0">
                        <c:v>0</c:v>
                      </c:pt>
                      <c:pt idx="142" formatCode="0">
                        <c:v>0</c:v>
                      </c:pt>
                      <c:pt idx="143" formatCode="0">
                        <c:v>0</c:v>
                      </c:pt>
                      <c:pt idx="144" formatCode="0">
                        <c:v>0</c:v>
                      </c:pt>
                      <c:pt idx="145" formatCode="0">
                        <c:v>0</c:v>
                      </c:pt>
                      <c:pt idx="146" formatCode="0">
                        <c:v>0</c:v>
                      </c:pt>
                      <c:pt idx="147" formatCode="0">
                        <c:v>0</c:v>
                      </c:pt>
                      <c:pt idx="148" formatCode="0">
                        <c:v>0</c:v>
                      </c:pt>
                      <c:pt idx="149" formatCode="0">
                        <c:v>0</c:v>
                      </c:pt>
                      <c:pt idx="150" formatCode="0">
                        <c:v>0</c:v>
                      </c:pt>
                      <c:pt idx="151" formatCode="0">
                        <c:v>0</c:v>
                      </c:pt>
                      <c:pt idx="152" formatCode="0">
                        <c:v>0</c:v>
                      </c:pt>
                      <c:pt idx="153" formatCode="0">
                        <c:v>0</c:v>
                      </c:pt>
                      <c:pt idx="154" formatCode="0">
                        <c:v>0</c:v>
                      </c:pt>
                      <c:pt idx="155" formatCode="0">
                        <c:v>0</c:v>
                      </c:pt>
                    </c:numCache>
                  </c:numRef>
                </c:val>
                <c:extLst xmlns:c15="http://schemas.microsoft.com/office/drawing/2012/chart">
                  <c:ext xmlns:c16="http://schemas.microsoft.com/office/drawing/2014/chart" uri="{C3380CC4-5D6E-409C-BE32-E72D297353CC}">
                    <c16:uniqueId val="{00000030-9227-4C30-8B5E-CA55F3858431}"/>
                  </c:ext>
                </c:extLst>
              </c15:ser>
            </c15:filteredAreaSeries>
            <c15:filteredAreaSeries>
              <c15:ser>
                <c:idx val="47"/>
                <c:order val="47"/>
                <c:tx>
                  <c:strRef>
                    <c:extLst xmlns:c15="http://schemas.microsoft.com/office/drawing/2012/chart">
                      <c:ext xmlns:c15="http://schemas.microsoft.com/office/drawing/2012/chart" uri="{02D57815-91ED-43cb-92C2-25804820EDAC}">
                        <c15:formulaRef>
                          <c15:sqref>'Table for graphs 25-27'!$A$49</c15:sqref>
                        </c15:formulaRef>
                      </c:ext>
                    </c:extLst>
                    <c:strCache>
                      <c:ptCount val="1"/>
                      <c:pt idx="0">
                        <c:v>Breast - Trajectory 26/27</c:v>
                      </c:pt>
                    </c:strCache>
                  </c:strRef>
                </c:tx>
                <c:spPr>
                  <a:solidFill>
                    <a:schemeClr val="accent6">
                      <a:lumMod val="7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25-27'!$B$49:$FA$49</c15:sqref>
                        </c15:formulaRef>
                      </c:ext>
                    </c:extLst>
                    <c:numCache>
                      <c:formatCode>General</c:formatCode>
                      <c:ptCount val="156"/>
                      <c:pt idx="104" formatCode="0">
                        <c:v>7</c:v>
                      </c:pt>
                      <c:pt idx="105" formatCode="0">
                        <c:v>7</c:v>
                      </c:pt>
                      <c:pt idx="106" formatCode="0">
                        <c:v>8</c:v>
                      </c:pt>
                      <c:pt idx="107" formatCode="0">
                        <c:v>8</c:v>
                      </c:pt>
                      <c:pt idx="108" formatCode="0">
                        <c:v>8</c:v>
                      </c:pt>
                      <c:pt idx="109" formatCode="0">
                        <c:v>7</c:v>
                      </c:pt>
                      <c:pt idx="110" formatCode="0">
                        <c:v>7</c:v>
                      </c:pt>
                      <c:pt idx="111" formatCode="0">
                        <c:v>7</c:v>
                      </c:pt>
                      <c:pt idx="112" formatCode="0">
                        <c:v>7</c:v>
                      </c:pt>
                      <c:pt idx="113" formatCode="0">
                        <c:v>6</c:v>
                      </c:pt>
                      <c:pt idx="114" formatCode="0">
                        <c:v>6</c:v>
                      </c:pt>
                      <c:pt idx="115" formatCode="0">
                        <c:v>6</c:v>
                      </c:pt>
                      <c:pt idx="116" formatCode="0">
                        <c:v>6</c:v>
                      </c:pt>
                      <c:pt idx="117" formatCode="0">
                        <c:v>6</c:v>
                      </c:pt>
                      <c:pt idx="118" formatCode="0">
                        <c:v>6</c:v>
                      </c:pt>
                      <c:pt idx="119" formatCode="0">
                        <c:v>6</c:v>
                      </c:pt>
                      <c:pt idx="120" formatCode="0">
                        <c:v>6</c:v>
                      </c:pt>
                      <c:pt idx="121" formatCode="0">
                        <c:v>7</c:v>
                      </c:pt>
                      <c:pt idx="122" formatCode="0">
                        <c:v>7</c:v>
                      </c:pt>
                      <c:pt idx="123" formatCode="0">
                        <c:v>7</c:v>
                      </c:pt>
                      <c:pt idx="124" formatCode="0">
                        <c:v>7</c:v>
                      </c:pt>
                      <c:pt idx="125" formatCode="0">
                        <c:v>7</c:v>
                      </c:pt>
                      <c:pt idx="126" formatCode="0">
                        <c:v>7</c:v>
                      </c:pt>
                      <c:pt idx="127" formatCode="0">
                        <c:v>6</c:v>
                      </c:pt>
                      <c:pt idx="128" formatCode="0">
                        <c:v>6</c:v>
                      </c:pt>
                      <c:pt idx="129" formatCode="0">
                        <c:v>6</c:v>
                      </c:pt>
                      <c:pt idx="130" formatCode="0">
                        <c:v>6</c:v>
                      </c:pt>
                      <c:pt idx="131" formatCode="0">
                        <c:v>6</c:v>
                      </c:pt>
                      <c:pt idx="132" formatCode="0">
                        <c:v>5</c:v>
                      </c:pt>
                      <c:pt idx="133" formatCode="0">
                        <c:v>5</c:v>
                      </c:pt>
                      <c:pt idx="134" formatCode="0">
                        <c:v>5</c:v>
                      </c:pt>
                      <c:pt idx="135" formatCode="0">
                        <c:v>5</c:v>
                      </c:pt>
                      <c:pt idx="136" formatCode="0">
                        <c:v>5</c:v>
                      </c:pt>
                      <c:pt idx="137" formatCode="0">
                        <c:v>5</c:v>
                      </c:pt>
                      <c:pt idx="138" formatCode="0">
                        <c:v>5</c:v>
                      </c:pt>
                      <c:pt idx="139" formatCode="0">
                        <c:v>6</c:v>
                      </c:pt>
                      <c:pt idx="140" formatCode="0">
                        <c:v>8</c:v>
                      </c:pt>
                      <c:pt idx="141" formatCode="0">
                        <c:v>10</c:v>
                      </c:pt>
                      <c:pt idx="142" formatCode="0">
                        <c:v>12</c:v>
                      </c:pt>
                      <c:pt idx="143" formatCode="0">
                        <c:v>13</c:v>
                      </c:pt>
                      <c:pt idx="144" formatCode="0">
                        <c:v>12</c:v>
                      </c:pt>
                      <c:pt idx="145" formatCode="0">
                        <c:v>11</c:v>
                      </c:pt>
                      <c:pt idx="146" formatCode="0">
                        <c:v>11</c:v>
                      </c:pt>
                      <c:pt idx="147" formatCode="0">
                        <c:v>9</c:v>
                      </c:pt>
                      <c:pt idx="148" formatCode="0">
                        <c:v>9</c:v>
                      </c:pt>
                      <c:pt idx="149" formatCode="0">
                        <c:v>8</c:v>
                      </c:pt>
                      <c:pt idx="150" formatCode="0">
                        <c:v>8</c:v>
                      </c:pt>
                      <c:pt idx="151" formatCode="0">
                        <c:v>7</c:v>
                      </c:pt>
                      <c:pt idx="152" formatCode="0">
                        <c:v>6</c:v>
                      </c:pt>
                      <c:pt idx="153" formatCode="0">
                        <c:v>5</c:v>
                      </c:pt>
                      <c:pt idx="154" formatCode="0">
                        <c:v>5</c:v>
                      </c:pt>
                      <c:pt idx="155" formatCode="0">
                        <c:v>5</c:v>
                      </c:pt>
                    </c:numCache>
                  </c:numRef>
                </c:val>
                <c:extLst xmlns:c15="http://schemas.microsoft.com/office/drawing/2012/chart">
                  <c:ext xmlns:c16="http://schemas.microsoft.com/office/drawing/2014/chart" uri="{C3380CC4-5D6E-409C-BE32-E72D297353CC}">
                    <c16:uniqueId val="{00000031-9227-4C30-8B5E-CA55F3858431}"/>
                  </c:ext>
                </c:extLst>
              </c15:ser>
            </c15:filteredAreaSeries>
            <c15:filteredAreaSeries>
              <c15:ser>
                <c:idx val="48"/>
                <c:order val="48"/>
                <c:tx>
                  <c:strRef>
                    <c:extLst xmlns:c15="http://schemas.microsoft.com/office/drawing/2012/chart">
                      <c:ext xmlns:c15="http://schemas.microsoft.com/office/drawing/2012/chart" uri="{02D57815-91ED-43cb-92C2-25804820EDAC}">
                        <c15:formulaRef>
                          <c15:sqref>'Table for graphs 25-27'!$A$50</c15:sqref>
                        </c15:formulaRef>
                      </c:ext>
                    </c:extLst>
                    <c:strCache>
                      <c:ptCount val="1"/>
                      <c:pt idx="0">
                        <c:v>Children's cancer - Trajectory 26/27</c:v>
                      </c:pt>
                    </c:strCache>
                  </c:strRef>
                </c:tx>
                <c:spPr>
                  <a:solidFill>
                    <a:schemeClr val="accent1">
                      <a:lumMod val="50000"/>
                      <a:lumOff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25-27'!$B$50:$FA$50</c15:sqref>
                        </c15:formulaRef>
                      </c:ext>
                    </c:extLst>
                    <c:numCache>
                      <c:formatCode>General</c:formatCode>
                      <c:ptCount val="156"/>
                      <c:pt idx="104" formatCode="0">
                        <c:v>0</c:v>
                      </c:pt>
                      <c:pt idx="105" formatCode="0">
                        <c:v>0</c:v>
                      </c:pt>
                      <c:pt idx="106" formatCode="0">
                        <c:v>0</c:v>
                      </c:pt>
                      <c:pt idx="107" formatCode="0">
                        <c:v>0</c:v>
                      </c:pt>
                      <c:pt idx="108" formatCode="0">
                        <c:v>0</c:v>
                      </c:pt>
                      <c:pt idx="109" formatCode="0">
                        <c:v>0</c:v>
                      </c:pt>
                      <c:pt idx="110" formatCode="0">
                        <c:v>0</c:v>
                      </c:pt>
                      <c:pt idx="111" formatCode="0">
                        <c:v>0</c:v>
                      </c:pt>
                      <c:pt idx="112" formatCode="0">
                        <c:v>0</c:v>
                      </c:pt>
                      <c:pt idx="113" formatCode="0">
                        <c:v>0</c:v>
                      </c:pt>
                      <c:pt idx="114" formatCode="0">
                        <c:v>0</c:v>
                      </c:pt>
                      <c:pt idx="115" formatCode="0">
                        <c:v>0</c:v>
                      </c:pt>
                      <c:pt idx="116" formatCode="0">
                        <c:v>0</c:v>
                      </c:pt>
                      <c:pt idx="117" formatCode="0">
                        <c:v>0</c:v>
                      </c:pt>
                      <c:pt idx="118" formatCode="0">
                        <c:v>0</c:v>
                      </c:pt>
                      <c:pt idx="119" formatCode="0">
                        <c:v>0</c:v>
                      </c:pt>
                      <c:pt idx="120" formatCode="0">
                        <c:v>0</c:v>
                      </c:pt>
                      <c:pt idx="121" formatCode="0">
                        <c:v>0</c:v>
                      </c:pt>
                      <c:pt idx="122" formatCode="0">
                        <c:v>0</c:v>
                      </c:pt>
                      <c:pt idx="123" formatCode="0">
                        <c:v>0</c:v>
                      </c:pt>
                      <c:pt idx="124" formatCode="0">
                        <c:v>0</c:v>
                      </c:pt>
                      <c:pt idx="125" formatCode="0">
                        <c:v>0</c:v>
                      </c:pt>
                      <c:pt idx="126" formatCode="0">
                        <c:v>0</c:v>
                      </c:pt>
                      <c:pt idx="127" formatCode="0">
                        <c:v>0</c:v>
                      </c:pt>
                      <c:pt idx="128" formatCode="0">
                        <c:v>0</c:v>
                      </c:pt>
                      <c:pt idx="129" formatCode="0">
                        <c:v>0</c:v>
                      </c:pt>
                      <c:pt idx="130" formatCode="0">
                        <c:v>0</c:v>
                      </c:pt>
                      <c:pt idx="131" formatCode="0">
                        <c:v>0</c:v>
                      </c:pt>
                      <c:pt idx="132" formatCode="0">
                        <c:v>0</c:v>
                      </c:pt>
                      <c:pt idx="133" formatCode="0">
                        <c:v>0</c:v>
                      </c:pt>
                      <c:pt idx="134" formatCode="0">
                        <c:v>0</c:v>
                      </c:pt>
                      <c:pt idx="135" formatCode="0">
                        <c:v>0</c:v>
                      </c:pt>
                      <c:pt idx="136" formatCode="0">
                        <c:v>0</c:v>
                      </c:pt>
                      <c:pt idx="137" formatCode="0">
                        <c:v>0</c:v>
                      </c:pt>
                      <c:pt idx="138" formatCode="0">
                        <c:v>0</c:v>
                      </c:pt>
                      <c:pt idx="139" formatCode="0">
                        <c:v>0</c:v>
                      </c:pt>
                      <c:pt idx="140" formatCode="0">
                        <c:v>0</c:v>
                      </c:pt>
                      <c:pt idx="141" formatCode="0">
                        <c:v>0</c:v>
                      </c:pt>
                      <c:pt idx="142" formatCode="0">
                        <c:v>0</c:v>
                      </c:pt>
                      <c:pt idx="143" formatCode="0">
                        <c:v>0</c:v>
                      </c:pt>
                      <c:pt idx="144" formatCode="0">
                        <c:v>0</c:v>
                      </c:pt>
                      <c:pt idx="145" formatCode="0">
                        <c:v>0</c:v>
                      </c:pt>
                      <c:pt idx="146" formatCode="0">
                        <c:v>0</c:v>
                      </c:pt>
                      <c:pt idx="147" formatCode="0">
                        <c:v>0</c:v>
                      </c:pt>
                      <c:pt idx="148" formatCode="0">
                        <c:v>0</c:v>
                      </c:pt>
                      <c:pt idx="149" formatCode="0">
                        <c:v>0</c:v>
                      </c:pt>
                      <c:pt idx="150" formatCode="0">
                        <c:v>0</c:v>
                      </c:pt>
                      <c:pt idx="151" formatCode="0">
                        <c:v>0</c:v>
                      </c:pt>
                      <c:pt idx="152" formatCode="0">
                        <c:v>0</c:v>
                      </c:pt>
                      <c:pt idx="153" formatCode="0">
                        <c:v>0</c:v>
                      </c:pt>
                      <c:pt idx="154" formatCode="0">
                        <c:v>0</c:v>
                      </c:pt>
                      <c:pt idx="155" formatCode="0">
                        <c:v>0</c:v>
                      </c:pt>
                    </c:numCache>
                  </c:numRef>
                </c:val>
                <c:extLst xmlns:c15="http://schemas.microsoft.com/office/drawing/2012/chart">
                  <c:ext xmlns:c16="http://schemas.microsoft.com/office/drawing/2014/chart" uri="{C3380CC4-5D6E-409C-BE32-E72D297353CC}">
                    <c16:uniqueId val="{00000032-9227-4C30-8B5E-CA55F3858431}"/>
                  </c:ext>
                </c:extLst>
              </c15:ser>
            </c15:filteredAreaSeries>
            <c15:filteredAreaSeries>
              <c15:ser>
                <c:idx val="49"/>
                <c:order val="49"/>
                <c:tx>
                  <c:strRef>
                    <c:extLst xmlns:c15="http://schemas.microsoft.com/office/drawing/2012/chart">
                      <c:ext xmlns:c15="http://schemas.microsoft.com/office/drawing/2012/chart" uri="{02D57815-91ED-43cb-92C2-25804820EDAC}">
                        <c15:formulaRef>
                          <c15:sqref>'Table for graphs 25-27'!$A$51</c15:sqref>
                        </c15:formulaRef>
                      </c:ext>
                    </c:extLst>
                    <c:strCache>
                      <c:ptCount val="1"/>
                      <c:pt idx="0">
                        <c:v>Gynaecological - Trajectory 26/27</c:v>
                      </c:pt>
                    </c:strCache>
                  </c:strRef>
                </c:tx>
                <c:spPr>
                  <a:solidFill>
                    <a:schemeClr val="accent2">
                      <a:lumMod val="50000"/>
                      <a:lumOff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25-27'!$B$51:$FA$51</c15:sqref>
                        </c15:formulaRef>
                      </c:ext>
                    </c:extLst>
                    <c:numCache>
                      <c:formatCode>General</c:formatCode>
                      <c:ptCount val="156"/>
                      <c:pt idx="104" formatCode="0">
                        <c:v>43</c:v>
                      </c:pt>
                      <c:pt idx="105" formatCode="0">
                        <c:v>43</c:v>
                      </c:pt>
                      <c:pt idx="106" formatCode="0">
                        <c:v>42</c:v>
                      </c:pt>
                      <c:pt idx="107" formatCode="0">
                        <c:v>42</c:v>
                      </c:pt>
                      <c:pt idx="108" formatCode="0">
                        <c:v>41</c:v>
                      </c:pt>
                      <c:pt idx="109" formatCode="0">
                        <c:v>41</c:v>
                      </c:pt>
                      <c:pt idx="110" formatCode="0">
                        <c:v>41</c:v>
                      </c:pt>
                      <c:pt idx="111" formatCode="0">
                        <c:v>40</c:v>
                      </c:pt>
                      <c:pt idx="112" formatCode="0">
                        <c:v>40</c:v>
                      </c:pt>
                      <c:pt idx="113" formatCode="0">
                        <c:v>39</c:v>
                      </c:pt>
                      <c:pt idx="114" formatCode="0">
                        <c:v>39</c:v>
                      </c:pt>
                      <c:pt idx="115" formatCode="0">
                        <c:v>38</c:v>
                      </c:pt>
                      <c:pt idx="116" formatCode="0">
                        <c:v>38</c:v>
                      </c:pt>
                      <c:pt idx="117" formatCode="0">
                        <c:v>37</c:v>
                      </c:pt>
                      <c:pt idx="118" formatCode="0">
                        <c:v>37</c:v>
                      </c:pt>
                      <c:pt idx="119" formatCode="0">
                        <c:v>36</c:v>
                      </c:pt>
                      <c:pt idx="120" formatCode="0">
                        <c:v>36</c:v>
                      </c:pt>
                      <c:pt idx="121" formatCode="0">
                        <c:v>36</c:v>
                      </c:pt>
                      <c:pt idx="122" formatCode="0">
                        <c:v>35</c:v>
                      </c:pt>
                      <c:pt idx="123" formatCode="0">
                        <c:v>35</c:v>
                      </c:pt>
                      <c:pt idx="124" formatCode="0">
                        <c:v>34</c:v>
                      </c:pt>
                      <c:pt idx="125" formatCode="0">
                        <c:v>34</c:v>
                      </c:pt>
                      <c:pt idx="126" formatCode="0">
                        <c:v>33</c:v>
                      </c:pt>
                      <c:pt idx="127" formatCode="0">
                        <c:v>33</c:v>
                      </c:pt>
                      <c:pt idx="128" formatCode="0">
                        <c:v>32</c:v>
                      </c:pt>
                      <c:pt idx="129" formatCode="0">
                        <c:v>32</c:v>
                      </c:pt>
                      <c:pt idx="130" formatCode="0">
                        <c:v>31</c:v>
                      </c:pt>
                      <c:pt idx="131" formatCode="0">
                        <c:v>31</c:v>
                      </c:pt>
                      <c:pt idx="132" formatCode="0">
                        <c:v>30</c:v>
                      </c:pt>
                      <c:pt idx="133" formatCode="0">
                        <c:v>30</c:v>
                      </c:pt>
                      <c:pt idx="134" formatCode="0">
                        <c:v>30</c:v>
                      </c:pt>
                      <c:pt idx="135" formatCode="0">
                        <c:v>29</c:v>
                      </c:pt>
                      <c:pt idx="136" formatCode="0">
                        <c:v>29</c:v>
                      </c:pt>
                      <c:pt idx="137" formatCode="0">
                        <c:v>28</c:v>
                      </c:pt>
                      <c:pt idx="138" formatCode="0">
                        <c:v>28</c:v>
                      </c:pt>
                      <c:pt idx="139" formatCode="0">
                        <c:v>27</c:v>
                      </c:pt>
                      <c:pt idx="140" formatCode="0">
                        <c:v>27</c:v>
                      </c:pt>
                      <c:pt idx="141" formatCode="0">
                        <c:v>29</c:v>
                      </c:pt>
                      <c:pt idx="142" formatCode="0">
                        <c:v>30</c:v>
                      </c:pt>
                      <c:pt idx="143" formatCode="0">
                        <c:v>32</c:v>
                      </c:pt>
                      <c:pt idx="144" formatCode="0">
                        <c:v>30</c:v>
                      </c:pt>
                      <c:pt idx="145" formatCode="0">
                        <c:v>28</c:v>
                      </c:pt>
                      <c:pt idx="146" formatCode="0">
                        <c:v>26</c:v>
                      </c:pt>
                      <c:pt idx="147" formatCode="0">
                        <c:v>24</c:v>
                      </c:pt>
                      <c:pt idx="148" formatCode="0">
                        <c:v>23</c:v>
                      </c:pt>
                      <c:pt idx="149" formatCode="0">
                        <c:v>23</c:v>
                      </c:pt>
                      <c:pt idx="150" formatCode="0">
                        <c:v>22</c:v>
                      </c:pt>
                      <c:pt idx="151" formatCode="0">
                        <c:v>22</c:v>
                      </c:pt>
                      <c:pt idx="152" formatCode="0">
                        <c:v>21</c:v>
                      </c:pt>
                      <c:pt idx="153" formatCode="0">
                        <c:v>21</c:v>
                      </c:pt>
                      <c:pt idx="154" formatCode="0">
                        <c:v>20</c:v>
                      </c:pt>
                      <c:pt idx="155" formatCode="0">
                        <c:v>20</c:v>
                      </c:pt>
                    </c:numCache>
                  </c:numRef>
                </c:val>
                <c:extLst xmlns:c15="http://schemas.microsoft.com/office/drawing/2012/chart">
                  <c:ext xmlns:c16="http://schemas.microsoft.com/office/drawing/2014/chart" uri="{C3380CC4-5D6E-409C-BE32-E72D297353CC}">
                    <c16:uniqueId val="{00000033-9227-4C30-8B5E-CA55F3858431}"/>
                  </c:ext>
                </c:extLst>
              </c15:ser>
            </c15:filteredAreaSeries>
            <c15:filteredAreaSeries>
              <c15:ser>
                <c:idx val="50"/>
                <c:order val="50"/>
                <c:tx>
                  <c:strRef>
                    <c:extLst xmlns:c15="http://schemas.microsoft.com/office/drawing/2012/chart">
                      <c:ext xmlns:c15="http://schemas.microsoft.com/office/drawing/2012/chart" uri="{02D57815-91ED-43cb-92C2-25804820EDAC}">
                        <c15:formulaRef>
                          <c15:sqref>'Table for graphs 25-27'!$A$52</c15:sqref>
                        </c15:formulaRef>
                      </c:ext>
                    </c:extLst>
                    <c:strCache>
                      <c:ptCount val="1"/>
                      <c:pt idx="0">
                        <c:v>Haematological - Trajectory 26/27</c:v>
                      </c:pt>
                    </c:strCache>
                  </c:strRef>
                </c:tx>
                <c:spPr>
                  <a:solidFill>
                    <a:schemeClr val="accent3">
                      <a:lumMod val="50000"/>
                      <a:lumOff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25-27'!$B$52:$FA$52</c15:sqref>
                        </c15:formulaRef>
                      </c:ext>
                    </c:extLst>
                    <c:numCache>
                      <c:formatCode>General</c:formatCode>
                      <c:ptCount val="156"/>
                      <c:pt idx="104" formatCode="0">
                        <c:v>9</c:v>
                      </c:pt>
                      <c:pt idx="105" formatCode="0">
                        <c:v>10</c:v>
                      </c:pt>
                      <c:pt idx="106" formatCode="0">
                        <c:v>11</c:v>
                      </c:pt>
                      <c:pt idx="107" formatCode="0">
                        <c:v>12</c:v>
                      </c:pt>
                      <c:pt idx="108" formatCode="0">
                        <c:v>11</c:v>
                      </c:pt>
                      <c:pt idx="109" formatCode="0">
                        <c:v>12</c:v>
                      </c:pt>
                      <c:pt idx="110" formatCode="0">
                        <c:v>10</c:v>
                      </c:pt>
                      <c:pt idx="111" formatCode="0">
                        <c:v>9</c:v>
                      </c:pt>
                      <c:pt idx="112" formatCode="0">
                        <c:v>11</c:v>
                      </c:pt>
                      <c:pt idx="113" formatCode="0">
                        <c:v>10</c:v>
                      </c:pt>
                      <c:pt idx="114" formatCode="0">
                        <c:v>10</c:v>
                      </c:pt>
                      <c:pt idx="115" formatCode="0">
                        <c:v>10</c:v>
                      </c:pt>
                      <c:pt idx="116" formatCode="0">
                        <c:v>9</c:v>
                      </c:pt>
                      <c:pt idx="117" formatCode="0">
                        <c:v>9</c:v>
                      </c:pt>
                      <c:pt idx="118" formatCode="0">
                        <c:v>9</c:v>
                      </c:pt>
                      <c:pt idx="119" formatCode="0">
                        <c:v>9</c:v>
                      </c:pt>
                      <c:pt idx="120" formatCode="0">
                        <c:v>9</c:v>
                      </c:pt>
                      <c:pt idx="121" formatCode="0">
                        <c:v>8</c:v>
                      </c:pt>
                      <c:pt idx="122" formatCode="0">
                        <c:v>8</c:v>
                      </c:pt>
                      <c:pt idx="123" formatCode="0">
                        <c:v>8</c:v>
                      </c:pt>
                      <c:pt idx="124" formatCode="0">
                        <c:v>8</c:v>
                      </c:pt>
                      <c:pt idx="125" formatCode="0">
                        <c:v>9</c:v>
                      </c:pt>
                      <c:pt idx="126" formatCode="0">
                        <c:v>10</c:v>
                      </c:pt>
                      <c:pt idx="127" formatCode="0">
                        <c:v>9</c:v>
                      </c:pt>
                      <c:pt idx="128" formatCode="0">
                        <c:v>10</c:v>
                      </c:pt>
                      <c:pt idx="129" formatCode="0">
                        <c:v>9</c:v>
                      </c:pt>
                      <c:pt idx="130" formatCode="0">
                        <c:v>8</c:v>
                      </c:pt>
                      <c:pt idx="131" formatCode="0">
                        <c:v>8</c:v>
                      </c:pt>
                      <c:pt idx="132" formatCode="0">
                        <c:v>8</c:v>
                      </c:pt>
                      <c:pt idx="133" formatCode="0">
                        <c:v>7</c:v>
                      </c:pt>
                      <c:pt idx="134" formatCode="0">
                        <c:v>7</c:v>
                      </c:pt>
                      <c:pt idx="135" formatCode="0">
                        <c:v>7</c:v>
                      </c:pt>
                      <c:pt idx="136" formatCode="0">
                        <c:v>7</c:v>
                      </c:pt>
                      <c:pt idx="137" formatCode="0">
                        <c:v>8</c:v>
                      </c:pt>
                      <c:pt idx="138" formatCode="0">
                        <c:v>8</c:v>
                      </c:pt>
                      <c:pt idx="139" formatCode="0">
                        <c:v>7</c:v>
                      </c:pt>
                      <c:pt idx="140" formatCode="0">
                        <c:v>7</c:v>
                      </c:pt>
                      <c:pt idx="141" formatCode="0">
                        <c:v>8</c:v>
                      </c:pt>
                      <c:pt idx="142" formatCode="0">
                        <c:v>9</c:v>
                      </c:pt>
                      <c:pt idx="143" formatCode="0">
                        <c:v>10</c:v>
                      </c:pt>
                      <c:pt idx="144" formatCode="0">
                        <c:v>11</c:v>
                      </c:pt>
                      <c:pt idx="145" formatCode="0">
                        <c:v>10</c:v>
                      </c:pt>
                      <c:pt idx="146" formatCode="0">
                        <c:v>8</c:v>
                      </c:pt>
                      <c:pt idx="147" formatCode="0">
                        <c:v>8</c:v>
                      </c:pt>
                      <c:pt idx="148" formatCode="0">
                        <c:v>8</c:v>
                      </c:pt>
                      <c:pt idx="149" formatCode="0">
                        <c:v>7</c:v>
                      </c:pt>
                      <c:pt idx="150" formatCode="0">
                        <c:v>7</c:v>
                      </c:pt>
                      <c:pt idx="151" formatCode="0">
                        <c:v>7</c:v>
                      </c:pt>
                      <c:pt idx="152" formatCode="0">
                        <c:v>8</c:v>
                      </c:pt>
                      <c:pt idx="153" formatCode="0">
                        <c:v>8</c:v>
                      </c:pt>
                      <c:pt idx="154" formatCode="0">
                        <c:v>8</c:v>
                      </c:pt>
                      <c:pt idx="155" formatCode="0">
                        <c:v>8</c:v>
                      </c:pt>
                    </c:numCache>
                  </c:numRef>
                </c:val>
                <c:extLst xmlns:c15="http://schemas.microsoft.com/office/drawing/2012/chart">
                  <c:ext xmlns:c16="http://schemas.microsoft.com/office/drawing/2014/chart" uri="{C3380CC4-5D6E-409C-BE32-E72D297353CC}">
                    <c16:uniqueId val="{00000034-9227-4C30-8B5E-CA55F3858431}"/>
                  </c:ext>
                </c:extLst>
              </c15:ser>
            </c15:filteredAreaSeries>
            <c15:filteredAreaSeries>
              <c15:ser>
                <c:idx val="51"/>
                <c:order val="51"/>
                <c:tx>
                  <c:strRef>
                    <c:extLst xmlns:c15="http://schemas.microsoft.com/office/drawing/2012/chart">
                      <c:ext xmlns:c15="http://schemas.microsoft.com/office/drawing/2012/chart" uri="{02D57815-91ED-43cb-92C2-25804820EDAC}">
                        <c15:formulaRef>
                          <c15:sqref>'Table for graphs 25-27'!$A$53</c15:sqref>
                        </c15:formulaRef>
                      </c:ext>
                    </c:extLst>
                    <c:strCache>
                      <c:ptCount val="1"/>
                      <c:pt idx="0">
                        <c:v>Head and neck - Trajectory 26/27</c:v>
                      </c:pt>
                    </c:strCache>
                  </c:strRef>
                </c:tx>
                <c:spPr>
                  <a:solidFill>
                    <a:schemeClr val="accent4">
                      <a:lumMod val="50000"/>
                      <a:lumOff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25-27'!$B$53:$FA$53</c15:sqref>
                        </c15:formulaRef>
                      </c:ext>
                    </c:extLst>
                    <c:numCache>
                      <c:formatCode>General</c:formatCode>
                      <c:ptCount val="156"/>
                      <c:pt idx="104" formatCode="0">
                        <c:v>32</c:v>
                      </c:pt>
                      <c:pt idx="105" formatCode="0">
                        <c:v>32</c:v>
                      </c:pt>
                      <c:pt idx="106" formatCode="0">
                        <c:v>30</c:v>
                      </c:pt>
                      <c:pt idx="107" formatCode="0">
                        <c:v>30</c:v>
                      </c:pt>
                      <c:pt idx="108" formatCode="0">
                        <c:v>29</c:v>
                      </c:pt>
                      <c:pt idx="109" formatCode="0">
                        <c:v>29</c:v>
                      </c:pt>
                      <c:pt idx="110" formatCode="0">
                        <c:v>28</c:v>
                      </c:pt>
                      <c:pt idx="111" formatCode="0">
                        <c:v>28</c:v>
                      </c:pt>
                      <c:pt idx="112" formatCode="0">
                        <c:v>28</c:v>
                      </c:pt>
                      <c:pt idx="113" formatCode="0">
                        <c:v>28</c:v>
                      </c:pt>
                      <c:pt idx="114" formatCode="0">
                        <c:v>25</c:v>
                      </c:pt>
                      <c:pt idx="115" formatCode="0">
                        <c:v>24</c:v>
                      </c:pt>
                      <c:pt idx="116" formatCode="0">
                        <c:v>22</c:v>
                      </c:pt>
                      <c:pt idx="117" formatCode="0">
                        <c:v>19</c:v>
                      </c:pt>
                      <c:pt idx="118" formatCode="0">
                        <c:v>19</c:v>
                      </c:pt>
                      <c:pt idx="119" formatCode="0">
                        <c:v>17</c:v>
                      </c:pt>
                      <c:pt idx="120" formatCode="0">
                        <c:v>17</c:v>
                      </c:pt>
                      <c:pt idx="121" formatCode="0">
                        <c:v>18</c:v>
                      </c:pt>
                      <c:pt idx="122" formatCode="0">
                        <c:v>18</c:v>
                      </c:pt>
                      <c:pt idx="123" formatCode="0">
                        <c:v>19</c:v>
                      </c:pt>
                      <c:pt idx="124" formatCode="0">
                        <c:v>19</c:v>
                      </c:pt>
                      <c:pt idx="125" formatCode="0">
                        <c:v>19</c:v>
                      </c:pt>
                      <c:pt idx="126" formatCode="0">
                        <c:v>18</c:v>
                      </c:pt>
                      <c:pt idx="127" formatCode="0">
                        <c:v>17</c:v>
                      </c:pt>
                      <c:pt idx="128" formatCode="0">
                        <c:v>16</c:v>
                      </c:pt>
                      <c:pt idx="129" formatCode="0">
                        <c:v>16</c:v>
                      </c:pt>
                      <c:pt idx="130" formatCode="0">
                        <c:v>14</c:v>
                      </c:pt>
                      <c:pt idx="131" formatCode="0">
                        <c:v>14</c:v>
                      </c:pt>
                      <c:pt idx="132" formatCode="0">
                        <c:v>14</c:v>
                      </c:pt>
                      <c:pt idx="133" formatCode="0">
                        <c:v>13</c:v>
                      </c:pt>
                      <c:pt idx="134" formatCode="0">
                        <c:v>13</c:v>
                      </c:pt>
                      <c:pt idx="135" formatCode="0">
                        <c:v>13</c:v>
                      </c:pt>
                      <c:pt idx="136" formatCode="0">
                        <c:v>12</c:v>
                      </c:pt>
                      <c:pt idx="137" formatCode="0">
                        <c:v>12</c:v>
                      </c:pt>
                      <c:pt idx="138" formatCode="0">
                        <c:v>13</c:v>
                      </c:pt>
                      <c:pt idx="139" formatCode="0">
                        <c:v>13</c:v>
                      </c:pt>
                      <c:pt idx="140" formatCode="0">
                        <c:v>12</c:v>
                      </c:pt>
                      <c:pt idx="141" formatCode="0">
                        <c:v>12</c:v>
                      </c:pt>
                      <c:pt idx="142" formatCode="0">
                        <c:v>14</c:v>
                      </c:pt>
                      <c:pt idx="143" formatCode="0">
                        <c:v>16</c:v>
                      </c:pt>
                      <c:pt idx="144" formatCode="0">
                        <c:v>16</c:v>
                      </c:pt>
                      <c:pt idx="145" formatCode="0">
                        <c:v>15</c:v>
                      </c:pt>
                      <c:pt idx="146" formatCode="0">
                        <c:v>14</c:v>
                      </c:pt>
                      <c:pt idx="147" formatCode="0">
                        <c:v>14</c:v>
                      </c:pt>
                      <c:pt idx="148" formatCode="0">
                        <c:v>14</c:v>
                      </c:pt>
                      <c:pt idx="149" formatCode="0">
                        <c:v>13</c:v>
                      </c:pt>
                      <c:pt idx="150" formatCode="0">
                        <c:v>13</c:v>
                      </c:pt>
                      <c:pt idx="151" formatCode="0">
                        <c:v>13</c:v>
                      </c:pt>
                      <c:pt idx="152" formatCode="0">
                        <c:v>12</c:v>
                      </c:pt>
                      <c:pt idx="153" formatCode="0">
                        <c:v>12</c:v>
                      </c:pt>
                      <c:pt idx="154" formatCode="0">
                        <c:v>12</c:v>
                      </c:pt>
                      <c:pt idx="155" formatCode="0">
                        <c:v>11</c:v>
                      </c:pt>
                    </c:numCache>
                  </c:numRef>
                </c:val>
                <c:extLst xmlns:c15="http://schemas.microsoft.com/office/drawing/2012/chart">
                  <c:ext xmlns:c16="http://schemas.microsoft.com/office/drawing/2014/chart" uri="{C3380CC4-5D6E-409C-BE32-E72D297353CC}">
                    <c16:uniqueId val="{00000035-9227-4C30-8B5E-CA55F3858431}"/>
                  </c:ext>
                </c:extLst>
              </c15:ser>
            </c15:filteredAreaSeries>
            <c15:filteredAreaSeries>
              <c15:ser>
                <c:idx val="52"/>
                <c:order val="52"/>
                <c:tx>
                  <c:strRef>
                    <c:extLst xmlns:c15="http://schemas.microsoft.com/office/drawing/2012/chart">
                      <c:ext xmlns:c15="http://schemas.microsoft.com/office/drawing/2012/chart" uri="{02D57815-91ED-43cb-92C2-25804820EDAC}">
                        <c15:formulaRef>
                          <c15:sqref>'Table for graphs 25-27'!$A$54</c15:sqref>
                        </c15:formulaRef>
                      </c:ext>
                    </c:extLst>
                    <c:strCache>
                      <c:ptCount val="1"/>
                      <c:pt idx="0">
                        <c:v>Lower Gastrointestinal - Trajectory 26/27</c:v>
                      </c:pt>
                    </c:strCache>
                  </c:strRef>
                </c:tx>
                <c:spPr>
                  <a:solidFill>
                    <a:schemeClr val="accent5">
                      <a:lumMod val="50000"/>
                      <a:lumOff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25-27'!$B$54:$FA$54</c15:sqref>
                        </c15:formulaRef>
                      </c:ext>
                    </c:extLst>
                    <c:numCache>
                      <c:formatCode>General</c:formatCode>
                      <c:ptCount val="156"/>
                      <c:pt idx="104" formatCode="0">
                        <c:v>66</c:v>
                      </c:pt>
                      <c:pt idx="105" formatCode="0">
                        <c:v>66</c:v>
                      </c:pt>
                      <c:pt idx="106" formatCode="0">
                        <c:v>65</c:v>
                      </c:pt>
                      <c:pt idx="107" formatCode="0">
                        <c:v>65</c:v>
                      </c:pt>
                      <c:pt idx="108" formatCode="0">
                        <c:v>66</c:v>
                      </c:pt>
                      <c:pt idx="109" formatCode="0">
                        <c:v>66</c:v>
                      </c:pt>
                      <c:pt idx="110" formatCode="0">
                        <c:v>65</c:v>
                      </c:pt>
                      <c:pt idx="111" formatCode="0">
                        <c:v>66</c:v>
                      </c:pt>
                      <c:pt idx="112" formatCode="0">
                        <c:v>66</c:v>
                      </c:pt>
                      <c:pt idx="113" formatCode="0">
                        <c:v>65</c:v>
                      </c:pt>
                      <c:pt idx="114" formatCode="0">
                        <c:v>63</c:v>
                      </c:pt>
                      <c:pt idx="115" formatCode="0">
                        <c:v>62</c:v>
                      </c:pt>
                      <c:pt idx="116" formatCode="0">
                        <c:v>62</c:v>
                      </c:pt>
                      <c:pt idx="117" formatCode="0">
                        <c:v>61</c:v>
                      </c:pt>
                      <c:pt idx="118" formatCode="0">
                        <c:v>60</c:v>
                      </c:pt>
                      <c:pt idx="119" formatCode="0">
                        <c:v>59</c:v>
                      </c:pt>
                      <c:pt idx="120" formatCode="0">
                        <c:v>58</c:v>
                      </c:pt>
                      <c:pt idx="121" formatCode="0">
                        <c:v>59</c:v>
                      </c:pt>
                      <c:pt idx="122" formatCode="0">
                        <c:v>59</c:v>
                      </c:pt>
                      <c:pt idx="123" formatCode="0">
                        <c:v>59</c:v>
                      </c:pt>
                      <c:pt idx="124" formatCode="0">
                        <c:v>60</c:v>
                      </c:pt>
                      <c:pt idx="125" formatCode="0">
                        <c:v>60</c:v>
                      </c:pt>
                      <c:pt idx="126" formatCode="0">
                        <c:v>56</c:v>
                      </c:pt>
                      <c:pt idx="127" formatCode="0">
                        <c:v>55</c:v>
                      </c:pt>
                      <c:pt idx="128" formatCode="0">
                        <c:v>54</c:v>
                      </c:pt>
                      <c:pt idx="129" formatCode="0">
                        <c:v>53</c:v>
                      </c:pt>
                      <c:pt idx="130" formatCode="0">
                        <c:v>52</c:v>
                      </c:pt>
                      <c:pt idx="131" formatCode="0">
                        <c:v>52</c:v>
                      </c:pt>
                      <c:pt idx="132" formatCode="0">
                        <c:v>51</c:v>
                      </c:pt>
                      <c:pt idx="133" formatCode="0">
                        <c:v>51</c:v>
                      </c:pt>
                      <c:pt idx="134" formatCode="0">
                        <c:v>51</c:v>
                      </c:pt>
                      <c:pt idx="135" formatCode="0">
                        <c:v>50</c:v>
                      </c:pt>
                      <c:pt idx="136" formatCode="0">
                        <c:v>50</c:v>
                      </c:pt>
                      <c:pt idx="137" formatCode="0">
                        <c:v>50</c:v>
                      </c:pt>
                      <c:pt idx="138" formatCode="0">
                        <c:v>50</c:v>
                      </c:pt>
                      <c:pt idx="139" formatCode="0">
                        <c:v>51</c:v>
                      </c:pt>
                      <c:pt idx="140" formatCode="0">
                        <c:v>51</c:v>
                      </c:pt>
                      <c:pt idx="141" formatCode="0">
                        <c:v>52</c:v>
                      </c:pt>
                      <c:pt idx="142" formatCode="0">
                        <c:v>52</c:v>
                      </c:pt>
                      <c:pt idx="143" formatCode="0">
                        <c:v>54</c:v>
                      </c:pt>
                      <c:pt idx="144" formatCode="0">
                        <c:v>55</c:v>
                      </c:pt>
                      <c:pt idx="145" formatCode="0">
                        <c:v>54</c:v>
                      </c:pt>
                      <c:pt idx="146" formatCode="0">
                        <c:v>54</c:v>
                      </c:pt>
                      <c:pt idx="147" formatCode="0">
                        <c:v>48</c:v>
                      </c:pt>
                      <c:pt idx="148" formatCode="0">
                        <c:v>47</c:v>
                      </c:pt>
                      <c:pt idx="149" formatCode="0">
                        <c:v>47</c:v>
                      </c:pt>
                      <c:pt idx="150" formatCode="0">
                        <c:v>47</c:v>
                      </c:pt>
                      <c:pt idx="151" formatCode="0">
                        <c:v>46</c:v>
                      </c:pt>
                      <c:pt idx="152" formatCode="0">
                        <c:v>46</c:v>
                      </c:pt>
                      <c:pt idx="153" formatCode="0">
                        <c:v>46</c:v>
                      </c:pt>
                      <c:pt idx="154" formatCode="0">
                        <c:v>45</c:v>
                      </c:pt>
                      <c:pt idx="155" formatCode="0">
                        <c:v>45</c:v>
                      </c:pt>
                    </c:numCache>
                  </c:numRef>
                </c:val>
                <c:extLst xmlns:c15="http://schemas.microsoft.com/office/drawing/2012/chart">
                  <c:ext xmlns:c16="http://schemas.microsoft.com/office/drawing/2014/chart" uri="{C3380CC4-5D6E-409C-BE32-E72D297353CC}">
                    <c16:uniqueId val="{00000036-9227-4C30-8B5E-CA55F3858431}"/>
                  </c:ext>
                </c:extLst>
              </c15:ser>
            </c15:filteredAreaSeries>
            <c15:filteredAreaSeries>
              <c15:ser>
                <c:idx val="53"/>
                <c:order val="53"/>
                <c:tx>
                  <c:strRef>
                    <c:extLst xmlns:c15="http://schemas.microsoft.com/office/drawing/2012/chart">
                      <c:ext xmlns:c15="http://schemas.microsoft.com/office/drawing/2012/chart" uri="{02D57815-91ED-43cb-92C2-25804820EDAC}">
                        <c15:formulaRef>
                          <c15:sqref>'Table for graphs 25-27'!$A$55</c15:sqref>
                        </c15:formulaRef>
                      </c:ext>
                    </c:extLst>
                    <c:strCache>
                      <c:ptCount val="1"/>
                      <c:pt idx="0">
                        <c:v>Lung - Trajectory 26/27</c:v>
                      </c:pt>
                    </c:strCache>
                  </c:strRef>
                </c:tx>
                <c:spPr>
                  <a:solidFill>
                    <a:schemeClr val="accent6">
                      <a:lumMod val="50000"/>
                      <a:lumOff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25-27'!$B$55:$FA$55</c15:sqref>
                        </c15:formulaRef>
                      </c:ext>
                    </c:extLst>
                    <c:numCache>
                      <c:formatCode>General</c:formatCode>
                      <c:ptCount val="156"/>
                      <c:pt idx="104" formatCode="0">
                        <c:v>18</c:v>
                      </c:pt>
                      <c:pt idx="105" formatCode="0">
                        <c:v>18</c:v>
                      </c:pt>
                      <c:pt idx="106" formatCode="0">
                        <c:v>18</c:v>
                      </c:pt>
                      <c:pt idx="107" formatCode="0">
                        <c:v>19</c:v>
                      </c:pt>
                      <c:pt idx="108" formatCode="0">
                        <c:v>19</c:v>
                      </c:pt>
                      <c:pt idx="109" formatCode="0">
                        <c:v>20</c:v>
                      </c:pt>
                      <c:pt idx="110" formatCode="0">
                        <c:v>19</c:v>
                      </c:pt>
                      <c:pt idx="111" formatCode="0">
                        <c:v>18</c:v>
                      </c:pt>
                      <c:pt idx="112" formatCode="0">
                        <c:v>18</c:v>
                      </c:pt>
                      <c:pt idx="113" formatCode="0">
                        <c:v>19</c:v>
                      </c:pt>
                      <c:pt idx="114" formatCode="0">
                        <c:v>18</c:v>
                      </c:pt>
                      <c:pt idx="115" formatCode="0">
                        <c:v>18</c:v>
                      </c:pt>
                      <c:pt idx="116" formatCode="0">
                        <c:v>17</c:v>
                      </c:pt>
                      <c:pt idx="117" formatCode="0">
                        <c:v>15</c:v>
                      </c:pt>
                      <c:pt idx="118" formatCode="0">
                        <c:v>16</c:v>
                      </c:pt>
                      <c:pt idx="119" formatCode="0">
                        <c:v>14</c:v>
                      </c:pt>
                      <c:pt idx="120" formatCode="0">
                        <c:v>15</c:v>
                      </c:pt>
                      <c:pt idx="121" formatCode="0">
                        <c:v>17</c:v>
                      </c:pt>
                      <c:pt idx="122" formatCode="0">
                        <c:v>17</c:v>
                      </c:pt>
                      <c:pt idx="123" formatCode="0">
                        <c:v>16</c:v>
                      </c:pt>
                      <c:pt idx="124" formatCode="0">
                        <c:v>16</c:v>
                      </c:pt>
                      <c:pt idx="125" formatCode="0">
                        <c:v>16</c:v>
                      </c:pt>
                      <c:pt idx="126" formatCode="0">
                        <c:v>16</c:v>
                      </c:pt>
                      <c:pt idx="127" formatCode="0">
                        <c:v>16</c:v>
                      </c:pt>
                      <c:pt idx="128" formatCode="0">
                        <c:v>16</c:v>
                      </c:pt>
                      <c:pt idx="129" formatCode="0">
                        <c:v>16</c:v>
                      </c:pt>
                      <c:pt idx="130" formatCode="0">
                        <c:v>16</c:v>
                      </c:pt>
                      <c:pt idx="131" formatCode="0">
                        <c:v>16</c:v>
                      </c:pt>
                      <c:pt idx="132" formatCode="0">
                        <c:v>16</c:v>
                      </c:pt>
                      <c:pt idx="133" formatCode="0">
                        <c:v>16</c:v>
                      </c:pt>
                      <c:pt idx="134" formatCode="0">
                        <c:v>15</c:v>
                      </c:pt>
                      <c:pt idx="135" formatCode="0">
                        <c:v>15</c:v>
                      </c:pt>
                      <c:pt idx="136" formatCode="0">
                        <c:v>15</c:v>
                      </c:pt>
                      <c:pt idx="137" formatCode="0">
                        <c:v>15</c:v>
                      </c:pt>
                      <c:pt idx="138" formatCode="0">
                        <c:v>15</c:v>
                      </c:pt>
                      <c:pt idx="139" formatCode="0">
                        <c:v>15</c:v>
                      </c:pt>
                      <c:pt idx="140" formatCode="0">
                        <c:v>15</c:v>
                      </c:pt>
                      <c:pt idx="141" formatCode="0">
                        <c:v>15</c:v>
                      </c:pt>
                      <c:pt idx="142" formatCode="0">
                        <c:v>15</c:v>
                      </c:pt>
                      <c:pt idx="143" formatCode="0">
                        <c:v>14</c:v>
                      </c:pt>
                      <c:pt idx="144" formatCode="0">
                        <c:v>14</c:v>
                      </c:pt>
                      <c:pt idx="145" formatCode="0">
                        <c:v>14</c:v>
                      </c:pt>
                      <c:pt idx="146" formatCode="0">
                        <c:v>14</c:v>
                      </c:pt>
                      <c:pt idx="147" formatCode="0">
                        <c:v>14</c:v>
                      </c:pt>
                      <c:pt idx="148" formatCode="0">
                        <c:v>14</c:v>
                      </c:pt>
                      <c:pt idx="149" formatCode="0">
                        <c:v>14</c:v>
                      </c:pt>
                      <c:pt idx="150" formatCode="0">
                        <c:v>14</c:v>
                      </c:pt>
                      <c:pt idx="151" formatCode="0">
                        <c:v>14</c:v>
                      </c:pt>
                      <c:pt idx="152" formatCode="0">
                        <c:v>14</c:v>
                      </c:pt>
                      <c:pt idx="153" formatCode="0">
                        <c:v>14</c:v>
                      </c:pt>
                      <c:pt idx="154" formatCode="0">
                        <c:v>13</c:v>
                      </c:pt>
                      <c:pt idx="155" formatCode="0">
                        <c:v>13</c:v>
                      </c:pt>
                    </c:numCache>
                  </c:numRef>
                </c:val>
                <c:extLst xmlns:c15="http://schemas.microsoft.com/office/drawing/2012/chart">
                  <c:ext xmlns:c16="http://schemas.microsoft.com/office/drawing/2014/chart" uri="{C3380CC4-5D6E-409C-BE32-E72D297353CC}">
                    <c16:uniqueId val="{00000037-9227-4C30-8B5E-CA55F3858431}"/>
                  </c:ext>
                </c:extLst>
              </c15:ser>
            </c15:filteredAreaSeries>
            <c15:filteredAreaSeries>
              <c15:ser>
                <c:idx val="54"/>
                <c:order val="54"/>
                <c:tx>
                  <c:strRef>
                    <c:extLst xmlns:c15="http://schemas.microsoft.com/office/drawing/2012/chart">
                      <c:ext xmlns:c15="http://schemas.microsoft.com/office/drawing/2012/chart" uri="{02D57815-91ED-43cb-92C2-25804820EDAC}">
                        <c15:formulaRef>
                          <c15:sqref>'Table for graphs 25-27'!$A$56</c15:sqref>
                        </c15:formulaRef>
                      </c:ext>
                    </c:extLst>
                    <c:strCache>
                      <c:ptCount val="1"/>
                      <c:pt idx="0">
                        <c:v>Other - Trajectory 26/27</c:v>
                      </c:pt>
                    </c:strCache>
                  </c:strRef>
                </c:tx>
                <c:spPr>
                  <a:solidFill>
                    <a:schemeClr val="accent1"/>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25-27'!$B$56:$FA$56</c15:sqref>
                        </c15:formulaRef>
                      </c:ext>
                    </c:extLst>
                    <c:numCache>
                      <c:formatCode>General</c:formatCode>
                      <c:ptCount val="156"/>
                      <c:pt idx="104" formatCode="0">
                        <c:v>0</c:v>
                      </c:pt>
                      <c:pt idx="105" formatCode="0">
                        <c:v>0</c:v>
                      </c:pt>
                      <c:pt idx="106" formatCode="0">
                        <c:v>1</c:v>
                      </c:pt>
                      <c:pt idx="107" formatCode="0">
                        <c:v>3</c:v>
                      </c:pt>
                      <c:pt idx="108" formatCode="0">
                        <c:v>2</c:v>
                      </c:pt>
                      <c:pt idx="109" formatCode="0">
                        <c:v>3</c:v>
                      </c:pt>
                      <c:pt idx="110" formatCode="0">
                        <c:v>1</c:v>
                      </c:pt>
                      <c:pt idx="111" formatCode="0">
                        <c:v>2</c:v>
                      </c:pt>
                      <c:pt idx="112" formatCode="0">
                        <c:v>1</c:v>
                      </c:pt>
                      <c:pt idx="113" formatCode="0">
                        <c:v>0</c:v>
                      </c:pt>
                      <c:pt idx="114" formatCode="0">
                        <c:v>0</c:v>
                      </c:pt>
                      <c:pt idx="115" formatCode="0">
                        <c:v>0</c:v>
                      </c:pt>
                      <c:pt idx="116" formatCode="0">
                        <c:v>1</c:v>
                      </c:pt>
                      <c:pt idx="117" formatCode="0">
                        <c:v>0</c:v>
                      </c:pt>
                      <c:pt idx="118" formatCode="0">
                        <c:v>0</c:v>
                      </c:pt>
                      <c:pt idx="119" formatCode="0">
                        <c:v>0</c:v>
                      </c:pt>
                      <c:pt idx="120" formatCode="0">
                        <c:v>1</c:v>
                      </c:pt>
                      <c:pt idx="121" formatCode="0">
                        <c:v>2</c:v>
                      </c:pt>
                      <c:pt idx="122" formatCode="0">
                        <c:v>2</c:v>
                      </c:pt>
                      <c:pt idx="123" formatCode="0">
                        <c:v>2</c:v>
                      </c:pt>
                      <c:pt idx="124" formatCode="0">
                        <c:v>2</c:v>
                      </c:pt>
                      <c:pt idx="125" formatCode="0">
                        <c:v>3</c:v>
                      </c:pt>
                      <c:pt idx="126" formatCode="0">
                        <c:v>1</c:v>
                      </c:pt>
                      <c:pt idx="127" formatCode="0">
                        <c:v>2</c:v>
                      </c:pt>
                      <c:pt idx="128" formatCode="0">
                        <c:v>2</c:v>
                      </c:pt>
                      <c:pt idx="129" formatCode="0">
                        <c:v>2</c:v>
                      </c:pt>
                      <c:pt idx="130" formatCode="0">
                        <c:v>1</c:v>
                      </c:pt>
                      <c:pt idx="131" formatCode="0">
                        <c:v>0</c:v>
                      </c:pt>
                      <c:pt idx="132" formatCode="0">
                        <c:v>0</c:v>
                      </c:pt>
                      <c:pt idx="133" formatCode="0">
                        <c:v>0</c:v>
                      </c:pt>
                      <c:pt idx="134" formatCode="0">
                        <c:v>2</c:v>
                      </c:pt>
                      <c:pt idx="135" formatCode="0">
                        <c:v>0</c:v>
                      </c:pt>
                      <c:pt idx="136" formatCode="0">
                        <c:v>0</c:v>
                      </c:pt>
                      <c:pt idx="137" formatCode="0">
                        <c:v>1</c:v>
                      </c:pt>
                      <c:pt idx="138" formatCode="0">
                        <c:v>3</c:v>
                      </c:pt>
                      <c:pt idx="139" formatCode="0">
                        <c:v>2</c:v>
                      </c:pt>
                      <c:pt idx="140" formatCode="0">
                        <c:v>1</c:v>
                      </c:pt>
                      <c:pt idx="141" formatCode="0">
                        <c:v>2</c:v>
                      </c:pt>
                      <c:pt idx="142" formatCode="0">
                        <c:v>3</c:v>
                      </c:pt>
                      <c:pt idx="143" formatCode="0">
                        <c:v>3</c:v>
                      </c:pt>
                      <c:pt idx="144" formatCode="0">
                        <c:v>4</c:v>
                      </c:pt>
                      <c:pt idx="145" formatCode="0">
                        <c:v>3</c:v>
                      </c:pt>
                      <c:pt idx="146" formatCode="0">
                        <c:v>3</c:v>
                      </c:pt>
                      <c:pt idx="147" formatCode="0">
                        <c:v>2</c:v>
                      </c:pt>
                      <c:pt idx="148" formatCode="0">
                        <c:v>0</c:v>
                      </c:pt>
                      <c:pt idx="149" formatCode="0">
                        <c:v>0</c:v>
                      </c:pt>
                      <c:pt idx="150" formatCode="0">
                        <c:v>0</c:v>
                      </c:pt>
                      <c:pt idx="151" formatCode="0">
                        <c:v>1</c:v>
                      </c:pt>
                      <c:pt idx="152" formatCode="0">
                        <c:v>2</c:v>
                      </c:pt>
                      <c:pt idx="153" formatCode="0">
                        <c:v>1</c:v>
                      </c:pt>
                      <c:pt idx="154" formatCode="0">
                        <c:v>1</c:v>
                      </c:pt>
                      <c:pt idx="155" formatCode="0">
                        <c:v>2</c:v>
                      </c:pt>
                    </c:numCache>
                  </c:numRef>
                </c:val>
                <c:extLst xmlns:c15="http://schemas.microsoft.com/office/drawing/2012/chart">
                  <c:ext xmlns:c16="http://schemas.microsoft.com/office/drawing/2014/chart" uri="{C3380CC4-5D6E-409C-BE32-E72D297353CC}">
                    <c16:uniqueId val="{00000038-9227-4C30-8B5E-CA55F3858431}"/>
                  </c:ext>
                </c:extLst>
              </c15:ser>
            </c15:filteredAreaSeries>
            <c15:filteredAreaSeries>
              <c15:ser>
                <c:idx val="55"/>
                <c:order val="55"/>
                <c:tx>
                  <c:strRef>
                    <c:extLst xmlns:c15="http://schemas.microsoft.com/office/drawing/2012/chart">
                      <c:ext xmlns:c15="http://schemas.microsoft.com/office/drawing/2012/chart" uri="{02D57815-91ED-43cb-92C2-25804820EDAC}">
                        <c15:formulaRef>
                          <c15:sqref>'Table for graphs 25-27'!$A$57</c15:sqref>
                        </c15:formulaRef>
                      </c:ext>
                    </c:extLst>
                    <c:strCache>
                      <c:ptCount val="1"/>
                      <c:pt idx="0">
                        <c:v>Sarcoma - Trajectory 26/27</c:v>
                      </c:pt>
                    </c:strCache>
                  </c:strRef>
                </c:tx>
                <c:spPr>
                  <a:solidFill>
                    <a:schemeClr val="accent2"/>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25-27'!$B$57:$FA$57</c15:sqref>
                        </c15:formulaRef>
                      </c:ext>
                    </c:extLst>
                    <c:numCache>
                      <c:formatCode>General</c:formatCode>
                      <c:ptCount val="156"/>
                      <c:pt idx="104" formatCode="0">
                        <c:v>4</c:v>
                      </c:pt>
                      <c:pt idx="105" formatCode="0">
                        <c:v>4</c:v>
                      </c:pt>
                      <c:pt idx="106" formatCode="0">
                        <c:v>5</c:v>
                      </c:pt>
                      <c:pt idx="107" formatCode="0">
                        <c:v>5</c:v>
                      </c:pt>
                      <c:pt idx="108" formatCode="0">
                        <c:v>4</c:v>
                      </c:pt>
                      <c:pt idx="109" formatCode="0">
                        <c:v>4</c:v>
                      </c:pt>
                      <c:pt idx="110" formatCode="0">
                        <c:v>4</c:v>
                      </c:pt>
                      <c:pt idx="111" formatCode="0">
                        <c:v>3</c:v>
                      </c:pt>
                      <c:pt idx="112" formatCode="0">
                        <c:v>3</c:v>
                      </c:pt>
                      <c:pt idx="113" formatCode="0">
                        <c:v>3</c:v>
                      </c:pt>
                      <c:pt idx="114" formatCode="0">
                        <c:v>3</c:v>
                      </c:pt>
                      <c:pt idx="115" formatCode="0">
                        <c:v>3</c:v>
                      </c:pt>
                      <c:pt idx="116" formatCode="0">
                        <c:v>2</c:v>
                      </c:pt>
                      <c:pt idx="117" formatCode="0">
                        <c:v>2</c:v>
                      </c:pt>
                      <c:pt idx="118" formatCode="0">
                        <c:v>2</c:v>
                      </c:pt>
                      <c:pt idx="119" formatCode="0">
                        <c:v>2</c:v>
                      </c:pt>
                      <c:pt idx="120" formatCode="0">
                        <c:v>3</c:v>
                      </c:pt>
                      <c:pt idx="121" formatCode="0">
                        <c:v>3</c:v>
                      </c:pt>
                      <c:pt idx="122" formatCode="0">
                        <c:v>3</c:v>
                      </c:pt>
                      <c:pt idx="123" formatCode="0">
                        <c:v>4</c:v>
                      </c:pt>
                      <c:pt idx="124" formatCode="0">
                        <c:v>4</c:v>
                      </c:pt>
                      <c:pt idx="125" formatCode="0">
                        <c:v>4</c:v>
                      </c:pt>
                      <c:pt idx="126" formatCode="0">
                        <c:v>4</c:v>
                      </c:pt>
                      <c:pt idx="127" formatCode="0">
                        <c:v>3</c:v>
                      </c:pt>
                      <c:pt idx="128" formatCode="0">
                        <c:v>3</c:v>
                      </c:pt>
                      <c:pt idx="129" formatCode="0">
                        <c:v>3</c:v>
                      </c:pt>
                      <c:pt idx="130" formatCode="0">
                        <c:v>2</c:v>
                      </c:pt>
                      <c:pt idx="131" formatCode="0">
                        <c:v>2</c:v>
                      </c:pt>
                      <c:pt idx="132" formatCode="0">
                        <c:v>2</c:v>
                      </c:pt>
                      <c:pt idx="133" formatCode="0">
                        <c:v>3</c:v>
                      </c:pt>
                      <c:pt idx="134" formatCode="0">
                        <c:v>3</c:v>
                      </c:pt>
                      <c:pt idx="135" formatCode="0">
                        <c:v>3</c:v>
                      </c:pt>
                      <c:pt idx="136" formatCode="0">
                        <c:v>3</c:v>
                      </c:pt>
                      <c:pt idx="137" formatCode="0">
                        <c:v>4</c:v>
                      </c:pt>
                      <c:pt idx="138" formatCode="0">
                        <c:v>4</c:v>
                      </c:pt>
                      <c:pt idx="139" formatCode="0">
                        <c:v>3</c:v>
                      </c:pt>
                      <c:pt idx="140" formatCode="0">
                        <c:v>3</c:v>
                      </c:pt>
                      <c:pt idx="141" formatCode="0">
                        <c:v>4</c:v>
                      </c:pt>
                      <c:pt idx="142" formatCode="0">
                        <c:v>5</c:v>
                      </c:pt>
                      <c:pt idx="143" formatCode="0">
                        <c:v>6</c:v>
                      </c:pt>
                      <c:pt idx="144" formatCode="0">
                        <c:v>6</c:v>
                      </c:pt>
                      <c:pt idx="145" formatCode="0">
                        <c:v>5</c:v>
                      </c:pt>
                      <c:pt idx="146" formatCode="0">
                        <c:v>5</c:v>
                      </c:pt>
                      <c:pt idx="147" formatCode="0">
                        <c:v>4</c:v>
                      </c:pt>
                      <c:pt idx="148" formatCode="0">
                        <c:v>3</c:v>
                      </c:pt>
                      <c:pt idx="149" formatCode="0">
                        <c:v>3</c:v>
                      </c:pt>
                      <c:pt idx="150" formatCode="0">
                        <c:v>4</c:v>
                      </c:pt>
                      <c:pt idx="151" formatCode="0">
                        <c:v>4</c:v>
                      </c:pt>
                      <c:pt idx="152" formatCode="0">
                        <c:v>4</c:v>
                      </c:pt>
                      <c:pt idx="153" formatCode="0">
                        <c:v>3</c:v>
                      </c:pt>
                      <c:pt idx="154" formatCode="0">
                        <c:v>3</c:v>
                      </c:pt>
                      <c:pt idx="155" formatCode="0">
                        <c:v>3</c:v>
                      </c:pt>
                    </c:numCache>
                  </c:numRef>
                </c:val>
                <c:extLst xmlns:c15="http://schemas.microsoft.com/office/drawing/2012/chart">
                  <c:ext xmlns:c16="http://schemas.microsoft.com/office/drawing/2014/chart" uri="{C3380CC4-5D6E-409C-BE32-E72D297353CC}">
                    <c16:uniqueId val="{00000039-9227-4C30-8B5E-CA55F3858431}"/>
                  </c:ext>
                </c:extLst>
              </c15:ser>
            </c15:filteredAreaSeries>
            <c15:filteredAreaSeries>
              <c15:ser>
                <c:idx val="56"/>
                <c:order val="56"/>
                <c:tx>
                  <c:strRef>
                    <c:extLst xmlns:c15="http://schemas.microsoft.com/office/drawing/2012/chart">
                      <c:ext xmlns:c15="http://schemas.microsoft.com/office/drawing/2012/chart" uri="{02D57815-91ED-43cb-92C2-25804820EDAC}">
                        <c15:formulaRef>
                          <c15:sqref>'Table for graphs 25-27'!$A$58</c15:sqref>
                        </c15:formulaRef>
                      </c:ext>
                    </c:extLst>
                    <c:strCache>
                      <c:ptCount val="1"/>
                      <c:pt idx="0">
                        <c:v>Skin - Trajectory 26/27</c:v>
                      </c:pt>
                    </c:strCache>
                  </c:strRef>
                </c:tx>
                <c:spPr>
                  <a:solidFill>
                    <a:schemeClr val="accent3"/>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25-27'!$B$58:$FA$58</c15:sqref>
                        </c15:formulaRef>
                      </c:ext>
                    </c:extLst>
                    <c:numCache>
                      <c:formatCode>General</c:formatCode>
                      <c:ptCount val="156"/>
                      <c:pt idx="104" formatCode="0">
                        <c:v>38</c:v>
                      </c:pt>
                      <c:pt idx="105" formatCode="0">
                        <c:v>37</c:v>
                      </c:pt>
                      <c:pt idx="106" formatCode="0">
                        <c:v>36</c:v>
                      </c:pt>
                      <c:pt idx="107" formatCode="0">
                        <c:v>35</c:v>
                      </c:pt>
                      <c:pt idx="108" formatCode="0">
                        <c:v>34</c:v>
                      </c:pt>
                      <c:pt idx="109" formatCode="0">
                        <c:v>34</c:v>
                      </c:pt>
                      <c:pt idx="110" formatCode="0">
                        <c:v>33</c:v>
                      </c:pt>
                      <c:pt idx="111" formatCode="0">
                        <c:v>32</c:v>
                      </c:pt>
                      <c:pt idx="112" formatCode="0">
                        <c:v>31</c:v>
                      </c:pt>
                      <c:pt idx="113" formatCode="0">
                        <c:v>30</c:v>
                      </c:pt>
                      <c:pt idx="114" formatCode="0">
                        <c:v>29</c:v>
                      </c:pt>
                      <c:pt idx="115" formatCode="0">
                        <c:v>29</c:v>
                      </c:pt>
                      <c:pt idx="116" formatCode="0">
                        <c:v>28</c:v>
                      </c:pt>
                      <c:pt idx="117" formatCode="0">
                        <c:v>27</c:v>
                      </c:pt>
                      <c:pt idx="118" formatCode="0">
                        <c:v>26</c:v>
                      </c:pt>
                      <c:pt idx="119" formatCode="0">
                        <c:v>25</c:v>
                      </c:pt>
                      <c:pt idx="120" formatCode="0">
                        <c:v>24</c:v>
                      </c:pt>
                      <c:pt idx="121" formatCode="0">
                        <c:v>23</c:v>
                      </c:pt>
                      <c:pt idx="122" formatCode="0">
                        <c:v>23</c:v>
                      </c:pt>
                      <c:pt idx="123" formatCode="0">
                        <c:v>24</c:v>
                      </c:pt>
                      <c:pt idx="124" formatCode="0">
                        <c:v>24</c:v>
                      </c:pt>
                      <c:pt idx="125" formatCode="0">
                        <c:v>25</c:v>
                      </c:pt>
                      <c:pt idx="126" formatCode="0">
                        <c:v>25</c:v>
                      </c:pt>
                      <c:pt idx="127" formatCode="0">
                        <c:v>26</c:v>
                      </c:pt>
                      <c:pt idx="128" formatCode="0">
                        <c:v>26</c:v>
                      </c:pt>
                      <c:pt idx="129" formatCode="0">
                        <c:v>27</c:v>
                      </c:pt>
                      <c:pt idx="130" formatCode="0">
                        <c:v>26</c:v>
                      </c:pt>
                      <c:pt idx="131" formatCode="0">
                        <c:v>25</c:v>
                      </c:pt>
                      <c:pt idx="132" formatCode="0">
                        <c:v>24</c:v>
                      </c:pt>
                      <c:pt idx="133" formatCode="0">
                        <c:v>23</c:v>
                      </c:pt>
                      <c:pt idx="134" formatCode="0">
                        <c:v>22</c:v>
                      </c:pt>
                      <c:pt idx="135" formatCode="0">
                        <c:v>20</c:v>
                      </c:pt>
                      <c:pt idx="136" formatCode="0">
                        <c:v>20</c:v>
                      </c:pt>
                      <c:pt idx="137" formatCode="0">
                        <c:v>20</c:v>
                      </c:pt>
                      <c:pt idx="138" formatCode="0">
                        <c:v>19</c:v>
                      </c:pt>
                      <c:pt idx="139" formatCode="0">
                        <c:v>19</c:v>
                      </c:pt>
                      <c:pt idx="140" formatCode="0">
                        <c:v>20</c:v>
                      </c:pt>
                      <c:pt idx="141" formatCode="0">
                        <c:v>20</c:v>
                      </c:pt>
                      <c:pt idx="142" formatCode="0">
                        <c:v>22</c:v>
                      </c:pt>
                      <c:pt idx="143" formatCode="0">
                        <c:v>24</c:v>
                      </c:pt>
                      <c:pt idx="144" formatCode="0">
                        <c:v>22</c:v>
                      </c:pt>
                      <c:pt idx="145" formatCode="0">
                        <c:v>21</c:v>
                      </c:pt>
                      <c:pt idx="146" formatCode="0">
                        <c:v>21</c:v>
                      </c:pt>
                      <c:pt idx="147" formatCode="0">
                        <c:v>20</c:v>
                      </c:pt>
                      <c:pt idx="148" formatCode="0">
                        <c:v>20</c:v>
                      </c:pt>
                      <c:pt idx="149" formatCode="0">
                        <c:v>20</c:v>
                      </c:pt>
                      <c:pt idx="150" formatCode="0">
                        <c:v>20</c:v>
                      </c:pt>
                      <c:pt idx="151" formatCode="0">
                        <c:v>20</c:v>
                      </c:pt>
                      <c:pt idx="152" formatCode="0">
                        <c:v>20</c:v>
                      </c:pt>
                      <c:pt idx="153" formatCode="0">
                        <c:v>19</c:v>
                      </c:pt>
                      <c:pt idx="154" formatCode="0">
                        <c:v>19</c:v>
                      </c:pt>
                      <c:pt idx="155" formatCode="0">
                        <c:v>19</c:v>
                      </c:pt>
                    </c:numCache>
                  </c:numRef>
                </c:val>
                <c:extLst xmlns:c15="http://schemas.microsoft.com/office/drawing/2012/chart">
                  <c:ext xmlns:c16="http://schemas.microsoft.com/office/drawing/2014/chart" uri="{C3380CC4-5D6E-409C-BE32-E72D297353CC}">
                    <c16:uniqueId val="{0000003A-9227-4C30-8B5E-CA55F3858431}"/>
                  </c:ext>
                </c:extLst>
              </c15:ser>
            </c15:filteredAreaSeries>
            <c15:filteredAreaSeries>
              <c15:ser>
                <c:idx val="57"/>
                <c:order val="57"/>
                <c:tx>
                  <c:strRef>
                    <c:extLst xmlns:c15="http://schemas.microsoft.com/office/drawing/2012/chart">
                      <c:ext xmlns:c15="http://schemas.microsoft.com/office/drawing/2012/chart" uri="{02D57815-91ED-43cb-92C2-25804820EDAC}">
                        <c15:formulaRef>
                          <c15:sqref>'Table for graphs 25-27'!$A$59</c15:sqref>
                        </c15:formulaRef>
                      </c:ext>
                    </c:extLst>
                    <c:strCache>
                      <c:ptCount val="1"/>
                      <c:pt idx="0">
                        <c:v>Upper Gastrointestinal - Trajectory 26/27</c:v>
                      </c:pt>
                    </c:strCache>
                  </c:strRef>
                </c:tx>
                <c:spPr>
                  <a:solidFill>
                    <a:schemeClr val="accent4"/>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25-27'!$B$59:$FA$59</c15:sqref>
                        </c15:formulaRef>
                      </c:ext>
                    </c:extLst>
                    <c:numCache>
                      <c:formatCode>General</c:formatCode>
                      <c:ptCount val="156"/>
                      <c:pt idx="104" formatCode="0">
                        <c:v>26</c:v>
                      </c:pt>
                      <c:pt idx="105" formatCode="0">
                        <c:v>26</c:v>
                      </c:pt>
                      <c:pt idx="106" formatCode="0">
                        <c:v>26</c:v>
                      </c:pt>
                      <c:pt idx="107" formatCode="0">
                        <c:v>26</c:v>
                      </c:pt>
                      <c:pt idx="108" formatCode="0">
                        <c:v>26</c:v>
                      </c:pt>
                      <c:pt idx="109" formatCode="0">
                        <c:v>25</c:v>
                      </c:pt>
                      <c:pt idx="110" formatCode="0">
                        <c:v>25</c:v>
                      </c:pt>
                      <c:pt idx="111" formatCode="0">
                        <c:v>25</c:v>
                      </c:pt>
                      <c:pt idx="112" formatCode="0">
                        <c:v>25</c:v>
                      </c:pt>
                      <c:pt idx="113" formatCode="0">
                        <c:v>25</c:v>
                      </c:pt>
                      <c:pt idx="114" formatCode="0">
                        <c:v>25</c:v>
                      </c:pt>
                      <c:pt idx="115" formatCode="0">
                        <c:v>25</c:v>
                      </c:pt>
                      <c:pt idx="116" formatCode="0">
                        <c:v>24</c:v>
                      </c:pt>
                      <c:pt idx="117" formatCode="0">
                        <c:v>24</c:v>
                      </c:pt>
                      <c:pt idx="118" formatCode="0">
                        <c:v>24</c:v>
                      </c:pt>
                      <c:pt idx="119" formatCode="0">
                        <c:v>24</c:v>
                      </c:pt>
                      <c:pt idx="120" formatCode="0">
                        <c:v>24</c:v>
                      </c:pt>
                      <c:pt idx="121" formatCode="0">
                        <c:v>24</c:v>
                      </c:pt>
                      <c:pt idx="122" formatCode="0">
                        <c:v>24</c:v>
                      </c:pt>
                      <c:pt idx="123" formatCode="0">
                        <c:v>23</c:v>
                      </c:pt>
                      <c:pt idx="124" formatCode="0">
                        <c:v>23</c:v>
                      </c:pt>
                      <c:pt idx="125" formatCode="0">
                        <c:v>23</c:v>
                      </c:pt>
                      <c:pt idx="126" formatCode="0">
                        <c:v>23</c:v>
                      </c:pt>
                      <c:pt idx="127" formatCode="0">
                        <c:v>23</c:v>
                      </c:pt>
                      <c:pt idx="128" formatCode="0">
                        <c:v>23</c:v>
                      </c:pt>
                      <c:pt idx="129" formatCode="0">
                        <c:v>23</c:v>
                      </c:pt>
                      <c:pt idx="130" formatCode="0">
                        <c:v>22</c:v>
                      </c:pt>
                      <c:pt idx="131" formatCode="0">
                        <c:v>22</c:v>
                      </c:pt>
                      <c:pt idx="132" formatCode="0">
                        <c:v>22</c:v>
                      </c:pt>
                      <c:pt idx="133" formatCode="0">
                        <c:v>22</c:v>
                      </c:pt>
                      <c:pt idx="134" formatCode="0">
                        <c:v>22</c:v>
                      </c:pt>
                      <c:pt idx="135" formatCode="0">
                        <c:v>22</c:v>
                      </c:pt>
                      <c:pt idx="136" formatCode="0">
                        <c:v>22</c:v>
                      </c:pt>
                      <c:pt idx="137" formatCode="0">
                        <c:v>21</c:v>
                      </c:pt>
                      <c:pt idx="138" formatCode="0">
                        <c:v>21</c:v>
                      </c:pt>
                      <c:pt idx="139" formatCode="0">
                        <c:v>21</c:v>
                      </c:pt>
                      <c:pt idx="140" formatCode="0">
                        <c:v>21</c:v>
                      </c:pt>
                      <c:pt idx="141" formatCode="0">
                        <c:v>21</c:v>
                      </c:pt>
                      <c:pt idx="142" formatCode="0">
                        <c:v>22</c:v>
                      </c:pt>
                      <c:pt idx="143" formatCode="0">
                        <c:v>22</c:v>
                      </c:pt>
                      <c:pt idx="144" formatCode="0">
                        <c:v>21</c:v>
                      </c:pt>
                      <c:pt idx="145" formatCode="0">
                        <c:v>20</c:v>
                      </c:pt>
                      <c:pt idx="146" formatCode="0">
                        <c:v>20</c:v>
                      </c:pt>
                      <c:pt idx="147" formatCode="0">
                        <c:v>20</c:v>
                      </c:pt>
                      <c:pt idx="148" formatCode="0">
                        <c:v>20</c:v>
                      </c:pt>
                      <c:pt idx="149" formatCode="0">
                        <c:v>20</c:v>
                      </c:pt>
                      <c:pt idx="150" formatCode="0">
                        <c:v>20</c:v>
                      </c:pt>
                      <c:pt idx="151" formatCode="0">
                        <c:v>19</c:v>
                      </c:pt>
                      <c:pt idx="152" formatCode="0">
                        <c:v>19</c:v>
                      </c:pt>
                      <c:pt idx="153" formatCode="0">
                        <c:v>19</c:v>
                      </c:pt>
                      <c:pt idx="154" formatCode="0">
                        <c:v>18</c:v>
                      </c:pt>
                      <c:pt idx="155" formatCode="0">
                        <c:v>18</c:v>
                      </c:pt>
                    </c:numCache>
                  </c:numRef>
                </c:val>
                <c:extLst xmlns:c15="http://schemas.microsoft.com/office/drawing/2012/chart">
                  <c:ext xmlns:c16="http://schemas.microsoft.com/office/drawing/2014/chart" uri="{C3380CC4-5D6E-409C-BE32-E72D297353CC}">
                    <c16:uniqueId val="{0000003B-9227-4C30-8B5E-CA55F3858431}"/>
                  </c:ext>
                </c:extLst>
              </c15:ser>
            </c15:filteredAreaSeries>
            <c15:filteredAreaSeries>
              <c15:ser>
                <c:idx val="58"/>
                <c:order val="58"/>
                <c:tx>
                  <c:strRef>
                    <c:extLst xmlns:c15="http://schemas.microsoft.com/office/drawing/2012/chart">
                      <c:ext xmlns:c15="http://schemas.microsoft.com/office/drawing/2012/chart" uri="{02D57815-91ED-43cb-92C2-25804820EDAC}">
                        <c15:formulaRef>
                          <c15:sqref>'Table for graphs 25-27'!$A$60</c15:sqref>
                        </c15:formulaRef>
                      </c:ext>
                    </c:extLst>
                    <c:strCache>
                      <c:ptCount val="1"/>
                      <c:pt idx="0">
                        <c:v>Urological - Trajectory 26/27</c:v>
                      </c:pt>
                    </c:strCache>
                  </c:strRef>
                </c:tx>
                <c:spPr>
                  <a:solidFill>
                    <a:schemeClr val="accent5"/>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25-27'!$B$60:$FA$60</c15:sqref>
                        </c15:formulaRef>
                      </c:ext>
                    </c:extLst>
                    <c:numCache>
                      <c:formatCode>General</c:formatCode>
                      <c:ptCount val="156"/>
                      <c:pt idx="104" formatCode="0">
                        <c:v>70</c:v>
                      </c:pt>
                      <c:pt idx="105" formatCode="0">
                        <c:v>69</c:v>
                      </c:pt>
                      <c:pt idx="106" formatCode="0">
                        <c:v>69</c:v>
                      </c:pt>
                      <c:pt idx="107" formatCode="0">
                        <c:v>60</c:v>
                      </c:pt>
                      <c:pt idx="108" formatCode="0">
                        <c:v>60</c:v>
                      </c:pt>
                      <c:pt idx="109" formatCode="0">
                        <c:v>60</c:v>
                      </c:pt>
                      <c:pt idx="110" formatCode="0">
                        <c:v>60</c:v>
                      </c:pt>
                      <c:pt idx="111" formatCode="0">
                        <c:v>59</c:v>
                      </c:pt>
                      <c:pt idx="112" formatCode="0">
                        <c:v>59</c:v>
                      </c:pt>
                      <c:pt idx="113" formatCode="0">
                        <c:v>59</c:v>
                      </c:pt>
                      <c:pt idx="114" formatCode="0">
                        <c:v>58</c:v>
                      </c:pt>
                      <c:pt idx="115" formatCode="0">
                        <c:v>58</c:v>
                      </c:pt>
                      <c:pt idx="116" formatCode="0">
                        <c:v>58</c:v>
                      </c:pt>
                      <c:pt idx="117" formatCode="0">
                        <c:v>58</c:v>
                      </c:pt>
                      <c:pt idx="118" formatCode="0">
                        <c:v>58</c:v>
                      </c:pt>
                      <c:pt idx="119" formatCode="0">
                        <c:v>57</c:v>
                      </c:pt>
                      <c:pt idx="120" formatCode="0">
                        <c:v>57</c:v>
                      </c:pt>
                      <c:pt idx="121" formatCode="0">
                        <c:v>57</c:v>
                      </c:pt>
                      <c:pt idx="122" formatCode="0">
                        <c:v>57</c:v>
                      </c:pt>
                      <c:pt idx="123" formatCode="0">
                        <c:v>58</c:v>
                      </c:pt>
                      <c:pt idx="124" formatCode="0">
                        <c:v>58</c:v>
                      </c:pt>
                      <c:pt idx="125" formatCode="0">
                        <c:v>59</c:v>
                      </c:pt>
                      <c:pt idx="126" formatCode="0">
                        <c:v>60</c:v>
                      </c:pt>
                      <c:pt idx="127" formatCode="0">
                        <c:v>58</c:v>
                      </c:pt>
                      <c:pt idx="128" formatCode="0">
                        <c:v>58</c:v>
                      </c:pt>
                      <c:pt idx="129" formatCode="0">
                        <c:v>57</c:v>
                      </c:pt>
                      <c:pt idx="130" formatCode="0">
                        <c:v>57</c:v>
                      </c:pt>
                      <c:pt idx="131" formatCode="0">
                        <c:v>56</c:v>
                      </c:pt>
                      <c:pt idx="132" formatCode="0">
                        <c:v>56</c:v>
                      </c:pt>
                      <c:pt idx="133" formatCode="0">
                        <c:v>55</c:v>
                      </c:pt>
                      <c:pt idx="134" formatCode="0">
                        <c:v>55</c:v>
                      </c:pt>
                      <c:pt idx="135" formatCode="0">
                        <c:v>54</c:v>
                      </c:pt>
                      <c:pt idx="136" formatCode="0">
                        <c:v>53</c:v>
                      </c:pt>
                      <c:pt idx="137" formatCode="0">
                        <c:v>53</c:v>
                      </c:pt>
                      <c:pt idx="138" formatCode="0">
                        <c:v>51</c:v>
                      </c:pt>
                      <c:pt idx="139" formatCode="0">
                        <c:v>49</c:v>
                      </c:pt>
                      <c:pt idx="140" formatCode="0">
                        <c:v>46</c:v>
                      </c:pt>
                      <c:pt idx="141" formatCode="0">
                        <c:v>49</c:v>
                      </c:pt>
                      <c:pt idx="142" formatCode="0">
                        <c:v>50</c:v>
                      </c:pt>
                      <c:pt idx="143" formatCode="0">
                        <c:v>52</c:v>
                      </c:pt>
                      <c:pt idx="144" formatCode="0">
                        <c:v>53</c:v>
                      </c:pt>
                      <c:pt idx="145" formatCode="0">
                        <c:v>50</c:v>
                      </c:pt>
                      <c:pt idx="146" formatCode="0">
                        <c:v>49</c:v>
                      </c:pt>
                      <c:pt idx="147" formatCode="0">
                        <c:v>48</c:v>
                      </c:pt>
                      <c:pt idx="148" formatCode="0">
                        <c:v>48</c:v>
                      </c:pt>
                      <c:pt idx="149" formatCode="0">
                        <c:v>47</c:v>
                      </c:pt>
                      <c:pt idx="150" formatCode="0">
                        <c:v>46</c:v>
                      </c:pt>
                      <c:pt idx="151" formatCode="0">
                        <c:v>46</c:v>
                      </c:pt>
                      <c:pt idx="152" formatCode="0">
                        <c:v>44</c:v>
                      </c:pt>
                      <c:pt idx="153" formatCode="0">
                        <c:v>43</c:v>
                      </c:pt>
                      <c:pt idx="154" formatCode="0">
                        <c:v>42</c:v>
                      </c:pt>
                      <c:pt idx="155" formatCode="0">
                        <c:v>41</c:v>
                      </c:pt>
                    </c:numCache>
                  </c:numRef>
                </c:val>
                <c:extLst xmlns:c15="http://schemas.microsoft.com/office/drawing/2012/chart">
                  <c:ext xmlns:c16="http://schemas.microsoft.com/office/drawing/2014/chart" uri="{C3380CC4-5D6E-409C-BE32-E72D297353CC}">
                    <c16:uniqueId val="{0000003C-9227-4C30-8B5E-CA55F3858431}"/>
                  </c:ext>
                </c:extLst>
              </c15:ser>
            </c15:filteredAreaSeries>
            <c15:filteredAreaSeries>
              <c15:ser>
                <c:idx val="60"/>
                <c:order val="60"/>
                <c:tx>
                  <c:strRef>
                    <c:extLst xmlns:c15="http://schemas.microsoft.com/office/drawing/2012/chart">
                      <c:ext xmlns:c15="http://schemas.microsoft.com/office/drawing/2012/chart" uri="{02D57815-91ED-43cb-92C2-25804820EDAC}">
                        <c15:formulaRef>
                          <c15:sqref>'Table for graphs 25-27'!$A$62</c15:sqref>
                        </c15:formulaRef>
                      </c:ext>
                    </c:extLst>
                    <c:strCache>
                      <c:ptCount val="1"/>
                      <c:pt idx="0">
                        <c:v>Acute Leukaemia - Reported 63 - 103 days</c:v>
                      </c:pt>
                    </c:strCache>
                  </c:strRef>
                </c:tx>
                <c:spPr>
                  <a:solidFill>
                    <a:schemeClr val="accent1">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25-27'!$B$62:$FA$62</c15:sqref>
                        </c15:formulaRef>
                      </c:ext>
                    </c:extLst>
                    <c:numCache>
                      <c:formatCode>0</c:formatCode>
                      <c:ptCount val="156"/>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0</c:v>
                      </c:pt>
                      <c:pt idx="23" formatCode="General">
                        <c:v>0</c:v>
                      </c:pt>
                      <c:pt idx="24" formatCode="General">
                        <c:v>0</c:v>
                      </c:pt>
                      <c:pt idx="25" formatCode="General">
                        <c:v>0</c:v>
                      </c:pt>
                      <c:pt idx="26" formatCode="General">
                        <c:v>0</c:v>
                      </c:pt>
                      <c:pt idx="27" formatCode="General">
                        <c:v>0</c:v>
                      </c:pt>
                      <c:pt idx="28" formatCode="General">
                        <c:v>0</c:v>
                      </c:pt>
                      <c:pt idx="29" formatCode="General">
                        <c:v>0</c:v>
                      </c:pt>
                      <c:pt idx="30" formatCode="General">
                        <c:v>0</c:v>
                      </c:pt>
                      <c:pt idx="31" formatCode="General">
                        <c:v>0</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0</c:v>
                      </c:pt>
                      <c:pt idx="40" formatCode="General">
                        <c:v>0</c:v>
                      </c:pt>
                      <c:pt idx="41" formatCode="General">
                        <c:v>0</c:v>
                      </c:pt>
                      <c:pt idx="42" formatCode="General">
                        <c:v>0</c:v>
                      </c:pt>
                      <c:pt idx="43" formatCode="General">
                        <c:v>0</c:v>
                      </c:pt>
                      <c:pt idx="44" formatCode="General">
                        <c:v>0</c:v>
                      </c:pt>
                      <c:pt idx="45" formatCode="General">
                        <c:v>0</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0</c:v>
                      </c:pt>
                      <c:pt idx="99" formatCode="General">
                        <c:v>0</c:v>
                      </c:pt>
                      <c:pt idx="100" formatCode="General">
                        <c:v>0</c:v>
                      </c:pt>
                      <c:pt idx="101" formatCode="General">
                        <c:v>0</c:v>
                      </c:pt>
                      <c:pt idx="102" formatCode="General">
                        <c:v>0</c:v>
                      </c:pt>
                      <c:pt idx="103" formatCode="General">
                        <c:v>0</c:v>
                      </c:pt>
                      <c:pt idx="104" formatCode="General">
                        <c:v>0</c:v>
                      </c:pt>
                      <c:pt idx="105" formatCode="General">
                        <c:v>0</c:v>
                      </c:pt>
                      <c:pt idx="106" formatCode="General">
                        <c:v>0</c:v>
                      </c:pt>
                      <c:pt idx="107" formatCode="General">
                        <c:v>0</c:v>
                      </c:pt>
                      <c:pt idx="108" formatCode="General">
                        <c:v>0</c:v>
                      </c:pt>
                    </c:numCache>
                  </c:numRef>
                </c:val>
                <c:extLst xmlns:c15="http://schemas.microsoft.com/office/drawing/2012/chart">
                  <c:ext xmlns:c16="http://schemas.microsoft.com/office/drawing/2014/chart" uri="{C3380CC4-5D6E-409C-BE32-E72D297353CC}">
                    <c16:uniqueId val="{0000003D-9227-4C30-8B5E-CA55F3858431}"/>
                  </c:ext>
                </c:extLst>
              </c15:ser>
            </c15:filteredAreaSeries>
            <c15:filteredAreaSeries>
              <c15:ser>
                <c:idx val="61"/>
                <c:order val="61"/>
                <c:tx>
                  <c:strRef>
                    <c:extLst xmlns:c15="http://schemas.microsoft.com/office/drawing/2012/chart">
                      <c:ext xmlns:c15="http://schemas.microsoft.com/office/drawing/2012/chart" uri="{02D57815-91ED-43cb-92C2-25804820EDAC}">
                        <c15:formulaRef>
                          <c15:sqref>'Table for graphs 25-27'!$A$63</c15:sqref>
                        </c15:formulaRef>
                      </c:ext>
                    </c:extLst>
                    <c:strCache>
                      <c:ptCount val="1"/>
                      <c:pt idx="0">
                        <c:v>Brain/CNS - Reported 63 - 103 days</c:v>
                      </c:pt>
                    </c:strCache>
                  </c:strRef>
                </c:tx>
                <c:spPr>
                  <a:solidFill>
                    <a:schemeClr val="accent2">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25-27'!$B$63:$FA$63</c15:sqref>
                        </c15:formulaRef>
                      </c:ext>
                    </c:extLst>
                    <c:numCache>
                      <c:formatCode>0</c:formatCode>
                      <c:ptCount val="156"/>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1</c:v>
                      </c:pt>
                      <c:pt idx="20" formatCode="General">
                        <c:v>1</c:v>
                      </c:pt>
                      <c:pt idx="21" formatCode="General">
                        <c:v>0</c:v>
                      </c:pt>
                      <c:pt idx="22" formatCode="General">
                        <c:v>0</c:v>
                      </c:pt>
                      <c:pt idx="23" formatCode="General">
                        <c:v>0</c:v>
                      </c:pt>
                      <c:pt idx="24" formatCode="General">
                        <c:v>0</c:v>
                      </c:pt>
                      <c:pt idx="25" formatCode="General">
                        <c:v>0</c:v>
                      </c:pt>
                      <c:pt idx="26" formatCode="General">
                        <c:v>1</c:v>
                      </c:pt>
                      <c:pt idx="27" formatCode="General">
                        <c:v>1</c:v>
                      </c:pt>
                      <c:pt idx="28" formatCode="General">
                        <c:v>1</c:v>
                      </c:pt>
                      <c:pt idx="29" formatCode="General">
                        <c:v>1</c:v>
                      </c:pt>
                      <c:pt idx="30" formatCode="General">
                        <c:v>1</c:v>
                      </c:pt>
                      <c:pt idx="31" formatCode="General">
                        <c:v>1</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1</c:v>
                      </c:pt>
                      <c:pt idx="40" formatCode="General">
                        <c:v>1</c:v>
                      </c:pt>
                      <c:pt idx="41" formatCode="General">
                        <c:v>1</c:v>
                      </c:pt>
                      <c:pt idx="42" formatCode="General">
                        <c:v>2</c:v>
                      </c:pt>
                      <c:pt idx="43" formatCode="General">
                        <c:v>1</c:v>
                      </c:pt>
                      <c:pt idx="44" formatCode="General">
                        <c:v>0</c:v>
                      </c:pt>
                      <c:pt idx="45" formatCode="General">
                        <c:v>0</c:v>
                      </c:pt>
                      <c:pt idx="46" formatCode="General">
                        <c:v>0</c:v>
                      </c:pt>
                      <c:pt idx="47" formatCode="General">
                        <c:v>0</c:v>
                      </c:pt>
                      <c:pt idx="48" formatCode="General">
                        <c:v>0</c:v>
                      </c:pt>
                      <c:pt idx="49" formatCode="General">
                        <c:v>0</c:v>
                      </c:pt>
                      <c:pt idx="50" formatCode="General">
                        <c:v>1</c:v>
                      </c:pt>
                      <c:pt idx="51" formatCode="General">
                        <c:v>1</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1</c:v>
                      </c:pt>
                      <c:pt idx="99" formatCode="General">
                        <c:v>1</c:v>
                      </c:pt>
                      <c:pt idx="100" formatCode="General">
                        <c:v>1</c:v>
                      </c:pt>
                      <c:pt idx="101" formatCode="General">
                        <c:v>1</c:v>
                      </c:pt>
                      <c:pt idx="102" formatCode="General">
                        <c:v>0</c:v>
                      </c:pt>
                      <c:pt idx="103" formatCode="General">
                        <c:v>1</c:v>
                      </c:pt>
                      <c:pt idx="104" formatCode="General">
                        <c:v>0</c:v>
                      </c:pt>
                      <c:pt idx="105" formatCode="General">
                        <c:v>0</c:v>
                      </c:pt>
                      <c:pt idx="106" formatCode="General">
                        <c:v>0</c:v>
                      </c:pt>
                      <c:pt idx="107" formatCode="General">
                        <c:v>1</c:v>
                      </c:pt>
                      <c:pt idx="108" formatCode="General">
                        <c:v>0</c:v>
                      </c:pt>
                    </c:numCache>
                  </c:numRef>
                </c:val>
                <c:extLst xmlns:c15="http://schemas.microsoft.com/office/drawing/2012/chart">
                  <c:ext xmlns:c16="http://schemas.microsoft.com/office/drawing/2014/chart" uri="{C3380CC4-5D6E-409C-BE32-E72D297353CC}">
                    <c16:uniqueId val="{0000003E-9227-4C30-8B5E-CA55F3858431}"/>
                  </c:ext>
                </c:extLst>
              </c15:ser>
            </c15:filteredAreaSeries>
            <c15:filteredAreaSeries>
              <c15:ser>
                <c:idx val="62"/>
                <c:order val="62"/>
                <c:tx>
                  <c:strRef>
                    <c:extLst xmlns:c15="http://schemas.microsoft.com/office/drawing/2012/chart">
                      <c:ext xmlns:c15="http://schemas.microsoft.com/office/drawing/2012/chart" uri="{02D57815-91ED-43cb-92C2-25804820EDAC}">
                        <c15:formulaRef>
                          <c15:sqref>'Table for graphs 25-27'!$A$64</c15:sqref>
                        </c15:formulaRef>
                      </c:ext>
                    </c:extLst>
                    <c:strCache>
                      <c:ptCount val="1"/>
                      <c:pt idx="0">
                        <c:v>Breast - Reported 63 - 103 days</c:v>
                      </c:pt>
                    </c:strCache>
                  </c:strRef>
                </c:tx>
                <c:spPr>
                  <a:solidFill>
                    <a:schemeClr val="accent3">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25-27'!$B$64:$FA$64</c15:sqref>
                        </c15:formulaRef>
                      </c:ext>
                    </c:extLst>
                    <c:numCache>
                      <c:formatCode>0</c:formatCode>
                      <c:ptCount val="156"/>
                      <c:pt idx="0">
                        <c:v>9</c:v>
                      </c:pt>
                      <c:pt idx="1">
                        <c:v>10</c:v>
                      </c:pt>
                      <c:pt idx="2" formatCode="General">
                        <c:v>10</c:v>
                      </c:pt>
                      <c:pt idx="3" formatCode="General">
                        <c:v>8</c:v>
                      </c:pt>
                      <c:pt idx="4" formatCode="General">
                        <c:v>13</c:v>
                      </c:pt>
                      <c:pt idx="5" formatCode="General">
                        <c:v>22</c:v>
                      </c:pt>
                      <c:pt idx="6" formatCode="General">
                        <c:v>17</c:v>
                      </c:pt>
                      <c:pt idx="7" formatCode="General">
                        <c:v>22</c:v>
                      </c:pt>
                      <c:pt idx="8" formatCode="General">
                        <c:v>18</c:v>
                      </c:pt>
                      <c:pt idx="9" formatCode="General">
                        <c:v>15</c:v>
                      </c:pt>
                      <c:pt idx="10" formatCode="General">
                        <c:v>13</c:v>
                      </c:pt>
                      <c:pt idx="11" formatCode="General">
                        <c:v>8</c:v>
                      </c:pt>
                      <c:pt idx="12" formatCode="General">
                        <c:v>10</c:v>
                      </c:pt>
                      <c:pt idx="13" formatCode="General">
                        <c:v>11</c:v>
                      </c:pt>
                      <c:pt idx="14" formatCode="General">
                        <c:v>13</c:v>
                      </c:pt>
                      <c:pt idx="15" formatCode="General">
                        <c:v>13</c:v>
                      </c:pt>
                      <c:pt idx="16" formatCode="General">
                        <c:v>12</c:v>
                      </c:pt>
                      <c:pt idx="17" formatCode="General">
                        <c:v>9</c:v>
                      </c:pt>
                      <c:pt idx="18" formatCode="General">
                        <c:v>15</c:v>
                      </c:pt>
                      <c:pt idx="19" formatCode="General">
                        <c:v>11</c:v>
                      </c:pt>
                      <c:pt idx="20" formatCode="General">
                        <c:v>12</c:v>
                      </c:pt>
                      <c:pt idx="21" formatCode="General">
                        <c:v>5</c:v>
                      </c:pt>
                      <c:pt idx="22" formatCode="General">
                        <c:v>8</c:v>
                      </c:pt>
                      <c:pt idx="23" formatCode="General">
                        <c:v>11</c:v>
                      </c:pt>
                      <c:pt idx="24" formatCode="General">
                        <c:v>6</c:v>
                      </c:pt>
                      <c:pt idx="25" formatCode="General">
                        <c:v>2</c:v>
                      </c:pt>
                      <c:pt idx="26" formatCode="General">
                        <c:v>3</c:v>
                      </c:pt>
                      <c:pt idx="27" formatCode="General">
                        <c:v>5</c:v>
                      </c:pt>
                      <c:pt idx="28" formatCode="General">
                        <c:v>3</c:v>
                      </c:pt>
                      <c:pt idx="29" formatCode="General">
                        <c:v>3</c:v>
                      </c:pt>
                      <c:pt idx="30" formatCode="General">
                        <c:v>4</c:v>
                      </c:pt>
                      <c:pt idx="31" formatCode="General">
                        <c:v>6</c:v>
                      </c:pt>
                      <c:pt idx="32" formatCode="General">
                        <c:v>6</c:v>
                      </c:pt>
                      <c:pt idx="33" formatCode="General">
                        <c:v>6</c:v>
                      </c:pt>
                      <c:pt idx="34" formatCode="General">
                        <c:v>2</c:v>
                      </c:pt>
                      <c:pt idx="35" formatCode="General">
                        <c:v>2</c:v>
                      </c:pt>
                      <c:pt idx="36" formatCode="General">
                        <c:v>4</c:v>
                      </c:pt>
                      <c:pt idx="37" formatCode="General">
                        <c:v>9</c:v>
                      </c:pt>
                      <c:pt idx="38" formatCode="General">
                        <c:v>8</c:v>
                      </c:pt>
                      <c:pt idx="39" formatCode="General">
                        <c:v>5</c:v>
                      </c:pt>
                      <c:pt idx="40" formatCode="General">
                        <c:v>4</c:v>
                      </c:pt>
                      <c:pt idx="41" formatCode="General">
                        <c:v>2</c:v>
                      </c:pt>
                      <c:pt idx="42" formatCode="General">
                        <c:v>2</c:v>
                      </c:pt>
                      <c:pt idx="43" formatCode="General">
                        <c:v>3</c:v>
                      </c:pt>
                      <c:pt idx="44" formatCode="General">
                        <c:v>1</c:v>
                      </c:pt>
                      <c:pt idx="45" formatCode="General">
                        <c:v>3</c:v>
                      </c:pt>
                      <c:pt idx="46" formatCode="General">
                        <c:v>6</c:v>
                      </c:pt>
                      <c:pt idx="47" formatCode="General">
                        <c:v>4</c:v>
                      </c:pt>
                      <c:pt idx="48" formatCode="General">
                        <c:v>7</c:v>
                      </c:pt>
                      <c:pt idx="49" formatCode="General">
                        <c:v>7</c:v>
                      </c:pt>
                      <c:pt idx="50" formatCode="General">
                        <c:v>7</c:v>
                      </c:pt>
                      <c:pt idx="51" formatCode="General">
                        <c:v>6</c:v>
                      </c:pt>
                      <c:pt idx="52" formatCode="General">
                        <c:v>7</c:v>
                      </c:pt>
                      <c:pt idx="53" formatCode="General">
                        <c:v>4</c:v>
                      </c:pt>
                      <c:pt idx="54" formatCode="General">
                        <c:v>3</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9</c:v>
                      </c:pt>
                      <c:pt idx="81" formatCode="General">
                        <c:v>8</c:v>
                      </c:pt>
                      <c:pt idx="82" formatCode="General">
                        <c:v>7</c:v>
                      </c:pt>
                      <c:pt idx="83" formatCode="General">
                        <c:v>9</c:v>
                      </c:pt>
                      <c:pt idx="84" formatCode="General">
                        <c:v>11</c:v>
                      </c:pt>
                      <c:pt idx="85" formatCode="General">
                        <c:v>10</c:v>
                      </c:pt>
                      <c:pt idx="86" formatCode="General">
                        <c:v>5</c:v>
                      </c:pt>
                      <c:pt idx="87" formatCode="General">
                        <c:v>3</c:v>
                      </c:pt>
                      <c:pt idx="88" formatCode="General">
                        <c:v>5</c:v>
                      </c:pt>
                      <c:pt idx="89" formatCode="General">
                        <c:v>4</c:v>
                      </c:pt>
                      <c:pt idx="90" formatCode="General">
                        <c:v>5</c:v>
                      </c:pt>
                      <c:pt idx="91" formatCode="General">
                        <c:v>7</c:v>
                      </c:pt>
                      <c:pt idx="92" formatCode="General">
                        <c:v>6</c:v>
                      </c:pt>
                      <c:pt idx="93" formatCode="General">
                        <c:v>6</c:v>
                      </c:pt>
                      <c:pt idx="94" formatCode="General">
                        <c:v>3</c:v>
                      </c:pt>
                      <c:pt idx="95" formatCode="General">
                        <c:v>7</c:v>
                      </c:pt>
                      <c:pt idx="96" formatCode="General">
                        <c:v>7</c:v>
                      </c:pt>
                      <c:pt idx="97" formatCode="General">
                        <c:v>5</c:v>
                      </c:pt>
                      <c:pt idx="98" formatCode="General">
                        <c:v>9</c:v>
                      </c:pt>
                      <c:pt idx="99" formatCode="General">
                        <c:v>8</c:v>
                      </c:pt>
                      <c:pt idx="100" formatCode="General">
                        <c:v>9</c:v>
                      </c:pt>
                      <c:pt idx="101" formatCode="General">
                        <c:v>10</c:v>
                      </c:pt>
                      <c:pt idx="102" formatCode="General">
                        <c:v>7</c:v>
                      </c:pt>
                      <c:pt idx="103" formatCode="General">
                        <c:v>6</c:v>
                      </c:pt>
                      <c:pt idx="104" formatCode="General">
                        <c:v>10</c:v>
                      </c:pt>
                      <c:pt idx="105" formatCode="General">
                        <c:v>8</c:v>
                      </c:pt>
                      <c:pt idx="106" formatCode="General">
                        <c:v>8</c:v>
                      </c:pt>
                      <c:pt idx="107" formatCode="General">
                        <c:v>5</c:v>
                      </c:pt>
                      <c:pt idx="108" formatCode="General">
                        <c:v>6</c:v>
                      </c:pt>
                    </c:numCache>
                  </c:numRef>
                </c:val>
                <c:extLst xmlns:c15="http://schemas.microsoft.com/office/drawing/2012/chart">
                  <c:ext xmlns:c16="http://schemas.microsoft.com/office/drawing/2014/chart" uri="{C3380CC4-5D6E-409C-BE32-E72D297353CC}">
                    <c16:uniqueId val="{0000003F-9227-4C30-8B5E-CA55F3858431}"/>
                  </c:ext>
                </c:extLst>
              </c15:ser>
            </c15:filteredAreaSeries>
            <c15:filteredAreaSeries>
              <c15:ser>
                <c:idx val="63"/>
                <c:order val="63"/>
                <c:tx>
                  <c:strRef>
                    <c:extLst xmlns:c15="http://schemas.microsoft.com/office/drawing/2012/chart">
                      <c:ext xmlns:c15="http://schemas.microsoft.com/office/drawing/2012/chart" uri="{02D57815-91ED-43cb-92C2-25804820EDAC}">
                        <c15:formulaRef>
                          <c15:sqref>'Table for graphs 25-27'!$A$65</c15:sqref>
                        </c15:formulaRef>
                      </c:ext>
                    </c:extLst>
                    <c:strCache>
                      <c:ptCount val="1"/>
                      <c:pt idx="0">
                        <c:v>Children's cancer - Reported 63 - 103 days</c:v>
                      </c:pt>
                    </c:strCache>
                  </c:strRef>
                </c:tx>
                <c:spPr>
                  <a:solidFill>
                    <a:schemeClr val="accent4">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25-27'!$B$65:$FA$65</c15:sqref>
                        </c15:formulaRef>
                      </c:ext>
                    </c:extLst>
                    <c:numCache>
                      <c:formatCode>0</c:formatCode>
                      <c:ptCount val="156"/>
                      <c:pt idx="0">
                        <c:v>0</c:v>
                      </c:pt>
                      <c:pt idx="1">
                        <c:v>0</c:v>
                      </c:pt>
                      <c:pt idx="2" formatCode="General">
                        <c:v>0</c:v>
                      </c:pt>
                      <c:pt idx="3" formatCode="General">
                        <c:v>1</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1</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1</c:v>
                      </c:pt>
                      <c:pt idx="23" formatCode="General">
                        <c:v>1</c:v>
                      </c:pt>
                      <c:pt idx="24" formatCode="General">
                        <c:v>1</c:v>
                      </c:pt>
                      <c:pt idx="25" formatCode="General">
                        <c:v>3</c:v>
                      </c:pt>
                      <c:pt idx="26" formatCode="General">
                        <c:v>3</c:v>
                      </c:pt>
                      <c:pt idx="27" formatCode="General">
                        <c:v>2</c:v>
                      </c:pt>
                      <c:pt idx="28" formatCode="General">
                        <c:v>2</c:v>
                      </c:pt>
                      <c:pt idx="29" formatCode="General">
                        <c:v>2</c:v>
                      </c:pt>
                      <c:pt idx="30" formatCode="General">
                        <c:v>1</c:v>
                      </c:pt>
                      <c:pt idx="31" formatCode="General">
                        <c:v>1</c:v>
                      </c:pt>
                      <c:pt idx="32" formatCode="General">
                        <c:v>2</c:v>
                      </c:pt>
                      <c:pt idx="33" formatCode="General">
                        <c:v>1</c:v>
                      </c:pt>
                      <c:pt idx="34" formatCode="General">
                        <c:v>1</c:v>
                      </c:pt>
                      <c:pt idx="35" formatCode="General">
                        <c:v>2</c:v>
                      </c:pt>
                      <c:pt idx="36" formatCode="General">
                        <c:v>2</c:v>
                      </c:pt>
                      <c:pt idx="37" formatCode="General">
                        <c:v>1</c:v>
                      </c:pt>
                      <c:pt idx="38" formatCode="General">
                        <c:v>0</c:v>
                      </c:pt>
                      <c:pt idx="39" formatCode="General">
                        <c:v>0</c:v>
                      </c:pt>
                      <c:pt idx="40" formatCode="General">
                        <c:v>0</c:v>
                      </c:pt>
                      <c:pt idx="41" formatCode="General">
                        <c:v>0</c:v>
                      </c:pt>
                      <c:pt idx="42" formatCode="General">
                        <c:v>1</c:v>
                      </c:pt>
                      <c:pt idx="43" formatCode="General">
                        <c:v>0</c:v>
                      </c:pt>
                      <c:pt idx="44" formatCode="General">
                        <c:v>1</c:v>
                      </c:pt>
                      <c:pt idx="45" formatCode="General">
                        <c:v>1</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1" formatCode="General">
                        <c:v>1</c:v>
                      </c:pt>
                      <c:pt idx="82" formatCode="General">
                        <c:v>0</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0</c:v>
                      </c:pt>
                      <c:pt idx="96" formatCode="General">
                        <c:v>0</c:v>
                      </c:pt>
                      <c:pt idx="97" formatCode="General">
                        <c:v>0</c:v>
                      </c:pt>
                      <c:pt idx="98" formatCode="General">
                        <c:v>0</c:v>
                      </c:pt>
                      <c:pt idx="99" formatCode="General">
                        <c:v>0</c:v>
                      </c:pt>
                      <c:pt idx="100" formatCode="General">
                        <c:v>0</c:v>
                      </c:pt>
                      <c:pt idx="101" formatCode="General">
                        <c:v>0</c:v>
                      </c:pt>
                      <c:pt idx="102" formatCode="General">
                        <c:v>0</c:v>
                      </c:pt>
                      <c:pt idx="103" formatCode="General">
                        <c:v>0</c:v>
                      </c:pt>
                      <c:pt idx="104" formatCode="General">
                        <c:v>0</c:v>
                      </c:pt>
                      <c:pt idx="105" formatCode="General">
                        <c:v>0</c:v>
                      </c:pt>
                      <c:pt idx="106" formatCode="General">
                        <c:v>0</c:v>
                      </c:pt>
                      <c:pt idx="107" formatCode="General">
                        <c:v>0</c:v>
                      </c:pt>
                      <c:pt idx="108" formatCode="General">
                        <c:v>0</c:v>
                      </c:pt>
                    </c:numCache>
                  </c:numRef>
                </c:val>
                <c:extLst xmlns:c15="http://schemas.microsoft.com/office/drawing/2012/chart">
                  <c:ext xmlns:c16="http://schemas.microsoft.com/office/drawing/2014/chart" uri="{C3380CC4-5D6E-409C-BE32-E72D297353CC}">
                    <c16:uniqueId val="{00000040-9227-4C30-8B5E-CA55F3858431}"/>
                  </c:ext>
                </c:extLst>
              </c15:ser>
            </c15:filteredAreaSeries>
            <c15:filteredAreaSeries>
              <c15:ser>
                <c:idx val="64"/>
                <c:order val="64"/>
                <c:tx>
                  <c:strRef>
                    <c:extLst xmlns:c15="http://schemas.microsoft.com/office/drawing/2012/chart">
                      <c:ext xmlns:c15="http://schemas.microsoft.com/office/drawing/2012/chart" uri="{02D57815-91ED-43cb-92C2-25804820EDAC}">
                        <c15:formulaRef>
                          <c15:sqref>'Table for graphs 25-27'!$A$66</c15:sqref>
                        </c15:formulaRef>
                      </c:ext>
                    </c:extLst>
                    <c:strCache>
                      <c:ptCount val="1"/>
                      <c:pt idx="0">
                        <c:v>Gynaecological - Reported 63 - 103 days</c:v>
                      </c:pt>
                    </c:strCache>
                  </c:strRef>
                </c:tx>
                <c:spPr>
                  <a:solidFill>
                    <a:schemeClr val="accent5">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25-27'!$B$66:$FA$66</c15:sqref>
                        </c15:formulaRef>
                      </c:ext>
                    </c:extLst>
                    <c:numCache>
                      <c:formatCode>0</c:formatCode>
                      <c:ptCount val="156"/>
                      <c:pt idx="0">
                        <c:v>27</c:v>
                      </c:pt>
                      <c:pt idx="1">
                        <c:v>35</c:v>
                      </c:pt>
                      <c:pt idx="2" formatCode="General">
                        <c:v>35</c:v>
                      </c:pt>
                      <c:pt idx="3" formatCode="General">
                        <c:v>31</c:v>
                      </c:pt>
                      <c:pt idx="4" formatCode="General">
                        <c:v>27</c:v>
                      </c:pt>
                      <c:pt idx="5" formatCode="General">
                        <c:v>26</c:v>
                      </c:pt>
                      <c:pt idx="6" formatCode="General">
                        <c:v>26</c:v>
                      </c:pt>
                      <c:pt idx="7" formatCode="General">
                        <c:v>25</c:v>
                      </c:pt>
                      <c:pt idx="8" formatCode="General">
                        <c:v>24</c:v>
                      </c:pt>
                      <c:pt idx="9" formatCode="General">
                        <c:v>25</c:v>
                      </c:pt>
                      <c:pt idx="10" formatCode="General">
                        <c:v>25</c:v>
                      </c:pt>
                      <c:pt idx="11" formatCode="General">
                        <c:v>25</c:v>
                      </c:pt>
                      <c:pt idx="12" formatCode="General">
                        <c:v>19</c:v>
                      </c:pt>
                      <c:pt idx="13" formatCode="General">
                        <c:v>25</c:v>
                      </c:pt>
                      <c:pt idx="14" formatCode="General">
                        <c:v>26</c:v>
                      </c:pt>
                      <c:pt idx="15" formatCode="General">
                        <c:v>21</c:v>
                      </c:pt>
                      <c:pt idx="16" formatCode="General">
                        <c:v>26</c:v>
                      </c:pt>
                      <c:pt idx="17" formatCode="General">
                        <c:v>27</c:v>
                      </c:pt>
                      <c:pt idx="18" formatCode="General">
                        <c:v>27</c:v>
                      </c:pt>
                      <c:pt idx="19" formatCode="General">
                        <c:v>29</c:v>
                      </c:pt>
                      <c:pt idx="20" formatCode="General">
                        <c:v>27</c:v>
                      </c:pt>
                      <c:pt idx="21" formatCode="General">
                        <c:v>26</c:v>
                      </c:pt>
                      <c:pt idx="22" formatCode="General">
                        <c:v>23</c:v>
                      </c:pt>
                      <c:pt idx="23" formatCode="General">
                        <c:v>21</c:v>
                      </c:pt>
                      <c:pt idx="24" formatCode="General">
                        <c:v>20</c:v>
                      </c:pt>
                      <c:pt idx="25" formatCode="General">
                        <c:v>19</c:v>
                      </c:pt>
                      <c:pt idx="26" formatCode="General">
                        <c:v>17</c:v>
                      </c:pt>
                      <c:pt idx="27" formatCode="General">
                        <c:v>21</c:v>
                      </c:pt>
                      <c:pt idx="28" formatCode="General">
                        <c:v>23</c:v>
                      </c:pt>
                      <c:pt idx="29" formatCode="General">
                        <c:v>27</c:v>
                      </c:pt>
                      <c:pt idx="30" formatCode="General">
                        <c:v>25</c:v>
                      </c:pt>
                      <c:pt idx="31" formatCode="General">
                        <c:v>24</c:v>
                      </c:pt>
                      <c:pt idx="32" formatCode="General">
                        <c:v>17</c:v>
                      </c:pt>
                      <c:pt idx="33" formatCode="General">
                        <c:v>22</c:v>
                      </c:pt>
                      <c:pt idx="34" formatCode="General">
                        <c:v>19</c:v>
                      </c:pt>
                      <c:pt idx="35" formatCode="General">
                        <c:v>18</c:v>
                      </c:pt>
                      <c:pt idx="36" formatCode="General">
                        <c:v>18</c:v>
                      </c:pt>
                      <c:pt idx="37" formatCode="General">
                        <c:v>17</c:v>
                      </c:pt>
                      <c:pt idx="38" formatCode="General">
                        <c:v>20</c:v>
                      </c:pt>
                      <c:pt idx="39" formatCode="General">
                        <c:v>21</c:v>
                      </c:pt>
                      <c:pt idx="40" formatCode="General">
                        <c:v>17</c:v>
                      </c:pt>
                      <c:pt idx="41" formatCode="General">
                        <c:v>18</c:v>
                      </c:pt>
                      <c:pt idx="42" formatCode="General">
                        <c:v>20</c:v>
                      </c:pt>
                      <c:pt idx="43" formatCode="General">
                        <c:v>17</c:v>
                      </c:pt>
                      <c:pt idx="44" formatCode="General">
                        <c:v>18</c:v>
                      </c:pt>
                      <c:pt idx="45" formatCode="General">
                        <c:v>11</c:v>
                      </c:pt>
                      <c:pt idx="46" formatCode="General">
                        <c:v>12</c:v>
                      </c:pt>
                      <c:pt idx="47" formatCode="General">
                        <c:v>10</c:v>
                      </c:pt>
                      <c:pt idx="48" formatCode="General">
                        <c:v>10</c:v>
                      </c:pt>
                      <c:pt idx="49" formatCode="General">
                        <c:v>14</c:v>
                      </c:pt>
                      <c:pt idx="50" formatCode="General">
                        <c:v>12</c:v>
                      </c:pt>
                      <c:pt idx="51" formatCode="General">
                        <c:v>13</c:v>
                      </c:pt>
                      <c:pt idx="52" formatCode="General">
                        <c:v>12</c:v>
                      </c:pt>
                      <c:pt idx="53" formatCode="General">
                        <c:v>10</c:v>
                      </c:pt>
                      <c:pt idx="54" formatCode="General">
                        <c:v>15</c:v>
                      </c:pt>
                      <c:pt idx="55" formatCode="General">
                        <c:v>25</c:v>
                      </c:pt>
                      <c:pt idx="56" formatCode="General">
                        <c:v>27</c:v>
                      </c:pt>
                      <c:pt idx="57" formatCode="General">
                        <c:v>28</c:v>
                      </c:pt>
                      <c:pt idx="58" formatCode="General">
                        <c:v>27</c:v>
                      </c:pt>
                      <c:pt idx="59" formatCode="General">
                        <c:v>26</c:v>
                      </c:pt>
                      <c:pt idx="60" formatCode="General">
                        <c:v>21</c:v>
                      </c:pt>
                      <c:pt idx="61" formatCode="General">
                        <c:v>14</c:v>
                      </c:pt>
                      <c:pt idx="62" formatCode="General">
                        <c:v>16</c:v>
                      </c:pt>
                      <c:pt idx="63" formatCode="General">
                        <c:v>13</c:v>
                      </c:pt>
                      <c:pt idx="64" formatCode="General">
                        <c:v>11</c:v>
                      </c:pt>
                      <c:pt idx="65" formatCode="General">
                        <c:v>19</c:v>
                      </c:pt>
                      <c:pt idx="66" formatCode="General">
                        <c:v>19</c:v>
                      </c:pt>
                      <c:pt idx="67" formatCode="General">
                        <c:v>23</c:v>
                      </c:pt>
                      <c:pt idx="68" formatCode="General">
                        <c:v>19</c:v>
                      </c:pt>
                      <c:pt idx="69" formatCode="General">
                        <c:v>22</c:v>
                      </c:pt>
                      <c:pt idx="70" formatCode="General">
                        <c:v>26</c:v>
                      </c:pt>
                      <c:pt idx="71" formatCode="General">
                        <c:v>22</c:v>
                      </c:pt>
                      <c:pt idx="72" formatCode="General">
                        <c:v>22</c:v>
                      </c:pt>
                      <c:pt idx="73" formatCode="General">
                        <c:v>16</c:v>
                      </c:pt>
                      <c:pt idx="74" formatCode="General">
                        <c:v>22</c:v>
                      </c:pt>
                      <c:pt idx="75" formatCode="General">
                        <c:v>20</c:v>
                      </c:pt>
                      <c:pt idx="76" formatCode="General">
                        <c:v>19</c:v>
                      </c:pt>
                      <c:pt idx="77" formatCode="General">
                        <c:v>18</c:v>
                      </c:pt>
                      <c:pt idx="78" formatCode="General">
                        <c:v>24</c:v>
                      </c:pt>
                      <c:pt idx="79" formatCode="General">
                        <c:v>38</c:v>
                      </c:pt>
                      <c:pt idx="80" formatCode="General">
                        <c:v>23</c:v>
                      </c:pt>
                      <c:pt idx="81" formatCode="General">
                        <c:v>23</c:v>
                      </c:pt>
                      <c:pt idx="82" formatCode="General">
                        <c:v>22</c:v>
                      </c:pt>
                      <c:pt idx="83" formatCode="General">
                        <c:v>27</c:v>
                      </c:pt>
                      <c:pt idx="84" formatCode="General">
                        <c:v>31</c:v>
                      </c:pt>
                      <c:pt idx="85" formatCode="General">
                        <c:v>16</c:v>
                      </c:pt>
                      <c:pt idx="86" formatCode="General">
                        <c:v>18</c:v>
                      </c:pt>
                      <c:pt idx="87" formatCode="General">
                        <c:v>29</c:v>
                      </c:pt>
                      <c:pt idx="88" formatCode="General">
                        <c:v>25</c:v>
                      </c:pt>
                      <c:pt idx="89" formatCode="General">
                        <c:v>23</c:v>
                      </c:pt>
                      <c:pt idx="90" formatCode="General">
                        <c:v>26</c:v>
                      </c:pt>
                      <c:pt idx="91" formatCode="General">
                        <c:v>36</c:v>
                      </c:pt>
                      <c:pt idx="92" formatCode="General">
                        <c:v>32</c:v>
                      </c:pt>
                      <c:pt idx="93" formatCode="General">
                        <c:v>31</c:v>
                      </c:pt>
                      <c:pt idx="94" formatCode="General">
                        <c:v>35</c:v>
                      </c:pt>
                      <c:pt idx="95" formatCode="General">
                        <c:v>25</c:v>
                      </c:pt>
                      <c:pt idx="96" formatCode="General">
                        <c:v>24</c:v>
                      </c:pt>
                      <c:pt idx="97" formatCode="General">
                        <c:v>36</c:v>
                      </c:pt>
                      <c:pt idx="98" formatCode="General">
                        <c:v>35</c:v>
                      </c:pt>
                      <c:pt idx="99" formatCode="General">
                        <c:v>38</c:v>
                      </c:pt>
                      <c:pt idx="100" formatCode="General">
                        <c:v>41</c:v>
                      </c:pt>
                      <c:pt idx="101" formatCode="General">
                        <c:v>47</c:v>
                      </c:pt>
                      <c:pt idx="102" formatCode="General">
                        <c:v>55</c:v>
                      </c:pt>
                      <c:pt idx="103" formatCode="General">
                        <c:v>68</c:v>
                      </c:pt>
                      <c:pt idx="104" formatCode="General">
                        <c:v>70</c:v>
                      </c:pt>
                      <c:pt idx="105" formatCode="General">
                        <c:v>77</c:v>
                      </c:pt>
                      <c:pt idx="106" formatCode="General">
                        <c:v>87</c:v>
                      </c:pt>
                      <c:pt idx="107" formatCode="General">
                        <c:v>89</c:v>
                      </c:pt>
                      <c:pt idx="108" formatCode="General">
                        <c:v>96</c:v>
                      </c:pt>
                    </c:numCache>
                  </c:numRef>
                </c:val>
                <c:extLst xmlns:c15="http://schemas.microsoft.com/office/drawing/2012/chart">
                  <c:ext xmlns:c16="http://schemas.microsoft.com/office/drawing/2014/chart" uri="{C3380CC4-5D6E-409C-BE32-E72D297353CC}">
                    <c16:uniqueId val="{00000041-9227-4C30-8B5E-CA55F3858431}"/>
                  </c:ext>
                </c:extLst>
              </c15:ser>
            </c15:filteredAreaSeries>
            <c15:filteredAreaSeries>
              <c15:ser>
                <c:idx val="65"/>
                <c:order val="65"/>
                <c:tx>
                  <c:strRef>
                    <c:extLst xmlns:c15="http://schemas.microsoft.com/office/drawing/2012/chart">
                      <c:ext xmlns:c15="http://schemas.microsoft.com/office/drawing/2012/chart" uri="{02D57815-91ED-43cb-92C2-25804820EDAC}">
                        <c15:formulaRef>
                          <c15:sqref>'Table for graphs 25-27'!$A$67</c15:sqref>
                        </c15:formulaRef>
                      </c:ext>
                    </c:extLst>
                    <c:strCache>
                      <c:ptCount val="1"/>
                      <c:pt idx="0">
                        <c:v>Haematological - Reported 63 - 103 days</c:v>
                      </c:pt>
                    </c:strCache>
                  </c:strRef>
                </c:tx>
                <c:spPr>
                  <a:solidFill>
                    <a:schemeClr val="accent6">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25-27'!$B$67:$FA$67</c15:sqref>
                        </c15:formulaRef>
                      </c:ext>
                    </c:extLst>
                    <c:numCache>
                      <c:formatCode>0</c:formatCode>
                      <c:ptCount val="156"/>
                      <c:pt idx="0">
                        <c:v>6</c:v>
                      </c:pt>
                      <c:pt idx="1">
                        <c:v>4</c:v>
                      </c:pt>
                      <c:pt idx="2" formatCode="General">
                        <c:v>5</c:v>
                      </c:pt>
                      <c:pt idx="3" formatCode="General">
                        <c:v>4</c:v>
                      </c:pt>
                      <c:pt idx="4" formatCode="General">
                        <c:v>4</c:v>
                      </c:pt>
                      <c:pt idx="5" formatCode="General">
                        <c:v>4</c:v>
                      </c:pt>
                      <c:pt idx="6" formatCode="General">
                        <c:v>3</c:v>
                      </c:pt>
                      <c:pt idx="7" formatCode="General">
                        <c:v>4</c:v>
                      </c:pt>
                      <c:pt idx="8" formatCode="General">
                        <c:v>3</c:v>
                      </c:pt>
                      <c:pt idx="9" formatCode="General">
                        <c:v>3</c:v>
                      </c:pt>
                      <c:pt idx="10" formatCode="General">
                        <c:v>2</c:v>
                      </c:pt>
                      <c:pt idx="11" formatCode="General">
                        <c:v>7</c:v>
                      </c:pt>
                      <c:pt idx="12" formatCode="General">
                        <c:v>6</c:v>
                      </c:pt>
                      <c:pt idx="13" formatCode="General">
                        <c:v>6</c:v>
                      </c:pt>
                      <c:pt idx="14" formatCode="General">
                        <c:v>8</c:v>
                      </c:pt>
                      <c:pt idx="15" formatCode="General">
                        <c:v>7</c:v>
                      </c:pt>
                      <c:pt idx="16" formatCode="General">
                        <c:v>8</c:v>
                      </c:pt>
                      <c:pt idx="17" formatCode="General">
                        <c:v>5</c:v>
                      </c:pt>
                      <c:pt idx="18" formatCode="General">
                        <c:v>4</c:v>
                      </c:pt>
                      <c:pt idx="19" formatCode="General">
                        <c:v>4</c:v>
                      </c:pt>
                      <c:pt idx="20" formatCode="General">
                        <c:v>3</c:v>
                      </c:pt>
                      <c:pt idx="21" formatCode="General">
                        <c:v>4</c:v>
                      </c:pt>
                      <c:pt idx="22" formatCode="General">
                        <c:v>3</c:v>
                      </c:pt>
                      <c:pt idx="23" formatCode="General">
                        <c:v>2</c:v>
                      </c:pt>
                      <c:pt idx="24" formatCode="General">
                        <c:v>3</c:v>
                      </c:pt>
                      <c:pt idx="25" formatCode="General">
                        <c:v>6</c:v>
                      </c:pt>
                      <c:pt idx="26" formatCode="General">
                        <c:v>4</c:v>
                      </c:pt>
                      <c:pt idx="27" formatCode="General">
                        <c:v>5</c:v>
                      </c:pt>
                      <c:pt idx="28" formatCode="General">
                        <c:v>4</c:v>
                      </c:pt>
                      <c:pt idx="29" formatCode="General">
                        <c:v>5</c:v>
                      </c:pt>
                      <c:pt idx="30" formatCode="General">
                        <c:v>4</c:v>
                      </c:pt>
                      <c:pt idx="31" formatCode="General">
                        <c:v>3</c:v>
                      </c:pt>
                      <c:pt idx="32" formatCode="General">
                        <c:v>6</c:v>
                      </c:pt>
                      <c:pt idx="33" formatCode="General">
                        <c:v>5</c:v>
                      </c:pt>
                      <c:pt idx="34" formatCode="General">
                        <c:v>4</c:v>
                      </c:pt>
                      <c:pt idx="35" formatCode="General">
                        <c:v>6</c:v>
                      </c:pt>
                      <c:pt idx="36" formatCode="General">
                        <c:v>6</c:v>
                      </c:pt>
                      <c:pt idx="37" formatCode="General">
                        <c:v>6</c:v>
                      </c:pt>
                      <c:pt idx="38" formatCode="General">
                        <c:v>9</c:v>
                      </c:pt>
                      <c:pt idx="39" formatCode="General">
                        <c:v>7</c:v>
                      </c:pt>
                      <c:pt idx="40" formatCode="General">
                        <c:v>7</c:v>
                      </c:pt>
                      <c:pt idx="41" formatCode="General">
                        <c:v>6</c:v>
                      </c:pt>
                      <c:pt idx="42" formatCode="General">
                        <c:v>5</c:v>
                      </c:pt>
                      <c:pt idx="43" formatCode="General">
                        <c:v>7</c:v>
                      </c:pt>
                      <c:pt idx="44" formatCode="General">
                        <c:v>8</c:v>
                      </c:pt>
                      <c:pt idx="45" formatCode="General">
                        <c:v>6</c:v>
                      </c:pt>
                      <c:pt idx="46" formatCode="General">
                        <c:v>6</c:v>
                      </c:pt>
                      <c:pt idx="47" formatCode="General">
                        <c:v>5</c:v>
                      </c:pt>
                      <c:pt idx="48" formatCode="General">
                        <c:v>3</c:v>
                      </c:pt>
                      <c:pt idx="49" formatCode="General">
                        <c:v>6</c:v>
                      </c:pt>
                      <c:pt idx="50" formatCode="General">
                        <c:v>5</c:v>
                      </c:pt>
                      <c:pt idx="51" formatCode="General">
                        <c:v>6</c:v>
                      </c:pt>
                      <c:pt idx="52" formatCode="General">
                        <c:v>4</c:v>
                      </c:pt>
                      <c:pt idx="53" formatCode="General">
                        <c:v>5</c:v>
                      </c:pt>
                      <c:pt idx="54" formatCode="General">
                        <c:v>6</c:v>
                      </c:pt>
                      <c:pt idx="55" formatCode="General">
                        <c:v>7</c:v>
                      </c:pt>
                      <c:pt idx="56" formatCode="General">
                        <c:v>9</c:v>
                      </c:pt>
                      <c:pt idx="57" formatCode="General">
                        <c:v>8</c:v>
                      </c:pt>
                      <c:pt idx="58" formatCode="General">
                        <c:v>11</c:v>
                      </c:pt>
                      <c:pt idx="59" formatCode="General">
                        <c:v>11</c:v>
                      </c:pt>
                      <c:pt idx="60" formatCode="General">
                        <c:v>11</c:v>
                      </c:pt>
                      <c:pt idx="61" formatCode="General">
                        <c:v>10</c:v>
                      </c:pt>
                      <c:pt idx="62" formatCode="General">
                        <c:v>16</c:v>
                      </c:pt>
                      <c:pt idx="63" formatCode="General">
                        <c:v>10</c:v>
                      </c:pt>
                      <c:pt idx="64" formatCode="General">
                        <c:v>6</c:v>
                      </c:pt>
                      <c:pt idx="65" formatCode="General">
                        <c:v>6</c:v>
                      </c:pt>
                      <c:pt idx="66" formatCode="General">
                        <c:v>4</c:v>
                      </c:pt>
                      <c:pt idx="67" formatCode="General">
                        <c:v>6</c:v>
                      </c:pt>
                      <c:pt idx="68" formatCode="General">
                        <c:v>10</c:v>
                      </c:pt>
                      <c:pt idx="69" formatCode="General">
                        <c:v>11</c:v>
                      </c:pt>
                      <c:pt idx="70" formatCode="General">
                        <c:v>13</c:v>
                      </c:pt>
                      <c:pt idx="71" formatCode="General">
                        <c:v>14</c:v>
                      </c:pt>
                      <c:pt idx="72" formatCode="General">
                        <c:v>10</c:v>
                      </c:pt>
                      <c:pt idx="73" formatCode="General">
                        <c:v>8</c:v>
                      </c:pt>
                      <c:pt idx="74" formatCode="General">
                        <c:v>9</c:v>
                      </c:pt>
                      <c:pt idx="75" formatCode="General">
                        <c:v>9</c:v>
                      </c:pt>
                      <c:pt idx="76" formatCode="General">
                        <c:v>12</c:v>
                      </c:pt>
                      <c:pt idx="77" formatCode="General">
                        <c:v>13</c:v>
                      </c:pt>
                      <c:pt idx="78" formatCode="General">
                        <c:v>13</c:v>
                      </c:pt>
                      <c:pt idx="79" formatCode="General">
                        <c:v>14</c:v>
                      </c:pt>
                      <c:pt idx="80" formatCode="General">
                        <c:v>8</c:v>
                      </c:pt>
                      <c:pt idx="81" formatCode="General">
                        <c:v>5</c:v>
                      </c:pt>
                      <c:pt idx="82" formatCode="General">
                        <c:v>2</c:v>
                      </c:pt>
                      <c:pt idx="83" formatCode="General">
                        <c:v>4</c:v>
                      </c:pt>
                      <c:pt idx="84" formatCode="General">
                        <c:v>8</c:v>
                      </c:pt>
                      <c:pt idx="85" formatCode="General">
                        <c:v>9</c:v>
                      </c:pt>
                      <c:pt idx="86" formatCode="General">
                        <c:v>7</c:v>
                      </c:pt>
                      <c:pt idx="87" formatCode="General">
                        <c:v>8</c:v>
                      </c:pt>
                      <c:pt idx="88" formatCode="General">
                        <c:v>9</c:v>
                      </c:pt>
                      <c:pt idx="89" formatCode="General">
                        <c:v>6</c:v>
                      </c:pt>
                      <c:pt idx="90" formatCode="General">
                        <c:v>9</c:v>
                      </c:pt>
                      <c:pt idx="91" formatCode="General">
                        <c:v>7</c:v>
                      </c:pt>
                      <c:pt idx="92" formatCode="General">
                        <c:v>5</c:v>
                      </c:pt>
                      <c:pt idx="93" formatCode="General">
                        <c:v>6</c:v>
                      </c:pt>
                      <c:pt idx="94" formatCode="General">
                        <c:v>6</c:v>
                      </c:pt>
                      <c:pt idx="95" formatCode="General">
                        <c:v>4</c:v>
                      </c:pt>
                      <c:pt idx="96" formatCode="General">
                        <c:v>5</c:v>
                      </c:pt>
                      <c:pt idx="97" formatCode="General">
                        <c:v>3</c:v>
                      </c:pt>
                      <c:pt idx="98" formatCode="General">
                        <c:v>6</c:v>
                      </c:pt>
                      <c:pt idx="99" formatCode="General">
                        <c:v>7</c:v>
                      </c:pt>
                      <c:pt idx="100" formatCode="General">
                        <c:v>7</c:v>
                      </c:pt>
                      <c:pt idx="101" formatCode="General">
                        <c:v>6</c:v>
                      </c:pt>
                      <c:pt idx="102" formatCode="General">
                        <c:v>5</c:v>
                      </c:pt>
                      <c:pt idx="103" formatCode="General">
                        <c:v>7</c:v>
                      </c:pt>
                      <c:pt idx="104" formatCode="General">
                        <c:v>4</c:v>
                      </c:pt>
                      <c:pt idx="105" formatCode="General">
                        <c:v>7</c:v>
                      </c:pt>
                      <c:pt idx="106" formatCode="General">
                        <c:v>8</c:v>
                      </c:pt>
                      <c:pt idx="107" formatCode="General">
                        <c:v>9</c:v>
                      </c:pt>
                      <c:pt idx="108" formatCode="General">
                        <c:v>8</c:v>
                      </c:pt>
                    </c:numCache>
                  </c:numRef>
                </c:val>
                <c:extLst xmlns:c15="http://schemas.microsoft.com/office/drawing/2012/chart">
                  <c:ext xmlns:c16="http://schemas.microsoft.com/office/drawing/2014/chart" uri="{C3380CC4-5D6E-409C-BE32-E72D297353CC}">
                    <c16:uniqueId val="{00000042-9227-4C30-8B5E-CA55F3858431}"/>
                  </c:ext>
                </c:extLst>
              </c15:ser>
            </c15:filteredAreaSeries>
            <c15:filteredAreaSeries>
              <c15:ser>
                <c:idx val="66"/>
                <c:order val="66"/>
                <c:tx>
                  <c:strRef>
                    <c:extLst xmlns:c15="http://schemas.microsoft.com/office/drawing/2012/chart">
                      <c:ext xmlns:c15="http://schemas.microsoft.com/office/drawing/2012/chart" uri="{02D57815-91ED-43cb-92C2-25804820EDAC}">
                        <c15:formulaRef>
                          <c15:sqref>'Table for graphs 25-27'!$A$68</c15:sqref>
                        </c15:formulaRef>
                      </c:ext>
                    </c:extLst>
                    <c:strCache>
                      <c:ptCount val="1"/>
                      <c:pt idx="0">
                        <c:v>Head and neck - Reported 63 - 103 days</c:v>
                      </c:pt>
                    </c:strCache>
                  </c:strRef>
                </c:tx>
                <c:spPr>
                  <a:solidFill>
                    <a:schemeClr val="accent1">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25-27'!$B$68:$FA$68</c15:sqref>
                        </c15:formulaRef>
                      </c:ext>
                    </c:extLst>
                    <c:numCache>
                      <c:formatCode>0</c:formatCode>
                      <c:ptCount val="156"/>
                      <c:pt idx="0">
                        <c:v>4</c:v>
                      </c:pt>
                      <c:pt idx="1">
                        <c:v>6</c:v>
                      </c:pt>
                      <c:pt idx="2" formatCode="General">
                        <c:v>9</c:v>
                      </c:pt>
                      <c:pt idx="3" formatCode="General">
                        <c:v>9</c:v>
                      </c:pt>
                      <c:pt idx="4" formatCode="General">
                        <c:v>7</c:v>
                      </c:pt>
                      <c:pt idx="5" formatCode="General">
                        <c:v>5</c:v>
                      </c:pt>
                      <c:pt idx="6" formatCode="General">
                        <c:v>4</c:v>
                      </c:pt>
                      <c:pt idx="7" formatCode="General">
                        <c:v>7</c:v>
                      </c:pt>
                      <c:pt idx="8" formatCode="General">
                        <c:v>5</c:v>
                      </c:pt>
                      <c:pt idx="9" formatCode="General">
                        <c:v>8</c:v>
                      </c:pt>
                      <c:pt idx="10" formatCode="General">
                        <c:v>11</c:v>
                      </c:pt>
                      <c:pt idx="11" formatCode="General">
                        <c:v>8</c:v>
                      </c:pt>
                      <c:pt idx="12" formatCode="General">
                        <c:v>10</c:v>
                      </c:pt>
                      <c:pt idx="13" formatCode="General">
                        <c:v>8</c:v>
                      </c:pt>
                      <c:pt idx="14" formatCode="General">
                        <c:v>12</c:v>
                      </c:pt>
                      <c:pt idx="15" formatCode="General">
                        <c:v>13</c:v>
                      </c:pt>
                      <c:pt idx="16" formatCode="General">
                        <c:v>14</c:v>
                      </c:pt>
                      <c:pt idx="17" formatCode="General">
                        <c:v>10</c:v>
                      </c:pt>
                      <c:pt idx="18" formatCode="General">
                        <c:v>9</c:v>
                      </c:pt>
                      <c:pt idx="19" formatCode="General">
                        <c:v>11</c:v>
                      </c:pt>
                      <c:pt idx="20" formatCode="General">
                        <c:v>13</c:v>
                      </c:pt>
                      <c:pt idx="21" formatCode="General">
                        <c:v>12</c:v>
                      </c:pt>
                      <c:pt idx="22" formatCode="General">
                        <c:v>11</c:v>
                      </c:pt>
                      <c:pt idx="23" formatCode="General">
                        <c:v>12</c:v>
                      </c:pt>
                      <c:pt idx="24" formatCode="General">
                        <c:v>10</c:v>
                      </c:pt>
                      <c:pt idx="25" formatCode="General">
                        <c:v>8</c:v>
                      </c:pt>
                      <c:pt idx="26" formatCode="General">
                        <c:v>12</c:v>
                      </c:pt>
                      <c:pt idx="27" formatCode="General">
                        <c:v>10</c:v>
                      </c:pt>
                      <c:pt idx="28" formatCode="General">
                        <c:v>6</c:v>
                      </c:pt>
                      <c:pt idx="29" formatCode="General">
                        <c:v>10</c:v>
                      </c:pt>
                      <c:pt idx="30" formatCode="General">
                        <c:v>6</c:v>
                      </c:pt>
                      <c:pt idx="31" formatCode="General">
                        <c:v>6</c:v>
                      </c:pt>
                      <c:pt idx="32" formatCode="General">
                        <c:v>4</c:v>
                      </c:pt>
                      <c:pt idx="33" formatCode="General">
                        <c:v>5</c:v>
                      </c:pt>
                      <c:pt idx="34" formatCode="General">
                        <c:v>8</c:v>
                      </c:pt>
                      <c:pt idx="35" formatCode="General">
                        <c:v>9</c:v>
                      </c:pt>
                      <c:pt idx="36" formatCode="General">
                        <c:v>8</c:v>
                      </c:pt>
                      <c:pt idx="37" formatCode="General">
                        <c:v>10</c:v>
                      </c:pt>
                      <c:pt idx="38" formatCode="General">
                        <c:v>12</c:v>
                      </c:pt>
                      <c:pt idx="39" formatCode="General">
                        <c:v>12</c:v>
                      </c:pt>
                      <c:pt idx="40" formatCode="General">
                        <c:v>11</c:v>
                      </c:pt>
                      <c:pt idx="41" formatCode="General">
                        <c:v>11</c:v>
                      </c:pt>
                      <c:pt idx="42" formatCode="General">
                        <c:v>11</c:v>
                      </c:pt>
                      <c:pt idx="43" formatCode="General">
                        <c:v>12</c:v>
                      </c:pt>
                      <c:pt idx="44" formatCode="General">
                        <c:v>10</c:v>
                      </c:pt>
                      <c:pt idx="45" formatCode="General">
                        <c:v>7</c:v>
                      </c:pt>
                      <c:pt idx="46" formatCode="General">
                        <c:v>4</c:v>
                      </c:pt>
                      <c:pt idx="47" formatCode="General">
                        <c:v>3</c:v>
                      </c:pt>
                      <c:pt idx="48" formatCode="General">
                        <c:v>4</c:v>
                      </c:pt>
                      <c:pt idx="49" formatCode="General">
                        <c:v>9</c:v>
                      </c:pt>
                      <c:pt idx="50" formatCode="General">
                        <c:v>8</c:v>
                      </c:pt>
                      <c:pt idx="51" formatCode="General">
                        <c:v>8</c:v>
                      </c:pt>
                      <c:pt idx="52" formatCode="General">
                        <c:v>9</c:v>
                      </c:pt>
                      <c:pt idx="53" formatCode="General">
                        <c:v>9</c:v>
                      </c:pt>
                      <c:pt idx="54" formatCode="General">
                        <c:v>7</c:v>
                      </c:pt>
                      <c:pt idx="55" formatCode="General">
                        <c:v>4</c:v>
                      </c:pt>
                      <c:pt idx="56" formatCode="General">
                        <c:v>4</c:v>
                      </c:pt>
                      <c:pt idx="57" formatCode="General">
                        <c:v>5</c:v>
                      </c:pt>
                      <c:pt idx="58" formatCode="General">
                        <c:v>6</c:v>
                      </c:pt>
                      <c:pt idx="59" formatCode="General">
                        <c:v>10</c:v>
                      </c:pt>
                      <c:pt idx="60" formatCode="General">
                        <c:v>13</c:v>
                      </c:pt>
                      <c:pt idx="61" formatCode="General">
                        <c:v>20</c:v>
                      </c:pt>
                      <c:pt idx="62" formatCode="General">
                        <c:v>17</c:v>
                      </c:pt>
                      <c:pt idx="63" formatCode="General">
                        <c:v>14</c:v>
                      </c:pt>
                      <c:pt idx="64" formatCode="General">
                        <c:v>15</c:v>
                      </c:pt>
                      <c:pt idx="65" formatCode="General">
                        <c:v>16</c:v>
                      </c:pt>
                      <c:pt idx="66" formatCode="General">
                        <c:v>11</c:v>
                      </c:pt>
                      <c:pt idx="67" formatCode="General">
                        <c:v>8</c:v>
                      </c:pt>
                      <c:pt idx="68" formatCode="General">
                        <c:v>6</c:v>
                      </c:pt>
                      <c:pt idx="69" formatCode="General">
                        <c:v>8</c:v>
                      </c:pt>
                      <c:pt idx="70" formatCode="General">
                        <c:v>6</c:v>
                      </c:pt>
                      <c:pt idx="71" formatCode="General">
                        <c:v>9</c:v>
                      </c:pt>
                      <c:pt idx="72" formatCode="General">
                        <c:v>12</c:v>
                      </c:pt>
                      <c:pt idx="73" formatCode="General">
                        <c:v>14</c:v>
                      </c:pt>
                      <c:pt idx="74" formatCode="General">
                        <c:v>9</c:v>
                      </c:pt>
                      <c:pt idx="75" formatCode="General">
                        <c:v>12</c:v>
                      </c:pt>
                      <c:pt idx="76" formatCode="General">
                        <c:v>13</c:v>
                      </c:pt>
                      <c:pt idx="77" formatCode="General">
                        <c:v>11</c:v>
                      </c:pt>
                      <c:pt idx="78" formatCode="General">
                        <c:v>12</c:v>
                      </c:pt>
                      <c:pt idx="79" formatCode="General">
                        <c:v>9</c:v>
                      </c:pt>
                      <c:pt idx="80" formatCode="General">
                        <c:v>9</c:v>
                      </c:pt>
                      <c:pt idx="81" formatCode="General">
                        <c:v>8</c:v>
                      </c:pt>
                      <c:pt idx="82" formatCode="General">
                        <c:v>12</c:v>
                      </c:pt>
                      <c:pt idx="83" formatCode="General">
                        <c:v>7</c:v>
                      </c:pt>
                      <c:pt idx="84" formatCode="General">
                        <c:v>7</c:v>
                      </c:pt>
                      <c:pt idx="85" formatCode="General">
                        <c:v>9</c:v>
                      </c:pt>
                      <c:pt idx="86" formatCode="General">
                        <c:v>13</c:v>
                      </c:pt>
                      <c:pt idx="87" formatCode="General">
                        <c:v>10</c:v>
                      </c:pt>
                      <c:pt idx="88" formatCode="General">
                        <c:v>11</c:v>
                      </c:pt>
                      <c:pt idx="89" formatCode="General">
                        <c:v>13</c:v>
                      </c:pt>
                      <c:pt idx="90" formatCode="General">
                        <c:v>16</c:v>
                      </c:pt>
                      <c:pt idx="91" formatCode="General">
                        <c:v>16</c:v>
                      </c:pt>
                      <c:pt idx="92" formatCode="General">
                        <c:v>12</c:v>
                      </c:pt>
                      <c:pt idx="93" formatCode="General">
                        <c:v>16</c:v>
                      </c:pt>
                      <c:pt idx="94" formatCode="General">
                        <c:v>12</c:v>
                      </c:pt>
                      <c:pt idx="95" formatCode="General">
                        <c:v>14</c:v>
                      </c:pt>
                      <c:pt idx="96" formatCode="General">
                        <c:v>23</c:v>
                      </c:pt>
                      <c:pt idx="97" formatCode="General">
                        <c:v>21</c:v>
                      </c:pt>
                      <c:pt idx="98" formatCode="General">
                        <c:v>26</c:v>
                      </c:pt>
                      <c:pt idx="99" formatCode="General">
                        <c:v>23</c:v>
                      </c:pt>
                      <c:pt idx="100" formatCode="General">
                        <c:v>23</c:v>
                      </c:pt>
                      <c:pt idx="101" formatCode="General">
                        <c:v>18</c:v>
                      </c:pt>
                      <c:pt idx="102" formatCode="General">
                        <c:v>20</c:v>
                      </c:pt>
                      <c:pt idx="103" formatCode="General">
                        <c:v>20</c:v>
                      </c:pt>
                      <c:pt idx="104" formatCode="General">
                        <c:v>25</c:v>
                      </c:pt>
                      <c:pt idx="105" formatCode="General">
                        <c:v>27</c:v>
                      </c:pt>
                      <c:pt idx="106" formatCode="General">
                        <c:v>37</c:v>
                      </c:pt>
                      <c:pt idx="107" formatCode="General">
                        <c:v>37</c:v>
                      </c:pt>
                      <c:pt idx="108" formatCode="General">
                        <c:v>41</c:v>
                      </c:pt>
                    </c:numCache>
                  </c:numRef>
                </c:val>
                <c:extLst xmlns:c15="http://schemas.microsoft.com/office/drawing/2012/chart">
                  <c:ext xmlns:c16="http://schemas.microsoft.com/office/drawing/2014/chart" uri="{C3380CC4-5D6E-409C-BE32-E72D297353CC}">
                    <c16:uniqueId val="{00000043-9227-4C30-8B5E-CA55F3858431}"/>
                  </c:ext>
                </c:extLst>
              </c15:ser>
            </c15:filteredAreaSeries>
            <c15:filteredAreaSeries>
              <c15:ser>
                <c:idx val="67"/>
                <c:order val="67"/>
                <c:tx>
                  <c:strRef>
                    <c:extLst xmlns:c15="http://schemas.microsoft.com/office/drawing/2012/chart">
                      <c:ext xmlns:c15="http://schemas.microsoft.com/office/drawing/2012/chart" uri="{02D57815-91ED-43cb-92C2-25804820EDAC}">
                        <c15:formulaRef>
                          <c15:sqref>'Table for graphs 25-27'!$A$69</c15:sqref>
                        </c15:formulaRef>
                      </c:ext>
                    </c:extLst>
                    <c:strCache>
                      <c:ptCount val="1"/>
                      <c:pt idx="0">
                        <c:v>Lower Gastrointestinal - Reported 63 - 103 days</c:v>
                      </c:pt>
                    </c:strCache>
                  </c:strRef>
                </c:tx>
                <c:spPr>
                  <a:solidFill>
                    <a:schemeClr val="accent2">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25-27'!$B$69:$FA$69</c15:sqref>
                        </c15:formulaRef>
                      </c:ext>
                    </c:extLst>
                    <c:numCache>
                      <c:formatCode>0</c:formatCode>
                      <c:ptCount val="156"/>
                      <c:pt idx="0">
                        <c:v>21</c:v>
                      </c:pt>
                      <c:pt idx="1">
                        <c:v>22</c:v>
                      </c:pt>
                      <c:pt idx="2" formatCode="General">
                        <c:v>22</c:v>
                      </c:pt>
                      <c:pt idx="3" formatCode="General">
                        <c:v>21</c:v>
                      </c:pt>
                      <c:pt idx="4" formatCode="General">
                        <c:v>41</c:v>
                      </c:pt>
                      <c:pt idx="5" formatCode="General">
                        <c:v>48</c:v>
                      </c:pt>
                      <c:pt idx="6" formatCode="General">
                        <c:v>40</c:v>
                      </c:pt>
                      <c:pt idx="7" formatCode="General">
                        <c:v>43</c:v>
                      </c:pt>
                      <c:pt idx="8" formatCode="General">
                        <c:v>43</c:v>
                      </c:pt>
                      <c:pt idx="9" formatCode="General">
                        <c:v>38</c:v>
                      </c:pt>
                      <c:pt idx="10" formatCode="General">
                        <c:v>31</c:v>
                      </c:pt>
                      <c:pt idx="11" formatCode="General">
                        <c:v>43</c:v>
                      </c:pt>
                      <c:pt idx="12" formatCode="General">
                        <c:v>38</c:v>
                      </c:pt>
                      <c:pt idx="13" formatCode="General">
                        <c:v>44</c:v>
                      </c:pt>
                      <c:pt idx="14" formatCode="General">
                        <c:v>44</c:v>
                      </c:pt>
                      <c:pt idx="15" formatCode="General">
                        <c:v>37</c:v>
                      </c:pt>
                      <c:pt idx="16" formatCode="General">
                        <c:v>47</c:v>
                      </c:pt>
                      <c:pt idx="17" formatCode="General">
                        <c:v>41</c:v>
                      </c:pt>
                      <c:pt idx="18" formatCode="General">
                        <c:v>37</c:v>
                      </c:pt>
                      <c:pt idx="19" formatCode="General">
                        <c:v>43</c:v>
                      </c:pt>
                      <c:pt idx="20" formatCode="General">
                        <c:v>45</c:v>
                      </c:pt>
                      <c:pt idx="21" formatCode="General">
                        <c:v>44</c:v>
                      </c:pt>
                      <c:pt idx="22" formatCode="General">
                        <c:v>42</c:v>
                      </c:pt>
                      <c:pt idx="23" formatCode="General">
                        <c:v>39</c:v>
                      </c:pt>
                      <c:pt idx="24" formatCode="General">
                        <c:v>39</c:v>
                      </c:pt>
                      <c:pt idx="25" formatCode="General">
                        <c:v>24</c:v>
                      </c:pt>
                      <c:pt idx="26" formatCode="General">
                        <c:v>26</c:v>
                      </c:pt>
                      <c:pt idx="27" formatCode="General">
                        <c:v>26</c:v>
                      </c:pt>
                      <c:pt idx="28" formatCode="General">
                        <c:v>30</c:v>
                      </c:pt>
                      <c:pt idx="29" formatCode="General">
                        <c:v>37</c:v>
                      </c:pt>
                      <c:pt idx="30" formatCode="General">
                        <c:v>36</c:v>
                      </c:pt>
                      <c:pt idx="31" formatCode="General">
                        <c:v>32</c:v>
                      </c:pt>
                      <c:pt idx="32" formatCode="General">
                        <c:v>28</c:v>
                      </c:pt>
                      <c:pt idx="33" formatCode="General">
                        <c:v>32</c:v>
                      </c:pt>
                      <c:pt idx="34" formatCode="General">
                        <c:v>26</c:v>
                      </c:pt>
                      <c:pt idx="35" formatCode="General">
                        <c:v>27</c:v>
                      </c:pt>
                      <c:pt idx="36" formatCode="General">
                        <c:v>26</c:v>
                      </c:pt>
                      <c:pt idx="37" formatCode="General">
                        <c:v>25</c:v>
                      </c:pt>
                      <c:pt idx="38" formatCode="General">
                        <c:v>34</c:v>
                      </c:pt>
                      <c:pt idx="39" formatCode="General">
                        <c:v>36</c:v>
                      </c:pt>
                      <c:pt idx="40" formatCode="General">
                        <c:v>39</c:v>
                      </c:pt>
                      <c:pt idx="41" formatCode="General">
                        <c:v>35</c:v>
                      </c:pt>
                      <c:pt idx="42" formatCode="General">
                        <c:v>32</c:v>
                      </c:pt>
                      <c:pt idx="43" formatCode="General">
                        <c:v>31</c:v>
                      </c:pt>
                      <c:pt idx="44" formatCode="General">
                        <c:v>30</c:v>
                      </c:pt>
                      <c:pt idx="45" formatCode="General">
                        <c:v>29</c:v>
                      </c:pt>
                      <c:pt idx="46" formatCode="General">
                        <c:v>32</c:v>
                      </c:pt>
                      <c:pt idx="47" formatCode="General">
                        <c:v>29</c:v>
                      </c:pt>
                      <c:pt idx="48" formatCode="General">
                        <c:v>26</c:v>
                      </c:pt>
                      <c:pt idx="49" formatCode="General">
                        <c:v>22</c:v>
                      </c:pt>
                      <c:pt idx="50" formatCode="General">
                        <c:v>22</c:v>
                      </c:pt>
                      <c:pt idx="51" formatCode="General">
                        <c:v>29</c:v>
                      </c:pt>
                      <c:pt idx="52" formatCode="General">
                        <c:v>32</c:v>
                      </c:pt>
                      <c:pt idx="53" formatCode="General">
                        <c:v>38</c:v>
                      </c:pt>
                      <c:pt idx="54" formatCode="General">
                        <c:v>44</c:v>
                      </c:pt>
                      <c:pt idx="55" formatCode="General">
                        <c:v>47</c:v>
                      </c:pt>
                      <c:pt idx="56" formatCode="General">
                        <c:v>44</c:v>
                      </c:pt>
                      <c:pt idx="57" formatCode="General">
                        <c:v>47</c:v>
                      </c:pt>
                      <c:pt idx="58" formatCode="General">
                        <c:v>53</c:v>
                      </c:pt>
                      <c:pt idx="59" formatCode="General">
                        <c:v>52</c:v>
                      </c:pt>
                      <c:pt idx="60" formatCode="General">
                        <c:v>47</c:v>
                      </c:pt>
                      <c:pt idx="61" formatCode="General">
                        <c:v>48</c:v>
                      </c:pt>
                      <c:pt idx="62" formatCode="General">
                        <c:v>52</c:v>
                      </c:pt>
                      <c:pt idx="63" formatCode="General">
                        <c:v>42</c:v>
                      </c:pt>
                      <c:pt idx="64" formatCode="General">
                        <c:v>43</c:v>
                      </c:pt>
                      <c:pt idx="65" formatCode="General">
                        <c:v>46</c:v>
                      </c:pt>
                      <c:pt idx="66" formatCode="General">
                        <c:v>45</c:v>
                      </c:pt>
                      <c:pt idx="67" formatCode="General">
                        <c:v>51</c:v>
                      </c:pt>
                      <c:pt idx="68" formatCode="General">
                        <c:v>43</c:v>
                      </c:pt>
                      <c:pt idx="69" formatCode="General">
                        <c:v>43</c:v>
                      </c:pt>
                      <c:pt idx="70" formatCode="General">
                        <c:v>37</c:v>
                      </c:pt>
                      <c:pt idx="71" formatCode="General">
                        <c:v>38</c:v>
                      </c:pt>
                      <c:pt idx="72" formatCode="General">
                        <c:v>39</c:v>
                      </c:pt>
                      <c:pt idx="73" formatCode="General">
                        <c:v>28</c:v>
                      </c:pt>
                      <c:pt idx="74" formatCode="General">
                        <c:v>37</c:v>
                      </c:pt>
                      <c:pt idx="75" formatCode="General">
                        <c:v>40</c:v>
                      </c:pt>
                      <c:pt idx="76" formatCode="General">
                        <c:v>52</c:v>
                      </c:pt>
                      <c:pt idx="77" formatCode="General">
                        <c:v>53</c:v>
                      </c:pt>
                      <c:pt idx="78" formatCode="General">
                        <c:v>51</c:v>
                      </c:pt>
                      <c:pt idx="79" formatCode="General">
                        <c:v>68</c:v>
                      </c:pt>
                      <c:pt idx="80" formatCode="General">
                        <c:v>69</c:v>
                      </c:pt>
                      <c:pt idx="81" formatCode="General">
                        <c:v>83</c:v>
                      </c:pt>
                      <c:pt idx="82" formatCode="General">
                        <c:v>70</c:v>
                      </c:pt>
                      <c:pt idx="83" formatCode="General">
                        <c:v>67</c:v>
                      </c:pt>
                      <c:pt idx="84" formatCode="General">
                        <c:v>53</c:v>
                      </c:pt>
                      <c:pt idx="85" formatCode="General">
                        <c:v>55</c:v>
                      </c:pt>
                      <c:pt idx="86" formatCode="General">
                        <c:v>67</c:v>
                      </c:pt>
                      <c:pt idx="87" formatCode="General">
                        <c:v>63</c:v>
                      </c:pt>
                      <c:pt idx="88" formatCode="General">
                        <c:v>58</c:v>
                      </c:pt>
                      <c:pt idx="89" formatCode="General">
                        <c:v>46</c:v>
                      </c:pt>
                      <c:pt idx="90" formatCode="General">
                        <c:v>58</c:v>
                      </c:pt>
                      <c:pt idx="91" formatCode="General">
                        <c:v>67</c:v>
                      </c:pt>
                      <c:pt idx="92" formatCode="General">
                        <c:v>70</c:v>
                      </c:pt>
                      <c:pt idx="93" formatCode="General">
                        <c:v>58</c:v>
                      </c:pt>
                      <c:pt idx="94" formatCode="General">
                        <c:v>59</c:v>
                      </c:pt>
                      <c:pt idx="95" formatCode="General">
                        <c:v>43</c:v>
                      </c:pt>
                      <c:pt idx="96" formatCode="General">
                        <c:v>37</c:v>
                      </c:pt>
                      <c:pt idx="97" formatCode="General">
                        <c:v>43</c:v>
                      </c:pt>
                      <c:pt idx="98" formatCode="General">
                        <c:v>35</c:v>
                      </c:pt>
                      <c:pt idx="99" formatCode="General">
                        <c:v>30</c:v>
                      </c:pt>
                      <c:pt idx="100" formatCode="General">
                        <c:v>27</c:v>
                      </c:pt>
                      <c:pt idx="101" formatCode="General">
                        <c:v>30</c:v>
                      </c:pt>
                      <c:pt idx="102" formatCode="General">
                        <c:v>25</c:v>
                      </c:pt>
                      <c:pt idx="103" formatCode="General">
                        <c:v>32</c:v>
                      </c:pt>
                      <c:pt idx="104" formatCode="General">
                        <c:v>37</c:v>
                      </c:pt>
                      <c:pt idx="105" formatCode="General">
                        <c:v>53</c:v>
                      </c:pt>
                      <c:pt idx="106" formatCode="General">
                        <c:v>52</c:v>
                      </c:pt>
                      <c:pt idx="107" formatCode="General">
                        <c:v>58</c:v>
                      </c:pt>
                      <c:pt idx="108" formatCode="General">
                        <c:v>50</c:v>
                      </c:pt>
                    </c:numCache>
                  </c:numRef>
                </c:val>
                <c:extLst xmlns:c15="http://schemas.microsoft.com/office/drawing/2012/chart">
                  <c:ext xmlns:c16="http://schemas.microsoft.com/office/drawing/2014/chart" uri="{C3380CC4-5D6E-409C-BE32-E72D297353CC}">
                    <c16:uniqueId val="{00000044-9227-4C30-8B5E-CA55F3858431}"/>
                  </c:ext>
                </c:extLst>
              </c15:ser>
            </c15:filteredAreaSeries>
            <c15:filteredAreaSeries>
              <c15:ser>
                <c:idx val="68"/>
                <c:order val="68"/>
                <c:tx>
                  <c:strRef>
                    <c:extLst xmlns:c15="http://schemas.microsoft.com/office/drawing/2012/chart">
                      <c:ext xmlns:c15="http://schemas.microsoft.com/office/drawing/2012/chart" uri="{02D57815-91ED-43cb-92C2-25804820EDAC}">
                        <c15:formulaRef>
                          <c15:sqref>'Table for graphs 25-27'!$A$70</c15:sqref>
                        </c15:formulaRef>
                      </c:ext>
                    </c:extLst>
                    <c:strCache>
                      <c:ptCount val="1"/>
                      <c:pt idx="0">
                        <c:v>Lung - Reported 63 - 103 days</c:v>
                      </c:pt>
                    </c:strCache>
                  </c:strRef>
                </c:tx>
                <c:spPr>
                  <a:solidFill>
                    <a:schemeClr val="accent3">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25-27'!$B$70:$FA$70</c15:sqref>
                        </c15:formulaRef>
                      </c:ext>
                    </c:extLst>
                    <c:numCache>
                      <c:formatCode>0</c:formatCode>
                      <c:ptCount val="156"/>
                      <c:pt idx="0">
                        <c:v>11</c:v>
                      </c:pt>
                      <c:pt idx="1">
                        <c:v>13</c:v>
                      </c:pt>
                      <c:pt idx="2" formatCode="General">
                        <c:v>16</c:v>
                      </c:pt>
                      <c:pt idx="3" formatCode="General">
                        <c:v>13</c:v>
                      </c:pt>
                      <c:pt idx="4" formatCode="General">
                        <c:v>11</c:v>
                      </c:pt>
                      <c:pt idx="5" formatCode="General">
                        <c:v>10</c:v>
                      </c:pt>
                      <c:pt idx="6" formatCode="General">
                        <c:v>6</c:v>
                      </c:pt>
                      <c:pt idx="7" formatCode="General">
                        <c:v>8</c:v>
                      </c:pt>
                      <c:pt idx="8" formatCode="General">
                        <c:v>9</c:v>
                      </c:pt>
                      <c:pt idx="9" formatCode="General">
                        <c:v>11</c:v>
                      </c:pt>
                      <c:pt idx="10" formatCode="General">
                        <c:v>8</c:v>
                      </c:pt>
                      <c:pt idx="11" formatCode="General">
                        <c:v>8</c:v>
                      </c:pt>
                      <c:pt idx="12" formatCode="General">
                        <c:v>11</c:v>
                      </c:pt>
                      <c:pt idx="13" formatCode="General">
                        <c:v>13</c:v>
                      </c:pt>
                      <c:pt idx="14" formatCode="General">
                        <c:v>14</c:v>
                      </c:pt>
                      <c:pt idx="15" formatCode="General">
                        <c:v>14</c:v>
                      </c:pt>
                      <c:pt idx="16" formatCode="General">
                        <c:v>16</c:v>
                      </c:pt>
                      <c:pt idx="17" formatCode="General">
                        <c:v>17</c:v>
                      </c:pt>
                      <c:pt idx="18" formatCode="General">
                        <c:v>16</c:v>
                      </c:pt>
                      <c:pt idx="19" formatCode="General">
                        <c:v>16</c:v>
                      </c:pt>
                      <c:pt idx="20" formatCode="General">
                        <c:v>15</c:v>
                      </c:pt>
                      <c:pt idx="21" formatCode="General">
                        <c:v>14</c:v>
                      </c:pt>
                      <c:pt idx="22" formatCode="General">
                        <c:v>13</c:v>
                      </c:pt>
                      <c:pt idx="23" formatCode="General">
                        <c:v>14</c:v>
                      </c:pt>
                      <c:pt idx="24" formatCode="General">
                        <c:v>13</c:v>
                      </c:pt>
                      <c:pt idx="25" formatCode="General">
                        <c:v>12</c:v>
                      </c:pt>
                      <c:pt idx="26" formatCode="General">
                        <c:v>14</c:v>
                      </c:pt>
                      <c:pt idx="27" formatCode="General">
                        <c:v>16</c:v>
                      </c:pt>
                      <c:pt idx="28" formatCode="General">
                        <c:v>17</c:v>
                      </c:pt>
                      <c:pt idx="29" formatCode="General">
                        <c:v>19</c:v>
                      </c:pt>
                      <c:pt idx="30" formatCode="General">
                        <c:v>18</c:v>
                      </c:pt>
                      <c:pt idx="31" formatCode="General">
                        <c:v>12</c:v>
                      </c:pt>
                      <c:pt idx="32" formatCode="General">
                        <c:v>10</c:v>
                      </c:pt>
                      <c:pt idx="33" formatCode="General">
                        <c:v>6</c:v>
                      </c:pt>
                      <c:pt idx="34" formatCode="General">
                        <c:v>9</c:v>
                      </c:pt>
                      <c:pt idx="35" formatCode="General">
                        <c:v>9</c:v>
                      </c:pt>
                      <c:pt idx="36" formatCode="General">
                        <c:v>7</c:v>
                      </c:pt>
                      <c:pt idx="37" formatCode="General">
                        <c:v>9</c:v>
                      </c:pt>
                      <c:pt idx="38" formatCode="General">
                        <c:v>12</c:v>
                      </c:pt>
                      <c:pt idx="39" formatCode="General">
                        <c:v>14</c:v>
                      </c:pt>
                      <c:pt idx="40" formatCode="General">
                        <c:v>18</c:v>
                      </c:pt>
                      <c:pt idx="41" formatCode="General">
                        <c:v>17</c:v>
                      </c:pt>
                      <c:pt idx="42" formatCode="General">
                        <c:v>16</c:v>
                      </c:pt>
                      <c:pt idx="43" formatCode="General">
                        <c:v>16</c:v>
                      </c:pt>
                      <c:pt idx="44" formatCode="General">
                        <c:v>14</c:v>
                      </c:pt>
                      <c:pt idx="45" formatCode="General">
                        <c:v>14</c:v>
                      </c:pt>
                      <c:pt idx="46" formatCode="General">
                        <c:v>8</c:v>
                      </c:pt>
                      <c:pt idx="47" formatCode="General">
                        <c:v>7</c:v>
                      </c:pt>
                      <c:pt idx="48" formatCode="General">
                        <c:v>9</c:v>
                      </c:pt>
                      <c:pt idx="49" formatCode="General">
                        <c:v>13</c:v>
                      </c:pt>
                      <c:pt idx="50" formatCode="General">
                        <c:v>18</c:v>
                      </c:pt>
                      <c:pt idx="51" formatCode="General">
                        <c:v>18</c:v>
                      </c:pt>
                      <c:pt idx="52" formatCode="General">
                        <c:v>15</c:v>
                      </c:pt>
                      <c:pt idx="53" formatCode="General">
                        <c:v>14</c:v>
                      </c:pt>
                      <c:pt idx="54" formatCode="General">
                        <c:v>18</c:v>
                      </c:pt>
                      <c:pt idx="55" formatCode="General">
                        <c:v>18</c:v>
                      </c:pt>
                      <c:pt idx="56" formatCode="General">
                        <c:v>19</c:v>
                      </c:pt>
                      <c:pt idx="57" formatCode="General">
                        <c:v>18</c:v>
                      </c:pt>
                      <c:pt idx="58" formatCode="General">
                        <c:v>17</c:v>
                      </c:pt>
                      <c:pt idx="59" formatCode="General">
                        <c:v>17</c:v>
                      </c:pt>
                      <c:pt idx="60" formatCode="General">
                        <c:v>14</c:v>
                      </c:pt>
                      <c:pt idx="61" formatCode="General">
                        <c:v>16</c:v>
                      </c:pt>
                      <c:pt idx="62" formatCode="General">
                        <c:v>12</c:v>
                      </c:pt>
                      <c:pt idx="63" formatCode="General">
                        <c:v>6</c:v>
                      </c:pt>
                      <c:pt idx="64" formatCode="General">
                        <c:v>4</c:v>
                      </c:pt>
                      <c:pt idx="65" formatCode="General">
                        <c:v>7</c:v>
                      </c:pt>
                      <c:pt idx="66" formatCode="General">
                        <c:v>10</c:v>
                      </c:pt>
                      <c:pt idx="67" formatCode="General">
                        <c:v>11</c:v>
                      </c:pt>
                      <c:pt idx="68" formatCode="General">
                        <c:v>12</c:v>
                      </c:pt>
                      <c:pt idx="69" formatCode="General">
                        <c:v>15</c:v>
                      </c:pt>
                      <c:pt idx="70" formatCode="General">
                        <c:v>11</c:v>
                      </c:pt>
                      <c:pt idx="71" formatCode="General">
                        <c:v>11</c:v>
                      </c:pt>
                      <c:pt idx="72" formatCode="General">
                        <c:v>10</c:v>
                      </c:pt>
                      <c:pt idx="73" formatCode="General">
                        <c:v>10</c:v>
                      </c:pt>
                      <c:pt idx="74" formatCode="General">
                        <c:v>10</c:v>
                      </c:pt>
                      <c:pt idx="75" formatCode="General">
                        <c:v>12</c:v>
                      </c:pt>
                      <c:pt idx="76" formatCode="General">
                        <c:v>13</c:v>
                      </c:pt>
                      <c:pt idx="77" formatCode="General">
                        <c:v>12</c:v>
                      </c:pt>
                      <c:pt idx="78" formatCode="General">
                        <c:v>14</c:v>
                      </c:pt>
                      <c:pt idx="79" formatCode="General">
                        <c:v>13</c:v>
                      </c:pt>
                      <c:pt idx="80" formatCode="General">
                        <c:v>13</c:v>
                      </c:pt>
                      <c:pt idx="81" formatCode="General">
                        <c:v>14</c:v>
                      </c:pt>
                      <c:pt idx="82" formatCode="General">
                        <c:v>14</c:v>
                      </c:pt>
                      <c:pt idx="83" formatCode="General">
                        <c:v>11</c:v>
                      </c:pt>
                      <c:pt idx="84" formatCode="General">
                        <c:v>9</c:v>
                      </c:pt>
                      <c:pt idx="85" formatCode="General">
                        <c:v>14</c:v>
                      </c:pt>
                      <c:pt idx="86" formatCode="General">
                        <c:v>13</c:v>
                      </c:pt>
                      <c:pt idx="87" formatCode="General">
                        <c:v>11</c:v>
                      </c:pt>
                      <c:pt idx="88" formatCode="General">
                        <c:v>13</c:v>
                      </c:pt>
                      <c:pt idx="89" formatCode="General">
                        <c:v>11</c:v>
                      </c:pt>
                      <c:pt idx="90" formatCode="General">
                        <c:v>13</c:v>
                      </c:pt>
                      <c:pt idx="91" formatCode="General">
                        <c:v>13</c:v>
                      </c:pt>
                      <c:pt idx="92" formatCode="General">
                        <c:v>10</c:v>
                      </c:pt>
                      <c:pt idx="93" formatCode="General">
                        <c:v>9</c:v>
                      </c:pt>
                      <c:pt idx="94" formatCode="General">
                        <c:v>10</c:v>
                      </c:pt>
                      <c:pt idx="95" formatCode="General">
                        <c:v>12</c:v>
                      </c:pt>
                      <c:pt idx="96" formatCode="General">
                        <c:v>13</c:v>
                      </c:pt>
                      <c:pt idx="97" formatCode="General">
                        <c:v>14</c:v>
                      </c:pt>
                      <c:pt idx="98" formatCode="General">
                        <c:v>15</c:v>
                      </c:pt>
                      <c:pt idx="99" formatCode="General">
                        <c:v>14</c:v>
                      </c:pt>
                      <c:pt idx="100" formatCode="General">
                        <c:v>9</c:v>
                      </c:pt>
                      <c:pt idx="101" formatCode="General">
                        <c:v>8</c:v>
                      </c:pt>
                      <c:pt idx="102" formatCode="General">
                        <c:v>9</c:v>
                      </c:pt>
                      <c:pt idx="103" formatCode="General">
                        <c:v>15</c:v>
                      </c:pt>
                      <c:pt idx="104" formatCode="General">
                        <c:v>15</c:v>
                      </c:pt>
                      <c:pt idx="105" formatCode="General">
                        <c:v>19</c:v>
                      </c:pt>
                      <c:pt idx="106" formatCode="General">
                        <c:v>20</c:v>
                      </c:pt>
                      <c:pt idx="107" formatCode="General">
                        <c:v>20</c:v>
                      </c:pt>
                      <c:pt idx="108" formatCode="General">
                        <c:v>20</c:v>
                      </c:pt>
                    </c:numCache>
                  </c:numRef>
                </c:val>
                <c:extLst xmlns:c15="http://schemas.microsoft.com/office/drawing/2012/chart">
                  <c:ext xmlns:c16="http://schemas.microsoft.com/office/drawing/2014/chart" uri="{C3380CC4-5D6E-409C-BE32-E72D297353CC}">
                    <c16:uniqueId val="{00000045-9227-4C30-8B5E-CA55F3858431}"/>
                  </c:ext>
                </c:extLst>
              </c15:ser>
            </c15:filteredAreaSeries>
            <c15:filteredAreaSeries>
              <c15:ser>
                <c:idx val="69"/>
                <c:order val="69"/>
                <c:tx>
                  <c:strRef>
                    <c:extLst xmlns:c15="http://schemas.microsoft.com/office/drawing/2012/chart">
                      <c:ext xmlns:c15="http://schemas.microsoft.com/office/drawing/2012/chart" uri="{02D57815-91ED-43cb-92C2-25804820EDAC}">
                        <c15:formulaRef>
                          <c15:sqref>'Table for graphs 25-27'!$A$71</c15:sqref>
                        </c15:formulaRef>
                      </c:ext>
                    </c:extLst>
                    <c:strCache>
                      <c:ptCount val="1"/>
                      <c:pt idx="0">
                        <c:v>Other - Reported 63 - 103 days</c:v>
                      </c:pt>
                    </c:strCache>
                  </c:strRef>
                </c:tx>
                <c:spPr>
                  <a:solidFill>
                    <a:schemeClr val="accent4">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25-27'!$B$71:$FA$71</c15:sqref>
                        </c15:formulaRef>
                      </c:ext>
                    </c:extLst>
                    <c:numCache>
                      <c:formatCode>0</c:formatCode>
                      <c:ptCount val="156"/>
                      <c:pt idx="0">
                        <c:v>0</c:v>
                      </c:pt>
                      <c:pt idx="1">
                        <c:v>0</c:v>
                      </c:pt>
                      <c:pt idx="2" formatCode="General">
                        <c:v>0</c:v>
                      </c:pt>
                      <c:pt idx="3" formatCode="General">
                        <c:v>1</c:v>
                      </c:pt>
                      <c:pt idx="4" formatCode="General">
                        <c:v>1</c:v>
                      </c:pt>
                      <c:pt idx="5" formatCode="General">
                        <c:v>1</c:v>
                      </c:pt>
                      <c:pt idx="6" formatCode="General">
                        <c:v>3</c:v>
                      </c:pt>
                      <c:pt idx="7" formatCode="General">
                        <c:v>2</c:v>
                      </c:pt>
                      <c:pt idx="8" formatCode="General">
                        <c:v>2</c:v>
                      </c:pt>
                      <c:pt idx="9" formatCode="General">
                        <c:v>2</c:v>
                      </c:pt>
                      <c:pt idx="10" formatCode="General">
                        <c:v>1</c:v>
                      </c:pt>
                      <c:pt idx="11" formatCode="General">
                        <c:v>1</c:v>
                      </c:pt>
                      <c:pt idx="12" formatCode="General">
                        <c:v>0</c:v>
                      </c:pt>
                      <c:pt idx="13" formatCode="General">
                        <c:v>2</c:v>
                      </c:pt>
                      <c:pt idx="14" formatCode="General">
                        <c:v>1</c:v>
                      </c:pt>
                      <c:pt idx="15" formatCode="General">
                        <c:v>2</c:v>
                      </c:pt>
                      <c:pt idx="16" formatCode="General">
                        <c:v>2</c:v>
                      </c:pt>
                      <c:pt idx="17" formatCode="General">
                        <c:v>1</c:v>
                      </c:pt>
                      <c:pt idx="18" formatCode="General">
                        <c:v>0</c:v>
                      </c:pt>
                      <c:pt idx="19" formatCode="General">
                        <c:v>0</c:v>
                      </c:pt>
                      <c:pt idx="20" formatCode="General">
                        <c:v>1</c:v>
                      </c:pt>
                      <c:pt idx="21" formatCode="General">
                        <c:v>1</c:v>
                      </c:pt>
                      <c:pt idx="22" formatCode="General">
                        <c:v>1</c:v>
                      </c:pt>
                      <c:pt idx="23" formatCode="General">
                        <c:v>0</c:v>
                      </c:pt>
                      <c:pt idx="24" formatCode="General">
                        <c:v>2</c:v>
                      </c:pt>
                      <c:pt idx="25" formatCode="General">
                        <c:v>1</c:v>
                      </c:pt>
                      <c:pt idx="26" formatCode="General">
                        <c:v>1</c:v>
                      </c:pt>
                      <c:pt idx="27" formatCode="General">
                        <c:v>2</c:v>
                      </c:pt>
                      <c:pt idx="28" formatCode="General">
                        <c:v>2</c:v>
                      </c:pt>
                      <c:pt idx="29" formatCode="General">
                        <c:v>2</c:v>
                      </c:pt>
                      <c:pt idx="30" formatCode="General">
                        <c:v>1</c:v>
                      </c:pt>
                      <c:pt idx="31" formatCode="General">
                        <c:v>2</c:v>
                      </c:pt>
                      <c:pt idx="32" formatCode="General">
                        <c:v>1</c:v>
                      </c:pt>
                      <c:pt idx="33" formatCode="General">
                        <c:v>2</c:v>
                      </c:pt>
                      <c:pt idx="34" formatCode="General">
                        <c:v>1</c:v>
                      </c:pt>
                      <c:pt idx="35" formatCode="General">
                        <c:v>2</c:v>
                      </c:pt>
                      <c:pt idx="36" formatCode="General">
                        <c:v>2</c:v>
                      </c:pt>
                      <c:pt idx="37" formatCode="General">
                        <c:v>2</c:v>
                      </c:pt>
                      <c:pt idx="38" formatCode="General">
                        <c:v>4</c:v>
                      </c:pt>
                      <c:pt idx="39" formatCode="General">
                        <c:v>4</c:v>
                      </c:pt>
                      <c:pt idx="40" formatCode="General">
                        <c:v>4</c:v>
                      </c:pt>
                      <c:pt idx="41" formatCode="General">
                        <c:v>3</c:v>
                      </c:pt>
                      <c:pt idx="42" formatCode="General">
                        <c:v>1</c:v>
                      </c:pt>
                      <c:pt idx="43" formatCode="General">
                        <c:v>2</c:v>
                      </c:pt>
                      <c:pt idx="44" formatCode="General">
                        <c:v>0</c:v>
                      </c:pt>
                      <c:pt idx="45" formatCode="General">
                        <c:v>0</c:v>
                      </c:pt>
                      <c:pt idx="46" formatCode="General">
                        <c:v>0</c:v>
                      </c:pt>
                      <c:pt idx="47" formatCode="General">
                        <c:v>1</c:v>
                      </c:pt>
                      <c:pt idx="48" formatCode="General">
                        <c:v>3</c:v>
                      </c:pt>
                      <c:pt idx="49" formatCode="General">
                        <c:v>1</c:v>
                      </c:pt>
                      <c:pt idx="50" formatCode="General">
                        <c:v>2</c:v>
                      </c:pt>
                      <c:pt idx="51" formatCode="General">
                        <c:v>1</c:v>
                      </c:pt>
                      <c:pt idx="52" formatCode="General">
                        <c:v>1</c:v>
                      </c:pt>
                      <c:pt idx="53" formatCode="General">
                        <c:v>0</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2</c:v>
                      </c:pt>
                      <c:pt idx="72" formatCode="General">
                        <c:v>2</c:v>
                      </c:pt>
                      <c:pt idx="73" formatCode="General">
                        <c:v>5</c:v>
                      </c:pt>
                      <c:pt idx="74" formatCode="General">
                        <c:v>4</c:v>
                      </c:pt>
                      <c:pt idx="75" formatCode="General">
                        <c:v>3</c:v>
                      </c:pt>
                      <c:pt idx="76" formatCode="General">
                        <c:v>1</c:v>
                      </c:pt>
                      <c:pt idx="77" formatCode="General">
                        <c:v>2</c:v>
                      </c:pt>
                      <c:pt idx="78" formatCode="General">
                        <c:v>2</c:v>
                      </c:pt>
                      <c:pt idx="79" formatCode="General">
                        <c:v>1</c:v>
                      </c:pt>
                      <c:pt idx="80" formatCode="General">
                        <c:v>1</c:v>
                      </c:pt>
                      <c:pt idx="81" formatCode="General">
                        <c:v>3</c:v>
                      </c:pt>
                      <c:pt idx="82" formatCode="General">
                        <c:v>1</c:v>
                      </c:pt>
                      <c:pt idx="83" formatCode="General">
                        <c:v>0</c:v>
                      </c:pt>
                      <c:pt idx="84" formatCode="General">
                        <c:v>1</c:v>
                      </c:pt>
                      <c:pt idx="85" formatCode="General">
                        <c:v>1</c:v>
                      </c:pt>
                      <c:pt idx="86" formatCode="General">
                        <c:v>0</c:v>
                      </c:pt>
                      <c:pt idx="87" formatCode="General">
                        <c:v>0</c:v>
                      </c:pt>
                      <c:pt idx="88" formatCode="General">
                        <c:v>1</c:v>
                      </c:pt>
                      <c:pt idx="89" formatCode="General">
                        <c:v>4</c:v>
                      </c:pt>
                      <c:pt idx="90" formatCode="General">
                        <c:v>1</c:v>
                      </c:pt>
                      <c:pt idx="91" formatCode="General">
                        <c:v>2</c:v>
                      </c:pt>
                      <c:pt idx="92" formatCode="General">
                        <c:v>4</c:v>
                      </c:pt>
                      <c:pt idx="93" formatCode="General">
                        <c:v>4</c:v>
                      </c:pt>
                      <c:pt idx="94" formatCode="General">
                        <c:v>5</c:v>
                      </c:pt>
                      <c:pt idx="95" formatCode="General">
                        <c:v>4</c:v>
                      </c:pt>
                      <c:pt idx="96" formatCode="General">
                        <c:v>4</c:v>
                      </c:pt>
                      <c:pt idx="97" formatCode="General">
                        <c:v>5</c:v>
                      </c:pt>
                      <c:pt idx="98" formatCode="General">
                        <c:v>2</c:v>
                      </c:pt>
                      <c:pt idx="99" formatCode="General">
                        <c:v>2</c:v>
                      </c:pt>
                      <c:pt idx="100" formatCode="General">
                        <c:v>6</c:v>
                      </c:pt>
                      <c:pt idx="101" formatCode="General">
                        <c:v>4</c:v>
                      </c:pt>
                      <c:pt idx="102" formatCode="General">
                        <c:v>4</c:v>
                      </c:pt>
                      <c:pt idx="103" formatCode="General">
                        <c:v>3</c:v>
                      </c:pt>
                      <c:pt idx="104" formatCode="General">
                        <c:v>2</c:v>
                      </c:pt>
                      <c:pt idx="105" formatCode="General">
                        <c:v>0</c:v>
                      </c:pt>
                      <c:pt idx="106" formatCode="General">
                        <c:v>0</c:v>
                      </c:pt>
                      <c:pt idx="107" formatCode="General">
                        <c:v>0</c:v>
                      </c:pt>
                      <c:pt idx="108" formatCode="General">
                        <c:v>1</c:v>
                      </c:pt>
                    </c:numCache>
                  </c:numRef>
                </c:val>
                <c:extLst xmlns:c15="http://schemas.microsoft.com/office/drawing/2012/chart">
                  <c:ext xmlns:c16="http://schemas.microsoft.com/office/drawing/2014/chart" uri="{C3380CC4-5D6E-409C-BE32-E72D297353CC}">
                    <c16:uniqueId val="{00000046-9227-4C30-8B5E-CA55F3858431}"/>
                  </c:ext>
                </c:extLst>
              </c15:ser>
            </c15:filteredAreaSeries>
            <c15:filteredAreaSeries>
              <c15:ser>
                <c:idx val="70"/>
                <c:order val="70"/>
                <c:tx>
                  <c:strRef>
                    <c:extLst xmlns:c15="http://schemas.microsoft.com/office/drawing/2012/chart">
                      <c:ext xmlns:c15="http://schemas.microsoft.com/office/drawing/2012/chart" uri="{02D57815-91ED-43cb-92C2-25804820EDAC}">
                        <c15:formulaRef>
                          <c15:sqref>'Table for graphs 25-27'!$A$72</c15:sqref>
                        </c15:formulaRef>
                      </c:ext>
                    </c:extLst>
                    <c:strCache>
                      <c:ptCount val="1"/>
                      <c:pt idx="0">
                        <c:v>Sarcoma - Reported 63 - 103 days</c:v>
                      </c:pt>
                    </c:strCache>
                  </c:strRef>
                </c:tx>
                <c:spPr>
                  <a:solidFill>
                    <a:schemeClr val="accent5">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25-27'!$B$72:$FA$72</c15:sqref>
                        </c15:formulaRef>
                      </c:ext>
                    </c:extLst>
                    <c:numCache>
                      <c:formatCode>0</c:formatCode>
                      <c:ptCount val="156"/>
                      <c:pt idx="0">
                        <c:v>1</c:v>
                      </c:pt>
                      <c:pt idx="1">
                        <c:v>2</c:v>
                      </c:pt>
                      <c:pt idx="2" formatCode="General">
                        <c:v>2</c:v>
                      </c:pt>
                      <c:pt idx="3" formatCode="General">
                        <c:v>1</c:v>
                      </c:pt>
                      <c:pt idx="4" formatCode="General">
                        <c:v>2</c:v>
                      </c:pt>
                      <c:pt idx="5" formatCode="General">
                        <c:v>2</c:v>
                      </c:pt>
                      <c:pt idx="6" formatCode="General">
                        <c:v>3</c:v>
                      </c:pt>
                      <c:pt idx="7" formatCode="General">
                        <c:v>2</c:v>
                      </c:pt>
                      <c:pt idx="8" formatCode="General">
                        <c:v>2</c:v>
                      </c:pt>
                      <c:pt idx="9" formatCode="General">
                        <c:v>3</c:v>
                      </c:pt>
                      <c:pt idx="10" formatCode="General">
                        <c:v>5</c:v>
                      </c:pt>
                      <c:pt idx="11" formatCode="General">
                        <c:v>4</c:v>
                      </c:pt>
                      <c:pt idx="12" formatCode="General">
                        <c:v>5</c:v>
                      </c:pt>
                      <c:pt idx="13" formatCode="General">
                        <c:v>7</c:v>
                      </c:pt>
                      <c:pt idx="14" formatCode="General">
                        <c:v>4</c:v>
                      </c:pt>
                      <c:pt idx="15" formatCode="General">
                        <c:v>5</c:v>
                      </c:pt>
                      <c:pt idx="16" formatCode="General">
                        <c:v>1</c:v>
                      </c:pt>
                      <c:pt idx="17" formatCode="General">
                        <c:v>0</c:v>
                      </c:pt>
                      <c:pt idx="18" formatCode="General">
                        <c:v>0</c:v>
                      </c:pt>
                      <c:pt idx="19" formatCode="General">
                        <c:v>0</c:v>
                      </c:pt>
                      <c:pt idx="20" formatCode="General">
                        <c:v>1</c:v>
                      </c:pt>
                      <c:pt idx="21" formatCode="General">
                        <c:v>2</c:v>
                      </c:pt>
                      <c:pt idx="22" formatCode="General">
                        <c:v>1</c:v>
                      </c:pt>
                      <c:pt idx="23" formatCode="General">
                        <c:v>3</c:v>
                      </c:pt>
                      <c:pt idx="24" formatCode="General">
                        <c:v>3</c:v>
                      </c:pt>
                      <c:pt idx="25" formatCode="General">
                        <c:v>2</c:v>
                      </c:pt>
                      <c:pt idx="26" formatCode="General">
                        <c:v>1</c:v>
                      </c:pt>
                      <c:pt idx="27" formatCode="General">
                        <c:v>0</c:v>
                      </c:pt>
                      <c:pt idx="28" formatCode="General">
                        <c:v>0</c:v>
                      </c:pt>
                      <c:pt idx="29" formatCode="General">
                        <c:v>2</c:v>
                      </c:pt>
                      <c:pt idx="30" formatCode="General">
                        <c:v>1</c:v>
                      </c:pt>
                      <c:pt idx="31" formatCode="General">
                        <c:v>2</c:v>
                      </c:pt>
                      <c:pt idx="32" formatCode="General">
                        <c:v>2</c:v>
                      </c:pt>
                      <c:pt idx="33" formatCode="General">
                        <c:v>2</c:v>
                      </c:pt>
                      <c:pt idx="34" formatCode="General">
                        <c:v>1</c:v>
                      </c:pt>
                      <c:pt idx="35" formatCode="General">
                        <c:v>2</c:v>
                      </c:pt>
                      <c:pt idx="36" formatCode="General">
                        <c:v>0</c:v>
                      </c:pt>
                      <c:pt idx="37" formatCode="General">
                        <c:v>3</c:v>
                      </c:pt>
                      <c:pt idx="38" formatCode="General">
                        <c:v>3</c:v>
                      </c:pt>
                      <c:pt idx="39" formatCode="General">
                        <c:v>3</c:v>
                      </c:pt>
                      <c:pt idx="40" formatCode="General">
                        <c:v>3</c:v>
                      </c:pt>
                      <c:pt idx="41" formatCode="General">
                        <c:v>3</c:v>
                      </c:pt>
                      <c:pt idx="42" formatCode="General">
                        <c:v>2</c:v>
                      </c:pt>
                      <c:pt idx="43" formatCode="General">
                        <c:v>3</c:v>
                      </c:pt>
                      <c:pt idx="44" formatCode="General">
                        <c:v>4</c:v>
                      </c:pt>
                      <c:pt idx="45" formatCode="General">
                        <c:v>4</c:v>
                      </c:pt>
                      <c:pt idx="46" formatCode="General">
                        <c:v>3</c:v>
                      </c:pt>
                      <c:pt idx="47" formatCode="General">
                        <c:v>3</c:v>
                      </c:pt>
                      <c:pt idx="48" formatCode="General">
                        <c:v>2</c:v>
                      </c:pt>
                      <c:pt idx="49" formatCode="General">
                        <c:v>1</c:v>
                      </c:pt>
                      <c:pt idx="50" formatCode="General">
                        <c:v>1</c:v>
                      </c:pt>
                      <c:pt idx="51" formatCode="General">
                        <c:v>2</c:v>
                      </c:pt>
                      <c:pt idx="52" formatCode="General">
                        <c:v>2</c:v>
                      </c:pt>
                      <c:pt idx="53" formatCode="General">
                        <c:v>3</c:v>
                      </c:pt>
                      <c:pt idx="54" formatCode="General">
                        <c:v>3</c:v>
                      </c:pt>
                      <c:pt idx="55" formatCode="General">
                        <c:v>5</c:v>
                      </c:pt>
                      <c:pt idx="56" formatCode="General">
                        <c:v>3</c:v>
                      </c:pt>
                      <c:pt idx="57" formatCode="General">
                        <c:v>0</c:v>
                      </c:pt>
                      <c:pt idx="58" formatCode="General">
                        <c:v>2</c:v>
                      </c:pt>
                      <c:pt idx="59" formatCode="General">
                        <c:v>2</c:v>
                      </c:pt>
                      <c:pt idx="60" formatCode="General">
                        <c:v>4</c:v>
                      </c:pt>
                      <c:pt idx="61" formatCode="General">
                        <c:v>4</c:v>
                      </c:pt>
                      <c:pt idx="62" formatCode="General">
                        <c:v>5</c:v>
                      </c:pt>
                      <c:pt idx="63" formatCode="General">
                        <c:v>4</c:v>
                      </c:pt>
                      <c:pt idx="64" formatCode="General">
                        <c:v>5</c:v>
                      </c:pt>
                      <c:pt idx="65" formatCode="General">
                        <c:v>7</c:v>
                      </c:pt>
                      <c:pt idx="66" formatCode="General">
                        <c:v>2</c:v>
                      </c:pt>
                      <c:pt idx="67" formatCode="General">
                        <c:v>2</c:v>
                      </c:pt>
                      <c:pt idx="68" formatCode="General">
                        <c:v>0</c:v>
                      </c:pt>
                      <c:pt idx="69" formatCode="General">
                        <c:v>0</c:v>
                      </c:pt>
                      <c:pt idx="70" formatCode="General">
                        <c:v>0</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4</c:v>
                      </c:pt>
                      <c:pt idx="85" formatCode="General">
                        <c:v>2</c:v>
                      </c:pt>
                      <c:pt idx="86" formatCode="General">
                        <c:v>2</c:v>
                      </c:pt>
                      <c:pt idx="87" formatCode="General">
                        <c:v>1</c:v>
                      </c:pt>
                      <c:pt idx="88" formatCode="General">
                        <c:v>2</c:v>
                      </c:pt>
                      <c:pt idx="89" formatCode="General">
                        <c:v>3</c:v>
                      </c:pt>
                      <c:pt idx="90" formatCode="General">
                        <c:v>4</c:v>
                      </c:pt>
                      <c:pt idx="91" formatCode="General">
                        <c:v>3</c:v>
                      </c:pt>
                      <c:pt idx="92" formatCode="General">
                        <c:v>2</c:v>
                      </c:pt>
                      <c:pt idx="93" formatCode="General">
                        <c:v>2</c:v>
                      </c:pt>
                      <c:pt idx="94" formatCode="General">
                        <c:v>1</c:v>
                      </c:pt>
                      <c:pt idx="95" formatCode="General">
                        <c:v>4</c:v>
                      </c:pt>
                      <c:pt idx="96" formatCode="General">
                        <c:v>4</c:v>
                      </c:pt>
                      <c:pt idx="97" formatCode="General">
                        <c:v>4</c:v>
                      </c:pt>
                      <c:pt idx="98" formatCode="General">
                        <c:v>2</c:v>
                      </c:pt>
                      <c:pt idx="99" formatCode="General">
                        <c:v>2</c:v>
                      </c:pt>
                      <c:pt idx="100" formatCode="General">
                        <c:v>4</c:v>
                      </c:pt>
                      <c:pt idx="101" formatCode="General">
                        <c:v>3</c:v>
                      </c:pt>
                      <c:pt idx="102" formatCode="General">
                        <c:v>4</c:v>
                      </c:pt>
                      <c:pt idx="103" formatCode="General">
                        <c:v>2</c:v>
                      </c:pt>
                      <c:pt idx="104" formatCode="General">
                        <c:v>6</c:v>
                      </c:pt>
                      <c:pt idx="105" formatCode="General">
                        <c:v>5</c:v>
                      </c:pt>
                      <c:pt idx="106" formatCode="General">
                        <c:v>6</c:v>
                      </c:pt>
                      <c:pt idx="107" formatCode="General">
                        <c:v>6</c:v>
                      </c:pt>
                      <c:pt idx="108" formatCode="General">
                        <c:v>8</c:v>
                      </c:pt>
                    </c:numCache>
                  </c:numRef>
                </c:val>
                <c:extLst xmlns:c15="http://schemas.microsoft.com/office/drawing/2012/chart">
                  <c:ext xmlns:c16="http://schemas.microsoft.com/office/drawing/2014/chart" uri="{C3380CC4-5D6E-409C-BE32-E72D297353CC}">
                    <c16:uniqueId val="{00000047-9227-4C30-8B5E-CA55F3858431}"/>
                  </c:ext>
                </c:extLst>
              </c15:ser>
            </c15:filteredAreaSeries>
            <c15:filteredAreaSeries>
              <c15:ser>
                <c:idx val="71"/>
                <c:order val="71"/>
                <c:tx>
                  <c:strRef>
                    <c:extLst xmlns:c15="http://schemas.microsoft.com/office/drawing/2012/chart">
                      <c:ext xmlns:c15="http://schemas.microsoft.com/office/drawing/2012/chart" uri="{02D57815-91ED-43cb-92C2-25804820EDAC}">
                        <c15:formulaRef>
                          <c15:sqref>'Table for graphs 25-27'!$A$73</c15:sqref>
                        </c15:formulaRef>
                      </c:ext>
                    </c:extLst>
                    <c:strCache>
                      <c:ptCount val="1"/>
                      <c:pt idx="0">
                        <c:v>Skin - Reported 63 - 103 days</c:v>
                      </c:pt>
                    </c:strCache>
                  </c:strRef>
                </c:tx>
                <c:spPr>
                  <a:solidFill>
                    <a:schemeClr val="accent6">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25-27'!$B$73:$FA$73</c15:sqref>
                        </c15:formulaRef>
                      </c:ext>
                    </c:extLst>
                    <c:numCache>
                      <c:formatCode>0</c:formatCode>
                      <c:ptCount val="156"/>
                      <c:pt idx="0">
                        <c:v>12</c:v>
                      </c:pt>
                      <c:pt idx="1">
                        <c:v>15</c:v>
                      </c:pt>
                      <c:pt idx="2" formatCode="General">
                        <c:v>15</c:v>
                      </c:pt>
                      <c:pt idx="3" formatCode="General">
                        <c:v>17</c:v>
                      </c:pt>
                      <c:pt idx="4" formatCode="General">
                        <c:v>20</c:v>
                      </c:pt>
                      <c:pt idx="5" formatCode="General">
                        <c:v>16</c:v>
                      </c:pt>
                      <c:pt idx="6" formatCode="General">
                        <c:v>13</c:v>
                      </c:pt>
                      <c:pt idx="7" formatCode="General">
                        <c:v>17</c:v>
                      </c:pt>
                      <c:pt idx="8" formatCode="General">
                        <c:v>15</c:v>
                      </c:pt>
                      <c:pt idx="9" formatCode="General">
                        <c:v>12</c:v>
                      </c:pt>
                      <c:pt idx="10" formatCode="General">
                        <c:v>9</c:v>
                      </c:pt>
                      <c:pt idx="11" formatCode="General">
                        <c:v>16</c:v>
                      </c:pt>
                      <c:pt idx="12" formatCode="General">
                        <c:v>19</c:v>
                      </c:pt>
                      <c:pt idx="13" formatCode="General">
                        <c:v>21</c:v>
                      </c:pt>
                      <c:pt idx="14" formatCode="General">
                        <c:v>26</c:v>
                      </c:pt>
                      <c:pt idx="15" formatCode="General">
                        <c:v>27</c:v>
                      </c:pt>
                      <c:pt idx="16" formatCode="General">
                        <c:v>34</c:v>
                      </c:pt>
                      <c:pt idx="17" formatCode="General">
                        <c:v>31</c:v>
                      </c:pt>
                      <c:pt idx="18" formatCode="General">
                        <c:v>41</c:v>
                      </c:pt>
                      <c:pt idx="19" formatCode="General">
                        <c:v>32</c:v>
                      </c:pt>
                      <c:pt idx="20" formatCode="General">
                        <c:v>37</c:v>
                      </c:pt>
                      <c:pt idx="21" formatCode="General">
                        <c:v>70</c:v>
                      </c:pt>
                      <c:pt idx="22" formatCode="General">
                        <c:v>96</c:v>
                      </c:pt>
                      <c:pt idx="23" formatCode="General">
                        <c:v>105</c:v>
                      </c:pt>
                      <c:pt idx="24" formatCode="General">
                        <c:v>112</c:v>
                      </c:pt>
                      <c:pt idx="25" formatCode="General">
                        <c:v>135</c:v>
                      </c:pt>
                      <c:pt idx="26" formatCode="General">
                        <c:v>138</c:v>
                      </c:pt>
                      <c:pt idx="27" formatCode="General">
                        <c:v>104</c:v>
                      </c:pt>
                      <c:pt idx="28" formatCode="General">
                        <c:v>95</c:v>
                      </c:pt>
                      <c:pt idx="29" formatCode="General">
                        <c:v>105</c:v>
                      </c:pt>
                      <c:pt idx="30" formatCode="General">
                        <c:v>107</c:v>
                      </c:pt>
                      <c:pt idx="31" formatCode="General">
                        <c:v>120</c:v>
                      </c:pt>
                      <c:pt idx="32" formatCode="General">
                        <c:v>67</c:v>
                      </c:pt>
                      <c:pt idx="33" formatCode="General">
                        <c:v>73</c:v>
                      </c:pt>
                      <c:pt idx="34" formatCode="General">
                        <c:v>93</c:v>
                      </c:pt>
                      <c:pt idx="35" formatCode="General">
                        <c:v>103</c:v>
                      </c:pt>
                      <c:pt idx="36" formatCode="General">
                        <c:v>94</c:v>
                      </c:pt>
                      <c:pt idx="37" formatCode="General">
                        <c:v>117</c:v>
                      </c:pt>
                      <c:pt idx="38" formatCode="General">
                        <c:v>127</c:v>
                      </c:pt>
                      <c:pt idx="39" formatCode="General">
                        <c:v>138</c:v>
                      </c:pt>
                      <c:pt idx="40" formatCode="General">
                        <c:v>110</c:v>
                      </c:pt>
                      <c:pt idx="41" formatCode="General">
                        <c:v>58</c:v>
                      </c:pt>
                      <c:pt idx="42" formatCode="General">
                        <c:v>50</c:v>
                      </c:pt>
                      <c:pt idx="43" formatCode="General">
                        <c:v>36</c:v>
                      </c:pt>
                      <c:pt idx="44" formatCode="General">
                        <c:v>28</c:v>
                      </c:pt>
                      <c:pt idx="45" formatCode="General">
                        <c:v>23</c:v>
                      </c:pt>
                      <c:pt idx="46" formatCode="General">
                        <c:v>26</c:v>
                      </c:pt>
                      <c:pt idx="47" formatCode="General">
                        <c:v>19</c:v>
                      </c:pt>
                      <c:pt idx="48" formatCode="General">
                        <c:v>18</c:v>
                      </c:pt>
                      <c:pt idx="49" formatCode="General">
                        <c:v>22</c:v>
                      </c:pt>
                      <c:pt idx="50" formatCode="General">
                        <c:v>24</c:v>
                      </c:pt>
                      <c:pt idx="51" formatCode="General">
                        <c:v>25</c:v>
                      </c:pt>
                      <c:pt idx="52" formatCode="General">
                        <c:v>19</c:v>
                      </c:pt>
                      <c:pt idx="53" formatCode="General">
                        <c:v>25</c:v>
                      </c:pt>
                      <c:pt idx="54" formatCode="General">
                        <c:v>25</c:v>
                      </c:pt>
                      <c:pt idx="55" formatCode="General">
                        <c:v>65</c:v>
                      </c:pt>
                      <c:pt idx="56" formatCode="General">
                        <c:v>54</c:v>
                      </c:pt>
                      <c:pt idx="57" formatCode="General">
                        <c:v>34</c:v>
                      </c:pt>
                      <c:pt idx="58" formatCode="General">
                        <c:v>34</c:v>
                      </c:pt>
                      <c:pt idx="59" formatCode="General">
                        <c:v>30</c:v>
                      </c:pt>
                      <c:pt idx="60" formatCode="General">
                        <c:v>36</c:v>
                      </c:pt>
                      <c:pt idx="61" formatCode="General">
                        <c:v>28</c:v>
                      </c:pt>
                      <c:pt idx="62" formatCode="General">
                        <c:v>26</c:v>
                      </c:pt>
                      <c:pt idx="63" formatCode="General">
                        <c:v>26</c:v>
                      </c:pt>
                      <c:pt idx="64" formatCode="General">
                        <c:v>24</c:v>
                      </c:pt>
                      <c:pt idx="65" formatCode="General">
                        <c:v>35</c:v>
                      </c:pt>
                      <c:pt idx="66" formatCode="General">
                        <c:v>26</c:v>
                      </c:pt>
                      <c:pt idx="67" formatCode="General">
                        <c:v>32</c:v>
                      </c:pt>
                      <c:pt idx="68" formatCode="General">
                        <c:v>35</c:v>
                      </c:pt>
                      <c:pt idx="69" formatCode="General">
                        <c:v>50</c:v>
                      </c:pt>
                      <c:pt idx="70" formatCode="General">
                        <c:v>44</c:v>
                      </c:pt>
                      <c:pt idx="71" formatCode="General">
                        <c:v>49</c:v>
                      </c:pt>
                      <c:pt idx="72" formatCode="General">
                        <c:v>57</c:v>
                      </c:pt>
                      <c:pt idx="73" formatCode="General">
                        <c:v>77</c:v>
                      </c:pt>
                      <c:pt idx="74" formatCode="General">
                        <c:v>98</c:v>
                      </c:pt>
                      <c:pt idx="75" formatCode="General">
                        <c:v>98</c:v>
                      </c:pt>
                      <c:pt idx="76" formatCode="General">
                        <c:v>88</c:v>
                      </c:pt>
                      <c:pt idx="77" formatCode="General">
                        <c:v>74</c:v>
                      </c:pt>
                      <c:pt idx="78" formatCode="General">
                        <c:v>83</c:v>
                      </c:pt>
                      <c:pt idx="79" formatCode="General">
                        <c:v>66</c:v>
                      </c:pt>
                      <c:pt idx="80" formatCode="General">
                        <c:v>72</c:v>
                      </c:pt>
                      <c:pt idx="81" formatCode="General">
                        <c:v>64</c:v>
                      </c:pt>
                      <c:pt idx="82" formatCode="General">
                        <c:v>62</c:v>
                      </c:pt>
                      <c:pt idx="83" formatCode="General">
                        <c:v>57</c:v>
                      </c:pt>
                      <c:pt idx="84" formatCode="General">
                        <c:v>58</c:v>
                      </c:pt>
                      <c:pt idx="85" formatCode="General">
                        <c:v>46</c:v>
                      </c:pt>
                      <c:pt idx="86" formatCode="General">
                        <c:v>49</c:v>
                      </c:pt>
                      <c:pt idx="87" formatCode="General">
                        <c:v>45</c:v>
                      </c:pt>
                      <c:pt idx="88" formatCode="General">
                        <c:v>41</c:v>
                      </c:pt>
                      <c:pt idx="89" formatCode="General">
                        <c:v>42</c:v>
                      </c:pt>
                      <c:pt idx="90" formatCode="General">
                        <c:v>45</c:v>
                      </c:pt>
                      <c:pt idx="91" formatCode="General">
                        <c:v>49</c:v>
                      </c:pt>
                      <c:pt idx="92" formatCode="General">
                        <c:v>50</c:v>
                      </c:pt>
                      <c:pt idx="93" formatCode="General">
                        <c:v>43</c:v>
                      </c:pt>
                      <c:pt idx="94" formatCode="General">
                        <c:v>37</c:v>
                      </c:pt>
                      <c:pt idx="95" formatCode="General">
                        <c:v>42</c:v>
                      </c:pt>
                      <c:pt idx="96" formatCode="General">
                        <c:v>39</c:v>
                      </c:pt>
                      <c:pt idx="97" formatCode="General">
                        <c:v>36</c:v>
                      </c:pt>
                      <c:pt idx="98" formatCode="General">
                        <c:v>32</c:v>
                      </c:pt>
                      <c:pt idx="99" formatCode="General">
                        <c:v>22</c:v>
                      </c:pt>
                      <c:pt idx="100" formatCode="General">
                        <c:v>23</c:v>
                      </c:pt>
                      <c:pt idx="101" formatCode="General">
                        <c:v>24</c:v>
                      </c:pt>
                      <c:pt idx="102" formatCode="General">
                        <c:v>33</c:v>
                      </c:pt>
                      <c:pt idx="103" formatCode="General">
                        <c:v>41</c:v>
                      </c:pt>
                      <c:pt idx="104" formatCode="General">
                        <c:v>54</c:v>
                      </c:pt>
                      <c:pt idx="105" formatCode="General">
                        <c:v>65</c:v>
                      </c:pt>
                      <c:pt idx="106" formatCode="General">
                        <c:v>77</c:v>
                      </c:pt>
                      <c:pt idx="107" formatCode="General">
                        <c:v>69</c:v>
                      </c:pt>
                      <c:pt idx="108" formatCode="General">
                        <c:v>61</c:v>
                      </c:pt>
                    </c:numCache>
                  </c:numRef>
                </c:val>
                <c:extLst xmlns:c15="http://schemas.microsoft.com/office/drawing/2012/chart">
                  <c:ext xmlns:c16="http://schemas.microsoft.com/office/drawing/2014/chart" uri="{C3380CC4-5D6E-409C-BE32-E72D297353CC}">
                    <c16:uniqueId val="{00000048-9227-4C30-8B5E-CA55F3858431}"/>
                  </c:ext>
                </c:extLst>
              </c15:ser>
            </c15:filteredAreaSeries>
            <c15:filteredAreaSeries>
              <c15:ser>
                <c:idx val="72"/>
                <c:order val="72"/>
                <c:tx>
                  <c:strRef>
                    <c:extLst xmlns:c15="http://schemas.microsoft.com/office/drawing/2012/chart">
                      <c:ext xmlns:c15="http://schemas.microsoft.com/office/drawing/2012/chart" uri="{02D57815-91ED-43cb-92C2-25804820EDAC}">
                        <c15:formulaRef>
                          <c15:sqref>'Table for graphs 25-27'!$A$74</c15:sqref>
                        </c15:formulaRef>
                      </c:ext>
                    </c:extLst>
                    <c:strCache>
                      <c:ptCount val="1"/>
                      <c:pt idx="0">
                        <c:v>Upper Gastrointestinal - Reported 63 - 103 days</c:v>
                      </c:pt>
                    </c:strCache>
                  </c:strRef>
                </c:tx>
                <c:spPr>
                  <a:solidFill>
                    <a:schemeClr val="accent1">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25-27'!$B$74:$FA$74</c15:sqref>
                        </c15:formulaRef>
                      </c:ext>
                    </c:extLst>
                    <c:numCache>
                      <c:formatCode>0</c:formatCode>
                      <c:ptCount val="156"/>
                      <c:pt idx="0">
                        <c:v>8</c:v>
                      </c:pt>
                      <c:pt idx="1">
                        <c:v>11</c:v>
                      </c:pt>
                      <c:pt idx="2" formatCode="General">
                        <c:v>12</c:v>
                      </c:pt>
                      <c:pt idx="3" formatCode="General">
                        <c:v>13</c:v>
                      </c:pt>
                      <c:pt idx="4" formatCode="General">
                        <c:v>12</c:v>
                      </c:pt>
                      <c:pt idx="5" formatCode="General">
                        <c:v>13</c:v>
                      </c:pt>
                      <c:pt idx="6" formatCode="General">
                        <c:v>15</c:v>
                      </c:pt>
                      <c:pt idx="7" formatCode="General">
                        <c:v>13</c:v>
                      </c:pt>
                      <c:pt idx="8" formatCode="General">
                        <c:v>9</c:v>
                      </c:pt>
                      <c:pt idx="9" formatCode="General">
                        <c:v>9</c:v>
                      </c:pt>
                      <c:pt idx="10" formatCode="General">
                        <c:v>9</c:v>
                      </c:pt>
                      <c:pt idx="11" formatCode="General">
                        <c:v>12</c:v>
                      </c:pt>
                      <c:pt idx="12" formatCode="General">
                        <c:v>13</c:v>
                      </c:pt>
                      <c:pt idx="13" formatCode="General">
                        <c:v>11</c:v>
                      </c:pt>
                      <c:pt idx="14" formatCode="General">
                        <c:v>15</c:v>
                      </c:pt>
                      <c:pt idx="15" formatCode="General">
                        <c:v>14</c:v>
                      </c:pt>
                      <c:pt idx="16" formatCode="General">
                        <c:v>12</c:v>
                      </c:pt>
                      <c:pt idx="17" formatCode="General">
                        <c:v>13</c:v>
                      </c:pt>
                      <c:pt idx="18" formatCode="General">
                        <c:v>12</c:v>
                      </c:pt>
                      <c:pt idx="19" formatCode="General">
                        <c:v>17</c:v>
                      </c:pt>
                      <c:pt idx="20" formatCode="General">
                        <c:v>13</c:v>
                      </c:pt>
                      <c:pt idx="21" formatCode="General">
                        <c:v>14</c:v>
                      </c:pt>
                      <c:pt idx="22" formatCode="General">
                        <c:v>14</c:v>
                      </c:pt>
                      <c:pt idx="23" formatCode="General">
                        <c:v>20</c:v>
                      </c:pt>
                      <c:pt idx="24" formatCode="General">
                        <c:v>17</c:v>
                      </c:pt>
                      <c:pt idx="25" formatCode="General">
                        <c:v>12</c:v>
                      </c:pt>
                      <c:pt idx="26" formatCode="General">
                        <c:v>15</c:v>
                      </c:pt>
                      <c:pt idx="27" formatCode="General">
                        <c:v>11</c:v>
                      </c:pt>
                      <c:pt idx="28" formatCode="General">
                        <c:v>11</c:v>
                      </c:pt>
                      <c:pt idx="29" formatCode="General">
                        <c:v>12</c:v>
                      </c:pt>
                      <c:pt idx="30" formatCode="General">
                        <c:v>10</c:v>
                      </c:pt>
                      <c:pt idx="31" formatCode="General">
                        <c:v>10</c:v>
                      </c:pt>
                      <c:pt idx="32" formatCode="General">
                        <c:v>16</c:v>
                      </c:pt>
                      <c:pt idx="33" formatCode="General">
                        <c:v>17</c:v>
                      </c:pt>
                      <c:pt idx="34" formatCode="General">
                        <c:v>14</c:v>
                      </c:pt>
                      <c:pt idx="35" formatCode="General">
                        <c:v>15</c:v>
                      </c:pt>
                      <c:pt idx="36" formatCode="General">
                        <c:v>10</c:v>
                      </c:pt>
                      <c:pt idx="37" formatCode="General">
                        <c:v>17</c:v>
                      </c:pt>
                      <c:pt idx="38" formatCode="General">
                        <c:v>15</c:v>
                      </c:pt>
                      <c:pt idx="39" formatCode="General">
                        <c:v>19</c:v>
                      </c:pt>
                      <c:pt idx="40" formatCode="General">
                        <c:v>12</c:v>
                      </c:pt>
                      <c:pt idx="41" formatCode="General">
                        <c:v>11</c:v>
                      </c:pt>
                      <c:pt idx="42" formatCode="General">
                        <c:v>14</c:v>
                      </c:pt>
                      <c:pt idx="43" formatCode="General">
                        <c:v>15</c:v>
                      </c:pt>
                      <c:pt idx="44" formatCode="General">
                        <c:v>16</c:v>
                      </c:pt>
                      <c:pt idx="45" formatCode="General">
                        <c:v>15</c:v>
                      </c:pt>
                      <c:pt idx="46" formatCode="General">
                        <c:v>20</c:v>
                      </c:pt>
                      <c:pt idx="47" formatCode="General">
                        <c:v>17</c:v>
                      </c:pt>
                      <c:pt idx="48" formatCode="General">
                        <c:v>13</c:v>
                      </c:pt>
                      <c:pt idx="49" formatCode="General">
                        <c:v>9</c:v>
                      </c:pt>
                      <c:pt idx="50" formatCode="General">
                        <c:v>8</c:v>
                      </c:pt>
                      <c:pt idx="51" formatCode="General">
                        <c:v>8</c:v>
                      </c:pt>
                      <c:pt idx="52" formatCode="General">
                        <c:v>7</c:v>
                      </c:pt>
                      <c:pt idx="53" formatCode="General">
                        <c:v>7</c:v>
                      </c:pt>
                      <c:pt idx="54" formatCode="General">
                        <c:v>13</c:v>
                      </c:pt>
                      <c:pt idx="55" formatCode="General">
                        <c:v>14</c:v>
                      </c:pt>
                      <c:pt idx="56" formatCode="General">
                        <c:v>12</c:v>
                      </c:pt>
                      <c:pt idx="57" formatCode="General">
                        <c:v>13</c:v>
                      </c:pt>
                      <c:pt idx="58" formatCode="General">
                        <c:v>12</c:v>
                      </c:pt>
                      <c:pt idx="59" formatCode="General">
                        <c:v>10</c:v>
                      </c:pt>
                      <c:pt idx="60" formatCode="General">
                        <c:v>13</c:v>
                      </c:pt>
                      <c:pt idx="61" formatCode="General">
                        <c:v>12</c:v>
                      </c:pt>
                      <c:pt idx="62" formatCode="General">
                        <c:v>11</c:v>
                      </c:pt>
                      <c:pt idx="63" formatCode="General">
                        <c:v>15</c:v>
                      </c:pt>
                      <c:pt idx="64" formatCode="General">
                        <c:v>13</c:v>
                      </c:pt>
                      <c:pt idx="65" formatCode="General">
                        <c:v>12</c:v>
                      </c:pt>
                      <c:pt idx="66" formatCode="General">
                        <c:v>10</c:v>
                      </c:pt>
                      <c:pt idx="67" formatCode="General">
                        <c:v>8</c:v>
                      </c:pt>
                      <c:pt idx="68" formatCode="General">
                        <c:v>10</c:v>
                      </c:pt>
                      <c:pt idx="69" formatCode="General">
                        <c:v>11</c:v>
                      </c:pt>
                      <c:pt idx="70" formatCode="General">
                        <c:v>16</c:v>
                      </c:pt>
                      <c:pt idx="71" formatCode="General">
                        <c:v>22</c:v>
                      </c:pt>
                      <c:pt idx="72" formatCode="General">
                        <c:v>19</c:v>
                      </c:pt>
                      <c:pt idx="73" formatCode="General">
                        <c:v>27</c:v>
                      </c:pt>
                      <c:pt idx="74" formatCode="General">
                        <c:v>19</c:v>
                      </c:pt>
                      <c:pt idx="75" formatCode="General">
                        <c:v>17</c:v>
                      </c:pt>
                      <c:pt idx="76" formatCode="General">
                        <c:v>16</c:v>
                      </c:pt>
                      <c:pt idx="77" formatCode="General">
                        <c:v>13</c:v>
                      </c:pt>
                      <c:pt idx="78" formatCode="General">
                        <c:v>10</c:v>
                      </c:pt>
                      <c:pt idx="79" formatCode="General">
                        <c:v>14</c:v>
                      </c:pt>
                      <c:pt idx="80" formatCode="General">
                        <c:v>11</c:v>
                      </c:pt>
                      <c:pt idx="81" formatCode="General">
                        <c:v>12</c:v>
                      </c:pt>
                      <c:pt idx="82" formatCode="General">
                        <c:v>10</c:v>
                      </c:pt>
                      <c:pt idx="83" formatCode="General">
                        <c:v>9</c:v>
                      </c:pt>
                      <c:pt idx="84" formatCode="General">
                        <c:v>11</c:v>
                      </c:pt>
                      <c:pt idx="85" formatCode="General">
                        <c:v>10</c:v>
                      </c:pt>
                      <c:pt idx="86" formatCode="General">
                        <c:v>6</c:v>
                      </c:pt>
                      <c:pt idx="87" formatCode="General">
                        <c:v>11</c:v>
                      </c:pt>
                      <c:pt idx="88" formatCode="General">
                        <c:v>16</c:v>
                      </c:pt>
                      <c:pt idx="89" formatCode="General">
                        <c:v>12</c:v>
                      </c:pt>
                      <c:pt idx="90" formatCode="General">
                        <c:v>15</c:v>
                      </c:pt>
                      <c:pt idx="91" formatCode="General">
                        <c:v>15</c:v>
                      </c:pt>
                      <c:pt idx="92" formatCode="General">
                        <c:v>16</c:v>
                      </c:pt>
                      <c:pt idx="93" formatCode="General">
                        <c:v>19</c:v>
                      </c:pt>
                      <c:pt idx="94" formatCode="General">
                        <c:v>14</c:v>
                      </c:pt>
                      <c:pt idx="95" formatCode="General">
                        <c:v>14</c:v>
                      </c:pt>
                      <c:pt idx="96" formatCode="General">
                        <c:v>22</c:v>
                      </c:pt>
                      <c:pt idx="97" formatCode="General">
                        <c:v>20</c:v>
                      </c:pt>
                      <c:pt idx="98" formatCode="General">
                        <c:v>16</c:v>
                      </c:pt>
                      <c:pt idx="99" formatCode="General">
                        <c:v>11</c:v>
                      </c:pt>
                      <c:pt idx="100" formatCode="General">
                        <c:v>9</c:v>
                      </c:pt>
                      <c:pt idx="101" formatCode="General">
                        <c:v>10</c:v>
                      </c:pt>
                      <c:pt idx="102" formatCode="General">
                        <c:v>10</c:v>
                      </c:pt>
                      <c:pt idx="103" formatCode="General">
                        <c:v>15</c:v>
                      </c:pt>
                      <c:pt idx="104" formatCode="General">
                        <c:v>16</c:v>
                      </c:pt>
                      <c:pt idx="105" formatCode="General">
                        <c:v>24</c:v>
                      </c:pt>
                      <c:pt idx="106" formatCode="General">
                        <c:v>24</c:v>
                      </c:pt>
                      <c:pt idx="107" formatCode="General">
                        <c:v>23</c:v>
                      </c:pt>
                      <c:pt idx="108" formatCode="General">
                        <c:v>28</c:v>
                      </c:pt>
                    </c:numCache>
                  </c:numRef>
                </c:val>
                <c:extLst xmlns:c15="http://schemas.microsoft.com/office/drawing/2012/chart">
                  <c:ext xmlns:c16="http://schemas.microsoft.com/office/drawing/2014/chart" uri="{C3380CC4-5D6E-409C-BE32-E72D297353CC}">
                    <c16:uniqueId val="{00000049-9227-4C30-8B5E-CA55F3858431}"/>
                  </c:ext>
                </c:extLst>
              </c15:ser>
            </c15:filteredAreaSeries>
            <c15:filteredAreaSeries>
              <c15:ser>
                <c:idx val="73"/>
                <c:order val="73"/>
                <c:tx>
                  <c:strRef>
                    <c:extLst xmlns:c15="http://schemas.microsoft.com/office/drawing/2012/chart">
                      <c:ext xmlns:c15="http://schemas.microsoft.com/office/drawing/2012/chart" uri="{02D57815-91ED-43cb-92C2-25804820EDAC}">
                        <c15:formulaRef>
                          <c15:sqref>'Table for graphs 25-27'!$A$75</c15:sqref>
                        </c15:formulaRef>
                      </c:ext>
                    </c:extLst>
                    <c:strCache>
                      <c:ptCount val="1"/>
                      <c:pt idx="0">
                        <c:v>Urological - Reported 63 - 103 days</c:v>
                      </c:pt>
                    </c:strCache>
                  </c:strRef>
                </c:tx>
                <c:spPr>
                  <a:solidFill>
                    <a:schemeClr val="accent2">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25-27'!$B$75:$FA$75</c15:sqref>
                        </c15:formulaRef>
                      </c:ext>
                    </c:extLst>
                    <c:numCache>
                      <c:formatCode>0</c:formatCode>
                      <c:ptCount val="156"/>
                      <c:pt idx="0">
                        <c:v>30</c:v>
                      </c:pt>
                      <c:pt idx="1">
                        <c:v>22</c:v>
                      </c:pt>
                      <c:pt idx="2" formatCode="General">
                        <c:v>21</c:v>
                      </c:pt>
                      <c:pt idx="3" formatCode="General">
                        <c:v>17</c:v>
                      </c:pt>
                      <c:pt idx="4" formatCode="General">
                        <c:v>23</c:v>
                      </c:pt>
                      <c:pt idx="5" formatCode="General">
                        <c:v>24</c:v>
                      </c:pt>
                      <c:pt idx="6" formatCode="General">
                        <c:v>23</c:v>
                      </c:pt>
                      <c:pt idx="7" formatCode="General">
                        <c:v>25</c:v>
                      </c:pt>
                      <c:pt idx="8" formatCode="General">
                        <c:v>24</c:v>
                      </c:pt>
                      <c:pt idx="9" formatCode="General">
                        <c:v>28</c:v>
                      </c:pt>
                      <c:pt idx="10" formatCode="General">
                        <c:v>24</c:v>
                      </c:pt>
                      <c:pt idx="11" formatCode="General">
                        <c:v>19</c:v>
                      </c:pt>
                      <c:pt idx="12" formatCode="General">
                        <c:v>22</c:v>
                      </c:pt>
                      <c:pt idx="13" formatCode="General">
                        <c:v>26</c:v>
                      </c:pt>
                      <c:pt idx="14" formatCode="General">
                        <c:v>22</c:v>
                      </c:pt>
                      <c:pt idx="15" formatCode="General">
                        <c:v>19</c:v>
                      </c:pt>
                      <c:pt idx="16" formatCode="General">
                        <c:v>26</c:v>
                      </c:pt>
                      <c:pt idx="17" formatCode="General">
                        <c:v>20</c:v>
                      </c:pt>
                      <c:pt idx="18" formatCode="General">
                        <c:v>17</c:v>
                      </c:pt>
                      <c:pt idx="19" formatCode="General">
                        <c:v>16</c:v>
                      </c:pt>
                      <c:pt idx="20" formatCode="General">
                        <c:v>26</c:v>
                      </c:pt>
                      <c:pt idx="21" formatCode="General">
                        <c:v>29</c:v>
                      </c:pt>
                      <c:pt idx="22" formatCode="General">
                        <c:v>22</c:v>
                      </c:pt>
                      <c:pt idx="23" formatCode="General">
                        <c:v>26</c:v>
                      </c:pt>
                      <c:pt idx="24" formatCode="General">
                        <c:v>33</c:v>
                      </c:pt>
                      <c:pt idx="25" formatCode="General">
                        <c:v>31</c:v>
                      </c:pt>
                      <c:pt idx="26" formatCode="General">
                        <c:v>23</c:v>
                      </c:pt>
                      <c:pt idx="27" formatCode="General">
                        <c:v>19</c:v>
                      </c:pt>
                      <c:pt idx="28" formatCode="General">
                        <c:v>16</c:v>
                      </c:pt>
                      <c:pt idx="29" formatCode="General">
                        <c:v>17</c:v>
                      </c:pt>
                      <c:pt idx="30" formatCode="General">
                        <c:v>15</c:v>
                      </c:pt>
                      <c:pt idx="31" formatCode="General">
                        <c:v>13</c:v>
                      </c:pt>
                      <c:pt idx="32" formatCode="General">
                        <c:v>20</c:v>
                      </c:pt>
                      <c:pt idx="33" formatCode="General">
                        <c:v>22</c:v>
                      </c:pt>
                      <c:pt idx="34" formatCode="General">
                        <c:v>23</c:v>
                      </c:pt>
                      <c:pt idx="35" formatCode="General">
                        <c:v>19</c:v>
                      </c:pt>
                      <c:pt idx="36" formatCode="General">
                        <c:v>15</c:v>
                      </c:pt>
                      <c:pt idx="37" formatCode="General">
                        <c:v>20</c:v>
                      </c:pt>
                      <c:pt idx="38" formatCode="General">
                        <c:v>24</c:v>
                      </c:pt>
                      <c:pt idx="39" formatCode="General">
                        <c:v>25</c:v>
                      </c:pt>
                      <c:pt idx="40" formatCode="General">
                        <c:v>29</c:v>
                      </c:pt>
                      <c:pt idx="41" formatCode="General">
                        <c:v>29</c:v>
                      </c:pt>
                      <c:pt idx="42" formatCode="General">
                        <c:v>35</c:v>
                      </c:pt>
                      <c:pt idx="43" formatCode="General">
                        <c:v>28</c:v>
                      </c:pt>
                      <c:pt idx="44" formatCode="General">
                        <c:v>26</c:v>
                      </c:pt>
                      <c:pt idx="45" formatCode="General">
                        <c:v>34</c:v>
                      </c:pt>
                      <c:pt idx="46" formatCode="General">
                        <c:v>30</c:v>
                      </c:pt>
                      <c:pt idx="47" formatCode="General">
                        <c:v>26</c:v>
                      </c:pt>
                      <c:pt idx="48" formatCode="General">
                        <c:v>17</c:v>
                      </c:pt>
                      <c:pt idx="49" formatCode="General">
                        <c:v>22</c:v>
                      </c:pt>
                      <c:pt idx="50" formatCode="General">
                        <c:v>21</c:v>
                      </c:pt>
                      <c:pt idx="51" formatCode="General">
                        <c:v>18</c:v>
                      </c:pt>
                      <c:pt idx="52" formatCode="General">
                        <c:v>17</c:v>
                      </c:pt>
                      <c:pt idx="53" formatCode="General">
                        <c:v>28</c:v>
                      </c:pt>
                      <c:pt idx="54" formatCode="General">
                        <c:v>35</c:v>
                      </c:pt>
                      <c:pt idx="55" formatCode="General">
                        <c:v>37</c:v>
                      </c:pt>
                      <c:pt idx="56" formatCode="General">
                        <c:v>36</c:v>
                      </c:pt>
                      <c:pt idx="57" formatCode="General">
                        <c:v>30</c:v>
                      </c:pt>
                      <c:pt idx="58" formatCode="General">
                        <c:v>40</c:v>
                      </c:pt>
                      <c:pt idx="59" formatCode="General">
                        <c:v>47</c:v>
                      </c:pt>
                      <c:pt idx="60" formatCode="General">
                        <c:v>38</c:v>
                      </c:pt>
                      <c:pt idx="61" formatCode="General">
                        <c:v>38</c:v>
                      </c:pt>
                      <c:pt idx="62" formatCode="General">
                        <c:v>37</c:v>
                      </c:pt>
                      <c:pt idx="63" formatCode="General">
                        <c:v>40</c:v>
                      </c:pt>
                      <c:pt idx="64" formatCode="General">
                        <c:v>40</c:v>
                      </c:pt>
                      <c:pt idx="65" formatCode="General">
                        <c:v>35</c:v>
                      </c:pt>
                      <c:pt idx="66" formatCode="General">
                        <c:v>36</c:v>
                      </c:pt>
                      <c:pt idx="67" formatCode="General">
                        <c:v>34</c:v>
                      </c:pt>
                      <c:pt idx="68" formatCode="General">
                        <c:v>31</c:v>
                      </c:pt>
                      <c:pt idx="69" formatCode="General">
                        <c:v>33</c:v>
                      </c:pt>
                      <c:pt idx="70" formatCode="General">
                        <c:v>26</c:v>
                      </c:pt>
                      <c:pt idx="71" formatCode="General">
                        <c:v>26</c:v>
                      </c:pt>
                      <c:pt idx="72" formatCode="General">
                        <c:v>19</c:v>
                      </c:pt>
                      <c:pt idx="73" formatCode="General">
                        <c:v>20</c:v>
                      </c:pt>
                      <c:pt idx="74" formatCode="General">
                        <c:v>28</c:v>
                      </c:pt>
                      <c:pt idx="75" formatCode="General">
                        <c:v>33</c:v>
                      </c:pt>
                      <c:pt idx="76" formatCode="General">
                        <c:v>32</c:v>
                      </c:pt>
                      <c:pt idx="77" formatCode="General">
                        <c:v>31</c:v>
                      </c:pt>
                      <c:pt idx="78" formatCode="General">
                        <c:v>35</c:v>
                      </c:pt>
                      <c:pt idx="79" formatCode="General">
                        <c:v>41</c:v>
                      </c:pt>
                      <c:pt idx="80" formatCode="General">
                        <c:v>35</c:v>
                      </c:pt>
                      <c:pt idx="81" formatCode="General">
                        <c:v>40</c:v>
                      </c:pt>
                      <c:pt idx="82" formatCode="General">
                        <c:v>40</c:v>
                      </c:pt>
                      <c:pt idx="83" formatCode="General">
                        <c:v>37</c:v>
                      </c:pt>
                      <c:pt idx="84" formatCode="General">
                        <c:v>25</c:v>
                      </c:pt>
                      <c:pt idx="85" formatCode="General">
                        <c:v>25</c:v>
                      </c:pt>
                      <c:pt idx="86" formatCode="General">
                        <c:v>26</c:v>
                      </c:pt>
                      <c:pt idx="87" formatCode="General">
                        <c:v>22</c:v>
                      </c:pt>
                      <c:pt idx="88" formatCode="General">
                        <c:v>30</c:v>
                      </c:pt>
                      <c:pt idx="89" formatCode="General">
                        <c:v>31</c:v>
                      </c:pt>
                      <c:pt idx="90" formatCode="General">
                        <c:v>39</c:v>
                      </c:pt>
                      <c:pt idx="91" formatCode="General">
                        <c:v>37</c:v>
                      </c:pt>
                      <c:pt idx="92" formatCode="General">
                        <c:v>35</c:v>
                      </c:pt>
                      <c:pt idx="93" formatCode="General">
                        <c:v>31</c:v>
                      </c:pt>
                      <c:pt idx="94" formatCode="General">
                        <c:v>41</c:v>
                      </c:pt>
                      <c:pt idx="95" formatCode="General">
                        <c:v>36</c:v>
                      </c:pt>
                      <c:pt idx="96" formatCode="General">
                        <c:v>46</c:v>
                      </c:pt>
                      <c:pt idx="97" formatCode="General">
                        <c:v>46</c:v>
                      </c:pt>
                      <c:pt idx="98" formatCode="General">
                        <c:v>48</c:v>
                      </c:pt>
                      <c:pt idx="99" formatCode="General">
                        <c:v>48</c:v>
                      </c:pt>
                      <c:pt idx="100" formatCode="General">
                        <c:v>38</c:v>
                      </c:pt>
                      <c:pt idx="101" formatCode="General">
                        <c:v>43</c:v>
                      </c:pt>
                      <c:pt idx="102" formatCode="General">
                        <c:v>41</c:v>
                      </c:pt>
                      <c:pt idx="103" formatCode="General">
                        <c:v>46</c:v>
                      </c:pt>
                      <c:pt idx="104" formatCode="General">
                        <c:v>45</c:v>
                      </c:pt>
                      <c:pt idx="105" formatCode="General">
                        <c:v>45</c:v>
                      </c:pt>
                      <c:pt idx="106" formatCode="General">
                        <c:v>43</c:v>
                      </c:pt>
                      <c:pt idx="107" formatCode="General">
                        <c:v>42</c:v>
                      </c:pt>
                      <c:pt idx="108" formatCode="General">
                        <c:v>51</c:v>
                      </c:pt>
                    </c:numCache>
                  </c:numRef>
                </c:val>
                <c:extLst xmlns:c15="http://schemas.microsoft.com/office/drawing/2012/chart">
                  <c:ext xmlns:c16="http://schemas.microsoft.com/office/drawing/2014/chart" uri="{C3380CC4-5D6E-409C-BE32-E72D297353CC}">
                    <c16:uniqueId val="{0000004A-9227-4C30-8B5E-CA55F3858431}"/>
                  </c:ext>
                </c:extLst>
              </c15:ser>
            </c15:filteredAreaSeries>
            <c15:filteredAreaSeries>
              <c15:ser>
                <c:idx val="74"/>
                <c:order val="74"/>
                <c:tx>
                  <c:strRef>
                    <c:extLst xmlns:c15="http://schemas.microsoft.com/office/drawing/2012/chart">
                      <c:ext xmlns:c15="http://schemas.microsoft.com/office/drawing/2012/chart" uri="{02D57815-91ED-43cb-92C2-25804820EDAC}">
                        <c15:formulaRef>
                          <c15:sqref>'Table for graphs 25-27'!$A$76</c15:sqref>
                        </c15:formulaRef>
                      </c:ext>
                    </c:extLst>
                    <c:strCache>
                      <c:ptCount val="1"/>
                      <c:pt idx="0">
                        <c:v>- Reported 63 - 103 days All Sites</c:v>
                      </c:pt>
                    </c:strCache>
                  </c:strRef>
                </c:tx>
                <c:spPr>
                  <a:solidFill>
                    <a:schemeClr val="accent3">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25-27'!$B$76:$FA$76</c15:sqref>
                        </c15:formulaRef>
                      </c:ext>
                    </c:extLst>
                    <c:numCache>
                      <c:formatCode>0</c:formatCode>
                      <c:ptCount val="156"/>
                      <c:pt idx="0">
                        <c:v>129</c:v>
                      </c:pt>
                      <c:pt idx="1">
                        <c:v>140</c:v>
                      </c:pt>
                      <c:pt idx="2">
                        <c:v>147</c:v>
                      </c:pt>
                      <c:pt idx="3">
                        <c:v>136</c:v>
                      </c:pt>
                      <c:pt idx="4">
                        <c:v>161</c:v>
                      </c:pt>
                      <c:pt idx="5">
                        <c:v>171</c:v>
                      </c:pt>
                      <c:pt idx="6">
                        <c:v>153</c:v>
                      </c:pt>
                      <c:pt idx="7">
                        <c:v>168</c:v>
                      </c:pt>
                      <c:pt idx="8">
                        <c:v>154</c:v>
                      </c:pt>
                      <c:pt idx="9">
                        <c:v>154</c:v>
                      </c:pt>
                      <c:pt idx="10">
                        <c:v>138</c:v>
                      </c:pt>
                      <c:pt idx="11">
                        <c:v>151</c:v>
                      </c:pt>
                      <c:pt idx="12">
                        <c:v>154</c:v>
                      </c:pt>
                      <c:pt idx="13">
                        <c:v>174</c:v>
                      </c:pt>
                      <c:pt idx="14">
                        <c:v>185</c:v>
                      </c:pt>
                      <c:pt idx="15">
                        <c:v>172</c:v>
                      </c:pt>
                      <c:pt idx="16">
                        <c:v>198</c:v>
                      </c:pt>
                      <c:pt idx="17">
                        <c:v>174</c:v>
                      </c:pt>
                      <c:pt idx="18">
                        <c:v>178</c:v>
                      </c:pt>
                      <c:pt idx="19">
                        <c:v>180</c:v>
                      </c:pt>
                      <c:pt idx="20">
                        <c:v>194</c:v>
                      </c:pt>
                      <c:pt idx="21">
                        <c:v>221</c:v>
                      </c:pt>
                      <c:pt idx="22">
                        <c:v>235</c:v>
                      </c:pt>
                      <c:pt idx="23">
                        <c:v>254</c:v>
                      </c:pt>
                      <c:pt idx="24">
                        <c:v>259</c:v>
                      </c:pt>
                      <c:pt idx="25">
                        <c:v>255</c:v>
                      </c:pt>
                      <c:pt idx="26">
                        <c:v>258</c:v>
                      </c:pt>
                      <c:pt idx="27">
                        <c:v>222</c:v>
                      </c:pt>
                      <c:pt idx="28">
                        <c:v>210</c:v>
                      </c:pt>
                      <c:pt idx="29">
                        <c:v>242</c:v>
                      </c:pt>
                      <c:pt idx="30">
                        <c:v>229</c:v>
                      </c:pt>
                      <c:pt idx="31">
                        <c:v>232</c:v>
                      </c:pt>
                      <c:pt idx="32">
                        <c:v>179</c:v>
                      </c:pt>
                      <c:pt idx="33">
                        <c:v>193</c:v>
                      </c:pt>
                      <c:pt idx="34">
                        <c:v>201</c:v>
                      </c:pt>
                      <c:pt idx="35">
                        <c:v>214</c:v>
                      </c:pt>
                      <c:pt idx="36">
                        <c:v>192</c:v>
                      </c:pt>
                      <c:pt idx="37">
                        <c:v>236</c:v>
                      </c:pt>
                      <c:pt idx="38">
                        <c:v>268</c:v>
                      </c:pt>
                      <c:pt idx="39">
                        <c:v>285</c:v>
                      </c:pt>
                      <c:pt idx="40">
                        <c:v>255</c:v>
                      </c:pt>
                      <c:pt idx="41">
                        <c:v>194</c:v>
                      </c:pt>
                      <c:pt idx="42">
                        <c:v>191</c:v>
                      </c:pt>
                      <c:pt idx="43">
                        <c:v>171</c:v>
                      </c:pt>
                      <c:pt idx="44">
                        <c:v>156</c:v>
                      </c:pt>
                      <c:pt idx="45">
                        <c:v>147</c:v>
                      </c:pt>
                      <c:pt idx="46">
                        <c:v>147</c:v>
                      </c:pt>
                      <c:pt idx="47">
                        <c:v>124</c:v>
                      </c:pt>
                      <c:pt idx="48">
                        <c:v>112</c:v>
                      </c:pt>
                      <c:pt idx="49">
                        <c:v>126</c:v>
                      </c:pt>
                      <c:pt idx="50">
                        <c:v>129</c:v>
                      </c:pt>
                      <c:pt idx="51">
                        <c:v>135</c:v>
                      </c:pt>
                      <c:pt idx="52">
                        <c:v>125</c:v>
                      </c:pt>
                      <c:pt idx="53">
                        <c:v>143</c:v>
                      </c:pt>
                      <c:pt idx="54">
                        <c:v>170</c:v>
                      </c:pt>
                      <c:pt idx="55">
                        <c:v>230</c:v>
                      </c:pt>
                      <c:pt idx="56">
                        <c:v>214</c:v>
                      </c:pt>
                      <c:pt idx="57">
                        <c:v>187</c:v>
                      </c:pt>
                      <c:pt idx="58">
                        <c:v>210</c:v>
                      </c:pt>
                      <c:pt idx="59">
                        <c:v>213</c:v>
                      </c:pt>
                      <c:pt idx="60">
                        <c:v>207</c:v>
                      </c:pt>
                      <c:pt idx="61">
                        <c:v>197</c:v>
                      </c:pt>
                      <c:pt idx="62">
                        <c:v>198</c:v>
                      </c:pt>
                      <c:pt idx="63">
                        <c:v>177</c:v>
                      </c:pt>
                      <c:pt idx="64">
                        <c:v>170</c:v>
                      </c:pt>
                      <c:pt idx="65">
                        <c:v>191</c:v>
                      </c:pt>
                      <c:pt idx="66">
                        <c:v>168</c:v>
                      </c:pt>
                      <c:pt idx="67">
                        <c:v>182</c:v>
                      </c:pt>
                      <c:pt idx="68">
                        <c:v>173</c:v>
                      </c:pt>
                      <c:pt idx="69">
                        <c:v>200</c:v>
                      </c:pt>
                      <c:pt idx="70">
                        <c:v>187</c:v>
                      </c:pt>
                      <c:pt idx="71">
                        <c:v>198</c:v>
                      </c:pt>
                      <c:pt idx="72">
                        <c:v>196</c:v>
                      </c:pt>
                      <c:pt idx="73">
                        <c:v>212</c:v>
                      </c:pt>
                      <c:pt idx="74">
                        <c:v>246</c:v>
                      </c:pt>
                      <c:pt idx="75">
                        <c:v>254</c:v>
                      </c:pt>
                      <c:pt idx="76">
                        <c:v>254</c:v>
                      </c:pt>
                      <c:pt idx="77">
                        <c:v>239</c:v>
                      </c:pt>
                      <c:pt idx="78">
                        <c:v>260</c:v>
                      </c:pt>
                      <c:pt idx="79">
                        <c:v>275</c:v>
                      </c:pt>
                      <c:pt idx="80">
                        <c:v>258</c:v>
                      </c:pt>
                      <c:pt idx="81">
                        <c:v>269</c:v>
                      </c:pt>
                      <c:pt idx="82">
                        <c:v>249</c:v>
                      </c:pt>
                      <c:pt idx="83">
                        <c:v>235</c:v>
                      </c:pt>
                      <c:pt idx="84">
                        <c:v>220</c:v>
                      </c:pt>
                      <c:pt idx="85">
                        <c:v>198</c:v>
                      </c:pt>
                      <c:pt idx="86">
                        <c:v>206</c:v>
                      </c:pt>
                      <c:pt idx="87">
                        <c:v>203</c:v>
                      </c:pt>
                      <c:pt idx="88">
                        <c:v>211</c:v>
                      </c:pt>
                      <c:pt idx="89">
                        <c:v>195</c:v>
                      </c:pt>
                      <c:pt idx="90">
                        <c:v>231</c:v>
                      </c:pt>
                      <c:pt idx="91">
                        <c:v>254</c:v>
                      </c:pt>
                      <c:pt idx="92">
                        <c:v>243</c:v>
                      </c:pt>
                      <c:pt idx="93">
                        <c:v>229</c:v>
                      </c:pt>
                      <c:pt idx="94">
                        <c:v>225</c:v>
                      </c:pt>
                      <c:pt idx="95">
                        <c:v>205</c:v>
                      </c:pt>
                      <c:pt idx="96">
                        <c:v>224</c:v>
                      </c:pt>
                      <c:pt idx="97">
                        <c:v>233</c:v>
                      </c:pt>
                      <c:pt idx="98">
                        <c:v>227</c:v>
                      </c:pt>
                      <c:pt idx="99">
                        <c:v>206</c:v>
                      </c:pt>
                      <c:pt idx="100">
                        <c:v>197</c:v>
                      </c:pt>
                      <c:pt idx="101">
                        <c:v>204</c:v>
                      </c:pt>
                      <c:pt idx="102">
                        <c:v>213</c:v>
                      </c:pt>
                      <c:pt idx="103">
                        <c:v>256</c:v>
                      </c:pt>
                      <c:pt idx="104">
                        <c:v>284</c:v>
                      </c:pt>
                      <c:pt idx="105">
                        <c:v>330</c:v>
                      </c:pt>
                      <c:pt idx="106">
                        <c:v>362</c:v>
                      </c:pt>
                      <c:pt idx="107">
                        <c:v>359</c:v>
                      </c:pt>
                      <c:pt idx="108">
                        <c:v>370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numCache>
                  </c:numRef>
                </c:val>
                <c:extLst xmlns:c15="http://schemas.microsoft.com/office/drawing/2012/chart">
                  <c:ext xmlns:c16="http://schemas.microsoft.com/office/drawing/2014/chart" uri="{C3380CC4-5D6E-409C-BE32-E72D297353CC}">
                    <c16:uniqueId val="{0000004B-9227-4C30-8B5E-CA55F3858431}"/>
                  </c:ext>
                </c:extLst>
              </c15:ser>
            </c15:filteredAreaSeries>
            <c15:filteredAreaSeries>
              <c15:ser>
                <c:idx val="75"/>
                <c:order val="75"/>
                <c:tx>
                  <c:strRef>
                    <c:extLst xmlns:c15="http://schemas.microsoft.com/office/drawing/2012/chart">
                      <c:ext xmlns:c15="http://schemas.microsoft.com/office/drawing/2012/chart" uri="{02D57815-91ED-43cb-92C2-25804820EDAC}">
                        <c15:formulaRef>
                          <c15:sqref>'Table for graphs 25-27'!$A$77</c15:sqref>
                        </c15:formulaRef>
                      </c:ext>
                    </c:extLst>
                    <c:strCache>
                      <c:ptCount val="1"/>
                      <c:pt idx="0">
                        <c:v>Acute Leukaemia - Reported &gt;103 days</c:v>
                      </c:pt>
                    </c:strCache>
                  </c:strRef>
                </c:tx>
                <c:spPr>
                  <a:solidFill>
                    <a:schemeClr val="accent4">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25-27'!$B$77:$FA$77</c15:sqref>
                        </c15:formulaRef>
                      </c:ext>
                    </c:extLst>
                    <c:numCache>
                      <c:formatCode>General</c:formatCode>
                      <c:ptCount val="156"/>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numCache>
                  </c:numRef>
                </c:val>
                <c:extLst xmlns:c15="http://schemas.microsoft.com/office/drawing/2012/chart">
                  <c:ext xmlns:c16="http://schemas.microsoft.com/office/drawing/2014/chart" uri="{C3380CC4-5D6E-409C-BE32-E72D297353CC}">
                    <c16:uniqueId val="{0000004C-9227-4C30-8B5E-CA55F3858431}"/>
                  </c:ext>
                </c:extLst>
              </c15:ser>
            </c15:filteredAreaSeries>
            <c15:filteredAreaSeries>
              <c15:ser>
                <c:idx val="76"/>
                <c:order val="76"/>
                <c:tx>
                  <c:strRef>
                    <c:extLst xmlns:c15="http://schemas.microsoft.com/office/drawing/2012/chart">
                      <c:ext xmlns:c15="http://schemas.microsoft.com/office/drawing/2012/chart" uri="{02D57815-91ED-43cb-92C2-25804820EDAC}">
                        <c15:formulaRef>
                          <c15:sqref>'Table for graphs 25-27'!$A$78</c15:sqref>
                        </c15:formulaRef>
                      </c:ext>
                    </c:extLst>
                    <c:strCache>
                      <c:ptCount val="1"/>
                      <c:pt idx="0">
                        <c:v>Brain/CNS - Reported &gt;103 days</c:v>
                      </c:pt>
                    </c:strCache>
                  </c:strRef>
                </c:tx>
                <c:spPr>
                  <a:solidFill>
                    <a:schemeClr val="accent5">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25-27'!$B$78:$FA$78</c15:sqref>
                        </c15:formulaRef>
                      </c:ext>
                    </c:extLst>
                    <c:numCache>
                      <c:formatCode>General</c:formatCode>
                      <c:ptCount val="15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1</c:v>
                      </c:pt>
                      <c:pt idx="33">
                        <c:v>0</c:v>
                      </c:pt>
                      <c:pt idx="34">
                        <c:v>0</c:v>
                      </c:pt>
                      <c:pt idx="35">
                        <c:v>0</c:v>
                      </c:pt>
                      <c:pt idx="36">
                        <c:v>0</c:v>
                      </c:pt>
                      <c:pt idx="37">
                        <c:v>0</c:v>
                      </c:pt>
                      <c:pt idx="38">
                        <c:v>0</c:v>
                      </c:pt>
                      <c:pt idx="39">
                        <c:v>0</c:v>
                      </c:pt>
                      <c:pt idx="40">
                        <c:v>0</c:v>
                      </c:pt>
                      <c:pt idx="41">
                        <c:v>0</c:v>
                      </c:pt>
                      <c:pt idx="42">
                        <c:v>0</c:v>
                      </c:pt>
                      <c:pt idx="43">
                        <c:v>0</c:v>
                      </c:pt>
                      <c:pt idx="44">
                        <c:v>2</c:v>
                      </c:pt>
                      <c:pt idx="45">
                        <c:v>2</c:v>
                      </c:pt>
                      <c:pt idx="46">
                        <c:v>2</c:v>
                      </c:pt>
                      <c:pt idx="47">
                        <c:v>2</c:v>
                      </c:pt>
                      <c:pt idx="48">
                        <c:v>2</c:v>
                      </c:pt>
                      <c:pt idx="49">
                        <c:v>2</c:v>
                      </c:pt>
                      <c:pt idx="50">
                        <c:v>2</c:v>
                      </c:pt>
                      <c:pt idx="51">
                        <c:v>2</c:v>
                      </c:pt>
                      <c:pt idx="52">
                        <c:v>2</c:v>
                      </c:pt>
                      <c:pt idx="53">
                        <c:v>1</c:v>
                      </c:pt>
                      <c:pt idx="54">
                        <c:v>1</c:v>
                      </c:pt>
                      <c:pt idx="55">
                        <c:v>1</c:v>
                      </c:pt>
                      <c:pt idx="56">
                        <c:v>1</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1</c:v>
                      </c:pt>
                      <c:pt idx="105">
                        <c:v>1</c:v>
                      </c:pt>
                      <c:pt idx="106">
                        <c:v>1</c:v>
                      </c:pt>
                      <c:pt idx="107">
                        <c:v>1</c:v>
                      </c:pt>
                      <c:pt idx="108">
                        <c:v>2</c:v>
                      </c:pt>
                    </c:numCache>
                  </c:numRef>
                </c:val>
                <c:extLst xmlns:c15="http://schemas.microsoft.com/office/drawing/2012/chart">
                  <c:ext xmlns:c16="http://schemas.microsoft.com/office/drawing/2014/chart" uri="{C3380CC4-5D6E-409C-BE32-E72D297353CC}">
                    <c16:uniqueId val="{0000004D-9227-4C30-8B5E-CA55F3858431}"/>
                  </c:ext>
                </c:extLst>
              </c15:ser>
            </c15:filteredAreaSeries>
            <c15:filteredAreaSeries>
              <c15:ser>
                <c:idx val="77"/>
                <c:order val="77"/>
                <c:tx>
                  <c:strRef>
                    <c:extLst xmlns:c15="http://schemas.microsoft.com/office/drawing/2012/chart">
                      <c:ext xmlns:c15="http://schemas.microsoft.com/office/drawing/2012/chart" uri="{02D57815-91ED-43cb-92C2-25804820EDAC}">
                        <c15:formulaRef>
                          <c15:sqref>'Table for graphs 25-27'!$A$79</c15:sqref>
                        </c15:formulaRef>
                      </c:ext>
                    </c:extLst>
                    <c:strCache>
                      <c:ptCount val="1"/>
                      <c:pt idx="0">
                        <c:v>Breast - Reported &gt;103 days</c:v>
                      </c:pt>
                    </c:strCache>
                  </c:strRef>
                </c:tx>
                <c:spPr>
                  <a:solidFill>
                    <a:schemeClr val="accent6">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25-27'!$B$79:$FA$79</c15:sqref>
                        </c15:formulaRef>
                      </c:ext>
                    </c:extLst>
                    <c:numCache>
                      <c:formatCode>General</c:formatCode>
                      <c:ptCount val="156"/>
                      <c:pt idx="0">
                        <c:v>2</c:v>
                      </c:pt>
                      <c:pt idx="1">
                        <c:v>2</c:v>
                      </c:pt>
                      <c:pt idx="2">
                        <c:v>0</c:v>
                      </c:pt>
                      <c:pt idx="3">
                        <c:v>0</c:v>
                      </c:pt>
                      <c:pt idx="4">
                        <c:v>0</c:v>
                      </c:pt>
                      <c:pt idx="5">
                        <c:v>1</c:v>
                      </c:pt>
                      <c:pt idx="6">
                        <c:v>1</c:v>
                      </c:pt>
                      <c:pt idx="7">
                        <c:v>1</c:v>
                      </c:pt>
                      <c:pt idx="8">
                        <c:v>1</c:v>
                      </c:pt>
                      <c:pt idx="9">
                        <c:v>2</c:v>
                      </c:pt>
                      <c:pt idx="10">
                        <c:v>5</c:v>
                      </c:pt>
                      <c:pt idx="11">
                        <c:v>5</c:v>
                      </c:pt>
                      <c:pt idx="12">
                        <c:v>4</c:v>
                      </c:pt>
                      <c:pt idx="13">
                        <c:v>3</c:v>
                      </c:pt>
                      <c:pt idx="14">
                        <c:v>2</c:v>
                      </c:pt>
                      <c:pt idx="15">
                        <c:v>2</c:v>
                      </c:pt>
                      <c:pt idx="16">
                        <c:v>1</c:v>
                      </c:pt>
                      <c:pt idx="17">
                        <c:v>2</c:v>
                      </c:pt>
                      <c:pt idx="18">
                        <c:v>2</c:v>
                      </c:pt>
                      <c:pt idx="19">
                        <c:v>2</c:v>
                      </c:pt>
                      <c:pt idx="20">
                        <c:v>1</c:v>
                      </c:pt>
                      <c:pt idx="21">
                        <c:v>2</c:v>
                      </c:pt>
                      <c:pt idx="22">
                        <c:v>2</c:v>
                      </c:pt>
                      <c:pt idx="23">
                        <c:v>2</c:v>
                      </c:pt>
                      <c:pt idx="24">
                        <c:v>1</c:v>
                      </c:pt>
                      <c:pt idx="25">
                        <c:v>0</c:v>
                      </c:pt>
                      <c:pt idx="26">
                        <c:v>1</c:v>
                      </c:pt>
                      <c:pt idx="27">
                        <c:v>0</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1</c:v>
                      </c:pt>
                      <c:pt idx="47">
                        <c:v>1</c:v>
                      </c:pt>
                      <c:pt idx="48">
                        <c:v>0</c:v>
                      </c:pt>
                      <c:pt idx="49">
                        <c:v>0</c:v>
                      </c:pt>
                      <c:pt idx="50">
                        <c:v>0</c:v>
                      </c:pt>
                      <c:pt idx="51">
                        <c:v>0</c:v>
                      </c:pt>
                      <c:pt idx="52">
                        <c:v>0</c:v>
                      </c:pt>
                      <c:pt idx="53">
                        <c:v>2</c:v>
                      </c:pt>
                      <c:pt idx="54">
                        <c:v>2</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2</c:v>
                      </c:pt>
                      <c:pt idx="81">
                        <c:v>1</c:v>
                      </c:pt>
                      <c:pt idx="82">
                        <c:v>2</c:v>
                      </c:pt>
                      <c:pt idx="83">
                        <c:v>1</c:v>
                      </c:pt>
                      <c:pt idx="84">
                        <c:v>1</c:v>
                      </c:pt>
                      <c:pt idx="85">
                        <c:v>1</c:v>
                      </c:pt>
                      <c:pt idx="86">
                        <c:v>4</c:v>
                      </c:pt>
                      <c:pt idx="87">
                        <c:v>5</c:v>
                      </c:pt>
                      <c:pt idx="88">
                        <c:v>2</c:v>
                      </c:pt>
                      <c:pt idx="89">
                        <c:v>0</c:v>
                      </c:pt>
                      <c:pt idx="90">
                        <c:v>0</c:v>
                      </c:pt>
                      <c:pt idx="91">
                        <c:v>0</c:v>
                      </c:pt>
                      <c:pt idx="92">
                        <c:v>2</c:v>
                      </c:pt>
                      <c:pt idx="93">
                        <c:v>2</c:v>
                      </c:pt>
                      <c:pt idx="94">
                        <c:v>1</c:v>
                      </c:pt>
                      <c:pt idx="95">
                        <c:v>0</c:v>
                      </c:pt>
                      <c:pt idx="96">
                        <c:v>1</c:v>
                      </c:pt>
                      <c:pt idx="97">
                        <c:v>2</c:v>
                      </c:pt>
                      <c:pt idx="98">
                        <c:v>0</c:v>
                      </c:pt>
                      <c:pt idx="99">
                        <c:v>0</c:v>
                      </c:pt>
                      <c:pt idx="100">
                        <c:v>0</c:v>
                      </c:pt>
                      <c:pt idx="101">
                        <c:v>1</c:v>
                      </c:pt>
                      <c:pt idx="102">
                        <c:v>2</c:v>
                      </c:pt>
                      <c:pt idx="103">
                        <c:v>1</c:v>
                      </c:pt>
                      <c:pt idx="104">
                        <c:v>1</c:v>
                      </c:pt>
                      <c:pt idx="105">
                        <c:v>0</c:v>
                      </c:pt>
                      <c:pt idx="106">
                        <c:v>0</c:v>
                      </c:pt>
                      <c:pt idx="107">
                        <c:v>1</c:v>
                      </c:pt>
                      <c:pt idx="108">
                        <c:v>1</c:v>
                      </c:pt>
                    </c:numCache>
                  </c:numRef>
                </c:val>
                <c:extLst xmlns:c15="http://schemas.microsoft.com/office/drawing/2012/chart">
                  <c:ext xmlns:c16="http://schemas.microsoft.com/office/drawing/2014/chart" uri="{C3380CC4-5D6E-409C-BE32-E72D297353CC}">
                    <c16:uniqueId val="{0000004E-9227-4C30-8B5E-CA55F3858431}"/>
                  </c:ext>
                </c:extLst>
              </c15:ser>
            </c15:filteredAreaSeries>
            <c15:filteredAreaSeries>
              <c15:ser>
                <c:idx val="78"/>
                <c:order val="78"/>
                <c:tx>
                  <c:strRef>
                    <c:extLst xmlns:c15="http://schemas.microsoft.com/office/drawing/2012/chart">
                      <c:ext xmlns:c15="http://schemas.microsoft.com/office/drawing/2012/chart" uri="{02D57815-91ED-43cb-92C2-25804820EDAC}">
                        <c15:formulaRef>
                          <c15:sqref>'Table for graphs 25-27'!$A$80</c15:sqref>
                        </c15:formulaRef>
                      </c:ext>
                    </c:extLst>
                    <c:strCache>
                      <c:ptCount val="1"/>
                      <c:pt idx="0">
                        <c:v>Children's cancer - Reported &gt;103 days</c:v>
                      </c:pt>
                    </c:strCache>
                  </c:strRef>
                </c:tx>
                <c:spPr>
                  <a:solidFill>
                    <a:schemeClr val="accent1">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25-27'!$B$80:$FA$80</c15:sqref>
                        </c15:formulaRef>
                      </c:ext>
                    </c:extLst>
                    <c:numCache>
                      <c:formatCode>General</c:formatCode>
                      <c:ptCount val="15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c:v>
                      </c:pt>
                      <c:pt idx="29">
                        <c:v>1</c:v>
                      </c:pt>
                      <c:pt idx="30">
                        <c:v>1</c:v>
                      </c:pt>
                      <c:pt idx="31">
                        <c:v>0</c:v>
                      </c:pt>
                      <c:pt idx="32">
                        <c:v>0</c:v>
                      </c:pt>
                      <c:pt idx="33">
                        <c:v>0</c:v>
                      </c:pt>
                      <c:pt idx="34">
                        <c:v>0</c:v>
                      </c:pt>
                      <c:pt idx="35">
                        <c:v>0</c:v>
                      </c:pt>
                      <c:pt idx="36">
                        <c:v>0</c:v>
                      </c:pt>
                      <c:pt idx="37">
                        <c:v>0</c:v>
                      </c:pt>
                      <c:pt idx="38">
                        <c:v>1</c:v>
                      </c:pt>
                      <c:pt idx="39">
                        <c:v>1</c:v>
                      </c:pt>
                      <c:pt idx="40">
                        <c:v>1</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1</c:v>
                      </c:pt>
                      <c:pt idx="84">
                        <c:v>0</c:v>
                      </c:pt>
                      <c:pt idx="85">
                        <c:v>0</c:v>
                      </c:pt>
                      <c:pt idx="86">
                        <c:v>0</c:v>
                      </c:pt>
                      <c:pt idx="87">
                        <c:v>0</c:v>
                      </c:pt>
                      <c:pt idx="88">
                        <c:v>0</c:v>
                      </c:pt>
                      <c:pt idx="89">
                        <c:v>0</c:v>
                      </c:pt>
                      <c:pt idx="90">
                        <c:v>0</c:v>
                      </c:pt>
                      <c:pt idx="91">
                        <c:v>0</c:v>
                      </c:pt>
                      <c:pt idx="92">
                        <c:v>0</c:v>
                      </c:pt>
                      <c:pt idx="93">
                        <c:v>0</c:v>
                      </c:pt>
                      <c:pt idx="94">
                        <c:v>0</c:v>
                      </c:pt>
                      <c:pt idx="95">
                        <c:v>1</c:v>
                      </c:pt>
                      <c:pt idx="96">
                        <c:v>1</c:v>
                      </c:pt>
                      <c:pt idx="97">
                        <c:v>1</c:v>
                      </c:pt>
                      <c:pt idx="98">
                        <c:v>1</c:v>
                      </c:pt>
                      <c:pt idx="99">
                        <c:v>1</c:v>
                      </c:pt>
                      <c:pt idx="100">
                        <c:v>1</c:v>
                      </c:pt>
                      <c:pt idx="101">
                        <c:v>0</c:v>
                      </c:pt>
                      <c:pt idx="102">
                        <c:v>0</c:v>
                      </c:pt>
                      <c:pt idx="103">
                        <c:v>0</c:v>
                      </c:pt>
                      <c:pt idx="104">
                        <c:v>0</c:v>
                      </c:pt>
                      <c:pt idx="105">
                        <c:v>0</c:v>
                      </c:pt>
                      <c:pt idx="106">
                        <c:v>0</c:v>
                      </c:pt>
                      <c:pt idx="107">
                        <c:v>0</c:v>
                      </c:pt>
                      <c:pt idx="108">
                        <c:v>0</c:v>
                      </c:pt>
                    </c:numCache>
                  </c:numRef>
                </c:val>
                <c:extLst xmlns:c15="http://schemas.microsoft.com/office/drawing/2012/chart">
                  <c:ext xmlns:c16="http://schemas.microsoft.com/office/drawing/2014/chart" uri="{C3380CC4-5D6E-409C-BE32-E72D297353CC}">
                    <c16:uniqueId val="{0000004F-9227-4C30-8B5E-CA55F3858431}"/>
                  </c:ext>
                </c:extLst>
              </c15:ser>
            </c15:filteredAreaSeries>
            <c15:filteredAreaSeries>
              <c15:ser>
                <c:idx val="79"/>
                <c:order val="79"/>
                <c:tx>
                  <c:strRef>
                    <c:extLst xmlns:c15="http://schemas.microsoft.com/office/drawing/2012/chart">
                      <c:ext xmlns:c15="http://schemas.microsoft.com/office/drawing/2012/chart" uri="{02D57815-91ED-43cb-92C2-25804820EDAC}">
                        <c15:formulaRef>
                          <c15:sqref>'Table for graphs 25-27'!$A$81</c15:sqref>
                        </c15:formulaRef>
                      </c:ext>
                    </c:extLst>
                    <c:strCache>
                      <c:ptCount val="1"/>
                      <c:pt idx="0">
                        <c:v>Gynaecological - Reported &gt;103 days</c:v>
                      </c:pt>
                    </c:strCache>
                  </c:strRef>
                </c:tx>
                <c:spPr>
                  <a:solidFill>
                    <a:schemeClr val="accent2">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25-27'!$B$81:$FA$81</c15:sqref>
                        </c15:formulaRef>
                      </c:ext>
                    </c:extLst>
                    <c:numCache>
                      <c:formatCode>General</c:formatCode>
                      <c:ptCount val="156"/>
                      <c:pt idx="0">
                        <c:v>9</c:v>
                      </c:pt>
                      <c:pt idx="1">
                        <c:v>8</c:v>
                      </c:pt>
                      <c:pt idx="2">
                        <c:v>8</c:v>
                      </c:pt>
                      <c:pt idx="3">
                        <c:v>9</c:v>
                      </c:pt>
                      <c:pt idx="4">
                        <c:v>9</c:v>
                      </c:pt>
                      <c:pt idx="5">
                        <c:v>11</c:v>
                      </c:pt>
                      <c:pt idx="6">
                        <c:v>9</c:v>
                      </c:pt>
                      <c:pt idx="7">
                        <c:v>14</c:v>
                      </c:pt>
                      <c:pt idx="8">
                        <c:v>15</c:v>
                      </c:pt>
                      <c:pt idx="9">
                        <c:v>17</c:v>
                      </c:pt>
                      <c:pt idx="10">
                        <c:v>16</c:v>
                      </c:pt>
                      <c:pt idx="11">
                        <c:v>18</c:v>
                      </c:pt>
                      <c:pt idx="12">
                        <c:v>18</c:v>
                      </c:pt>
                      <c:pt idx="13">
                        <c:v>13</c:v>
                      </c:pt>
                      <c:pt idx="14">
                        <c:v>13</c:v>
                      </c:pt>
                      <c:pt idx="15">
                        <c:v>14</c:v>
                      </c:pt>
                      <c:pt idx="16">
                        <c:v>14</c:v>
                      </c:pt>
                      <c:pt idx="17">
                        <c:v>15</c:v>
                      </c:pt>
                      <c:pt idx="18">
                        <c:v>14</c:v>
                      </c:pt>
                      <c:pt idx="19">
                        <c:v>13</c:v>
                      </c:pt>
                      <c:pt idx="20">
                        <c:v>11</c:v>
                      </c:pt>
                      <c:pt idx="21">
                        <c:v>12</c:v>
                      </c:pt>
                      <c:pt idx="22">
                        <c:v>9</c:v>
                      </c:pt>
                      <c:pt idx="23">
                        <c:v>9</c:v>
                      </c:pt>
                      <c:pt idx="24">
                        <c:v>11</c:v>
                      </c:pt>
                      <c:pt idx="25">
                        <c:v>14</c:v>
                      </c:pt>
                      <c:pt idx="26">
                        <c:v>10</c:v>
                      </c:pt>
                      <c:pt idx="27">
                        <c:v>7</c:v>
                      </c:pt>
                      <c:pt idx="28">
                        <c:v>8</c:v>
                      </c:pt>
                      <c:pt idx="29">
                        <c:v>8</c:v>
                      </c:pt>
                      <c:pt idx="30">
                        <c:v>10</c:v>
                      </c:pt>
                      <c:pt idx="31">
                        <c:v>10</c:v>
                      </c:pt>
                      <c:pt idx="32">
                        <c:v>11</c:v>
                      </c:pt>
                      <c:pt idx="33">
                        <c:v>10</c:v>
                      </c:pt>
                      <c:pt idx="34">
                        <c:v>11</c:v>
                      </c:pt>
                      <c:pt idx="35">
                        <c:v>10</c:v>
                      </c:pt>
                      <c:pt idx="36">
                        <c:v>11</c:v>
                      </c:pt>
                      <c:pt idx="37">
                        <c:v>10</c:v>
                      </c:pt>
                      <c:pt idx="38">
                        <c:v>10</c:v>
                      </c:pt>
                      <c:pt idx="39">
                        <c:v>9</c:v>
                      </c:pt>
                      <c:pt idx="40">
                        <c:v>10</c:v>
                      </c:pt>
                      <c:pt idx="41">
                        <c:v>12</c:v>
                      </c:pt>
                      <c:pt idx="42">
                        <c:v>10</c:v>
                      </c:pt>
                      <c:pt idx="43">
                        <c:v>10</c:v>
                      </c:pt>
                      <c:pt idx="44">
                        <c:v>7</c:v>
                      </c:pt>
                      <c:pt idx="45">
                        <c:v>10</c:v>
                      </c:pt>
                      <c:pt idx="46">
                        <c:v>7</c:v>
                      </c:pt>
                      <c:pt idx="47">
                        <c:v>7</c:v>
                      </c:pt>
                      <c:pt idx="48">
                        <c:v>6</c:v>
                      </c:pt>
                      <c:pt idx="49">
                        <c:v>5</c:v>
                      </c:pt>
                      <c:pt idx="50">
                        <c:v>4</c:v>
                      </c:pt>
                      <c:pt idx="51">
                        <c:v>4</c:v>
                      </c:pt>
                      <c:pt idx="52">
                        <c:v>5</c:v>
                      </c:pt>
                      <c:pt idx="53">
                        <c:v>5</c:v>
                      </c:pt>
                      <c:pt idx="54">
                        <c:v>5</c:v>
                      </c:pt>
                      <c:pt idx="55">
                        <c:v>5</c:v>
                      </c:pt>
                      <c:pt idx="56">
                        <c:v>5</c:v>
                      </c:pt>
                      <c:pt idx="57">
                        <c:v>6</c:v>
                      </c:pt>
                      <c:pt idx="58">
                        <c:v>5</c:v>
                      </c:pt>
                      <c:pt idx="59">
                        <c:v>7</c:v>
                      </c:pt>
                      <c:pt idx="60">
                        <c:v>8</c:v>
                      </c:pt>
                      <c:pt idx="61">
                        <c:v>10</c:v>
                      </c:pt>
                      <c:pt idx="62">
                        <c:v>12</c:v>
                      </c:pt>
                      <c:pt idx="63">
                        <c:v>11</c:v>
                      </c:pt>
                      <c:pt idx="64">
                        <c:v>11</c:v>
                      </c:pt>
                      <c:pt idx="65">
                        <c:v>13</c:v>
                      </c:pt>
                      <c:pt idx="66">
                        <c:v>14</c:v>
                      </c:pt>
                      <c:pt idx="67">
                        <c:v>11</c:v>
                      </c:pt>
                      <c:pt idx="68">
                        <c:v>11</c:v>
                      </c:pt>
                      <c:pt idx="69">
                        <c:v>12</c:v>
                      </c:pt>
                      <c:pt idx="70">
                        <c:v>10</c:v>
                      </c:pt>
                      <c:pt idx="71">
                        <c:v>14</c:v>
                      </c:pt>
                      <c:pt idx="72">
                        <c:v>15</c:v>
                      </c:pt>
                      <c:pt idx="73">
                        <c:v>20</c:v>
                      </c:pt>
                      <c:pt idx="74">
                        <c:v>20</c:v>
                      </c:pt>
                      <c:pt idx="75">
                        <c:v>18</c:v>
                      </c:pt>
                      <c:pt idx="76">
                        <c:v>19</c:v>
                      </c:pt>
                      <c:pt idx="77">
                        <c:v>12</c:v>
                      </c:pt>
                      <c:pt idx="78">
                        <c:v>11</c:v>
                      </c:pt>
                      <c:pt idx="79">
                        <c:v>10</c:v>
                      </c:pt>
                      <c:pt idx="80">
                        <c:v>11</c:v>
                      </c:pt>
                      <c:pt idx="81">
                        <c:v>9</c:v>
                      </c:pt>
                      <c:pt idx="82">
                        <c:v>9</c:v>
                      </c:pt>
                      <c:pt idx="83">
                        <c:v>11</c:v>
                      </c:pt>
                      <c:pt idx="84">
                        <c:v>10</c:v>
                      </c:pt>
                      <c:pt idx="85">
                        <c:v>11</c:v>
                      </c:pt>
                      <c:pt idx="86">
                        <c:v>13</c:v>
                      </c:pt>
                      <c:pt idx="87">
                        <c:v>10</c:v>
                      </c:pt>
                      <c:pt idx="88">
                        <c:v>10</c:v>
                      </c:pt>
                      <c:pt idx="89">
                        <c:v>9</c:v>
                      </c:pt>
                      <c:pt idx="90">
                        <c:v>9</c:v>
                      </c:pt>
                      <c:pt idx="91">
                        <c:v>4</c:v>
                      </c:pt>
                      <c:pt idx="92">
                        <c:v>4</c:v>
                      </c:pt>
                      <c:pt idx="93">
                        <c:v>7</c:v>
                      </c:pt>
                      <c:pt idx="94">
                        <c:v>8</c:v>
                      </c:pt>
                      <c:pt idx="95">
                        <c:v>9</c:v>
                      </c:pt>
                      <c:pt idx="96">
                        <c:v>7</c:v>
                      </c:pt>
                      <c:pt idx="97">
                        <c:v>10</c:v>
                      </c:pt>
                      <c:pt idx="98">
                        <c:v>9</c:v>
                      </c:pt>
                      <c:pt idx="99">
                        <c:v>11</c:v>
                      </c:pt>
                      <c:pt idx="100">
                        <c:v>11</c:v>
                      </c:pt>
                      <c:pt idx="101">
                        <c:v>8</c:v>
                      </c:pt>
                      <c:pt idx="102">
                        <c:v>12</c:v>
                      </c:pt>
                      <c:pt idx="103">
                        <c:v>13</c:v>
                      </c:pt>
                      <c:pt idx="104">
                        <c:v>17</c:v>
                      </c:pt>
                      <c:pt idx="105">
                        <c:v>21</c:v>
                      </c:pt>
                      <c:pt idx="106">
                        <c:v>24</c:v>
                      </c:pt>
                      <c:pt idx="107">
                        <c:v>29</c:v>
                      </c:pt>
                      <c:pt idx="108">
                        <c:v>33</c:v>
                      </c:pt>
                    </c:numCache>
                  </c:numRef>
                </c:val>
                <c:extLst xmlns:c15="http://schemas.microsoft.com/office/drawing/2012/chart">
                  <c:ext xmlns:c16="http://schemas.microsoft.com/office/drawing/2014/chart" uri="{C3380CC4-5D6E-409C-BE32-E72D297353CC}">
                    <c16:uniqueId val="{00000050-9227-4C30-8B5E-CA55F3858431}"/>
                  </c:ext>
                </c:extLst>
              </c15:ser>
            </c15:filteredAreaSeries>
            <c15:filteredAreaSeries>
              <c15:ser>
                <c:idx val="80"/>
                <c:order val="80"/>
                <c:tx>
                  <c:strRef>
                    <c:extLst xmlns:c15="http://schemas.microsoft.com/office/drawing/2012/chart">
                      <c:ext xmlns:c15="http://schemas.microsoft.com/office/drawing/2012/chart" uri="{02D57815-91ED-43cb-92C2-25804820EDAC}">
                        <c15:formulaRef>
                          <c15:sqref>'Table for graphs 25-27'!$A$82</c15:sqref>
                        </c15:formulaRef>
                      </c:ext>
                    </c:extLst>
                    <c:strCache>
                      <c:ptCount val="1"/>
                      <c:pt idx="0">
                        <c:v>Haematological - Reported &gt;103 days</c:v>
                      </c:pt>
                    </c:strCache>
                  </c:strRef>
                </c:tx>
                <c:spPr>
                  <a:solidFill>
                    <a:schemeClr val="accent3">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25-27'!$B$82:$FA$82</c15:sqref>
                        </c15:formulaRef>
                      </c:ext>
                    </c:extLst>
                    <c:numCache>
                      <c:formatCode>General</c:formatCode>
                      <c:ptCount val="156"/>
                      <c:pt idx="0">
                        <c:v>3</c:v>
                      </c:pt>
                      <c:pt idx="1">
                        <c:v>2</c:v>
                      </c:pt>
                      <c:pt idx="2">
                        <c:v>2</c:v>
                      </c:pt>
                      <c:pt idx="3">
                        <c:v>3</c:v>
                      </c:pt>
                      <c:pt idx="4">
                        <c:v>4</c:v>
                      </c:pt>
                      <c:pt idx="5">
                        <c:v>4</c:v>
                      </c:pt>
                      <c:pt idx="6">
                        <c:v>3</c:v>
                      </c:pt>
                      <c:pt idx="7">
                        <c:v>3</c:v>
                      </c:pt>
                      <c:pt idx="8">
                        <c:v>4</c:v>
                      </c:pt>
                      <c:pt idx="9">
                        <c:v>3</c:v>
                      </c:pt>
                      <c:pt idx="10">
                        <c:v>2</c:v>
                      </c:pt>
                      <c:pt idx="11">
                        <c:v>0</c:v>
                      </c:pt>
                      <c:pt idx="12">
                        <c:v>0</c:v>
                      </c:pt>
                      <c:pt idx="13">
                        <c:v>0</c:v>
                      </c:pt>
                      <c:pt idx="14">
                        <c:v>3</c:v>
                      </c:pt>
                      <c:pt idx="15">
                        <c:v>2</c:v>
                      </c:pt>
                      <c:pt idx="16">
                        <c:v>2</c:v>
                      </c:pt>
                      <c:pt idx="17">
                        <c:v>4</c:v>
                      </c:pt>
                      <c:pt idx="18">
                        <c:v>5</c:v>
                      </c:pt>
                      <c:pt idx="19">
                        <c:v>3</c:v>
                      </c:pt>
                      <c:pt idx="20">
                        <c:v>3</c:v>
                      </c:pt>
                      <c:pt idx="21">
                        <c:v>3</c:v>
                      </c:pt>
                      <c:pt idx="22">
                        <c:v>5</c:v>
                      </c:pt>
                      <c:pt idx="23">
                        <c:v>4</c:v>
                      </c:pt>
                      <c:pt idx="24">
                        <c:v>5</c:v>
                      </c:pt>
                      <c:pt idx="25">
                        <c:v>4</c:v>
                      </c:pt>
                      <c:pt idx="26">
                        <c:v>4</c:v>
                      </c:pt>
                      <c:pt idx="27">
                        <c:v>3</c:v>
                      </c:pt>
                      <c:pt idx="28">
                        <c:v>3</c:v>
                      </c:pt>
                      <c:pt idx="29">
                        <c:v>2</c:v>
                      </c:pt>
                      <c:pt idx="30">
                        <c:v>2</c:v>
                      </c:pt>
                      <c:pt idx="31">
                        <c:v>1</c:v>
                      </c:pt>
                      <c:pt idx="32">
                        <c:v>1</c:v>
                      </c:pt>
                      <c:pt idx="33">
                        <c:v>2</c:v>
                      </c:pt>
                      <c:pt idx="34">
                        <c:v>2</c:v>
                      </c:pt>
                      <c:pt idx="35">
                        <c:v>0</c:v>
                      </c:pt>
                      <c:pt idx="36">
                        <c:v>2</c:v>
                      </c:pt>
                      <c:pt idx="37">
                        <c:v>2</c:v>
                      </c:pt>
                      <c:pt idx="38">
                        <c:v>3</c:v>
                      </c:pt>
                      <c:pt idx="39">
                        <c:v>5</c:v>
                      </c:pt>
                      <c:pt idx="40">
                        <c:v>6</c:v>
                      </c:pt>
                      <c:pt idx="41">
                        <c:v>7</c:v>
                      </c:pt>
                      <c:pt idx="42">
                        <c:v>6</c:v>
                      </c:pt>
                      <c:pt idx="43">
                        <c:v>4</c:v>
                      </c:pt>
                      <c:pt idx="44">
                        <c:v>5</c:v>
                      </c:pt>
                      <c:pt idx="45">
                        <c:v>7</c:v>
                      </c:pt>
                      <c:pt idx="46">
                        <c:v>6</c:v>
                      </c:pt>
                      <c:pt idx="47">
                        <c:v>5</c:v>
                      </c:pt>
                      <c:pt idx="48">
                        <c:v>6</c:v>
                      </c:pt>
                      <c:pt idx="49">
                        <c:v>5</c:v>
                      </c:pt>
                      <c:pt idx="50">
                        <c:v>6</c:v>
                      </c:pt>
                      <c:pt idx="51">
                        <c:v>7</c:v>
                      </c:pt>
                      <c:pt idx="52">
                        <c:v>7</c:v>
                      </c:pt>
                      <c:pt idx="53">
                        <c:v>5</c:v>
                      </c:pt>
                      <c:pt idx="54">
                        <c:v>6</c:v>
                      </c:pt>
                      <c:pt idx="55">
                        <c:v>7</c:v>
                      </c:pt>
                      <c:pt idx="56">
                        <c:v>4</c:v>
                      </c:pt>
                      <c:pt idx="57">
                        <c:v>7</c:v>
                      </c:pt>
                      <c:pt idx="58">
                        <c:v>6</c:v>
                      </c:pt>
                      <c:pt idx="59">
                        <c:v>6</c:v>
                      </c:pt>
                      <c:pt idx="60">
                        <c:v>6</c:v>
                      </c:pt>
                      <c:pt idx="61">
                        <c:v>7</c:v>
                      </c:pt>
                      <c:pt idx="62">
                        <c:v>10</c:v>
                      </c:pt>
                      <c:pt idx="63">
                        <c:v>10</c:v>
                      </c:pt>
                      <c:pt idx="64">
                        <c:v>10</c:v>
                      </c:pt>
                      <c:pt idx="65">
                        <c:v>12</c:v>
                      </c:pt>
                      <c:pt idx="66">
                        <c:v>12</c:v>
                      </c:pt>
                      <c:pt idx="67">
                        <c:v>9</c:v>
                      </c:pt>
                      <c:pt idx="68">
                        <c:v>10</c:v>
                      </c:pt>
                      <c:pt idx="69">
                        <c:v>9</c:v>
                      </c:pt>
                      <c:pt idx="70">
                        <c:v>10</c:v>
                      </c:pt>
                      <c:pt idx="71">
                        <c:v>9</c:v>
                      </c:pt>
                      <c:pt idx="72">
                        <c:v>8</c:v>
                      </c:pt>
                      <c:pt idx="73">
                        <c:v>12</c:v>
                      </c:pt>
                      <c:pt idx="74">
                        <c:v>13</c:v>
                      </c:pt>
                      <c:pt idx="75">
                        <c:v>11</c:v>
                      </c:pt>
                      <c:pt idx="76">
                        <c:v>7</c:v>
                      </c:pt>
                      <c:pt idx="77">
                        <c:v>8</c:v>
                      </c:pt>
                      <c:pt idx="78">
                        <c:v>8</c:v>
                      </c:pt>
                      <c:pt idx="79">
                        <c:v>8</c:v>
                      </c:pt>
                      <c:pt idx="80">
                        <c:v>12</c:v>
                      </c:pt>
                      <c:pt idx="81">
                        <c:v>11</c:v>
                      </c:pt>
                      <c:pt idx="82">
                        <c:v>10</c:v>
                      </c:pt>
                      <c:pt idx="83">
                        <c:v>9</c:v>
                      </c:pt>
                      <c:pt idx="84">
                        <c:v>8</c:v>
                      </c:pt>
                      <c:pt idx="85">
                        <c:v>8</c:v>
                      </c:pt>
                      <c:pt idx="86">
                        <c:v>6</c:v>
                      </c:pt>
                      <c:pt idx="87">
                        <c:v>4</c:v>
                      </c:pt>
                      <c:pt idx="88">
                        <c:v>4</c:v>
                      </c:pt>
                      <c:pt idx="89">
                        <c:v>3</c:v>
                      </c:pt>
                      <c:pt idx="90">
                        <c:v>3</c:v>
                      </c:pt>
                      <c:pt idx="91">
                        <c:v>2</c:v>
                      </c:pt>
                      <c:pt idx="92">
                        <c:v>3</c:v>
                      </c:pt>
                      <c:pt idx="93">
                        <c:v>4</c:v>
                      </c:pt>
                      <c:pt idx="94">
                        <c:v>5</c:v>
                      </c:pt>
                      <c:pt idx="95">
                        <c:v>5</c:v>
                      </c:pt>
                      <c:pt idx="96">
                        <c:v>4</c:v>
                      </c:pt>
                      <c:pt idx="97">
                        <c:v>4</c:v>
                      </c:pt>
                      <c:pt idx="98">
                        <c:v>4</c:v>
                      </c:pt>
                      <c:pt idx="99">
                        <c:v>6</c:v>
                      </c:pt>
                      <c:pt idx="100">
                        <c:v>6</c:v>
                      </c:pt>
                      <c:pt idx="101">
                        <c:v>5</c:v>
                      </c:pt>
                      <c:pt idx="102">
                        <c:v>6</c:v>
                      </c:pt>
                      <c:pt idx="103">
                        <c:v>5</c:v>
                      </c:pt>
                      <c:pt idx="104">
                        <c:v>6</c:v>
                      </c:pt>
                      <c:pt idx="105">
                        <c:v>5</c:v>
                      </c:pt>
                      <c:pt idx="106">
                        <c:v>6</c:v>
                      </c:pt>
                      <c:pt idx="107">
                        <c:v>5</c:v>
                      </c:pt>
                      <c:pt idx="108">
                        <c:v>5</c:v>
                      </c:pt>
                    </c:numCache>
                  </c:numRef>
                </c:val>
                <c:extLst xmlns:c15="http://schemas.microsoft.com/office/drawing/2012/chart">
                  <c:ext xmlns:c16="http://schemas.microsoft.com/office/drawing/2014/chart" uri="{C3380CC4-5D6E-409C-BE32-E72D297353CC}">
                    <c16:uniqueId val="{00000051-9227-4C30-8B5E-CA55F3858431}"/>
                  </c:ext>
                </c:extLst>
              </c15:ser>
            </c15:filteredAreaSeries>
            <c15:filteredAreaSeries>
              <c15:ser>
                <c:idx val="81"/>
                <c:order val="81"/>
                <c:tx>
                  <c:strRef>
                    <c:extLst xmlns:c15="http://schemas.microsoft.com/office/drawing/2012/chart">
                      <c:ext xmlns:c15="http://schemas.microsoft.com/office/drawing/2012/chart" uri="{02D57815-91ED-43cb-92C2-25804820EDAC}">
                        <c15:formulaRef>
                          <c15:sqref>'Table for graphs 25-27'!$A$83</c15:sqref>
                        </c15:formulaRef>
                      </c:ext>
                    </c:extLst>
                    <c:strCache>
                      <c:ptCount val="1"/>
                      <c:pt idx="0">
                        <c:v>Head and neck - Reported &gt;103 days</c:v>
                      </c:pt>
                    </c:strCache>
                  </c:strRef>
                </c:tx>
                <c:spPr>
                  <a:solidFill>
                    <a:schemeClr val="accent4">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25-27'!$B$83:$FA$83</c15:sqref>
                        </c15:formulaRef>
                      </c:ext>
                    </c:extLst>
                    <c:numCache>
                      <c:formatCode>General</c:formatCode>
                      <c:ptCount val="156"/>
                      <c:pt idx="0">
                        <c:v>2</c:v>
                      </c:pt>
                      <c:pt idx="1">
                        <c:v>4</c:v>
                      </c:pt>
                      <c:pt idx="2">
                        <c:v>4</c:v>
                      </c:pt>
                      <c:pt idx="3">
                        <c:v>3</c:v>
                      </c:pt>
                      <c:pt idx="4">
                        <c:v>2</c:v>
                      </c:pt>
                      <c:pt idx="5">
                        <c:v>1</c:v>
                      </c:pt>
                      <c:pt idx="6">
                        <c:v>1</c:v>
                      </c:pt>
                      <c:pt idx="7">
                        <c:v>1</c:v>
                      </c:pt>
                      <c:pt idx="8">
                        <c:v>1</c:v>
                      </c:pt>
                      <c:pt idx="9">
                        <c:v>3</c:v>
                      </c:pt>
                      <c:pt idx="10">
                        <c:v>4</c:v>
                      </c:pt>
                      <c:pt idx="11">
                        <c:v>3</c:v>
                      </c:pt>
                      <c:pt idx="12">
                        <c:v>1</c:v>
                      </c:pt>
                      <c:pt idx="13">
                        <c:v>3</c:v>
                      </c:pt>
                      <c:pt idx="14">
                        <c:v>2</c:v>
                      </c:pt>
                      <c:pt idx="15">
                        <c:v>3</c:v>
                      </c:pt>
                      <c:pt idx="16">
                        <c:v>2</c:v>
                      </c:pt>
                      <c:pt idx="17">
                        <c:v>2</c:v>
                      </c:pt>
                      <c:pt idx="18">
                        <c:v>3</c:v>
                      </c:pt>
                      <c:pt idx="19">
                        <c:v>3</c:v>
                      </c:pt>
                      <c:pt idx="20">
                        <c:v>4</c:v>
                      </c:pt>
                      <c:pt idx="21">
                        <c:v>6</c:v>
                      </c:pt>
                      <c:pt idx="22">
                        <c:v>4</c:v>
                      </c:pt>
                      <c:pt idx="23">
                        <c:v>4</c:v>
                      </c:pt>
                      <c:pt idx="24">
                        <c:v>4</c:v>
                      </c:pt>
                      <c:pt idx="25">
                        <c:v>5</c:v>
                      </c:pt>
                      <c:pt idx="26">
                        <c:v>4</c:v>
                      </c:pt>
                      <c:pt idx="27">
                        <c:v>3</c:v>
                      </c:pt>
                      <c:pt idx="28">
                        <c:v>3</c:v>
                      </c:pt>
                      <c:pt idx="29">
                        <c:v>3</c:v>
                      </c:pt>
                      <c:pt idx="30">
                        <c:v>1</c:v>
                      </c:pt>
                      <c:pt idx="31">
                        <c:v>1</c:v>
                      </c:pt>
                      <c:pt idx="32">
                        <c:v>3</c:v>
                      </c:pt>
                      <c:pt idx="33">
                        <c:v>2</c:v>
                      </c:pt>
                      <c:pt idx="34">
                        <c:v>2</c:v>
                      </c:pt>
                      <c:pt idx="35">
                        <c:v>2</c:v>
                      </c:pt>
                      <c:pt idx="36">
                        <c:v>2</c:v>
                      </c:pt>
                      <c:pt idx="37">
                        <c:v>2</c:v>
                      </c:pt>
                      <c:pt idx="38">
                        <c:v>2</c:v>
                      </c:pt>
                      <c:pt idx="39">
                        <c:v>1</c:v>
                      </c:pt>
                      <c:pt idx="40">
                        <c:v>1</c:v>
                      </c:pt>
                      <c:pt idx="41">
                        <c:v>4</c:v>
                      </c:pt>
                      <c:pt idx="42">
                        <c:v>6</c:v>
                      </c:pt>
                      <c:pt idx="43">
                        <c:v>3</c:v>
                      </c:pt>
                      <c:pt idx="44">
                        <c:v>3</c:v>
                      </c:pt>
                      <c:pt idx="45">
                        <c:v>3</c:v>
                      </c:pt>
                      <c:pt idx="46">
                        <c:v>3</c:v>
                      </c:pt>
                      <c:pt idx="47">
                        <c:v>2</c:v>
                      </c:pt>
                      <c:pt idx="48">
                        <c:v>2</c:v>
                      </c:pt>
                      <c:pt idx="49">
                        <c:v>0</c:v>
                      </c:pt>
                      <c:pt idx="50">
                        <c:v>0</c:v>
                      </c:pt>
                      <c:pt idx="51">
                        <c:v>0</c:v>
                      </c:pt>
                      <c:pt idx="52">
                        <c:v>1</c:v>
                      </c:pt>
                      <c:pt idx="53">
                        <c:v>1</c:v>
                      </c:pt>
                      <c:pt idx="54">
                        <c:v>0</c:v>
                      </c:pt>
                      <c:pt idx="55">
                        <c:v>4</c:v>
                      </c:pt>
                      <c:pt idx="56">
                        <c:v>0</c:v>
                      </c:pt>
                      <c:pt idx="57">
                        <c:v>0</c:v>
                      </c:pt>
                      <c:pt idx="58">
                        <c:v>2</c:v>
                      </c:pt>
                      <c:pt idx="59">
                        <c:v>3</c:v>
                      </c:pt>
                      <c:pt idx="60">
                        <c:v>2</c:v>
                      </c:pt>
                      <c:pt idx="61">
                        <c:v>1</c:v>
                      </c:pt>
                      <c:pt idx="62">
                        <c:v>1</c:v>
                      </c:pt>
                      <c:pt idx="63">
                        <c:v>3</c:v>
                      </c:pt>
                      <c:pt idx="64">
                        <c:v>1</c:v>
                      </c:pt>
                      <c:pt idx="65">
                        <c:v>0</c:v>
                      </c:pt>
                      <c:pt idx="66">
                        <c:v>2</c:v>
                      </c:pt>
                      <c:pt idx="67">
                        <c:v>4</c:v>
                      </c:pt>
                      <c:pt idx="68">
                        <c:v>3</c:v>
                      </c:pt>
                      <c:pt idx="69">
                        <c:v>3</c:v>
                      </c:pt>
                      <c:pt idx="70">
                        <c:v>4</c:v>
                      </c:pt>
                      <c:pt idx="71">
                        <c:v>5</c:v>
                      </c:pt>
                      <c:pt idx="72">
                        <c:v>4</c:v>
                      </c:pt>
                      <c:pt idx="73">
                        <c:v>4</c:v>
                      </c:pt>
                      <c:pt idx="74">
                        <c:v>5</c:v>
                      </c:pt>
                      <c:pt idx="75">
                        <c:v>5</c:v>
                      </c:pt>
                      <c:pt idx="76">
                        <c:v>5</c:v>
                      </c:pt>
                      <c:pt idx="77">
                        <c:v>4</c:v>
                      </c:pt>
                      <c:pt idx="78">
                        <c:v>3</c:v>
                      </c:pt>
                      <c:pt idx="79">
                        <c:v>5</c:v>
                      </c:pt>
                      <c:pt idx="80">
                        <c:v>4</c:v>
                      </c:pt>
                      <c:pt idx="81">
                        <c:v>4</c:v>
                      </c:pt>
                      <c:pt idx="82">
                        <c:v>3</c:v>
                      </c:pt>
                      <c:pt idx="83">
                        <c:v>5</c:v>
                      </c:pt>
                      <c:pt idx="84">
                        <c:v>5</c:v>
                      </c:pt>
                      <c:pt idx="85">
                        <c:v>5</c:v>
                      </c:pt>
                      <c:pt idx="86">
                        <c:v>2</c:v>
                      </c:pt>
                      <c:pt idx="87">
                        <c:v>4</c:v>
                      </c:pt>
                      <c:pt idx="88">
                        <c:v>1</c:v>
                      </c:pt>
                      <c:pt idx="89">
                        <c:v>1</c:v>
                      </c:pt>
                      <c:pt idx="90">
                        <c:v>2</c:v>
                      </c:pt>
                      <c:pt idx="91">
                        <c:v>2</c:v>
                      </c:pt>
                      <c:pt idx="92">
                        <c:v>3</c:v>
                      </c:pt>
                      <c:pt idx="93">
                        <c:v>4</c:v>
                      </c:pt>
                      <c:pt idx="94">
                        <c:v>4</c:v>
                      </c:pt>
                      <c:pt idx="95">
                        <c:v>5</c:v>
                      </c:pt>
                      <c:pt idx="96">
                        <c:v>3</c:v>
                      </c:pt>
                      <c:pt idx="97">
                        <c:v>5</c:v>
                      </c:pt>
                      <c:pt idx="98">
                        <c:v>5</c:v>
                      </c:pt>
                      <c:pt idx="99">
                        <c:v>4</c:v>
                      </c:pt>
                      <c:pt idx="100">
                        <c:v>5</c:v>
                      </c:pt>
                      <c:pt idx="101">
                        <c:v>5</c:v>
                      </c:pt>
                      <c:pt idx="102">
                        <c:v>11</c:v>
                      </c:pt>
                      <c:pt idx="103">
                        <c:v>7</c:v>
                      </c:pt>
                      <c:pt idx="104">
                        <c:v>11</c:v>
                      </c:pt>
                      <c:pt idx="105">
                        <c:v>10</c:v>
                      </c:pt>
                      <c:pt idx="106">
                        <c:v>10</c:v>
                      </c:pt>
                      <c:pt idx="107">
                        <c:v>9</c:v>
                      </c:pt>
                      <c:pt idx="108">
                        <c:v>8</c:v>
                      </c:pt>
                    </c:numCache>
                  </c:numRef>
                </c:val>
                <c:extLst xmlns:c15="http://schemas.microsoft.com/office/drawing/2012/chart">
                  <c:ext xmlns:c16="http://schemas.microsoft.com/office/drawing/2014/chart" uri="{C3380CC4-5D6E-409C-BE32-E72D297353CC}">
                    <c16:uniqueId val="{00000052-9227-4C30-8B5E-CA55F3858431}"/>
                  </c:ext>
                </c:extLst>
              </c15:ser>
            </c15:filteredAreaSeries>
            <c15:filteredAreaSeries>
              <c15:ser>
                <c:idx val="82"/>
                <c:order val="82"/>
                <c:tx>
                  <c:strRef>
                    <c:extLst xmlns:c15="http://schemas.microsoft.com/office/drawing/2012/chart">
                      <c:ext xmlns:c15="http://schemas.microsoft.com/office/drawing/2012/chart" uri="{02D57815-91ED-43cb-92C2-25804820EDAC}">
                        <c15:formulaRef>
                          <c15:sqref>'Table for graphs 25-27'!$A$84</c15:sqref>
                        </c15:formulaRef>
                      </c:ext>
                    </c:extLst>
                    <c:strCache>
                      <c:ptCount val="1"/>
                      <c:pt idx="0">
                        <c:v>Lower Gastrointestinal - Reported &gt;103 days</c:v>
                      </c:pt>
                    </c:strCache>
                  </c:strRef>
                </c:tx>
                <c:spPr>
                  <a:solidFill>
                    <a:schemeClr val="accent5">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25-27'!$B$84:$FA$84</c15:sqref>
                        </c15:formulaRef>
                      </c:ext>
                    </c:extLst>
                    <c:numCache>
                      <c:formatCode>General</c:formatCode>
                      <c:ptCount val="156"/>
                      <c:pt idx="0">
                        <c:v>17</c:v>
                      </c:pt>
                      <c:pt idx="1">
                        <c:v>13</c:v>
                      </c:pt>
                      <c:pt idx="2">
                        <c:v>10</c:v>
                      </c:pt>
                      <c:pt idx="3">
                        <c:v>9</c:v>
                      </c:pt>
                      <c:pt idx="4">
                        <c:v>11</c:v>
                      </c:pt>
                      <c:pt idx="5">
                        <c:v>12</c:v>
                      </c:pt>
                      <c:pt idx="6">
                        <c:v>14</c:v>
                      </c:pt>
                      <c:pt idx="7">
                        <c:v>18</c:v>
                      </c:pt>
                      <c:pt idx="8">
                        <c:v>16</c:v>
                      </c:pt>
                      <c:pt idx="9">
                        <c:v>18</c:v>
                      </c:pt>
                      <c:pt idx="10">
                        <c:v>18</c:v>
                      </c:pt>
                      <c:pt idx="11">
                        <c:v>19</c:v>
                      </c:pt>
                      <c:pt idx="12">
                        <c:v>24</c:v>
                      </c:pt>
                      <c:pt idx="13">
                        <c:v>25</c:v>
                      </c:pt>
                      <c:pt idx="14">
                        <c:v>22</c:v>
                      </c:pt>
                      <c:pt idx="15">
                        <c:v>25</c:v>
                      </c:pt>
                      <c:pt idx="16">
                        <c:v>10</c:v>
                      </c:pt>
                      <c:pt idx="17">
                        <c:v>22</c:v>
                      </c:pt>
                      <c:pt idx="18">
                        <c:v>21</c:v>
                      </c:pt>
                      <c:pt idx="19">
                        <c:v>20</c:v>
                      </c:pt>
                      <c:pt idx="20">
                        <c:v>24</c:v>
                      </c:pt>
                      <c:pt idx="21">
                        <c:v>25</c:v>
                      </c:pt>
                      <c:pt idx="22">
                        <c:v>23</c:v>
                      </c:pt>
                      <c:pt idx="23">
                        <c:v>21</c:v>
                      </c:pt>
                      <c:pt idx="24">
                        <c:v>19</c:v>
                      </c:pt>
                      <c:pt idx="25">
                        <c:v>23</c:v>
                      </c:pt>
                      <c:pt idx="26">
                        <c:v>21</c:v>
                      </c:pt>
                      <c:pt idx="27">
                        <c:v>19</c:v>
                      </c:pt>
                      <c:pt idx="28">
                        <c:v>19</c:v>
                      </c:pt>
                      <c:pt idx="29">
                        <c:v>21</c:v>
                      </c:pt>
                      <c:pt idx="30">
                        <c:v>19</c:v>
                      </c:pt>
                      <c:pt idx="31">
                        <c:v>19</c:v>
                      </c:pt>
                      <c:pt idx="32">
                        <c:v>16</c:v>
                      </c:pt>
                      <c:pt idx="33">
                        <c:v>13</c:v>
                      </c:pt>
                      <c:pt idx="34">
                        <c:v>14</c:v>
                      </c:pt>
                      <c:pt idx="35">
                        <c:v>11</c:v>
                      </c:pt>
                      <c:pt idx="36">
                        <c:v>11</c:v>
                      </c:pt>
                      <c:pt idx="37">
                        <c:v>13</c:v>
                      </c:pt>
                      <c:pt idx="38">
                        <c:v>14</c:v>
                      </c:pt>
                      <c:pt idx="39">
                        <c:v>16</c:v>
                      </c:pt>
                      <c:pt idx="40">
                        <c:v>14</c:v>
                      </c:pt>
                      <c:pt idx="41">
                        <c:v>16</c:v>
                      </c:pt>
                      <c:pt idx="42">
                        <c:v>13</c:v>
                      </c:pt>
                      <c:pt idx="43">
                        <c:v>11</c:v>
                      </c:pt>
                      <c:pt idx="44">
                        <c:v>11</c:v>
                      </c:pt>
                      <c:pt idx="45">
                        <c:v>13</c:v>
                      </c:pt>
                      <c:pt idx="46">
                        <c:v>17</c:v>
                      </c:pt>
                      <c:pt idx="47">
                        <c:v>13</c:v>
                      </c:pt>
                      <c:pt idx="48">
                        <c:v>13</c:v>
                      </c:pt>
                      <c:pt idx="49">
                        <c:v>14</c:v>
                      </c:pt>
                      <c:pt idx="50">
                        <c:v>13</c:v>
                      </c:pt>
                      <c:pt idx="51">
                        <c:v>12</c:v>
                      </c:pt>
                      <c:pt idx="52">
                        <c:v>13</c:v>
                      </c:pt>
                      <c:pt idx="53">
                        <c:v>19</c:v>
                      </c:pt>
                      <c:pt idx="54">
                        <c:v>19</c:v>
                      </c:pt>
                      <c:pt idx="55">
                        <c:v>21</c:v>
                      </c:pt>
                      <c:pt idx="56">
                        <c:v>23</c:v>
                      </c:pt>
                      <c:pt idx="57">
                        <c:v>22</c:v>
                      </c:pt>
                      <c:pt idx="58">
                        <c:v>20</c:v>
                      </c:pt>
                      <c:pt idx="59">
                        <c:v>18</c:v>
                      </c:pt>
                      <c:pt idx="60">
                        <c:v>16</c:v>
                      </c:pt>
                      <c:pt idx="61">
                        <c:v>10</c:v>
                      </c:pt>
                      <c:pt idx="62">
                        <c:v>12</c:v>
                      </c:pt>
                      <c:pt idx="63">
                        <c:v>13</c:v>
                      </c:pt>
                      <c:pt idx="64">
                        <c:v>17</c:v>
                      </c:pt>
                      <c:pt idx="65">
                        <c:v>15</c:v>
                      </c:pt>
                      <c:pt idx="66">
                        <c:v>14</c:v>
                      </c:pt>
                      <c:pt idx="67">
                        <c:v>18</c:v>
                      </c:pt>
                      <c:pt idx="68">
                        <c:v>19</c:v>
                      </c:pt>
                      <c:pt idx="69">
                        <c:v>15</c:v>
                      </c:pt>
                      <c:pt idx="70">
                        <c:v>14</c:v>
                      </c:pt>
                      <c:pt idx="71">
                        <c:v>16</c:v>
                      </c:pt>
                      <c:pt idx="72">
                        <c:v>17</c:v>
                      </c:pt>
                      <c:pt idx="73">
                        <c:v>17</c:v>
                      </c:pt>
                      <c:pt idx="74">
                        <c:v>18</c:v>
                      </c:pt>
                      <c:pt idx="75">
                        <c:v>21</c:v>
                      </c:pt>
                      <c:pt idx="76">
                        <c:v>21</c:v>
                      </c:pt>
                      <c:pt idx="77">
                        <c:v>19</c:v>
                      </c:pt>
                      <c:pt idx="78">
                        <c:v>18</c:v>
                      </c:pt>
                      <c:pt idx="79">
                        <c:v>18</c:v>
                      </c:pt>
                      <c:pt idx="80">
                        <c:v>19</c:v>
                      </c:pt>
                      <c:pt idx="81">
                        <c:v>18</c:v>
                      </c:pt>
                      <c:pt idx="82">
                        <c:v>24</c:v>
                      </c:pt>
                      <c:pt idx="83">
                        <c:v>29</c:v>
                      </c:pt>
                      <c:pt idx="84">
                        <c:v>26</c:v>
                      </c:pt>
                      <c:pt idx="85">
                        <c:v>28</c:v>
                      </c:pt>
                      <c:pt idx="86">
                        <c:v>24</c:v>
                      </c:pt>
                      <c:pt idx="87">
                        <c:v>32</c:v>
                      </c:pt>
                      <c:pt idx="88">
                        <c:v>32</c:v>
                      </c:pt>
                      <c:pt idx="89">
                        <c:v>37</c:v>
                      </c:pt>
                      <c:pt idx="90">
                        <c:v>37</c:v>
                      </c:pt>
                      <c:pt idx="91">
                        <c:v>41</c:v>
                      </c:pt>
                      <c:pt idx="92">
                        <c:v>39</c:v>
                      </c:pt>
                      <c:pt idx="93">
                        <c:v>35</c:v>
                      </c:pt>
                      <c:pt idx="94">
                        <c:v>30</c:v>
                      </c:pt>
                      <c:pt idx="95">
                        <c:v>31</c:v>
                      </c:pt>
                      <c:pt idx="96">
                        <c:v>33</c:v>
                      </c:pt>
                      <c:pt idx="97">
                        <c:v>33</c:v>
                      </c:pt>
                      <c:pt idx="98">
                        <c:v>26</c:v>
                      </c:pt>
                      <c:pt idx="99">
                        <c:v>29</c:v>
                      </c:pt>
                      <c:pt idx="100">
                        <c:v>28</c:v>
                      </c:pt>
                      <c:pt idx="101">
                        <c:v>26</c:v>
                      </c:pt>
                      <c:pt idx="102">
                        <c:v>22</c:v>
                      </c:pt>
                      <c:pt idx="103">
                        <c:v>19</c:v>
                      </c:pt>
                      <c:pt idx="104">
                        <c:v>17</c:v>
                      </c:pt>
                      <c:pt idx="105">
                        <c:v>19</c:v>
                      </c:pt>
                      <c:pt idx="106">
                        <c:v>19</c:v>
                      </c:pt>
                      <c:pt idx="107">
                        <c:v>23</c:v>
                      </c:pt>
                      <c:pt idx="108">
                        <c:v>25</c:v>
                      </c:pt>
                    </c:numCache>
                  </c:numRef>
                </c:val>
                <c:extLst xmlns:c15="http://schemas.microsoft.com/office/drawing/2012/chart">
                  <c:ext xmlns:c16="http://schemas.microsoft.com/office/drawing/2014/chart" uri="{C3380CC4-5D6E-409C-BE32-E72D297353CC}">
                    <c16:uniqueId val="{00000053-9227-4C30-8B5E-CA55F3858431}"/>
                  </c:ext>
                </c:extLst>
              </c15:ser>
            </c15:filteredAreaSeries>
            <c15:filteredAreaSeries>
              <c15:ser>
                <c:idx val="83"/>
                <c:order val="83"/>
                <c:tx>
                  <c:strRef>
                    <c:extLst xmlns:c15="http://schemas.microsoft.com/office/drawing/2012/chart">
                      <c:ext xmlns:c15="http://schemas.microsoft.com/office/drawing/2012/chart" uri="{02D57815-91ED-43cb-92C2-25804820EDAC}">
                        <c15:formulaRef>
                          <c15:sqref>'Table for graphs 25-27'!$A$85</c15:sqref>
                        </c15:formulaRef>
                      </c:ext>
                    </c:extLst>
                    <c:strCache>
                      <c:ptCount val="1"/>
                      <c:pt idx="0">
                        <c:v>Lung - Reported &gt;103 days</c:v>
                      </c:pt>
                    </c:strCache>
                  </c:strRef>
                </c:tx>
                <c:spPr>
                  <a:solidFill>
                    <a:schemeClr val="accent6">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25-27'!$B$85:$FA$85</c15:sqref>
                        </c15:formulaRef>
                      </c:ext>
                    </c:extLst>
                    <c:numCache>
                      <c:formatCode>General</c:formatCode>
                      <c:ptCount val="156"/>
                      <c:pt idx="0">
                        <c:v>8</c:v>
                      </c:pt>
                      <c:pt idx="1">
                        <c:v>8</c:v>
                      </c:pt>
                      <c:pt idx="2">
                        <c:v>8</c:v>
                      </c:pt>
                      <c:pt idx="3">
                        <c:v>8</c:v>
                      </c:pt>
                      <c:pt idx="4">
                        <c:v>8</c:v>
                      </c:pt>
                      <c:pt idx="5">
                        <c:v>9</c:v>
                      </c:pt>
                      <c:pt idx="6">
                        <c:v>9</c:v>
                      </c:pt>
                      <c:pt idx="7">
                        <c:v>8</c:v>
                      </c:pt>
                      <c:pt idx="8">
                        <c:v>9</c:v>
                      </c:pt>
                      <c:pt idx="9">
                        <c:v>8</c:v>
                      </c:pt>
                      <c:pt idx="10">
                        <c:v>7</c:v>
                      </c:pt>
                      <c:pt idx="11">
                        <c:v>8</c:v>
                      </c:pt>
                      <c:pt idx="12">
                        <c:v>5</c:v>
                      </c:pt>
                      <c:pt idx="13">
                        <c:v>4</c:v>
                      </c:pt>
                      <c:pt idx="14">
                        <c:v>3</c:v>
                      </c:pt>
                      <c:pt idx="15">
                        <c:v>6</c:v>
                      </c:pt>
                      <c:pt idx="16">
                        <c:v>19</c:v>
                      </c:pt>
                      <c:pt idx="17">
                        <c:v>4</c:v>
                      </c:pt>
                      <c:pt idx="18">
                        <c:v>4</c:v>
                      </c:pt>
                      <c:pt idx="19">
                        <c:v>7</c:v>
                      </c:pt>
                      <c:pt idx="20">
                        <c:v>6</c:v>
                      </c:pt>
                      <c:pt idx="21">
                        <c:v>8</c:v>
                      </c:pt>
                      <c:pt idx="22">
                        <c:v>7</c:v>
                      </c:pt>
                      <c:pt idx="23">
                        <c:v>7</c:v>
                      </c:pt>
                      <c:pt idx="24">
                        <c:v>6</c:v>
                      </c:pt>
                      <c:pt idx="25">
                        <c:v>9</c:v>
                      </c:pt>
                      <c:pt idx="26">
                        <c:v>7</c:v>
                      </c:pt>
                      <c:pt idx="27">
                        <c:v>6</c:v>
                      </c:pt>
                      <c:pt idx="28">
                        <c:v>4</c:v>
                      </c:pt>
                      <c:pt idx="29">
                        <c:v>5</c:v>
                      </c:pt>
                      <c:pt idx="30">
                        <c:v>4</c:v>
                      </c:pt>
                      <c:pt idx="31">
                        <c:v>5</c:v>
                      </c:pt>
                      <c:pt idx="32">
                        <c:v>3</c:v>
                      </c:pt>
                      <c:pt idx="33">
                        <c:v>5</c:v>
                      </c:pt>
                      <c:pt idx="34">
                        <c:v>5</c:v>
                      </c:pt>
                      <c:pt idx="35">
                        <c:v>6</c:v>
                      </c:pt>
                      <c:pt idx="36">
                        <c:v>7</c:v>
                      </c:pt>
                      <c:pt idx="37">
                        <c:v>5</c:v>
                      </c:pt>
                      <c:pt idx="38">
                        <c:v>5</c:v>
                      </c:pt>
                      <c:pt idx="39">
                        <c:v>6</c:v>
                      </c:pt>
                      <c:pt idx="40">
                        <c:v>4</c:v>
                      </c:pt>
                      <c:pt idx="41">
                        <c:v>5</c:v>
                      </c:pt>
                      <c:pt idx="42">
                        <c:v>5</c:v>
                      </c:pt>
                      <c:pt idx="43">
                        <c:v>5</c:v>
                      </c:pt>
                      <c:pt idx="44">
                        <c:v>6</c:v>
                      </c:pt>
                      <c:pt idx="45">
                        <c:v>5</c:v>
                      </c:pt>
                      <c:pt idx="46">
                        <c:v>9</c:v>
                      </c:pt>
                      <c:pt idx="47">
                        <c:v>9</c:v>
                      </c:pt>
                      <c:pt idx="48">
                        <c:v>8</c:v>
                      </c:pt>
                      <c:pt idx="49">
                        <c:v>7</c:v>
                      </c:pt>
                      <c:pt idx="50">
                        <c:v>5</c:v>
                      </c:pt>
                      <c:pt idx="51">
                        <c:v>6</c:v>
                      </c:pt>
                      <c:pt idx="52">
                        <c:v>8</c:v>
                      </c:pt>
                      <c:pt idx="53">
                        <c:v>5</c:v>
                      </c:pt>
                      <c:pt idx="54">
                        <c:v>5</c:v>
                      </c:pt>
                      <c:pt idx="55">
                        <c:v>6</c:v>
                      </c:pt>
                      <c:pt idx="56">
                        <c:v>7</c:v>
                      </c:pt>
                      <c:pt idx="57">
                        <c:v>5</c:v>
                      </c:pt>
                      <c:pt idx="58">
                        <c:v>6</c:v>
                      </c:pt>
                      <c:pt idx="59">
                        <c:v>3</c:v>
                      </c:pt>
                      <c:pt idx="60">
                        <c:v>2</c:v>
                      </c:pt>
                      <c:pt idx="61">
                        <c:v>2</c:v>
                      </c:pt>
                      <c:pt idx="62">
                        <c:v>2</c:v>
                      </c:pt>
                      <c:pt idx="63">
                        <c:v>3</c:v>
                      </c:pt>
                      <c:pt idx="64">
                        <c:v>3</c:v>
                      </c:pt>
                      <c:pt idx="65">
                        <c:v>4</c:v>
                      </c:pt>
                      <c:pt idx="66">
                        <c:v>5</c:v>
                      </c:pt>
                      <c:pt idx="67">
                        <c:v>5</c:v>
                      </c:pt>
                      <c:pt idx="68">
                        <c:v>3</c:v>
                      </c:pt>
                      <c:pt idx="69">
                        <c:v>3</c:v>
                      </c:pt>
                      <c:pt idx="70">
                        <c:v>4</c:v>
                      </c:pt>
                      <c:pt idx="71">
                        <c:v>5</c:v>
                      </c:pt>
                      <c:pt idx="72">
                        <c:v>3</c:v>
                      </c:pt>
                      <c:pt idx="73">
                        <c:v>5</c:v>
                      </c:pt>
                      <c:pt idx="74">
                        <c:v>3</c:v>
                      </c:pt>
                      <c:pt idx="75">
                        <c:v>2</c:v>
                      </c:pt>
                      <c:pt idx="76">
                        <c:v>3</c:v>
                      </c:pt>
                      <c:pt idx="77">
                        <c:v>4</c:v>
                      </c:pt>
                      <c:pt idx="78">
                        <c:v>2</c:v>
                      </c:pt>
                      <c:pt idx="79">
                        <c:v>3</c:v>
                      </c:pt>
                      <c:pt idx="80">
                        <c:v>4</c:v>
                      </c:pt>
                      <c:pt idx="81">
                        <c:v>5</c:v>
                      </c:pt>
                      <c:pt idx="82">
                        <c:v>5</c:v>
                      </c:pt>
                      <c:pt idx="83">
                        <c:v>4</c:v>
                      </c:pt>
                      <c:pt idx="84">
                        <c:v>5</c:v>
                      </c:pt>
                      <c:pt idx="85">
                        <c:v>5</c:v>
                      </c:pt>
                      <c:pt idx="86">
                        <c:v>5</c:v>
                      </c:pt>
                      <c:pt idx="87">
                        <c:v>4</c:v>
                      </c:pt>
                      <c:pt idx="88">
                        <c:v>5</c:v>
                      </c:pt>
                      <c:pt idx="89">
                        <c:v>6</c:v>
                      </c:pt>
                      <c:pt idx="90">
                        <c:v>6</c:v>
                      </c:pt>
                      <c:pt idx="91">
                        <c:v>6</c:v>
                      </c:pt>
                      <c:pt idx="92">
                        <c:v>8</c:v>
                      </c:pt>
                      <c:pt idx="93">
                        <c:v>9</c:v>
                      </c:pt>
                      <c:pt idx="94">
                        <c:v>9</c:v>
                      </c:pt>
                      <c:pt idx="95">
                        <c:v>7</c:v>
                      </c:pt>
                      <c:pt idx="96">
                        <c:v>5</c:v>
                      </c:pt>
                      <c:pt idx="97">
                        <c:v>5</c:v>
                      </c:pt>
                      <c:pt idx="98">
                        <c:v>4</c:v>
                      </c:pt>
                      <c:pt idx="99">
                        <c:v>4</c:v>
                      </c:pt>
                      <c:pt idx="100">
                        <c:v>4</c:v>
                      </c:pt>
                      <c:pt idx="101">
                        <c:v>5</c:v>
                      </c:pt>
                      <c:pt idx="102">
                        <c:v>5</c:v>
                      </c:pt>
                      <c:pt idx="103">
                        <c:v>6</c:v>
                      </c:pt>
                      <c:pt idx="104">
                        <c:v>3</c:v>
                      </c:pt>
                      <c:pt idx="105">
                        <c:v>3</c:v>
                      </c:pt>
                      <c:pt idx="106">
                        <c:v>2</c:v>
                      </c:pt>
                      <c:pt idx="107">
                        <c:v>3</c:v>
                      </c:pt>
                      <c:pt idx="108">
                        <c:v>4</c:v>
                      </c:pt>
                    </c:numCache>
                  </c:numRef>
                </c:val>
                <c:extLst xmlns:c15="http://schemas.microsoft.com/office/drawing/2012/chart">
                  <c:ext xmlns:c16="http://schemas.microsoft.com/office/drawing/2014/chart" uri="{C3380CC4-5D6E-409C-BE32-E72D297353CC}">
                    <c16:uniqueId val="{00000054-9227-4C30-8B5E-CA55F3858431}"/>
                  </c:ext>
                </c:extLst>
              </c15:ser>
            </c15:filteredAreaSeries>
            <c15:filteredAreaSeries>
              <c15:ser>
                <c:idx val="84"/>
                <c:order val="84"/>
                <c:tx>
                  <c:strRef>
                    <c:extLst xmlns:c15="http://schemas.microsoft.com/office/drawing/2012/chart">
                      <c:ext xmlns:c15="http://schemas.microsoft.com/office/drawing/2012/chart" uri="{02D57815-91ED-43cb-92C2-25804820EDAC}">
                        <c15:formulaRef>
                          <c15:sqref>'Table for graphs 25-27'!$A$86</c15:sqref>
                        </c15:formulaRef>
                      </c:ext>
                    </c:extLst>
                    <c:strCache>
                      <c:ptCount val="1"/>
                      <c:pt idx="0">
                        <c:v>Other - Reported &gt;103 days</c:v>
                      </c:pt>
                    </c:strCache>
                  </c:strRef>
                </c:tx>
                <c:spPr>
                  <a:solidFill>
                    <a:schemeClr val="accent1">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25-27'!$B$86:$FA$86</c15:sqref>
                        </c15:formulaRef>
                      </c:ext>
                    </c:extLst>
                    <c:numCache>
                      <c:formatCode>General</c:formatCode>
                      <c:ptCount val="156"/>
                      <c:pt idx="0">
                        <c:v>0</c:v>
                      </c:pt>
                      <c:pt idx="1">
                        <c:v>0</c:v>
                      </c:pt>
                      <c:pt idx="2">
                        <c:v>0</c:v>
                      </c:pt>
                      <c:pt idx="3">
                        <c:v>0</c:v>
                      </c:pt>
                      <c:pt idx="4">
                        <c:v>1</c:v>
                      </c:pt>
                      <c:pt idx="5">
                        <c:v>1</c:v>
                      </c:pt>
                      <c:pt idx="6">
                        <c:v>1</c:v>
                      </c:pt>
                      <c:pt idx="7">
                        <c:v>1</c:v>
                      </c:pt>
                      <c:pt idx="8">
                        <c:v>2</c:v>
                      </c:pt>
                      <c:pt idx="9">
                        <c:v>1</c:v>
                      </c:pt>
                      <c:pt idx="10">
                        <c:v>2</c:v>
                      </c:pt>
                      <c:pt idx="11">
                        <c:v>0</c:v>
                      </c:pt>
                      <c:pt idx="12">
                        <c:v>1</c:v>
                      </c:pt>
                      <c:pt idx="13">
                        <c:v>1</c:v>
                      </c:pt>
                      <c:pt idx="14">
                        <c:v>0</c:v>
                      </c:pt>
                      <c:pt idx="15">
                        <c:v>0</c:v>
                      </c:pt>
                      <c:pt idx="16">
                        <c:v>0</c:v>
                      </c:pt>
                      <c:pt idx="17">
                        <c:v>0</c:v>
                      </c:pt>
                      <c:pt idx="18">
                        <c:v>0</c:v>
                      </c:pt>
                      <c:pt idx="19">
                        <c:v>0</c:v>
                      </c:pt>
                      <c:pt idx="20">
                        <c:v>0</c:v>
                      </c:pt>
                      <c:pt idx="21">
                        <c:v>0</c:v>
                      </c:pt>
                      <c:pt idx="22">
                        <c:v>0</c:v>
                      </c:pt>
                      <c:pt idx="23">
                        <c:v>1</c:v>
                      </c:pt>
                      <c:pt idx="24">
                        <c:v>0</c:v>
                      </c:pt>
                      <c:pt idx="25">
                        <c:v>0</c:v>
                      </c:pt>
                      <c:pt idx="26">
                        <c:v>0</c:v>
                      </c:pt>
                      <c:pt idx="27">
                        <c:v>1</c:v>
                      </c:pt>
                      <c:pt idx="28">
                        <c:v>1</c:v>
                      </c:pt>
                      <c:pt idx="29">
                        <c:v>1</c:v>
                      </c:pt>
                      <c:pt idx="30">
                        <c:v>2</c:v>
                      </c:pt>
                      <c:pt idx="31">
                        <c:v>1</c:v>
                      </c:pt>
                      <c:pt idx="32">
                        <c:v>2</c:v>
                      </c:pt>
                      <c:pt idx="33">
                        <c:v>1</c:v>
                      </c:pt>
                      <c:pt idx="34">
                        <c:v>1</c:v>
                      </c:pt>
                      <c:pt idx="35">
                        <c:v>1</c:v>
                      </c:pt>
                      <c:pt idx="36">
                        <c:v>0</c:v>
                      </c:pt>
                      <c:pt idx="37">
                        <c:v>1</c:v>
                      </c:pt>
                      <c:pt idx="38">
                        <c:v>1</c:v>
                      </c:pt>
                      <c:pt idx="39">
                        <c:v>1</c:v>
                      </c:pt>
                      <c:pt idx="40">
                        <c:v>1</c:v>
                      </c:pt>
                      <c:pt idx="41">
                        <c:v>1</c:v>
                      </c:pt>
                      <c:pt idx="42">
                        <c:v>0</c:v>
                      </c:pt>
                      <c:pt idx="43">
                        <c:v>0</c:v>
                      </c:pt>
                      <c:pt idx="44">
                        <c:v>0</c:v>
                      </c:pt>
                      <c:pt idx="45">
                        <c:v>0</c:v>
                      </c:pt>
                      <c:pt idx="46">
                        <c:v>0</c:v>
                      </c:pt>
                      <c:pt idx="47">
                        <c:v>0</c:v>
                      </c:pt>
                      <c:pt idx="48">
                        <c:v>0</c:v>
                      </c:pt>
                      <c:pt idx="49">
                        <c:v>0</c:v>
                      </c:pt>
                      <c:pt idx="50">
                        <c:v>0</c:v>
                      </c:pt>
                      <c:pt idx="51">
                        <c:v>0</c:v>
                      </c:pt>
                      <c:pt idx="52">
                        <c:v>0</c:v>
                      </c:pt>
                      <c:pt idx="53">
                        <c:v>1</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1</c:v>
                      </c:pt>
                      <c:pt idx="72">
                        <c:v>1</c:v>
                      </c:pt>
                      <c:pt idx="73">
                        <c:v>1</c:v>
                      </c:pt>
                      <c:pt idx="74">
                        <c:v>2</c:v>
                      </c:pt>
                      <c:pt idx="75">
                        <c:v>3</c:v>
                      </c:pt>
                      <c:pt idx="76">
                        <c:v>4</c:v>
                      </c:pt>
                      <c:pt idx="77">
                        <c:v>3</c:v>
                      </c:pt>
                      <c:pt idx="78">
                        <c:v>2</c:v>
                      </c:pt>
                      <c:pt idx="79">
                        <c:v>2</c:v>
                      </c:pt>
                      <c:pt idx="80">
                        <c:v>2</c:v>
                      </c:pt>
                      <c:pt idx="81">
                        <c:v>2</c:v>
                      </c:pt>
                      <c:pt idx="82">
                        <c:v>1</c:v>
                      </c:pt>
                      <c:pt idx="83">
                        <c:v>1</c:v>
                      </c:pt>
                      <c:pt idx="84">
                        <c:v>2</c:v>
                      </c:pt>
                      <c:pt idx="85">
                        <c:v>3</c:v>
                      </c:pt>
                      <c:pt idx="86">
                        <c:v>4</c:v>
                      </c:pt>
                      <c:pt idx="87">
                        <c:v>3</c:v>
                      </c:pt>
                      <c:pt idx="88">
                        <c:v>3</c:v>
                      </c:pt>
                      <c:pt idx="89">
                        <c:v>1</c:v>
                      </c:pt>
                      <c:pt idx="90">
                        <c:v>0</c:v>
                      </c:pt>
                      <c:pt idx="91">
                        <c:v>0</c:v>
                      </c:pt>
                      <c:pt idx="92">
                        <c:v>0</c:v>
                      </c:pt>
                      <c:pt idx="93">
                        <c:v>0</c:v>
                      </c:pt>
                      <c:pt idx="94">
                        <c:v>0</c:v>
                      </c:pt>
                      <c:pt idx="95">
                        <c:v>1</c:v>
                      </c:pt>
                      <c:pt idx="96">
                        <c:v>1</c:v>
                      </c:pt>
                      <c:pt idx="97">
                        <c:v>1</c:v>
                      </c:pt>
                      <c:pt idx="98">
                        <c:v>2</c:v>
                      </c:pt>
                      <c:pt idx="99">
                        <c:v>2</c:v>
                      </c:pt>
                      <c:pt idx="100">
                        <c:v>1</c:v>
                      </c:pt>
                      <c:pt idx="101">
                        <c:v>1</c:v>
                      </c:pt>
                      <c:pt idx="102">
                        <c:v>1</c:v>
                      </c:pt>
                      <c:pt idx="103">
                        <c:v>1</c:v>
                      </c:pt>
                      <c:pt idx="104">
                        <c:v>1</c:v>
                      </c:pt>
                      <c:pt idx="105">
                        <c:v>0</c:v>
                      </c:pt>
                      <c:pt idx="106">
                        <c:v>0</c:v>
                      </c:pt>
                      <c:pt idx="107">
                        <c:v>0</c:v>
                      </c:pt>
                      <c:pt idx="108">
                        <c:v>0</c:v>
                      </c:pt>
                    </c:numCache>
                  </c:numRef>
                </c:val>
                <c:extLst xmlns:c15="http://schemas.microsoft.com/office/drawing/2012/chart">
                  <c:ext xmlns:c16="http://schemas.microsoft.com/office/drawing/2014/chart" uri="{C3380CC4-5D6E-409C-BE32-E72D297353CC}">
                    <c16:uniqueId val="{00000055-9227-4C30-8B5E-CA55F3858431}"/>
                  </c:ext>
                </c:extLst>
              </c15:ser>
            </c15:filteredAreaSeries>
            <c15:filteredAreaSeries>
              <c15:ser>
                <c:idx val="85"/>
                <c:order val="85"/>
                <c:tx>
                  <c:strRef>
                    <c:extLst xmlns:c15="http://schemas.microsoft.com/office/drawing/2012/chart">
                      <c:ext xmlns:c15="http://schemas.microsoft.com/office/drawing/2012/chart" uri="{02D57815-91ED-43cb-92C2-25804820EDAC}">
                        <c15:formulaRef>
                          <c15:sqref>'Table for graphs 25-27'!$A$87</c15:sqref>
                        </c15:formulaRef>
                      </c:ext>
                    </c:extLst>
                    <c:strCache>
                      <c:ptCount val="1"/>
                      <c:pt idx="0">
                        <c:v>Sarcoma - Reported &gt;103 days</c:v>
                      </c:pt>
                    </c:strCache>
                  </c:strRef>
                </c:tx>
                <c:spPr>
                  <a:solidFill>
                    <a:schemeClr val="accent2">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25-27'!$B$87:$FA$87</c15:sqref>
                        </c15:formulaRef>
                      </c:ext>
                    </c:extLst>
                    <c:numCache>
                      <c:formatCode>General</c:formatCode>
                      <c:ptCount val="156"/>
                      <c:pt idx="0">
                        <c:v>1</c:v>
                      </c:pt>
                      <c:pt idx="1">
                        <c:v>1</c:v>
                      </c:pt>
                      <c:pt idx="2">
                        <c:v>1</c:v>
                      </c:pt>
                      <c:pt idx="3">
                        <c:v>0</c:v>
                      </c:pt>
                      <c:pt idx="4">
                        <c:v>0</c:v>
                      </c:pt>
                      <c:pt idx="5">
                        <c:v>1</c:v>
                      </c:pt>
                      <c:pt idx="6">
                        <c:v>1</c:v>
                      </c:pt>
                      <c:pt idx="7">
                        <c:v>1</c:v>
                      </c:pt>
                      <c:pt idx="8">
                        <c:v>2</c:v>
                      </c:pt>
                      <c:pt idx="9">
                        <c:v>3</c:v>
                      </c:pt>
                      <c:pt idx="10">
                        <c:v>3</c:v>
                      </c:pt>
                      <c:pt idx="11">
                        <c:v>2</c:v>
                      </c:pt>
                      <c:pt idx="12">
                        <c:v>0</c:v>
                      </c:pt>
                      <c:pt idx="13">
                        <c:v>2</c:v>
                      </c:pt>
                      <c:pt idx="14">
                        <c:v>3</c:v>
                      </c:pt>
                      <c:pt idx="15">
                        <c:v>2</c:v>
                      </c:pt>
                      <c:pt idx="16">
                        <c:v>4</c:v>
                      </c:pt>
                      <c:pt idx="17">
                        <c:v>2</c:v>
                      </c:pt>
                      <c:pt idx="18">
                        <c:v>2</c:v>
                      </c:pt>
                      <c:pt idx="19">
                        <c:v>2</c:v>
                      </c:pt>
                      <c:pt idx="20">
                        <c:v>2</c:v>
                      </c:pt>
                      <c:pt idx="21">
                        <c:v>0</c:v>
                      </c:pt>
                      <c:pt idx="22">
                        <c:v>1</c:v>
                      </c:pt>
                      <c:pt idx="23">
                        <c:v>1</c:v>
                      </c:pt>
                      <c:pt idx="24">
                        <c:v>1</c:v>
                      </c:pt>
                      <c:pt idx="25">
                        <c:v>0</c:v>
                      </c:pt>
                      <c:pt idx="26">
                        <c:v>0</c:v>
                      </c:pt>
                      <c:pt idx="27">
                        <c:v>0</c:v>
                      </c:pt>
                      <c:pt idx="28">
                        <c:v>0</c:v>
                      </c:pt>
                      <c:pt idx="29">
                        <c:v>0</c:v>
                      </c:pt>
                      <c:pt idx="30">
                        <c:v>0</c:v>
                      </c:pt>
                      <c:pt idx="32">
                        <c:v>0</c:v>
                      </c:pt>
                      <c:pt idx="33">
                        <c:v>0</c:v>
                      </c:pt>
                      <c:pt idx="34">
                        <c:v>0</c:v>
                      </c:pt>
                      <c:pt idx="35">
                        <c:v>0</c:v>
                      </c:pt>
                      <c:pt idx="36">
                        <c:v>0</c:v>
                      </c:pt>
                      <c:pt idx="37">
                        <c:v>0</c:v>
                      </c:pt>
                      <c:pt idx="38">
                        <c:v>1</c:v>
                      </c:pt>
                      <c:pt idx="39">
                        <c:v>1</c:v>
                      </c:pt>
                      <c:pt idx="40">
                        <c:v>1</c:v>
                      </c:pt>
                      <c:pt idx="41">
                        <c:v>2</c:v>
                      </c:pt>
                      <c:pt idx="42">
                        <c:v>3</c:v>
                      </c:pt>
                      <c:pt idx="43">
                        <c:v>2</c:v>
                      </c:pt>
                      <c:pt idx="44">
                        <c:v>3</c:v>
                      </c:pt>
                      <c:pt idx="45">
                        <c:v>2</c:v>
                      </c:pt>
                      <c:pt idx="46">
                        <c:v>2</c:v>
                      </c:pt>
                      <c:pt idx="47">
                        <c:v>2</c:v>
                      </c:pt>
                      <c:pt idx="48">
                        <c:v>3</c:v>
                      </c:pt>
                      <c:pt idx="49">
                        <c:v>2</c:v>
                      </c:pt>
                      <c:pt idx="50">
                        <c:v>1</c:v>
                      </c:pt>
                      <c:pt idx="51">
                        <c:v>2</c:v>
                      </c:pt>
                      <c:pt idx="52">
                        <c:v>2</c:v>
                      </c:pt>
                      <c:pt idx="53">
                        <c:v>0</c:v>
                      </c:pt>
                      <c:pt idx="54">
                        <c:v>0</c:v>
                      </c:pt>
                      <c:pt idx="55">
                        <c:v>0</c:v>
                      </c:pt>
                      <c:pt idx="56">
                        <c:v>0</c:v>
                      </c:pt>
                      <c:pt idx="57">
                        <c:v>2</c:v>
                      </c:pt>
                      <c:pt idx="58">
                        <c:v>1</c:v>
                      </c:pt>
                      <c:pt idx="59">
                        <c:v>1</c:v>
                      </c:pt>
                      <c:pt idx="60">
                        <c:v>1</c:v>
                      </c:pt>
                      <c:pt idx="61">
                        <c:v>1</c:v>
                      </c:pt>
                      <c:pt idx="62">
                        <c:v>1</c:v>
                      </c:pt>
                      <c:pt idx="63">
                        <c:v>1</c:v>
                      </c:pt>
                      <c:pt idx="64">
                        <c:v>2</c:v>
                      </c:pt>
                      <c:pt idx="65">
                        <c:v>2</c:v>
                      </c:pt>
                      <c:pt idx="66">
                        <c:v>4</c:v>
                      </c:pt>
                      <c:pt idx="67">
                        <c:v>2</c:v>
                      </c:pt>
                      <c:pt idx="68">
                        <c:v>3</c:v>
                      </c:pt>
                      <c:pt idx="69">
                        <c:v>2</c:v>
                      </c:pt>
                      <c:pt idx="70">
                        <c:v>2</c:v>
                      </c:pt>
                      <c:pt idx="71">
                        <c:v>0</c:v>
                      </c:pt>
                      <c:pt idx="72">
                        <c:v>0</c:v>
                      </c:pt>
                      <c:pt idx="73">
                        <c:v>0</c:v>
                      </c:pt>
                      <c:pt idx="74">
                        <c:v>0</c:v>
                      </c:pt>
                      <c:pt idx="75">
                        <c:v>0</c:v>
                      </c:pt>
                      <c:pt idx="76">
                        <c:v>0</c:v>
                      </c:pt>
                      <c:pt idx="77">
                        <c:v>0</c:v>
                      </c:pt>
                      <c:pt idx="78">
                        <c:v>0</c:v>
                      </c:pt>
                      <c:pt idx="79">
                        <c:v>0</c:v>
                      </c:pt>
                      <c:pt idx="80">
                        <c:v>0</c:v>
                      </c:pt>
                      <c:pt idx="81">
                        <c:v>0</c:v>
                      </c:pt>
                      <c:pt idx="82">
                        <c:v>0</c:v>
                      </c:pt>
                      <c:pt idx="83">
                        <c:v>0</c:v>
                      </c:pt>
                      <c:pt idx="84">
                        <c:v>1</c:v>
                      </c:pt>
                      <c:pt idx="85">
                        <c:v>2</c:v>
                      </c:pt>
                      <c:pt idx="86">
                        <c:v>1</c:v>
                      </c:pt>
                      <c:pt idx="87">
                        <c:v>1</c:v>
                      </c:pt>
                      <c:pt idx="88">
                        <c:v>1</c:v>
                      </c:pt>
                      <c:pt idx="89">
                        <c:v>2</c:v>
                      </c:pt>
                      <c:pt idx="90">
                        <c:v>1</c:v>
                      </c:pt>
                      <c:pt idx="91">
                        <c:v>1</c:v>
                      </c:pt>
                      <c:pt idx="92">
                        <c:v>3</c:v>
                      </c:pt>
                      <c:pt idx="93">
                        <c:v>4</c:v>
                      </c:pt>
                      <c:pt idx="94">
                        <c:v>2</c:v>
                      </c:pt>
                      <c:pt idx="95">
                        <c:v>0</c:v>
                      </c:pt>
                      <c:pt idx="96">
                        <c:v>0</c:v>
                      </c:pt>
                      <c:pt idx="97">
                        <c:v>0</c:v>
                      </c:pt>
                      <c:pt idx="98">
                        <c:v>1</c:v>
                      </c:pt>
                      <c:pt idx="99">
                        <c:v>1</c:v>
                      </c:pt>
                      <c:pt idx="100">
                        <c:v>2</c:v>
                      </c:pt>
                      <c:pt idx="101">
                        <c:v>3</c:v>
                      </c:pt>
                      <c:pt idx="102">
                        <c:v>2</c:v>
                      </c:pt>
                      <c:pt idx="103">
                        <c:v>1</c:v>
                      </c:pt>
                      <c:pt idx="104">
                        <c:v>2</c:v>
                      </c:pt>
                      <c:pt idx="105">
                        <c:v>1</c:v>
                      </c:pt>
                      <c:pt idx="106">
                        <c:v>0</c:v>
                      </c:pt>
                      <c:pt idx="107">
                        <c:v>1</c:v>
                      </c:pt>
                      <c:pt idx="108">
                        <c:v>1</c:v>
                      </c:pt>
                    </c:numCache>
                  </c:numRef>
                </c:val>
                <c:extLst xmlns:c15="http://schemas.microsoft.com/office/drawing/2012/chart">
                  <c:ext xmlns:c16="http://schemas.microsoft.com/office/drawing/2014/chart" uri="{C3380CC4-5D6E-409C-BE32-E72D297353CC}">
                    <c16:uniqueId val="{00000056-9227-4C30-8B5E-CA55F3858431}"/>
                  </c:ext>
                </c:extLst>
              </c15:ser>
            </c15:filteredAreaSeries>
            <c15:filteredAreaSeries>
              <c15:ser>
                <c:idx val="86"/>
                <c:order val="86"/>
                <c:tx>
                  <c:strRef>
                    <c:extLst xmlns:c15="http://schemas.microsoft.com/office/drawing/2012/chart">
                      <c:ext xmlns:c15="http://schemas.microsoft.com/office/drawing/2012/chart" uri="{02D57815-91ED-43cb-92C2-25804820EDAC}">
                        <c15:formulaRef>
                          <c15:sqref>'Table for graphs 25-27'!$A$88</c15:sqref>
                        </c15:formulaRef>
                      </c:ext>
                    </c:extLst>
                    <c:strCache>
                      <c:ptCount val="1"/>
                      <c:pt idx="0">
                        <c:v>Skin - Reported &gt;103 days</c:v>
                      </c:pt>
                    </c:strCache>
                  </c:strRef>
                </c:tx>
                <c:spPr>
                  <a:solidFill>
                    <a:schemeClr val="accent3">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25-27'!$B$88:$FA$88</c15:sqref>
                        </c15:formulaRef>
                      </c:ext>
                    </c:extLst>
                    <c:numCache>
                      <c:formatCode>General</c:formatCode>
                      <c:ptCount val="156"/>
                      <c:pt idx="0">
                        <c:v>5</c:v>
                      </c:pt>
                      <c:pt idx="1">
                        <c:v>3</c:v>
                      </c:pt>
                      <c:pt idx="2">
                        <c:v>3</c:v>
                      </c:pt>
                      <c:pt idx="3">
                        <c:v>3</c:v>
                      </c:pt>
                      <c:pt idx="4">
                        <c:v>2</c:v>
                      </c:pt>
                      <c:pt idx="5">
                        <c:v>3</c:v>
                      </c:pt>
                      <c:pt idx="6">
                        <c:v>4</c:v>
                      </c:pt>
                      <c:pt idx="7">
                        <c:v>4</c:v>
                      </c:pt>
                      <c:pt idx="8">
                        <c:v>6</c:v>
                      </c:pt>
                      <c:pt idx="9">
                        <c:v>5</c:v>
                      </c:pt>
                      <c:pt idx="10">
                        <c:v>3</c:v>
                      </c:pt>
                      <c:pt idx="11">
                        <c:v>3</c:v>
                      </c:pt>
                      <c:pt idx="12">
                        <c:v>2</c:v>
                      </c:pt>
                      <c:pt idx="13">
                        <c:v>3</c:v>
                      </c:pt>
                      <c:pt idx="14">
                        <c:v>2</c:v>
                      </c:pt>
                      <c:pt idx="15">
                        <c:v>3</c:v>
                      </c:pt>
                      <c:pt idx="16">
                        <c:v>4</c:v>
                      </c:pt>
                      <c:pt idx="17">
                        <c:v>3</c:v>
                      </c:pt>
                      <c:pt idx="18">
                        <c:v>6</c:v>
                      </c:pt>
                      <c:pt idx="19">
                        <c:v>5</c:v>
                      </c:pt>
                      <c:pt idx="20">
                        <c:v>6</c:v>
                      </c:pt>
                      <c:pt idx="21">
                        <c:v>5</c:v>
                      </c:pt>
                      <c:pt idx="22">
                        <c:v>4</c:v>
                      </c:pt>
                      <c:pt idx="23">
                        <c:v>5</c:v>
                      </c:pt>
                      <c:pt idx="24">
                        <c:v>3</c:v>
                      </c:pt>
                      <c:pt idx="25">
                        <c:v>5</c:v>
                      </c:pt>
                      <c:pt idx="26">
                        <c:v>5</c:v>
                      </c:pt>
                      <c:pt idx="27">
                        <c:v>4</c:v>
                      </c:pt>
                      <c:pt idx="28">
                        <c:v>8</c:v>
                      </c:pt>
                      <c:pt idx="29">
                        <c:v>10</c:v>
                      </c:pt>
                      <c:pt idx="30">
                        <c:v>9</c:v>
                      </c:pt>
                      <c:pt idx="31">
                        <c:v>8</c:v>
                      </c:pt>
                      <c:pt idx="32">
                        <c:v>8</c:v>
                      </c:pt>
                      <c:pt idx="33">
                        <c:v>14</c:v>
                      </c:pt>
                      <c:pt idx="34">
                        <c:v>15</c:v>
                      </c:pt>
                      <c:pt idx="35">
                        <c:v>13</c:v>
                      </c:pt>
                      <c:pt idx="36">
                        <c:v>12</c:v>
                      </c:pt>
                      <c:pt idx="37">
                        <c:v>8</c:v>
                      </c:pt>
                      <c:pt idx="38">
                        <c:v>8</c:v>
                      </c:pt>
                      <c:pt idx="39">
                        <c:v>10</c:v>
                      </c:pt>
                      <c:pt idx="40">
                        <c:v>18</c:v>
                      </c:pt>
                      <c:pt idx="41">
                        <c:v>17</c:v>
                      </c:pt>
                      <c:pt idx="42">
                        <c:v>22</c:v>
                      </c:pt>
                      <c:pt idx="43">
                        <c:v>20</c:v>
                      </c:pt>
                      <c:pt idx="44">
                        <c:v>18</c:v>
                      </c:pt>
                      <c:pt idx="45">
                        <c:v>15</c:v>
                      </c:pt>
                      <c:pt idx="46">
                        <c:v>11</c:v>
                      </c:pt>
                      <c:pt idx="47">
                        <c:v>16</c:v>
                      </c:pt>
                      <c:pt idx="48">
                        <c:v>15</c:v>
                      </c:pt>
                      <c:pt idx="49">
                        <c:v>12</c:v>
                      </c:pt>
                      <c:pt idx="50">
                        <c:v>12</c:v>
                      </c:pt>
                      <c:pt idx="51">
                        <c:v>12</c:v>
                      </c:pt>
                      <c:pt idx="52">
                        <c:v>10</c:v>
                      </c:pt>
                      <c:pt idx="53">
                        <c:v>8</c:v>
                      </c:pt>
                      <c:pt idx="54">
                        <c:v>8</c:v>
                      </c:pt>
                      <c:pt idx="55">
                        <c:v>9</c:v>
                      </c:pt>
                      <c:pt idx="56">
                        <c:v>8</c:v>
                      </c:pt>
                      <c:pt idx="57">
                        <c:v>8</c:v>
                      </c:pt>
                      <c:pt idx="58">
                        <c:v>9</c:v>
                      </c:pt>
                      <c:pt idx="59">
                        <c:v>10</c:v>
                      </c:pt>
                      <c:pt idx="60">
                        <c:v>7</c:v>
                      </c:pt>
                      <c:pt idx="61">
                        <c:v>10</c:v>
                      </c:pt>
                      <c:pt idx="62">
                        <c:v>9</c:v>
                      </c:pt>
                      <c:pt idx="63">
                        <c:v>10</c:v>
                      </c:pt>
                      <c:pt idx="64">
                        <c:v>15</c:v>
                      </c:pt>
                      <c:pt idx="65">
                        <c:v>10</c:v>
                      </c:pt>
                      <c:pt idx="66">
                        <c:v>7</c:v>
                      </c:pt>
                      <c:pt idx="67">
                        <c:v>5</c:v>
                      </c:pt>
                      <c:pt idx="68">
                        <c:v>4</c:v>
                      </c:pt>
                      <c:pt idx="69">
                        <c:v>2</c:v>
                      </c:pt>
                      <c:pt idx="70">
                        <c:v>3</c:v>
                      </c:pt>
                      <c:pt idx="71">
                        <c:v>7</c:v>
                      </c:pt>
                      <c:pt idx="72">
                        <c:v>12</c:v>
                      </c:pt>
                      <c:pt idx="73">
                        <c:v>14</c:v>
                      </c:pt>
                      <c:pt idx="74">
                        <c:v>8</c:v>
                      </c:pt>
                      <c:pt idx="75">
                        <c:v>8</c:v>
                      </c:pt>
                      <c:pt idx="76">
                        <c:v>9</c:v>
                      </c:pt>
                      <c:pt idx="77">
                        <c:v>9</c:v>
                      </c:pt>
                      <c:pt idx="78">
                        <c:v>11</c:v>
                      </c:pt>
                      <c:pt idx="79">
                        <c:v>10</c:v>
                      </c:pt>
                      <c:pt idx="80">
                        <c:v>12</c:v>
                      </c:pt>
                      <c:pt idx="81">
                        <c:v>11</c:v>
                      </c:pt>
                      <c:pt idx="82">
                        <c:v>13</c:v>
                      </c:pt>
                      <c:pt idx="83">
                        <c:v>12</c:v>
                      </c:pt>
                      <c:pt idx="84">
                        <c:v>12</c:v>
                      </c:pt>
                      <c:pt idx="85">
                        <c:v>8</c:v>
                      </c:pt>
                      <c:pt idx="86">
                        <c:v>17</c:v>
                      </c:pt>
                      <c:pt idx="87">
                        <c:v>16</c:v>
                      </c:pt>
                      <c:pt idx="88">
                        <c:v>12</c:v>
                      </c:pt>
                      <c:pt idx="89">
                        <c:v>12</c:v>
                      </c:pt>
                      <c:pt idx="90">
                        <c:v>12</c:v>
                      </c:pt>
                      <c:pt idx="91">
                        <c:v>11</c:v>
                      </c:pt>
                      <c:pt idx="92">
                        <c:v>7</c:v>
                      </c:pt>
                      <c:pt idx="93">
                        <c:v>10</c:v>
                      </c:pt>
                      <c:pt idx="94">
                        <c:v>9</c:v>
                      </c:pt>
                      <c:pt idx="95">
                        <c:v>8</c:v>
                      </c:pt>
                      <c:pt idx="96">
                        <c:v>7</c:v>
                      </c:pt>
                      <c:pt idx="97">
                        <c:v>7</c:v>
                      </c:pt>
                      <c:pt idx="98">
                        <c:v>8</c:v>
                      </c:pt>
                      <c:pt idx="99">
                        <c:v>12</c:v>
                      </c:pt>
                      <c:pt idx="100">
                        <c:v>13</c:v>
                      </c:pt>
                      <c:pt idx="101">
                        <c:v>13</c:v>
                      </c:pt>
                      <c:pt idx="102">
                        <c:v>11</c:v>
                      </c:pt>
                      <c:pt idx="103">
                        <c:v>8</c:v>
                      </c:pt>
                      <c:pt idx="104">
                        <c:v>12</c:v>
                      </c:pt>
                      <c:pt idx="105">
                        <c:v>9</c:v>
                      </c:pt>
                      <c:pt idx="106">
                        <c:v>8</c:v>
                      </c:pt>
                      <c:pt idx="107">
                        <c:v>11</c:v>
                      </c:pt>
                      <c:pt idx="108">
                        <c:v>14</c:v>
                      </c:pt>
                    </c:numCache>
                  </c:numRef>
                </c:val>
                <c:extLst xmlns:c15="http://schemas.microsoft.com/office/drawing/2012/chart">
                  <c:ext xmlns:c16="http://schemas.microsoft.com/office/drawing/2014/chart" uri="{C3380CC4-5D6E-409C-BE32-E72D297353CC}">
                    <c16:uniqueId val="{00000057-9227-4C30-8B5E-CA55F3858431}"/>
                  </c:ext>
                </c:extLst>
              </c15:ser>
            </c15:filteredAreaSeries>
            <c15:filteredAreaSeries>
              <c15:ser>
                <c:idx val="87"/>
                <c:order val="87"/>
                <c:tx>
                  <c:strRef>
                    <c:extLst xmlns:c15="http://schemas.microsoft.com/office/drawing/2012/chart">
                      <c:ext xmlns:c15="http://schemas.microsoft.com/office/drawing/2012/chart" uri="{02D57815-91ED-43cb-92C2-25804820EDAC}">
                        <c15:formulaRef>
                          <c15:sqref>'Table for graphs 25-27'!$A$89</c15:sqref>
                        </c15:formulaRef>
                      </c:ext>
                    </c:extLst>
                    <c:strCache>
                      <c:ptCount val="1"/>
                      <c:pt idx="0">
                        <c:v>Upper Gastrointestinal - Reported &gt;103 days</c:v>
                      </c:pt>
                    </c:strCache>
                  </c:strRef>
                </c:tx>
                <c:spPr>
                  <a:solidFill>
                    <a:schemeClr val="accent4">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25-27'!$B$89:$FA$89</c15:sqref>
                        </c15:formulaRef>
                      </c:ext>
                    </c:extLst>
                    <c:numCache>
                      <c:formatCode>General</c:formatCode>
                      <c:ptCount val="156"/>
                      <c:pt idx="0">
                        <c:v>7</c:v>
                      </c:pt>
                      <c:pt idx="1">
                        <c:v>7</c:v>
                      </c:pt>
                      <c:pt idx="2">
                        <c:v>8</c:v>
                      </c:pt>
                      <c:pt idx="3">
                        <c:v>11</c:v>
                      </c:pt>
                      <c:pt idx="4">
                        <c:v>12</c:v>
                      </c:pt>
                      <c:pt idx="5">
                        <c:v>12</c:v>
                      </c:pt>
                      <c:pt idx="6">
                        <c:v>7</c:v>
                      </c:pt>
                      <c:pt idx="7">
                        <c:v>7</c:v>
                      </c:pt>
                      <c:pt idx="8">
                        <c:v>8</c:v>
                      </c:pt>
                      <c:pt idx="9">
                        <c:v>6</c:v>
                      </c:pt>
                      <c:pt idx="10">
                        <c:v>5</c:v>
                      </c:pt>
                      <c:pt idx="11">
                        <c:v>4</c:v>
                      </c:pt>
                      <c:pt idx="12">
                        <c:v>7</c:v>
                      </c:pt>
                      <c:pt idx="13">
                        <c:v>7</c:v>
                      </c:pt>
                      <c:pt idx="14">
                        <c:v>5</c:v>
                      </c:pt>
                      <c:pt idx="15">
                        <c:v>4</c:v>
                      </c:pt>
                      <c:pt idx="16">
                        <c:v>7</c:v>
                      </c:pt>
                      <c:pt idx="17">
                        <c:v>6</c:v>
                      </c:pt>
                      <c:pt idx="18">
                        <c:v>6</c:v>
                      </c:pt>
                      <c:pt idx="19">
                        <c:v>7</c:v>
                      </c:pt>
                      <c:pt idx="20">
                        <c:v>8</c:v>
                      </c:pt>
                      <c:pt idx="21">
                        <c:v>9</c:v>
                      </c:pt>
                      <c:pt idx="22">
                        <c:v>8</c:v>
                      </c:pt>
                      <c:pt idx="23">
                        <c:v>11</c:v>
                      </c:pt>
                      <c:pt idx="24">
                        <c:v>10</c:v>
                      </c:pt>
                      <c:pt idx="25">
                        <c:v>10</c:v>
                      </c:pt>
                      <c:pt idx="26">
                        <c:v>9</c:v>
                      </c:pt>
                      <c:pt idx="27">
                        <c:v>13</c:v>
                      </c:pt>
                      <c:pt idx="28">
                        <c:v>14</c:v>
                      </c:pt>
                      <c:pt idx="29">
                        <c:v>14</c:v>
                      </c:pt>
                      <c:pt idx="30">
                        <c:v>12</c:v>
                      </c:pt>
                      <c:pt idx="31">
                        <c:v>8</c:v>
                      </c:pt>
                      <c:pt idx="32">
                        <c:v>6</c:v>
                      </c:pt>
                      <c:pt idx="33">
                        <c:v>8</c:v>
                      </c:pt>
                      <c:pt idx="34">
                        <c:v>9</c:v>
                      </c:pt>
                      <c:pt idx="35">
                        <c:v>13</c:v>
                      </c:pt>
                      <c:pt idx="36">
                        <c:v>14</c:v>
                      </c:pt>
                      <c:pt idx="37">
                        <c:v>14</c:v>
                      </c:pt>
                      <c:pt idx="38">
                        <c:v>18</c:v>
                      </c:pt>
                      <c:pt idx="39">
                        <c:v>15</c:v>
                      </c:pt>
                      <c:pt idx="40">
                        <c:v>13</c:v>
                      </c:pt>
                      <c:pt idx="41">
                        <c:v>12</c:v>
                      </c:pt>
                      <c:pt idx="42">
                        <c:v>9</c:v>
                      </c:pt>
                      <c:pt idx="43">
                        <c:v>11</c:v>
                      </c:pt>
                      <c:pt idx="44">
                        <c:v>12</c:v>
                      </c:pt>
                      <c:pt idx="45">
                        <c:v>11</c:v>
                      </c:pt>
                      <c:pt idx="46">
                        <c:v>10</c:v>
                      </c:pt>
                      <c:pt idx="47">
                        <c:v>11</c:v>
                      </c:pt>
                      <c:pt idx="48">
                        <c:v>10</c:v>
                      </c:pt>
                      <c:pt idx="49">
                        <c:v>11</c:v>
                      </c:pt>
                      <c:pt idx="50">
                        <c:v>8</c:v>
                      </c:pt>
                      <c:pt idx="51">
                        <c:v>9</c:v>
                      </c:pt>
                      <c:pt idx="52">
                        <c:v>10</c:v>
                      </c:pt>
                      <c:pt idx="53">
                        <c:v>7</c:v>
                      </c:pt>
                      <c:pt idx="54">
                        <c:v>8</c:v>
                      </c:pt>
                      <c:pt idx="55">
                        <c:v>7</c:v>
                      </c:pt>
                      <c:pt idx="56">
                        <c:v>7</c:v>
                      </c:pt>
                      <c:pt idx="57">
                        <c:v>10</c:v>
                      </c:pt>
                      <c:pt idx="58">
                        <c:v>5</c:v>
                      </c:pt>
                      <c:pt idx="59">
                        <c:v>7</c:v>
                      </c:pt>
                      <c:pt idx="60">
                        <c:v>6</c:v>
                      </c:pt>
                      <c:pt idx="61">
                        <c:v>7</c:v>
                      </c:pt>
                      <c:pt idx="62">
                        <c:v>5</c:v>
                      </c:pt>
                      <c:pt idx="63">
                        <c:v>5</c:v>
                      </c:pt>
                      <c:pt idx="64">
                        <c:v>5</c:v>
                      </c:pt>
                      <c:pt idx="65">
                        <c:v>4</c:v>
                      </c:pt>
                      <c:pt idx="66">
                        <c:v>7</c:v>
                      </c:pt>
                      <c:pt idx="67">
                        <c:v>3</c:v>
                      </c:pt>
                      <c:pt idx="68">
                        <c:v>5</c:v>
                      </c:pt>
                      <c:pt idx="69">
                        <c:v>7</c:v>
                      </c:pt>
                      <c:pt idx="70">
                        <c:v>9</c:v>
                      </c:pt>
                      <c:pt idx="71">
                        <c:v>9</c:v>
                      </c:pt>
                      <c:pt idx="72">
                        <c:v>8</c:v>
                      </c:pt>
                      <c:pt idx="73">
                        <c:v>10</c:v>
                      </c:pt>
                      <c:pt idx="74">
                        <c:v>13</c:v>
                      </c:pt>
                      <c:pt idx="75">
                        <c:v>11</c:v>
                      </c:pt>
                      <c:pt idx="76">
                        <c:v>13</c:v>
                      </c:pt>
                      <c:pt idx="77">
                        <c:v>12</c:v>
                      </c:pt>
                      <c:pt idx="78">
                        <c:v>10</c:v>
                      </c:pt>
                      <c:pt idx="79">
                        <c:v>10</c:v>
                      </c:pt>
                      <c:pt idx="80">
                        <c:v>11</c:v>
                      </c:pt>
                      <c:pt idx="81">
                        <c:v>11</c:v>
                      </c:pt>
                      <c:pt idx="82">
                        <c:v>14</c:v>
                      </c:pt>
                      <c:pt idx="83">
                        <c:v>12</c:v>
                      </c:pt>
                      <c:pt idx="84">
                        <c:v>9</c:v>
                      </c:pt>
                      <c:pt idx="85">
                        <c:v>7</c:v>
                      </c:pt>
                      <c:pt idx="86">
                        <c:v>6</c:v>
                      </c:pt>
                      <c:pt idx="87">
                        <c:v>7</c:v>
                      </c:pt>
                      <c:pt idx="88">
                        <c:v>10</c:v>
                      </c:pt>
                      <c:pt idx="89">
                        <c:v>12</c:v>
                      </c:pt>
                      <c:pt idx="90">
                        <c:v>13</c:v>
                      </c:pt>
                      <c:pt idx="91">
                        <c:v>14</c:v>
                      </c:pt>
                      <c:pt idx="92">
                        <c:v>15</c:v>
                      </c:pt>
                      <c:pt idx="93">
                        <c:v>14</c:v>
                      </c:pt>
                      <c:pt idx="94">
                        <c:v>14</c:v>
                      </c:pt>
                      <c:pt idx="95">
                        <c:v>13</c:v>
                      </c:pt>
                      <c:pt idx="96">
                        <c:v>10</c:v>
                      </c:pt>
                      <c:pt idx="97">
                        <c:v>7</c:v>
                      </c:pt>
                      <c:pt idx="98">
                        <c:v>9</c:v>
                      </c:pt>
                      <c:pt idx="99">
                        <c:v>11</c:v>
                      </c:pt>
                      <c:pt idx="100">
                        <c:v>11</c:v>
                      </c:pt>
                      <c:pt idx="101">
                        <c:v>8</c:v>
                      </c:pt>
                      <c:pt idx="102">
                        <c:v>6</c:v>
                      </c:pt>
                      <c:pt idx="103">
                        <c:v>9</c:v>
                      </c:pt>
                      <c:pt idx="104">
                        <c:v>8</c:v>
                      </c:pt>
                      <c:pt idx="105">
                        <c:v>5</c:v>
                      </c:pt>
                      <c:pt idx="106">
                        <c:v>5</c:v>
                      </c:pt>
                      <c:pt idx="107">
                        <c:v>7</c:v>
                      </c:pt>
                      <c:pt idx="108">
                        <c:v>8</c:v>
                      </c:pt>
                    </c:numCache>
                  </c:numRef>
                </c:val>
                <c:extLst xmlns:c15="http://schemas.microsoft.com/office/drawing/2012/chart">
                  <c:ext xmlns:c16="http://schemas.microsoft.com/office/drawing/2014/chart" uri="{C3380CC4-5D6E-409C-BE32-E72D297353CC}">
                    <c16:uniqueId val="{00000058-9227-4C30-8B5E-CA55F3858431}"/>
                  </c:ext>
                </c:extLst>
              </c15:ser>
            </c15:filteredAreaSeries>
            <c15:filteredAreaSeries>
              <c15:ser>
                <c:idx val="88"/>
                <c:order val="88"/>
                <c:tx>
                  <c:strRef>
                    <c:extLst xmlns:c15="http://schemas.microsoft.com/office/drawing/2012/chart">
                      <c:ext xmlns:c15="http://schemas.microsoft.com/office/drawing/2012/chart" uri="{02D57815-91ED-43cb-92C2-25804820EDAC}">
                        <c15:formulaRef>
                          <c15:sqref>'Table for graphs 25-27'!$A$90</c15:sqref>
                        </c15:formulaRef>
                      </c:ext>
                    </c:extLst>
                    <c:strCache>
                      <c:ptCount val="1"/>
                      <c:pt idx="0">
                        <c:v>Urological - Reported &gt;103 days</c:v>
                      </c:pt>
                    </c:strCache>
                  </c:strRef>
                </c:tx>
                <c:spPr>
                  <a:solidFill>
                    <a:schemeClr val="accent5">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25-27'!$B$90:$FA$90</c15:sqref>
                        </c15:formulaRef>
                      </c:ext>
                    </c:extLst>
                    <c:numCache>
                      <c:formatCode>General</c:formatCode>
                      <c:ptCount val="156"/>
                      <c:pt idx="0">
                        <c:v>20</c:v>
                      </c:pt>
                      <c:pt idx="1">
                        <c:v>20</c:v>
                      </c:pt>
                      <c:pt idx="2">
                        <c:v>18</c:v>
                      </c:pt>
                      <c:pt idx="3">
                        <c:v>19</c:v>
                      </c:pt>
                      <c:pt idx="4">
                        <c:v>18</c:v>
                      </c:pt>
                      <c:pt idx="5">
                        <c:v>19</c:v>
                      </c:pt>
                      <c:pt idx="6">
                        <c:v>17</c:v>
                      </c:pt>
                      <c:pt idx="7">
                        <c:v>18</c:v>
                      </c:pt>
                      <c:pt idx="8">
                        <c:v>19</c:v>
                      </c:pt>
                      <c:pt idx="9">
                        <c:v>20</c:v>
                      </c:pt>
                      <c:pt idx="10">
                        <c:v>16</c:v>
                      </c:pt>
                      <c:pt idx="11">
                        <c:v>14</c:v>
                      </c:pt>
                      <c:pt idx="12">
                        <c:v>13</c:v>
                      </c:pt>
                      <c:pt idx="13">
                        <c:v>10</c:v>
                      </c:pt>
                      <c:pt idx="14">
                        <c:v>9</c:v>
                      </c:pt>
                      <c:pt idx="15">
                        <c:v>14</c:v>
                      </c:pt>
                      <c:pt idx="16">
                        <c:v>12</c:v>
                      </c:pt>
                      <c:pt idx="17">
                        <c:v>14</c:v>
                      </c:pt>
                      <c:pt idx="18">
                        <c:v>16</c:v>
                      </c:pt>
                      <c:pt idx="19">
                        <c:v>16</c:v>
                      </c:pt>
                      <c:pt idx="20">
                        <c:v>13</c:v>
                      </c:pt>
                      <c:pt idx="21">
                        <c:v>14</c:v>
                      </c:pt>
                      <c:pt idx="22">
                        <c:v>14</c:v>
                      </c:pt>
                      <c:pt idx="23">
                        <c:v>12</c:v>
                      </c:pt>
                      <c:pt idx="24">
                        <c:v>12</c:v>
                      </c:pt>
                      <c:pt idx="25">
                        <c:v>15</c:v>
                      </c:pt>
                      <c:pt idx="26">
                        <c:v>15</c:v>
                      </c:pt>
                      <c:pt idx="27">
                        <c:v>12</c:v>
                      </c:pt>
                      <c:pt idx="28">
                        <c:v>13</c:v>
                      </c:pt>
                      <c:pt idx="29">
                        <c:v>15</c:v>
                      </c:pt>
                      <c:pt idx="30">
                        <c:v>15</c:v>
                      </c:pt>
                      <c:pt idx="31">
                        <c:v>14</c:v>
                      </c:pt>
                      <c:pt idx="32">
                        <c:v>9</c:v>
                      </c:pt>
                      <c:pt idx="33">
                        <c:v>7</c:v>
                      </c:pt>
                      <c:pt idx="34">
                        <c:v>6</c:v>
                      </c:pt>
                      <c:pt idx="35">
                        <c:v>10</c:v>
                      </c:pt>
                      <c:pt idx="36">
                        <c:v>9</c:v>
                      </c:pt>
                      <c:pt idx="37">
                        <c:v>6</c:v>
                      </c:pt>
                      <c:pt idx="38">
                        <c:v>8</c:v>
                      </c:pt>
                      <c:pt idx="39">
                        <c:v>11</c:v>
                      </c:pt>
                      <c:pt idx="40">
                        <c:v>12</c:v>
                      </c:pt>
                      <c:pt idx="41">
                        <c:v>9</c:v>
                      </c:pt>
                      <c:pt idx="42">
                        <c:v>7</c:v>
                      </c:pt>
                      <c:pt idx="43">
                        <c:v>11</c:v>
                      </c:pt>
                      <c:pt idx="44">
                        <c:v>10</c:v>
                      </c:pt>
                      <c:pt idx="45">
                        <c:v>9</c:v>
                      </c:pt>
                      <c:pt idx="46">
                        <c:v>12</c:v>
                      </c:pt>
                      <c:pt idx="47">
                        <c:v>11</c:v>
                      </c:pt>
                      <c:pt idx="48">
                        <c:v>15</c:v>
                      </c:pt>
                      <c:pt idx="49">
                        <c:v>11</c:v>
                      </c:pt>
                      <c:pt idx="50">
                        <c:v>13</c:v>
                      </c:pt>
                      <c:pt idx="51">
                        <c:v>17</c:v>
                      </c:pt>
                      <c:pt idx="52">
                        <c:v>13</c:v>
                      </c:pt>
                      <c:pt idx="53">
                        <c:v>10</c:v>
                      </c:pt>
                      <c:pt idx="54">
                        <c:v>11</c:v>
                      </c:pt>
                      <c:pt idx="55">
                        <c:v>15</c:v>
                      </c:pt>
                      <c:pt idx="56">
                        <c:v>16</c:v>
                      </c:pt>
                      <c:pt idx="57">
                        <c:v>18</c:v>
                      </c:pt>
                      <c:pt idx="58">
                        <c:v>21</c:v>
                      </c:pt>
                      <c:pt idx="59">
                        <c:v>22</c:v>
                      </c:pt>
                      <c:pt idx="60">
                        <c:v>16</c:v>
                      </c:pt>
                      <c:pt idx="61">
                        <c:v>16</c:v>
                      </c:pt>
                      <c:pt idx="62">
                        <c:v>14</c:v>
                      </c:pt>
                      <c:pt idx="63">
                        <c:v>14</c:v>
                      </c:pt>
                      <c:pt idx="64">
                        <c:v>19</c:v>
                      </c:pt>
                      <c:pt idx="65">
                        <c:v>22</c:v>
                      </c:pt>
                      <c:pt idx="66">
                        <c:v>17</c:v>
                      </c:pt>
                      <c:pt idx="67">
                        <c:v>16</c:v>
                      </c:pt>
                      <c:pt idx="68">
                        <c:v>20</c:v>
                      </c:pt>
                      <c:pt idx="69">
                        <c:v>22</c:v>
                      </c:pt>
                      <c:pt idx="70">
                        <c:v>29</c:v>
                      </c:pt>
                      <c:pt idx="71">
                        <c:v>25</c:v>
                      </c:pt>
                      <c:pt idx="72">
                        <c:v>31</c:v>
                      </c:pt>
                      <c:pt idx="73">
                        <c:v>28</c:v>
                      </c:pt>
                      <c:pt idx="74">
                        <c:v>27</c:v>
                      </c:pt>
                      <c:pt idx="75">
                        <c:v>24</c:v>
                      </c:pt>
                      <c:pt idx="76">
                        <c:v>26</c:v>
                      </c:pt>
                      <c:pt idx="77">
                        <c:v>21</c:v>
                      </c:pt>
                      <c:pt idx="78">
                        <c:v>18</c:v>
                      </c:pt>
                      <c:pt idx="79">
                        <c:v>19</c:v>
                      </c:pt>
                      <c:pt idx="80">
                        <c:v>20</c:v>
                      </c:pt>
                      <c:pt idx="81">
                        <c:v>22</c:v>
                      </c:pt>
                      <c:pt idx="82">
                        <c:v>22</c:v>
                      </c:pt>
                      <c:pt idx="83">
                        <c:v>22</c:v>
                      </c:pt>
                      <c:pt idx="84">
                        <c:v>25</c:v>
                      </c:pt>
                      <c:pt idx="85">
                        <c:v>27</c:v>
                      </c:pt>
                      <c:pt idx="86">
                        <c:v>25</c:v>
                      </c:pt>
                      <c:pt idx="87">
                        <c:v>23</c:v>
                      </c:pt>
                      <c:pt idx="88">
                        <c:v>21</c:v>
                      </c:pt>
                      <c:pt idx="89">
                        <c:v>20</c:v>
                      </c:pt>
                      <c:pt idx="90">
                        <c:v>21</c:v>
                      </c:pt>
                      <c:pt idx="91">
                        <c:v>23</c:v>
                      </c:pt>
                      <c:pt idx="92">
                        <c:v>22</c:v>
                      </c:pt>
                      <c:pt idx="93">
                        <c:v>20</c:v>
                      </c:pt>
                      <c:pt idx="94">
                        <c:v>23</c:v>
                      </c:pt>
                      <c:pt idx="95">
                        <c:v>24</c:v>
                      </c:pt>
                      <c:pt idx="96">
                        <c:v>22</c:v>
                      </c:pt>
                      <c:pt idx="97">
                        <c:v>26</c:v>
                      </c:pt>
                      <c:pt idx="98">
                        <c:v>28</c:v>
                      </c:pt>
                      <c:pt idx="99">
                        <c:v>36</c:v>
                      </c:pt>
                      <c:pt idx="100">
                        <c:v>35</c:v>
                      </c:pt>
                      <c:pt idx="101">
                        <c:v>32</c:v>
                      </c:pt>
                      <c:pt idx="102">
                        <c:v>35</c:v>
                      </c:pt>
                      <c:pt idx="103">
                        <c:v>33</c:v>
                      </c:pt>
                      <c:pt idx="104">
                        <c:v>36</c:v>
                      </c:pt>
                      <c:pt idx="105">
                        <c:v>35</c:v>
                      </c:pt>
                      <c:pt idx="106">
                        <c:v>38</c:v>
                      </c:pt>
                      <c:pt idx="107">
                        <c:v>40</c:v>
                      </c:pt>
                      <c:pt idx="108">
                        <c:v>43</c:v>
                      </c:pt>
                    </c:numCache>
                  </c:numRef>
                </c:val>
                <c:extLst xmlns:c15="http://schemas.microsoft.com/office/drawing/2012/chart">
                  <c:ext xmlns:c16="http://schemas.microsoft.com/office/drawing/2014/chart" uri="{C3380CC4-5D6E-409C-BE32-E72D297353CC}">
                    <c16:uniqueId val="{00000059-9227-4C30-8B5E-CA55F3858431}"/>
                  </c:ext>
                </c:extLst>
              </c15:ser>
            </c15:filteredAreaSeries>
            <c15:filteredAreaSeries>
              <c15:ser>
                <c:idx val="90"/>
                <c:order val="90"/>
                <c:tx>
                  <c:strRef>
                    <c:extLst xmlns:c15="http://schemas.microsoft.com/office/drawing/2012/chart">
                      <c:ext xmlns:c15="http://schemas.microsoft.com/office/drawing/2012/chart" uri="{02D57815-91ED-43cb-92C2-25804820EDAC}">
                        <c15:formulaRef>
                          <c15:sqref>'Table for graphs 25-27'!$A$92</c15:sqref>
                        </c15:formulaRef>
                      </c:ext>
                    </c:extLst>
                    <c:strCache>
                      <c:ptCount val="1"/>
                      <c:pt idx="0">
                        <c:v>Acute Leukaemia - Reported Backlog Total</c:v>
                      </c:pt>
                    </c:strCache>
                  </c:strRef>
                </c:tx>
                <c:spPr>
                  <a:solidFill>
                    <a:schemeClr val="accent1">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25-27'!$B$92:$FA$92</c15:sqref>
                        </c15:formulaRef>
                      </c:ext>
                    </c:extLst>
                    <c:numCache>
                      <c:formatCode>0</c:formatCode>
                      <c:ptCount val="156"/>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0</c:v>
                      </c:pt>
                      <c:pt idx="99" formatCode="General">
                        <c:v>0</c:v>
                      </c:pt>
                      <c:pt idx="100" formatCode="General">
                        <c:v>0</c:v>
                      </c:pt>
                      <c:pt idx="101" formatCode="General">
                        <c:v>0</c:v>
                      </c:pt>
                      <c:pt idx="102" formatCode="General">
                        <c:v>0</c:v>
                      </c:pt>
                      <c:pt idx="103" formatCode="General">
                        <c:v>0</c:v>
                      </c:pt>
                      <c:pt idx="104" formatCode="General">
                        <c:v>0</c:v>
                      </c:pt>
                      <c:pt idx="105" formatCode="General">
                        <c:v>0</c:v>
                      </c:pt>
                      <c:pt idx="106" formatCode="General">
                        <c:v>0</c:v>
                      </c:pt>
                      <c:pt idx="107" formatCode="General">
                        <c:v>0</c:v>
                      </c:pt>
                      <c:pt idx="108" formatCode="General">
                        <c:v>0</c:v>
                      </c:pt>
                    </c:numCache>
                  </c:numRef>
                </c:val>
                <c:extLst xmlns:c15="http://schemas.microsoft.com/office/drawing/2012/chart">
                  <c:ext xmlns:c16="http://schemas.microsoft.com/office/drawing/2014/chart" uri="{C3380CC4-5D6E-409C-BE32-E72D297353CC}">
                    <c16:uniqueId val="{0000005B-9227-4C30-8B5E-CA55F3858431}"/>
                  </c:ext>
                </c:extLst>
              </c15:ser>
            </c15:filteredAreaSeries>
            <c15:filteredAreaSeries>
              <c15:ser>
                <c:idx val="91"/>
                <c:order val="91"/>
                <c:tx>
                  <c:strRef>
                    <c:extLst xmlns:c15="http://schemas.microsoft.com/office/drawing/2012/chart">
                      <c:ext xmlns:c15="http://schemas.microsoft.com/office/drawing/2012/chart" uri="{02D57815-91ED-43cb-92C2-25804820EDAC}">
                        <c15:formulaRef>
                          <c15:sqref>'Table for graphs 25-27'!$A$93</c15:sqref>
                        </c15:formulaRef>
                      </c:ext>
                    </c:extLst>
                    <c:strCache>
                      <c:ptCount val="1"/>
                      <c:pt idx="0">
                        <c:v>Brain/CNS - Reported Backlog Total</c:v>
                      </c:pt>
                    </c:strCache>
                  </c:strRef>
                </c:tx>
                <c:spPr>
                  <a:solidFill>
                    <a:schemeClr val="accent2">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25-27'!$B$93:$FA$93</c15:sqref>
                        </c15:formulaRef>
                      </c:ext>
                    </c:extLst>
                    <c:numCache>
                      <c:formatCode>0</c:formatCode>
                      <c:ptCount val="15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1</c:v>
                      </c:pt>
                      <c:pt idx="20">
                        <c:v>1</c:v>
                      </c:pt>
                      <c:pt idx="21">
                        <c:v>0</c:v>
                      </c:pt>
                      <c:pt idx="22">
                        <c:v>0</c:v>
                      </c:pt>
                      <c:pt idx="23">
                        <c:v>0</c:v>
                      </c:pt>
                      <c:pt idx="24">
                        <c:v>0</c:v>
                      </c:pt>
                      <c:pt idx="25">
                        <c:v>0</c:v>
                      </c:pt>
                      <c:pt idx="26">
                        <c:v>1</c:v>
                      </c:pt>
                      <c:pt idx="27">
                        <c:v>1</c:v>
                      </c:pt>
                      <c:pt idx="28">
                        <c:v>1</c:v>
                      </c:pt>
                      <c:pt idx="29">
                        <c:v>1</c:v>
                      </c:pt>
                      <c:pt idx="30">
                        <c:v>1</c:v>
                      </c:pt>
                      <c:pt idx="31">
                        <c:v>1</c:v>
                      </c:pt>
                      <c:pt idx="32">
                        <c:v>1</c:v>
                      </c:pt>
                      <c:pt idx="33">
                        <c:v>0</c:v>
                      </c:pt>
                      <c:pt idx="34">
                        <c:v>0</c:v>
                      </c:pt>
                      <c:pt idx="35">
                        <c:v>0</c:v>
                      </c:pt>
                      <c:pt idx="36">
                        <c:v>0</c:v>
                      </c:pt>
                      <c:pt idx="37">
                        <c:v>0</c:v>
                      </c:pt>
                      <c:pt idx="38">
                        <c:v>0</c:v>
                      </c:pt>
                      <c:pt idx="39">
                        <c:v>1</c:v>
                      </c:pt>
                      <c:pt idx="40">
                        <c:v>1</c:v>
                      </c:pt>
                      <c:pt idx="41">
                        <c:v>1</c:v>
                      </c:pt>
                      <c:pt idx="42">
                        <c:v>2</c:v>
                      </c:pt>
                      <c:pt idx="43">
                        <c:v>1</c:v>
                      </c:pt>
                      <c:pt idx="44">
                        <c:v>2</c:v>
                      </c:pt>
                      <c:pt idx="45">
                        <c:v>2</c:v>
                      </c:pt>
                      <c:pt idx="46">
                        <c:v>2</c:v>
                      </c:pt>
                      <c:pt idx="47" formatCode="General">
                        <c:v>2</c:v>
                      </c:pt>
                      <c:pt idx="48" formatCode="General">
                        <c:v>2</c:v>
                      </c:pt>
                      <c:pt idx="49" formatCode="General">
                        <c:v>2</c:v>
                      </c:pt>
                      <c:pt idx="50" formatCode="General">
                        <c:v>3</c:v>
                      </c:pt>
                      <c:pt idx="51" formatCode="General">
                        <c:v>3</c:v>
                      </c:pt>
                      <c:pt idx="52" formatCode="General">
                        <c:v>2</c:v>
                      </c:pt>
                      <c:pt idx="53" formatCode="General">
                        <c:v>1</c:v>
                      </c:pt>
                      <c:pt idx="54" formatCode="General">
                        <c:v>1</c:v>
                      </c:pt>
                      <c:pt idx="55" formatCode="General">
                        <c:v>1</c:v>
                      </c:pt>
                      <c:pt idx="56" formatCode="General">
                        <c:v>1</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1</c:v>
                      </c:pt>
                      <c:pt idx="99" formatCode="General">
                        <c:v>1</c:v>
                      </c:pt>
                      <c:pt idx="100" formatCode="General">
                        <c:v>1</c:v>
                      </c:pt>
                      <c:pt idx="101" formatCode="General">
                        <c:v>1</c:v>
                      </c:pt>
                      <c:pt idx="102" formatCode="General">
                        <c:v>0</c:v>
                      </c:pt>
                      <c:pt idx="103" formatCode="General">
                        <c:v>1</c:v>
                      </c:pt>
                      <c:pt idx="104" formatCode="General">
                        <c:v>1</c:v>
                      </c:pt>
                      <c:pt idx="105" formatCode="General">
                        <c:v>1</c:v>
                      </c:pt>
                      <c:pt idx="106" formatCode="General">
                        <c:v>1</c:v>
                      </c:pt>
                      <c:pt idx="107" formatCode="General">
                        <c:v>2</c:v>
                      </c:pt>
                      <c:pt idx="108" formatCode="General">
                        <c:v>2</c:v>
                      </c:pt>
                    </c:numCache>
                  </c:numRef>
                </c:val>
                <c:extLst xmlns:c15="http://schemas.microsoft.com/office/drawing/2012/chart">
                  <c:ext xmlns:c16="http://schemas.microsoft.com/office/drawing/2014/chart" uri="{C3380CC4-5D6E-409C-BE32-E72D297353CC}">
                    <c16:uniqueId val="{0000005C-9227-4C30-8B5E-CA55F3858431}"/>
                  </c:ext>
                </c:extLst>
              </c15:ser>
            </c15:filteredAreaSeries>
            <c15:filteredAreaSeries>
              <c15:ser>
                <c:idx val="92"/>
                <c:order val="92"/>
                <c:tx>
                  <c:strRef>
                    <c:extLst xmlns:c15="http://schemas.microsoft.com/office/drawing/2012/chart">
                      <c:ext xmlns:c15="http://schemas.microsoft.com/office/drawing/2012/chart" uri="{02D57815-91ED-43cb-92C2-25804820EDAC}">
                        <c15:formulaRef>
                          <c15:sqref>'Table for graphs 25-27'!$A$94</c15:sqref>
                        </c15:formulaRef>
                      </c:ext>
                    </c:extLst>
                    <c:strCache>
                      <c:ptCount val="1"/>
                      <c:pt idx="0">
                        <c:v>Breast - Reported Backlog Total</c:v>
                      </c:pt>
                    </c:strCache>
                  </c:strRef>
                </c:tx>
                <c:spPr>
                  <a:solidFill>
                    <a:schemeClr val="accent3">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25-27'!$B$94:$FA$94</c15:sqref>
                        </c15:formulaRef>
                      </c:ext>
                    </c:extLst>
                    <c:numCache>
                      <c:formatCode>0</c:formatCode>
                      <c:ptCount val="156"/>
                      <c:pt idx="0">
                        <c:v>11</c:v>
                      </c:pt>
                      <c:pt idx="1">
                        <c:v>12</c:v>
                      </c:pt>
                      <c:pt idx="2">
                        <c:v>10</c:v>
                      </c:pt>
                      <c:pt idx="3">
                        <c:v>8</c:v>
                      </c:pt>
                      <c:pt idx="4">
                        <c:v>13</c:v>
                      </c:pt>
                      <c:pt idx="5">
                        <c:v>23</c:v>
                      </c:pt>
                      <c:pt idx="6">
                        <c:v>18</c:v>
                      </c:pt>
                      <c:pt idx="7">
                        <c:v>23</c:v>
                      </c:pt>
                      <c:pt idx="8">
                        <c:v>19</c:v>
                      </c:pt>
                      <c:pt idx="9">
                        <c:v>17</c:v>
                      </c:pt>
                      <c:pt idx="10">
                        <c:v>18</c:v>
                      </c:pt>
                      <c:pt idx="11">
                        <c:v>13</c:v>
                      </c:pt>
                      <c:pt idx="12">
                        <c:v>14</c:v>
                      </c:pt>
                      <c:pt idx="13">
                        <c:v>14</c:v>
                      </c:pt>
                      <c:pt idx="14">
                        <c:v>15</c:v>
                      </c:pt>
                      <c:pt idx="15">
                        <c:v>15</c:v>
                      </c:pt>
                      <c:pt idx="16">
                        <c:v>13</c:v>
                      </c:pt>
                      <c:pt idx="17">
                        <c:v>11</c:v>
                      </c:pt>
                      <c:pt idx="18">
                        <c:v>17</c:v>
                      </c:pt>
                      <c:pt idx="19">
                        <c:v>13</c:v>
                      </c:pt>
                      <c:pt idx="20">
                        <c:v>13</c:v>
                      </c:pt>
                      <c:pt idx="21">
                        <c:v>7</c:v>
                      </c:pt>
                      <c:pt idx="22">
                        <c:v>10</c:v>
                      </c:pt>
                      <c:pt idx="23">
                        <c:v>13</c:v>
                      </c:pt>
                      <c:pt idx="24">
                        <c:v>7</c:v>
                      </c:pt>
                      <c:pt idx="25">
                        <c:v>2</c:v>
                      </c:pt>
                      <c:pt idx="26">
                        <c:v>4</c:v>
                      </c:pt>
                      <c:pt idx="27">
                        <c:v>5</c:v>
                      </c:pt>
                      <c:pt idx="28">
                        <c:v>4</c:v>
                      </c:pt>
                      <c:pt idx="29">
                        <c:v>3</c:v>
                      </c:pt>
                      <c:pt idx="30">
                        <c:v>4</c:v>
                      </c:pt>
                      <c:pt idx="31">
                        <c:v>6</c:v>
                      </c:pt>
                      <c:pt idx="32">
                        <c:v>6</c:v>
                      </c:pt>
                      <c:pt idx="33">
                        <c:v>6</c:v>
                      </c:pt>
                      <c:pt idx="34">
                        <c:v>2</c:v>
                      </c:pt>
                      <c:pt idx="35">
                        <c:v>2</c:v>
                      </c:pt>
                      <c:pt idx="36">
                        <c:v>4</c:v>
                      </c:pt>
                      <c:pt idx="37">
                        <c:v>9</c:v>
                      </c:pt>
                      <c:pt idx="38">
                        <c:v>8</c:v>
                      </c:pt>
                      <c:pt idx="39">
                        <c:v>5</c:v>
                      </c:pt>
                      <c:pt idx="40">
                        <c:v>4</c:v>
                      </c:pt>
                      <c:pt idx="41">
                        <c:v>2</c:v>
                      </c:pt>
                      <c:pt idx="42">
                        <c:v>2</c:v>
                      </c:pt>
                      <c:pt idx="43">
                        <c:v>3</c:v>
                      </c:pt>
                      <c:pt idx="44">
                        <c:v>1</c:v>
                      </c:pt>
                      <c:pt idx="45">
                        <c:v>3</c:v>
                      </c:pt>
                      <c:pt idx="46">
                        <c:v>7</c:v>
                      </c:pt>
                      <c:pt idx="47" formatCode="General">
                        <c:v>5</c:v>
                      </c:pt>
                      <c:pt idx="48" formatCode="General">
                        <c:v>7</c:v>
                      </c:pt>
                      <c:pt idx="49" formatCode="General">
                        <c:v>7</c:v>
                      </c:pt>
                      <c:pt idx="50" formatCode="General">
                        <c:v>7</c:v>
                      </c:pt>
                      <c:pt idx="51" formatCode="General">
                        <c:v>6</c:v>
                      </c:pt>
                      <c:pt idx="52" formatCode="General">
                        <c:v>7</c:v>
                      </c:pt>
                      <c:pt idx="53" formatCode="General">
                        <c:v>6</c:v>
                      </c:pt>
                      <c:pt idx="54" formatCode="General">
                        <c:v>5</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11</c:v>
                      </c:pt>
                      <c:pt idx="81" formatCode="General">
                        <c:v>9</c:v>
                      </c:pt>
                      <c:pt idx="82" formatCode="General">
                        <c:v>9</c:v>
                      </c:pt>
                      <c:pt idx="83" formatCode="General">
                        <c:v>10</c:v>
                      </c:pt>
                      <c:pt idx="84" formatCode="General">
                        <c:v>12</c:v>
                      </c:pt>
                      <c:pt idx="85" formatCode="General">
                        <c:v>11</c:v>
                      </c:pt>
                      <c:pt idx="86" formatCode="General">
                        <c:v>9</c:v>
                      </c:pt>
                      <c:pt idx="87" formatCode="General">
                        <c:v>8</c:v>
                      </c:pt>
                      <c:pt idx="88" formatCode="General">
                        <c:v>7</c:v>
                      </c:pt>
                      <c:pt idx="89" formatCode="General">
                        <c:v>4</c:v>
                      </c:pt>
                      <c:pt idx="90" formatCode="General">
                        <c:v>5</c:v>
                      </c:pt>
                      <c:pt idx="91" formatCode="General">
                        <c:v>7</c:v>
                      </c:pt>
                      <c:pt idx="92" formatCode="General">
                        <c:v>8</c:v>
                      </c:pt>
                      <c:pt idx="93" formatCode="General">
                        <c:v>8</c:v>
                      </c:pt>
                      <c:pt idx="94" formatCode="General">
                        <c:v>4</c:v>
                      </c:pt>
                      <c:pt idx="95" formatCode="General">
                        <c:v>7</c:v>
                      </c:pt>
                      <c:pt idx="96" formatCode="General">
                        <c:v>8</c:v>
                      </c:pt>
                      <c:pt idx="97" formatCode="General">
                        <c:v>7</c:v>
                      </c:pt>
                      <c:pt idx="98" formatCode="General">
                        <c:v>9</c:v>
                      </c:pt>
                      <c:pt idx="99" formatCode="General">
                        <c:v>8</c:v>
                      </c:pt>
                      <c:pt idx="100" formatCode="General">
                        <c:v>9</c:v>
                      </c:pt>
                      <c:pt idx="101" formatCode="General">
                        <c:v>11</c:v>
                      </c:pt>
                      <c:pt idx="102" formatCode="General">
                        <c:v>9</c:v>
                      </c:pt>
                      <c:pt idx="103" formatCode="General">
                        <c:v>7</c:v>
                      </c:pt>
                      <c:pt idx="104" formatCode="General">
                        <c:v>11</c:v>
                      </c:pt>
                      <c:pt idx="105" formatCode="General">
                        <c:v>8</c:v>
                      </c:pt>
                      <c:pt idx="106" formatCode="General">
                        <c:v>8</c:v>
                      </c:pt>
                      <c:pt idx="107" formatCode="General">
                        <c:v>6</c:v>
                      </c:pt>
                      <c:pt idx="108" formatCode="General">
                        <c:v>7</c:v>
                      </c:pt>
                    </c:numCache>
                  </c:numRef>
                </c:val>
                <c:extLst xmlns:c15="http://schemas.microsoft.com/office/drawing/2012/chart">
                  <c:ext xmlns:c16="http://schemas.microsoft.com/office/drawing/2014/chart" uri="{C3380CC4-5D6E-409C-BE32-E72D297353CC}">
                    <c16:uniqueId val="{0000005D-9227-4C30-8B5E-CA55F3858431}"/>
                  </c:ext>
                </c:extLst>
              </c15:ser>
            </c15:filteredAreaSeries>
            <c15:filteredAreaSeries>
              <c15:ser>
                <c:idx val="93"/>
                <c:order val="93"/>
                <c:tx>
                  <c:strRef>
                    <c:extLst xmlns:c15="http://schemas.microsoft.com/office/drawing/2012/chart">
                      <c:ext xmlns:c15="http://schemas.microsoft.com/office/drawing/2012/chart" uri="{02D57815-91ED-43cb-92C2-25804820EDAC}">
                        <c15:formulaRef>
                          <c15:sqref>'Table for graphs 25-27'!$A$95</c15:sqref>
                        </c15:formulaRef>
                      </c:ext>
                    </c:extLst>
                    <c:strCache>
                      <c:ptCount val="1"/>
                      <c:pt idx="0">
                        <c:v>Children's cancer - Reported Backlog Total</c:v>
                      </c:pt>
                    </c:strCache>
                  </c:strRef>
                </c:tx>
                <c:spPr>
                  <a:solidFill>
                    <a:schemeClr val="accent4">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25-27'!$B$95:$FA$95</c15:sqref>
                        </c15:formulaRef>
                      </c:ext>
                    </c:extLst>
                    <c:numCache>
                      <c:formatCode>0</c:formatCode>
                      <c:ptCount val="156"/>
                      <c:pt idx="0">
                        <c:v>0</c:v>
                      </c:pt>
                      <c:pt idx="1">
                        <c:v>0</c:v>
                      </c:pt>
                      <c:pt idx="2">
                        <c:v>0</c:v>
                      </c:pt>
                      <c:pt idx="3">
                        <c:v>1</c:v>
                      </c:pt>
                      <c:pt idx="4">
                        <c:v>0</c:v>
                      </c:pt>
                      <c:pt idx="5">
                        <c:v>0</c:v>
                      </c:pt>
                      <c:pt idx="6">
                        <c:v>0</c:v>
                      </c:pt>
                      <c:pt idx="7">
                        <c:v>0</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1</c:v>
                      </c:pt>
                      <c:pt idx="23">
                        <c:v>1</c:v>
                      </c:pt>
                      <c:pt idx="24">
                        <c:v>1</c:v>
                      </c:pt>
                      <c:pt idx="25">
                        <c:v>3</c:v>
                      </c:pt>
                      <c:pt idx="26">
                        <c:v>3</c:v>
                      </c:pt>
                      <c:pt idx="27">
                        <c:v>2</c:v>
                      </c:pt>
                      <c:pt idx="28">
                        <c:v>3</c:v>
                      </c:pt>
                      <c:pt idx="29">
                        <c:v>3</c:v>
                      </c:pt>
                      <c:pt idx="30">
                        <c:v>2</c:v>
                      </c:pt>
                      <c:pt idx="31">
                        <c:v>1</c:v>
                      </c:pt>
                      <c:pt idx="32">
                        <c:v>2</c:v>
                      </c:pt>
                      <c:pt idx="33">
                        <c:v>1</c:v>
                      </c:pt>
                      <c:pt idx="34">
                        <c:v>1</c:v>
                      </c:pt>
                      <c:pt idx="35">
                        <c:v>2</c:v>
                      </c:pt>
                      <c:pt idx="36">
                        <c:v>2</c:v>
                      </c:pt>
                      <c:pt idx="37">
                        <c:v>1</c:v>
                      </c:pt>
                      <c:pt idx="38">
                        <c:v>1</c:v>
                      </c:pt>
                      <c:pt idx="39">
                        <c:v>1</c:v>
                      </c:pt>
                      <c:pt idx="40">
                        <c:v>1</c:v>
                      </c:pt>
                      <c:pt idx="41">
                        <c:v>0</c:v>
                      </c:pt>
                      <c:pt idx="42">
                        <c:v>1</c:v>
                      </c:pt>
                      <c:pt idx="43">
                        <c:v>0</c:v>
                      </c:pt>
                      <c:pt idx="44">
                        <c:v>1</c:v>
                      </c:pt>
                      <c:pt idx="45">
                        <c:v>1</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0" formatCode="General">
                        <c:v>0</c:v>
                      </c:pt>
                      <c:pt idx="81" formatCode="General">
                        <c:v>1</c:v>
                      </c:pt>
                      <c:pt idx="82" formatCode="General">
                        <c:v>0</c:v>
                      </c:pt>
                      <c:pt idx="83" formatCode="General">
                        <c:v>2</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1</c:v>
                      </c:pt>
                      <c:pt idx="96" formatCode="General">
                        <c:v>1</c:v>
                      </c:pt>
                      <c:pt idx="97" formatCode="General">
                        <c:v>1</c:v>
                      </c:pt>
                      <c:pt idx="98" formatCode="General">
                        <c:v>1</c:v>
                      </c:pt>
                      <c:pt idx="99" formatCode="General">
                        <c:v>1</c:v>
                      </c:pt>
                      <c:pt idx="100" formatCode="General">
                        <c:v>1</c:v>
                      </c:pt>
                      <c:pt idx="101" formatCode="General">
                        <c:v>0</c:v>
                      </c:pt>
                      <c:pt idx="102" formatCode="General">
                        <c:v>0</c:v>
                      </c:pt>
                      <c:pt idx="103" formatCode="General">
                        <c:v>0</c:v>
                      </c:pt>
                      <c:pt idx="104" formatCode="General">
                        <c:v>0</c:v>
                      </c:pt>
                      <c:pt idx="105" formatCode="General">
                        <c:v>0</c:v>
                      </c:pt>
                      <c:pt idx="106" formatCode="General">
                        <c:v>0</c:v>
                      </c:pt>
                      <c:pt idx="107" formatCode="General">
                        <c:v>0</c:v>
                      </c:pt>
                      <c:pt idx="108" formatCode="General">
                        <c:v>0</c:v>
                      </c:pt>
                    </c:numCache>
                  </c:numRef>
                </c:val>
                <c:extLst xmlns:c15="http://schemas.microsoft.com/office/drawing/2012/chart">
                  <c:ext xmlns:c16="http://schemas.microsoft.com/office/drawing/2014/chart" uri="{C3380CC4-5D6E-409C-BE32-E72D297353CC}">
                    <c16:uniqueId val="{0000005E-9227-4C30-8B5E-CA55F3858431}"/>
                  </c:ext>
                </c:extLst>
              </c15:ser>
            </c15:filteredAreaSeries>
          </c:ext>
        </c:extLst>
      </c:areaChart>
      <c:lineChart>
        <c:grouping val="standard"/>
        <c:varyColors val="0"/>
        <c:ser>
          <c:idx val="104"/>
          <c:order val="104"/>
          <c:tx>
            <c:strRef>
              <c:f>'Table for graphs 25-27'!$A$106</c:f>
              <c:strCache>
                <c:ptCount val="1"/>
                <c:pt idx="0">
                  <c:v>Total Reported Backlog All Sites</c:v>
                </c:pt>
              </c:strCache>
            </c:strRef>
          </c:tx>
          <c:spPr>
            <a:ln w="28575" cap="rnd">
              <a:solidFill>
                <a:schemeClr val="tx1">
                  <a:lumMod val="75000"/>
                  <a:lumOff val="25000"/>
                </a:schemeClr>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600" b="0" i="0" u="none" strike="noStrike" kern="1200" baseline="0">
                    <a:solidFill>
                      <a:sysClr val="windowText" lastClr="000000"/>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25-27'!$B$1:$FA$1</c:f>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f>'Table for graphs 25-27'!$B$106:$FA$106</c:f>
              <c:numCache>
                <c:formatCode>0</c:formatCode>
                <c:ptCount val="156"/>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196</c:v>
                </c:pt>
                <c:pt idx="53">
                  <c:v>207</c:v>
                </c:pt>
                <c:pt idx="54">
                  <c:v>235</c:v>
                </c:pt>
                <c:pt idx="55">
                  <c:v>305</c:v>
                </c:pt>
                <c:pt idx="56">
                  <c:v>285</c:v>
                </c:pt>
                <c:pt idx="57">
                  <c:v>265</c:v>
                </c:pt>
                <c:pt idx="58">
                  <c:v>285</c:v>
                </c:pt>
                <c:pt idx="59">
                  <c:v>290</c:v>
                </c:pt>
                <c:pt idx="60">
                  <c:v>271</c:v>
                </c:pt>
                <c:pt idx="61">
                  <c:v>261</c:v>
                </c:pt>
                <c:pt idx="62">
                  <c:v>264</c:v>
                </c:pt>
                <c:pt idx="63">
                  <c:v>247</c:v>
                </c:pt>
                <c:pt idx="64">
                  <c:v>253</c:v>
                </c:pt>
                <c:pt idx="65">
                  <c:v>273</c:v>
                </c:pt>
                <c:pt idx="66">
                  <c:v>250</c:v>
                </c:pt>
                <c:pt idx="67">
                  <c:v>255</c:v>
                </c:pt>
                <c:pt idx="68">
                  <c:v>251</c:v>
                </c:pt>
                <c:pt idx="69">
                  <c:v>275</c:v>
                </c:pt>
                <c:pt idx="70">
                  <c:v>272</c:v>
                </c:pt>
                <c:pt idx="71">
                  <c:v>289</c:v>
                </c:pt>
                <c:pt idx="72">
                  <c:v>295</c:v>
                </c:pt>
                <c:pt idx="73">
                  <c:v>323</c:v>
                </c:pt>
                <c:pt idx="74">
                  <c:v>355</c:v>
                </c:pt>
                <c:pt idx="75">
                  <c:v>357</c:v>
                </c:pt>
                <c:pt idx="76">
                  <c:v>361</c:v>
                </c:pt>
                <c:pt idx="77">
                  <c:v>331</c:v>
                </c:pt>
                <c:pt idx="78">
                  <c:v>343</c:v>
                </c:pt>
                <c:pt idx="79">
                  <c:v>360</c:v>
                </c:pt>
                <c:pt idx="80">
                  <c:v>355</c:v>
                </c:pt>
                <c:pt idx="81">
                  <c:v>363</c:v>
                </c:pt>
                <c:pt idx="82">
                  <c:v>352</c:v>
                </c:pt>
                <c:pt idx="83">
                  <c:v>342</c:v>
                </c:pt>
                <c:pt idx="84">
                  <c:v>324</c:v>
                </c:pt>
                <c:pt idx="85">
                  <c:v>303</c:v>
                </c:pt>
                <c:pt idx="86">
                  <c:v>313</c:v>
                </c:pt>
                <c:pt idx="87">
                  <c:v>312</c:v>
                </c:pt>
                <c:pt idx="88">
                  <c:v>312</c:v>
                </c:pt>
                <c:pt idx="89">
                  <c:v>298</c:v>
                </c:pt>
                <c:pt idx="90">
                  <c:v>335</c:v>
                </c:pt>
                <c:pt idx="91">
                  <c:v>358</c:v>
                </c:pt>
                <c:pt idx="92">
                  <c:v>349</c:v>
                </c:pt>
                <c:pt idx="93">
                  <c:v>338</c:v>
                </c:pt>
                <c:pt idx="94">
                  <c:v>330</c:v>
                </c:pt>
                <c:pt idx="95">
                  <c:v>309</c:v>
                </c:pt>
                <c:pt idx="96">
                  <c:v>318</c:v>
                </c:pt>
                <c:pt idx="97">
                  <c:v>334</c:v>
                </c:pt>
                <c:pt idx="98">
                  <c:v>324</c:v>
                </c:pt>
                <c:pt idx="99">
                  <c:v>323</c:v>
                </c:pt>
                <c:pt idx="100">
                  <c:v>314</c:v>
                </c:pt>
                <c:pt idx="101">
                  <c:v>311</c:v>
                </c:pt>
                <c:pt idx="102">
                  <c:v>326</c:v>
                </c:pt>
                <c:pt idx="103">
                  <c:v>359</c:v>
                </c:pt>
                <c:pt idx="104">
                  <c:v>399</c:v>
                </c:pt>
                <c:pt idx="105">
                  <c:v>439</c:v>
                </c:pt>
                <c:pt idx="106">
                  <c:v>475</c:v>
                </c:pt>
                <c:pt idx="107">
                  <c:v>489</c:v>
                </c:pt>
                <c:pt idx="108">
                  <c:v>514</c:v>
                </c:pt>
              </c:numCache>
            </c:numRef>
          </c:val>
          <c:smooth val="0"/>
          <c:extLst>
            <c:ext xmlns:c16="http://schemas.microsoft.com/office/drawing/2014/chart" uri="{C3380CC4-5D6E-409C-BE32-E72D297353CC}">
              <c16:uniqueId val="{00000002-9227-4C30-8B5E-CA55F3858431}"/>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89"/>
                <c:order val="89"/>
                <c:tx>
                  <c:strRef>
                    <c:extLst>
                      <c:ext uri="{02D57815-91ED-43cb-92C2-25804820EDAC}">
                        <c15:formulaRef>
                          <c15:sqref>'Table for graphs 25-27'!$A$91</c15:sqref>
                        </c15:formulaRef>
                      </c:ext>
                    </c:extLst>
                    <c:strCache>
                      <c:ptCount val="1"/>
                      <c:pt idx="0">
                        <c:v>Reported &gt;103 days All Sites</c:v>
                      </c:pt>
                    </c:strCache>
                  </c:strRef>
                </c:tx>
                <c:spPr>
                  <a:ln w="28575" cap="rnd">
                    <a:solidFill>
                      <a:schemeClr val="accent6">
                        <a:lumMod val="50000"/>
                      </a:schemeClr>
                    </a:solidFill>
                    <a:round/>
                  </a:ln>
                  <a:effectLst/>
                </c:spPr>
                <c:marker>
                  <c:symbol val="none"/>
                </c:marker>
                <c:cat>
                  <c:numRef>
                    <c:extLst>
                      <c:ex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c:ext uri="{02D57815-91ED-43cb-92C2-25804820EDAC}">
                        <c15:formulaRef>
                          <c15:sqref>'Table for graphs 25-27'!$B$91:$FA$91</c15:sqref>
                        </c15:formulaRef>
                      </c:ext>
                    </c:extLst>
                    <c:numCache>
                      <c:formatCode>0</c:formatCode>
                      <c:ptCount val="156"/>
                      <c:pt idx="0">
                        <c:v>74</c:v>
                      </c:pt>
                      <c:pt idx="1">
                        <c:v>68</c:v>
                      </c:pt>
                      <c:pt idx="2">
                        <c:v>63</c:v>
                      </c:pt>
                      <c:pt idx="3">
                        <c:v>66</c:v>
                      </c:pt>
                      <c:pt idx="4">
                        <c:v>68</c:v>
                      </c:pt>
                      <c:pt idx="5">
                        <c:v>75</c:v>
                      </c:pt>
                      <c:pt idx="6">
                        <c:v>67</c:v>
                      </c:pt>
                      <c:pt idx="7">
                        <c:v>76</c:v>
                      </c:pt>
                      <c:pt idx="8">
                        <c:v>83</c:v>
                      </c:pt>
                      <c:pt idx="9">
                        <c:v>86</c:v>
                      </c:pt>
                      <c:pt idx="10">
                        <c:v>81</c:v>
                      </c:pt>
                      <c:pt idx="11">
                        <c:v>76</c:v>
                      </c:pt>
                      <c:pt idx="12">
                        <c:v>75</c:v>
                      </c:pt>
                      <c:pt idx="13">
                        <c:v>71</c:v>
                      </c:pt>
                      <c:pt idx="14">
                        <c:v>64</c:v>
                      </c:pt>
                      <c:pt idx="15">
                        <c:v>75</c:v>
                      </c:pt>
                      <c:pt idx="16">
                        <c:v>75</c:v>
                      </c:pt>
                      <c:pt idx="17">
                        <c:v>74</c:v>
                      </c:pt>
                      <c:pt idx="18">
                        <c:v>79</c:v>
                      </c:pt>
                      <c:pt idx="19">
                        <c:v>78</c:v>
                      </c:pt>
                      <c:pt idx="20">
                        <c:v>78</c:v>
                      </c:pt>
                      <c:pt idx="21">
                        <c:v>84</c:v>
                      </c:pt>
                      <c:pt idx="22">
                        <c:v>77</c:v>
                      </c:pt>
                      <c:pt idx="23">
                        <c:v>77</c:v>
                      </c:pt>
                      <c:pt idx="24">
                        <c:v>72</c:v>
                      </c:pt>
                      <c:pt idx="25">
                        <c:v>85</c:v>
                      </c:pt>
                      <c:pt idx="26">
                        <c:v>76</c:v>
                      </c:pt>
                      <c:pt idx="27">
                        <c:v>68</c:v>
                      </c:pt>
                      <c:pt idx="28">
                        <c:v>75</c:v>
                      </c:pt>
                      <c:pt idx="29">
                        <c:v>80</c:v>
                      </c:pt>
                      <c:pt idx="30">
                        <c:v>75</c:v>
                      </c:pt>
                      <c:pt idx="31">
                        <c:v>67</c:v>
                      </c:pt>
                      <c:pt idx="32">
                        <c:v>60</c:v>
                      </c:pt>
                      <c:pt idx="33">
                        <c:v>62</c:v>
                      </c:pt>
                      <c:pt idx="34">
                        <c:v>65</c:v>
                      </c:pt>
                      <c:pt idx="35">
                        <c:v>66</c:v>
                      </c:pt>
                      <c:pt idx="36">
                        <c:v>68</c:v>
                      </c:pt>
                      <c:pt idx="37">
                        <c:v>61</c:v>
                      </c:pt>
                      <c:pt idx="38">
                        <c:v>71</c:v>
                      </c:pt>
                      <c:pt idx="39">
                        <c:v>76</c:v>
                      </c:pt>
                      <c:pt idx="40">
                        <c:v>81</c:v>
                      </c:pt>
                      <c:pt idx="41">
                        <c:v>85</c:v>
                      </c:pt>
                      <c:pt idx="42">
                        <c:v>81</c:v>
                      </c:pt>
                      <c:pt idx="43">
                        <c:v>77</c:v>
                      </c:pt>
                      <c:pt idx="44">
                        <c:v>77</c:v>
                      </c:pt>
                      <c:pt idx="45">
                        <c:v>77</c:v>
                      </c:pt>
                      <c:pt idx="46">
                        <c:v>80</c:v>
                      </c:pt>
                      <c:pt idx="47">
                        <c:v>79</c:v>
                      </c:pt>
                      <c:pt idx="48">
                        <c:v>80</c:v>
                      </c:pt>
                      <c:pt idx="49">
                        <c:v>69</c:v>
                      </c:pt>
                      <c:pt idx="50">
                        <c:v>64</c:v>
                      </c:pt>
                      <c:pt idx="51">
                        <c:v>71</c:v>
                      </c:pt>
                      <c:pt idx="52">
                        <c:v>71</c:v>
                      </c:pt>
                      <c:pt idx="53">
                        <c:v>64</c:v>
                      </c:pt>
                      <c:pt idx="54">
                        <c:v>65</c:v>
                      </c:pt>
                      <c:pt idx="55">
                        <c:v>75</c:v>
                      </c:pt>
                      <c:pt idx="56">
                        <c:v>71</c:v>
                      </c:pt>
                      <c:pt idx="57">
                        <c:v>78</c:v>
                      </c:pt>
                      <c:pt idx="58">
                        <c:v>75</c:v>
                      </c:pt>
                      <c:pt idx="59">
                        <c:v>77</c:v>
                      </c:pt>
                      <c:pt idx="60">
                        <c:v>64</c:v>
                      </c:pt>
                      <c:pt idx="61">
                        <c:v>64</c:v>
                      </c:pt>
                      <c:pt idx="62">
                        <c:v>66</c:v>
                      </c:pt>
                      <c:pt idx="63">
                        <c:v>70</c:v>
                      </c:pt>
                      <c:pt idx="64">
                        <c:v>83</c:v>
                      </c:pt>
                      <c:pt idx="65">
                        <c:v>82</c:v>
                      </c:pt>
                      <c:pt idx="66">
                        <c:v>82</c:v>
                      </c:pt>
                      <c:pt idx="67">
                        <c:v>73</c:v>
                      </c:pt>
                      <c:pt idx="68">
                        <c:v>78</c:v>
                      </c:pt>
                      <c:pt idx="69">
                        <c:v>75</c:v>
                      </c:pt>
                      <c:pt idx="70">
                        <c:v>85</c:v>
                      </c:pt>
                      <c:pt idx="71">
                        <c:v>91</c:v>
                      </c:pt>
                      <c:pt idx="72">
                        <c:v>99</c:v>
                      </c:pt>
                      <c:pt idx="73">
                        <c:v>111</c:v>
                      </c:pt>
                      <c:pt idx="74">
                        <c:v>109</c:v>
                      </c:pt>
                      <c:pt idx="75">
                        <c:v>103</c:v>
                      </c:pt>
                      <c:pt idx="76">
                        <c:v>107</c:v>
                      </c:pt>
                      <c:pt idx="77">
                        <c:v>92</c:v>
                      </c:pt>
                      <c:pt idx="78">
                        <c:v>83</c:v>
                      </c:pt>
                      <c:pt idx="79">
                        <c:v>85</c:v>
                      </c:pt>
                      <c:pt idx="80">
                        <c:v>97</c:v>
                      </c:pt>
                      <c:pt idx="81">
                        <c:v>94</c:v>
                      </c:pt>
                      <c:pt idx="82">
                        <c:v>103</c:v>
                      </c:pt>
                      <c:pt idx="83">
                        <c:v>107</c:v>
                      </c:pt>
                      <c:pt idx="84">
                        <c:v>104</c:v>
                      </c:pt>
                      <c:pt idx="85">
                        <c:v>105</c:v>
                      </c:pt>
                      <c:pt idx="86">
                        <c:v>107</c:v>
                      </c:pt>
                      <c:pt idx="87">
                        <c:v>109</c:v>
                      </c:pt>
                      <c:pt idx="88">
                        <c:v>101</c:v>
                      </c:pt>
                      <c:pt idx="89">
                        <c:v>103</c:v>
                      </c:pt>
                      <c:pt idx="90">
                        <c:v>104</c:v>
                      </c:pt>
                      <c:pt idx="91">
                        <c:v>104</c:v>
                      </c:pt>
                      <c:pt idx="92">
                        <c:v>106</c:v>
                      </c:pt>
                      <c:pt idx="93">
                        <c:v>109</c:v>
                      </c:pt>
                      <c:pt idx="94">
                        <c:v>105</c:v>
                      </c:pt>
                      <c:pt idx="95">
                        <c:v>104</c:v>
                      </c:pt>
                      <c:pt idx="96">
                        <c:v>94</c:v>
                      </c:pt>
                      <c:pt idx="97">
                        <c:v>101</c:v>
                      </c:pt>
                      <c:pt idx="98">
                        <c:v>97</c:v>
                      </c:pt>
                      <c:pt idx="99">
                        <c:v>117</c:v>
                      </c:pt>
                      <c:pt idx="100">
                        <c:v>117</c:v>
                      </c:pt>
                      <c:pt idx="101">
                        <c:v>107</c:v>
                      </c:pt>
                      <c:pt idx="102">
                        <c:v>113</c:v>
                      </c:pt>
                      <c:pt idx="103">
                        <c:v>103</c:v>
                      </c:pt>
                      <c:pt idx="104">
                        <c:v>115</c:v>
                      </c:pt>
                      <c:pt idx="105">
                        <c:v>109</c:v>
                      </c:pt>
                      <c:pt idx="106">
                        <c:v>113</c:v>
                      </c:pt>
                      <c:pt idx="107">
                        <c:v>130</c:v>
                      </c:pt>
                      <c:pt idx="108">
                        <c:v>144</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numCache>
                  </c:numRef>
                </c:val>
                <c:smooth val="0"/>
                <c:extLst>
                  <c:ext xmlns:c16="http://schemas.microsoft.com/office/drawing/2014/chart" uri="{C3380CC4-5D6E-409C-BE32-E72D297353CC}">
                    <c16:uniqueId val="{0000005A-9227-4C30-8B5E-CA55F3858431}"/>
                  </c:ext>
                </c:extLst>
              </c15:ser>
            </c15:filteredLineSeries>
            <c15:filteredLineSeries>
              <c15:ser>
                <c:idx val="94"/>
                <c:order val="94"/>
                <c:tx>
                  <c:strRef>
                    <c:extLst xmlns:c15="http://schemas.microsoft.com/office/drawing/2012/chart">
                      <c:ext xmlns:c15="http://schemas.microsoft.com/office/drawing/2012/chart" uri="{02D57815-91ED-43cb-92C2-25804820EDAC}">
                        <c15:formulaRef>
                          <c15:sqref>'Table for graphs 25-27'!$A$96</c15:sqref>
                        </c15:formulaRef>
                      </c:ext>
                    </c:extLst>
                    <c:strCache>
                      <c:ptCount val="1"/>
                      <c:pt idx="0">
                        <c:v>Gynaecological - Reported Backlog Total</c:v>
                      </c:pt>
                    </c:strCache>
                  </c:strRef>
                </c:tx>
                <c:spPr>
                  <a:ln w="28575" cap="rnd">
                    <a:solidFill>
                      <a:schemeClr val="accent5">
                        <a:lumMod val="70000"/>
                        <a:lumOff val="3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25-27'!$B$96:$FA$96</c15:sqref>
                        </c15:formulaRef>
                      </c:ext>
                    </c:extLst>
                    <c:numCache>
                      <c:formatCode>0</c:formatCode>
                      <c:ptCount val="156"/>
                      <c:pt idx="0">
                        <c:v>36</c:v>
                      </c:pt>
                      <c:pt idx="1">
                        <c:v>43</c:v>
                      </c:pt>
                      <c:pt idx="2">
                        <c:v>43</c:v>
                      </c:pt>
                      <c:pt idx="3">
                        <c:v>40</c:v>
                      </c:pt>
                      <c:pt idx="4">
                        <c:v>36</c:v>
                      </c:pt>
                      <c:pt idx="5">
                        <c:v>37</c:v>
                      </c:pt>
                      <c:pt idx="6">
                        <c:v>35</c:v>
                      </c:pt>
                      <c:pt idx="7">
                        <c:v>39</c:v>
                      </c:pt>
                      <c:pt idx="8">
                        <c:v>39</c:v>
                      </c:pt>
                      <c:pt idx="9">
                        <c:v>42</c:v>
                      </c:pt>
                      <c:pt idx="10">
                        <c:v>41</c:v>
                      </c:pt>
                      <c:pt idx="11">
                        <c:v>43</c:v>
                      </c:pt>
                      <c:pt idx="12">
                        <c:v>37</c:v>
                      </c:pt>
                      <c:pt idx="13">
                        <c:v>38</c:v>
                      </c:pt>
                      <c:pt idx="14">
                        <c:v>39</c:v>
                      </c:pt>
                      <c:pt idx="15">
                        <c:v>35</c:v>
                      </c:pt>
                      <c:pt idx="16">
                        <c:v>40</c:v>
                      </c:pt>
                      <c:pt idx="17">
                        <c:v>42</c:v>
                      </c:pt>
                      <c:pt idx="18">
                        <c:v>41</c:v>
                      </c:pt>
                      <c:pt idx="19">
                        <c:v>42</c:v>
                      </c:pt>
                      <c:pt idx="20">
                        <c:v>38</c:v>
                      </c:pt>
                      <c:pt idx="21">
                        <c:v>38</c:v>
                      </c:pt>
                      <c:pt idx="22">
                        <c:v>32</c:v>
                      </c:pt>
                      <c:pt idx="23">
                        <c:v>30</c:v>
                      </c:pt>
                      <c:pt idx="24">
                        <c:v>31</c:v>
                      </c:pt>
                      <c:pt idx="25">
                        <c:v>33</c:v>
                      </c:pt>
                      <c:pt idx="26">
                        <c:v>27</c:v>
                      </c:pt>
                      <c:pt idx="27">
                        <c:v>28</c:v>
                      </c:pt>
                      <c:pt idx="28">
                        <c:v>31</c:v>
                      </c:pt>
                      <c:pt idx="29">
                        <c:v>35</c:v>
                      </c:pt>
                      <c:pt idx="30">
                        <c:v>35</c:v>
                      </c:pt>
                      <c:pt idx="31">
                        <c:v>34</c:v>
                      </c:pt>
                      <c:pt idx="32">
                        <c:v>28</c:v>
                      </c:pt>
                      <c:pt idx="33">
                        <c:v>32</c:v>
                      </c:pt>
                      <c:pt idx="34">
                        <c:v>30</c:v>
                      </c:pt>
                      <c:pt idx="35">
                        <c:v>28</c:v>
                      </c:pt>
                      <c:pt idx="36">
                        <c:v>29</c:v>
                      </c:pt>
                      <c:pt idx="37">
                        <c:v>27</c:v>
                      </c:pt>
                      <c:pt idx="38">
                        <c:v>30</c:v>
                      </c:pt>
                      <c:pt idx="39">
                        <c:v>30</c:v>
                      </c:pt>
                      <c:pt idx="40">
                        <c:v>27</c:v>
                      </c:pt>
                      <c:pt idx="41">
                        <c:v>30</c:v>
                      </c:pt>
                      <c:pt idx="42">
                        <c:v>30</c:v>
                      </c:pt>
                      <c:pt idx="43">
                        <c:v>27</c:v>
                      </c:pt>
                      <c:pt idx="44">
                        <c:v>25</c:v>
                      </c:pt>
                      <c:pt idx="45">
                        <c:v>21</c:v>
                      </c:pt>
                      <c:pt idx="46">
                        <c:v>19</c:v>
                      </c:pt>
                      <c:pt idx="47" formatCode="General">
                        <c:v>17</c:v>
                      </c:pt>
                      <c:pt idx="48" formatCode="General">
                        <c:v>16</c:v>
                      </c:pt>
                      <c:pt idx="49" formatCode="General">
                        <c:v>19</c:v>
                      </c:pt>
                      <c:pt idx="50" formatCode="General">
                        <c:v>16</c:v>
                      </c:pt>
                      <c:pt idx="51" formatCode="General">
                        <c:v>17</c:v>
                      </c:pt>
                      <c:pt idx="52" formatCode="General">
                        <c:v>17</c:v>
                      </c:pt>
                      <c:pt idx="53" formatCode="General">
                        <c:v>15</c:v>
                      </c:pt>
                      <c:pt idx="54" formatCode="General">
                        <c:v>20</c:v>
                      </c:pt>
                      <c:pt idx="55" formatCode="General">
                        <c:v>30</c:v>
                      </c:pt>
                      <c:pt idx="56" formatCode="General">
                        <c:v>32</c:v>
                      </c:pt>
                      <c:pt idx="57" formatCode="General">
                        <c:v>34</c:v>
                      </c:pt>
                      <c:pt idx="58" formatCode="General">
                        <c:v>32</c:v>
                      </c:pt>
                      <c:pt idx="59" formatCode="General">
                        <c:v>33</c:v>
                      </c:pt>
                      <c:pt idx="60" formatCode="General">
                        <c:v>29</c:v>
                      </c:pt>
                      <c:pt idx="61" formatCode="General">
                        <c:v>24</c:v>
                      </c:pt>
                      <c:pt idx="62" formatCode="General">
                        <c:v>28</c:v>
                      </c:pt>
                      <c:pt idx="63" formatCode="General">
                        <c:v>24</c:v>
                      </c:pt>
                      <c:pt idx="64" formatCode="General">
                        <c:v>22</c:v>
                      </c:pt>
                      <c:pt idx="65" formatCode="General">
                        <c:v>32</c:v>
                      </c:pt>
                      <c:pt idx="66" formatCode="General">
                        <c:v>33</c:v>
                      </c:pt>
                      <c:pt idx="67" formatCode="General">
                        <c:v>34</c:v>
                      </c:pt>
                      <c:pt idx="68" formatCode="General">
                        <c:v>30</c:v>
                      </c:pt>
                      <c:pt idx="69" formatCode="General">
                        <c:v>34</c:v>
                      </c:pt>
                      <c:pt idx="70" formatCode="General">
                        <c:v>36</c:v>
                      </c:pt>
                      <c:pt idx="71" formatCode="General">
                        <c:v>36</c:v>
                      </c:pt>
                      <c:pt idx="72" formatCode="General">
                        <c:v>37</c:v>
                      </c:pt>
                      <c:pt idx="73" formatCode="General">
                        <c:v>36</c:v>
                      </c:pt>
                      <c:pt idx="74" formatCode="General">
                        <c:v>42</c:v>
                      </c:pt>
                      <c:pt idx="75" formatCode="General">
                        <c:v>38</c:v>
                      </c:pt>
                      <c:pt idx="76" formatCode="General">
                        <c:v>38</c:v>
                      </c:pt>
                      <c:pt idx="77" formatCode="General">
                        <c:v>30</c:v>
                      </c:pt>
                      <c:pt idx="78" formatCode="General">
                        <c:v>35</c:v>
                      </c:pt>
                      <c:pt idx="79" formatCode="General">
                        <c:v>48</c:v>
                      </c:pt>
                      <c:pt idx="80" formatCode="General">
                        <c:v>34</c:v>
                      </c:pt>
                      <c:pt idx="81" formatCode="General">
                        <c:v>32</c:v>
                      </c:pt>
                      <c:pt idx="82" formatCode="General">
                        <c:v>31</c:v>
                      </c:pt>
                      <c:pt idx="83" formatCode="General">
                        <c:v>38</c:v>
                      </c:pt>
                      <c:pt idx="84" formatCode="General">
                        <c:v>41</c:v>
                      </c:pt>
                      <c:pt idx="85" formatCode="General">
                        <c:v>27</c:v>
                      </c:pt>
                      <c:pt idx="86" formatCode="General">
                        <c:v>31</c:v>
                      </c:pt>
                      <c:pt idx="87" formatCode="General">
                        <c:v>39</c:v>
                      </c:pt>
                      <c:pt idx="88" formatCode="General">
                        <c:v>35</c:v>
                      </c:pt>
                      <c:pt idx="89" formatCode="General">
                        <c:v>32</c:v>
                      </c:pt>
                      <c:pt idx="90" formatCode="General">
                        <c:v>35</c:v>
                      </c:pt>
                      <c:pt idx="91" formatCode="General">
                        <c:v>40</c:v>
                      </c:pt>
                      <c:pt idx="92" formatCode="General">
                        <c:v>36</c:v>
                      </c:pt>
                      <c:pt idx="93" formatCode="General">
                        <c:v>38</c:v>
                      </c:pt>
                      <c:pt idx="94" formatCode="General">
                        <c:v>43</c:v>
                      </c:pt>
                      <c:pt idx="95" formatCode="General">
                        <c:v>34</c:v>
                      </c:pt>
                      <c:pt idx="96" formatCode="General">
                        <c:v>31</c:v>
                      </c:pt>
                      <c:pt idx="97" formatCode="General">
                        <c:v>46</c:v>
                      </c:pt>
                      <c:pt idx="98" formatCode="General">
                        <c:v>44</c:v>
                      </c:pt>
                      <c:pt idx="99" formatCode="General">
                        <c:v>49</c:v>
                      </c:pt>
                      <c:pt idx="100" formatCode="General">
                        <c:v>52</c:v>
                      </c:pt>
                      <c:pt idx="101" formatCode="General">
                        <c:v>55</c:v>
                      </c:pt>
                      <c:pt idx="102" formatCode="General">
                        <c:v>67</c:v>
                      </c:pt>
                      <c:pt idx="103" formatCode="General">
                        <c:v>81</c:v>
                      </c:pt>
                      <c:pt idx="104" formatCode="General">
                        <c:v>87</c:v>
                      </c:pt>
                      <c:pt idx="105" formatCode="General">
                        <c:v>98</c:v>
                      </c:pt>
                      <c:pt idx="106" formatCode="General">
                        <c:v>111</c:v>
                      </c:pt>
                      <c:pt idx="107" formatCode="General">
                        <c:v>118</c:v>
                      </c:pt>
                      <c:pt idx="108" formatCode="General">
                        <c:v>129</c:v>
                      </c:pt>
                    </c:numCache>
                  </c:numRef>
                </c:val>
                <c:smooth val="0"/>
                <c:extLst xmlns:c15="http://schemas.microsoft.com/office/drawing/2012/chart">
                  <c:ext xmlns:c16="http://schemas.microsoft.com/office/drawing/2014/chart" uri="{C3380CC4-5D6E-409C-BE32-E72D297353CC}">
                    <c16:uniqueId val="{0000005F-9227-4C30-8B5E-CA55F3858431}"/>
                  </c:ext>
                </c:extLst>
              </c15:ser>
            </c15:filteredLineSeries>
            <c15:filteredLineSeries>
              <c15:ser>
                <c:idx val="95"/>
                <c:order val="95"/>
                <c:tx>
                  <c:strRef>
                    <c:extLst xmlns:c15="http://schemas.microsoft.com/office/drawing/2012/chart">
                      <c:ext xmlns:c15="http://schemas.microsoft.com/office/drawing/2012/chart" uri="{02D57815-91ED-43cb-92C2-25804820EDAC}">
                        <c15:formulaRef>
                          <c15:sqref>'Table for graphs 25-27'!$A$97</c15:sqref>
                        </c15:formulaRef>
                      </c:ext>
                    </c:extLst>
                    <c:strCache>
                      <c:ptCount val="1"/>
                      <c:pt idx="0">
                        <c:v>Haematological - Reported Backlog Total</c:v>
                      </c:pt>
                    </c:strCache>
                  </c:strRef>
                </c:tx>
                <c:spPr>
                  <a:ln w="28575" cap="rnd">
                    <a:solidFill>
                      <a:schemeClr val="accent6">
                        <a:lumMod val="70000"/>
                        <a:lumOff val="3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25-27'!$B$97:$FA$97</c15:sqref>
                        </c15:formulaRef>
                      </c:ext>
                    </c:extLst>
                    <c:numCache>
                      <c:formatCode>0</c:formatCode>
                      <c:ptCount val="156"/>
                      <c:pt idx="0">
                        <c:v>9</c:v>
                      </c:pt>
                      <c:pt idx="1">
                        <c:v>6</c:v>
                      </c:pt>
                      <c:pt idx="2">
                        <c:v>7</c:v>
                      </c:pt>
                      <c:pt idx="3">
                        <c:v>7</c:v>
                      </c:pt>
                      <c:pt idx="4">
                        <c:v>8</c:v>
                      </c:pt>
                      <c:pt idx="5">
                        <c:v>8</c:v>
                      </c:pt>
                      <c:pt idx="6">
                        <c:v>6</c:v>
                      </c:pt>
                      <c:pt idx="7">
                        <c:v>7</c:v>
                      </c:pt>
                      <c:pt idx="8">
                        <c:v>7</c:v>
                      </c:pt>
                      <c:pt idx="9">
                        <c:v>6</c:v>
                      </c:pt>
                      <c:pt idx="10">
                        <c:v>4</c:v>
                      </c:pt>
                      <c:pt idx="11">
                        <c:v>7</c:v>
                      </c:pt>
                      <c:pt idx="12">
                        <c:v>6</c:v>
                      </c:pt>
                      <c:pt idx="13">
                        <c:v>6</c:v>
                      </c:pt>
                      <c:pt idx="14">
                        <c:v>11</c:v>
                      </c:pt>
                      <c:pt idx="15">
                        <c:v>9</c:v>
                      </c:pt>
                      <c:pt idx="16">
                        <c:v>10</c:v>
                      </c:pt>
                      <c:pt idx="17">
                        <c:v>9</c:v>
                      </c:pt>
                      <c:pt idx="18">
                        <c:v>9</c:v>
                      </c:pt>
                      <c:pt idx="19">
                        <c:v>7</c:v>
                      </c:pt>
                      <c:pt idx="20">
                        <c:v>6</c:v>
                      </c:pt>
                      <c:pt idx="21">
                        <c:v>7</c:v>
                      </c:pt>
                      <c:pt idx="22">
                        <c:v>8</c:v>
                      </c:pt>
                      <c:pt idx="23">
                        <c:v>6</c:v>
                      </c:pt>
                      <c:pt idx="24">
                        <c:v>8</c:v>
                      </c:pt>
                      <c:pt idx="25">
                        <c:v>10</c:v>
                      </c:pt>
                      <c:pt idx="26">
                        <c:v>8</c:v>
                      </c:pt>
                      <c:pt idx="27">
                        <c:v>8</c:v>
                      </c:pt>
                      <c:pt idx="28">
                        <c:v>7</c:v>
                      </c:pt>
                      <c:pt idx="29">
                        <c:v>7</c:v>
                      </c:pt>
                      <c:pt idx="30">
                        <c:v>6</c:v>
                      </c:pt>
                      <c:pt idx="31">
                        <c:v>4</c:v>
                      </c:pt>
                      <c:pt idx="32">
                        <c:v>7</c:v>
                      </c:pt>
                      <c:pt idx="33">
                        <c:v>7</c:v>
                      </c:pt>
                      <c:pt idx="34">
                        <c:v>6</c:v>
                      </c:pt>
                      <c:pt idx="35">
                        <c:v>6</c:v>
                      </c:pt>
                      <c:pt idx="36">
                        <c:v>8</c:v>
                      </c:pt>
                      <c:pt idx="37">
                        <c:v>8</c:v>
                      </c:pt>
                      <c:pt idx="38">
                        <c:v>12</c:v>
                      </c:pt>
                      <c:pt idx="39">
                        <c:v>12</c:v>
                      </c:pt>
                      <c:pt idx="40">
                        <c:v>13</c:v>
                      </c:pt>
                      <c:pt idx="41">
                        <c:v>13</c:v>
                      </c:pt>
                      <c:pt idx="42">
                        <c:v>11</c:v>
                      </c:pt>
                      <c:pt idx="43">
                        <c:v>11</c:v>
                      </c:pt>
                      <c:pt idx="44">
                        <c:v>13</c:v>
                      </c:pt>
                      <c:pt idx="45">
                        <c:v>13</c:v>
                      </c:pt>
                      <c:pt idx="46">
                        <c:v>12</c:v>
                      </c:pt>
                      <c:pt idx="47" formatCode="General">
                        <c:v>10</c:v>
                      </c:pt>
                      <c:pt idx="48" formatCode="General">
                        <c:v>9</c:v>
                      </c:pt>
                      <c:pt idx="49" formatCode="General">
                        <c:v>11</c:v>
                      </c:pt>
                      <c:pt idx="50" formatCode="General">
                        <c:v>11</c:v>
                      </c:pt>
                      <c:pt idx="51" formatCode="General">
                        <c:v>13</c:v>
                      </c:pt>
                      <c:pt idx="52" formatCode="General">
                        <c:v>11</c:v>
                      </c:pt>
                      <c:pt idx="53" formatCode="General">
                        <c:v>10</c:v>
                      </c:pt>
                      <c:pt idx="54" formatCode="General">
                        <c:v>12</c:v>
                      </c:pt>
                      <c:pt idx="55" formatCode="General">
                        <c:v>14</c:v>
                      </c:pt>
                      <c:pt idx="56" formatCode="General">
                        <c:v>13</c:v>
                      </c:pt>
                      <c:pt idx="57" formatCode="General">
                        <c:v>15</c:v>
                      </c:pt>
                      <c:pt idx="58" formatCode="General">
                        <c:v>17</c:v>
                      </c:pt>
                      <c:pt idx="59" formatCode="General">
                        <c:v>17</c:v>
                      </c:pt>
                      <c:pt idx="60" formatCode="General">
                        <c:v>17</c:v>
                      </c:pt>
                      <c:pt idx="61" formatCode="General">
                        <c:v>17</c:v>
                      </c:pt>
                      <c:pt idx="62" formatCode="General">
                        <c:v>26</c:v>
                      </c:pt>
                      <c:pt idx="63" formatCode="General">
                        <c:v>20</c:v>
                      </c:pt>
                      <c:pt idx="64" formatCode="General">
                        <c:v>16</c:v>
                      </c:pt>
                      <c:pt idx="65" formatCode="General">
                        <c:v>18</c:v>
                      </c:pt>
                      <c:pt idx="66" formatCode="General">
                        <c:v>16</c:v>
                      </c:pt>
                      <c:pt idx="67" formatCode="General">
                        <c:v>15</c:v>
                      </c:pt>
                      <c:pt idx="68" formatCode="General">
                        <c:v>20</c:v>
                      </c:pt>
                      <c:pt idx="69" formatCode="General">
                        <c:v>20</c:v>
                      </c:pt>
                      <c:pt idx="70" formatCode="General">
                        <c:v>23</c:v>
                      </c:pt>
                      <c:pt idx="71" formatCode="General">
                        <c:v>23</c:v>
                      </c:pt>
                      <c:pt idx="72" formatCode="General">
                        <c:v>18</c:v>
                      </c:pt>
                      <c:pt idx="73" formatCode="General">
                        <c:v>20</c:v>
                      </c:pt>
                      <c:pt idx="74" formatCode="General">
                        <c:v>22</c:v>
                      </c:pt>
                      <c:pt idx="75" formatCode="General">
                        <c:v>20</c:v>
                      </c:pt>
                      <c:pt idx="76" formatCode="General">
                        <c:v>19</c:v>
                      </c:pt>
                      <c:pt idx="77" formatCode="General">
                        <c:v>21</c:v>
                      </c:pt>
                      <c:pt idx="78" formatCode="General">
                        <c:v>21</c:v>
                      </c:pt>
                      <c:pt idx="79" formatCode="General">
                        <c:v>22</c:v>
                      </c:pt>
                      <c:pt idx="80" formatCode="General">
                        <c:v>20</c:v>
                      </c:pt>
                      <c:pt idx="81" formatCode="General">
                        <c:v>16</c:v>
                      </c:pt>
                      <c:pt idx="82" formatCode="General">
                        <c:v>12</c:v>
                      </c:pt>
                      <c:pt idx="83" formatCode="General">
                        <c:v>13</c:v>
                      </c:pt>
                      <c:pt idx="84" formatCode="General">
                        <c:v>16</c:v>
                      </c:pt>
                      <c:pt idx="85" formatCode="General">
                        <c:v>17</c:v>
                      </c:pt>
                      <c:pt idx="86" formatCode="General">
                        <c:v>13</c:v>
                      </c:pt>
                      <c:pt idx="87" formatCode="General">
                        <c:v>12</c:v>
                      </c:pt>
                      <c:pt idx="88" formatCode="General">
                        <c:v>13</c:v>
                      </c:pt>
                      <c:pt idx="89" formatCode="General">
                        <c:v>9</c:v>
                      </c:pt>
                      <c:pt idx="90" formatCode="General">
                        <c:v>12</c:v>
                      </c:pt>
                      <c:pt idx="91" formatCode="General">
                        <c:v>9</c:v>
                      </c:pt>
                      <c:pt idx="92" formatCode="General">
                        <c:v>8</c:v>
                      </c:pt>
                      <c:pt idx="93" formatCode="General">
                        <c:v>10</c:v>
                      </c:pt>
                      <c:pt idx="94" formatCode="General">
                        <c:v>11</c:v>
                      </c:pt>
                      <c:pt idx="95" formatCode="General">
                        <c:v>9</c:v>
                      </c:pt>
                      <c:pt idx="96" formatCode="General">
                        <c:v>9</c:v>
                      </c:pt>
                      <c:pt idx="97" formatCode="General">
                        <c:v>7</c:v>
                      </c:pt>
                      <c:pt idx="98" formatCode="General">
                        <c:v>10</c:v>
                      </c:pt>
                      <c:pt idx="99" formatCode="General">
                        <c:v>13</c:v>
                      </c:pt>
                      <c:pt idx="100" formatCode="General">
                        <c:v>13</c:v>
                      </c:pt>
                      <c:pt idx="101" formatCode="General">
                        <c:v>11</c:v>
                      </c:pt>
                      <c:pt idx="102" formatCode="General">
                        <c:v>11</c:v>
                      </c:pt>
                      <c:pt idx="103" formatCode="General">
                        <c:v>12</c:v>
                      </c:pt>
                      <c:pt idx="104" formatCode="General">
                        <c:v>10</c:v>
                      </c:pt>
                      <c:pt idx="105" formatCode="General">
                        <c:v>12</c:v>
                      </c:pt>
                      <c:pt idx="106" formatCode="General">
                        <c:v>14</c:v>
                      </c:pt>
                      <c:pt idx="107" formatCode="General">
                        <c:v>14</c:v>
                      </c:pt>
                      <c:pt idx="108" formatCode="General">
                        <c:v>13</c:v>
                      </c:pt>
                    </c:numCache>
                  </c:numRef>
                </c:val>
                <c:smooth val="0"/>
                <c:extLst xmlns:c15="http://schemas.microsoft.com/office/drawing/2012/chart">
                  <c:ext xmlns:c16="http://schemas.microsoft.com/office/drawing/2014/chart" uri="{C3380CC4-5D6E-409C-BE32-E72D297353CC}">
                    <c16:uniqueId val="{00000060-9227-4C30-8B5E-CA55F3858431}"/>
                  </c:ext>
                </c:extLst>
              </c15:ser>
            </c15:filteredLineSeries>
            <c15:filteredLineSeries>
              <c15:ser>
                <c:idx val="96"/>
                <c:order val="96"/>
                <c:tx>
                  <c:strRef>
                    <c:extLst xmlns:c15="http://schemas.microsoft.com/office/drawing/2012/chart">
                      <c:ext xmlns:c15="http://schemas.microsoft.com/office/drawing/2012/chart" uri="{02D57815-91ED-43cb-92C2-25804820EDAC}">
                        <c15:formulaRef>
                          <c15:sqref>'Table for graphs 25-27'!$A$98</c15:sqref>
                        </c15:formulaRef>
                      </c:ext>
                    </c:extLst>
                    <c:strCache>
                      <c:ptCount val="1"/>
                      <c:pt idx="0">
                        <c:v>Head and neck - Reported Backlog Total</c:v>
                      </c:pt>
                    </c:strCache>
                  </c:strRef>
                </c:tx>
                <c:spPr>
                  <a:ln w="28575" cap="rnd">
                    <a:solidFill>
                      <a:schemeClr val="accent1">
                        <a:lumMod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25-27'!$B$98:$FA$98</c15:sqref>
                        </c15:formulaRef>
                      </c:ext>
                    </c:extLst>
                    <c:numCache>
                      <c:formatCode>0</c:formatCode>
                      <c:ptCount val="156"/>
                      <c:pt idx="0">
                        <c:v>6</c:v>
                      </c:pt>
                      <c:pt idx="1">
                        <c:v>10</c:v>
                      </c:pt>
                      <c:pt idx="2">
                        <c:v>13</c:v>
                      </c:pt>
                      <c:pt idx="3">
                        <c:v>12</c:v>
                      </c:pt>
                      <c:pt idx="4">
                        <c:v>9</c:v>
                      </c:pt>
                      <c:pt idx="5">
                        <c:v>6</c:v>
                      </c:pt>
                      <c:pt idx="6">
                        <c:v>5</c:v>
                      </c:pt>
                      <c:pt idx="7">
                        <c:v>8</c:v>
                      </c:pt>
                      <c:pt idx="8">
                        <c:v>6</c:v>
                      </c:pt>
                      <c:pt idx="9">
                        <c:v>11</c:v>
                      </c:pt>
                      <c:pt idx="10">
                        <c:v>15</c:v>
                      </c:pt>
                      <c:pt idx="11">
                        <c:v>11</c:v>
                      </c:pt>
                      <c:pt idx="12">
                        <c:v>11</c:v>
                      </c:pt>
                      <c:pt idx="13">
                        <c:v>11</c:v>
                      </c:pt>
                      <c:pt idx="14">
                        <c:v>14</c:v>
                      </c:pt>
                      <c:pt idx="15">
                        <c:v>16</c:v>
                      </c:pt>
                      <c:pt idx="16">
                        <c:v>16</c:v>
                      </c:pt>
                      <c:pt idx="17">
                        <c:v>12</c:v>
                      </c:pt>
                      <c:pt idx="18">
                        <c:v>12</c:v>
                      </c:pt>
                      <c:pt idx="19">
                        <c:v>14</c:v>
                      </c:pt>
                      <c:pt idx="20">
                        <c:v>17</c:v>
                      </c:pt>
                      <c:pt idx="21">
                        <c:v>18</c:v>
                      </c:pt>
                      <c:pt idx="22">
                        <c:v>15</c:v>
                      </c:pt>
                      <c:pt idx="23">
                        <c:v>16</c:v>
                      </c:pt>
                      <c:pt idx="24">
                        <c:v>14</c:v>
                      </c:pt>
                      <c:pt idx="25">
                        <c:v>13</c:v>
                      </c:pt>
                      <c:pt idx="26">
                        <c:v>16</c:v>
                      </c:pt>
                      <c:pt idx="27">
                        <c:v>13</c:v>
                      </c:pt>
                      <c:pt idx="28">
                        <c:v>9</c:v>
                      </c:pt>
                      <c:pt idx="29">
                        <c:v>13</c:v>
                      </c:pt>
                      <c:pt idx="30">
                        <c:v>7</c:v>
                      </c:pt>
                      <c:pt idx="31">
                        <c:v>7</c:v>
                      </c:pt>
                      <c:pt idx="32">
                        <c:v>7</c:v>
                      </c:pt>
                      <c:pt idx="33">
                        <c:v>7</c:v>
                      </c:pt>
                      <c:pt idx="34">
                        <c:v>10</c:v>
                      </c:pt>
                      <c:pt idx="35">
                        <c:v>11</c:v>
                      </c:pt>
                      <c:pt idx="36">
                        <c:v>10</c:v>
                      </c:pt>
                      <c:pt idx="37">
                        <c:v>12</c:v>
                      </c:pt>
                      <c:pt idx="38">
                        <c:v>14</c:v>
                      </c:pt>
                      <c:pt idx="39">
                        <c:v>13</c:v>
                      </c:pt>
                      <c:pt idx="40">
                        <c:v>12</c:v>
                      </c:pt>
                      <c:pt idx="41">
                        <c:v>15</c:v>
                      </c:pt>
                      <c:pt idx="42">
                        <c:v>17</c:v>
                      </c:pt>
                      <c:pt idx="43">
                        <c:v>15</c:v>
                      </c:pt>
                      <c:pt idx="44">
                        <c:v>13</c:v>
                      </c:pt>
                      <c:pt idx="45">
                        <c:v>10</c:v>
                      </c:pt>
                      <c:pt idx="46">
                        <c:v>7</c:v>
                      </c:pt>
                      <c:pt idx="47" formatCode="General">
                        <c:v>5</c:v>
                      </c:pt>
                      <c:pt idx="48" formatCode="General">
                        <c:v>6</c:v>
                      </c:pt>
                      <c:pt idx="49" formatCode="General">
                        <c:v>9</c:v>
                      </c:pt>
                      <c:pt idx="50" formatCode="General">
                        <c:v>8</c:v>
                      </c:pt>
                      <c:pt idx="51" formatCode="General">
                        <c:v>8</c:v>
                      </c:pt>
                      <c:pt idx="52" formatCode="General">
                        <c:v>10</c:v>
                      </c:pt>
                      <c:pt idx="53" formatCode="General">
                        <c:v>10</c:v>
                      </c:pt>
                      <c:pt idx="54" formatCode="General">
                        <c:v>7</c:v>
                      </c:pt>
                      <c:pt idx="55" formatCode="General">
                        <c:v>8</c:v>
                      </c:pt>
                      <c:pt idx="56" formatCode="General">
                        <c:v>4</c:v>
                      </c:pt>
                      <c:pt idx="57" formatCode="General">
                        <c:v>5</c:v>
                      </c:pt>
                      <c:pt idx="58" formatCode="General">
                        <c:v>8</c:v>
                      </c:pt>
                      <c:pt idx="59" formatCode="General">
                        <c:v>13</c:v>
                      </c:pt>
                      <c:pt idx="60" formatCode="General">
                        <c:v>15</c:v>
                      </c:pt>
                      <c:pt idx="61" formatCode="General">
                        <c:v>21</c:v>
                      </c:pt>
                      <c:pt idx="62" formatCode="General">
                        <c:v>18</c:v>
                      </c:pt>
                      <c:pt idx="63" formatCode="General">
                        <c:v>17</c:v>
                      </c:pt>
                      <c:pt idx="64" formatCode="General">
                        <c:v>16</c:v>
                      </c:pt>
                      <c:pt idx="65" formatCode="General">
                        <c:v>16</c:v>
                      </c:pt>
                      <c:pt idx="66" formatCode="General">
                        <c:v>13</c:v>
                      </c:pt>
                      <c:pt idx="67" formatCode="General">
                        <c:v>12</c:v>
                      </c:pt>
                      <c:pt idx="68" formatCode="General">
                        <c:v>9</c:v>
                      </c:pt>
                      <c:pt idx="69" formatCode="General">
                        <c:v>11</c:v>
                      </c:pt>
                      <c:pt idx="70" formatCode="General">
                        <c:v>10</c:v>
                      </c:pt>
                      <c:pt idx="71" formatCode="General">
                        <c:v>14</c:v>
                      </c:pt>
                      <c:pt idx="72" formatCode="General">
                        <c:v>16</c:v>
                      </c:pt>
                      <c:pt idx="73" formatCode="General">
                        <c:v>18</c:v>
                      </c:pt>
                      <c:pt idx="74" formatCode="General">
                        <c:v>14</c:v>
                      </c:pt>
                      <c:pt idx="75" formatCode="General">
                        <c:v>17</c:v>
                      </c:pt>
                      <c:pt idx="76" formatCode="General">
                        <c:v>18</c:v>
                      </c:pt>
                      <c:pt idx="77" formatCode="General">
                        <c:v>15</c:v>
                      </c:pt>
                      <c:pt idx="78" formatCode="General">
                        <c:v>15</c:v>
                      </c:pt>
                      <c:pt idx="79" formatCode="General">
                        <c:v>14</c:v>
                      </c:pt>
                      <c:pt idx="80" formatCode="General">
                        <c:v>13</c:v>
                      </c:pt>
                      <c:pt idx="81" formatCode="General">
                        <c:v>12</c:v>
                      </c:pt>
                      <c:pt idx="82" formatCode="General">
                        <c:v>15</c:v>
                      </c:pt>
                      <c:pt idx="83" formatCode="General">
                        <c:v>12</c:v>
                      </c:pt>
                      <c:pt idx="84" formatCode="General">
                        <c:v>12</c:v>
                      </c:pt>
                      <c:pt idx="85" formatCode="General">
                        <c:v>14</c:v>
                      </c:pt>
                      <c:pt idx="86" formatCode="General">
                        <c:v>15</c:v>
                      </c:pt>
                      <c:pt idx="87" formatCode="General">
                        <c:v>14</c:v>
                      </c:pt>
                      <c:pt idx="88" formatCode="General">
                        <c:v>12</c:v>
                      </c:pt>
                      <c:pt idx="89" formatCode="General">
                        <c:v>14</c:v>
                      </c:pt>
                      <c:pt idx="90" formatCode="General">
                        <c:v>18</c:v>
                      </c:pt>
                      <c:pt idx="91" formatCode="General">
                        <c:v>18</c:v>
                      </c:pt>
                      <c:pt idx="92" formatCode="General">
                        <c:v>15</c:v>
                      </c:pt>
                      <c:pt idx="93" formatCode="General">
                        <c:v>20</c:v>
                      </c:pt>
                      <c:pt idx="94" formatCode="General">
                        <c:v>16</c:v>
                      </c:pt>
                      <c:pt idx="95" formatCode="General">
                        <c:v>19</c:v>
                      </c:pt>
                      <c:pt idx="96" formatCode="General">
                        <c:v>26</c:v>
                      </c:pt>
                      <c:pt idx="97" formatCode="General">
                        <c:v>26</c:v>
                      </c:pt>
                      <c:pt idx="98" formatCode="General">
                        <c:v>31</c:v>
                      </c:pt>
                      <c:pt idx="99" formatCode="General">
                        <c:v>27</c:v>
                      </c:pt>
                      <c:pt idx="100" formatCode="General">
                        <c:v>28</c:v>
                      </c:pt>
                      <c:pt idx="101" formatCode="General">
                        <c:v>23</c:v>
                      </c:pt>
                      <c:pt idx="102" formatCode="General">
                        <c:v>31</c:v>
                      </c:pt>
                      <c:pt idx="103" formatCode="General">
                        <c:v>27</c:v>
                      </c:pt>
                      <c:pt idx="104" formatCode="General">
                        <c:v>36</c:v>
                      </c:pt>
                      <c:pt idx="105" formatCode="General">
                        <c:v>37</c:v>
                      </c:pt>
                      <c:pt idx="106" formatCode="General">
                        <c:v>47</c:v>
                      </c:pt>
                      <c:pt idx="107" formatCode="General">
                        <c:v>46</c:v>
                      </c:pt>
                      <c:pt idx="108" formatCode="General">
                        <c:v>49</c:v>
                      </c:pt>
                    </c:numCache>
                  </c:numRef>
                </c:val>
                <c:smooth val="0"/>
                <c:extLst xmlns:c15="http://schemas.microsoft.com/office/drawing/2012/chart">
                  <c:ext xmlns:c16="http://schemas.microsoft.com/office/drawing/2014/chart" uri="{C3380CC4-5D6E-409C-BE32-E72D297353CC}">
                    <c16:uniqueId val="{00000061-9227-4C30-8B5E-CA55F3858431}"/>
                  </c:ext>
                </c:extLst>
              </c15:ser>
            </c15:filteredLineSeries>
            <c15:filteredLineSeries>
              <c15:ser>
                <c:idx val="97"/>
                <c:order val="97"/>
                <c:tx>
                  <c:strRef>
                    <c:extLst xmlns:c15="http://schemas.microsoft.com/office/drawing/2012/chart">
                      <c:ext xmlns:c15="http://schemas.microsoft.com/office/drawing/2012/chart" uri="{02D57815-91ED-43cb-92C2-25804820EDAC}">
                        <c15:formulaRef>
                          <c15:sqref>'Table for graphs 25-27'!$A$99</c15:sqref>
                        </c15:formulaRef>
                      </c:ext>
                    </c:extLst>
                    <c:strCache>
                      <c:ptCount val="1"/>
                      <c:pt idx="0">
                        <c:v>Lower Gastrointestinal - Reported Backlog Total</c:v>
                      </c:pt>
                    </c:strCache>
                  </c:strRef>
                </c:tx>
                <c:spPr>
                  <a:ln w="28575" cap="rnd">
                    <a:solidFill>
                      <a:schemeClr val="accent2">
                        <a:lumMod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25-27'!$B$99:$FA$99</c15:sqref>
                        </c15:formulaRef>
                      </c:ext>
                    </c:extLst>
                    <c:numCache>
                      <c:formatCode>0</c:formatCode>
                      <c:ptCount val="156"/>
                      <c:pt idx="0">
                        <c:v>38</c:v>
                      </c:pt>
                      <c:pt idx="1">
                        <c:v>35</c:v>
                      </c:pt>
                      <c:pt idx="2">
                        <c:v>32</c:v>
                      </c:pt>
                      <c:pt idx="3">
                        <c:v>30</c:v>
                      </c:pt>
                      <c:pt idx="4">
                        <c:v>52</c:v>
                      </c:pt>
                      <c:pt idx="5">
                        <c:v>60</c:v>
                      </c:pt>
                      <c:pt idx="6">
                        <c:v>54</c:v>
                      </c:pt>
                      <c:pt idx="7">
                        <c:v>61</c:v>
                      </c:pt>
                      <c:pt idx="8">
                        <c:v>59</c:v>
                      </c:pt>
                      <c:pt idx="9">
                        <c:v>56</c:v>
                      </c:pt>
                      <c:pt idx="10">
                        <c:v>49</c:v>
                      </c:pt>
                      <c:pt idx="11">
                        <c:v>62</c:v>
                      </c:pt>
                      <c:pt idx="12">
                        <c:v>62</c:v>
                      </c:pt>
                      <c:pt idx="13">
                        <c:v>69</c:v>
                      </c:pt>
                      <c:pt idx="14">
                        <c:v>66</c:v>
                      </c:pt>
                      <c:pt idx="15">
                        <c:v>62</c:v>
                      </c:pt>
                      <c:pt idx="16">
                        <c:v>57</c:v>
                      </c:pt>
                      <c:pt idx="17">
                        <c:v>63</c:v>
                      </c:pt>
                      <c:pt idx="18">
                        <c:v>58</c:v>
                      </c:pt>
                      <c:pt idx="19">
                        <c:v>63</c:v>
                      </c:pt>
                      <c:pt idx="20">
                        <c:v>69</c:v>
                      </c:pt>
                      <c:pt idx="21">
                        <c:v>69</c:v>
                      </c:pt>
                      <c:pt idx="22">
                        <c:v>65</c:v>
                      </c:pt>
                      <c:pt idx="23">
                        <c:v>60</c:v>
                      </c:pt>
                      <c:pt idx="24">
                        <c:v>58</c:v>
                      </c:pt>
                      <c:pt idx="25">
                        <c:v>47</c:v>
                      </c:pt>
                      <c:pt idx="26">
                        <c:v>47</c:v>
                      </c:pt>
                      <c:pt idx="27">
                        <c:v>45</c:v>
                      </c:pt>
                      <c:pt idx="28">
                        <c:v>49</c:v>
                      </c:pt>
                      <c:pt idx="29">
                        <c:v>58</c:v>
                      </c:pt>
                      <c:pt idx="30">
                        <c:v>55</c:v>
                      </c:pt>
                      <c:pt idx="31">
                        <c:v>51</c:v>
                      </c:pt>
                      <c:pt idx="32">
                        <c:v>44</c:v>
                      </c:pt>
                      <c:pt idx="33">
                        <c:v>45</c:v>
                      </c:pt>
                      <c:pt idx="34">
                        <c:v>40</c:v>
                      </c:pt>
                      <c:pt idx="35">
                        <c:v>38</c:v>
                      </c:pt>
                      <c:pt idx="36">
                        <c:v>37</c:v>
                      </c:pt>
                      <c:pt idx="37">
                        <c:v>38</c:v>
                      </c:pt>
                      <c:pt idx="38">
                        <c:v>48</c:v>
                      </c:pt>
                      <c:pt idx="39">
                        <c:v>52</c:v>
                      </c:pt>
                      <c:pt idx="40">
                        <c:v>53</c:v>
                      </c:pt>
                      <c:pt idx="41">
                        <c:v>51</c:v>
                      </c:pt>
                      <c:pt idx="42">
                        <c:v>45</c:v>
                      </c:pt>
                      <c:pt idx="43">
                        <c:v>42</c:v>
                      </c:pt>
                      <c:pt idx="44">
                        <c:v>41</c:v>
                      </c:pt>
                      <c:pt idx="45">
                        <c:v>42</c:v>
                      </c:pt>
                      <c:pt idx="46">
                        <c:v>49</c:v>
                      </c:pt>
                      <c:pt idx="47" formatCode="General">
                        <c:v>42</c:v>
                      </c:pt>
                      <c:pt idx="48" formatCode="General">
                        <c:v>39</c:v>
                      </c:pt>
                      <c:pt idx="49" formatCode="General">
                        <c:v>36</c:v>
                      </c:pt>
                      <c:pt idx="50" formatCode="General">
                        <c:v>35</c:v>
                      </c:pt>
                      <c:pt idx="51" formatCode="General">
                        <c:v>41</c:v>
                      </c:pt>
                      <c:pt idx="52" formatCode="General">
                        <c:v>45</c:v>
                      </c:pt>
                      <c:pt idx="53" formatCode="General">
                        <c:v>57</c:v>
                      </c:pt>
                      <c:pt idx="54" formatCode="General">
                        <c:v>63</c:v>
                      </c:pt>
                      <c:pt idx="55" formatCode="General">
                        <c:v>68</c:v>
                      </c:pt>
                      <c:pt idx="56" formatCode="General">
                        <c:v>67</c:v>
                      </c:pt>
                      <c:pt idx="57" formatCode="General">
                        <c:v>69</c:v>
                      </c:pt>
                      <c:pt idx="58" formatCode="General">
                        <c:v>73</c:v>
                      </c:pt>
                      <c:pt idx="59" formatCode="General">
                        <c:v>70</c:v>
                      </c:pt>
                      <c:pt idx="60" formatCode="General">
                        <c:v>63</c:v>
                      </c:pt>
                      <c:pt idx="61" formatCode="General">
                        <c:v>58</c:v>
                      </c:pt>
                      <c:pt idx="62" formatCode="General">
                        <c:v>64</c:v>
                      </c:pt>
                      <c:pt idx="63" formatCode="General">
                        <c:v>55</c:v>
                      </c:pt>
                      <c:pt idx="64" formatCode="General">
                        <c:v>60</c:v>
                      </c:pt>
                      <c:pt idx="65" formatCode="General">
                        <c:v>61</c:v>
                      </c:pt>
                      <c:pt idx="66" formatCode="General">
                        <c:v>59</c:v>
                      </c:pt>
                      <c:pt idx="67" formatCode="General">
                        <c:v>69</c:v>
                      </c:pt>
                      <c:pt idx="68" formatCode="General">
                        <c:v>62</c:v>
                      </c:pt>
                      <c:pt idx="69" formatCode="General">
                        <c:v>58</c:v>
                      </c:pt>
                      <c:pt idx="70" formatCode="General">
                        <c:v>51</c:v>
                      </c:pt>
                      <c:pt idx="71" formatCode="General">
                        <c:v>54</c:v>
                      </c:pt>
                      <c:pt idx="72" formatCode="General">
                        <c:v>56</c:v>
                      </c:pt>
                      <c:pt idx="73" formatCode="General">
                        <c:v>45</c:v>
                      </c:pt>
                      <c:pt idx="74" formatCode="General">
                        <c:v>55</c:v>
                      </c:pt>
                      <c:pt idx="75" formatCode="General">
                        <c:v>61</c:v>
                      </c:pt>
                      <c:pt idx="76" formatCode="General">
                        <c:v>73</c:v>
                      </c:pt>
                      <c:pt idx="77" formatCode="General">
                        <c:v>72</c:v>
                      </c:pt>
                      <c:pt idx="78" formatCode="General">
                        <c:v>69</c:v>
                      </c:pt>
                      <c:pt idx="79" formatCode="General">
                        <c:v>86</c:v>
                      </c:pt>
                      <c:pt idx="80" formatCode="General">
                        <c:v>88</c:v>
                      </c:pt>
                      <c:pt idx="81" formatCode="General">
                        <c:v>101</c:v>
                      </c:pt>
                      <c:pt idx="82" formatCode="General">
                        <c:v>94</c:v>
                      </c:pt>
                      <c:pt idx="83" formatCode="General">
                        <c:v>96</c:v>
                      </c:pt>
                      <c:pt idx="84" formatCode="General">
                        <c:v>79</c:v>
                      </c:pt>
                      <c:pt idx="85" formatCode="General">
                        <c:v>83</c:v>
                      </c:pt>
                      <c:pt idx="86" formatCode="General">
                        <c:v>91</c:v>
                      </c:pt>
                      <c:pt idx="87" formatCode="General">
                        <c:v>95</c:v>
                      </c:pt>
                      <c:pt idx="88" formatCode="General">
                        <c:v>90</c:v>
                      </c:pt>
                      <c:pt idx="89" formatCode="General">
                        <c:v>83</c:v>
                      </c:pt>
                      <c:pt idx="90" formatCode="General">
                        <c:v>95</c:v>
                      </c:pt>
                      <c:pt idx="91" formatCode="General">
                        <c:v>108</c:v>
                      </c:pt>
                      <c:pt idx="92" formatCode="General">
                        <c:v>109</c:v>
                      </c:pt>
                      <c:pt idx="93" formatCode="General">
                        <c:v>93</c:v>
                      </c:pt>
                      <c:pt idx="94" formatCode="General">
                        <c:v>89</c:v>
                      </c:pt>
                      <c:pt idx="95" formatCode="General">
                        <c:v>74</c:v>
                      </c:pt>
                      <c:pt idx="96" formatCode="General">
                        <c:v>70</c:v>
                      </c:pt>
                      <c:pt idx="97" formatCode="General">
                        <c:v>76</c:v>
                      </c:pt>
                      <c:pt idx="98" formatCode="General">
                        <c:v>61</c:v>
                      </c:pt>
                      <c:pt idx="99" formatCode="General">
                        <c:v>59</c:v>
                      </c:pt>
                      <c:pt idx="100" formatCode="General">
                        <c:v>55</c:v>
                      </c:pt>
                      <c:pt idx="101" formatCode="General">
                        <c:v>56</c:v>
                      </c:pt>
                      <c:pt idx="102" formatCode="General">
                        <c:v>47</c:v>
                      </c:pt>
                      <c:pt idx="103" formatCode="General">
                        <c:v>51</c:v>
                      </c:pt>
                      <c:pt idx="104" formatCode="General">
                        <c:v>54</c:v>
                      </c:pt>
                      <c:pt idx="105" formatCode="General">
                        <c:v>72</c:v>
                      </c:pt>
                      <c:pt idx="106" formatCode="General">
                        <c:v>71</c:v>
                      </c:pt>
                      <c:pt idx="107" formatCode="General">
                        <c:v>81</c:v>
                      </c:pt>
                      <c:pt idx="108" formatCode="General">
                        <c:v>75</c:v>
                      </c:pt>
                    </c:numCache>
                  </c:numRef>
                </c:val>
                <c:smooth val="0"/>
                <c:extLst xmlns:c15="http://schemas.microsoft.com/office/drawing/2012/chart">
                  <c:ext xmlns:c16="http://schemas.microsoft.com/office/drawing/2014/chart" uri="{C3380CC4-5D6E-409C-BE32-E72D297353CC}">
                    <c16:uniqueId val="{00000062-9227-4C30-8B5E-CA55F3858431}"/>
                  </c:ext>
                </c:extLst>
              </c15:ser>
            </c15:filteredLineSeries>
            <c15:filteredLineSeries>
              <c15:ser>
                <c:idx val="98"/>
                <c:order val="98"/>
                <c:tx>
                  <c:strRef>
                    <c:extLst xmlns:c15="http://schemas.microsoft.com/office/drawing/2012/chart">
                      <c:ext xmlns:c15="http://schemas.microsoft.com/office/drawing/2012/chart" uri="{02D57815-91ED-43cb-92C2-25804820EDAC}">
                        <c15:formulaRef>
                          <c15:sqref>'Table for graphs 25-27'!$A$100</c15:sqref>
                        </c15:formulaRef>
                      </c:ext>
                    </c:extLst>
                    <c:strCache>
                      <c:ptCount val="1"/>
                      <c:pt idx="0">
                        <c:v>Lung - Reported Backlog Total</c:v>
                      </c:pt>
                    </c:strCache>
                  </c:strRef>
                </c:tx>
                <c:spPr>
                  <a:ln w="28575" cap="rnd">
                    <a:solidFill>
                      <a:schemeClr val="accent3">
                        <a:lumMod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25-27'!$B$100:$FA$100</c15:sqref>
                        </c15:formulaRef>
                      </c:ext>
                    </c:extLst>
                    <c:numCache>
                      <c:formatCode>0</c:formatCode>
                      <c:ptCount val="156"/>
                      <c:pt idx="0">
                        <c:v>19</c:v>
                      </c:pt>
                      <c:pt idx="1">
                        <c:v>21</c:v>
                      </c:pt>
                      <c:pt idx="2">
                        <c:v>24</c:v>
                      </c:pt>
                      <c:pt idx="3">
                        <c:v>21</c:v>
                      </c:pt>
                      <c:pt idx="4">
                        <c:v>19</c:v>
                      </c:pt>
                      <c:pt idx="5">
                        <c:v>19</c:v>
                      </c:pt>
                      <c:pt idx="6">
                        <c:v>15</c:v>
                      </c:pt>
                      <c:pt idx="7">
                        <c:v>16</c:v>
                      </c:pt>
                      <c:pt idx="8">
                        <c:v>18</c:v>
                      </c:pt>
                      <c:pt idx="9">
                        <c:v>19</c:v>
                      </c:pt>
                      <c:pt idx="10">
                        <c:v>15</c:v>
                      </c:pt>
                      <c:pt idx="11">
                        <c:v>16</c:v>
                      </c:pt>
                      <c:pt idx="12">
                        <c:v>16</c:v>
                      </c:pt>
                      <c:pt idx="13">
                        <c:v>17</c:v>
                      </c:pt>
                      <c:pt idx="14">
                        <c:v>17</c:v>
                      </c:pt>
                      <c:pt idx="15">
                        <c:v>20</c:v>
                      </c:pt>
                      <c:pt idx="16">
                        <c:v>35</c:v>
                      </c:pt>
                      <c:pt idx="17">
                        <c:v>21</c:v>
                      </c:pt>
                      <c:pt idx="18">
                        <c:v>20</c:v>
                      </c:pt>
                      <c:pt idx="19">
                        <c:v>23</c:v>
                      </c:pt>
                      <c:pt idx="20">
                        <c:v>21</c:v>
                      </c:pt>
                      <c:pt idx="21">
                        <c:v>22</c:v>
                      </c:pt>
                      <c:pt idx="22">
                        <c:v>20</c:v>
                      </c:pt>
                      <c:pt idx="23">
                        <c:v>21</c:v>
                      </c:pt>
                      <c:pt idx="24">
                        <c:v>19</c:v>
                      </c:pt>
                      <c:pt idx="25">
                        <c:v>21</c:v>
                      </c:pt>
                      <c:pt idx="26">
                        <c:v>21</c:v>
                      </c:pt>
                      <c:pt idx="27">
                        <c:v>22</c:v>
                      </c:pt>
                      <c:pt idx="28">
                        <c:v>21</c:v>
                      </c:pt>
                      <c:pt idx="29">
                        <c:v>24</c:v>
                      </c:pt>
                      <c:pt idx="30">
                        <c:v>22</c:v>
                      </c:pt>
                      <c:pt idx="31">
                        <c:v>17</c:v>
                      </c:pt>
                      <c:pt idx="32">
                        <c:v>13</c:v>
                      </c:pt>
                      <c:pt idx="33">
                        <c:v>11</c:v>
                      </c:pt>
                      <c:pt idx="34">
                        <c:v>14</c:v>
                      </c:pt>
                      <c:pt idx="35">
                        <c:v>15</c:v>
                      </c:pt>
                      <c:pt idx="36">
                        <c:v>14</c:v>
                      </c:pt>
                      <c:pt idx="37">
                        <c:v>14</c:v>
                      </c:pt>
                      <c:pt idx="38">
                        <c:v>17</c:v>
                      </c:pt>
                      <c:pt idx="39">
                        <c:v>20</c:v>
                      </c:pt>
                      <c:pt idx="40">
                        <c:v>22</c:v>
                      </c:pt>
                      <c:pt idx="41">
                        <c:v>22</c:v>
                      </c:pt>
                      <c:pt idx="42">
                        <c:v>21</c:v>
                      </c:pt>
                      <c:pt idx="43">
                        <c:v>21</c:v>
                      </c:pt>
                      <c:pt idx="44">
                        <c:v>20</c:v>
                      </c:pt>
                      <c:pt idx="45">
                        <c:v>19</c:v>
                      </c:pt>
                      <c:pt idx="46">
                        <c:v>17</c:v>
                      </c:pt>
                      <c:pt idx="47" formatCode="General">
                        <c:v>16</c:v>
                      </c:pt>
                      <c:pt idx="48" formatCode="General">
                        <c:v>17</c:v>
                      </c:pt>
                      <c:pt idx="49" formatCode="General">
                        <c:v>20</c:v>
                      </c:pt>
                      <c:pt idx="50" formatCode="General">
                        <c:v>23</c:v>
                      </c:pt>
                      <c:pt idx="51" formatCode="General">
                        <c:v>24</c:v>
                      </c:pt>
                      <c:pt idx="52" formatCode="General">
                        <c:v>23</c:v>
                      </c:pt>
                      <c:pt idx="53" formatCode="General">
                        <c:v>19</c:v>
                      </c:pt>
                      <c:pt idx="54" formatCode="General">
                        <c:v>23</c:v>
                      </c:pt>
                      <c:pt idx="55" formatCode="General">
                        <c:v>24</c:v>
                      </c:pt>
                      <c:pt idx="56" formatCode="General">
                        <c:v>26</c:v>
                      </c:pt>
                      <c:pt idx="57" formatCode="General">
                        <c:v>23</c:v>
                      </c:pt>
                      <c:pt idx="58" formatCode="General">
                        <c:v>23</c:v>
                      </c:pt>
                      <c:pt idx="59" formatCode="General">
                        <c:v>20</c:v>
                      </c:pt>
                      <c:pt idx="60" formatCode="General">
                        <c:v>16</c:v>
                      </c:pt>
                      <c:pt idx="61" formatCode="General">
                        <c:v>18</c:v>
                      </c:pt>
                      <c:pt idx="62" formatCode="General">
                        <c:v>14</c:v>
                      </c:pt>
                      <c:pt idx="63" formatCode="General">
                        <c:v>9</c:v>
                      </c:pt>
                      <c:pt idx="64" formatCode="General">
                        <c:v>7</c:v>
                      </c:pt>
                      <c:pt idx="65" formatCode="General">
                        <c:v>11</c:v>
                      </c:pt>
                      <c:pt idx="66" formatCode="General">
                        <c:v>15</c:v>
                      </c:pt>
                      <c:pt idx="67" formatCode="General">
                        <c:v>16</c:v>
                      </c:pt>
                      <c:pt idx="68" formatCode="General">
                        <c:v>15</c:v>
                      </c:pt>
                      <c:pt idx="69" formatCode="General">
                        <c:v>18</c:v>
                      </c:pt>
                      <c:pt idx="70" formatCode="General">
                        <c:v>15</c:v>
                      </c:pt>
                      <c:pt idx="71" formatCode="General">
                        <c:v>16</c:v>
                      </c:pt>
                      <c:pt idx="72" formatCode="General">
                        <c:v>13</c:v>
                      </c:pt>
                      <c:pt idx="73" formatCode="General">
                        <c:v>15</c:v>
                      </c:pt>
                      <c:pt idx="74" formatCode="General">
                        <c:v>13</c:v>
                      </c:pt>
                      <c:pt idx="75" formatCode="General">
                        <c:v>14</c:v>
                      </c:pt>
                      <c:pt idx="76" formatCode="General">
                        <c:v>16</c:v>
                      </c:pt>
                      <c:pt idx="77" formatCode="General">
                        <c:v>16</c:v>
                      </c:pt>
                      <c:pt idx="78" formatCode="General">
                        <c:v>16</c:v>
                      </c:pt>
                      <c:pt idx="79" formatCode="General">
                        <c:v>16</c:v>
                      </c:pt>
                      <c:pt idx="80" formatCode="General">
                        <c:v>17</c:v>
                      </c:pt>
                      <c:pt idx="81" formatCode="General">
                        <c:v>19</c:v>
                      </c:pt>
                      <c:pt idx="82" formatCode="General">
                        <c:v>19</c:v>
                      </c:pt>
                      <c:pt idx="83" formatCode="General">
                        <c:v>15</c:v>
                      </c:pt>
                      <c:pt idx="84" formatCode="General">
                        <c:v>14</c:v>
                      </c:pt>
                      <c:pt idx="85" formatCode="General">
                        <c:v>19</c:v>
                      </c:pt>
                      <c:pt idx="86" formatCode="General">
                        <c:v>18</c:v>
                      </c:pt>
                      <c:pt idx="87" formatCode="General">
                        <c:v>15</c:v>
                      </c:pt>
                      <c:pt idx="88" formatCode="General">
                        <c:v>18</c:v>
                      </c:pt>
                      <c:pt idx="89" formatCode="General">
                        <c:v>17</c:v>
                      </c:pt>
                      <c:pt idx="90" formatCode="General">
                        <c:v>19</c:v>
                      </c:pt>
                      <c:pt idx="91" formatCode="General">
                        <c:v>19</c:v>
                      </c:pt>
                      <c:pt idx="92" formatCode="General">
                        <c:v>18</c:v>
                      </c:pt>
                      <c:pt idx="93" formatCode="General">
                        <c:v>18</c:v>
                      </c:pt>
                      <c:pt idx="94" formatCode="General">
                        <c:v>19</c:v>
                      </c:pt>
                      <c:pt idx="95" formatCode="General">
                        <c:v>19</c:v>
                      </c:pt>
                      <c:pt idx="96" formatCode="General">
                        <c:v>18</c:v>
                      </c:pt>
                      <c:pt idx="97" formatCode="General">
                        <c:v>19</c:v>
                      </c:pt>
                      <c:pt idx="98" formatCode="General">
                        <c:v>19</c:v>
                      </c:pt>
                      <c:pt idx="99" formatCode="General">
                        <c:v>18</c:v>
                      </c:pt>
                      <c:pt idx="100" formatCode="General">
                        <c:v>13</c:v>
                      </c:pt>
                      <c:pt idx="101" formatCode="General">
                        <c:v>13</c:v>
                      </c:pt>
                      <c:pt idx="102" formatCode="General">
                        <c:v>14</c:v>
                      </c:pt>
                      <c:pt idx="103" formatCode="General">
                        <c:v>21</c:v>
                      </c:pt>
                      <c:pt idx="104" formatCode="General">
                        <c:v>18</c:v>
                      </c:pt>
                      <c:pt idx="105" formatCode="General">
                        <c:v>22</c:v>
                      </c:pt>
                      <c:pt idx="106" formatCode="General">
                        <c:v>22</c:v>
                      </c:pt>
                      <c:pt idx="107" formatCode="General">
                        <c:v>23</c:v>
                      </c:pt>
                      <c:pt idx="108" formatCode="General">
                        <c:v>24</c:v>
                      </c:pt>
                    </c:numCache>
                  </c:numRef>
                </c:val>
                <c:smooth val="0"/>
                <c:extLst xmlns:c15="http://schemas.microsoft.com/office/drawing/2012/chart">
                  <c:ext xmlns:c16="http://schemas.microsoft.com/office/drawing/2014/chart" uri="{C3380CC4-5D6E-409C-BE32-E72D297353CC}">
                    <c16:uniqueId val="{00000063-9227-4C30-8B5E-CA55F3858431}"/>
                  </c:ext>
                </c:extLst>
              </c15:ser>
            </c15:filteredLineSeries>
            <c15:filteredLineSeries>
              <c15:ser>
                <c:idx val="99"/>
                <c:order val="99"/>
                <c:tx>
                  <c:strRef>
                    <c:extLst xmlns:c15="http://schemas.microsoft.com/office/drawing/2012/chart">
                      <c:ext xmlns:c15="http://schemas.microsoft.com/office/drawing/2012/chart" uri="{02D57815-91ED-43cb-92C2-25804820EDAC}">
                        <c15:formulaRef>
                          <c15:sqref>'Table for graphs 25-27'!$A$101</c15:sqref>
                        </c15:formulaRef>
                      </c:ext>
                    </c:extLst>
                    <c:strCache>
                      <c:ptCount val="1"/>
                      <c:pt idx="0">
                        <c:v>Other - Reported Backlog Total</c:v>
                      </c:pt>
                    </c:strCache>
                  </c:strRef>
                </c:tx>
                <c:spPr>
                  <a:ln w="28575" cap="rnd">
                    <a:solidFill>
                      <a:schemeClr val="accent4">
                        <a:lumMod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25-27'!$B$101:$FA$101</c15:sqref>
                        </c15:formulaRef>
                      </c:ext>
                    </c:extLst>
                    <c:numCache>
                      <c:formatCode>0</c:formatCode>
                      <c:ptCount val="156"/>
                      <c:pt idx="0">
                        <c:v>0</c:v>
                      </c:pt>
                      <c:pt idx="1">
                        <c:v>0</c:v>
                      </c:pt>
                      <c:pt idx="2">
                        <c:v>0</c:v>
                      </c:pt>
                      <c:pt idx="3">
                        <c:v>1</c:v>
                      </c:pt>
                      <c:pt idx="4">
                        <c:v>2</c:v>
                      </c:pt>
                      <c:pt idx="5">
                        <c:v>2</c:v>
                      </c:pt>
                      <c:pt idx="6">
                        <c:v>4</c:v>
                      </c:pt>
                      <c:pt idx="7">
                        <c:v>3</c:v>
                      </c:pt>
                      <c:pt idx="8">
                        <c:v>4</c:v>
                      </c:pt>
                      <c:pt idx="9">
                        <c:v>3</c:v>
                      </c:pt>
                      <c:pt idx="10">
                        <c:v>3</c:v>
                      </c:pt>
                      <c:pt idx="11">
                        <c:v>1</c:v>
                      </c:pt>
                      <c:pt idx="12">
                        <c:v>1</c:v>
                      </c:pt>
                      <c:pt idx="13">
                        <c:v>3</c:v>
                      </c:pt>
                      <c:pt idx="14">
                        <c:v>1</c:v>
                      </c:pt>
                      <c:pt idx="15">
                        <c:v>2</c:v>
                      </c:pt>
                      <c:pt idx="16">
                        <c:v>2</c:v>
                      </c:pt>
                      <c:pt idx="17">
                        <c:v>1</c:v>
                      </c:pt>
                      <c:pt idx="18">
                        <c:v>0</c:v>
                      </c:pt>
                      <c:pt idx="19">
                        <c:v>0</c:v>
                      </c:pt>
                      <c:pt idx="20">
                        <c:v>1</c:v>
                      </c:pt>
                      <c:pt idx="21">
                        <c:v>1</c:v>
                      </c:pt>
                      <c:pt idx="22">
                        <c:v>1</c:v>
                      </c:pt>
                      <c:pt idx="23">
                        <c:v>1</c:v>
                      </c:pt>
                      <c:pt idx="24">
                        <c:v>2</c:v>
                      </c:pt>
                      <c:pt idx="25">
                        <c:v>1</c:v>
                      </c:pt>
                      <c:pt idx="26">
                        <c:v>1</c:v>
                      </c:pt>
                      <c:pt idx="27">
                        <c:v>3</c:v>
                      </c:pt>
                      <c:pt idx="28">
                        <c:v>3</c:v>
                      </c:pt>
                      <c:pt idx="29">
                        <c:v>3</c:v>
                      </c:pt>
                      <c:pt idx="30">
                        <c:v>3</c:v>
                      </c:pt>
                      <c:pt idx="31">
                        <c:v>3</c:v>
                      </c:pt>
                      <c:pt idx="32">
                        <c:v>3</c:v>
                      </c:pt>
                      <c:pt idx="33">
                        <c:v>3</c:v>
                      </c:pt>
                      <c:pt idx="34">
                        <c:v>2</c:v>
                      </c:pt>
                      <c:pt idx="35">
                        <c:v>3</c:v>
                      </c:pt>
                      <c:pt idx="36">
                        <c:v>2</c:v>
                      </c:pt>
                      <c:pt idx="37">
                        <c:v>3</c:v>
                      </c:pt>
                      <c:pt idx="38">
                        <c:v>5</c:v>
                      </c:pt>
                      <c:pt idx="39">
                        <c:v>5</c:v>
                      </c:pt>
                      <c:pt idx="40">
                        <c:v>5</c:v>
                      </c:pt>
                      <c:pt idx="41">
                        <c:v>4</c:v>
                      </c:pt>
                      <c:pt idx="42">
                        <c:v>1</c:v>
                      </c:pt>
                      <c:pt idx="43">
                        <c:v>2</c:v>
                      </c:pt>
                      <c:pt idx="44">
                        <c:v>0</c:v>
                      </c:pt>
                      <c:pt idx="45">
                        <c:v>0</c:v>
                      </c:pt>
                      <c:pt idx="46">
                        <c:v>0</c:v>
                      </c:pt>
                      <c:pt idx="47" formatCode="General">
                        <c:v>1</c:v>
                      </c:pt>
                      <c:pt idx="48" formatCode="General">
                        <c:v>3</c:v>
                      </c:pt>
                      <c:pt idx="49" formatCode="General">
                        <c:v>1</c:v>
                      </c:pt>
                      <c:pt idx="50" formatCode="General">
                        <c:v>2</c:v>
                      </c:pt>
                      <c:pt idx="51" formatCode="General">
                        <c:v>1</c:v>
                      </c:pt>
                      <c:pt idx="52" formatCode="General">
                        <c:v>1</c:v>
                      </c:pt>
                      <c:pt idx="53" formatCode="General">
                        <c:v>1</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3</c:v>
                      </c:pt>
                      <c:pt idx="72" formatCode="General">
                        <c:v>3</c:v>
                      </c:pt>
                      <c:pt idx="73" formatCode="General">
                        <c:v>6</c:v>
                      </c:pt>
                      <c:pt idx="74" formatCode="General">
                        <c:v>6</c:v>
                      </c:pt>
                      <c:pt idx="75" formatCode="General">
                        <c:v>6</c:v>
                      </c:pt>
                      <c:pt idx="76" formatCode="General">
                        <c:v>5</c:v>
                      </c:pt>
                      <c:pt idx="77" formatCode="General">
                        <c:v>5</c:v>
                      </c:pt>
                      <c:pt idx="78" formatCode="General">
                        <c:v>4</c:v>
                      </c:pt>
                      <c:pt idx="79" formatCode="General">
                        <c:v>3</c:v>
                      </c:pt>
                      <c:pt idx="80" formatCode="General">
                        <c:v>3</c:v>
                      </c:pt>
                      <c:pt idx="81" formatCode="General">
                        <c:v>5</c:v>
                      </c:pt>
                      <c:pt idx="82" formatCode="General">
                        <c:v>2</c:v>
                      </c:pt>
                      <c:pt idx="83" formatCode="General">
                        <c:v>1</c:v>
                      </c:pt>
                      <c:pt idx="84" formatCode="General">
                        <c:v>3</c:v>
                      </c:pt>
                      <c:pt idx="85" formatCode="General">
                        <c:v>4</c:v>
                      </c:pt>
                      <c:pt idx="86" formatCode="General">
                        <c:v>4</c:v>
                      </c:pt>
                      <c:pt idx="87" formatCode="General">
                        <c:v>3</c:v>
                      </c:pt>
                      <c:pt idx="88" formatCode="General">
                        <c:v>4</c:v>
                      </c:pt>
                      <c:pt idx="89" formatCode="General">
                        <c:v>5</c:v>
                      </c:pt>
                      <c:pt idx="90" formatCode="General">
                        <c:v>1</c:v>
                      </c:pt>
                      <c:pt idx="91" formatCode="General">
                        <c:v>2</c:v>
                      </c:pt>
                      <c:pt idx="92" formatCode="General">
                        <c:v>4</c:v>
                      </c:pt>
                      <c:pt idx="93" formatCode="General">
                        <c:v>4</c:v>
                      </c:pt>
                      <c:pt idx="94" formatCode="General">
                        <c:v>5</c:v>
                      </c:pt>
                      <c:pt idx="95" formatCode="General">
                        <c:v>5</c:v>
                      </c:pt>
                      <c:pt idx="96" formatCode="General">
                        <c:v>5</c:v>
                      </c:pt>
                      <c:pt idx="97" formatCode="General">
                        <c:v>6</c:v>
                      </c:pt>
                      <c:pt idx="98" formatCode="General">
                        <c:v>4</c:v>
                      </c:pt>
                      <c:pt idx="99" formatCode="General">
                        <c:v>4</c:v>
                      </c:pt>
                      <c:pt idx="100" formatCode="General">
                        <c:v>7</c:v>
                      </c:pt>
                      <c:pt idx="101" formatCode="General">
                        <c:v>5</c:v>
                      </c:pt>
                      <c:pt idx="102" formatCode="General">
                        <c:v>5</c:v>
                      </c:pt>
                      <c:pt idx="103" formatCode="General">
                        <c:v>4</c:v>
                      </c:pt>
                      <c:pt idx="104" formatCode="General">
                        <c:v>3</c:v>
                      </c:pt>
                      <c:pt idx="105" formatCode="General">
                        <c:v>0</c:v>
                      </c:pt>
                      <c:pt idx="106" formatCode="General">
                        <c:v>0</c:v>
                      </c:pt>
                      <c:pt idx="107" formatCode="General">
                        <c:v>0</c:v>
                      </c:pt>
                      <c:pt idx="108" formatCode="General">
                        <c:v>1</c:v>
                      </c:pt>
                    </c:numCache>
                  </c:numRef>
                </c:val>
                <c:smooth val="0"/>
                <c:extLst xmlns:c15="http://schemas.microsoft.com/office/drawing/2012/chart">
                  <c:ext xmlns:c16="http://schemas.microsoft.com/office/drawing/2014/chart" uri="{C3380CC4-5D6E-409C-BE32-E72D297353CC}">
                    <c16:uniqueId val="{00000064-9227-4C30-8B5E-CA55F3858431}"/>
                  </c:ext>
                </c:extLst>
              </c15:ser>
            </c15:filteredLineSeries>
            <c15:filteredLineSeries>
              <c15:ser>
                <c:idx val="100"/>
                <c:order val="100"/>
                <c:tx>
                  <c:strRef>
                    <c:extLst xmlns:c15="http://schemas.microsoft.com/office/drawing/2012/chart">
                      <c:ext xmlns:c15="http://schemas.microsoft.com/office/drawing/2012/chart" uri="{02D57815-91ED-43cb-92C2-25804820EDAC}">
                        <c15:formulaRef>
                          <c15:sqref>'Table for graphs 25-27'!$A$102</c15:sqref>
                        </c15:formulaRef>
                      </c:ext>
                    </c:extLst>
                    <c:strCache>
                      <c:ptCount val="1"/>
                      <c:pt idx="0">
                        <c:v>Sarcoma - Reported Backlog Total</c:v>
                      </c:pt>
                    </c:strCache>
                  </c:strRef>
                </c:tx>
                <c:spPr>
                  <a:ln w="28575" cap="rnd">
                    <a:solidFill>
                      <a:schemeClr val="accent5">
                        <a:lumMod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25-27'!$B$102:$FA$102</c15:sqref>
                        </c15:formulaRef>
                      </c:ext>
                    </c:extLst>
                    <c:numCache>
                      <c:formatCode>0</c:formatCode>
                      <c:ptCount val="156"/>
                      <c:pt idx="0">
                        <c:v>2</c:v>
                      </c:pt>
                      <c:pt idx="1">
                        <c:v>3</c:v>
                      </c:pt>
                      <c:pt idx="2">
                        <c:v>3</c:v>
                      </c:pt>
                      <c:pt idx="3">
                        <c:v>1</c:v>
                      </c:pt>
                      <c:pt idx="4">
                        <c:v>2</c:v>
                      </c:pt>
                      <c:pt idx="5">
                        <c:v>3</c:v>
                      </c:pt>
                      <c:pt idx="6">
                        <c:v>4</c:v>
                      </c:pt>
                      <c:pt idx="7">
                        <c:v>3</c:v>
                      </c:pt>
                      <c:pt idx="8">
                        <c:v>4</c:v>
                      </c:pt>
                      <c:pt idx="9">
                        <c:v>6</c:v>
                      </c:pt>
                      <c:pt idx="10">
                        <c:v>8</c:v>
                      </c:pt>
                      <c:pt idx="11">
                        <c:v>6</c:v>
                      </c:pt>
                      <c:pt idx="12">
                        <c:v>5</c:v>
                      </c:pt>
                      <c:pt idx="13">
                        <c:v>9</c:v>
                      </c:pt>
                      <c:pt idx="14">
                        <c:v>7</c:v>
                      </c:pt>
                      <c:pt idx="15">
                        <c:v>7</c:v>
                      </c:pt>
                      <c:pt idx="16">
                        <c:v>5</c:v>
                      </c:pt>
                      <c:pt idx="17">
                        <c:v>2</c:v>
                      </c:pt>
                      <c:pt idx="18">
                        <c:v>2</c:v>
                      </c:pt>
                      <c:pt idx="19">
                        <c:v>2</c:v>
                      </c:pt>
                      <c:pt idx="20">
                        <c:v>3</c:v>
                      </c:pt>
                      <c:pt idx="21">
                        <c:v>2</c:v>
                      </c:pt>
                      <c:pt idx="22">
                        <c:v>2</c:v>
                      </c:pt>
                      <c:pt idx="23">
                        <c:v>4</c:v>
                      </c:pt>
                      <c:pt idx="24">
                        <c:v>4</c:v>
                      </c:pt>
                      <c:pt idx="25">
                        <c:v>2</c:v>
                      </c:pt>
                      <c:pt idx="26">
                        <c:v>1</c:v>
                      </c:pt>
                      <c:pt idx="27">
                        <c:v>0</c:v>
                      </c:pt>
                      <c:pt idx="28">
                        <c:v>0</c:v>
                      </c:pt>
                      <c:pt idx="29">
                        <c:v>2</c:v>
                      </c:pt>
                      <c:pt idx="30">
                        <c:v>1</c:v>
                      </c:pt>
                      <c:pt idx="31">
                        <c:v>2</c:v>
                      </c:pt>
                      <c:pt idx="32">
                        <c:v>2</c:v>
                      </c:pt>
                      <c:pt idx="33">
                        <c:v>2</c:v>
                      </c:pt>
                      <c:pt idx="34">
                        <c:v>1</c:v>
                      </c:pt>
                      <c:pt idx="35">
                        <c:v>2</c:v>
                      </c:pt>
                      <c:pt idx="36">
                        <c:v>0</c:v>
                      </c:pt>
                      <c:pt idx="37">
                        <c:v>3</c:v>
                      </c:pt>
                      <c:pt idx="38">
                        <c:v>4</c:v>
                      </c:pt>
                      <c:pt idx="39">
                        <c:v>4</c:v>
                      </c:pt>
                      <c:pt idx="40">
                        <c:v>4</c:v>
                      </c:pt>
                      <c:pt idx="41">
                        <c:v>5</c:v>
                      </c:pt>
                      <c:pt idx="42">
                        <c:v>5</c:v>
                      </c:pt>
                      <c:pt idx="43">
                        <c:v>5</c:v>
                      </c:pt>
                      <c:pt idx="44">
                        <c:v>7</c:v>
                      </c:pt>
                      <c:pt idx="45">
                        <c:v>6</c:v>
                      </c:pt>
                      <c:pt idx="46">
                        <c:v>5</c:v>
                      </c:pt>
                      <c:pt idx="47" formatCode="General">
                        <c:v>5</c:v>
                      </c:pt>
                      <c:pt idx="48" formatCode="General">
                        <c:v>5</c:v>
                      </c:pt>
                      <c:pt idx="49" formatCode="General">
                        <c:v>3</c:v>
                      </c:pt>
                      <c:pt idx="50" formatCode="General">
                        <c:v>2</c:v>
                      </c:pt>
                      <c:pt idx="51" formatCode="General">
                        <c:v>4</c:v>
                      </c:pt>
                      <c:pt idx="52" formatCode="General">
                        <c:v>4</c:v>
                      </c:pt>
                      <c:pt idx="53" formatCode="General">
                        <c:v>3</c:v>
                      </c:pt>
                      <c:pt idx="54" formatCode="General">
                        <c:v>3</c:v>
                      </c:pt>
                      <c:pt idx="55" formatCode="General">
                        <c:v>5</c:v>
                      </c:pt>
                      <c:pt idx="56" formatCode="General">
                        <c:v>3</c:v>
                      </c:pt>
                      <c:pt idx="57" formatCode="General">
                        <c:v>2</c:v>
                      </c:pt>
                      <c:pt idx="58" formatCode="General">
                        <c:v>3</c:v>
                      </c:pt>
                      <c:pt idx="59" formatCode="General">
                        <c:v>3</c:v>
                      </c:pt>
                      <c:pt idx="60" formatCode="General">
                        <c:v>5</c:v>
                      </c:pt>
                      <c:pt idx="61" formatCode="General">
                        <c:v>5</c:v>
                      </c:pt>
                      <c:pt idx="62" formatCode="General">
                        <c:v>6</c:v>
                      </c:pt>
                      <c:pt idx="63" formatCode="General">
                        <c:v>5</c:v>
                      </c:pt>
                      <c:pt idx="64" formatCode="General">
                        <c:v>7</c:v>
                      </c:pt>
                      <c:pt idx="65" formatCode="General">
                        <c:v>9</c:v>
                      </c:pt>
                      <c:pt idx="66" formatCode="General">
                        <c:v>6</c:v>
                      </c:pt>
                      <c:pt idx="67" formatCode="General">
                        <c:v>4</c:v>
                      </c:pt>
                      <c:pt idx="68" formatCode="General">
                        <c:v>3</c:v>
                      </c:pt>
                      <c:pt idx="69" formatCode="General">
                        <c:v>2</c:v>
                      </c:pt>
                      <c:pt idx="70" formatCode="General">
                        <c:v>2</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5</c:v>
                      </c:pt>
                      <c:pt idx="85" formatCode="General">
                        <c:v>4</c:v>
                      </c:pt>
                      <c:pt idx="86" formatCode="General">
                        <c:v>3</c:v>
                      </c:pt>
                      <c:pt idx="87" formatCode="General">
                        <c:v>2</c:v>
                      </c:pt>
                      <c:pt idx="88" formatCode="General">
                        <c:v>3</c:v>
                      </c:pt>
                      <c:pt idx="89" formatCode="General">
                        <c:v>5</c:v>
                      </c:pt>
                      <c:pt idx="90" formatCode="General">
                        <c:v>5</c:v>
                      </c:pt>
                      <c:pt idx="91" formatCode="General">
                        <c:v>4</c:v>
                      </c:pt>
                      <c:pt idx="92" formatCode="General">
                        <c:v>5</c:v>
                      </c:pt>
                      <c:pt idx="93" formatCode="General">
                        <c:v>6</c:v>
                      </c:pt>
                      <c:pt idx="94" formatCode="General">
                        <c:v>3</c:v>
                      </c:pt>
                      <c:pt idx="95" formatCode="General">
                        <c:v>4</c:v>
                      </c:pt>
                      <c:pt idx="96" formatCode="General">
                        <c:v>4</c:v>
                      </c:pt>
                      <c:pt idx="97" formatCode="General">
                        <c:v>4</c:v>
                      </c:pt>
                      <c:pt idx="98" formatCode="General">
                        <c:v>3</c:v>
                      </c:pt>
                      <c:pt idx="99" formatCode="General">
                        <c:v>3</c:v>
                      </c:pt>
                      <c:pt idx="100" formatCode="General">
                        <c:v>6</c:v>
                      </c:pt>
                      <c:pt idx="101" formatCode="General">
                        <c:v>6</c:v>
                      </c:pt>
                      <c:pt idx="102" formatCode="General">
                        <c:v>6</c:v>
                      </c:pt>
                      <c:pt idx="103" formatCode="General">
                        <c:v>3</c:v>
                      </c:pt>
                      <c:pt idx="104" formatCode="General">
                        <c:v>8</c:v>
                      </c:pt>
                      <c:pt idx="105" formatCode="General">
                        <c:v>6</c:v>
                      </c:pt>
                      <c:pt idx="106" formatCode="General">
                        <c:v>6</c:v>
                      </c:pt>
                      <c:pt idx="107" formatCode="General">
                        <c:v>7</c:v>
                      </c:pt>
                      <c:pt idx="108" formatCode="General">
                        <c:v>9</c:v>
                      </c:pt>
                    </c:numCache>
                  </c:numRef>
                </c:val>
                <c:smooth val="0"/>
                <c:extLst xmlns:c15="http://schemas.microsoft.com/office/drawing/2012/chart">
                  <c:ext xmlns:c16="http://schemas.microsoft.com/office/drawing/2014/chart" uri="{C3380CC4-5D6E-409C-BE32-E72D297353CC}">
                    <c16:uniqueId val="{00000065-9227-4C30-8B5E-CA55F3858431}"/>
                  </c:ext>
                </c:extLst>
              </c15:ser>
            </c15:filteredLineSeries>
            <c15:filteredLineSeries>
              <c15:ser>
                <c:idx val="101"/>
                <c:order val="101"/>
                <c:tx>
                  <c:strRef>
                    <c:extLst xmlns:c15="http://schemas.microsoft.com/office/drawing/2012/chart">
                      <c:ext xmlns:c15="http://schemas.microsoft.com/office/drawing/2012/chart" uri="{02D57815-91ED-43cb-92C2-25804820EDAC}">
                        <c15:formulaRef>
                          <c15:sqref>'Table for graphs 25-27'!$A$103</c15:sqref>
                        </c15:formulaRef>
                      </c:ext>
                    </c:extLst>
                    <c:strCache>
                      <c:ptCount val="1"/>
                      <c:pt idx="0">
                        <c:v>Skin - Reported Backlog Total</c:v>
                      </c:pt>
                    </c:strCache>
                  </c:strRef>
                </c:tx>
                <c:spPr>
                  <a:ln w="28575" cap="rnd">
                    <a:solidFill>
                      <a:schemeClr val="accent6">
                        <a:lumMod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25-27'!$B$103:$FA$103</c15:sqref>
                        </c15:formulaRef>
                      </c:ext>
                    </c:extLst>
                    <c:numCache>
                      <c:formatCode>0</c:formatCode>
                      <c:ptCount val="156"/>
                      <c:pt idx="0">
                        <c:v>17</c:v>
                      </c:pt>
                      <c:pt idx="1">
                        <c:v>18</c:v>
                      </c:pt>
                      <c:pt idx="2">
                        <c:v>18</c:v>
                      </c:pt>
                      <c:pt idx="3">
                        <c:v>20</c:v>
                      </c:pt>
                      <c:pt idx="4">
                        <c:v>22</c:v>
                      </c:pt>
                      <c:pt idx="5">
                        <c:v>19</c:v>
                      </c:pt>
                      <c:pt idx="6">
                        <c:v>17</c:v>
                      </c:pt>
                      <c:pt idx="7">
                        <c:v>21</c:v>
                      </c:pt>
                      <c:pt idx="8">
                        <c:v>21</c:v>
                      </c:pt>
                      <c:pt idx="9">
                        <c:v>17</c:v>
                      </c:pt>
                      <c:pt idx="10">
                        <c:v>12</c:v>
                      </c:pt>
                      <c:pt idx="11">
                        <c:v>19</c:v>
                      </c:pt>
                      <c:pt idx="12">
                        <c:v>21</c:v>
                      </c:pt>
                      <c:pt idx="13">
                        <c:v>24</c:v>
                      </c:pt>
                      <c:pt idx="14">
                        <c:v>28</c:v>
                      </c:pt>
                      <c:pt idx="15">
                        <c:v>30</c:v>
                      </c:pt>
                      <c:pt idx="16">
                        <c:v>38</c:v>
                      </c:pt>
                      <c:pt idx="17">
                        <c:v>34</c:v>
                      </c:pt>
                      <c:pt idx="18">
                        <c:v>47</c:v>
                      </c:pt>
                      <c:pt idx="19">
                        <c:v>37</c:v>
                      </c:pt>
                      <c:pt idx="20">
                        <c:v>43</c:v>
                      </c:pt>
                      <c:pt idx="21">
                        <c:v>75</c:v>
                      </c:pt>
                      <c:pt idx="22">
                        <c:v>100</c:v>
                      </c:pt>
                      <c:pt idx="23">
                        <c:v>110</c:v>
                      </c:pt>
                      <c:pt idx="24">
                        <c:v>115</c:v>
                      </c:pt>
                      <c:pt idx="25">
                        <c:v>140</c:v>
                      </c:pt>
                      <c:pt idx="26">
                        <c:v>143</c:v>
                      </c:pt>
                      <c:pt idx="27">
                        <c:v>108</c:v>
                      </c:pt>
                      <c:pt idx="28">
                        <c:v>103</c:v>
                      </c:pt>
                      <c:pt idx="29">
                        <c:v>115</c:v>
                      </c:pt>
                      <c:pt idx="30">
                        <c:v>116</c:v>
                      </c:pt>
                      <c:pt idx="31">
                        <c:v>128</c:v>
                      </c:pt>
                      <c:pt idx="32">
                        <c:v>75</c:v>
                      </c:pt>
                      <c:pt idx="33">
                        <c:v>87</c:v>
                      </c:pt>
                      <c:pt idx="34">
                        <c:v>108</c:v>
                      </c:pt>
                      <c:pt idx="35">
                        <c:v>116</c:v>
                      </c:pt>
                      <c:pt idx="36">
                        <c:v>106</c:v>
                      </c:pt>
                      <c:pt idx="37">
                        <c:v>125</c:v>
                      </c:pt>
                      <c:pt idx="38">
                        <c:v>135</c:v>
                      </c:pt>
                      <c:pt idx="39">
                        <c:v>148</c:v>
                      </c:pt>
                      <c:pt idx="40">
                        <c:v>128</c:v>
                      </c:pt>
                      <c:pt idx="41">
                        <c:v>75</c:v>
                      </c:pt>
                      <c:pt idx="42">
                        <c:v>72</c:v>
                      </c:pt>
                      <c:pt idx="43">
                        <c:v>56</c:v>
                      </c:pt>
                      <c:pt idx="44">
                        <c:v>46</c:v>
                      </c:pt>
                      <c:pt idx="45">
                        <c:v>38</c:v>
                      </c:pt>
                      <c:pt idx="46">
                        <c:v>37</c:v>
                      </c:pt>
                      <c:pt idx="47" formatCode="General">
                        <c:v>35</c:v>
                      </c:pt>
                      <c:pt idx="48" formatCode="General">
                        <c:v>33</c:v>
                      </c:pt>
                      <c:pt idx="49" formatCode="General">
                        <c:v>34</c:v>
                      </c:pt>
                      <c:pt idx="50" formatCode="General">
                        <c:v>36</c:v>
                      </c:pt>
                      <c:pt idx="51" formatCode="General">
                        <c:v>37</c:v>
                      </c:pt>
                      <c:pt idx="52" formatCode="General">
                        <c:v>29</c:v>
                      </c:pt>
                      <c:pt idx="53" formatCode="General">
                        <c:v>33</c:v>
                      </c:pt>
                      <c:pt idx="54" formatCode="General">
                        <c:v>33</c:v>
                      </c:pt>
                      <c:pt idx="55" formatCode="General">
                        <c:v>74</c:v>
                      </c:pt>
                      <c:pt idx="56" formatCode="General">
                        <c:v>62</c:v>
                      </c:pt>
                      <c:pt idx="57" formatCode="General">
                        <c:v>42</c:v>
                      </c:pt>
                      <c:pt idx="58" formatCode="General">
                        <c:v>43</c:v>
                      </c:pt>
                      <c:pt idx="59" formatCode="General">
                        <c:v>40</c:v>
                      </c:pt>
                      <c:pt idx="60" formatCode="General">
                        <c:v>43</c:v>
                      </c:pt>
                      <c:pt idx="61" formatCode="General">
                        <c:v>38</c:v>
                      </c:pt>
                      <c:pt idx="62" formatCode="General">
                        <c:v>35</c:v>
                      </c:pt>
                      <c:pt idx="63" formatCode="General">
                        <c:v>36</c:v>
                      </c:pt>
                      <c:pt idx="64" formatCode="General">
                        <c:v>39</c:v>
                      </c:pt>
                      <c:pt idx="65" formatCode="General">
                        <c:v>45</c:v>
                      </c:pt>
                      <c:pt idx="66" formatCode="General">
                        <c:v>33</c:v>
                      </c:pt>
                      <c:pt idx="67" formatCode="General">
                        <c:v>37</c:v>
                      </c:pt>
                      <c:pt idx="68" formatCode="General">
                        <c:v>39</c:v>
                      </c:pt>
                      <c:pt idx="69" formatCode="General">
                        <c:v>52</c:v>
                      </c:pt>
                      <c:pt idx="70" formatCode="General">
                        <c:v>47</c:v>
                      </c:pt>
                      <c:pt idx="71" formatCode="General">
                        <c:v>56</c:v>
                      </c:pt>
                      <c:pt idx="72" formatCode="General">
                        <c:v>69</c:v>
                      </c:pt>
                      <c:pt idx="73" formatCode="General">
                        <c:v>91</c:v>
                      </c:pt>
                      <c:pt idx="74" formatCode="General">
                        <c:v>106</c:v>
                      </c:pt>
                      <c:pt idx="75" formatCode="General">
                        <c:v>106</c:v>
                      </c:pt>
                      <c:pt idx="76" formatCode="General">
                        <c:v>97</c:v>
                      </c:pt>
                      <c:pt idx="77" formatCode="General">
                        <c:v>83</c:v>
                      </c:pt>
                      <c:pt idx="78" formatCode="General">
                        <c:v>94</c:v>
                      </c:pt>
                      <c:pt idx="79" formatCode="General">
                        <c:v>76</c:v>
                      </c:pt>
                      <c:pt idx="80" formatCode="General">
                        <c:v>84</c:v>
                      </c:pt>
                      <c:pt idx="81" formatCode="General">
                        <c:v>75</c:v>
                      </c:pt>
                      <c:pt idx="82" formatCode="General">
                        <c:v>75</c:v>
                      </c:pt>
                      <c:pt idx="83" formatCode="General">
                        <c:v>69</c:v>
                      </c:pt>
                      <c:pt idx="84" formatCode="General">
                        <c:v>70</c:v>
                      </c:pt>
                      <c:pt idx="85" formatCode="General">
                        <c:v>54</c:v>
                      </c:pt>
                      <c:pt idx="86" formatCode="General">
                        <c:v>66</c:v>
                      </c:pt>
                      <c:pt idx="87" formatCode="General">
                        <c:v>61</c:v>
                      </c:pt>
                      <c:pt idx="88" formatCode="General">
                        <c:v>53</c:v>
                      </c:pt>
                      <c:pt idx="89" formatCode="General">
                        <c:v>54</c:v>
                      </c:pt>
                      <c:pt idx="90" formatCode="General">
                        <c:v>57</c:v>
                      </c:pt>
                      <c:pt idx="91" formatCode="General">
                        <c:v>60</c:v>
                      </c:pt>
                      <c:pt idx="92" formatCode="General">
                        <c:v>57</c:v>
                      </c:pt>
                      <c:pt idx="93" formatCode="General">
                        <c:v>53</c:v>
                      </c:pt>
                      <c:pt idx="94" formatCode="General">
                        <c:v>46</c:v>
                      </c:pt>
                      <c:pt idx="95" formatCode="General">
                        <c:v>50</c:v>
                      </c:pt>
                      <c:pt idx="96" formatCode="General">
                        <c:v>46</c:v>
                      </c:pt>
                      <c:pt idx="97" formatCode="General">
                        <c:v>43</c:v>
                      </c:pt>
                      <c:pt idx="98" formatCode="General">
                        <c:v>40</c:v>
                      </c:pt>
                      <c:pt idx="99" formatCode="General">
                        <c:v>34</c:v>
                      </c:pt>
                      <c:pt idx="100" formatCode="General">
                        <c:v>36</c:v>
                      </c:pt>
                      <c:pt idx="101" formatCode="General">
                        <c:v>37</c:v>
                      </c:pt>
                      <c:pt idx="102" formatCode="General">
                        <c:v>44</c:v>
                      </c:pt>
                      <c:pt idx="103" formatCode="General">
                        <c:v>49</c:v>
                      </c:pt>
                      <c:pt idx="104" formatCode="General">
                        <c:v>66</c:v>
                      </c:pt>
                      <c:pt idx="105" formatCode="General">
                        <c:v>74</c:v>
                      </c:pt>
                      <c:pt idx="106" formatCode="General">
                        <c:v>85</c:v>
                      </c:pt>
                      <c:pt idx="107" formatCode="General">
                        <c:v>80</c:v>
                      </c:pt>
                      <c:pt idx="108" formatCode="General">
                        <c:v>75</c:v>
                      </c:pt>
                    </c:numCache>
                  </c:numRef>
                </c:val>
                <c:smooth val="0"/>
                <c:extLst xmlns:c15="http://schemas.microsoft.com/office/drawing/2012/chart">
                  <c:ext xmlns:c16="http://schemas.microsoft.com/office/drawing/2014/chart" uri="{C3380CC4-5D6E-409C-BE32-E72D297353CC}">
                    <c16:uniqueId val="{00000066-9227-4C30-8B5E-CA55F3858431}"/>
                  </c:ext>
                </c:extLst>
              </c15:ser>
            </c15:filteredLineSeries>
            <c15:filteredLineSeries>
              <c15:ser>
                <c:idx val="102"/>
                <c:order val="102"/>
                <c:tx>
                  <c:strRef>
                    <c:extLst xmlns:c15="http://schemas.microsoft.com/office/drawing/2012/chart">
                      <c:ext xmlns:c15="http://schemas.microsoft.com/office/drawing/2012/chart" uri="{02D57815-91ED-43cb-92C2-25804820EDAC}">
                        <c15:formulaRef>
                          <c15:sqref>'Table for graphs 25-27'!$A$104</c15:sqref>
                        </c15:formulaRef>
                      </c:ext>
                    </c:extLst>
                    <c:strCache>
                      <c:ptCount val="1"/>
                      <c:pt idx="0">
                        <c:v>Upper Gastrointestinal - Reported Backlog Total</c:v>
                      </c:pt>
                    </c:strCache>
                  </c:strRef>
                </c:tx>
                <c:spPr>
                  <a:ln w="28575" cap="rnd">
                    <a:solidFill>
                      <a:schemeClr val="accent1">
                        <a:lumMod val="50000"/>
                        <a:lumOff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25-27'!$B$104:$FA$104</c15:sqref>
                        </c15:formulaRef>
                      </c:ext>
                    </c:extLst>
                    <c:numCache>
                      <c:formatCode>0</c:formatCode>
                      <c:ptCount val="156"/>
                      <c:pt idx="0">
                        <c:v>15</c:v>
                      </c:pt>
                      <c:pt idx="1">
                        <c:v>18</c:v>
                      </c:pt>
                      <c:pt idx="2">
                        <c:v>20</c:v>
                      </c:pt>
                      <c:pt idx="3">
                        <c:v>24</c:v>
                      </c:pt>
                      <c:pt idx="4">
                        <c:v>24</c:v>
                      </c:pt>
                      <c:pt idx="5">
                        <c:v>25</c:v>
                      </c:pt>
                      <c:pt idx="6">
                        <c:v>22</c:v>
                      </c:pt>
                      <c:pt idx="7">
                        <c:v>20</c:v>
                      </c:pt>
                      <c:pt idx="8">
                        <c:v>17</c:v>
                      </c:pt>
                      <c:pt idx="9">
                        <c:v>15</c:v>
                      </c:pt>
                      <c:pt idx="10">
                        <c:v>14</c:v>
                      </c:pt>
                      <c:pt idx="11">
                        <c:v>16</c:v>
                      </c:pt>
                      <c:pt idx="12">
                        <c:v>20</c:v>
                      </c:pt>
                      <c:pt idx="13">
                        <c:v>18</c:v>
                      </c:pt>
                      <c:pt idx="14">
                        <c:v>20</c:v>
                      </c:pt>
                      <c:pt idx="15">
                        <c:v>18</c:v>
                      </c:pt>
                      <c:pt idx="16">
                        <c:v>19</c:v>
                      </c:pt>
                      <c:pt idx="17">
                        <c:v>19</c:v>
                      </c:pt>
                      <c:pt idx="18">
                        <c:v>18</c:v>
                      </c:pt>
                      <c:pt idx="19">
                        <c:v>24</c:v>
                      </c:pt>
                      <c:pt idx="20">
                        <c:v>21</c:v>
                      </c:pt>
                      <c:pt idx="21">
                        <c:v>23</c:v>
                      </c:pt>
                      <c:pt idx="22">
                        <c:v>22</c:v>
                      </c:pt>
                      <c:pt idx="23">
                        <c:v>31</c:v>
                      </c:pt>
                      <c:pt idx="24">
                        <c:v>27</c:v>
                      </c:pt>
                      <c:pt idx="25">
                        <c:v>22</c:v>
                      </c:pt>
                      <c:pt idx="26">
                        <c:v>24</c:v>
                      </c:pt>
                      <c:pt idx="27">
                        <c:v>24</c:v>
                      </c:pt>
                      <c:pt idx="28">
                        <c:v>25</c:v>
                      </c:pt>
                      <c:pt idx="29">
                        <c:v>26</c:v>
                      </c:pt>
                      <c:pt idx="30">
                        <c:v>22</c:v>
                      </c:pt>
                      <c:pt idx="31">
                        <c:v>18</c:v>
                      </c:pt>
                      <c:pt idx="32">
                        <c:v>22</c:v>
                      </c:pt>
                      <c:pt idx="33">
                        <c:v>25</c:v>
                      </c:pt>
                      <c:pt idx="34">
                        <c:v>23</c:v>
                      </c:pt>
                      <c:pt idx="35">
                        <c:v>28</c:v>
                      </c:pt>
                      <c:pt idx="36">
                        <c:v>24</c:v>
                      </c:pt>
                      <c:pt idx="37">
                        <c:v>31</c:v>
                      </c:pt>
                      <c:pt idx="38">
                        <c:v>33</c:v>
                      </c:pt>
                      <c:pt idx="39">
                        <c:v>34</c:v>
                      </c:pt>
                      <c:pt idx="40">
                        <c:v>25</c:v>
                      </c:pt>
                      <c:pt idx="41">
                        <c:v>23</c:v>
                      </c:pt>
                      <c:pt idx="42">
                        <c:v>23</c:v>
                      </c:pt>
                      <c:pt idx="43">
                        <c:v>26</c:v>
                      </c:pt>
                      <c:pt idx="44">
                        <c:v>28</c:v>
                      </c:pt>
                      <c:pt idx="45">
                        <c:v>26</c:v>
                      </c:pt>
                      <c:pt idx="46">
                        <c:v>30</c:v>
                      </c:pt>
                      <c:pt idx="47" formatCode="General">
                        <c:v>28</c:v>
                      </c:pt>
                      <c:pt idx="48" formatCode="General">
                        <c:v>23</c:v>
                      </c:pt>
                      <c:pt idx="49" formatCode="General">
                        <c:v>20</c:v>
                      </c:pt>
                      <c:pt idx="50" formatCode="General">
                        <c:v>16</c:v>
                      </c:pt>
                      <c:pt idx="51" formatCode="General">
                        <c:v>17</c:v>
                      </c:pt>
                      <c:pt idx="52" formatCode="General">
                        <c:v>17</c:v>
                      </c:pt>
                      <c:pt idx="53" formatCode="General">
                        <c:v>14</c:v>
                      </c:pt>
                      <c:pt idx="54" formatCode="General">
                        <c:v>21</c:v>
                      </c:pt>
                      <c:pt idx="55" formatCode="General">
                        <c:v>21</c:v>
                      </c:pt>
                      <c:pt idx="56" formatCode="General">
                        <c:v>19</c:v>
                      </c:pt>
                      <c:pt idx="57" formatCode="General">
                        <c:v>23</c:v>
                      </c:pt>
                      <c:pt idx="58" formatCode="General">
                        <c:v>17</c:v>
                      </c:pt>
                      <c:pt idx="59" formatCode="General">
                        <c:v>17</c:v>
                      </c:pt>
                      <c:pt idx="60" formatCode="General">
                        <c:v>19</c:v>
                      </c:pt>
                      <c:pt idx="61" formatCode="General">
                        <c:v>19</c:v>
                      </c:pt>
                      <c:pt idx="62" formatCode="General">
                        <c:v>16</c:v>
                      </c:pt>
                      <c:pt idx="63" formatCode="General">
                        <c:v>20</c:v>
                      </c:pt>
                      <c:pt idx="64" formatCode="General">
                        <c:v>18</c:v>
                      </c:pt>
                      <c:pt idx="65" formatCode="General">
                        <c:v>16</c:v>
                      </c:pt>
                      <c:pt idx="66" formatCode="General">
                        <c:v>17</c:v>
                      </c:pt>
                      <c:pt idx="67" formatCode="General">
                        <c:v>11</c:v>
                      </c:pt>
                      <c:pt idx="68" formatCode="General">
                        <c:v>15</c:v>
                      </c:pt>
                      <c:pt idx="69" formatCode="General">
                        <c:v>18</c:v>
                      </c:pt>
                      <c:pt idx="70" formatCode="General">
                        <c:v>25</c:v>
                      </c:pt>
                      <c:pt idx="71" formatCode="General">
                        <c:v>31</c:v>
                      </c:pt>
                      <c:pt idx="72" formatCode="General">
                        <c:v>27</c:v>
                      </c:pt>
                      <c:pt idx="73" formatCode="General">
                        <c:v>37</c:v>
                      </c:pt>
                      <c:pt idx="74" formatCode="General">
                        <c:v>32</c:v>
                      </c:pt>
                      <c:pt idx="75" formatCode="General">
                        <c:v>28</c:v>
                      </c:pt>
                      <c:pt idx="76" formatCode="General">
                        <c:v>29</c:v>
                      </c:pt>
                      <c:pt idx="77" formatCode="General">
                        <c:v>25</c:v>
                      </c:pt>
                      <c:pt idx="78" formatCode="General">
                        <c:v>20</c:v>
                      </c:pt>
                      <c:pt idx="79" formatCode="General">
                        <c:v>24</c:v>
                      </c:pt>
                      <c:pt idx="80" formatCode="General">
                        <c:v>22</c:v>
                      </c:pt>
                      <c:pt idx="81" formatCode="General">
                        <c:v>23</c:v>
                      </c:pt>
                      <c:pt idx="82" formatCode="General">
                        <c:v>24</c:v>
                      </c:pt>
                      <c:pt idx="83" formatCode="General">
                        <c:v>21</c:v>
                      </c:pt>
                      <c:pt idx="84" formatCode="General">
                        <c:v>20</c:v>
                      </c:pt>
                      <c:pt idx="85" formatCode="General">
                        <c:v>17</c:v>
                      </c:pt>
                      <c:pt idx="86" formatCode="General">
                        <c:v>12</c:v>
                      </c:pt>
                      <c:pt idx="87" formatCode="General">
                        <c:v>18</c:v>
                      </c:pt>
                      <c:pt idx="88" formatCode="General">
                        <c:v>26</c:v>
                      </c:pt>
                      <c:pt idx="89" formatCode="General">
                        <c:v>24</c:v>
                      </c:pt>
                      <c:pt idx="90" formatCode="General">
                        <c:v>28</c:v>
                      </c:pt>
                      <c:pt idx="91" formatCode="General">
                        <c:v>29</c:v>
                      </c:pt>
                      <c:pt idx="92" formatCode="General">
                        <c:v>31</c:v>
                      </c:pt>
                      <c:pt idx="93" formatCode="General">
                        <c:v>33</c:v>
                      </c:pt>
                      <c:pt idx="94" formatCode="General">
                        <c:v>28</c:v>
                      </c:pt>
                      <c:pt idx="95" formatCode="General">
                        <c:v>27</c:v>
                      </c:pt>
                      <c:pt idx="96" formatCode="General">
                        <c:v>32</c:v>
                      </c:pt>
                      <c:pt idx="97" formatCode="General">
                        <c:v>27</c:v>
                      </c:pt>
                      <c:pt idx="98" formatCode="General">
                        <c:v>25</c:v>
                      </c:pt>
                      <c:pt idx="99" formatCode="General">
                        <c:v>22</c:v>
                      </c:pt>
                      <c:pt idx="100" formatCode="General">
                        <c:v>20</c:v>
                      </c:pt>
                      <c:pt idx="101" formatCode="General">
                        <c:v>18</c:v>
                      </c:pt>
                      <c:pt idx="102" formatCode="General">
                        <c:v>16</c:v>
                      </c:pt>
                      <c:pt idx="103" formatCode="General">
                        <c:v>24</c:v>
                      </c:pt>
                      <c:pt idx="104" formatCode="General">
                        <c:v>24</c:v>
                      </c:pt>
                      <c:pt idx="105" formatCode="General">
                        <c:v>29</c:v>
                      </c:pt>
                      <c:pt idx="106" formatCode="General">
                        <c:v>29</c:v>
                      </c:pt>
                      <c:pt idx="107" formatCode="General">
                        <c:v>30</c:v>
                      </c:pt>
                      <c:pt idx="108" formatCode="General">
                        <c:v>36</c:v>
                      </c:pt>
                    </c:numCache>
                  </c:numRef>
                </c:val>
                <c:smooth val="0"/>
                <c:extLst xmlns:c15="http://schemas.microsoft.com/office/drawing/2012/chart">
                  <c:ext xmlns:c16="http://schemas.microsoft.com/office/drawing/2014/chart" uri="{C3380CC4-5D6E-409C-BE32-E72D297353CC}">
                    <c16:uniqueId val="{00000067-9227-4C30-8B5E-CA55F3858431}"/>
                  </c:ext>
                </c:extLst>
              </c15:ser>
            </c15:filteredLineSeries>
            <c15:filteredLineSeries>
              <c15:ser>
                <c:idx val="103"/>
                <c:order val="103"/>
                <c:tx>
                  <c:strRef>
                    <c:extLst xmlns:c15="http://schemas.microsoft.com/office/drawing/2012/chart">
                      <c:ext xmlns:c15="http://schemas.microsoft.com/office/drawing/2012/chart" uri="{02D57815-91ED-43cb-92C2-25804820EDAC}">
                        <c15:formulaRef>
                          <c15:sqref>'Table for graphs 25-27'!$A$105</c15:sqref>
                        </c15:formulaRef>
                      </c:ext>
                    </c:extLst>
                    <c:strCache>
                      <c:ptCount val="1"/>
                      <c:pt idx="0">
                        <c:v>Urological - Reported Backlog Total</c:v>
                      </c:pt>
                    </c:strCache>
                  </c:strRef>
                </c:tx>
                <c:spPr>
                  <a:ln w="28575" cap="rnd">
                    <a:solidFill>
                      <a:schemeClr val="accent2">
                        <a:lumMod val="50000"/>
                        <a:lumOff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25-27'!$B$105:$FA$105</c15:sqref>
                        </c15:formulaRef>
                      </c:ext>
                    </c:extLst>
                    <c:numCache>
                      <c:formatCode>0</c:formatCode>
                      <c:ptCount val="156"/>
                      <c:pt idx="0">
                        <c:v>50</c:v>
                      </c:pt>
                      <c:pt idx="1">
                        <c:v>42</c:v>
                      </c:pt>
                      <c:pt idx="2">
                        <c:v>39</c:v>
                      </c:pt>
                      <c:pt idx="3">
                        <c:v>36</c:v>
                      </c:pt>
                      <c:pt idx="4">
                        <c:v>41</c:v>
                      </c:pt>
                      <c:pt idx="5">
                        <c:v>43</c:v>
                      </c:pt>
                      <c:pt idx="6">
                        <c:v>40</c:v>
                      </c:pt>
                      <c:pt idx="7">
                        <c:v>43</c:v>
                      </c:pt>
                      <c:pt idx="8">
                        <c:v>43</c:v>
                      </c:pt>
                      <c:pt idx="9">
                        <c:v>48</c:v>
                      </c:pt>
                      <c:pt idx="10">
                        <c:v>40</c:v>
                      </c:pt>
                      <c:pt idx="11">
                        <c:v>33</c:v>
                      </c:pt>
                      <c:pt idx="12">
                        <c:v>35</c:v>
                      </c:pt>
                      <c:pt idx="13">
                        <c:v>36</c:v>
                      </c:pt>
                      <c:pt idx="14">
                        <c:v>31</c:v>
                      </c:pt>
                      <c:pt idx="15">
                        <c:v>33</c:v>
                      </c:pt>
                      <c:pt idx="16">
                        <c:v>38</c:v>
                      </c:pt>
                      <c:pt idx="17">
                        <c:v>34</c:v>
                      </c:pt>
                      <c:pt idx="18">
                        <c:v>33</c:v>
                      </c:pt>
                      <c:pt idx="19">
                        <c:v>32</c:v>
                      </c:pt>
                      <c:pt idx="20">
                        <c:v>39</c:v>
                      </c:pt>
                      <c:pt idx="21">
                        <c:v>43</c:v>
                      </c:pt>
                      <c:pt idx="22">
                        <c:v>36</c:v>
                      </c:pt>
                      <c:pt idx="23">
                        <c:v>38</c:v>
                      </c:pt>
                      <c:pt idx="24">
                        <c:v>45</c:v>
                      </c:pt>
                      <c:pt idx="25">
                        <c:v>46</c:v>
                      </c:pt>
                      <c:pt idx="26">
                        <c:v>38</c:v>
                      </c:pt>
                      <c:pt idx="27">
                        <c:v>31</c:v>
                      </c:pt>
                      <c:pt idx="28">
                        <c:v>29</c:v>
                      </c:pt>
                      <c:pt idx="29">
                        <c:v>32</c:v>
                      </c:pt>
                      <c:pt idx="30">
                        <c:v>30</c:v>
                      </c:pt>
                      <c:pt idx="31">
                        <c:v>27</c:v>
                      </c:pt>
                      <c:pt idx="32">
                        <c:v>29</c:v>
                      </c:pt>
                      <c:pt idx="33">
                        <c:v>29</c:v>
                      </c:pt>
                      <c:pt idx="34">
                        <c:v>29</c:v>
                      </c:pt>
                      <c:pt idx="35">
                        <c:v>29</c:v>
                      </c:pt>
                      <c:pt idx="36">
                        <c:v>24</c:v>
                      </c:pt>
                      <c:pt idx="37">
                        <c:v>26</c:v>
                      </c:pt>
                      <c:pt idx="38">
                        <c:v>32</c:v>
                      </c:pt>
                      <c:pt idx="39">
                        <c:v>36</c:v>
                      </c:pt>
                      <c:pt idx="40">
                        <c:v>41</c:v>
                      </c:pt>
                      <c:pt idx="41">
                        <c:v>38</c:v>
                      </c:pt>
                      <c:pt idx="42">
                        <c:v>42</c:v>
                      </c:pt>
                      <c:pt idx="43">
                        <c:v>39</c:v>
                      </c:pt>
                      <c:pt idx="44">
                        <c:v>36</c:v>
                      </c:pt>
                      <c:pt idx="45">
                        <c:v>43</c:v>
                      </c:pt>
                      <c:pt idx="46">
                        <c:v>42</c:v>
                      </c:pt>
                      <c:pt idx="47" formatCode="General">
                        <c:v>37</c:v>
                      </c:pt>
                      <c:pt idx="48" formatCode="General">
                        <c:v>32</c:v>
                      </c:pt>
                      <c:pt idx="49" formatCode="General">
                        <c:v>33</c:v>
                      </c:pt>
                      <c:pt idx="50" formatCode="General">
                        <c:v>34</c:v>
                      </c:pt>
                      <c:pt idx="51" formatCode="General">
                        <c:v>35</c:v>
                      </c:pt>
                      <c:pt idx="52" formatCode="General">
                        <c:v>30</c:v>
                      </c:pt>
                      <c:pt idx="53" formatCode="General">
                        <c:v>38</c:v>
                      </c:pt>
                      <c:pt idx="54" formatCode="General">
                        <c:v>46</c:v>
                      </c:pt>
                      <c:pt idx="55" formatCode="General">
                        <c:v>52</c:v>
                      </c:pt>
                      <c:pt idx="56" formatCode="General">
                        <c:v>52</c:v>
                      </c:pt>
                      <c:pt idx="57" formatCode="General">
                        <c:v>48</c:v>
                      </c:pt>
                      <c:pt idx="58" formatCode="General">
                        <c:v>61</c:v>
                      </c:pt>
                      <c:pt idx="59" formatCode="General">
                        <c:v>69</c:v>
                      </c:pt>
                      <c:pt idx="60" formatCode="General">
                        <c:v>54</c:v>
                      </c:pt>
                      <c:pt idx="61" formatCode="General">
                        <c:v>54</c:v>
                      </c:pt>
                      <c:pt idx="62" formatCode="General">
                        <c:v>51</c:v>
                      </c:pt>
                      <c:pt idx="63" formatCode="General">
                        <c:v>54</c:v>
                      </c:pt>
                      <c:pt idx="64" formatCode="General">
                        <c:v>59</c:v>
                      </c:pt>
                      <c:pt idx="65" formatCode="General">
                        <c:v>57</c:v>
                      </c:pt>
                      <c:pt idx="66" formatCode="General">
                        <c:v>53</c:v>
                      </c:pt>
                      <c:pt idx="67" formatCode="General">
                        <c:v>50</c:v>
                      </c:pt>
                      <c:pt idx="68" formatCode="General">
                        <c:v>51</c:v>
                      </c:pt>
                      <c:pt idx="69" formatCode="General">
                        <c:v>55</c:v>
                      </c:pt>
                      <c:pt idx="70" formatCode="General">
                        <c:v>55</c:v>
                      </c:pt>
                      <c:pt idx="71" formatCode="General">
                        <c:v>51</c:v>
                      </c:pt>
                      <c:pt idx="72" formatCode="General">
                        <c:v>50</c:v>
                      </c:pt>
                      <c:pt idx="73" formatCode="General">
                        <c:v>48</c:v>
                      </c:pt>
                      <c:pt idx="74" formatCode="General">
                        <c:v>55</c:v>
                      </c:pt>
                      <c:pt idx="75" formatCode="General">
                        <c:v>57</c:v>
                      </c:pt>
                      <c:pt idx="76" formatCode="General">
                        <c:v>58</c:v>
                      </c:pt>
                      <c:pt idx="77" formatCode="General">
                        <c:v>52</c:v>
                      </c:pt>
                      <c:pt idx="78" formatCode="General">
                        <c:v>53</c:v>
                      </c:pt>
                      <c:pt idx="79" formatCode="General">
                        <c:v>60</c:v>
                      </c:pt>
                      <c:pt idx="80" formatCode="General">
                        <c:v>55</c:v>
                      </c:pt>
                      <c:pt idx="81" formatCode="General">
                        <c:v>62</c:v>
                      </c:pt>
                      <c:pt idx="82" formatCode="General">
                        <c:v>62</c:v>
                      </c:pt>
                      <c:pt idx="83" formatCode="General">
                        <c:v>59</c:v>
                      </c:pt>
                      <c:pt idx="84" formatCode="General">
                        <c:v>50</c:v>
                      </c:pt>
                      <c:pt idx="85" formatCode="General">
                        <c:v>52</c:v>
                      </c:pt>
                      <c:pt idx="86" formatCode="General">
                        <c:v>51</c:v>
                      </c:pt>
                      <c:pt idx="87" formatCode="General">
                        <c:v>45</c:v>
                      </c:pt>
                      <c:pt idx="88" formatCode="General">
                        <c:v>51</c:v>
                      </c:pt>
                      <c:pt idx="89" formatCode="General">
                        <c:v>51</c:v>
                      </c:pt>
                      <c:pt idx="90" formatCode="General">
                        <c:v>60</c:v>
                      </c:pt>
                      <c:pt idx="91" formatCode="General">
                        <c:v>60</c:v>
                      </c:pt>
                      <c:pt idx="92" formatCode="General">
                        <c:v>57</c:v>
                      </c:pt>
                      <c:pt idx="93" formatCode="General">
                        <c:v>51</c:v>
                      </c:pt>
                      <c:pt idx="94" formatCode="General">
                        <c:v>64</c:v>
                      </c:pt>
                      <c:pt idx="95" formatCode="General">
                        <c:v>60</c:v>
                      </c:pt>
                      <c:pt idx="96" formatCode="General">
                        <c:v>68</c:v>
                      </c:pt>
                      <c:pt idx="97" formatCode="General">
                        <c:v>72</c:v>
                      </c:pt>
                      <c:pt idx="98" formatCode="General">
                        <c:v>76</c:v>
                      </c:pt>
                      <c:pt idx="99" formatCode="General">
                        <c:v>84</c:v>
                      </c:pt>
                      <c:pt idx="100" formatCode="General">
                        <c:v>73</c:v>
                      </c:pt>
                      <c:pt idx="101" formatCode="General">
                        <c:v>75</c:v>
                      </c:pt>
                      <c:pt idx="102" formatCode="General">
                        <c:v>76</c:v>
                      </c:pt>
                      <c:pt idx="103" formatCode="General">
                        <c:v>79</c:v>
                      </c:pt>
                      <c:pt idx="104" formatCode="General">
                        <c:v>81</c:v>
                      </c:pt>
                      <c:pt idx="105" formatCode="General">
                        <c:v>80</c:v>
                      </c:pt>
                      <c:pt idx="106" formatCode="General">
                        <c:v>81</c:v>
                      </c:pt>
                      <c:pt idx="107" formatCode="General">
                        <c:v>82</c:v>
                      </c:pt>
                      <c:pt idx="108" formatCode="General">
                        <c:v>94</c:v>
                      </c:pt>
                    </c:numCache>
                  </c:numRef>
                </c:val>
                <c:smooth val="0"/>
                <c:extLst xmlns:c15="http://schemas.microsoft.com/office/drawing/2012/chart">
                  <c:ext xmlns:c16="http://schemas.microsoft.com/office/drawing/2014/chart" uri="{C3380CC4-5D6E-409C-BE32-E72D297353CC}">
                    <c16:uniqueId val="{00000068-9227-4C30-8B5E-CA55F3858431}"/>
                  </c:ext>
                </c:extLst>
              </c15:ser>
            </c15:filteredLineSeries>
            <c15:filteredLineSeries>
              <c15:ser>
                <c:idx val="105"/>
                <c:order val="105"/>
                <c:tx>
                  <c:strRef>
                    <c:extLst xmlns:c15="http://schemas.microsoft.com/office/drawing/2012/chart">
                      <c:ext xmlns:c15="http://schemas.microsoft.com/office/drawing/2012/chart" uri="{02D57815-91ED-43cb-92C2-25804820EDAC}">
                        <c15:formulaRef>
                          <c15:sqref>'Table for graphs 25-27'!$A$107</c15:sqref>
                        </c15:formulaRef>
                      </c:ext>
                    </c:extLst>
                    <c:strCache>
                      <c:ptCount val="1"/>
                      <c:pt idx="0">
                        <c:v>Difference (Trajectory to reported)</c:v>
                      </c:pt>
                    </c:strCache>
                  </c:strRef>
                </c:tx>
                <c:spPr>
                  <a:ln w="28575" cap="rnd">
                    <a:solidFill>
                      <a:schemeClr val="accent4">
                        <a:lumMod val="50000"/>
                        <a:lumOff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25-27'!$B$107:$FA$107</c15:sqref>
                        </c15:formulaRef>
                      </c:ext>
                    </c:extLst>
                    <c:numCache>
                      <c:formatCode>0</c:formatCode>
                      <c:ptCount val="156"/>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16.940425000000005</c:v>
                      </c:pt>
                      <c:pt idx="53">
                        <c:v>29.590821000000005</c:v>
                      </c:pt>
                      <c:pt idx="54">
                        <c:v>60.656118499999991</c:v>
                      </c:pt>
                      <c:pt idx="55">
                        <c:v>134.15757612499999</c:v>
                      </c:pt>
                      <c:pt idx="56">
                        <c:v>119.381605275</c:v>
                      </c:pt>
                      <c:pt idx="57">
                        <c:v>102.17439686874999</c:v>
                      </c:pt>
                      <c:pt idx="58">
                        <c:v>122.09238051874999</c:v>
                      </c:pt>
                      <c:pt idx="59">
                        <c:v>129.06678334718748</c:v>
                      </c:pt>
                      <c:pt idx="60">
                        <c:v>108.26079909846874</c:v>
                      </c:pt>
                      <c:pt idx="61">
                        <c:v>94.634622486503105</c:v>
                      </c:pt>
                      <c:pt idx="62">
                        <c:v>100.39499940115343</c:v>
                      </c:pt>
                      <c:pt idx="63">
                        <c:v>88.376056775439508</c:v>
                      </c:pt>
                      <c:pt idx="64">
                        <c:v>100.45073149740045</c:v>
                      </c:pt>
                      <c:pt idx="65">
                        <c:v>117.22460649740046</c:v>
                      </c:pt>
                      <c:pt idx="66">
                        <c:v>94.343990614720639</c:v>
                      </c:pt>
                      <c:pt idx="67">
                        <c:v>98.225006205424847</c:v>
                      </c:pt>
                      <c:pt idx="68">
                        <c:v>88.453204975944658</c:v>
                      </c:pt>
                      <c:pt idx="69">
                        <c:v>100.63158697380322</c:v>
                      </c:pt>
                      <c:pt idx="70">
                        <c:v>92.581754857751861</c:v>
                      </c:pt>
                      <c:pt idx="71">
                        <c:v>108.88825958939643</c:v>
                      </c:pt>
                      <c:pt idx="72">
                        <c:v>105.16932755810097</c:v>
                      </c:pt>
                      <c:pt idx="73">
                        <c:v>118.93049701647516</c:v>
                      </c:pt>
                      <c:pt idx="74">
                        <c:v>160.38793856870967</c:v>
                      </c:pt>
                      <c:pt idx="75">
                        <c:v>169.70742787205336</c:v>
                      </c:pt>
                      <c:pt idx="76">
                        <c:v>179.74953888436562</c:v>
                      </c:pt>
                      <c:pt idx="77">
                        <c:v>164.78129429002729</c:v>
                      </c:pt>
                      <c:pt idx="78">
                        <c:v>179.43863689836255</c:v>
                      </c:pt>
                      <c:pt idx="79">
                        <c:v>201.0884641227625</c:v>
                      </c:pt>
                      <c:pt idx="80">
                        <c:v>205.36568610520595</c:v>
                      </c:pt>
                      <c:pt idx="81">
                        <c:v>210.45668361171332</c:v>
                      </c:pt>
                      <c:pt idx="82">
                        <c:v>200.78480221247113</c:v>
                      </c:pt>
                      <c:pt idx="83">
                        <c:v>188.50214917546592</c:v>
                      </c:pt>
                      <c:pt idx="84">
                        <c:v>178.49164523558204</c:v>
                      </c:pt>
                      <c:pt idx="85">
                        <c:v>170.56666380051149</c:v>
                      </c:pt>
                      <c:pt idx="86">
                        <c:v>184.42351890487851</c:v>
                      </c:pt>
                      <c:pt idx="87">
                        <c:v>180.56867117105338</c:v>
                      </c:pt>
                      <c:pt idx="88">
                        <c:v>178.68740104697395</c:v>
                      </c:pt>
                      <c:pt idx="89">
                        <c:v>152.39142905769228</c:v>
                      </c:pt>
                      <c:pt idx="90">
                        <c:v>180.93519245899822</c:v>
                      </c:pt>
                      <c:pt idx="91">
                        <c:v>216.37422721812527</c:v>
                      </c:pt>
                      <c:pt idx="92">
                        <c:v>213.45907152516378</c:v>
                      </c:pt>
                      <c:pt idx="93">
                        <c:v>207.22803566022284</c:v>
                      </c:pt>
                      <c:pt idx="94">
                        <c:v>210.61262310132312</c:v>
                      </c:pt>
                      <c:pt idx="95">
                        <c:v>198.61906423241999</c:v>
                      </c:pt>
                      <c:pt idx="96">
                        <c:v>212.98945333704253</c:v>
                      </c:pt>
                      <c:pt idx="97">
                        <c:v>233.18640873478674</c:v>
                      </c:pt>
                      <c:pt idx="98">
                        <c:v>211.58645385910103</c:v>
                      </c:pt>
                      <c:pt idx="99">
                        <c:v>223.71307965862317</c:v>
                      </c:pt>
                      <c:pt idx="100">
                        <c:v>214.92031888908915</c:v>
                      </c:pt>
                      <c:pt idx="101">
                        <c:v>215.96797295795443</c:v>
                      </c:pt>
                      <c:pt idx="102">
                        <c:v>228.25070125504106</c:v>
                      </c:pt>
                      <c:pt idx="103">
                        <c:v>265.53164266950989</c:v>
                      </c:pt>
                      <c:pt idx="104">
                        <c:v>86</c:v>
                      </c:pt>
                      <c:pt idx="105">
                        <c:v>127</c:v>
                      </c:pt>
                      <c:pt idx="106">
                        <c:v>164</c:v>
                      </c:pt>
                      <c:pt idx="107">
                        <c:v>184</c:v>
                      </c:pt>
                      <c:pt idx="108">
                        <c:v>214</c:v>
                      </c:pt>
                    </c:numCache>
                  </c:numRef>
                </c:val>
                <c:smooth val="0"/>
                <c:extLst xmlns:c15="http://schemas.microsoft.com/office/drawing/2012/chart">
                  <c:ext xmlns:c16="http://schemas.microsoft.com/office/drawing/2014/chart" uri="{C3380CC4-5D6E-409C-BE32-E72D297353CC}">
                    <c16:uniqueId val="{00000069-9227-4C30-8B5E-CA55F3858431}"/>
                  </c:ext>
                </c:extLst>
              </c15:ser>
            </c15:filteredLineSeries>
            <c15:filteredLineSeries>
              <c15:ser>
                <c:idx val="106"/>
                <c:order val="106"/>
                <c:tx>
                  <c:strRef>
                    <c:extLst xmlns:c15="http://schemas.microsoft.com/office/drawing/2012/chart">
                      <c:ext xmlns:c15="http://schemas.microsoft.com/office/drawing/2012/chart" uri="{02D57815-91ED-43cb-92C2-25804820EDAC}">
                        <c15:formulaRef>
                          <c15:sqref>'Table for graphs 25-27'!$A$108</c15:sqref>
                        </c15:formulaRef>
                      </c:ext>
                    </c:extLst>
                    <c:strCache>
                      <c:ptCount val="1"/>
                      <c:pt idx="0">
                        <c:v>% Difference (Trajectory to Reported)</c:v>
                      </c:pt>
                    </c:strCache>
                  </c:strRef>
                </c:tx>
                <c:spPr>
                  <a:ln w="28575" cap="rnd">
                    <a:solidFill>
                      <a:schemeClr val="accent5">
                        <a:lumMod val="50000"/>
                        <a:lumOff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25-27'!$B$108:$FA$108</c15:sqref>
                        </c15:formulaRef>
                      </c:ext>
                    </c:extLst>
                    <c:numCache>
                      <c:formatCode>0%</c:formatCode>
                      <c:ptCount val="15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9.4607758339647602E-2</c:v>
                      </c:pt>
                      <c:pt idx="53">
                        <c:v>0.16679419389004674</c:v>
                      </c:pt>
                      <c:pt idx="54">
                        <c:v>0.34791079548151499</c:v>
                      </c:pt>
                      <c:pt idx="55">
                        <c:v>0.78527085417120301</c:v>
                      </c:pt>
                      <c:pt idx="56">
                        <c:v>0.7208233449746112</c:v>
                      </c:pt>
                      <c:pt idx="57">
                        <c:v>0.62750817379985102</c:v>
                      </c:pt>
                      <c:pt idx="58">
                        <c:v>0.74945776574190448</c:v>
                      </c:pt>
                      <c:pt idx="59">
                        <c:v>0.80198970747989373</c:v>
                      </c:pt>
                      <c:pt idx="60">
                        <c:v>0.66524106360811119</c:v>
                      </c:pt>
                      <c:pt idx="61">
                        <c:v>0.56883603969116459</c:v>
                      </c:pt>
                      <c:pt idx="62">
                        <c:v>0.61364260892806244</c:v>
                      </c:pt>
                      <c:pt idx="63">
                        <c:v>0.55714197351863481</c:v>
                      </c:pt>
                      <c:pt idx="64">
                        <c:v>0.65848058455743241</c:v>
                      </c:pt>
                      <c:pt idx="65">
                        <c:v>0.7525232571179109</c:v>
                      </c:pt>
                      <c:pt idx="66">
                        <c:v>0.60610567486155087</c:v>
                      </c:pt>
                      <c:pt idx="67">
                        <c:v>0.62653490730881922</c:v>
                      </c:pt>
                      <c:pt idx="68">
                        <c:v>0.54417071073504986</c:v>
                      </c:pt>
                      <c:pt idx="69">
                        <c:v>0.57712050724854924</c:v>
                      </c:pt>
                      <c:pt idx="70">
                        <c:v>0.5160108147549336</c:v>
                      </c:pt>
                      <c:pt idx="71">
                        <c:v>0.60455947702888302</c:v>
                      </c:pt>
                      <c:pt idx="72">
                        <c:v>0.55401651485109649</c:v>
                      </c:pt>
                      <c:pt idx="73">
                        <c:v>0.58279407396840077</c:v>
                      </c:pt>
                      <c:pt idx="74">
                        <c:v>0.82414182034311467</c:v>
                      </c:pt>
                      <c:pt idx="75">
                        <c:v>0.90610869370793734</c:v>
                      </c:pt>
                      <c:pt idx="76">
                        <c:v>0.99171907082591526</c:v>
                      </c:pt>
                      <c:pt idx="77">
                        <c:v>0.99135228845751278</c:v>
                      </c:pt>
                      <c:pt idx="78">
                        <c:v>1.0970722760904048</c:v>
                      </c:pt>
                      <c:pt idx="79">
                        <c:v>1.265411368738564</c:v>
                      </c:pt>
                      <c:pt idx="80">
                        <c:v>1.3724504811750327</c:v>
                      </c:pt>
                      <c:pt idx="81">
                        <c:v>1.3796519480146403</c:v>
                      </c:pt>
                      <c:pt idx="82">
                        <c:v>1.3278083496249635</c:v>
                      </c:pt>
                      <c:pt idx="83">
                        <c:v>1.228044224481982</c:v>
                      </c:pt>
                      <c:pt idx="84">
                        <c:v>1.2266762655970163</c:v>
                      </c:pt>
                      <c:pt idx="85">
                        <c:v>1.287943569914916</c:v>
                      </c:pt>
                      <c:pt idx="86">
                        <c:v>1.4343487808508393</c:v>
                      </c:pt>
                      <c:pt idx="87">
                        <c:v>1.3738632393046664</c:v>
                      </c:pt>
                      <c:pt idx="88">
                        <c:v>1.3403639449706934</c:v>
                      </c:pt>
                      <c:pt idx="89">
                        <c:v>1.0465828218180373</c:v>
                      </c:pt>
                      <c:pt idx="90">
                        <c:v>1.1744096224625817</c:v>
                      </c:pt>
                      <c:pt idx="91">
                        <c:v>1.5277885018242727</c:v>
                      </c:pt>
                      <c:pt idx="92">
                        <c:v>1.5748680042780836</c:v>
                      </c:pt>
                      <c:pt idx="93">
                        <c:v>1.5846518533727485</c:v>
                      </c:pt>
                      <c:pt idx="94">
                        <c:v>1.7641113204126126</c:v>
                      </c:pt>
                      <c:pt idx="95">
                        <c:v>1.7993964523967771</c:v>
                      </c:pt>
                      <c:pt idx="96">
                        <c:v>2.0282672560562403</c:v>
                      </c:pt>
                      <c:pt idx="97">
                        <c:v>2.3130453524003172</c:v>
                      </c:pt>
                      <c:pt idx="98">
                        <c:v>1.8822149209126351</c:v>
                      </c:pt>
                      <c:pt idx="99">
                        <c:v>2.2531978924256451</c:v>
                      </c:pt>
                      <c:pt idx="100">
                        <c:v>2.169166437349602</c:v>
                      </c:pt>
                      <c:pt idx="101">
                        <c:v>2.27258093592387</c:v>
                      </c:pt>
                      <c:pt idx="102">
                        <c:v>2.3350622887902022</c:v>
                      </c:pt>
                      <c:pt idx="103">
                        <c:v>2.8408720368394804</c:v>
                      </c:pt>
                      <c:pt idx="104">
                        <c:v>0.27476038338658149</c:v>
                      </c:pt>
                      <c:pt idx="105">
                        <c:v>0.40705128205128205</c:v>
                      </c:pt>
                      <c:pt idx="106">
                        <c:v>0.52733118971061088</c:v>
                      </c:pt>
                      <c:pt idx="107">
                        <c:v>0.60327868852459021</c:v>
                      </c:pt>
                      <c:pt idx="108">
                        <c:v>0.71333333333333337</c:v>
                      </c:pt>
                    </c:numCache>
                  </c:numRef>
                </c:val>
                <c:smooth val="0"/>
                <c:extLst xmlns:c15="http://schemas.microsoft.com/office/drawing/2012/chart">
                  <c:ext xmlns:c16="http://schemas.microsoft.com/office/drawing/2014/chart" uri="{C3380CC4-5D6E-409C-BE32-E72D297353CC}">
                    <c16:uniqueId val="{0000006A-9227-4C30-8B5E-CA55F3858431}"/>
                  </c:ext>
                </c:extLst>
              </c15:ser>
            </c15:filteredLineSeries>
            <c15:filteredLineSeries>
              <c15:ser>
                <c:idx val="107"/>
                <c:order val="107"/>
                <c:tx>
                  <c:strRef>
                    <c:extLst xmlns:c15="http://schemas.microsoft.com/office/drawing/2012/chart">
                      <c:ext xmlns:c15="http://schemas.microsoft.com/office/drawing/2012/chart" uri="{02D57815-91ED-43cb-92C2-25804820EDAC}">
                        <c15:formulaRef>
                          <c15:sqref>'Table for graphs 25-27'!$A$109</c15:sqref>
                        </c15:formulaRef>
                      </c:ext>
                    </c:extLst>
                    <c:strCache>
                      <c:ptCount val="1"/>
                      <c:pt idx="0">
                        <c:v>Difference (Week to Week)</c:v>
                      </c:pt>
                    </c:strCache>
                  </c:strRef>
                </c:tx>
                <c:spPr>
                  <a:ln w="28575" cap="rnd">
                    <a:solidFill>
                      <a:schemeClr val="accent6">
                        <a:lumMod val="50000"/>
                        <a:lumOff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25-27'!$B$109:$FA$109</c15:sqref>
                        </c15:formulaRef>
                      </c:ext>
                    </c:extLst>
                    <c:numCache>
                      <c:formatCode>0</c:formatCode>
                      <c:ptCount val="156"/>
                      <c:pt idx="0">
                        <c:v>0</c:v>
                      </c:pt>
                      <c:pt idx="1">
                        <c:v>5</c:v>
                      </c:pt>
                      <c:pt idx="2">
                        <c:v>2</c:v>
                      </c:pt>
                      <c:pt idx="3">
                        <c:v>-8</c:v>
                      </c:pt>
                      <c:pt idx="4">
                        <c:v>27</c:v>
                      </c:pt>
                      <c:pt idx="5">
                        <c:v>17</c:v>
                      </c:pt>
                      <c:pt idx="6">
                        <c:v>-26</c:v>
                      </c:pt>
                      <c:pt idx="7">
                        <c:v>24</c:v>
                      </c:pt>
                      <c:pt idx="8">
                        <c:v>-7</c:v>
                      </c:pt>
                      <c:pt idx="9">
                        <c:v>3</c:v>
                      </c:pt>
                      <c:pt idx="10">
                        <c:v>-21</c:v>
                      </c:pt>
                      <c:pt idx="11">
                        <c:v>8</c:v>
                      </c:pt>
                      <c:pt idx="12">
                        <c:v>2</c:v>
                      </c:pt>
                      <c:pt idx="13">
                        <c:v>16</c:v>
                      </c:pt>
                      <c:pt idx="14">
                        <c:v>4</c:v>
                      </c:pt>
                      <c:pt idx="15">
                        <c:v>-2</c:v>
                      </c:pt>
                      <c:pt idx="16">
                        <c:v>26</c:v>
                      </c:pt>
                      <c:pt idx="17">
                        <c:v>-25</c:v>
                      </c:pt>
                      <c:pt idx="18">
                        <c:v>9</c:v>
                      </c:pt>
                      <c:pt idx="19">
                        <c:v>1</c:v>
                      </c:pt>
                      <c:pt idx="20">
                        <c:v>14</c:v>
                      </c:pt>
                      <c:pt idx="21">
                        <c:v>33</c:v>
                      </c:pt>
                      <c:pt idx="22">
                        <c:v>7</c:v>
                      </c:pt>
                      <c:pt idx="23">
                        <c:v>19</c:v>
                      </c:pt>
                      <c:pt idx="24">
                        <c:v>0</c:v>
                      </c:pt>
                      <c:pt idx="25">
                        <c:v>9</c:v>
                      </c:pt>
                      <c:pt idx="26">
                        <c:v>-6</c:v>
                      </c:pt>
                      <c:pt idx="27">
                        <c:v>-44</c:v>
                      </c:pt>
                      <c:pt idx="28">
                        <c:v>-5</c:v>
                      </c:pt>
                      <c:pt idx="29">
                        <c:v>37</c:v>
                      </c:pt>
                      <c:pt idx="30">
                        <c:v>-18</c:v>
                      </c:pt>
                      <c:pt idx="31">
                        <c:v>-5</c:v>
                      </c:pt>
                      <c:pt idx="32">
                        <c:v>-60</c:v>
                      </c:pt>
                      <c:pt idx="33">
                        <c:v>16</c:v>
                      </c:pt>
                      <c:pt idx="34">
                        <c:v>11</c:v>
                      </c:pt>
                      <c:pt idx="35">
                        <c:v>14</c:v>
                      </c:pt>
                      <c:pt idx="36">
                        <c:v>-20</c:v>
                      </c:pt>
                      <c:pt idx="37">
                        <c:v>37</c:v>
                      </c:pt>
                      <c:pt idx="38">
                        <c:v>42</c:v>
                      </c:pt>
                      <c:pt idx="39">
                        <c:v>22</c:v>
                      </c:pt>
                      <c:pt idx="40">
                        <c:v>-25</c:v>
                      </c:pt>
                      <c:pt idx="41">
                        <c:v>-57</c:v>
                      </c:pt>
                      <c:pt idx="42">
                        <c:v>-7</c:v>
                      </c:pt>
                      <c:pt idx="43">
                        <c:v>-24</c:v>
                      </c:pt>
                      <c:pt idx="44">
                        <c:v>-15</c:v>
                      </c:pt>
                      <c:pt idx="45">
                        <c:v>-9</c:v>
                      </c:pt>
                      <c:pt idx="46">
                        <c:v>3</c:v>
                      </c:pt>
                      <c:pt idx="47">
                        <c:v>-24</c:v>
                      </c:pt>
                      <c:pt idx="48">
                        <c:v>-11</c:v>
                      </c:pt>
                      <c:pt idx="49">
                        <c:v>3</c:v>
                      </c:pt>
                      <c:pt idx="50">
                        <c:v>-2</c:v>
                      </c:pt>
                      <c:pt idx="51">
                        <c:v>13</c:v>
                      </c:pt>
                      <c:pt idx="52">
                        <c:v>-10</c:v>
                      </c:pt>
                      <c:pt idx="53">
                        <c:v>11</c:v>
                      </c:pt>
                      <c:pt idx="54">
                        <c:v>28</c:v>
                      </c:pt>
                      <c:pt idx="55">
                        <c:v>70</c:v>
                      </c:pt>
                      <c:pt idx="56">
                        <c:v>-20</c:v>
                      </c:pt>
                      <c:pt idx="57">
                        <c:v>-20</c:v>
                      </c:pt>
                      <c:pt idx="58">
                        <c:v>20</c:v>
                      </c:pt>
                      <c:pt idx="59">
                        <c:v>5</c:v>
                      </c:pt>
                      <c:pt idx="60">
                        <c:v>-19</c:v>
                      </c:pt>
                      <c:pt idx="61">
                        <c:v>-10</c:v>
                      </c:pt>
                      <c:pt idx="62">
                        <c:v>3</c:v>
                      </c:pt>
                      <c:pt idx="63">
                        <c:v>-17</c:v>
                      </c:pt>
                      <c:pt idx="64">
                        <c:v>6</c:v>
                      </c:pt>
                      <c:pt idx="65">
                        <c:v>20</c:v>
                      </c:pt>
                      <c:pt idx="66">
                        <c:v>-23</c:v>
                      </c:pt>
                      <c:pt idx="67">
                        <c:v>5</c:v>
                      </c:pt>
                      <c:pt idx="68">
                        <c:v>-4</c:v>
                      </c:pt>
                      <c:pt idx="69">
                        <c:v>24</c:v>
                      </c:pt>
                      <c:pt idx="70">
                        <c:v>-3</c:v>
                      </c:pt>
                      <c:pt idx="71">
                        <c:v>17</c:v>
                      </c:pt>
                      <c:pt idx="72">
                        <c:v>6</c:v>
                      </c:pt>
                      <c:pt idx="73">
                        <c:v>28</c:v>
                      </c:pt>
                      <c:pt idx="74">
                        <c:v>32</c:v>
                      </c:pt>
                      <c:pt idx="75">
                        <c:v>2</c:v>
                      </c:pt>
                      <c:pt idx="76">
                        <c:v>4</c:v>
                      </c:pt>
                      <c:pt idx="77">
                        <c:v>-30</c:v>
                      </c:pt>
                      <c:pt idx="78">
                        <c:v>12</c:v>
                      </c:pt>
                      <c:pt idx="79">
                        <c:v>17</c:v>
                      </c:pt>
                      <c:pt idx="80">
                        <c:v>-5</c:v>
                      </c:pt>
                      <c:pt idx="81">
                        <c:v>8</c:v>
                      </c:pt>
                      <c:pt idx="82">
                        <c:v>-11</c:v>
                      </c:pt>
                      <c:pt idx="83">
                        <c:v>-10</c:v>
                      </c:pt>
                      <c:pt idx="84">
                        <c:v>-18</c:v>
                      </c:pt>
                      <c:pt idx="85">
                        <c:v>-21</c:v>
                      </c:pt>
                      <c:pt idx="86">
                        <c:v>10</c:v>
                      </c:pt>
                      <c:pt idx="87">
                        <c:v>-1</c:v>
                      </c:pt>
                      <c:pt idx="88">
                        <c:v>0</c:v>
                      </c:pt>
                      <c:pt idx="89">
                        <c:v>-14</c:v>
                      </c:pt>
                      <c:pt idx="90">
                        <c:v>37</c:v>
                      </c:pt>
                      <c:pt idx="91">
                        <c:v>23</c:v>
                      </c:pt>
                      <c:pt idx="92">
                        <c:v>-9</c:v>
                      </c:pt>
                      <c:pt idx="93">
                        <c:v>-11</c:v>
                      </c:pt>
                      <c:pt idx="94">
                        <c:v>-8</c:v>
                      </c:pt>
                      <c:pt idx="95">
                        <c:v>-21</c:v>
                      </c:pt>
                      <c:pt idx="96">
                        <c:v>9</c:v>
                      </c:pt>
                      <c:pt idx="97">
                        <c:v>16</c:v>
                      </c:pt>
                      <c:pt idx="98">
                        <c:v>-10</c:v>
                      </c:pt>
                      <c:pt idx="99">
                        <c:v>-1</c:v>
                      </c:pt>
                      <c:pt idx="100">
                        <c:v>-9</c:v>
                      </c:pt>
                      <c:pt idx="101">
                        <c:v>-3</c:v>
                      </c:pt>
                      <c:pt idx="102">
                        <c:v>15</c:v>
                      </c:pt>
                      <c:pt idx="103">
                        <c:v>33</c:v>
                      </c:pt>
                      <c:pt idx="104">
                        <c:v>40</c:v>
                      </c:pt>
                      <c:pt idx="105">
                        <c:v>40</c:v>
                      </c:pt>
                      <c:pt idx="106">
                        <c:v>36</c:v>
                      </c:pt>
                      <c:pt idx="107">
                        <c:v>14</c:v>
                      </c:pt>
                      <c:pt idx="108">
                        <c:v>25</c:v>
                      </c:pt>
                    </c:numCache>
                  </c:numRef>
                </c:val>
                <c:smooth val="0"/>
                <c:extLst xmlns:c15="http://schemas.microsoft.com/office/drawing/2012/chart">
                  <c:ext xmlns:c16="http://schemas.microsoft.com/office/drawing/2014/chart" uri="{C3380CC4-5D6E-409C-BE32-E72D297353CC}">
                    <c16:uniqueId val="{0000006B-9227-4C30-8B5E-CA55F3858431}"/>
                  </c:ext>
                </c:extLst>
              </c15:ser>
            </c15:filteredLineSeries>
            <c15:filteredLineSeries>
              <c15:ser>
                <c:idx val="108"/>
                <c:order val="108"/>
                <c:tx>
                  <c:strRef>
                    <c:extLst xmlns:c15="http://schemas.microsoft.com/office/drawing/2012/chart">
                      <c:ext xmlns:c15="http://schemas.microsoft.com/office/drawing/2012/chart" uri="{02D57815-91ED-43cb-92C2-25804820EDAC}">
                        <c15:formulaRef>
                          <c15:sqref>'Table for graphs 25-27'!$A$110</c15:sqref>
                        </c15:formulaRef>
                      </c:ext>
                    </c:extLst>
                    <c:strCache>
                      <c:ptCount val="1"/>
                      <c:pt idx="0">
                        <c:v>% Difference (Week to Week)</c:v>
                      </c:pt>
                    </c:strCache>
                  </c:strRef>
                </c:tx>
                <c:spPr>
                  <a:ln w="28575" cap="rnd">
                    <a:solidFill>
                      <a:schemeClr val="accent1"/>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25-27'!$B$110:$FA$110</c15:sqref>
                        </c15:formulaRef>
                      </c:ext>
                    </c:extLst>
                    <c:numCache>
                      <c:formatCode>0%</c:formatCode>
                      <c:ptCount val="156"/>
                      <c:pt idx="0">
                        <c:v>0</c:v>
                      </c:pt>
                      <c:pt idx="1">
                        <c:v>2.4630541871921183E-2</c:v>
                      </c:pt>
                      <c:pt idx="2">
                        <c:v>9.6153846153846159E-3</c:v>
                      </c:pt>
                      <c:pt idx="3">
                        <c:v>-3.8095238095238099E-2</c:v>
                      </c:pt>
                      <c:pt idx="4">
                        <c:v>0.13366336633663367</c:v>
                      </c:pt>
                      <c:pt idx="5">
                        <c:v>7.4235807860262015E-2</c:v>
                      </c:pt>
                      <c:pt idx="6">
                        <c:v>-0.10569105691056911</c:v>
                      </c:pt>
                      <c:pt idx="7">
                        <c:v>0.10909090909090909</c:v>
                      </c:pt>
                      <c:pt idx="8">
                        <c:v>-2.8688524590163935E-2</c:v>
                      </c:pt>
                      <c:pt idx="9">
                        <c:v>1.2658227848101266E-2</c:v>
                      </c:pt>
                      <c:pt idx="10">
                        <c:v>-8.7499999999999994E-2</c:v>
                      </c:pt>
                      <c:pt idx="11">
                        <c:v>3.6529680365296802E-2</c:v>
                      </c:pt>
                      <c:pt idx="12">
                        <c:v>8.8105726872246704E-3</c:v>
                      </c:pt>
                      <c:pt idx="13">
                        <c:v>6.9868995633187769E-2</c:v>
                      </c:pt>
                      <c:pt idx="14">
                        <c:v>1.6326530612244899E-2</c:v>
                      </c:pt>
                      <c:pt idx="15">
                        <c:v>-8.0321285140562242E-3</c:v>
                      </c:pt>
                      <c:pt idx="16">
                        <c:v>0.10526315789473684</c:v>
                      </c:pt>
                      <c:pt idx="17">
                        <c:v>-9.1575091575091569E-2</c:v>
                      </c:pt>
                      <c:pt idx="18">
                        <c:v>3.6290322580645164E-2</c:v>
                      </c:pt>
                      <c:pt idx="19">
                        <c:v>3.8910505836575876E-3</c:v>
                      </c:pt>
                      <c:pt idx="20">
                        <c:v>5.4263565891472867E-2</c:v>
                      </c:pt>
                      <c:pt idx="21">
                        <c:v>0.12132352941176471</c:v>
                      </c:pt>
                      <c:pt idx="22">
                        <c:v>2.2950819672131147E-2</c:v>
                      </c:pt>
                      <c:pt idx="23">
                        <c:v>6.0897435897435896E-2</c:v>
                      </c:pt>
                      <c:pt idx="24">
                        <c:v>0</c:v>
                      </c:pt>
                      <c:pt idx="25">
                        <c:v>2.7190332326283987E-2</c:v>
                      </c:pt>
                      <c:pt idx="26">
                        <c:v>-1.7647058823529412E-2</c:v>
                      </c:pt>
                      <c:pt idx="27">
                        <c:v>-0.1317365269461078</c:v>
                      </c:pt>
                      <c:pt idx="28">
                        <c:v>-1.7241379310344827E-2</c:v>
                      </c:pt>
                      <c:pt idx="29">
                        <c:v>0.12982456140350876</c:v>
                      </c:pt>
                      <c:pt idx="30">
                        <c:v>-5.5900621118012424E-2</c:v>
                      </c:pt>
                      <c:pt idx="31">
                        <c:v>-1.6447368421052631E-2</c:v>
                      </c:pt>
                      <c:pt idx="32">
                        <c:v>-0.20066889632107024</c:v>
                      </c:pt>
                      <c:pt idx="33">
                        <c:v>6.6945606694560664E-2</c:v>
                      </c:pt>
                      <c:pt idx="34">
                        <c:v>4.3137254901960784E-2</c:v>
                      </c:pt>
                      <c:pt idx="35">
                        <c:v>5.2631578947368418E-2</c:v>
                      </c:pt>
                      <c:pt idx="36">
                        <c:v>-7.1428571428571425E-2</c:v>
                      </c:pt>
                      <c:pt idx="37">
                        <c:v>0.1423076923076923</c:v>
                      </c:pt>
                      <c:pt idx="38">
                        <c:v>0.14141414141414141</c:v>
                      </c:pt>
                      <c:pt idx="39">
                        <c:v>6.4896755162241887E-2</c:v>
                      </c:pt>
                      <c:pt idx="40">
                        <c:v>-6.9252077562326875E-2</c:v>
                      </c:pt>
                      <c:pt idx="41">
                        <c:v>-0.16964285714285715</c:v>
                      </c:pt>
                      <c:pt idx="42">
                        <c:v>-2.5089605734767026E-2</c:v>
                      </c:pt>
                      <c:pt idx="43">
                        <c:v>-8.8235294117647065E-2</c:v>
                      </c:pt>
                      <c:pt idx="44">
                        <c:v>-6.0483870967741937E-2</c:v>
                      </c:pt>
                      <c:pt idx="45">
                        <c:v>-3.8626609442060089E-2</c:v>
                      </c:pt>
                      <c:pt idx="46">
                        <c:v>1.3392857142857142E-2</c:v>
                      </c:pt>
                      <c:pt idx="47">
                        <c:v>-0.10572687224669604</c:v>
                      </c:pt>
                      <c:pt idx="48">
                        <c:v>-5.4187192118226604E-2</c:v>
                      </c:pt>
                      <c:pt idx="49">
                        <c:v>1.5625E-2</c:v>
                      </c:pt>
                      <c:pt idx="50">
                        <c:v>-1.0256410256410256E-2</c:v>
                      </c:pt>
                      <c:pt idx="51">
                        <c:v>6.7357512953367879E-2</c:v>
                      </c:pt>
                      <c:pt idx="52">
                        <c:v>-4.8543689320388349E-2</c:v>
                      </c:pt>
                      <c:pt idx="53">
                        <c:v>5.6122448979591837E-2</c:v>
                      </c:pt>
                      <c:pt idx="54">
                        <c:v>0.13526570048309178</c:v>
                      </c:pt>
                      <c:pt idx="55">
                        <c:v>0.2978723404255319</c:v>
                      </c:pt>
                      <c:pt idx="56">
                        <c:v>-6.5573770491803282E-2</c:v>
                      </c:pt>
                      <c:pt idx="57">
                        <c:v>-7.0175438596491224E-2</c:v>
                      </c:pt>
                      <c:pt idx="58">
                        <c:v>7.5471698113207544E-2</c:v>
                      </c:pt>
                      <c:pt idx="59">
                        <c:v>1.7543859649122806E-2</c:v>
                      </c:pt>
                      <c:pt idx="60">
                        <c:v>-6.5517241379310351E-2</c:v>
                      </c:pt>
                      <c:pt idx="61">
                        <c:v>-3.6900369003690037E-2</c:v>
                      </c:pt>
                      <c:pt idx="62">
                        <c:v>1.1494252873563218E-2</c:v>
                      </c:pt>
                      <c:pt idx="63">
                        <c:v>-6.4393939393939392E-2</c:v>
                      </c:pt>
                      <c:pt idx="64">
                        <c:v>2.4291497975708502E-2</c:v>
                      </c:pt>
                      <c:pt idx="65">
                        <c:v>7.9051383399209488E-2</c:v>
                      </c:pt>
                      <c:pt idx="66">
                        <c:v>-8.4249084249084255E-2</c:v>
                      </c:pt>
                      <c:pt idx="67">
                        <c:v>0.02</c:v>
                      </c:pt>
                      <c:pt idx="68">
                        <c:v>-1.5686274509803921E-2</c:v>
                      </c:pt>
                      <c:pt idx="69">
                        <c:v>9.5617529880478086E-2</c:v>
                      </c:pt>
                      <c:pt idx="70">
                        <c:v>-1.090909090909091E-2</c:v>
                      </c:pt>
                      <c:pt idx="71">
                        <c:v>6.25E-2</c:v>
                      </c:pt>
                      <c:pt idx="72">
                        <c:v>2.0761245674740483E-2</c:v>
                      </c:pt>
                      <c:pt idx="73">
                        <c:v>9.4915254237288138E-2</c:v>
                      </c:pt>
                      <c:pt idx="74">
                        <c:v>9.9071207430340563E-2</c:v>
                      </c:pt>
                      <c:pt idx="75">
                        <c:v>5.6338028169014088E-3</c:v>
                      </c:pt>
                      <c:pt idx="76">
                        <c:v>1.1204481792717087E-2</c:v>
                      </c:pt>
                      <c:pt idx="77">
                        <c:v>-8.3102493074792241E-2</c:v>
                      </c:pt>
                      <c:pt idx="78">
                        <c:v>3.6253776435045321E-2</c:v>
                      </c:pt>
                      <c:pt idx="79">
                        <c:v>4.9562682215743441E-2</c:v>
                      </c:pt>
                      <c:pt idx="80">
                        <c:v>-1.3888888888888888E-2</c:v>
                      </c:pt>
                      <c:pt idx="81">
                        <c:v>2.2535211267605635E-2</c:v>
                      </c:pt>
                      <c:pt idx="82">
                        <c:v>-3.0303030303030304E-2</c:v>
                      </c:pt>
                      <c:pt idx="83">
                        <c:v>-2.8409090909090908E-2</c:v>
                      </c:pt>
                      <c:pt idx="84">
                        <c:v>-5.2631578947368418E-2</c:v>
                      </c:pt>
                      <c:pt idx="85">
                        <c:v>-6.4814814814814811E-2</c:v>
                      </c:pt>
                      <c:pt idx="86">
                        <c:v>3.3003300330033E-2</c:v>
                      </c:pt>
                      <c:pt idx="87">
                        <c:v>-3.1948881789137379E-3</c:v>
                      </c:pt>
                      <c:pt idx="88">
                        <c:v>0</c:v>
                      </c:pt>
                      <c:pt idx="89">
                        <c:v>-4.4871794871794872E-2</c:v>
                      </c:pt>
                      <c:pt idx="90">
                        <c:v>0.12416107382550336</c:v>
                      </c:pt>
                      <c:pt idx="91">
                        <c:v>6.8656716417910449E-2</c:v>
                      </c:pt>
                      <c:pt idx="92">
                        <c:v>-2.5139664804469275E-2</c:v>
                      </c:pt>
                      <c:pt idx="93">
                        <c:v>-3.151862464183381E-2</c:v>
                      </c:pt>
                      <c:pt idx="94">
                        <c:v>-2.3668639053254437E-2</c:v>
                      </c:pt>
                      <c:pt idx="95">
                        <c:v>-6.363636363636363E-2</c:v>
                      </c:pt>
                      <c:pt idx="96">
                        <c:v>2.9126213592233011E-2</c:v>
                      </c:pt>
                      <c:pt idx="97">
                        <c:v>5.0314465408805034E-2</c:v>
                      </c:pt>
                      <c:pt idx="98">
                        <c:v>-2.9940119760479042E-2</c:v>
                      </c:pt>
                      <c:pt idx="99">
                        <c:v>-3.0864197530864196E-3</c:v>
                      </c:pt>
                      <c:pt idx="100">
                        <c:v>-2.7863777089783281E-2</c:v>
                      </c:pt>
                      <c:pt idx="101">
                        <c:v>-9.5541401273885346E-3</c:v>
                      </c:pt>
                      <c:pt idx="102">
                        <c:v>4.8231511254019289E-2</c:v>
                      </c:pt>
                      <c:pt idx="103">
                        <c:v>0.10122699386503067</c:v>
                      </c:pt>
                      <c:pt idx="104">
                        <c:v>0.11142061281337047</c:v>
                      </c:pt>
                      <c:pt idx="105">
                        <c:v>0.10025062656641603</c:v>
                      </c:pt>
                      <c:pt idx="106">
                        <c:v>8.2004555808656038E-2</c:v>
                      </c:pt>
                      <c:pt idx="107">
                        <c:v>2.9473684210526315E-2</c:v>
                      </c:pt>
                      <c:pt idx="108">
                        <c:v>5.112474437627812E-2</c:v>
                      </c:pt>
                    </c:numCache>
                  </c:numRef>
                </c:val>
                <c:smooth val="0"/>
                <c:extLst xmlns:c15="http://schemas.microsoft.com/office/drawing/2012/chart">
                  <c:ext xmlns:c16="http://schemas.microsoft.com/office/drawing/2014/chart" uri="{C3380CC4-5D6E-409C-BE32-E72D297353CC}">
                    <c16:uniqueId val="{0000006C-9227-4C30-8B5E-CA55F3858431}"/>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
        <c:majorTimeUnit val="months"/>
        <c:minorUnit val="7"/>
        <c:minorTimeUnit val="days"/>
      </c:dateAx>
      <c:valAx>
        <c:axId val="545998543"/>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5.8607901677125131E-2"/>
          <c:y val="2.8423403890796909E-4"/>
          <c:w val="0.86271951121741708"/>
          <c:h val="5.1588260105103374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82663459907806"/>
          <c:y val="6.2810836791199337E-2"/>
          <c:w val="0.87364501123346694"/>
          <c:h val="0.583404619332763"/>
        </c:manualLayout>
      </c:layout>
      <c:lineChart>
        <c:grouping val="standard"/>
        <c:varyColors val="0"/>
        <c:ser>
          <c:idx val="2"/>
          <c:order val="0"/>
          <c:tx>
            <c:v>% received CT scan within 20 minutes</c:v>
          </c:tx>
          <c:spPr>
            <a:ln w="25400" cap="rnd">
              <a:solidFill>
                <a:srgbClr val="7EB0DE"/>
              </a:solidFill>
              <a:round/>
            </a:ln>
            <a:effectLst/>
          </c:spPr>
          <c:marker>
            <c:symbol val="circle"/>
            <c:size val="5"/>
            <c:spPr>
              <a:solidFill>
                <a:srgbClr val="7EB0DE"/>
              </a:solidFill>
              <a:ln w="9525">
                <a:solidFill>
                  <a:srgbClr val="7EB0DE"/>
                </a:solidFill>
              </a:ln>
              <a:effectLst/>
            </c:spPr>
          </c:marker>
          <c:cat>
            <c:numRef>
              <c:f>'Stroke New'!$C$7:$AM$7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New'!$C$17:$AM$17</c:f>
              <c:numCache>
                <c:formatCode>General</c:formatCode>
                <c:ptCount val="37"/>
                <c:pt idx="19" formatCode="0.0%">
                  <c:v>0.109</c:v>
                </c:pt>
                <c:pt idx="20" formatCode="0.0%">
                  <c:v>5.3999999999999999E-2</c:v>
                </c:pt>
                <c:pt idx="21" formatCode="0.0%">
                  <c:v>9.0999999999999998E-2</c:v>
                </c:pt>
                <c:pt idx="22" formatCode="0.0%">
                  <c:v>4.8000000000000001E-2</c:v>
                </c:pt>
                <c:pt idx="23" formatCode="0.0%">
                  <c:v>8.5999999999999993E-2</c:v>
                </c:pt>
                <c:pt idx="24" formatCode="0.0%">
                  <c:v>0.14899999999999999</c:v>
                </c:pt>
                <c:pt idx="25" formatCode="0.0%">
                  <c:v>0.13800000000000001</c:v>
                </c:pt>
                <c:pt idx="26" formatCode="0.0%">
                  <c:v>0.20699999999999999</c:v>
                </c:pt>
                <c:pt idx="27" formatCode="0.0%">
                  <c:v>0.188</c:v>
                </c:pt>
                <c:pt idx="28" formatCode="0.0%">
                  <c:v>0.125</c:v>
                </c:pt>
                <c:pt idx="29" formatCode="0.0%">
                  <c:v>0.245</c:v>
                </c:pt>
                <c:pt idx="30" formatCode="0.0%">
                  <c:v>0.13600000000000001</c:v>
                </c:pt>
                <c:pt idx="31" formatCode="0.0%">
                  <c:v>0.14699999999999999</c:v>
                </c:pt>
                <c:pt idx="32" formatCode="0.0%">
                  <c:v>0.115</c:v>
                </c:pt>
                <c:pt idx="33" formatCode="0.0%">
                  <c:v>0.125</c:v>
                </c:pt>
                <c:pt idx="34" formatCode="0.0%">
                  <c:v>6.7000000000000004E-2</c:v>
                </c:pt>
                <c:pt idx="35" formatCode="0.0%">
                  <c:v>0.24399999999999999</c:v>
                </c:pt>
                <c:pt idx="36" formatCode="0.0%">
                  <c:v>0.185</c:v>
                </c:pt>
              </c:numCache>
            </c:numRef>
          </c:val>
          <c:smooth val="0"/>
          <c:extLst>
            <c:ext xmlns:c16="http://schemas.microsoft.com/office/drawing/2014/chart" uri="{C3380CC4-5D6E-409C-BE32-E72D297353CC}">
              <c16:uniqueId val="{00000000-1EAC-4EFB-9954-0B8631E600BA}"/>
            </c:ext>
          </c:extLst>
        </c:ser>
        <c:ser>
          <c:idx val="0"/>
          <c:order val="1"/>
          <c:tx>
            <c:v>Target</c:v>
          </c:tx>
          <c:spPr>
            <a:ln w="19050" cap="rnd">
              <a:solidFill>
                <a:srgbClr val="C00000"/>
              </a:solidFill>
              <a:prstDash val="dash"/>
              <a:round/>
            </a:ln>
            <a:effectLst/>
          </c:spPr>
          <c:marker>
            <c:symbol val="none"/>
          </c:marker>
          <c:cat>
            <c:numRef>
              <c:f>'A&amp;E'!$C$7:$AM$7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New'!$C$18:$AM$18</c:f>
              <c:numCache>
                <c:formatCode>General</c:formatCode>
                <c:ptCount val="37"/>
                <c:pt idx="19" formatCode="0.0%">
                  <c:v>0.4</c:v>
                </c:pt>
                <c:pt idx="20" formatCode="0.0%">
                  <c:v>0.4</c:v>
                </c:pt>
                <c:pt idx="21" formatCode="0.0%">
                  <c:v>0.4</c:v>
                </c:pt>
                <c:pt idx="22" formatCode="0.0%">
                  <c:v>0.4</c:v>
                </c:pt>
                <c:pt idx="23" formatCode="0.0%">
                  <c:v>0.4</c:v>
                </c:pt>
                <c:pt idx="24" formatCode="0.0%">
                  <c:v>0.4</c:v>
                </c:pt>
                <c:pt idx="25" formatCode="0.0%">
                  <c:v>0.4</c:v>
                </c:pt>
                <c:pt idx="26" formatCode="0.0%">
                  <c:v>0.4</c:v>
                </c:pt>
                <c:pt idx="27" formatCode="0.0%">
                  <c:v>0.4</c:v>
                </c:pt>
                <c:pt idx="28" formatCode="0.0%">
                  <c:v>0.4</c:v>
                </c:pt>
                <c:pt idx="29" formatCode="0.0%">
                  <c:v>0.4</c:v>
                </c:pt>
                <c:pt idx="30" formatCode="0.0%">
                  <c:v>0.4</c:v>
                </c:pt>
                <c:pt idx="31" formatCode="0.0%">
                  <c:v>0.4</c:v>
                </c:pt>
                <c:pt idx="32" formatCode="0.0%">
                  <c:v>0.4</c:v>
                </c:pt>
                <c:pt idx="33" formatCode="0.0%">
                  <c:v>0.4</c:v>
                </c:pt>
                <c:pt idx="34" formatCode="0.0%">
                  <c:v>0.4</c:v>
                </c:pt>
                <c:pt idx="35" formatCode="0.0%">
                  <c:v>0.4</c:v>
                </c:pt>
                <c:pt idx="36" formatCode="0.0%">
                  <c:v>0.4</c:v>
                </c:pt>
              </c:numCache>
            </c:numRef>
          </c:val>
          <c:smooth val="0"/>
          <c:extLst xmlns:c15="http://schemas.microsoft.com/office/drawing/2012/chart">
            <c:ext xmlns:c16="http://schemas.microsoft.com/office/drawing/2014/chart" uri="{C3380CC4-5D6E-409C-BE32-E72D297353CC}">
              <c16:uniqueId val="{00000001-1EAC-4EFB-9954-0B8631E600BA}"/>
            </c:ext>
          </c:extLst>
        </c:ser>
        <c:dLbls>
          <c:showLegendKey val="0"/>
          <c:showVal val="0"/>
          <c:showCatName val="0"/>
          <c:showSerName val="0"/>
          <c:showPercent val="0"/>
          <c:showBubbleSize val="0"/>
        </c:dLbls>
        <c:marker val="1"/>
        <c:smooth val="0"/>
        <c:axId val="214574256"/>
        <c:axId val="214573472"/>
      </c:lineChart>
      <c:dateAx>
        <c:axId val="214574256"/>
        <c:scaling>
          <c:orientation val="minMax"/>
          <c:max val="46082"/>
          <c:min val="45566"/>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3472"/>
        <c:crosses val="autoZero"/>
        <c:auto val="1"/>
        <c:lblOffset val="100"/>
        <c:baseTimeUnit val="months"/>
        <c:majorUnit val="1"/>
        <c:majorTimeUnit val="months"/>
      </c:dateAx>
      <c:valAx>
        <c:axId val="214573472"/>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4256"/>
        <c:crosses val="autoZero"/>
        <c:crossBetween val="between"/>
      </c:valAx>
      <c:spPr>
        <a:noFill/>
        <a:ln>
          <a:noFill/>
        </a:ln>
        <a:effectLst/>
      </c:spPr>
    </c:plotArea>
    <c:legend>
      <c:legendPos val="b"/>
      <c:layout>
        <c:manualLayout>
          <c:xMode val="edge"/>
          <c:yMode val="edge"/>
          <c:x val="4.4752563749896078E-2"/>
          <c:y val="0.92444546775189684"/>
          <c:w val="0.94831271777131498"/>
          <c:h val="7.5554681294862563E-2"/>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9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300050850895723E-2"/>
          <c:y val="3.8341844263269566E-2"/>
          <c:w val="0.89717170837705984"/>
          <c:h val="0.58414275090453782"/>
        </c:manualLayout>
      </c:layout>
      <c:lineChart>
        <c:grouping val="standard"/>
        <c:varyColors val="0"/>
        <c:ser>
          <c:idx val="2"/>
          <c:order val="0"/>
          <c:tx>
            <c:v>% admitted within 4 hours</c:v>
          </c:tx>
          <c:spPr>
            <a:ln w="25400" cap="rnd">
              <a:solidFill>
                <a:srgbClr val="7EB0DE"/>
              </a:solidFill>
              <a:round/>
            </a:ln>
            <a:effectLst/>
          </c:spPr>
          <c:marker>
            <c:symbol val="circle"/>
            <c:size val="5"/>
            <c:spPr>
              <a:solidFill>
                <a:srgbClr val="7EB0DE"/>
              </a:solidFill>
              <a:ln w="9525">
                <a:solidFill>
                  <a:srgbClr val="7EB0DE"/>
                </a:solidFill>
              </a:ln>
              <a:effectLst/>
            </c:spPr>
          </c:marker>
          <c:cat>
            <c:numRef>
              <c:f>'Stroke New'!$C$7:$AM$7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New'!$C$20:$AM$20</c:f>
              <c:numCache>
                <c:formatCode>General</c:formatCode>
                <c:ptCount val="37"/>
                <c:pt idx="19" formatCode="0.0%">
                  <c:v>0.254</c:v>
                </c:pt>
                <c:pt idx="20" formatCode="0.0%">
                  <c:v>0.28299999999999997</c:v>
                </c:pt>
                <c:pt idx="21" formatCode="0.0%">
                  <c:v>0.26200000000000001</c:v>
                </c:pt>
                <c:pt idx="22" formatCode="0.0%">
                  <c:v>0.13600000000000001</c:v>
                </c:pt>
                <c:pt idx="23" formatCode="0.0%">
                  <c:v>0.13200000000000001</c:v>
                </c:pt>
                <c:pt idx="24" formatCode="0.0%">
                  <c:v>0.13600000000000001</c:v>
                </c:pt>
                <c:pt idx="25" formatCode="0.0%">
                  <c:v>0.23499999999999999</c:v>
                </c:pt>
                <c:pt idx="26" formatCode="0.0%">
                  <c:v>0.26300000000000001</c:v>
                </c:pt>
                <c:pt idx="27" formatCode="0.0%">
                  <c:v>9.8000000000000004E-2</c:v>
                </c:pt>
                <c:pt idx="28" formatCode="0.0%">
                  <c:v>0.35699999999999998</c:v>
                </c:pt>
                <c:pt idx="29" formatCode="0.0%">
                  <c:v>0.46800000000000003</c:v>
                </c:pt>
                <c:pt idx="30" formatCode="0.0%">
                  <c:v>0.32200000000000001</c:v>
                </c:pt>
                <c:pt idx="31" formatCode="0.0%">
                  <c:v>0.32400000000000001</c:v>
                </c:pt>
                <c:pt idx="32" formatCode="0.0%">
                  <c:v>0.375</c:v>
                </c:pt>
                <c:pt idx="33" formatCode="0.0%">
                  <c:v>0.31900000000000001</c:v>
                </c:pt>
                <c:pt idx="34" formatCode="0.0%">
                  <c:v>0.251</c:v>
                </c:pt>
                <c:pt idx="35" formatCode="0.0%">
                  <c:v>0.34399999999999997</c:v>
                </c:pt>
                <c:pt idx="36" formatCode="0.0%">
                  <c:v>0.32700000000000001</c:v>
                </c:pt>
              </c:numCache>
            </c:numRef>
          </c:val>
          <c:smooth val="0"/>
          <c:extLst>
            <c:ext xmlns:c16="http://schemas.microsoft.com/office/drawing/2014/chart" uri="{C3380CC4-5D6E-409C-BE32-E72D297353CC}">
              <c16:uniqueId val="{00000000-0BD4-42FD-B44A-BFF5AB759BEA}"/>
            </c:ext>
          </c:extLst>
        </c:ser>
        <c:ser>
          <c:idx val="0"/>
          <c:order val="1"/>
          <c:tx>
            <c:v>Target</c:v>
          </c:tx>
          <c:spPr>
            <a:ln w="22225" cap="rnd">
              <a:solidFill>
                <a:srgbClr val="CC3300"/>
              </a:solidFill>
              <a:prstDash val="dash"/>
              <a:round/>
            </a:ln>
            <a:effectLst/>
          </c:spPr>
          <c:marker>
            <c:symbol val="none"/>
          </c:marker>
          <c:cat>
            <c:numRef>
              <c:f>'A&amp;E'!$C$7:$AM$7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extLst xmlns:c15="http://schemas.microsoft.com/office/drawing/2012/chart"/>
            </c:numRef>
          </c:cat>
          <c:val>
            <c:numRef>
              <c:f>'Stroke New'!$C$21:$AM$21</c:f>
              <c:numCache>
                <c:formatCode>General</c:formatCode>
                <c:ptCount val="37"/>
                <c:pt idx="19" formatCode="0.0%">
                  <c:v>0.95</c:v>
                </c:pt>
                <c:pt idx="20" formatCode="0.0%">
                  <c:v>0.95</c:v>
                </c:pt>
                <c:pt idx="21" formatCode="0.0%">
                  <c:v>0.95</c:v>
                </c:pt>
                <c:pt idx="22" formatCode="0.0%">
                  <c:v>0.95</c:v>
                </c:pt>
                <c:pt idx="23" formatCode="0.0%">
                  <c:v>0.95</c:v>
                </c:pt>
                <c:pt idx="24" formatCode="0.0%">
                  <c:v>0.95</c:v>
                </c:pt>
                <c:pt idx="25" formatCode="0.0%">
                  <c:v>0.95</c:v>
                </c:pt>
                <c:pt idx="26" formatCode="0.0%">
                  <c:v>0.95</c:v>
                </c:pt>
                <c:pt idx="27" formatCode="0.0%">
                  <c:v>0.95</c:v>
                </c:pt>
                <c:pt idx="28" formatCode="0.0%">
                  <c:v>0.95</c:v>
                </c:pt>
                <c:pt idx="29" formatCode="0.0%">
                  <c:v>0.95</c:v>
                </c:pt>
                <c:pt idx="30" formatCode="0.0%">
                  <c:v>0.95</c:v>
                </c:pt>
                <c:pt idx="31" formatCode="0.0%">
                  <c:v>0.95</c:v>
                </c:pt>
                <c:pt idx="32" formatCode="0.0%">
                  <c:v>0.95</c:v>
                </c:pt>
                <c:pt idx="33" formatCode="0.0%">
                  <c:v>0.95</c:v>
                </c:pt>
                <c:pt idx="34" formatCode="0.0%">
                  <c:v>0.95</c:v>
                </c:pt>
                <c:pt idx="35" formatCode="0.0%">
                  <c:v>0.95</c:v>
                </c:pt>
                <c:pt idx="36" formatCode="0.0%">
                  <c:v>0.95</c:v>
                </c:pt>
              </c:numCache>
            </c:numRef>
          </c:val>
          <c:smooth val="0"/>
          <c:extLst xmlns:c15="http://schemas.microsoft.com/office/drawing/2012/chart">
            <c:ext xmlns:c16="http://schemas.microsoft.com/office/drawing/2014/chart" uri="{C3380CC4-5D6E-409C-BE32-E72D297353CC}">
              <c16:uniqueId val="{00000001-0BD4-42FD-B44A-BFF5AB759BEA}"/>
            </c:ext>
          </c:extLst>
        </c:ser>
        <c:dLbls>
          <c:showLegendKey val="0"/>
          <c:showVal val="0"/>
          <c:showCatName val="0"/>
          <c:showSerName val="0"/>
          <c:showPercent val="0"/>
          <c:showBubbleSize val="0"/>
        </c:dLbls>
        <c:marker val="1"/>
        <c:smooth val="0"/>
        <c:axId val="214574256"/>
        <c:axId val="214573472"/>
      </c:lineChart>
      <c:dateAx>
        <c:axId val="214574256"/>
        <c:scaling>
          <c:orientation val="minMax"/>
          <c:max val="46082"/>
          <c:min val="45566"/>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3472"/>
        <c:crosses val="autoZero"/>
        <c:auto val="1"/>
        <c:lblOffset val="100"/>
        <c:baseTimeUnit val="months"/>
        <c:majorUnit val="1"/>
        <c:majorTimeUnit val="months"/>
      </c:dateAx>
      <c:valAx>
        <c:axId val="214573472"/>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4256"/>
        <c:crosses val="autoZero"/>
        <c:crossBetween val="between"/>
        <c:majorUnit val="0.2"/>
      </c:valAx>
      <c:spPr>
        <a:noFill/>
        <a:ln>
          <a:noFill/>
        </a:ln>
        <a:effectLst/>
      </c:spPr>
    </c:plotArea>
    <c:legend>
      <c:legendPos val="b"/>
      <c:layout>
        <c:manualLayout>
          <c:xMode val="edge"/>
          <c:yMode val="edge"/>
          <c:x val="4.4752563749896078E-2"/>
          <c:y val="0.92444546775189684"/>
          <c:w val="0.84784505458407133"/>
          <c:h val="7.5554422092110884E-2"/>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9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362731527147703E-2"/>
          <c:y val="6.8401511872925341E-2"/>
          <c:w val="0.89710892191545699"/>
          <c:h val="0.58437796691841237"/>
        </c:manualLayout>
      </c:layout>
      <c:lineChart>
        <c:grouping val="standard"/>
        <c:varyColors val="0"/>
        <c:ser>
          <c:idx val="2"/>
          <c:order val="0"/>
          <c:tx>
            <c:strRef>
              <c:f>'Stroke New'!$B$23</c:f>
              <c:strCache>
                <c:ptCount val="1"/>
                <c:pt idx="0">
                  <c:v>% received swallow screening within 4 hours</c:v>
                </c:pt>
              </c:strCache>
            </c:strRef>
          </c:tx>
          <c:spPr>
            <a:ln w="25400" cap="rnd">
              <a:solidFill>
                <a:srgbClr val="7EB0DE"/>
              </a:solidFill>
              <a:round/>
            </a:ln>
            <a:effectLst/>
          </c:spPr>
          <c:marker>
            <c:symbol val="circle"/>
            <c:size val="5"/>
            <c:spPr>
              <a:solidFill>
                <a:srgbClr val="7EB0DE"/>
              </a:solidFill>
              <a:ln w="9525">
                <a:solidFill>
                  <a:srgbClr val="7EB0DE"/>
                </a:solidFill>
              </a:ln>
              <a:effectLst/>
            </c:spPr>
          </c:marker>
          <c:cat>
            <c:numRef>
              <c:f>'Stroke New'!$C$7:$AM$7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New'!$C$23:$AM$23</c:f>
              <c:numCache>
                <c:formatCode>General</c:formatCode>
                <c:ptCount val="37"/>
                <c:pt idx="19" formatCode="0.0%">
                  <c:v>0.76600000000000001</c:v>
                </c:pt>
                <c:pt idx="20" formatCode="0.0%">
                  <c:v>0.92900000000000005</c:v>
                </c:pt>
                <c:pt idx="21" formatCode="0.0%">
                  <c:v>0.85899999999999999</c:v>
                </c:pt>
                <c:pt idx="22" formatCode="0.0%">
                  <c:v>0.95199999999999996</c:v>
                </c:pt>
                <c:pt idx="23" formatCode="0.0%">
                  <c:v>0.84199999999999997</c:v>
                </c:pt>
                <c:pt idx="24" formatCode="0.0%">
                  <c:v>0.83</c:v>
                </c:pt>
                <c:pt idx="25" formatCode="0.0%">
                  <c:v>0.86199999999999999</c:v>
                </c:pt>
                <c:pt idx="26" formatCode="0.0%">
                  <c:v>0.879</c:v>
                </c:pt>
                <c:pt idx="27" formatCode="0.0%">
                  <c:v>0.75</c:v>
                </c:pt>
                <c:pt idx="28" formatCode="0.0%">
                  <c:v>0.875</c:v>
                </c:pt>
                <c:pt idx="29" formatCode="0.0%">
                  <c:v>0.875</c:v>
                </c:pt>
                <c:pt idx="30" formatCode="0.0%">
                  <c:v>0.80700000000000005</c:v>
                </c:pt>
                <c:pt idx="31" formatCode="0.0%">
                  <c:v>0.85099999999999998</c:v>
                </c:pt>
                <c:pt idx="32" formatCode="0.0%">
                  <c:v>0.76900000000000002</c:v>
                </c:pt>
                <c:pt idx="33" formatCode="0.0%">
                  <c:v>0.78600000000000003</c:v>
                </c:pt>
                <c:pt idx="34" formatCode="0.0%">
                  <c:v>0.78</c:v>
                </c:pt>
                <c:pt idx="35" formatCode="0.0%">
                  <c:v>0.56299999999999994</c:v>
                </c:pt>
                <c:pt idx="36" formatCode="0.0%">
                  <c:v>0.83299999999999996</c:v>
                </c:pt>
              </c:numCache>
            </c:numRef>
          </c:val>
          <c:smooth val="0"/>
          <c:extLst>
            <c:ext xmlns:c16="http://schemas.microsoft.com/office/drawing/2014/chart" uri="{C3380CC4-5D6E-409C-BE32-E72D297353CC}">
              <c16:uniqueId val="{00000000-BD4C-4904-8AE7-BD83B7D43C5F}"/>
            </c:ext>
          </c:extLst>
        </c:ser>
        <c:ser>
          <c:idx val="0"/>
          <c:order val="1"/>
          <c:tx>
            <c:v>Target</c:v>
          </c:tx>
          <c:spPr>
            <a:ln w="19050" cap="rnd">
              <a:solidFill>
                <a:srgbClr val="C00000"/>
              </a:solidFill>
              <a:prstDash val="dash"/>
              <a:round/>
            </a:ln>
            <a:effectLst/>
          </c:spPr>
          <c:marker>
            <c:symbol val="none"/>
          </c:marker>
          <c:cat>
            <c:numRef>
              <c:f>'A&amp;E'!$C$7:$AM$7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extLst xmlns:c15="http://schemas.microsoft.com/office/drawing/2012/chart"/>
            </c:numRef>
          </c:cat>
          <c:val>
            <c:numRef>
              <c:f>'Stroke New'!$C$24:$AM$24</c:f>
              <c:numCache>
                <c:formatCode>General</c:formatCode>
                <c:ptCount val="37"/>
                <c:pt idx="19" formatCode="0.0%">
                  <c:v>0.95</c:v>
                </c:pt>
                <c:pt idx="20" formatCode="0.0%">
                  <c:v>0.95</c:v>
                </c:pt>
                <c:pt idx="21" formatCode="0.0%">
                  <c:v>0.95</c:v>
                </c:pt>
                <c:pt idx="22" formatCode="0.0%">
                  <c:v>0.95</c:v>
                </c:pt>
                <c:pt idx="23" formatCode="0.0%">
                  <c:v>0.95</c:v>
                </c:pt>
                <c:pt idx="24" formatCode="0.0%">
                  <c:v>0.95</c:v>
                </c:pt>
                <c:pt idx="25" formatCode="0.0%">
                  <c:v>0.95</c:v>
                </c:pt>
                <c:pt idx="26" formatCode="0.0%">
                  <c:v>0.95</c:v>
                </c:pt>
                <c:pt idx="27" formatCode="0.0%">
                  <c:v>0.95</c:v>
                </c:pt>
                <c:pt idx="28" formatCode="0.0%">
                  <c:v>0.95</c:v>
                </c:pt>
                <c:pt idx="29" formatCode="0.0%">
                  <c:v>0.95</c:v>
                </c:pt>
                <c:pt idx="30" formatCode="0.0%">
                  <c:v>0.95</c:v>
                </c:pt>
                <c:pt idx="31" formatCode="0.0%">
                  <c:v>0.95</c:v>
                </c:pt>
                <c:pt idx="32" formatCode="0.0%">
                  <c:v>0.95</c:v>
                </c:pt>
                <c:pt idx="33" formatCode="0.0%">
                  <c:v>0.95</c:v>
                </c:pt>
                <c:pt idx="34" formatCode="0.0%">
                  <c:v>0.95</c:v>
                </c:pt>
                <c:pt idx="35" formatCode="0.0%">
                  <c:v>0.95</c:v>
                </c:pt>
                <c:pt idx="36" formatCode="0.0%">
                  <c:v>0.95</c:v>
                </c:pt>
              </c:numCache>
            </c:numRef>
          </c:val>
          <c:smooth val="0"/>
          <c:extLst xmlns:c15="http://schemas.microsoft.com/office/drawing/2012/chart">
            <c:ext xmlns:c16="http://schemas.microsoft.com/office/drawing/2014/chart" uri="{C3380CC4-5D6E-409C-BE32-E72D297353CC}">
              <c16:uniqueId val="{00000001-BD4C-4904-8AE7-BD83B7D43C5F}"/>
            </c:ext>
          </c:extLst>
        </c:ser>
        <c:dLbls>
          <c:showLegendKey val="0"/>
          <c:showVal val="0"/>
          <c:showCatName val="0"/>
          <c:showSerName val="0"/>
          <c:showPercent val="0"/>
          <c:showBubbleSize val="0"/>
        </c:dLbls>
        <c:marker val="1"/>
        <c:smooth val="0"/>
        <c:axId val="214574256"/>
        <c:axId val="214573472"/>
      </c:lineChart>
      <c:dateAx>
        <c:axId val="214574256"/>
        <c:scaling>
          <c:orientation val="minMax"/>
          <c:max val="46082"/>
          <c:min val="45566"/>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3472"/>
        <c:crosses val="autoZero"/>
        <c:auto val="1"/>
        <c:lblOffset val="100"/>
        <c:baseTimeUnit val="months"/>
        <c:majorUnit val="1"/>
        <c:majorTimeUnit val="months"/>
      </c:dateAx>
      <c:valAx>
        <c:axId val="214573472"/>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4256"/>
        <c:crosses val="autoZero"/>
        <c:crossBetween val="between"/>
      </c:valAx>
      <c:spPr>
        <a:noFill/>
        <a:ln>
          <a:noFill/>
        </a:ln>
        <a:effectLst/>
      </c:spPr>
    </c:plotArea>
    <c:legend>
      <c:legendPos val="b"/>
      <c:layout>
        <c:manualLayout>
          <c:xMode val="edge"/>
          <c:yMode val="edge"/>
          <c:x val="0"/>
          <c:y val="0.9244452732353563"/>
          <c:w val="0.99876086192986335"/>
          <c:h val="7.5554599000854858E-2"/>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9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208730543976326"/>
          <c:y val="5.5908351261917517E-2"/>
          <c:w val="0.89218160178684325"/>
          <c:h val="0.58615789531162976"/>
        </c:manualLayout>
      </c:layout>
      <c:lineChart>
        <c:grouping val="standard"/>
        <c:varyColors val="0"/>
        <c:ser>
          <c:idx val="2"/>
          <c:order val="0"/>
          <c:tx>
            <c:strRef>
              <c:f>'Stroke New'!$B$26</c:f>
              <c:strCache>
                <c:ptCount val="1"/>
                <c:pt idx="0">
                  <c:v>% assessed by a Stroke Consultant within 14 hours</c:v>
                </c:pt>
              </c:strCache>
            </c:strRef>
          </c:tx>
          <c:spPr>
            <a:ln w="28575" cap="rnd">
              <a:solidFill>
                <a:srgbClr val="7EB0DE"/>
              </a:solidFill>
              <a:round/>
            </a:ln>
            <a:effectLst/>
          </c:spPr>
          <c:marker>
            <c:symbol val="circle"/>
            <c:size val="5"/>
            <c:spPr>
              <a:solidFill>
                <a:srgbClr val="7EB0DE"/>
              </a:solidFill>
              <a:ln w="9525">
                <a:solidFill>
                  <a:srgbClr val="7EB0DE"/>
                </a:solidFill>
              </a:ln>
              <a:effectLst/>
            </c:spPr>
          </c:marker>
          <c:cat>
            <c:numRef>
              <c:f>'Stroke New'!$C$7:$AM$7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New'!$C$26:$AM$26</c:f>
              <c:numCache>
                <c:formatCode>General</c:formatCode>
                <c:ptCount val="37"/>
                <c:pt idx="19" formatCode="0.0%">
                  <c:v>0.5</c:v>
                </c:pt>
                <c:pt idx="20" formatCode="0.0%">
                  <c:v>0.55400000000000005</c:v>
                </c:pt>
                <c:pt idx="21" formatCode="0.0%">
                  <c:v>0.40899999999999997</c:v>
                </c:pt>
                <c:pt idx="22" formatCode="0.0%">
                  <c:v>0.46800000000000003</c:v>
                </c:pt>
                <c:pt idx="23" formatCode="0.0%">
                  <c:v>0.43099999999999999</c:v>
                </c:pt>
                <c:pt idx="24" formatCode="0.0%">
                  <c:v>0.51100000000000001</c:v>
                </c:pt>
                <c:pt idx="25" formatCode="0.0%">
                  <c:v>0.55200000000000005</c:v>
                </c:pt>
                <c:pt idx="26" formatCode="0.0%">
                  <c:v>0.41399999999999998</c:v>
                </c:pt>
                <c:pt idx="27" formatCode="0.0%">
                  <c:v>0.46899999999999997</c:v>
                </c:pt>
                <c:pt idx="28" formatCode="0.0%">
                  <c:v>0.84699999999999998</c:v>
                </c:pt>
                <c:pt idx="29" formatCode="0.0%">
                  <c:v>0.55100000000000005</c:v>
                </c:pt>
                <c:pt idx="30" formatCode="0.0%">
                  <c:v>0.45800000000000002</c:v>
                </c:pt>
                <c:pt idx="31" formatCode="0.0%">
                  <c:v>0.58799999999999997</c:v>
                </c:pt>
                <c:pt idx="32" formatCode="0.0%">
                  <c:v>0.48099999999999998</c:v>
                </c:pt>
                <c:pt idx="33" formatCode="0.0%">
                  <c:v>0.60699999999999998</c:v>
                </c:pt>
                <c:pt idx="34" formatCode="0.0%">
                  <c:v>0.6</c:v>
                </c:pt>
                <c:pt idx="35" formatCode="0.0%">
                  <c:v>0.52100000000000002</c:v>
                </c:pt>
                <c:pt idx="36" formatCode="0.0%">
                  <c:v>0.59599999999999997</c:v>
                </c:pt>
              </c:numCache>
            </c:numRef>
          </c:val>
          <c:smooth val="0"/>
          <c:extLst>
            <c:ext xmlns:c16="http://schemas.microsoft.com/office/drawing/2014/chart" uri="{C3380CC4-5D6E-409C-BE32-E72D297353CC}">
              <c16:uniqueId val="{00000000-E259-46E4-A2CF-969F0F98E9F8}"/>
            </c:ext>
          </c:extLst>
        </c:ser>
        <c:ser>
          <c:idx val="0"/>
          <c:order val="1"/>
          <c:tx>
            <c:v>Target</c:v>
          </c:tx>
          <c:spPr>
            <a:ln w="22225" cap="rnd">
              <a:solidFill>
                <a:srgbClr val="CC3300"/>
              </a:solidFill>
              <a:prstDash val="dash"/>
              <a:round/>
            </a:ln>
            <a:effectLst/>
          </c:spPr>
          <c:marker>
            <c:symbol val="none"/>
          </c:marker>
          <c:cat>
            <c:numRef>
              <c:f>'A&amp;E'!$C$7:$AM$7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extLst xmlns:c15="http://schemas.microsoft.com/office/drawing/2012/chart"/>
            </c:numRef>
          </c:cat>
          <c:val>
            <c:numRef>
              <c:f>'Stroke New'!$C$27:$AM$27</c:f>
              <c:numCache>
                <c:formatCode>General</c:formatCode>
                <c:ptCount val="37"/>
                <c:pt idx="19" formatCode="0.0%">
                  <c:v>0.95</c:v>
                </c:pt>
                <c:pt idx="20" formatCode="0.0%">
                  <c:v>0.95</c:v>
                </c:pt>
                <c:pt idx="21" formatCode="0.0%">
                  <c:v>0.95</c:v>
                </c:pt>
                <c:pt idx="22" formatCode="0.0%">
                  <c:v>0.95</c:v>
                </c:pt>
                <c:pt idx="23" formatCode="0.0%">
                  <c:v>0.95</c:v>
                </c:pt>
                <c:pt idx="24" formatCode="0.0%">
                  <c:v>0.95</c:v>
                </c:pt>
                <c:pt idx="25" formatCode="0.0%">
                  <c:v>0.95</c:v>
                </c:pt>
                <c:pt idx="26" formatCode="0.0%">
                  <c:v>0.95</c:v>
                </c:pt>
                <c:pt idx="27" formatCode="0.0%">
                  <c:v>0.95</c:v>
                </c:pt>
                <c:pt idx="28" formatCode="0.0%">
                  <c:v>0.95</c:v>
                </c:pt>
                <c:pt idx="29" formatCode="0.0%">
                  <c:v>0.95</c:v>
                </c:pt>
                <c:pt idx="30" formatCode="0.0%">
                  <c:v>0.95</c:v>
                </c:pt>
                <c:pt idx="31" formatCode="0.0%">
                  <c:v>0.95</c:v>
                </c:pt>
                <c:pt idx="32" formatCode="0.0%">
                  <c:v>0.95</c:v>
                </c:pt>
                <c:pt idx="33" formatCode="0.0%">
                  <c:v>0.95</c:v>
                </c:pt>
                <c:pt idx="34" formatCode="0.0%">
                  <c:v>0.95</c:v>
                </c:pt>
                <c:pt idx="35" formatCode="0.0%">
                  <c:v>0.95</c:v>
                </c:pt>
                <c:pt idx="36" formatCode="0.0%">
                  <c:v>0.95</c:v>
                </c:pt>
              </c:numCache>
            </c:numRef>
          </c:val>
          <c:smooth val="0"/>
          <c:extLst xmlns:c15="http://schemas.microsoft.com/office/drawing/2012/chart">
            <c:ext xmlns:c16="http://schemas.microsoft.com/office/drawing/2014/chart" uri="{C3380CC4-5D6E-409C-BE32-E72D297353CC}">
              <c16:uniqueId val="{00000001-E259-46E4-A2CF-969F0F98E9F8}"/>
            </c:ext>
          </c:extLst>
        </c:ser>
        <c:dLbls>
          <c:showLegendKey val="0"/>
          <c:showVal val="0"/>
          <c:showCatName val="0"/>
          <c:showSerName val="0"/>
          <c:showPercent val="0"/>
          <c:showBubbleSize val="0"/>
        </c:dLbls>
        <c:marker val="1"/>
        <c:smooth val="0"/>
        <c:axId val="214574256"/>
        <c:axId val="214573472"/>
      </c:lineChart>
      <c:dateAx>
        <c:axId val="214574256"/>
        <c:scaling>
          <c:orientation val="minMax"/>
          <c:max val="46082"/>
          <c:min val="45566"/>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3472"/>
        <c:crosses val="autoZero"/>
        <c:auto val="1"/>
        <c:lblOffset val="100"/>
        <c:baseTimeUnit val="months"/>
        <c:majorUnit val="1"/>
        <c:majorTimeUnit val="months"/>
      </c:dateAx>
      <c:valAx>
        <c:axId val="214573472"/>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4256"/>
        <c:crosses val="autoZero"/>
        <c:crossBetween val="between"/>
      </c:valAx>
      <c:spPr>
        <a:noFill/>
        <a:ln>
          <a:noFill/>
        </a:ln>
        <a:effectLst/>
      </c:spPr>
    </c:plotArea>
    <c:legend>
      <c:legendPos val="b"/>
      <c:layout>
        <c:manualLayout>
          <c:xMode val="edge"/>
          <c:yMode val="edge"/>
          <c:x val="0"/>
          <c:y val="0.89805366562189437"/>
          <c:w val="0.98019113175688077"/>
          <c:h val="0.10194633437810564"/>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9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651539254545776"/>
          <c:y val="4.9562619180656041E-2"/>
          <c:w val="0.88775328380227869"/>
          <c:h val="0.49091969705280092"/>
        </c:manualLayout>
      </c:layout>
      <c:lineChart>
        <c:grouping val="standard"/>
        <c:varyColors val="0"/>
        <c:ser>
          <c:idx val="2"/>
          <c:order val="0"/>
          <c:tx>
            <c:v>% occupational therapy within 24 hours</c:v>
          </c:tx>
          <c:spPr>
            <a:ln w="28575" cap="rnd">
              <a:solidFill>
                <a:srgbClr val="7EB0DE"/>
              </a:solidFill>
              <a:round/>
            </a:ln>
            <a:effectLst/>
          </c:spPr>
          <c:marker>
            <c:symbol val="circle"/>
            <c:size val="5"/>
            <c:spPr>
              <a:solidFill>
                <a:srgbClr val="7EB0DE"/>
              </a:solidFill>
              <a:ln w="9525">
                <a:solidFill>
                  <a:srgbClr val="7EB0DE"/>
                </a:solidFill>
              </a:ln>
              <a:effectLst/>
            </c:spPr>
          </c:marker>
          <c:cat>
            <c:numRef>
              <c:f>'Stroke New'!$C$7:$AM$7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New'!$C$29:$AM$29</c:f>
              <c:numCache>
                <c:formatCode>General</c:formatCode>
                <c:ptCount val="37"/>
                <c:pt idx="19" formatCode="0.0%">
                  <c:v>0.63800000000000001</c:v>
                </c:pt>
                <c:pt idx="20" formatCode="0.0%">
                  <c:v>0.66</c:v>
                </c:pt>
                <c:pt idx="21" formatCode="0.0%">
                  <c:v>0.52900000000000003</c:v>
                </c:pt>
                <c:pt idx="22" formatCode="0.0%">
                  <c:v>0.57399999999999995</c:v>
                </c:pt>
                <c:pt idx="23" formatCode="0.0%">
                  <c:v>0.755</c:v>
                </c:pt>
                <c:pt idx="24" formatCode="0.0%">
                  <c:v>0.74299999999999999</c:v>
                </c:pt>
                <c:pt idx="25" formatCode="0.0%">
                  <c:v>0.60799999999999998</c:v>
                </c:pt>
                <c:pt idx="26" formatCode="0.0%">
                  <c:v>0.621</c:v>
                </c:pt>
                <c:pt idx="27" formatCode="0.0%">
                  <c:v>0.71399999999999997</c:v>
                </c:pt>
                <c:pt idx="28" formatCode="0.0%">
                  <c:v>0.73299999999999998</c:v>
                </c:pt>
                <c:pt idx="29" formatCode="0.0%">
                  <c:v>0.65100000000000002</c:v>
                </c:pt>
                <c:pt idx="30" formatCode="0.0%">
                  <c:v>0.73499999999999999</c:v>
                </c:pt>
                <c:pt idx="31" formatCode="0.0%">
                  <c:v>0.78300000000000003</c:v>
                </c:pt>
                <c:pt idx="32" formatCode="0.0%">
                  <c:v>0.70499999999999996</c:v>
                </c:pt>
                <c:pt idx="33" formatCode="0.0%">
                  <c:v>0.81599999999999995</c:v>
                </c:pt>
                <c:pt idx="34" formatCode="0.0%">
                  <c:v>0.75</c:v>
                </c:pt>
                <c:pt idx="35" formatCode="0.0%">
                  <c:v>0.75600000000000001</c:v>
                </c:pt>
                <c:pt idx="36" formatCode="0.0%">
                  <c:v>0.81</c:v>
                </c:pt>
              </c:numCache>
            </c:numRef>
          </c:val>
          <c:smooth val="0"/>
          <c:extLst>
            <c:ext xmlns:c16="http://schemas.microsoft.com/office/drawing/2014/chart" uri="{C3380CC4-5D6E-409C-BE32-E72D297353CC}">
              <c16:uniqueId val="{00000000-0E27-4403-9270-050B38B079AD}"/>
            </c:ext>
          </c:extLst>
        </c:ser>
        <c:ser>
          <c:idx val="0"/>
          <c:order val="1"/>
          <c:tx>
            <c:v>Target</c:v>
          </c:tx>
          <c:spPr>
            <a:ln w="22225" cap="rnd">
              <a:solidFill>
                <a:srgbClr val="CC3300"/>
              </a:solidFill>
              <a:prstDash val="dash"/>
              <a:round/>
            </a:ln>
            <a:effectLst/>
          </c:spPr>
          <c:marker>
            <c:symbol val="none"/>
          </c:marker>
          <c:cat>
            <c:numRef>
              <c:f>'A&amp;E'!$C$7:$AM$7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extLst xmlns:c15="http://schemas.microsoft.com/office/drawing/2012/chart"/>
            </c:numRef>
          </c:cat>
          <c:val>
            <c:numRef>
              <c:f>'Stroke New'!$C$30:$AM$30</c:f>
              <c:numCache>
                <c:formatCode>General</c:formatCode>
                <c:ptCount val="37"/>
                <c:pt idx="19" formatCode="0.0%">
                  <c:v>0.95</c:v>
                </c:pt>
                <c:pt idx="20" formatCode="0.0%">
                  <c:v>0.95</c:v>
                </c:pt>
                <c:pt idx="21" formatCode="0.0%">
                  <c:v>0.95</c:v>
                </c:pt>
                <c:pt idx="22" formatCode="0.0%">
                  <c:v>0.95</c:v>
                </c:pt>
                <c:pt idx="23" formatCode="0.0%">
                  <c:v>0.95</c:v>
                </c:pt>
                <c:pt idx="24" formatCode="0.0%">
                  <c:v>0.95</c:v>
                </c:pt>
                <c:pt idx="25" formatCode="0.0%">
                  <c:v>0.95</c:v>
                </c:pt>
                <c:pt idx="26" formatCode="0.0%">
                  <c:v>0.95</c:v>
                </c:pt>
                <c:pt idx="27" formatCode="0.0%">
                  <c:v>0.95</c:v>
                </c:pt>
                <c:pt idx="28" formatCode="0.0%">
                  <c:v>0.95</c:v>
                </c:pt>
                <c:pt idx="29" formatCode="0.0%">
                  <c:v>0.95</c:v>
                </c:pt>
                <c:pt idx="30" formatCode="0.0%">
                  <c:v>0.95</c:v>
                </c:pt>
                <c:pt idx="31" formatCode="0.0%">
                  <c:v>0.95</c:v>
                </c:pt>
                <c:pt idx="32" formatCode="0.0%">
                  <c:v>0.95</c:v>
                </c:pt>
                <c:pt idx="33" formatCode="0.0%">
                  <c:v>0.95</c:v>
                </c:pt>
                <c:pt idx="34" formatCode="0.0%">
                  <c:v>0.95</c:v>
                </c:pt>
                <c:pt idx="35" formatCode="0.0%">
                  <c:v>0.95</c:v>
                </c:pt>
                <c:pt idx="36" formatCode="0.0%">
                  <c:v>0.95</c:v>
                </c:pt>
              </c:numCache>
            </c:numRef>
          </c:val>
          <c:smooth val="0"/>
          <c:extLst xmlns:c15="http://schemas.microsoft.com/office/drawing/2012/chart">
            <c:ext xmlns:c16="http://schemas.microsoft.com/office/drawing/2014/chart" uri="{C3380CC4-5D6E-409C-BE32-E72D297353CC}">
              <c16:uniqueId val="{00000001-0E27-4403-9270-050B38B079AD}"/>
            </c:ext>
          </c:extLst>
        </c:ser>
        <c:dLbls>
          <c:showLegendKey val="0"/>
          <c:showVal val="0"/>
          <c:showCatName val="0"/>
          <c:showSerName val="0"/>
          <c:showPercent val="0"/>
          <c:showBubbleSize val="0"/>
        </c:dLbls>
        <c:marker val="1"/>
        <c:smooth val="0"/>
        <c:axId val="214574256"/>
        <c:axId val="214573472"/>
      </c:lineChart>
      <c:dateAx>
        <c:axId val="214574256"/>
        <c:scaling>
          <c:orientation val="minMax"/>
          <c:max val="46082"/>
          <c:min val="45566"/>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3472"/>
        <c:crosses val="autoZero"/>
        <c:auto val="1"/>
        <c:lblOffset val="100"/>
        <c:baseTimeUnit val="months"/>
        <c:majorUnit val="1"/>
        <c:majorTimeUnit val="months"/>
      </c:dateAx>
      <c:valAx>
        <c:axId val="214573472"/>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4256"/>
        <c:crosses val="autoZero"/>
        <c:crossBetween val="between"/>
        <c:majorUnit val="0.2"/>
      </c:valAx>
      <c:spPr>
        <a:noFill/>
        <a:ln>
          <a:noFill/>
        </a:ln>
        <a:effectLst/>
      </c:spPr>
    </c:plotArea>
    <c:legend>
      <c:legendPos val="b"/>
      <c:layout>
        <c:manualLayout>
          <c:xMode val="edge"/>
          <c:yMode val="edge"/>
          <c:x val="0"/>
          <c:y val="0.82350800332748286"/>
          <c:w val="0.98421575336378664"/>
          <c:h val="0.17226665603985733"/>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9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973089871165614E-2"/>
          <c:y val="4.9155110671894736E-2"/>
          <c:w val="0.9092956768067233"/>
          <c:h val="0.5929110480623121"/>
        </c:manualLayout>
      </c:layout>
      <c:lineChart>
        <c:grouping val="standard"/>
        <c:varyColors val="0"/>
        <c:ser>
          <c:idx val="2"/>
          <c:order val="0"/>
          <c:tx>
            <c:v>% physiotherapy within 24 hours</c:v>
          </c:tx>
          <c:spPr>
            <a:ln w="28575" cap="rnd">
              <a:solidFill>
                <a:srgbClr val="7EB0DE"/>
              </a:solidFill>
              <a:round/>
            </a:ln>
            <a:effectLst/>
          </c:spPr>
          <c:marker>
            <c:symbol val="circle"/>
            <c:size val="5"/>
            <c:spPr>
              <a:solidFill>
                <a:srgbClr val="7EB0DE"/>
              </a:solidFill>
              <a:ln w="9525">
                <a:solidFill>
                  <a:srgbClr val="7EB0DE"/>
                </a:solidFill>
              </a:ln>
              <a:effectLst/>
            </c:spPr>
          </c:marker>
          <c:cat>
            <c:numRef>
              <c:f>'Stroke New'!$C$7:$AM$7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New'!$C$32:$AM$32</c:f>
              <c:numCache>
                <c:formatCode>General</c:formatCode>
                <c:ptCount val="37"/>
                <c:pt idx="19" formatCode="0.0%">
                  <c:v>0.51</c:v>
                </c:pt>
                <c:pt idx="20" formatCode="0.0%">
                  <c:v>0.55100000000000005</c:v>
                </c:pt>
                <c:pt idx="21" formatCode="0.0%">
                  <c:v>0.51900000000000002</c:v>
                </c:pt>
                <c:pt idx="22" formatCode="0.0%">
                  <c:v>0.49099999999999999</c:v>
                </c:pt>
                <c:pt idx="23" formatCode="0.0%">
                  <c:v>0.64</c:v>
                </c:pt>
                <c:pt idx="24" formatCode="0.0%">
                  <c:v>0.63900000000000001</c:v>
                </c:pt>
                <c:pt idx="25" formatCode="0.0%">
                  <c:v>0.51</c:v>
                </c:pt>
                <c:pt idx="26" formatCode="0.0%">
                  <c:v>0.53400000000000003</c:v>
                </c:pt>
                <c:pt idx="27" formatCode="0.0%">
                  <c:v>0.52700000000000002</c:v>
                </c:pt>
                <c:pt idx="28" formatCode="0.0%">
                  <c:v>0.68300000000000005</c:v>
                </c:pt>
                <c:pt idx="29" formatCode="0.0%">
                  <c:v>0.628</c:v>
                </c:pt>
                <c:pt idx="30" formatCode="0.0%">
                  <c:v>0.755</c:v>
                </c:pt>
                <c:pt idx="31" formatCode="0.0%">
                  <c:v>0.77</c:v>
                </c:pt>
                <c:pt idx="32" formatCode="0.0%">
                  <c:v>0.69799999999999995</c:v>
                </c:pt>
                <c:pt idx="33" formatCode="0.0%">
                  <c:v>0.84</c:v>
                </c:pt>
                <c:pt idx="34" formatCode="0.0%">
                  <c:v>0.73099999999999998</c:v>
                </c:pt>
                <c:pt idx="35" formatCode="0.0%">
                  <c:v>0.77500000000000002</c:v>
                </c:pt>
                <c:pt idx="36" formatCode="0.0%">
                  <c:v>0.83299999999999996</c:v>
                </c:pt>
              </c:numCache>
            </c:numRef>
          </c:val>
          <c:smooth val="0"/>
          <c:extLst>
            <c:ext xmlns:c16="http://schemas.microsoft.com/office/drawing/2014/chart" uri="{C3380CC4-5D6E-409C-BE32-E72D297353CC}">
              <c16:uniqueId val="{00000000-9447-4A71-AFAD-2391909AE918}"/>
            </c:ext>
          </c:extLst>
        </c:ser>
        <c:ser>
          <c:idx val="0"/>
          <c:order val="1"/>
          <c:tx>
            <c:v>Target</c:v>
          </c:tx>
          <c:spPr>
            <a:ln w="22225" cap="rnd">
              <a:solidFill>
                <a:srgbClr val="C00000"/>
              </a:solidFill>
              <a:prstDash val="dash"/>
              <a:round/>
            </a:ln>
            <a:effectLst/>
          </c:spPr>
          <c:marker>
            <c:symbol val="none"/>
          </c:marker>
          <c:cat>
            <c:numRef>
              <c:f>'A&amp;E'!$C$7:$AM$7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extLst xmlns:c15="http://schemas.microsoft.com/office/drawing/2012/chart"/>
            </c:numRef>
          </c:cat>
          <c:val>
            <c:numRef>
              <c:f>'Stroke New'!$C$33:$AM$33</c:f>
              <c:numCache>
                <c:formatCode>General</c:formatCode>
                <c:ptCount val="37"/>
                <c:pt idx="19" formatCode="0.0%">
                  <c:v>0.95</c:v>
                </c:pt>
                <c:pt idx="20" formatCode="0.0%">
                  <c:v>0.95</c:v>
                </c:pt>
                <c:pt idx="21" formatCode="0.0%">
                  <c:v>0.95</c:v>
                </c:pt>
                <c:pt idx="22" formatCode="0.0%">
                  <c:v>0.95</c:v>
                </c:pt>
                <c:pt idx="23" formatCode="0.0%">
                  <c:v>0.95</c:v>
                </c:pt>
                <c:pt idx="24" formatCode="0.0%">
                  <c:v>0.95</c:v>
                </c:pt>
                <c:pt idx="25" formatCode="0.0%">
                  <c:v>0.95</c:v>
                </c:pt>
                <c:pt idx="26" formatCode="0.0%">
                  <c:v>0.95</c:v>
                </c:pt>
                <c:pt idx="27" formatCode="0.0%">
                  <c:v>0.95</c:v>
                </c:pt>
                <c:pt idx="28" formatCode="0.0%">
                  <c:v>0.95</c:v>
                </c:pt>
                <c:pt idx="29" formatCode="0.0%">
                  <c:v>0.95</c:v>
                </c:pt>
                <c:pt idx="30" formatCode="0.0%">
                  <c:v>0.95</c:v>
                </c:pt>
                <c:pt idx="31" formatCode="0.0%">
                  <c:v>0.95</c:v>
                </c:pt>
                <c:pt idx="32" formatCode="0.0%">
                  <c:v>0.95</c:v>
                </c:pt>
                <c:pt idx="33" formatCode="0.0%">
                  <c:v>0.95</c:v>
                </c:pt>
                <c:pt idx="34" formatCode="0.0%">
                  <c:v>0.95</c:v>
                </c:pt>
                <c:pt idx="35" formatCode="0.0%">
                  <c:v>0.95</c:v>
                </c:pt>
                <c:pt idx="36" formatCode="0.0%">
                  <c:v>0.95</c:v>
                </c:pt>
              </c:numCache>
            </c:numRef>
          </c:val>
          <c:smooth val="0"/>
          <c:extLst xmlns:c15="http://schemas.microsoft.com/office/drawing/2012/chart">
            <c:ext xmlns:c16="http://schemas.microsoft.com/office/drawing/2014/chart" uri="{C3380CC4-5D6E-409C-BE32-E72D297353CC}">
              <c16:uniqueId val="{00000001-9447-4A71-AFAD-2391909AE918}"/>
            </c:ext>
          </c:extLst>
        </c:ser>
        <c:dLbls>
          <c:showLegendKey val="0"/>
          <c:showVal val="0"/>
          <c:showCatName val="0"/>
          <c:showSerName val="0"/>
          <c:showPercent val="0"/>
          <c:showBubbleSize val="0"/>
        </c:dLbls>
        <c:marker val="1"/>
        <c:smooth val="0"/>
        <c:axId val="214574256"/>
        <c:axId val="214573472"/>
      </c:lineChart>
      <c:dateAx>
        <c:axId val="214574256"/>
        <c:scaling>
          <c:orientation val="minMax"/>
          <c:max val="46082"/>
          <c:min val="45566"/>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3472"/>
        <c:crosses val="autoZero"/>
        <c:auto val="1"/>
        <c:lblOffset val="100"/>
        <c:baseTimeUnit val="months"/>
        <c:majorUnit val="1"/>
        <c:majorTimeUnit val="months"/>
      </c:dateAx>
      <c:valAx>
        <c:axId val="214573472"/>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4256"/>
        <c:crosses val="autoZero"/>
        <c:crossBetween val="between"/>
        <c:majorUnit val="0.2"/>
      </c:valAx>
      <c:spPr>
        <a:noFill/>
        <a:ln>
          <a:noFill/>
        </a:ln>
        <a:effectLst/>
      </c:spPr>
    </c:plotArea>
    <c:legend>
      <c:legendPos val="b"/>
      <c:layout>
        <c:manualLayout>
          <c:xMode val="edge"/>
          <c:yMode val="edge"/>
          <c:x val="4.7534147389916813E-2"/>
          <c:y val="0.90825082087411135"/>
          <c:w val="0.8999998530433978"/>
          <c:h val="8.8485589786713559E-2"/>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9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236591237515558E-2"/>
          <c:y val="6.4127234208127798E-2"/>
          <c:w val="0.89395468014091262"/>
          <c:h val="0.59142185108764944"/>
        </c:manualLayout>
      </c:layout>
      <c:lineChart>
        <c:grouping val="standard"/>
        <c:varyColors val="0"/>
        <c:ser>
          <c:idx val="2"/>
          <c:order val="0"/>
          <c:tx>
            <c:v>% SALT within 24 hours</c:v>
          </c:tx>
          <c:spPr>
            <a:ln w="28575" cap="rnd">
              <a:solidFill>
                <a:srgbClr val="7EB0DE"/>
              </a:solidFill>
              <a:round/>
            </a:ln>
            <a:effectLst/>
          </c:spPr>
          <c:marker>
            <c:symbol val="circle"/>
            <c:size val="5"/>
            <c:spPr>
              <a:solidFill>
                <a:srgbClr val="7EB0DE"/>
              </a:solidFill>
              <a:ln w="9525">
                <a:solidFill>
                  <a:srgbClr val="7EB0DE"/>
                </a:solidFill>
              </a:ln>
              <a:effectLst/>
            </c:spPr>
          </c:marker>
          <c:cat>
            <c:numRef>
              <c:f>'Stroke New'!$C$7:$AM$7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New'!$C$35:$AM$35</c:f>
              <c:numCache>
                <c:formatCode>General</c:formatCode>
                <c:ptCount val="37"/>
                <c:pt idx="19" formatCode="0.0%">
                  <c:v>0.82399999999999995</c:v>
                </c:pt>
                <c:pt idx="20" formatCode="0.0%">
                  <c:v>0.73099999999999998</c:v>
                </c:pt>
                <c:pt idx="21" formatCode="0.0%">
                  <c:v>0.82099999999999995</c:v>
                </c:pt>
                <c:pt idx="22" formatCode="0.0%">
                  <c:v>0.71399999999999997</c:v>
                </c:pt>
                <c:pt idx="23" formatCode="0.0%">
                  <c:v>0.81299999999999994</c:v>
                </c:pt>
                <c:pt idx="24" formatCode="0.0%">
                  <c:v>1</c:v>
                </c:pt>
                <c:pt idx="25" formatCode="0.0%">
                  <c:v>0.75</c:v>
                </c:pt>
                <c:pt idx="26" formatCode="0.0%">
                  <c:v>0.83299999999999996</c:v>
                </c:pt>
                <c:pt idx="27" formatCode="0.0%">
                  <c:v>1</c:v>
                </c:pt>
                <c:pt idx="28" formatCode="0.0%">
                  <c:v>0.88900000000000001</c:v>
                </c:pt>
                <c:pt idx="29" formatCode="0.0%">
                  <c:v>0.75</c:v>
                </c:pt>
                <c:pt idx="30" formatCode="0.0%">
                  <c:v>0.875</c:v>
                </c:pt>
                <c:pt idx="31" formatCode="0.0%">
                  <c:v>0.89300000000000002</c:v>
                </c:pt>
                <c:pt idx="32" formatCode="0.0%">
                  <c:v>0.76900000000000002</c:v>
                </c:pt>
                <c:pt idx="33" formatCode="0.0%">
                  <c:v>0.79200000000000004</c:v>
                </c:pt>
                <c:pt idx="34" formatCode="0.0%">
                  <c:v>0.93300000000000005</c:v>
                </c:pt>
                <c:pt idx="35" formatCode="0.0%">
                  <c:v>0.89700000000000002</c:v>
                </c:pt>
                <c:pt idx="36" formatCode="0.0%">
                  <c:v>0.96299999999999997</c:v>
                </c:pt>
              </c:numCache>
            </c:numRef>
          </c:val>
          <c:smooth val="0"/>
          <c:extLst>
            <c:ext xmlns:c16="http://schemas.microsoft.com/office/drawing/2014/chart" uri="{C3380CC4-5D6E-409C-BE32-E72D297353CC}">
              <c16:uniqueId val="{00000000-B56B-4DB2-B245-4B0C3B9581DD}"/>
            </c:ext>
          </c:extLst>
        </c:ser>
        <c:ser>
          <c:idx val="0"/>
          <c:order val="1"/>
          <c:tx>
            <c:v>Target</c:v>
          </c:tx>
          <c:spPr>
            <a:ln w="22225" cap="rnd">
              <a:solidFill>
                <a:srgbClr val="C00000"/>
              </a:solidFill>
              <a:prstDash val="dash"/>
              <a:round/>
            </a:ln>
            <a:effectLst/>
          </c:spPr>
          <c:marker>
            <c:symbol val="none"/>
          </c:marker>
          <c:cat>
            <c:numRef>
              <c:f>'A&amp;E'!$C$7:$AM$7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extLst xmlns:c15="http://schemas.microsoft.com/office/drawing/2012/chart"/>
            </c:numRef>
          </c:cat>
          <c:val>
            <c:numRef>
              <c:f>'Stroke New'!$C$36:$AM$36</c:f>
              <c:numCache>
                <c:formatCode>General</c:formatCode>
                <c:ptCount val="37"/>
                <c:pt idx="19" formatCode="0.0%">
                  <c:v>0.95</c:v>
                </c:pt>
                <c:pt idx="20" formatCode="0.0%">
                  <c:v>0.95</c:v>
                </c:pt>
                <c:pt idx="21" formatCode="0.0%">
                  <c:v>0.95</c:v>
                </c:pt>
                <c:pt idx="22" formatCode="0.0%">
                  <c:v>0.95</c:v>
                </c:pt>
                <c:pt idx="23" formatCode="0.0%">
                  <c:v>0.95</c:v>
                </c:pt>
                <c:pt idx="24" formatCode="0.0%">
                  <c:v>0.95</c:v>
                </c:pt>
                <c:pt idx="25" formatCode="0.0%">
                  <c:v>0.95</c:v>
                </c:pt>
                <c:pt idx="26" formatCode="0.0%">
                  <c:v>0.95</c:v>
                </c:pt>
                <c:pt idx="27" formatCode="0.0%">
                  <c:v>0.95</c:v>
                </c:pt>
                <c:pt idx="28" formatCode="0.0%">
                  <c:v>0.95</c:v>
                </c:pt>
                <c:pt idx="29" formatCode="0.0%">
                  <c:v>0.95</c:v>
                </c:pt>
                <c:pt idx="30" formatCode="0.0%">
                  <c:v>0.95</c:v>
                </c:pt>
                <c:pt idx="31" formatCode="0.0%">
                  <c:v>0.95</c:v>
                </c:pt>
                <c:pt idx="32" formatCode="0.0%">
                  <c:v>0.95</c:v>
                </c:pt>
                <c:pt idx="33" formatCode="0.0%">
                  <c:v>0.95</c:v>
                </c:pt>
                <c:pt idx="34" formatCode="0.0%">
                  <c:v>0.95</c:v>
                </c:pt>
                <c:pt idx="35" formatCode="0.0%">
                  <c:v>0.95</c:v>
                </c:pt>
                <c:pt idx="36" formatCode="0.0%">
                  <c:v>0.95</c:v>
                </c:pt>
              </c:numCache>
            </c:numRef>
          </c:val>
          <c:smooth val="0"/>
          <c:extLst xmlns:c15="http://schemas.microsoft.com/office/drawing/2012/chart">
            <c:ext xmlns:c16="http://schemas.microsoft.com/office/drawing/2014/chart" uri="{C3380CC4-5D6E-409C-BE32-E72D297353CC}">
              <c16:uniqueId val="{00000001-B56B-4DB2-B245-4B0C3B9581DD}"/>
            </c:ext>
          </c:extLst>
        </c:ser>
        <c:dLbls>
          <c:showLegendKey val="0"/>
          <c:showVal val="0"/>
          <c:showCatName val="0"/>
          <c:showSerName val="0"/>
          <c:showPercent val="0"/>
          <c:showBubbleSize val="0"/>
        </c:dLbls>
        <c:marker val="1"/>
        <c:smooth val="0"/>
        <c:axId val="214574256"/>
        <c:axId val="214573472"/>
      </c:lineChart>
      <c:dateAx>
        <c:axId val="214574256"/>
        <c:scaling>
          <c:orientation val="minMax"/>
          <c:max val="46082"/>
          <c:min val="45566"/>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3472"/>
        <c:crosses val="autoZero"/>
        <c:auto val="1"/>
        <c:lblOffset val="100"/>
        <c:baseTimeUnit val="months"/>
        <c:majorUnit val="1"/>
        <c:majorTimeUnit val="months"/>
      </c:dateAx>
      <c:valAx>
        <c:axId val="214573472"/>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4256"/>
        <c:crosses val="autoZero"/>
        <c:crossBetween val="between"/>
      </c:valAx>
      <c:spPr>
        <a:noFill/>
        <a:ln>
          <a:noFill/>
        </a:ln>
        <a:effectLst/>
      </c:spPr>
    </c:plotArea>
    <c:legend>
      <c:legendPos val="b"/>
      <c:layout>
        <c:manualLayout>
          <c:xMode val="edge"/>
          <c:yMode val="edge"/>
          <c:x val="9.9009881198137487E-2"/>
          <c:y val="0.90957000965584534"/>
          <c:w val="0.82890783322776951"/>
          <c:h val="8.8485589786713559E-2"/>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9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44593208526513"/>
          <c:y val="5.7497324299468522E-2"/>
          <c:w val="0.86730866163479237"/>
          <c:h val="0.56466067096756523"/>
        </c:manualLayout>
      </c:layout>
      <c:lineChart>
        <c:grouping val="standard"/>
        <c:varyColors val="0"/>
        <c:ser>
          <c:idx val="4"/>
          <c:order val="0"/>
          <c:tx>
            <c:v>Utilisation Rate</c:v>
          </c:tx>
          <c:spPr>
            <a:ln w="22225" cap="rnd">
              <a:solidFill>
                <a:srgbClr val="7EB0DE"/>
              </a:solidFill>
              <a:round/>
            </a:ln>
            <a:effectLst/>
          </c:spPr>
          <c:marker>
            <c:symbol val="circle"/>
            <c:size val="4"/>
            <c:spPr>
              <a:solidFill>
                <a:srgbClr val="7EB0DE"/>
              </a:solidFill>
              <a:ln w="9525">
                <a:solidFill>
                  <a:srgbClr val="7EB0DE"/>
                </a:solidFill>
              </a:ln>
              <a:effectLst/>
            </c:spPr>
          </c:marker>
          <c:cat>
            <c:numRef>
              <c:f>Theatres!$R$6:$AN$6</c:f>
              <c:numCache>
                <c:formatCode>mmm\-yy</c:formatCode>
                <c:ptCount val="23"/>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pt idx="12">
                  <c:v>45809</c:v>
                </c:pt>
                <c:pt idx="13">
                  <c:v>45839</c:v>
                </c:pt>
                <c:pt idx="14">
                  <c:v>45870</c:v>
                </c:pt>
                <c:pt idx="15">
                  <c:v>45901</c:v>
                </c:pt>
                <c:pt idx="16">
                  <c:v>45931</c:v>
                </c:pt>
                <c:pt idx="17">
                  <c:v>45962</c:v>
                </c:pt>
                <c:pt idx="18">
                  <c:v>45992</c:v>
                </c:pt>
                <c:pt idx="19">
                  <c:v>46023</c:v>
                </c:pt>
                <c:pt idx="20">
                  <c:v>46054</c:v>
                </c:pt>
                <c:pt idx="21">
                  <c:v>46082</c:v>
                </c:pt>
                <c:pt idx="22">
                  <c:v>46113</c:v>
                </c:pt>
              </c:numCache>
              <c:extLst/>
            </c:numRef>
          </c:cat>
          <c:val>
            <c:numRef>
              <c:f>Theatres!$R$10:$AN$10</c:f>
              <c:numCache>
                <c:formatCode>0%</c:formatCode>
                <c:ptCount val="23"/>
                <c:pt idx="0">
                  <c:v>0.79</c:v>
                </c:pt>
                <c:pt idx="1">
                  <c:v>0.83</c:v>
                </c:pt>
                <c:pt idx="2">
                  <c:v>0.81</c:v>
                </c:pt>
                <c:pt idx="3">
                  <c:v>0.81</c:v>
                </c:pt>
                <c:pt idx="4">
                  <c:v>0.82</c:v>
                </c:pt>
                <c:pt idx="5">
                  <c:v>0.8</c:v>
                </c:pt>
                <c:pt idx="6">
                  <c:v>0.8</c:v>
                </c:pt>
                <c:pt idx="7">
                  <c:v>0.79</c:v>
                </c:pt>
                <c:pt idx="8">
                  <c:v>0.79</c:v>
                </c:pt>
                <c:pt idx="9">
                  <c:v>0.79</c:v>
                </c:pt>
                <c:pt idx="10">
                  <c:v>0.78</c:v>
                </c:pt>
                <c:pt idx="11">
                  <c:v>0.78</c:v>
                </c:pt>
                <c:pt idx="12">
                  <c:v>0.79</c:v>
                </c:pt>
                <c:pt idx="13">
                  <c:v>0.77</c:v>
                </c:pt>
                <c:pt idx="14">
                  <c:v>0.78</c:v>
                </c:pt>
                <c:pt idx="15">
                  <c:v>0.77</c:v>
                </c:pt>
                <c:pt idx="16">
                  <c:v>0.77</c:v>
                </c:pt>
                <c:pt idx="17">
                  <c:v>0.78</c:v>
                </c:pt>
                <c:pt idx="18">
                  <c:v>0.75</c:v>
                </c:pt>
                <c:pt idx="19">
                  <c:v>0.79</c:v>
                </c:pt>
                <c:pt idx="20">
                  <c:v>0.81</c:v>
                </c:pt>
                <c:pt idx="21">
                  <c:v>0.81</c:v>
                </c:pt>
                <c:pt idx="22">
                  <c:v>0.82</c:v>
                </c:pt>
              </c:numCache>
              <c:extLst/>
            </c:numRef>
          </c:val>
          <c:smooth val="0"/>
          <c:extLst>
            <c:ext xmlns:c16="http://schemas.microsoft.com/office/drawing/2014/chart" uri="{C3380CC4-5D6E-409C-BE32-E72D297353CC}">
              <c16:uniqueId val="{00000000-F592-443B-BE53-55D7CBA21078}"/>
            </c:ext>
          </c:extLst>
        </c:ser>
        <c:ser>
          <c:idx val="0"/>
          <c:order val="1"/>
          <c:tx>
            <c:v>Target</c:v>
          </c:tx>
          <c:spPr>
            <a:ln w="19050" cap="rnd">
              <a:solidFill>
                <a:srgbClr val="C00000"/>
              </a:solidFill>
              <a:prstDash val="dash"/>
              <a:round/>
            </a:ln>
            <a:effectLst/>
          </c:spPr>
          <c:marker>
            <c:symbol val="none"/>
          </c:marker>
          <c:cat>
            <c:numRef>
              <c:f>Theatres!$R$6:$AN$6</c:f>
              <c:numCache>
                <c:formatCode>mmm\-yy</c:formatCode>
                <c:ptCount val="23"/>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pt idx="12">
                  <c:v>45809</c:v>
                </c:pt>
                <c:pt idx="13">
                  <c:v>45839</c:v>
                </c:pt>
                <c:pt idx="14">
                  <c:v>45870</c:v>
                </c:pt>
                <c:pt idx="15">
                  <c:v>45901</c:v>
                </c:pt>
                <c:pt idx="16">
                  <c:v>45931</c:v>
                </c:pt>
                <c:pt idx="17">
                  <c:v>45962</c:v>
                </c:pt>
                <c:pt idx="18">
                  <c:v>45992</c:v>
                </c:pt>
                <c:pt idx="19">
                  <c:v>46023</c:v>
                </c:pt>
                <c:pt idx="20">
                  <c:v>46054</c:v>
                </c:pt>
                <c:pt idx="21">
                  <c:v>46082</c:v>
                </c:pt>
                <c:pt idx="22">
                  <c:v>46113</c:v>
                </c:pt>
              </c:numCache>
              <c:extLst/>
            </c:numRef>
          </c:cat>
          <c:val>
            <c:numRef>
              <c:f>Theatres!$R$11:$AN$11</c:f>
              <c:numCache>
                <c:formatCode>0%</c:formatCode>
                <c:ptCount val="23"/>
                <c:pt idx="0">
                  <c:v>0.85</c:v>
                </c:pt>
                <c:pt idx="1">
                  <c:v>0.85</c:v>
                </c:pt>
                <c:pt idx="2">
                  <c:v>0.85</c:v>
                </c:pt>
                <c:pt idx="3">
                  <c:v>0.85</c:v>
                </c:pt>
                <c:pt idx="4">
                  <c:v>0.85</c:v>
                </c:pt>
                <c:pt idx="5">
                  <c:v>0.85</c:v>
                </c:pt>
                <c:pt idx="6">
                  <c:v>0.85</c:v>
                </c:pt>
                <c:pt idx="7">
                  <c:v>0.85</c:v>
                </c:pt>
                <c:pt idx="8">
                  <c:v>0.85</c:v>
                </c:pt>
                <c:pt idx="9">
                  <c:v>0.85</c:v>
                </c:pt>
                <c:pt idx="10">
                  <c:v>0.85</c:v>
                </c:pt>
                <c:pt idx="11">
                  <c:v>0.85</c:v>
                </c:pt>
                <c:pt idx="12">
                  <c:v>0.85</c:v>
                </c:pt>
                <c:pt idx="13">
                  <c:v>0.85</c:v>
                </c:pt>
                <c:pt idx="14">
                  <c:v>0.85</c:v>
                </c:pt>
                <c:pt idx="15">
                  <c:v>0.85</c:v>
                </c:pt>
                <c:pt idx="16">
                  <c:v>0.85</c:v>
                </c:pt>
                <c:pt idx="17">
                  <c:v>0.85</c:v>
                </c:pt>
                <c:pt idx="18">
                  <c:v>0.85</c:v>
                </c:pt>
                <c:pt idx="19">
                  <c:v>0.85</c:v>
                </c:pt>
                <c:pt idx="20">
                  <c:v>0.85</c:v>
                </c:pt>
                <c:pt idx="21">
                  <c:v>0.85</c:v>
                </c:pt>
                <c:pt idx="22">
                  <c:v>0.85</c:v>
                </c:pt>
              </c:numCache>
              <c:extLst/>
            </c:numRef>
          </c:val>
          <c:smooth val="0"/>
          <c:extLst>
            <c:ext xmlns:c16="http://schemas.microsoft.com/office/drawing/2014/chart" uri="{C3380CC4-5D6E-409C-BE32-E72D297353CC}">
              <c16:uniqueId val="{00000001-F592-443B-BE53-55D7CBA21078}"/>
            </c:ext>
          </c:extLst>
        </c:ser>
        <c:dLbls>
          <c:showLegendKey val="0"/>
          <c:showVal val="0"/>
          <c:showCatName val="0"/>
          <c:showSerName val="0"/>
          <c:showPercent val="0"/>
          <c:showBubbleSize val="0"/>
        </c:dLbls>
        <c:marker val="1"/>
        <c:smooth val="0"/>
        <c:axId val="2009514319"/>
        <c:axId val="2032629423"/>
      </c:lineChart>
      <c:dateAx>
        <c:axId val="2009514319"/>
        <c:scaling>
          <c:orientation val="minMax"/>
          <c:max val="46113"/>
          <c:min val="45444"/>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032629423"/>
        <c:crosses val="autoZero"/>
        <c:auto val="1"/>
        <c:lblOffset val="100"/>
        <c:baseTimeUnit val="months"/>
        <c:majorUnit val="1"/>
        <c:majorTimeUnit val="months"/>
      </c:dateAx>
      <c:valAx>
        <c:axId val="2032629423"/>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009514319"/>
        <c:crosses val="autoZero"/>
        <c:crossBetween val="between"/>
        <c:majorUnit val="0.2"/>
      </c:valAx>
      <c:spPr>
        <a:noFill/>
        <a:ln>
          <a:noFill/>
        </a:ln>
        <a:effectLst/>
      </c:spPr>
    </c:plotArea>
    <c:legend>
      <c:legendPos val="b"/>
      <c:layout>
        <c:manualLayout>
          <c:xMode val="edge"/>
          <c:yMode val="edge"/>
          <c:x val="0.22312697227245298"/>
          <c:y val="0.90407554318868055"/>
          <c:w val="0.45417663223980909"/>
          <c:h val="9.5924719821635182E-2"/>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122703412073491E-2"/>
          <c:y val="6.163372435588408E-2"/>
          <c:w val="0.88566892176467782"/>
          <c:h val="0.53669934115378437"/>
        </c:manualLayout>
      </c:layout>
      <c:lineChart>
        <c:grouping val="standard"/>
        <c:varyColors val="0"/>
        <c:ser>
          <c:idx val="4"/>
          <c:order val="0"/>
          <c:tx>
            <c:v>Late Starts</c:v>
          </c:tx>
          <c:spPr>
            <a:ln w="22225" cap="rnd">
              <a:solidFill>
                <a:srgbClr val="7EB0DE"/>
              </a:solidFill>
              <a:round/>
            </a:ln>
            <a:effectLst/>
          </c:spPr>
          <c:marker>
            <c:symbol val="circle"/>
            <c:size val="4"/>
            <c:spPr>
              <a:solidFill>
                <a:srgbClr val="7EB0DE"/>
              </a:solidFill>
              <a:ln w="9525">
                <a:solidFill>
                  <a:srgbClr val="7EB0DE"/>
                </a:solidFill>
              </a:ln>
              <a:effectLst/>
            </c:spPr>
          </c:marker>
          <c:cat>
            <c:numRef>
              <c:f>Theatres!$R$15:$AN$15</c:f>
              <c:numCache>
                <c:formatCode>mmm\-yy</c:formatCode>
                <c:ptCount val="23"/>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pt idx="12">
                  <c:v>45809</c:v>
                </c:pt>
                <c:pt idx="13">
                  <c:v>45839</c:v>
                </c:pt>
                <c:pt idx="14">
                  <c:v>45870</c:v>
                </c:pt>
                <c:pt idx="15">
                  <c:v>45901</c:v>
                </c:pt>
                <c:pt idx="16">
                  <c:v>45931</c:v>
                </c:pt>
                <c:pt idx="17">
                  <c:v>45962</c:v>
                </c:pt>
                <c:pt idx="18">
                  <c:v>45992</c:v>
                </c:pt>
                <c:pt idx="19">
                  <c:v>46023</c:v>
                </c:pt>
                <c:pt idx="20">
                  <c:v>46054</c:v>
                </c:pt>
                <c:pt idx="21">
                  <c:v>46082</c:v>
                </c:pt>
                <c:pt idx="22">
                  <c:v>46113</c:v>
                </c:pt>
              </c:numCache>
              <c:extLst/>
            </c:numRef>
          </c:cat>
          <c:val>
            <c:numRef>
              <c:f>Theatres!$R$19:$AN$19</c:f>
              <c:numCache>
                <c:formatCode>0%</c:formatCode>
                <c:ptCount val="23"/>
                <c:pt idx="0">
                  <c:v>0.35</c:v>
                </c:pt>
                <c:pt idx="1">
                  <c:v>0.35</c:v>
                </c:pt>
                <c:pt idx="2">
                  <c:v>0.31</c:v>
                </c:pt>
                <c:pt idx="3">
                  <c:v>0.31</c:v>
                </c:pt>
                <c:pt idx="4">
                  <c:v>0.37</c:v>
                </c:pt>
                <c:pt idx="5">
                  <c:v>0.33</c:v>
                </c:pt>
                <c:pt idx="6">
                  <c:v>0.33</c:v>
                </c:pt>
                <c:pt idx="7">
                  <c:v>0.37</c:v>
                </c:pt>
                <c:pt idx="8">
                  <c:v>0.39</c:v>
                </c:pt>
                <c:pt idx="9">
                  <c:v>0.36</c:v>
                </c:pt>
                <c:pt idx="10">
                  <c:v>0.35</c:v>
                </c:pt>
                <c:pt idx="11">
                  <c:v>0.3</c:v>
                </c:pt>
                <c:pt idx="12">
                  <c:v>0.35</c:v>
                </c:pt>
                <c:pt idx="13">
                  <c:v>0.36</c:v>
                </c:pt>
                <c:pt idx="14">
                  <c:v>0.34</c:v>
                </c:pt>
                <c:pt idx="15">
                  <c:v>0.4</c:v>
                </c:pt>
                <c:pt idx="16">
                  <c:v>0.35</c:v>
                </c:pt>
                <c:pt idx="17">
                  <c:v>0.35</c:v>
                </c:pt>
                <c:pt idx="18">
                  <c:v>0.35</c:v>
                </c:pt>
                <c:pt idx="19">
                  <c:v>0.33</c:v>
                </c:pt>
                <c:pt idx="20">
                  <c:v>0.3</c:v>
                </c:pt>
                <c:pt idx="21">
                  <c:v>0.28000000000000003</c:v>
                </c:pt>
                <c:pt idx="22">
                  <c:v>0.27</c:v>
                </c:pt>
              </c:numCache>
              <c:extLst/>
            </c:numRef>
          </c:val>
          <c:smooth val="0"/>
          <c:extLst>
            <c:ext xmlns:c16="http://schemas.microsoft.com/office/drawing/2014/chart" uri="{C3380CC4-5D6E-409C-BE32-E72D297353CC}">
              <c16:uniqueId val="{00000000-DDA0-49C1-BDD8-5A7787A9E771}"/>
            </c:ext>
          </c:extLst>
        </c:ser>
        <c:ser>
          <c:idx val="0"/>
          <c:order val="1"/>
          <c:tx>
            <c:v>Target</c:v>
          </c:tx>
          <c:spPr>
            <a:ln w="19050" cap="rnd">
              <a:solidFill>
                <a:srgbClr val="C00000"/>
              </a:solidFill>
              <a:prstDash val="dash"/>
              <a:round/>
            </a:ln>
            <a:effectLst/>
          </c:spPr>
          <c:marker>
            <c:symbol val="none"/>
          </c:marker>
          <c:cat>
            <c:numRef>
              <c:f>Theatres!$R$15:$AN$15</c:f>
              <c:numCache>
                <c:formatCode>mmm\-yy</c:formatCode>
                <c:ptCount val="23"/>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pt idx="12">
                  <c:v>45809</c:v>
                </c:pt>
                <c:pt idx="13">
                  <c:v>45839</c:v>
                </c:pt>
                <c:pt idx="14">
                  <c:v>45870</c:v>
                </c:pt>
                <c:pt idx="15">
                  <c:v>45901</c:v>
                </c:pt>
                <c:pt idx="16">
                  <c:v>45931</c:v>
                </c:pt>
                <c:pt idx="17">
                  <c:v>45962</c:v>
                </c:pt>
                <c:pt idx="18">
                  <c:v>45992</c:v>
                </c:pt>
                <c:pt idx="19">
                  <c:v>46023</c:v>
                </c:pt>
                <c:pt idx="20">
                  <c:v>46054</c:v>
                </c:pt>
                <c:pt idx="21">
                  <c:v>46082</c:v>
                </c:pt>
                <c:pt idx="22">
                  <c:v>46113</c:v>
                </c:pt>
              </c:numCache>
              <c:extLst/>
            </c:numRef>
          </c:cat>
          <c:val>
            <c:numRef>
              <c:f>Theatres!$R$20:$AN$20</c:f>
              <c:numCache>
                <c:formatCode>0%</c:formatCode>
                <c:ptCount val="23"/>
                <c:pt idx="0">
                  <c:v>0.2</c:v>
                </c:pt>
                <c:pt idx="1">
                  <c:v>0.2</c:v>
                </c:pt>
                <c:pt idx="2">
                  <c:v>0.2</c:v>
                </c:pt>
                <c:pt idx="3">
                  <c:v>0.2</c:v>
                </c:pt>
                <c:pt idx="4">
                  <c:v>0.2</c:v>
                </c:pt>
                <c:pt idx="5">
                  <c:v>0.2</c:v>
                </c:pt>
                <c:pt idx="6">
                  <c:v>0.2</c:v>
                </c:pt>
                <c:pt idx="7">
                  <c:v>0.2</c:v>
                </c:pt>
                <c:pt idx="8">
                  <c:v>0.2</c:v>
                </c:pt>
                <c:pt idx="9">
                  <c:v>0.2</c:v>
                </c:pt>
                <c:pt idx="10">
                  <c:v>0.2</c:v>
                </c:pt>
                <c:pt idx="11">
                  <c:v>0.2</c:v>
                </c:pt>
                <c:pt idx="12">
                  <c:v>0.2</c:v>
                </c:pt>
                <c:pt idx="13">
                  <c:v>0.2</c:v>
                </c:pt>
                <c:pt idx="14">
                  <c:v>0.2</c:v>
                </c:pt>
                <c:pt idx="15">
                  <c:v>0.2</c:v>
                </c:pt>
                <c:pt idx="16">
                  <c:v>0.2</c:v>
                </c:pt>
                <c:pt idx="17">
                  <c:v>0.2</c:v>
                </c:pt>
                <c:pt idx="18">
                  <c:v>0.2</c:v>
                </c:pt>
                <c:pt idx="19">
                  <c:v>0.2</c:v>
                </c:pt>
                <c:pt idx="20">
                  <c:v>0.2</c:v>
                </c:pt>
                <c:pt idx="21">
                  <c:v>0.2</c:v>
                </c:pt>
                <c:pt idx="22">
                  <c:v>0.2</c:v>
                </c:pt>
              </c:numCache>
              <c:extLst/>
            </c:numRef>
          </c:val>
          <c:smooth val="0"/>
          <c:extLst>
            <c:ext xmlns:c16="http://schemas.microsoft.com/office/drawing/2014/chart" uri="{C3380CC4-5D6E-409C-BE32-E72D297353CC}">
              <c16:uniqueId val="{00000001-DDA0-49C1-BDD8-5A7787A9E771}"/>
            </c:ext>
          </c:extLst>
        </c:ser>
        <c:dLbls>
          <c:showLegendKey val="0"/>
          <c:showVal val="0"/>
          <c:showCatName val="0"/>
          <c:showSerName val="0"/>
          <c:showPercent val="0"/>
          <c:showBubbleSize val="0"/>
        </c:dLbls>
        <c:marker val="1"/>
        <c:smooth val="0"/>
        <c:axId val="2035048223"/>
        <c:axId val="2035053631"/>
      </c:lineChart>
      <c:dateAx>
        <c:axId val="2035048223"/>
        <c:scaling>
          <c:orientation val="minMax"/>
          <c:max val="46113"/>
          <c:min val="45444"/>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035053631"/>
        <c:crosses val="autoZero"/>
        <c:auto val="0"/>
        <c:lblOffset val="100"/>
        <c:baseTimeUnit val="months"/>
        <c:majorUnit val="1"/>
        <c:majorTimeUnit val="months"/>
      </c:dateAx>
      <c:valAx>
        <c:axId val="2035053631"/>
        <c:scaling>
          <c:orientation val="minMax"/>
          <c:max val="0.60000000000000009"/>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035048223"/>
        <c:crosses val="autoZero"/>
        <c:crossBetween val="between"/>
        <c:majorUnit val="0.2"/>
      </c:valAx>
      <c:spPr>
        <a:noFill/>
        <a:ln>
          <a:noFill/>
        </a:ln>
        <a:effectLst/>
      </c:spPr>
    </c:plotArea>
    <c:legend>
      <c:legendPos val="b"/>
      <c:layout>
        <c:manualLayout>
          <c:xMode val="edge"/>
          <c:yMode val="edge"/>
          <c:x val="0.28265970713938193"/>
          <c:y val="0.91436873962183296"/>
          <c:w val="0.40256784711947846"/>
          <c:h val="8.5631260378167012E-2"/>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122703412073491E-2"/>
          <c:y val="5.4691690446051183E-2"/>
          <c:w val="0.87232174103237092"/>
          <c:h val="0.59132517324980149"/>
        </c:manualLayout>
      </c:layout>
      <c:lineChart>
        <c:grouping val="standard"/>
        <c:varyColors val="0"/>
        <c:ser>
          <c:idx val="4"/>
          <c:order val="0"/>
          <c:tx>
            <c:v>Early Finishes</c:v>
          </c:tx>
          <c:spPr>
            <a:ln w="22225" cap="rnd">
              <a:solidFill>
                <a:srgbClr val="7EB0DE"/>
              </a:solidFill>
              <a:round/>
            </a:ln>
            <a:effectLst/>
          </c:spPr>
          <c:marker>
            <c:symbol val="circle"/>
            <c:size val="4"/>
            <c:spPr>
              <a:solidFill>
                <a:srgbClr val="7EB0DE"/>
              </a:solidFill>
              <a:ln w="9525">
                <a:solidFill>
                  <a:srgbClr val="7EB0DE"/>
                </a:solidFill>
              </a:ln>
              <a:effectLst/>
            </c:spPr>
          </c:marker>
          <c:cat>
            <c:numRef>
              <c:f>Theatres!$R$15:$AN$15</c:f>
              <c:numCache>
                <c:formatCode>mmm\-yy</c:formatCode>
                <c:ptCount val="23"/>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pt idx="12">
                  <c:v>45809</c:v>
                </c:pt>
                <c:pt idx="13">
                  <c:v>45839</c:v>
                </c:pt>
                <c:pt idx="14">
                  <c:v>45870</c:v>
                </c:pt>
                <c:pt idx="15">
                  <c:v>45901</c:v>
                </c:pt>
                <c:pt idx="16">
                  <c:v>45931</c:v>
                </c:pt>
                <c:pt idx="17">
                  <c:v>45962</c:v>
                </c:pt>
                <c:pt idx="18">
                  <c:v>45992</c:v>
                </c:pt>
                <c:pt idx="19">
                  <c:v>46023</c:v>
                </c:pt>
                <c:pt idx="20">
                  <c:v>46054</c:v>
                </c:pt>
                <c:pt idx="21">
                  <c:v>46082</c:v>
                </c:pt>
                <c:pt idx="22">
                  <c:v>46113</c:v>
                </c:pt>
              </c:numCache>
              <c:extLst/>
            </c:numRef>
          </c:cat>
          <c:val>
            <c:numRef>
              <c:f>Theatres!$R$30:$AN$30</c:f>
              <c:numCache>
                <c:formatCode>0%</c:formatCode>
                <c:ptCount val="23"/>
                <c:pt idx="0">
                  <c:v>0.35</c:v>
                </c:pt>
                <c:pt idx="1">
                  <c:v>0.28000000000000003</c:v>
                </c:pt>
                <c:pt idx="2">
                  <c:v>0.37</c:v>
                </c:pt>
                <c:pt idx="3">
                  <c:v>0.33</c:v>
                </c:pt>
                <c:pt idx="4">
                  <c:v>0.28000000000000003</c:v>
                </c:pt>
                <c:pt idx="5">
                  <c:v>0.33</c:v>
                </c:pt>
                <c:pt idx="6">
                  <c:v>0.36</c:v>
                </c:pt>
                <c:pt idx="7">
                  <c:v>0.35</c:v>
                </c:pt>
                <c:pt idx="8">
                  <c:v>0.35</c:v>
                </c:pt>
                <c:pt idx="9">
                  <c:v>0.38</c:v>
                </c:pt>
                <c:pt idx="10">
                  <c:v>0.38</c:v>
                </c:pt>
                <c:pt idx="11">
                  <c:v>0.38</c:v>
                </c:pt>
                <c:pt idx="12">
                  <c:v>0.34</c:v>
                </c:pt>
                <c:pt idx="13">
                  <c:v>0.34</c:v>
                </c:pt>
                <c:pt idx="14">
                  <c:v>0.39</c:v>
                </c:pt>
                <c:pt idx="15">
                  <c:v>0.34</c:v>
                </c:pt>
                <c:pt idx="16">
                  <c:v>0.35</c:v>
                </c:pt>
                <c:pt idx="17">
                  <c:v>0.32</c:v>
                </c:pt>
                <c:pt idx="18">
                  <c:v>0.35</c:v>
                </c:pt>
                <c:pt idx="19">
                  <c:v>0.3</c:v>
                </c:pt>
                <c:pt idx="20">
                  <c:v>0.26</c:v>
                </c:pt>
                <c:pt idx="21">
                  <c:v>0.31</c:v>
                </c:pt>
                <c:pt idx="22">
                  <c:v>0.25</c:v>
                </c:pt>
              </c:numCache>
              <c:extLst/>
            </c:numRef>
          </c:val>
          <c:smooth val="0"/>
          <c:extLst>
            <c:ext xmlns:c16="http://schemas.microsoft.com/office/drawing/2014/chart" uri="{C3380CC4-5D6E-409C-BE32-E72D297353CC}">
              <c16:uniqueId val="{00000000-7D1C-4192-8A11-CA048024A0FA}"/>
            </c:ext>
          </c:extLst>
        </c:ser>
        <c:ser>
          <c:idx val="0"/>
          <c:order val="1"/>
          <c:tx>
            <c:v>Target</c:v>
          </c:tx>
          <c:spPr>
            <a:ln w="19050" cap="rnd">
              <a:solidFill>
                <a:srgbClr val="C00000"/>
              </a:solidFill>
              <a:prstDash val="dash"/>
              <a:round/>
            </a:ln>
            <a:effectLst/>
          </c:spPr>
          <c:marker>
            <c:symbol val="none"/>
          </c:marker>
          <c:cat>
            <c:numRef>
              <c:f>Theatres!$R$15:$AN$15</c:f>
              <c:numCache>
                <c:formatCode>mmm\-yy</c:formatCode>
                <c:ptCount val="23"/>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pt idx="12">
                  <c:v>45809</c:v>
                </c:pt>
                <c:pt idx="13">
                  <c:v>45839</c:v>
                </c:pt>
                <c:pt idx="14">
                  <c:v>45870</c:v>
                </c:pt>
                <c:pt idx="15">
                  <c:v>45901</c:v>
                </c:pt>
                <c:pt idx="16">
                  <c:v>45931</c:v>
                </c:pt>
                <c:pt idx="17">
                  <c:v>45962</c:v>
                </c:pt>
                <c:pt idx="18">
                  <c:v>45992</c:v>
                </c:pt>
                <c:pt idx="19">
                  <c:v>46023</c:v>
                </c:pt>
                <c:pt idx="20">
                  <c:v>46054</c:v>
                </c:pt>
                <c:pt idx="21">
                  <c:v>46082</c:v>
                </c:pt>
                <c:pt idx="22">
                  <c:v>46113</c:v>
                </c:pt>
              </c:numCache>
              <c:extLst/>
            </c:numRef>
          </c:cat>
          <c:val>
            <c:numRef>
              <c:f>Theatres!$R$31:$AN$31</c:f>
              <c:numCache>
                <c:formatCode>0%</c:formatCode>
                <c:ptCount val="23"/>
                <c:pt idx="0">
                  <c:v>0.1</c:v>
                </c:pt>
                <c:pt idx="1">
                  <c:v>0.1</c:v>
                </c:pt>
                <c:pt idx="2">
                  <c:v>0.1</c:v>
                </c:pt>
                <c:pt idx="3">
                  <c:v>0.1</c:v>
                </c:pt>
                <c:pt idx="4">
                  <c:v>0.1</c:v>
                </c:pt>
                <c:pt idx="5">
                  <c:v>0.1</c:v>
                </c:pt>
                <c:pt idx="6">
                  <c:v>0.1</c:v>
                </c:pt>
                <c:pt idx="7">
                  <c:v>0.1</c:v>
                </c:pt>
                <c:pt idx="8">
                  <c:v>0.1</c:v>
                </c:pt>
                <c:pt idx="9">
                  <c:v>0.1</c:v>
                </c:pt>
                <c:pt idx="10">
                  <c:v>0.1</c:v>
                </c:pt>
                <c:pt idx="11">
                  <c:v>0.1</c:v>
                </c:pt>
                <c:pt idx="12">
                  <c:v>0.1</c:v>
                </c:pt>
                <c:pt idx="13">
                  <c:v>0.1</c:v>
                </c:pt>
                <c:pt idx="14">
                  <c:v>0.1</c:v>
                </c:pt>
                <c:pt idx="15">
                  <c:v>0.1</c:v>
                </c:pt>
                <c:pt idx="16">
                  <c:v>0.1</c:v>
                </c:pt>
                <c:pt idx="17">
                  <c:v>0.1</c:v>
                </c:pt>
                <c:pt idx="18">
                  <c:v>0.1</c:v>
                </c:pt>
                <c:pt idx="19">
                  <c:v>0.1</c:v>
                </c:pt>
                <c:pt idx="20">
                  <c:v>0.1</c:v>
                </c:pt>
                <c:pt idx="21">
                  <c:v>0.1</c:v>
                </c:pt>
                <c:pt idx="22">
                  <c:v>0.1</c:v>
                </c:pt>
              </c:numCache>
              <c:extLst/>
            </c:numRef>
          </c:val>
          <c:smooth val="0"/>
          <c:extLst>
            <c:ext xmlns:c16="http://schemas.microsoft.com/office/drawing/2014/chart" uri="{C3380CC4-5D6E-409C-BE32-E72D297353CC}">
              <c16:uniqueId val="{00000001-7D1C-4192-8A11-CA048024A0FA}"/>
            </c:ext>
          </c:extLst>
        </c:ser>
        <c:dLbls>
          <c:showLegendKey val="0"/>
          <c:showVal val="0"/>
          <c:showCatName val="0"/>
          <c:showSerName val="0"/>
          <c:showPercent val="0"/>
          <c:showBubbleSize val="0"/>
        </c:dLbls>
        <c:marker val="1"/>
        <c:smooth val="0"/>
        <c:axId val="2035048223"/>
        <c:axId val="2035053631"/>
      </c:lineChart>
      <c:dateAx>
        <c:axId val="2035048223"/>
        <c:scaling>
          <c:orientation val="minMax"/>
          <c:max val="46113"/>
          <c:min val="45444"/>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035053631"/>
        <c:crosses val="autoZero"/>
        <c:auto val="1"/>
        <c:lblOffset val="100"/>
        <c:baseTimeUnit val="months"/>
      </c:dateAx>
      <c:valAx>
        <c:axId val="2035053631"/>
        <c:scaling>
          <c:orientation val="minMax"/>
          <c:max val="0.60000000000000009"/>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035048223"/>
        <c:crosses val="autoZero"/>
        <c:crossBetween val="between"/>
        <c:majorUnit val="0.2"/>
      </c:valAx>
      <c:spPr>
        <a:noFill/>
        <a:ln>
          <a:noFill/>
        </a:ln>
        <a:effectLst/>
      </c:spPr>
    </c:plotArea>
    <c:legend>
      <c:legendPos val="b"/>
      <c:layout>
        <c:manualLayout>
          <c:xMode val="edge"/>
          <c:yMode val="edge"/>
          <c:x val="0.30230566569524603"/>
          <c:y val="0.91436846960887375"/>
          <c:w val="0.44816889705433638"/>
          <c:h val="8.563153039112617E-2"/>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050" b="1"/>
              <a:t>Formal</a:t>
            </a:r>
            <a:r>
              <a:rPr lang="en-GB" sz="1050" b="1" baseline="0"/>
              <a:t> c</a:t>
            </a:r>
            <a:r>
              <a:rPr lang="en-GB" sz="1050" b="1"/>
              <a:t>omplaints</a:t>
            </a:r>
            <a:r>
              <a:rPr lang="en-GB" sz="1050" b="1" baseline="0"/>
              <a:t> rec'd per month - closure against 30 working days</a:t>
            </a:r>
            <a:endParaRPr lang="en-GB" sz="105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'Closure against 30 days'!$B$1</c:f>
              <c:strCache>
                <c:ptCount val="1"/>
                <c:pt idx="0">
                  <c:v>Closed within 30 working days</c:v>
                </c:pt>
              </c:strCache>
            </c:strRef>
          </c:tx>
          <c:spPr>
            <a:solidFill>
              <a:schemeClr val="accent6"/>
            </a:solidFill>
            <a:ln>
              <a:noFill/>
            </a:ln>
            <a:effectLst/>
          </c:spPr>
          <c:invertIfNegative val="0"/>
          <c:cat>
            <c:numRef>
              <c:f>'Closure against 30 days'!$A$10:$A$15</c:f>
              <c:numCache>
                <c:formatCode>mmm\-yy</c:formatCode>
                <c:ptCount val="6"/>
                <c:pt idx="0">
                  <c:v>45901</c:v>
                </c:pt>
                <c:pt idx="1">
                  <c:v>45931</c:v>
                </c:pt>
                <c:pt idx="2">
                  <c:v>45962</c:v>
                </c:pt>
                <c:pt idx="3">
                  <c:v>45992</c:v>
                </c:pt>
                <c:pt idx="4">
                  <c:v>46023</c:v>
                </c:pt>
                <c:pt idx="5">
                  <c:v>46054</c:v>
                </c:pt>
              </c:numCache>
            </c:numRef>
          </c:cat>
          <c:val>
            <c:numRef>
              <c:f>'Closure against 30 days'!$B$10:$B$15</c:f>
              <c:numCache>
                <c:formatCode>General</c:formatCode>
                <c:ptCount val="6"/>
                <c:pt idx="0">
                  <c:v>85</c:v>
                </c:pt>
                <c:pt idx="1">
                  <c:v>121</c:v>
                </c:pt>
                <c:pt idx="2">
                  <c:v>92</c:v>
                </c:pt>
                <c:pt idx="3">
                  <c:v>97</c:v>
                </c:pt>
                <c:pt idx="4">
                  <c:v>105</c:v>
                </c:pt>
                <c:pt idx="5">
                  <c:v>104</c:v>
                </c:pt>
              </c:numCache>
            </c:numRef>
          </c:val>
          <c:extLst>
            <c:ext xmlns:c16="http://schemas.microsoft.com/office/drawing/2014/chart" uri="{C3380CC4-5D6E-409C-BE32-E72D297353CC}">
              <c16:uniqueId val="{00000000-34DD-45E5-8015-A3F376B245DC}"/>
            </c:ext>
          </c:extLst>
        </c:ser>
        <c:ser>
          <c:idx val="1"/>
          <c:order val="1"/>
          <c:tx>
            <c:strRef>
              <c:f>'Closure against 30 days'!$C$1</c:f>
              <c:strCache>
                <c:ptCount val="1"/>
                <c:pt idx="0">
                  <c:v>Closed over 30 working days or still open</c:v>
                </c:pt>
              </c:strCache>
            </c:strRef>
          </c:tx>
          <c:spPr>
            <a:solidFill>
              <a:srgbClr val="FF0000"/>
            </a:solidFill>
            <a:ln>
              <a:noFill/>
            </a:ln>
            <a:effectLst/>
          </c:spPr>
          <c:invertIfNegative val="0"/>
          <c:cat>
            <c:numRef>
              <c:f>'Closure against 30 days'!$A$10:$A$15</c:f>
              <c:numCache>
                <c:formatCode>mmm\-yy</c:formatCode>
                <c:ptCount val="6"/>
                <c:pt idx="0">
                  <c:v>45901</c:v>
                </c:pt>
                <c:pt idx="1">
                  <c:v>45931</c:v>
                </c:pt>
                <c:pt idx="2">
                  <c:v>45962</c:v>
                </c:pt>
                <c:pt idx="3">
                  <c:v>45992</c:v>
                </c:pt>
                <c:pt idx="4">
                  <c:v>46023</c:v>
                </c:pt>
                <c:pt idx="5">
                  <c:v>46054</c:v>
                </c:pt>
              </c:numCache>
            </c:numRef>
          </c:cat>
          <c:val>
            <c:numRef>
              <c:f>'Closure against 30 days'!$C$10:$C$15</c:f>
              <c:numCache>
                <c:formatCode>General</c:formatCode>
                <c:ptCount val="6"/>
                <c:pt idx="0">
                  <c:v>105</c:v>
                </c:pt>
                <c:pt idx="1">
                  <c:v>103</c:v>
                </c:pt>
                <c:pt idx="2">
                  <c:v>80</c:v>
                </c:pt>
                <c:pt idx="3">
                  <c:v>67</c:v>
                </c:pt>
                <c:pt idx="4">
                  <c:v>87</c:v>
                </c:pt>
                <c:pt idx="5">
                  <c:v>115</c:v>
                </c:pt>
              </c:numCache>
            </c:numRef>
          </c:val>
          <c:extLst>
            <c:ext xmlns:c16="http://schemas.microsoft.com/office/drawing/2014/chart" uri="{C3380CC4-5D6E-409C-BE32-E72D297353CC}">
              <c16:uniqueId val="{00000001-34DD-45E5-8015-A3F376B245DC}"/>
            </c:ext>
          </c:extLst>
        </c:ser>
        <c:dLbls>
          <c:showLegendKey val="0"/>
          <c:showVal val="0"/>
          <c:showCatName val="0"/>
          <c:showSerName val="0"/>
          <c:showPercent val="0"/>
          <c:showBubbleSize val="0"/>
        </c:dLbls>
        <c:gapWidth val="150"/>
        <c:overlap val="100"/>
        <c:axId val="298685408"/>
        <c:axId val="298702208"/>
      </c:barChart>
      <c:dateAx>
        <c:axId val="29868540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702208"/>
        <c:crosses val="autoZero"/>
        <c:auto val="1"/>
        <c:lblOffset val="100"/>
        <c:baseTimeUnit val="months"/>
      </c:dateAx>
      <c:valAx>
        <c:axId val="298702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685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106934681981818E-2"/>
          <c:y val="4.3963342551483472E-2"/>
          <c:w val="0.89825745144620506"/>
          <c:h val="0.58411743252177528"/>
        </c:manualLayout>
      </c:layout>
      <c:lineChart>
        <c:grouping val="standard"/>
        <c:varyColors val="0"/>
        <c:ser>
          <c:idx val="4"/>
          <c:order val="0"/>
          <c:tx>
            <c:v>% operations cancelled on the day</c:v>
          </c:tx>
          <c:spPr>
            <a:ln w="25400" cap="rnd">
              <a:solidFill>
                <a:srgbClr val="7EB0DE"/>
              </a:solidFill>
              <a:round/>
            </a:ln>
            <a:effectLst/>
          </c:spPr>
          <c:marker>
            <c:symbol val="circle"/>
            <c:size val="4"/>
            <c:spPr>
              <a:solidFill>
                <a:srgbClr val="7EB0DE"/>
              </a:solidFill>
              <a:ln w="9525">
                <a:solidFill>
                  <a:srgbClr val="7EB0DE"/>
                </a:solidFill>
              </a:ln>
              <a:effectLst/>
            </c:spPr>
          </c:marker>
          <c:cat>
            <c:numRef>
              <c:f>Theatres!$R$44:$AN$44</c:f>
              <c:numCache>
                <c:formatCode>mmm\-yy</c:formatCode>
                <c:ptCount val="23"/>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pt idx="12">
                  <c:v>45809</c:v>
                </c:pt>
                <c:pt idx="13">
                  <c:v>45839</c:v>
                </c:pt>
                <c:pt idx="14">
                  <c:v>45870</c:v>
                </c:pt>
                <c:pt idx="15">
                  <c:v>45901</c:v>
                </c:pt>
                <c:pt idx="16">
                  <c:v>45931</c:v>
                </c:pt>
                <c:pt idx="17">
                  <c:v>45962</c:v>
                </c:pt>
                <c:pt idx="18">
                  <c:v>45992</c:v>
                </c:pt>
                <c:pt idx="19">
                  <c:v>46023</c:v>
                </c:pt>
                <c:pt idx="20">
                  <c:v>46054</c:v>
                </c:pt>
                <c:pt idx="21">
                  <c:v>46082</c:v>
                </c:pt>
                <c:pt idx="22">
                  <c:v>46113</c:v>
                </c:pt>
              </c:numCache>
              <c:extLst/>
            </c:numRef>
          </c:cat>
          <c:val>
            <c:numRef>
              <c:f>Theatres!$R$45:$AN$45</c:f>
              <c:numCache>
                <c:formatCode>0%</c:formatCode>
                <c:ptCount val="23"/>
                <c:pt idx="0">
                  <c:v>0.08</c:v>
                </c:pt>
                <c:pt idx="1">
                  <c:v>0.08</c:v>
                </c:pt>
                <c:pt idx="2">
                  <c:v>7.0000000000000007E-2</c:v>
                </c:pt>
                <c:pt idx="3">
                  <c:v>7.0000000000000007E-2</c:v>
                </c:pt>
                <c:pt idx="4">
                  <c:v>0.08</c:v>
                </c:pt>
                <c:pt idx="5">
                  <c:v>7.0000000000000007E-2</c:v>
                </c:pt>
                <c:pt idx="6">
                  <c:v>0.08</c:v>
                </c:pt>
                <c:pt idx="7">
                  <c:v>7.0000000000000007E-2</c:v>
                </c:pt>
                <c:pt idx="8">
                  <c:v>0.08</c:v>
                </c:pt>
                <c:pt idx="9">
                  <c:v>0.08</c:v>
                </c:pt>
                <c:pt idx="10">
                  <c:v>0.08</c:v>
                </c:pt>
                <c:pt idx="11">
                  <c:v>0.09</c:v>
                </c:pt>
                <c:pt idx="12">
                  <c:v>7.0000000000000007E-2</c:v>
                </c:pt>
                <c:pt idx="13">
                  <c:v>7.0000000000000007E-2</c:v>
                </c:pt>
                <c:pt idx="14">
                  <c:v>7.0000000000000007E-2</c:v>
                </c:pt>
                <c:pt idx="15">
                  <c:v>7.0000000000000007E-2</c:v>
                </c:pt>
                <c:pt idx="16">
                  <c:v>0.09</c:v>
                </c:pt>
                <c:pt idx="17">
                  <c:v>0.09</c:v>
                </c:pt>
                <c:pt idx="18">
                  <c:v>0.08</c:v>
                </c:pt>
                <c:pt idx="19">
                  <c:v>0.08</c:v>
                </c:pt>
                <c:pt idx="20">
                  <c:v>0.08</c:v>
                </c:pt>
                <c:pt idx="21">
                  <c:v>7.0000000000000007E-2</c:v>
                </c:pt>
                <c:pt idx="22">
                  <c:v>0.05</c:v>
                </c:pt>
              </c:numCache>
              <c:extLst/>
            </c:numRef>
          </c:val>
          <c:smooth val="0"/>
          <c:extLst>
            <c:ext xmlns:c16="http://schemas.microsoft.com/office/drawing/2014/chart" uri="{C3380CC4-5D6E-409C-BE32-E72D297353CC}">
              <c16:uniqueId val="{00000000-51EF-4E43-9F5D-6CEF13A4EFEB}"/>
            </c:ext>
          </c:extLst>
        </c:ser>
        <c:dLbls>
          <c:showLegendKey val="0"/>
          <c:showVal val="0"/>
          <c:showCatName val="0"/>
          <c:showSerName val="0"/>
          <c:showPercent val="0"/>
          <c:showBubbleSize val="0"/>
        </c:dLbls>
        <c:marker val="1"/>
        <c:smooth val="0"/>
        <c:axId val="1718856687"/>
        <c:axId val="1718852111"/>
      </c:lineChart>
      <c:dateAx>
        <c:axId val="1718856687"/>
        <c:scaling>
          <c:orientation val="minMax"/>
          <c:max val="46113"/>
          <c:min val="45444"/>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718852111"/>
        <c:crosses val="autoZero"/>
        <c:auto val="1"/>
        <c:lblOffset val="100"/>
        <c:baseTimeUnit val="months"/>
      </c:dateAx>
      <c:valAx>
        <c:axId val="1718852111"/>
        <c:scaling>
          <c:orientation val="minMax"/>
          <c:max val="0.2"/>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718856687"/>
        <c:crosses val="autoZero"/>
        <c:crossBetween val="between"/>
      </c:valAx>
      <c:spPr>
        <a:noFill/>
        <a:ln>
          <a:noFill/>
        </a:ln>
        <a:effectLst/>
      </c:spPr>
    </c:plotArea>
    <c:legend>
      <c:legendPos val="b"/>
      <c:layout>
        <c:manualLayout>
          <c:xMode val="edge"/>
          <c:yMode val="edge"/>
          <c:x val="0.30506747547515717"/>
          <c:y val="0.89382565815073978"/>
          <c:w val="0.49686073537301628"/>
          <c:h val="0.10236446092130491"/>
        </c:manualLayout>
      </c:layout>
      <c:overlay val="0"/>
      <c:spPr>
        <a:noFill/>
        <a:ln>
          <a:noFill/>
        </a:ln>
        <a:effectLst/>
      </c:spPr>
      <c:txPr>
        <a:bodyPr rot="0" spcFirstLastPara="1" vertOverflow="ellipsis" vert="horz" wrap="square" anchor="ctr" anchorCtr="1"/>
        <a:lstStyle/>
        <a:p>
          <a:pPr>
            <a:defRPr lang="en-US"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900">
          <a:latin typeface="Arial" panose="020B0604020202020204" pitchFamily="34" charset="0"/>
          <a:cs typeface="Arial" panose="020B0604020202020204" pitchFamily="34" charset="0"/>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78899974820682"/>
          <c:y val="6.8269747497225294E-2"/>
          <c:w val="0.84987824559731995"/>
          <c:h val="0.55768708714143511"/>
        </c:manualLayout>
      </c:layout>
      <c:lineChart>
        <c:grouping val="standard"/>
        <c:varyColors val="0"/>
        <c:ser>
          <c:idx val="0"/>
          <c:order val="0"/>
          <c:tx>
            <c:v>Morriston</c:v>
          </c:tx>
          <c:spPr>
            <a:ln w="22225">
              <a:solidFill>
                <a:srgbClr val="7EB0DE"/>
              </a:solidFill>
            </a:ln>
          </c:spPr>
          <c:marker>
            <c:symbol val="circle"/>
            <c:size val="3"/>
            <c:spPr>
              <a:solidFill>
                <a:srgbClr val="7EB0DE"/>
              </a:solidFill>
              <a:ln>
                <a:solidFill>
                  <a:srgbClr val="7EB0DE"/>
                </a:solidFill>
              </a:ln>
            </c:spPr>
          </c:marker>
          <c:cat>
            <c:numRef>
              <c:f>NOF!$C$8:$AM$8</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NOF!$C$9:$AM$9</c:f>
              <c:numCache>
                <c:formatCode>0.0%</c:formatCode>
                <c:ptCount val="37"/>
                <c:pt idx="0">
                  <c:v>0.95199999999999996</c:v>
                </c:pt>
                <c:pt idx="1">
                  <c:v>0.95499999999999996</c:v>
                </c:pt>
                <c:pt idx="2">
                  <c:v>0.95</c:v>
                </c:pt>
                <c:pt idx="3">
                  <c:v>0.95899999999999996</c:v>
                </c:pt>
                <c:pt idx="4">
                  <c:v>0.95899999999999996</c:v>
                </c:pt>
                <c:pt idx="5">
                  <c:v>0.96799999999999997</c:v>
                </c:pt>
                <c:pt idx="6">
                  <c:v>0.97</c:v>
                </c:pt>
                <c:pt idx="7">
                  <c:v>0.97</c:v>
                </c:pt>
                <c:pt idx="8">
                  <c:v>0.97</c:v>
                </c:pt>
                <c:pt idx="9">
                  <c:v>0.97</c:v>
                </c:pt>
                <c:pt idx="10">
                  <c:v>0.97</c:v>
                </c:pt>
                <c:pt idx="11">
                  <c:v>0.97399999999999998</c:v>
                </c:pt>
                <c:pt idx="12">
                  <c:v>0.97199999999999998</c:v>
                </c:pt>
                <c:pt idx="13">
                  <c:v>0.97799999999999998</c:v>
                </c:pt>
                <c:pt idx="14">
                  <c:v>0.97599999999999998</c:v>
                </c:pt>
                <c:pt idx="15">
                  <c:v>0.97599999999999998</c:v>
                </c:pt>
                <c:pt idx="16">
                  <c:v>0.97499999999999998</c:v>
                </c:pt>
                <c:pt idx="17">
                  <c:v>0.97099999999999997</c:v>
                </c:pt>
                <c:pt idx="18">
                  <c:v>0.97299999999999998</c:v>
                </c:pt>
                <c:pt idx="19">
                  <c:v>0.97299999999999998</c:v>
                </c:pt>
                <c:pt idx="20">
                  <c:v>0.97199999999999998</c:v>
                </c:pt>
                <c:pt idx="21">
                  <c:v>0.97499999999999998</c:v>
                </c:pt>
                <c:pt idx="22">
                  <c:v>0.97199999999999998</c:v>
                </c:pt>
                <c:pt idx="23">
                  <c:v>0.97299999999999998</c:v>
                </c:pt>
                <c:pt idx="24">
                  <c:v>0.97299999999999998</c:v>
                </c:pt>
                <c:pt idx="25">
                  <c:v>0.96699999999999997</c:v>
                </c:pt>
                <c:pt idx="26">
                  <c:v>0.96899999999999997</c:v>
                </c:pt>
                <c:pt idx="27">
                  <c:v>0.96599999999999997</c:v>
                </c:pt>
                <c:pt idx="28">
                  <c:v>0.96799999999999997</c:v>
                </c:pt>
                <c:pt idx="29">
                  <c:v>0.97</c:v>
                </c:pt>
                <c:pt idx="30">
                  <c:v>0.96699999999999997</c:v>
                </c:pt>
                <c:pt idx="31">
                  <c:v>0.96699999999999997</c:v>
                </c:pt>
                <c:pt idx="32">
                  <c:v>0.96799999999999997</c:v>
                </c:pt>
                <c:pt idx="33">
                  <c:v>0.96399999999999997</c:v>
                </c:pt>
                <c:pt idx="34">
                  <c:v>0.96499999999999997</c:v>
                </c:pt>
                <c:pt idx="35">
                  <c:v>0.96199999999999997</c:v>
                </c:pt>
                <c:pt idx="36">
                  <c:v>0.96399999999999997</c:v>
                </c:pt>
              </c:numCache>
            </c:numRef>
          </c:val>
          <c:smooth val="0"/>
          <c:extLst>
            <c:ext xmlns:c16="http://schemas.microsoft.com/office/drawing/2014/chart" uri="{C3380CC4-5D6E-409C-BE32-E72D297353CC}">
              <c16:uniqueId val="{00000000-4282-4D2A-ACCB-A1D019CD7012}"/>
            </c:ext>
          </c:extLst>
        </c:ser>
        <c:ser>
          <c:idx val="1"/>
          <c:order val="1"/>
          <c:tx>
            <c:v>All Wales</c:v>
          </c:tx>
          <c:spPr>
            <a:ln w="19050">
              <a:prstDash val="sysDash"/>
            </a:ln>
          </c:spPr>
          <c:marker>
            <c:symbol val="none"/>
          </c:marker>
          <c:val>
            <c:numRef>
              <c:f>NOF!$C$10:$AM$10</c:f>
              <c:numCache>
                <c:formatCode>0.0%</c:formatCode>
                <c:ptCount val="37"/>
                <c:pt idx="0">
                  <c:v>0.66700000000000004</c:v>
                </c:pt>
                <c:pt idx="1">
                  <c:v>0.67400000000000004</c:v>
                </c:pt>
                <c:pt idx="2">
                  <c:v>0.67500000000000004</c:v>
                </c:pt>
                <c:pt idx="3">
                  <c:v>0.67900000000000005</c:v>
                </c:pt>
                <c:pt idx="4">
                  <c:v>0.69599999999999995</c:v>
                </c:pt>
                <c:pt idx="5">
                  <c:v>0.70599999999999996</c:v>
                </c:pt>
                <c:pt idx="6">
                  <c:v>0.71099999999999997</c:v>
                </c:pt>
                <c:pt idx="7">
                  <c:v>0.71399999999999997</c:v>
                </c:pt>
                <c:pt idx="8">
                  <c:v>0.71899999999999997</c:v>
                </c:pt>
                <c:pt idx="9">
                  <c:v>0.72799999999999998</c:v>
                </c:pt>
                <c:pt idx="10">
                  <c:v>0.73599999999999999</c:v>
                </c:pt>
                <c:pt idx="11">
                  <c:v>0.745</c:v>
                </c:pt>
                <c:pt idx="12">
                  <c:v>0.751</c:v>
                </c:pt>
                <c:pt idx="13">
                  <c:v>0.75600000000000001</c:v>
                </c:pt>
                <c:pt idx="14">
                  <c:v>0.76200000000000001</c:v>
                </c:pt>
                <c:pt idx="15">
                  <c:v>0.76500000000000001</c:v>
                </c:pt>
                <c:pt idx="16">
                  <c:v>0.76</c:v>
                </c:pt>
                <c:pt idx="17">
                  <c:v>0.748</c:v>
                </c:pt>
                <c:pt idx="18">
                  <c:v>0.748</c:v>
                </c:pt>
                <c:pt idx="19">
                  <c:v>0.746</c:v>
                </c:pt>
                <c:pt idx="20">
                  <c:v>0.73099999999999998</c:v>
                </c:pt>
                <c:pt idx="21">
                  <c:v>0.71799999999999997</c:v>
                </c:pt>
                <c:pt idx="22">
                  <c:v>0.71399999999999997</c:v>
                </c:pt>
                <c:pt idx="23">
                  <c:v>0.70499999999999996</c:v>
                </c:pt>
                <c:pt idx="24">
                  <c:v>0.69699999999999995</c:v>
                </c:pt>
                <c:pt idx="25">
                  <c:v>0.69099999999999995</c:v>
                </c:pt>
                <c:pt idx="26">
                  <c:v>0.69399999999999995</c:v>
                </c:pt>
                <c:pt idx="27">
                  <c:v>0.69099999999999995</c:v>
                </c:pt>
                <c:pt idx="28">
                  <c:v>0.66500000000000004</c:v>
                </c:pt>
                <c:pt idx="29">
                  <c:v>0.67</c:v>
                </c:pt>
                <c:pt idx="30">
                  <c:v>0.66900000000000004</c:v>
                </c:pt>
                <c:pt idx="31">
                  <c:v>0.67500000000000004</c:v>
                </c:pt>
                <c:pt idx="32">
                  <c:v>0.67200000000000004</c:v>
                </c:pt>
                <c:pt idx="33">
                  <c:v>0.68</c:v>
                </c:pt>
                <c:pt idx="34">
                  <c:v>0.68</c:v>
                </c:pt>
                <c:pt idx="35">
                  <c:v>0.68</c:v>
                </c:pt>
                <c:pt idx="36">
                  <c:v>0.68200000000000005</c:v>
                </c:pt>
              </c:numCache>
            </c:numRef>
          </c:val>
          <c:smooth val="0"/>
          <c:extLst>
            <c:ext xmlns:c16="http://schemas.microsoft.com/office/drawing/2014/chart" uri="{C3380CC4-5D6E-409C-BE32-E72D297353CC}">
              <c16:uniqueId val="{00000001-4282-4D2A-ACCB-A1D019CD7012}"/>
            </c:ext>
          </c:extLst>
        </c:ser>
        <c:ser>
          <c:idx val="2"/>
          <c:order val="2"/>
          <c:tx>
            <c:strRef>
              <c:f>NOF!$B$11</c:f>
              <c:strCache>
                <c:ptCount val="1"/>
                <c:pt idx="0">
                  <c:v>Eng, Wal &amp; N. Ire</c:v>
                </c:pt>
              </c:strCache>
            </c:strRef>
          </c:tx>
          <c:spPr>
            <a:ln w="19050">
              <a:solidFill>
                <a:schemeClr val="bg1">
                  <a:lumMod val="75000"/>
                </a:schemeClr>
              </a:solidFill>
              <a:prstDash val="sysDash"/>
            </a:ln>
          </c:spPr>
          <c:marker>
            <c:symbol val="none"/>
          </c:marker>
          <c:val>
            <c:numRef>
              <c:f>NOF!$C$11:$AM$11</c:f>
              <c:numCache>
                <c:formatCode>0.0%</c:formatCode>
                <c:ptCount val="37"/>
                <c:pt idx="0">
                  <c:v>0.85299999999999998</c:v>
                </c:pt>
                <c:pt idx="1">
                  <c:v>0.85299999999999998</c:v>
                </c:pt>
                <c:pt idx="2">
                  <c:v>0.85199999999999998</c:v>
                </c:pt>
                <c:pt idx="3">
                  <c:v>0.85499999999999998</c:v>
                </c:pt>
                <c:pt idx="4">
                  <c:v>0.85599999999999998</c:v>
                </c:pt>
                <c:pt idx="5">
                  <c:v>0.85699999999999998</c:v>
                </c:pt>
                <c:pt idx="6">
                  <c:v>0.85899999999999999</c:v>
                </c:pt>
                <c:pt idx="7">
                  <c:v>0.86299999999999999</c:v>
                </c:pt>
                <c:pt idx="8">
                  <c:v>0.86399999999999999</c:v>
                </c:pt>
                <c:pt idx="9">
                  <c:v>0.87</c:v>
                </c:pt>
                <c:pt idx="10">
                  <c:v>0.87</c:v>
                </c:pt>
                <c:pt idx="11">
                  <c:v>0.871</c:v>
                </c:pt>
                <c:pt idx="12">
                  <c:v>0.871</c:v>
                </c:pt>
                <c:pt idx="13">
                  <c:v>0.876</c:v>
                </c:pt>
                <c:pt idx="14">
                  <c:v>0.878</c:v>
                </c:pt>
                <c:pt idx="15">
                  <c:v>0.88</c:v>
                </c:pt>
                <c:pt idx="16">
                  <c:v>0.88100000000000001</c:v>
                </c:pt>
                <c:pt idx="17">
                  <c:v>0.88200000000000001</c:v>
                </c:pt>
                <c:pt idx="18">
                  <c:v>0.88200000000000001</c:v>
                </c:pt>
                <c:pt idx="19">
                  <c:v>0.88200000000000001</c:v>
                </c:pt>
                <c:pt idx="20">
                  <c:v>0.88100000000000001</c:v>
                </c:pt>
                <c:pt idx="21">
                  <c:v>0.88600000000000001</c:v>
                </c:pt>
                <c:pt idx="22">
                  <c:v>0.88500000000000001</c:v>
                </c:pt>
                <c:pt idx="23">
                  <c:v>0.88500000000000001</c:v>
                </c:pt>
                <c:pt idx="24">
                  <c:v>0.88700000000000001</c:v>
                </c:pt>
                <c:pt idx="25">
                  <c:v>0.88500000000000001</c:v>
                </c:pt>
                <c:pt idx="26">
                  <c:v>0.88500000000000001</c:v>
                </c:pt>
                <c:pt idx="27">
                  <c:v>0.88600000000000001</c:v>
                </c:pt>
                <c:pt idx="28">
                  <c:v>0.88600000000000001</c:v>
                </c:pt>
                <c:pt idx="29">
                  <c:v>0.88700000000000001</c:v>
                </c:pt>
                <c:pt idx="30">
                  <c:v>0.88900000000000001</c:v>
                </c:pt>
                <c:pt idx="31">
                  <c:v>0.88900000000000001</c:v>
                </c:pt>
                <c:pt idx="32">
                  <c:v>0.88900000000000001</c:v>
                </c:pt>
                <c:pt idx="33">
                  <c:v>0.89100000000000001</c:v>
                </c:pt>
                <c:pt idx="34">
                  <c:v>0.89</c:v>
                </c:pt>
                <c:pt idx="35">
                  <c:v>0.89100000000000001</c:v>
                </c:pt>
                <c:pt idx="36">
                  <c:v>0.89200000000000002</c:v>
                </c:pt>
              </c:numCache>
            </c:numRef>
          </c:val>
          <c:smooth val="0"/>
          <c:extLst>
            <c:ext xmlns:c16="http://schemas.microsoft.com/office/drawing/2014/chart" uri="{C3380CC4-5D6E-409C-BE32-E72D297353CC}">
              <c16:uniqueId val="{00000002-4282-4D2A-ACCB-A1D019CD7012}"/>
            </c:ext>
          </c:extLst>
        </c:ser>
        <c:dLbls>
          <c:showLegendKey val="0"/>
          <c:showVal val="0"/>
          <c:showCatName val="0"/>
          <c:showSerName val="0"/>
          <c:showPercent val="0"/>
          <c:showBubbleSize val="0"/>
        </c:dLbls>
        <c:marker val="1"/>
        <c:smooth val="0"/>
        <c:axId val="1111"/>
        <c:axId val="2222"/>
      </c:lineChart>
      <c:dateAx>
        <c:axId val="1111"/>
        <c:scaling>
          <c:orientation val="minMax"/>
          <c:max val="46082"/>
          <c:min val="45352"/>
        </c:scaling>
        <c:delete val="0"/>
        <c:axPos val="b"/>
        <c:numFmt formatCode="mmm\-yy" sourceLinked="1"/>
        <c:majorTickMark val="out"/>
        <c:minorTickMark val="none"/>
        <c:tickLblPos val="nextTo"/>
        <c:txPr>
          <a:bodyPr rot="-5400000" vert="horz" anchor="ctr" anchorCtr="1"/>
          <a:lstStyle/>
          <a:p>
            <a:pPr>
              <a:defRPr sz="900" b="0" i="0" u="none" baseline="0">
                <a:solidFill>
                  <a:srgbClr val="000000"/>
                </a:solidFill>
                <a:latin typeface="Arial"/>
                <a:ea typeface="Arial"/>
              </a:defRPr>
            </a:pPr>
            <a:endParaRPr lang="en-US"/>
          </a:p>
        </c:txPr>
        <c:crossAx val="2222"/>
        <c:crosses val="autoZero"/>
        <c:auto val="0"/>
        <c:lblOffset val="100"/>
        <c:baseTimeUnit val="months"/>
      </c:dateAx>
      <c:valAx>
        <c:axId val="2222"/>
        <c:scaling>
          <c:orientation val="minMax"/>
          <c:max val="1"/>
          <c:min val="0.4"/>
        </c:scaling>
        <c:delete val="0"/>
        <c:axPos val="l"/>
        <c:majorGridlines>
          <c:spPr>
            <a:ln w="9525" cap="flat">
              <a:solidFill>
                <a:schemeClr val="bg1">
                  <a:lumMod val="85000"/>
                </a:schemeClr>
              </a:solidFill>
              <a:round/>
            </a:ln>
          </c:spPr>
        </c:majorGridlines>
        <c:numFmt formatCode="0%" sourceLinked="0"/>
        <c:majorTickMark val="none"/>
        <c:minorTickMark val="none"/>
        <c:tickLblPos val="nextTo"/>
        <c:spPr>
          <a:noFill/>
          <a:ln>
            <a:noFill/>
            <a:round/>
          </a:ln>
        </c:spPr>
        <c:txPr>
          <a:bodyPr/>
          <a:lstStyle/>
          <a:p>
            <a:pPr>
              <a:defRPr sz="900" b="0" i="0" u="none" baseline="0">
                <a:solidFill>
                  <a:srgbClr val="000000"/>
                </a:solidFill>
                <a:latin typeface="Arial"/>
                <a:ea typeface="Arial"/>
              </a:defRPr>
            </a:pPr>
            <a:endParaRPr lang="en-US"/>
          </a:p>
        </c:txPr>
        <c:crossAx val="1111"/>
        <c:crosses val="autoZero"/>
        <c:crossBetween val="between"/>
        <c:majorUnit val="0.2"/>
      </c:valAx>
      <c:spPr>
        <a:noFill/>
        <a:ln>
          <a:noFill/>
          <a:round/>
        </a:ln>
      </c:spPr>
    </c:plotArea>
    <c:legend>
      <c:legendPos val="b"/>
      <c:layout>
        <c:manualLayout>
          <c:xMode val="edge"/>
          <c:yMode val="edge"/>
          <c:x val="2.7984202209126809E-2"/>
          <c:y val="0.91127732001319972"/>
          <c:w val="0.89999980637271659"/>
          <c:h val="8.8722876808393941E-2"/>
        </c:manualLayout>
      </c:layout>
      <c:overlay val="0"/>
      <c:spPr>
        <a:noFill/>
        <a:ln>
          <a:noFill/>
          <a:round/>
        </a:ln>
      </c:spPr>
      <c:txPr>
        <a:bodyPr rot="0" vert="horz" anchor="ctr" anchorCtr="1"/>
        <a:lstStyle/>
        <a:p>
          <a:pPr>
            <a:defRPr sz="800" b="0" i="0" u="none" baseline="0">
              <a:solidFill>
                <a:srgbClr val="000000"/>
              </a:solidFill>
              <a:latin typeface="Arial"/>
              <a:ea typeface="Arial"/>
            </a:defRPr>
          </a:pPr>
          <a:endParaRPr lang="en-US"/>
        </a:p>
      </c:txPr>
    </c:legend>
    <c:plotVisOnly val="1"/>
    <c:dispBlanksAs val="gap"/>
    <c:showDLblsOverMax val="0"/>
  </c:chart>
  <c:spPr>
    <a:solidFill>
      <a:srgbClr val="FFFFFF"/>
    </a:solidFill>
    <a:ln>
      <a:noFill/>
      <a:round/>
    </a:ln>
  </c:spPr>
  <c:txPr>
    <a:bodyPr/>
    <a:lstStyle/>
    <a:p>
      <a:pPr>
        <a:defRPr sz="900" b="0" i="0" u="none" baseline="0">
          <a:solidFill>
            <a:srgbClr val="000000"/>
          </a:solidFill>
          <a:latin typeface="Arial"/>
          <a:ea typeface="Arial"/>
        </a:defRPr>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040760146297445E-2"/>
          <c:y val="6.3803216440545749E-2"/>
          <c:w val="0.86520992172435551"/>
          <c:h val="0.54243387916515096"/>
        </c:manualLayout>
      </c:layout>
      <c:lineChart>
        <c:grouping val="standard"/>
        <c:varyColors val="0"/>
        <c:ser>
          <c:idx val="0"/>
          <c:order val="0"/>
          <c:tx>
            <c:v>Morriston</c:v>
          </c:tx>
          <c:spPr>
            <a:ln w="22225">
              <a:solidFill>
                <a:srgbClr val="7EB0DE"/>
              </a:solidFill>
            </a:ln>
          </c:spPr>
          <c:marker>
            <c:symbol val="circle"/>
            <c:size val="3"/>
            <c:spPr>
              <a:solidFill>
                <a:srgbClr val="7EB0DE">
                  <a:alpha val="70000"/>
                </a:srgbClr>
              </a:solidFill>
              <a:ln w="25400">
                <a:solidFill>
                  <a:srgbClr val="7EB0DE"/>
                </a:solidFill>
              </a:ln>
            </c:spPr>
          </c:marker>
          <c:cat>
            <c:numRef>
              <c:f>NOF!$C$16:$AM$16</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NOF!$C$17:$AM$17</c:f>
              <c:numCache>
                <c:formatCode>0.0%</c:formatCode>
                <c:ptCount val="37"/>
                <c:pt idx="0">
                  <c:v>0.245</c:v>
                </c:pt>
                <c:pt idx="1">
                  <c:v>0.26900000000000002</c:v>
                </c:pt>
                <c:pt idx="2">
                  <c:v>0.27800000000000002</c:v>
                </c:pt>
                <c:pt idx="3">
                  <c:v>0.28899999999999998</c:v>
                </c:pt>
                <c:pt idx="4">
                  <c:v>0.316</c:v>
                </c:pt>
                <c:pt idx="5">
                  <c:v>0.313</c:v>
                </c:pt>
                <c:pt idx="6">
                  <c:v>0.311</c:v>
                </c:pt>
                <c:pt idx="7">
                  <c:v>0.30599999999999999</c:v>
                </c:pt>
                <c:pt idx="8">
                  <c:v>0.308</c:v>
                </c:pt>
                <c:pt idx="9">
                  <c:v>0.32400000000000001</c:v>
                </c:pt>
                <c:pt idx="10">
                  <c:v>0.33800000000000002</c:v>
                </c:pt>
                <c:pt idx="11">
                  <c:v>0.35</c:v>
                </c:pt>
                <c:pt idx="12">
                  <c:v>0.34100000000000003</c:v>
                </c:pt>
                <c:pt idx="13">
                  <c:v>0.33900000000000002</c:v>
                </c:pt>
                <c:pt idx="14">
                  <c:v>0.33100000000000002</c:v>
                </c:pt>
                <c:pt idx="15">
                  <c:v>0.31900000000000001</c:v>
                </c:pt>
                <c:pt idx="16">
                  <c:v>0.307</c:v>
                </c:pt>
                <c:pt idx="17">
                  <c:v>0.32400000000000001</c:v>
                </c:pt>
                <c:pt idx="18">
                  <c:v>0.32100000000000001</c:v>
                </c:pt>
                <c:pt idx="19">
                  <c:v>0.33800000000000002</c:v>
                </c:pt>
                <c:pt idx="20">
                  <c:v>0.33400000000000002</c:v>
                </c:pt>
                <c:pt idx="21">
                  <c:v>0.33200000000000002</c:v>
                </c:pt>
                <c:pt idx="22">
                  <c:v>0.32800000000000001</c:v>
                </c:pt>
                <c:pt idx="23">
                  <c:v>0.313</c:v>
                </c:pt>
                <c:pt idx="24">
                  <c:v>0.29399999999999998</c:v>
                </c:pt>
                <c:pt idx="25">
                  <c:v>0.27900000000000003</c:v>
                </c:pt>
                <c:pt idx="26">
                  <c:v>0.29699999999999999</c:v>
                </c:pt>
                <c:pt idx="27">
                  <c:v>0.32100000000000001</c:v>
                </c:pt>
                <c:pt idx="28">
                  <c:v>0.32900000000000001</c:v>
                </c:pt>
                <c:pt idx="29">
                  <c:v>0.31900000000000001</c:v>
                </c:pt>
                <c:pt idx="30">
                  <c:v>0.317</c:v>
                </c:pt>
                <c:pt idx="31">
                  <c:v>0.308</c:v>
                </c:pt>
                <c:pt idx="32">
                  <c:v>0.314</c:v>
                </c:pt>
                <c:pt idx="33">
                  <c:v>0.32500000000000001</c:v>
                </c:pt>
                <c:pt idx="34">
                  <c:v>0.309</c:v>
                </c:pt>
                <c:pt idx="35">
                  <c:v>0.33</c:v>
                </c:pt>
                <c:pt idx="36">
                  <c:v>0.34200000000000003</c:v>
                </c:pt>
              </c:numCache>
            </c:numRef>
          </c:val>
          <c:smooth val="0"/>
          <c:extLst>
            <c:ext xmlns:c16="http://schemas.microsoft.com/office/drawing/2014/chart" uri="{C3380CC4-5D6E-409C-BE32-E72D297353CC}">
              <c16:uniqueId val="{00000000-97FC-4121-98DD-18A0FA9DC173}"/>
            </c:ext>
          </c:extLst>
        </c:ser>
        <c:ser>
          <c:idx val="1"/>
          <c:order val="1"/>
          <c:tx>
            <c:v>All Wales</c:v>
          </c:tx>
          <c:spPr>
            <a:ln w="19050">
              <a:prstDash val="sysDash"/>
            </a:ln>
          </c:spPr>
          <c:marker>
            <c:symbol val="none"/>
          </c:marker>
          <c:cat>
            <c:numRef>
              <c:f>[4]NOF!$B$15:$AK$15</c:f>
              <c:numCache>
                <c:formatCode>General</c:formatCode>
                <c:ptCount val="36"/>
                <c:pt idx="0">
                  <c:v>43191</c:v>
                </c:pt>
                <c:pt idx="1">
                  <c:v>43221</c:v>
                </c:pt>
                <c:pt idx="2">
                  <c:v>43252</c:v>
                </c:pt>
                <c:pt idx="3">
                  <c:v>43282</c:v>
                </c:pt>
                <c:pt idx="4">
                  <c:v>43313</c:v>
                </c:pt>
                <c:pt idx="5">
                  <c:v>43344</c:v>
                </c:pt>
                <c:pt idx="6">
                  <c:v>43374</c:v>
                </c:pt>
                <c:pt idx="7">
                  <c:v>43405</c:v>
                </c:pt>
                <c:pt idx="8">
                  <c:v>43435</c:v>
                </c:pt>
                <c:pt idx="9">
                  <c:v>43466</c:v>
                </c:pt>
                <c:pt idx="10">
                  <c:v>43497</c:v>
                </c:pt>
                <c:pt idx="11">
                  <c:v>43525</c:v>
                </c:pt>
                <c:pt idx="12">
                  <c:v>43556</c:v>
                </c:pt>
                <c:pt idx="13">
                  <c:v>43586</c:v>
                </c:pt>
                <c:pt idx="14">
                  <c:v>43617</c:v>
                </c:pt>
                <c:pt idx="15">
                  <c:v>43647</c:v>
                </c:pt>
                <c:pt idx="16">
                  <c:v>43678</c:v>
                </c:pt>
                <c:pt idx="17">
                  <c:v>43709</c:v>
                </c:pt>
                <c:pt idx="18">
                  <c:v>43739</c:v>
                </c:pt>
                <c:pt idx="19">
                  <c:v>43770</c:v>
                </c:pt>
                <c:pt idx="20">
                  <c:v>43800</c:v>
                </c:pt>
                <c:pt idx="21">
                  <c:v>43831</c:v>
                </c:pt>
                <c:pt idx="22">
                  <c:v>43862</c:v>
                </c:pt>
                <c:pt idx="23">
                  <c:v>43891</c:v>
                </c:pt>
                <c:pt idx="24">
                  <c:v>43922</c:v>
                </c:pt>
                <c:pt idx="25">
                  <c:v>43952</c:v>
                </c:pt>
                <c:pt idx="26">
                  <c:v>43983</c:v>
                </c:pt>
                <c:pt idx="27">
                  <c:v>44013</c:v>
                </c:pt>
                <c:pt idx="28">
                  <c:v>44044</c:v>
                </c:pt>
                <c:pt idx="29">
                  <c:v>44075</c:v>
                </c:pt>
                <c:pt idx="30">
                  <c:v>44105</c:v>
                </c:pt>
                <c:pt idx="31">
                  <c:v>44136</c:v>
                </c:pt>
                <c:pt idx="32">
                  <c:v>44166</c:v>
                </c:pt>
                <c:pt idx="33">
                  <c:v>44197</c:v>
                </c:pt>
                <c:pt idx="34">
                  <c:v>44228</c:v>
                </c:pt>
                <c:pt idx="35">
                  <c:v>44256</c:v>
                </c:pt>
              </c:numCache>
            </c:numRef>
          </c:cat>
          <c:val>
            <c:numRef>
              <c:f>NOF!$C$18:$AM$18</c:f>
              <c:numCache>
                <c:formatCode>0.0%</c:formatCode>
                <c:ptCount val="37"/>
                <c:pt idx="0">
                  <c:v>0.54800000000000004</c:v>
                </c:pt>
                <c:pt idx="1">
                  <c:v>0.55000000000000004</c:v>
                </c:pt>
                <c:pt idx="2">
                  <c:v>0.55700000000000005</c:v>
                </c:pt>
                <c:pt idx="3">
                  <c:v>0.56399999999999995</c:v>
                </c:pt>
                <c:pt idx="4">
                  <c:v>0.57599999999999996</c:v>
                </c:pt>
                <c:pt idx="5">
                  <c:v>0.57599999999999996</c:v>
                </c:pt>
                <c:pt idx="6">
                  <c:v>0.57799999999999996</c:v>
                </c:pt>
                <c:pt idx="7">
                  <c:v>0.58099999999999996</c:v>
                </c:pt>
                <c:pt idx="8">
                  <c:v>0.57999999999999996</c:v>
                </c:pt>
                <c:pt idx="9">
                  <c:v>0.58599999999999997</c:v>
                </c:pt>
                <c:pt idx="10">
                  <c:v>0.58799999999999997</c:v>
                </c:pt>
                <c:pt idx="11">
                  <c:v>0.59299999999999997</c:v>
                </c:pt>
                <c:pt idx="12">
                  <c:v>0.58099999999999996</c:v>
                </c:pt>
                <c:pt idx="13">
                  <c:v>0.57999999999999996</c:v>
                </c:pt>
                <c:pt idx="14">
                  <c:v>0.56899999999999995</c:v>
                </c:pt>
                <c:pt idx="15">
                  <c:v>0.56100000000000005</c:v>
                </c:pt>
                <c:pt idx="16">
                  <c:v>0.55800000000000005</c:v>
                </c:pt>
                <c:pt idx="17">
                  <c:v>0.55700000000000005</c:v>
                </c:pt>
                <c:pt idx="18">
                  <c:v>0.56399999999999995</c:v>
                </c:pt>
                <c:pt idx="19">
                  <c:v>0.56399999999999995</c:v>
                </c:pt>
                <c:pt idx="20">
                  <c:v>0.56100000000000005</c:v>
                </c:pt>
                <c:pt idx="21">
                  <c:v>0.55200000000000005</c:v>
                </c:pt>
                <c:pt idx="22">
                  <c:v>0.54600000000000004</c:v>
                </c:pt>
                <c:pt idx="23">
                  <c:v>0.53500000000000003</c:v>
                </c:pt>
                <c:pt idx="24">
                  <c:v>0.52500000000000002</c:v>
                </c:pt>
                <c:pt idx="25">
                  <c:v>0.52100000000000002</c:v>
                </c:pt>
                <c:pt idx="26">
                  <c:v>0.52600000000000002</c:v>
                </c:pt>
                <c:pt idx="27">
                  <c:v>0.52900000000000003</c:v>
                </c:pt>
                <c:pt idx="28">
                  <c:v>0.52800000000000002</c:v>
                </c:pt>
                <c:pt idx="29">
                  <c:v>0.52400000000000002</c:v>
                </c:pt>
                <c:pt idx="30">
                  <c:v>0.52300000000000002</c:v>
                </c:pt>
                <c:pt idx="31">
                  <c:v>0.52300000000000002</c:v>
                </c:pt>
                <c:pt idx="32">
                  <c:v>0.53300000000000003</c:v>
                </c:pt>
                <c:pt idx="33">
                  <c:v>0.53</c:v>
                </c:pt>
                <c:pt idx="34">
                  <c:v>0.51900000000000002</c:v>
                </c:pt>
                <c:pt idx="35">
                  <c:v>0.51800000000000002</c:v>
                </c:pt>
                <c:pt idx="36">
                  <c:v>0.51600000000000001</c:v>
                </c:pt>
              </c:numCache>
            </c:numRef>
          </c:val>
          <c:smooth val="0"/>
          <c:extLst>
            <c:ext xmlns:c16="http://schemas.microsoft.com/office/drawing/2014/chart" uri="{C3380CC4-5D6E-409C-BE32-E72D297353CC}">
              <c16:uniqueId val="{00000001-97FC-4121-98DD-18A0FA9DC173}"/>
            </c:ext>
          </c:extLst>
        </c:ser>
        <c:ser>
          <c:idx val="2"/>
          <c:order val="2"/>
          <c:tx>
            <c:v>Eng, Wal &amp; N. Ire</c:v>
          </c:tx>
          <c:spPr>
            <a:ln w="19050">
              <a:solidFill>
                <a:schemeClr val="bg1">
                  <a:lumMod val="75000"/>
                </a:schemeClr>
              </a:solidFill>
              <a:prstDash val="sysDash"/>
            </a:ln>
          </c:spPr>
          <c:marker>
            <c:symbol val="none"/>
          </c:marker>
          <c:cat>
            <c:numRef>
              <c:f>[4]NOF!$B$15:$AK$15</c:f>
              <c:numCache>
                <c:formatCode>General</c:formatCode>
                <c:ptCount val="36"/>
                <c:pt idx="0">
                  <c:v>43191</c:v>
                </c:pt>
                <c:pt idx="1">
                  <c:v>43221</c:v>
                </c:pt>
                <c:pt idx="2">
                  <c:v>43252</c:v>
                </c:pt>
                <c:pt idx="3">
                  <c:v>43282</c:v>
                </c:pt>
                <c:pt idx="4">
                  <c:v>43313</c:v>
                </c:pt>
                <c:pt idx="5">
                  <c:v>43344</c:v>
                </c:pt>
                <c:pt idx="6">
                  <c:v>43374</c:v>
                </c:pt>
                <c:pt idx="7">
                  <c:v>43405</c:v>
                </c:pt>
                <c:pt idx="8">
                  <c:v>43435</c:v>
                </c:pt>
                <c:pt idx="9">
                  <c:v>43466</c:v>
                </c:pt>
                <c:pt idx="10">
                  <c:v>43497</c:v>
                </c:pt>
                <c:pt idx="11">
                  <c:v>43525</c:v>
                </c:pt>
                <c:pt idx="12">
                  <c:v>43556</c:v>
                </c:pt>
                <c:pt idx="13">
                  <c:v>43586</c:v>
                </c:pt>
                <c:pt idx="14">
                  <c:v>43617</c:v>
                </c:pt>
                <c:pt idx="15">
                  <c:v>43647</c:v>
                </c:pt>
                <c:pt idx="16">
                  <c:v>43678</c:v>
                </c:pt>
                <c:pt idx="17">
                  <c:v>43709</c:v>
                </c:pt>
                <c:pt idx="18">
                  <c:v>43739</c:v>
                </c:pt>
                <c:pt idx="19">
                  <c:v>43770</c:v>
                </c:pt>
                <c:pt idx="20">
                  <c:v>43800</c:v>
                </c:pt>
                <c:pt idx="21">
                  <c:v>43831</c:v>
                </c:pt>
                <c:pt idx="22">
                  <c:v>43862</c:v>
                </c:pt>
                <c:pt idx="23">
                  <c:v>43891</c:v>
                </c:pt>
                <c:pt idx="24">
                  <c:v>43922</c:v>
                </c:pt>
                <c:pt idx="25">
                  <c:v>43952</c:v>
                </c:pt>
                <c:pt idx="26">
                  <c:v>43983</c:v>
                </c:pt>
                <c:pt idx="27">
                  <c:v>44013</c:v>
                </c:pt>
                <c:pt idx="28">
                  <c:v>44044</c:v>
                </c:pt>
                <c:pt idx="29">
                  <c:v>44075</c:v>
                </c:pt>
                <c:pt idx="30">
                  <c:v>44105</c:v>
                </c:pt>
                <c:pt idx="31">
                  <c:v>44136</c:v>
                </c:pt>
                <c:pt idx="32">
                  <c:v>44166</c:v>
                </c:pt>
                <c:pt idx="33">
                  <c:v>44197</c:v>
                </c:pt>
                <c:pt idx="34">
                  <c:v>44228</c:v>
                </c:pt>
                <c:pt idx="35">
                  <c:v>44256</c:v>
                </c:pt>
              </c:numCache>
            </c:numRef>
          </c:cat>
          <c:val>
            <c:numRef>
              <c:f>NOF!$C$19:$AM$19</c:f>
              <c:numCache>
                <c:formatCode>0.0%</c:formatCode>
                <c:ptCount val="37"/>
                <c:pt idx="0">
                  <c:v>0.56499999999999995</c:v>
                </c:pt>
                <c:pt idx="1">
                  <c:v>0.57099999999999995</c:v>
                </c:pt>
                <c:pt idx="2">
                  <c:v>0.57399999999999995</c:v>
                </c:pt>
                <c:pt idx="3">
                  <c:v>0.57599999999999996</c:v>
                </c:pt>
                <c:pt idx="4">
                  <c:v>0.57999999999999996</c:v>
                </c:pt>
                <c:pt idx="5">
                  <c:v>0.57899999999999996</c:v>
                </c:pt>
                <c:pt idx="6">
                  <c:v>0.57799999999999996</c:v>
                </c:pt>
                <c:pt idx="7">
                  <c:v>0.57399999999999995</c:v>
                </c:pt>
                <c:pt idx="8">
                  <c:v>0.57499999999999996</c:v>
                </c:pt>
                <c:pt idx="9">
                  <c:v>0.57799999999999996</c:v>
                </c:pt>
                <c:pt idx="10">
                  <c:v>0.57899999999999996</c:v>
                </c:pt>
                <c:pt idx="11">
                  <c:v>0.58199999999999996</c:v>
                </c:pt>
                <c:pt idx="12">
                  <c:v>0.58199999999999996</c:v>
                </c:pt>
                <c:pt idx="13">
                  <c:v>0.58599999999999997</c:v>
                </c:pt>
                <c:pt idx="14">
                  <c:v>0.58699999999999997</c:v>
                </c:pt>
                <c:pt idx="15">
                  <c:v>0.59</c:v>
                </c:pt>
                <c:pt idx="16">
                  <c:v>0.58699999999999997</c:v>
                </c:pt>
                <c:pt idx="17">
                  <c:v>0.58399999999999996</c:v>
                </c:pt>
                <c:pt idx="18">
                  <c:v>0.58599999999999997</c:v>
                </c:pt>
                <c:pt idx="19">
                  <c:v>0.58399999999999996</c:v>
                </c:pt>
                <c:pt idx="20">
                  <c:v>0.58299999999999996</c:v>
                </c:pt>
                <c:pt idx="21">
                  <c:v>0.58299999999999996</c:v>
                </c:pt>
                <c:pt idx="22">
                  <c:v>0.58299999999999996</c:v>
                </c:pt>
                <c:pt idx="23">
                  <c:v>0.58299999999999996</c:v>
                </c:pt>
                <c:pt idx="24">
                  <c:v>0.58099999999999996</c:v>
                </c:pt>
                <c:pt idx="25">
                  <c:v>0.57499999999999996</c:v>
                </c:pt>
                <c:pt idx="26">
                  <c:v>0.57299999999999995</c:v>
                </c:pt>
                <c:pt idx="27">
                  <c:v>0.57299999999999995</c:v>
                </c:pt>
                <c:pt idx="28">
                  <c:v>0.57099999999999995</c:v>
                </c:pt>
                <c:pt idx="29">
                  <c:v>0.57399999999999995</c:v>
                </c:pt>
                <c:pt idx="30">
                  <c:v>0.57399999999999995</c:v>
                </c:pt>
                <c:pt idx="31">
                  <c:v>0.56899999999999995</c:v>
                </c:pt>
                <c:pt idx="32">
                  <c:v>0.56799999999999995</c:v>
                </c:pt>
                <c:pt idx="33">
                  <c:v>0.56699999999999995</c:v>
                </c:pt>
                <c:pt idx="34">
                  <c:v>0.56499999999999995</c:v>
                </c:pt>
                <c:pt idx="35">
                  <c:v>0.56699999999999995</c:v>
                </c:pt>
                <c:pt idx="36">
                  <c:v>0.56999999999999995</c:v>
                </c:pt>
              </c:numCache>
            </c:numRef>
          </c:val>
          <c:smooth val="0"/>
          <c:extLst>
            <c:ext xmlns:c16="http://schemas.microsoft.com/office/drawing/2014/chart" uri="{C3380CC4-5D6E-409C-BE32-E72D297353CC}">
              <c16:uniqueId val="{00000002-97FC-4121-98DD-18A0FA9DC173}"/>
            </c:ext>
          </c:extLst>
        </c:ser>
        <c:dLbls>
          <c:showLegendKey val="0"/>
          <c:showVal val="0"/>
          <c:showCatName val="0"/>
          <c:showSerName val="0"/>
          <c:showPercent val="0"/>
          <c:showBubbleSize val="0"/>
        </c:dLbls>
        <c:marker val="1"/>
        <c:smooth val="0"/>
        <c:axId val="1111"/>
        <c:axId val="2222"/>
      </c:lineChart>
      <c:dateAx>
        <c:axId val="1111"/>
        <c:scaling>
          <c:orientation val="minMax"/>
          <c:max val="46082"/>
          <c:min val="45352"/>
        </c:scaling>
        <c:delete val="0"/>
        <c:axPos val="b"/>
        <c:numFmt formatCode="mmm\-yy" sourceLinked="1"/>
        <c:majorTickMark val="out"/>
        <c:minorTickMark val="none"/>
        <c:tickLblPos val="nextTo"/>
        <c:txPr>
          <a:bodyPr rot="-5400000" vert="horz"/>
          <a:lstStyle/>
          <a:p>
            <a:pPr>
              <a:defRPr sz="900" b="0" i="0" u="none" baseline="0">
                <a:solidFill>
                  <a:srgbClr val="000000"/>
                </a:solidFill>
                <a:latin typeface="Arial"/>
                <a:ea typeface="Arial"/>
              </a:defRPr>
            </a:pPr>
            <a:endParaRPr lang="en-US"/>
          </a:p>
        </c:txPr>
        <c:crossAx val="2222"/>
        <c:crosses val="autoZero"/>
        <c:auto val="1"/>
        <c:lblOffset val="100"/>
        <c:baseTimeUnit val="months"/>
      </c:dateAx>
      <c:valAx>
        <c:axId val="2222"/>
        <c:scaling>
          <c:orientation val="minMax"/>
          <c:max val="0.8"/>
          <c:min val="0"/>
        </c:scaling>
        <c:delete val="0"/>
        <c:axPos val="l"/>
        <c:majorGridlines>
          <c:spPr>
            <a:ln w="9525" cap="flat">
              <a:solidFill>
                <a:schemeClr val="bg1">
                  <a:lumMod val="85000"/>
                </a:schemeClr>
              </a:solidFill>
              <a:round/>
            </a:ln>
          </c:spPr>
        </c:majorGridlines>
        <c:numFmt formatCode="0%" sourceLinked="0"/>
        <c:majorTickMark val="none"/>
        <c:minorTickMark val="none"/>
        <c:tickLblPos val="nextTo"/>
        <c:spPr>
          <a:noFill/>
          <a:ln>
            <a:noFill/>
            <a:round/>
          </a:ln>
        </c:spPr>
        <c:txPr>
          <a:bodyPr/>
          <a:lstStyle/>
          <a:p>
            <a:pPr>
              <a:defRPr sz="900" b="0" i="0" u="none" baseline="0">
                <a:solidFill>
                  <a:srgbClr val="000000"/>
                </a:solidFill>
                <a:latin typeface="Arial"/>
                <a:ea typeface="Arial"/>
              </a:defRPr>
            </a:pPr>
            <a:endParaRPr lang="en-US"/>
          </a:p>
        </c:txPr>
        <c:crossAx val="1111"/>
        <c:crosses val="autoZero"/>
        <c:crossBetween val="between"/>
        <c:majorUnit val="0.2"/>
      </c:valAx>
      <c:spPr>
        <a:noFill/>
        <a:ln>
          <a:noFill/>
          <a:round/>
        </a:ln>
      </c:spPr>
    </c:plotArea>
    <c:legend>
      <c:legendPos val="b"/>
      <c:layout>
        <c:manualLayout>
          <c:xMode val="edge"/>
          <c:yMode val="edge"/>
          <c:x val="3.1144134099336633E-2"/>
          <c:y val="0.90036677862402825"/>
          <c:w val="0.88214436269470942"/>
          <c:h val="9.9633440526356976E-2"/>
        </c:manualLayout>
      </c:layout>
      <c:overlay val="0"/>
      <c:spPr>
        <a:noFill/>
        <a:ln>
          <a:noFill/>
          <a:round/>
        </a:ln>
      </c:spPr>
      <c:txPr>
        <a:bodyPr rot="0" vert="horz" anchor="ctr" anchorCtr="1"/>
        <a:lstStyle/>
        <a:p>
          <a:pPr>
            <a:defRPr sz="800" b="0" i="0" u="none" baseline="0">
              <a:solidFill>
                <a:srgbClr val="000000"/>
              </a:solidFill>
              <a:latin typeface="Arial"/>
              <a:ea typeface="Arial"/>
            </a:defRPr>
          </a:pPr>
          <a:endParaRPr lang="en-US"/>
        </a:p>
      </c:txPr>
    </c:legend>
    <c:plotVisOnly val="1"/>
    <c:dispBlanksAs val="gap"/>
    <c:showDLblsOverMax val="0"/>
  </c:chart>
  <c:spPr>
    <a:solidFill>
      <a:srgbClr val="FFFFFF"/>
    </a:solidFill>
    <a:ln>
      <a:noFill/>
      <a:round/>
    </a:ln>
  </c:spPr>
  <c:txPr>
    <a:bodyPr/>
    <a:lstStyle/>
    <a:p>
      <a:pPr>
        <a:defRPr sz="900" b="0" i="0" u="none" baseline="0">
          <a:solidFill>
            <a:srgbClr val="000000"/>
          </a:solidFill>
          <a:latin typeface="Arial"/>
          <a:ea typeface="Arial"/>
        </a:defRPr>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196792393202472E-2"/>
          <c:y val="6.4992039066823284E-2"/>
          <c:w val="0.86205378022783108"/>
          <c:h val="0.53579325359455554"/>
        </c:manualLayout>
      </c:layout>
      <c:lineChart>
        <c:grouping val="standard"/>
        <c:varyColors val="0"/>
        <c:ser>
          <c:idx val="0"/>
          <c:order val="0"/>
          <c:tx>
            <c:v>Morriston</c:v>
          </c:tx>
          <c:spPr>
            <a:ln w="22225">
              <a:solidFill>
                <a:srgbClr val="7EB0DE"/>
              </a:solidFill>
            </a:ln>
          </c:spPr>
          <c:marker>
            <c:symbol val="circle"/>
            <c:size val="3"/>
            <c:spPr>
              <a:solidFill>
                <a:srgbClr val="7EB0DE"/>
              </a:solidFill>
              <a:ln>
                <a:solidFill>
                  <a:srgbClr val="7EB0DE"/>
                </a:solidFill>
              </a:ln>
            </c:spPr>
          </c:marker>
          <c:cat>
            <c:numRef>
              <c:f>NOF!$C$24:$AM$24</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NOF!$C$25:$AM$25</c:f>
              <c:numCache>
                <c:formatCode>0.0%</c:formatCode>
                <c:ptCount val="37"/>
                <c:pt idx="0">
                  <c:v>0.72899999999999998</c:v>
                </c:pt>
                <c:pt idx="1">
                  <c:v>0.72799999999999998</c:v>
                </c:pt>
                <c:pt idx="2">
                  <c:v>0.72099999999999997</c:v>
                </c:pt>
                <c:pt idx="3">
                  <c:v>0.72499999999999998</c:v>
                </c:pt>
                <c:pt idx="4">
                  <c:v>0.72899999999999998</c:v>
                </c:pt>
                <c:pt idx="5">
                  <c:v>0.73699999999999999</c:v>
                </c:pt>
                <c:pt idx="6">
                  <c:v>0.746</c:v>
                </c:pt>
                <c:pt idx="7">
                  <c:v>0.74199999999999999</c:v>
                </c:pt>
                <c:pt idx="8">
                  <c:v>0.73399999999999999</c:v>
                </c:pt>
                <c:pt idx="9">
                  <c:v>0.72899999999999998</c:v>
                </c:pt>
                <c:pt idx="10">
                  <c:v>0.69699999999999995</c:v>
                </c:pt>
                <c:pt idx="11">
                  <c:v>0.66900000000000004</c:v>
                </c:pt>
                <c:pt idx="12">
                  <c:v>0.69399999999999995</c:v>
                </c:pt>
                <c:pt idx="13">
                  <c:v>0.69799999999999995</c:v>
                </c:pt>
                <c:pt idx="14">
                  <c:v>0.70599999999999996</c:v>
                </c:pt>
                <c:pt idx="15">
                  <c:v>0.70799999999999996</c:v>
                </c:pt>
                <c:pt idx="16">
                  <c:v>0.7</c:v>
                </c:pt>
                <c:pt idx="17">
                  <c:v>0.68300000000000005</c:v>
                </c:pt>
                <c:pt idx="18">
                  <c:v>0.69099999999999995</c:v>
                </c:pt>
                <c:pt idx="19">
                  <c:v>0.70199999999999996</c:v>
                </c:pt>
                <c:pt idx="20">
                  <c:v>0.69599999999999995</c:v>
                </c:pt>
                <c:pt idx="21">
                  <c:v>0.69899999999999995</c:v>
                </c:pt>
                <c:pt idx="22">
                  <c:v>0.69499999999999995</c:v>
                </c:pt>
                <c:pt idx="23">
                  <c:v>0.68500000000000005</c:v>
                </c:pt>
                <c:pt idx="24">
                  <c:v>0.68600000000000005</c:v>
                </c:pt>
                <c:pt idx="25">
                  <c:v>0.67400000000000004</c:v>
                </c:pt>
                <c:pt idx="26">
                  <c:v>0.66</c:v>
                </c:pt>
                <c:pt idx="27">
                  <c:v>0.64900000000000002</c:v>
                </c:pt>
                <c:pt idx="28">
                  <c:v>0.63100000000000001</c:v>
                </c:pt>
                <c:pt idx="29">
                  <c:v>0.629</c:v>
                </c:pt>
                <c:pt idx="30">
                  <c:v>0.61699999999999999</c:v>
                </c:pt>
                <c:pt idx="31">
                  <c:v>0.60899999999999999</c:v>
                </c:pt>
                <c:pt idx="32">
                  <c:v>0.59799999999999998</c:v>
                </c:pt>
                <c:pt idx="33">
                  <c:v>0.61499999999999999</c:v>
                </c:pt>
                <c:pt idx="34">
                  <c:v>0.61799999999999999</c:v>
                </c:pt>
                <c:pt idx="35">
                  <c:v>0.627</c:v>
                </c:pt>
                <c:pt idx="36">
                  <c:v>0.627</c:v>
                </c:pt>
              </c:numCache>
            </c:numRef>
          </c:val>
          <c:smooth val="0"/>
          <c:extLst>
            <c:ext xmlns:c16="http://schemas.microsoft.com/office/drawing/2014/chart" uri="{C3380CC4-5D6E-409C-BE32-E72D297353CC}">
              <c16:uniqueId val="{00000000-7BD8-412D-AD9E-8E665A54588E}"/>
            </c:ext>
          </c:extLst>
        </c:ser>
        <c:ser>
          <c:idx val="1"/>
          <c:order val="1"/>
          <c:tx>
            <c:v>All Wales</c:v>
          </c:tx>
          <c:spPr>
            <a:ln w="19050">
              <a:prstDash val="sysDash"/>
            </a:ln>
          </c:spPr>
          <c:marker>
            <c:symbol val="none"/>
          </c:marker>
          <c:cat>
            <c:numRef>
              <c:f>[4]NOF!$B$24:$AK$24</c:f>
              <c:numCache>
                <c:formatCode>General</c:formatCode>
                <c:ptCount val="36"/>
                <c:pt idx="0">
                  <c:v>43191</c:v>
                </c:pt>
                <c:pt idx="1">
                  <c:v>43221</c:v>
                </c:pt>
                <c:pt idx="2">
                  <c:v>43252</c:v>
                </c:pt>
                <c:pt idx="3">
                  <c:v>43282</c:v>
                </c:pt>
                <c:pt idx="4">
                  <c:v>43313</c:v>
                </c:pt>
                <c:pt idx="5">
                  <c:v>43344</c:v>
                </c:pt>
                <c:pt idx="6">
                  <c:v>43374</c:v>
                </c:pt>
                <c:pt idx="7">
                  <c:v>43405</c:v>
                </c:pt>
                <c:pt idx="8">
                  <c:v>43435</c:v>
                </c:pt>
                <c:pt idx="9">
                  <c:v>43466</c:v>
                </c:pt>
                <c:pt idx="10">
                  <c:v>43497</c:v>
                </c:pt>
                <c:pt idx="11">
                  <c:v>43525</c:v>
                </c:pt>
                <c:pt idx="12">
                  <c:v>43556</c:v>
                </c:pt>
                <c:pt idx="13">
                  <c:v>43586</c:v>
                </c:pt>
                <c:pt idx="14">
                  <c:v>43617</c:v>
                </c:pt>
                <c:pt idx="15">
                  <c:v>43647</c:v>
                </c:pt>
                <c:pt idx="16">
                  <c:v>43678</c:v>
                </c:pt>
                <c:pt idx="17">
                  <c:v>43709</c:v>
                </c:pt>
                <c:pt idx="18">
                  <c:v>43739</c:v>
                </c:pt>
                <c:pt idx="19">
                  <c:v>43770</c:v>
                </c:pt>
                <c:pt idx="20">
                  <c:v>43800</c:v>
                </c:pt>
                <c:pt idx="21">
                  <c:v>43831</c:v>
                </c:pt>
                <c:pt idx="22">
                  <c:v>43862</c:v>
                </c:pt>
                <c:pt idx="23">
                  <c:v>43891</c:v>
                </c:pt>
                <c:pt idx="24">
                  <c:v>43922</c:v>
                </c:pt>
                <c:pt idx="25">
                  <c:v>43952</c:v>
                </c:pt>
                <c:pt idx="26">
                  <c:v>43983</c:v>
                </c:pt>
                <c:pt idx="27">
                  <c:v>44013</c:v>
                </c:pt>
                <c:pt idx="28">
                  <c:v>44044</c:v>
                </c:pt>
                <c:pt idx="29">
                  <c:v>44075</c:v>
                </c:pt>
                <c:pt idx="30">
                  <c:v>44105</c:v>
                </c:pt>
                <c:pt idx="31">
                  <c:v>44136</c:v>
                </c:pt>
                <c:pt idx="32">
                  <c:v>44166</c:v>
                </c:pt>
                <c:pt idx="33">
                  <c:v>44197</c:v>
                </c:pt>
                <c:pt idx="34">
                  <c:v>44228</c:v>
                </c:pt>
                <c:pt idx="35">
                  <c:v>44256</c:v>
                </c:pt>
              </c:numCache>
            </c:numRef>
          </c:cat>
          <c:val>
            <c:numRef>
              <c:f>NOF!$C$26:$AM$26</c:f>
              <c:numCache>
                <c:formatCode>0.0%</c:formatCode>
                <c:ptCount val="37"/>
                <c:pt idx="0">
                  <c:v>0.71699999999999997</c:v>
                </c:pt>
                <c:pt idx="1">
                  <c:v>0.72</c:v>
                </c:pt>
                <c:pt idx="2">
                  <c:v>0.72499999999999998</c:v>
                </c:pt>
                <c:pt idx="3">
                  <c:v>0.72399999999999998</c:v>
                </c:pt>
                <c:pt idx="4">
                  <c:v>0.72899999999999998</c:v>
                </c:pt>
                <c:pt idx="5">
                  <c:v>0.72499999999999998</c:v>
                </c:pt>
                <c:pt idx="6">
                  <c:v>0.72399999999999998</c:v>
                </c:pt>
                <c:pt idx="7">
                  <c:v>0.72299999999999998</c:v>
                </c:pt>
                <c:pt idx="8">
                  <c:v>0.71599999999999997</c:v>
                </c:pt>
                <c:pt idx="9">
                  <c:v>0.71599999999999997</c:v>
                </c:pt>
                <c:pt idx="10">
                  <c:v>0.68400000000000005</c:v>
                </c:pt>
                <c:pt idx="11">
                  <c:v>0.66200000000000003</c:v>
                </c:pt>
                <c:pt idx="12">
                  <c:v>0.65300000000000002</c:v>
                </c:pt>
                <c:pt idx="13">
                  <c:v>0.65700000000000003</c:v>
                </c:pt>
                <c:pt idx="14">
                  <c:v>0.64900000000000002</c:v>
                </c:pt>
                <c:pt idx="15">
                  <c:v>0.64600000000000002</c:v>
                </c:pt>
                <c:pt idx="16">
                  <c:v>0.65500000000000003</c:v>
                </c:pt>
                <c:pt idx="17">
                  <c:v>0.65300000000000002</c:v>
                </c:pt>
                <c:pt idx="18">
                  <c:v>0.66200000000000003</c:v>
                </c:pt>
                <c:pt idx="19">
                  <c:v>0.66300000000000003</c:v>
                </c:pt>
                <c:pt idx="20">
                  <c:v>0.66700000000000004</c:v>
                </c:pt>
                <c:pt idx="21">
                  <c:v>0.66700000000000004</c:v>
                </c:pt>
                <c:pt idx="22">
                  <c:v>0.66500000000000004</c:v>
                </c:pt>
                <c:pt idx="23">
                  <c:v>0.66300000000000003</c:v>
                </c:pt>
                <c:pt idx="24">
                  <c:v>0.66400000000000003</c:v>
                </c:pt>
                <c:pt idx="25">
                  <c:v>0.65900000000000003</c:v>
                </c:pt>
                <c:pt idx="26">
                  <c:v>0.66100000000000003</c:v>
                </c:pt>
                <c:pt idx="27">
                  <c:v>0.66100000000000003</c:v>
                </c:pt>
                <c:pt idx="28">
                  <c:v>0.66100000000000003</c:v>
                </c:pt>
                <c:pt idx="29">
                  <c:v>0.66</c:v>
                </c:pt>
                <c:pt idx="30">
                  <c:v>0.64900000000000002</c:v>
                </c:pt>
                <c:pt idx="31">
                  <c:v>0.65700000000000003</c:v>
                </c:pt>
                <c:pt idx="32">
                  <c:v>0.66700000000000004</c:v>
                </c:pt>
                <c:pt idx="33">
                  <c:v>0.67700000000000005</c:v>
                </c:pt>
                <c:pt idx="34">
                  <c:v>0.67700000000000005</c:v>
                </c:pt>
                <c:pt idx="35">
                  <c:v>0.67500000000000004</c:v>
                </c:pt>
                <c:pt idx="36">
                  <c:v>0.66700000000000004</c:v>
                </c:pt>
              </c:numCache>
            </c:numRef>
          </c:val>
          <c:smooth val="0"/>
          <c:extLst>
            <c:ext xmlns:c16="http://schemas.microsoft.com/office/drawing/2014/chart" uri="{C3380CC4-5D6E-409C-BE32-E72D297353CC}">
              <c16:uniqueId val="{00000001-7BD8-412D-AD9E-8E665A54588E}"/>
            </c:ext>
          </c:extLst>
        </c:ser>
        <c:ser>
          <c:idx val="2"/>
          <c:order val="2"/>
          <c:tx>
            <c:strRef>
              <c:f>NOF!$B$27</c:f>
              <c:strCache>
                <c:ptCount val="1"/>
                <c:pt idx="0">
                  <c:v>Eng, Wal &amp; N. Ire</c:v>
                </c:pt>
              </c:strCache>
            </c:strRef>
          </c:tx>
          <c:spPr>
            <a:ln w="19050">
              <a:solidFill>
                <a:schemeClr val="bg1">
                  <a:lumMod val="75000"/>
                </a:schemeClr>
              </a:solidFill>
              <a:prstDash val="sysDash"/>
            </a:ln>
          </c:spPr>
          <c:marker>
            <c:symbol val="none"/>
          </c:marker>
          <c:cat>
            <c:numRef>
              <c:f>[4]NOF!$B$24:$AK$24</c:f>
              <c:numCache>
                <c:formatCode>General</c:formatCode>
                <c:ptCount val="36"/>
                <c:pt idx="0">
                  <c:v>43191</c:v>
                </c:pt>
                <c:pt idx="1">
                  <c:v>43221</c:v>
                </c:pt>
                <c:pt idx="2">
                  <c:v>43252</c:v>
                </c:pt>
                <c:pt idx="3">
                  <c:v>43282</c:v>
                </c:pt>
                <c:pt idx="4">
                  <c:v>43313</c:v>
                </c:pt>
                <c:pt idx="5">
                  <c:v>43344</c:v>
                </c:pt>
                <c:pt idx="6">
                  <c:v>43374</c:v>
                </c:pt>
                <c:pt idx="7">
                  <c:v>43405</c:v>
                </c:pt>
                <c:pt idx="8">
                  <c:v>43435</c:v>
                </c:pt>
                <c:pt idx="9">
                  <c:v>43466</c:v>
                </c:pt>
                <c:pt idx="10">
                  <c:v>43497</c:v>
                </c:pt>
                <c:pt idx="11">
                  <c:v>43525</c:v>
                </c:pt>
                <c:pt idx="12">
                  <c:v>43556</c:v>
                </c:pt>
                <c:pt idx="13">
                  <c:v>43586</c:v>
                </c:pt>
                <c:pt idx="14">
                  <c:v>43617</c:v>
                </c:pt>
                <c:pt idx="15">
                  <c:v>43647</c:v>
                </c:pt>
                <c:pt idx="16">
                  <c:v>43678</c:v>
                </c:pt>
                <c:pt idx="17">
                  <c:v>43709</c:v>
                </c:pt>
                <c:pt idx="18">
                  <c:v>43739</c:v>
                </c:pt>
                <c:pt idx="19">
                  <c:v>43770</c:v>
                </c:pt>
                <c:pt idx="20">
                  <c:v>43800</c:v>
                </c:pt>
                <c:pt idx="21">
                  <c:v>43831</c:v>
                </c:pt>
                <c:pt idx="22">
                  <c:v>43862</c:v>
                </c:pt>
                <c:pt idx="23">
                  <c:v>43891</c:v>
                </c:pt>
                <c:pt idx="24">
                  <c:v>43922</c:v>
                </c:pt>
                <c:pt idx="25">
                  <c:v>43952</c:v>
                </c:pt>
                <c:pt idx="26">
                  <c:v>43983</c:v>
                </c:pt>
                <c:pt idx="27">
                  <c:v>44013</c:v>
                </c:pt>
                <c:pt idx="28">
                  <c:v>44044</c:v>
                </c:pt>
                <c:pt idx="29">
                  <c:v>44075</c:v>
                </c:pt>
                <c:pt idx="30">
                  <c:v>44105</c:v>
                </c:pt>
                <c:pt idx="31">
                  <c:v>44136</c:v>
                </c:pt>
                <c:pt idx="32">
                  <c:v>44166</c:v>
                </c:pt>
                <c:pt idx="33">
                  <c:v>44197</c:v>
                </c:pt>
                <c:pt idx="34">
                  <c:v>44228</c:v>
                </c:pt>
                <c:pt idx="35">
                  <c:v>44256</c:v>
                </c:pt>
              </c:numCache>
            </c:numRef>
          </c:cat>
          <c:val>
            <c:numRef>
              <c:f>NOF!$C$27:$AM$27</c:f>
              <c:numCache>
                <c:formatCode>0.0%</c:formatCode>
                <c:ptCount val="37"/>
                <c:pt idx="0">
                  <c:v>0.69</c:v>
                </c:pt>
                <c:pt idx="1">
                  <c:v>0.69</c:v>
                </c:pt>
                <c:pt idx="2">
                  <c:v>0.69</c:v>
                </c:pt>
                <c:pt idx="3">
                  <c:v>0.68899999999999995</c:v>
                </c:pt>
                <c:pt idx="4">
                  <c:v>0.68899999999999995</c:v>
                </c:pt>
                <c:pt idx="5">
                  <c:v>0.68899999999999995</c:v>
                </c:pt>
                <c:pt idx="6">
                  <c:v>0.68899999999999995</c:v>
                </c:pt>
                <c:pt idx="7">
                  <c:v>0.68799999999999994</c:v>
                </c:pt>
                <c:pt idx="8">
                  <c:v>0.68799999999999994</c:v>
                </c:pt>
                <c:pt idx="9">
                  <c:v>0.69199999999999995</c:v>
                </c:pt>
                <c:pt idx="10">
                  <c:v>0.67100000000000004</c:v>
                </c:pt>
                <c:pt idx="11">
                  <c:v>0.65500000000000003</c:v>
                </c:pt>
                <c:pt idx="12">
                  <c:v>0.68100000000000005</c:v>
                </c:pt>
                <c:pt idx="13">
                  <c:v>0.68500000000000005</c:v>
                </c:pt>
                <c:pt idx="14">
                  <c:v>0.68700000000000006</c:v>
                </c:pt>
                <c:pt idx="15">
                  <c:v>0.68899999999999995</c:v>
                </c:pt>
                <c:pt idx="16">
                  <c:v>0.69299999999999995</c:v>
                </c:pt>
                <c:pt idx="17">
                  <c:v>0.69499999999999995</c:v>
                </c:pt>
                <c:pt idx="18">
                  <c:v>0.69699999999999995</c:v>
                </c:pt>
                <c:pt idx="19">
                  <c:v>0.69799999999999995</c:v>
                </c:pt>
                <c:pt idx="20">
                  <c:v>0.70099999999999996</c:v>
                </c:pt>
                <c:pt idx="21">
                  <c:v>0.70399999999999996</c:v>
                </c:pt>
                <c:pt idx="22">
                  <c:v>0.70499999999999996</c:v>
                </c:pt>
                <c:pt idx="23">
                  <c:v>0.70699999999999996</c:v>
                </c:pt>
                <c:pt idx="24">
                  <c:v>0.70599999999999996</c:v>
                </c:pt>
                <c:pt idx="25">
                  <c:v>0.70399999999999996</c:v>
                </c:pt>
                <c:pt idx="26">
                  <c:v>0.70399999999999996</c:v>
                </c:pt>
                <c:pt idx="27">
                  <c:v>0.70499999999999996</c:v>
                </c:pt>
                <c:pt idx="28">
                  <c:v>0.70399999999999996</c:v>
                </c:pt>
                <c:pt idx="29">
                  <c:v>0.70299999999999996</c:v>
                </c:pt>
                <c:pt idx="30">
                  <c:v>0.70599999999999996</c:v>
                </c:pt>
                <c:pt idx="31">
                  <c:v>0.70799999999999996</c:v>
                </c:pt>
                <c:pt idx="32">
                  <c:v>0.70899999999999996</c:v>
                </c:pt>
                <c:pt idx="33">
                  <c:v>0.71099999999999997</c:v>
                </c:pt>
                <c:pt idx="34">
                  <c:v>0.71299999999999997</c:v>
                </c:pt>
                <c:pt idx="35">
                  <c:v>0.71299999999999997</c:v>
                </c:pt>
                <c:pt idx="36">
                  <c:v>0.71399999999999997</c:v>
                </c:pt>
              </c:numCache>
            </c:numRef>
          </c:val>
          <c:smooth val="0"/>
          <c:extLst>
            <c:ext xmlns:c16="http://schemas.microsoft.com/office/drawing/2014/chart" uri="{C3380CC4-5D6E-409C-BE32-E72D297353CC}">
              <c16:uniqueId val="{00000002-7BD8-412D-AD9E-8E665A54588E}"/>
            </c:ext>
          </c:extLst>
        </c:ser>
        <c:dLbls>
          <c:showLegendKey val="0"/>
          <c:showVal val="0"/>
          <c:showCatName val="0"/>
          <c:showSerName val="0"/>
          <c:showPercent val="0"/>
          <c:showBubbleSize val="0"/>
        </c:dLbls>
        <c:marker val="1"/>
        <c:smooth val="0"/>
        <c:axId val="1111"/>
        <c:axId val="2222"/>
      </c:lineChart>
      <c:dateAx>
        <c:axId val="1111"/>
        <c:scaling>
          <c:orientation val="minMax"/>
          <c:max val="46082"/>
          <c:min val="45352"/>
        </c:scaling>
        <c:delete val="0"/>
        <c:axPos val="b"/>
        <c:numFmt formatCode="mmm\-yy" sourceLinked="1"/>
        <c:majorTickMark val="out"/>
        <c:minorTickMark val="none"/>
        <c:tickLblPos val="nextTo"/>
        <c:txPr>
          <a:bodyPr rot="-5400000" vert="horz"/>
          <a:lstStyle/>
          <a:p>
            <a:pPr>
              <a:defRPr sz="900" b="0" i="0" u="none" baseline="0">
                <a:solidFill>
                  <a:srgbClr val="000000"/>
                </a:solidFill>
                <a:latin typeface="Arial"/>
                <a:ea typeface="Arial"/>
              </a:defRPr>
            </a:pPr>
            <a:endParaRPr lang="en-US"/>
          </a:p>
        </c:txPr>
        <c:crossAx val="2222"/>
        <c:crosses val="autoZero"/>
        <c:auto val="1"/>
        <c:lblOffset val="100"/>
        <c:baseTimeUnit val="months"/>
      </c:dateAx>
      <c:valAx>
        <c:axId val="2222"/>
        <c:scaling>
          <c:orientation val="minMax"/>
          <c:min val="0.5"/>
        </c:scaling>
        <c:delete val="0"/>
        <c:axPos val="l"/>
        <c:majorGridlines>
          <c:spPr>
            <a:ln w="9525" cap="flat">
              <a:solidFill>
                <a:schemeClr val="bg1">
                  <a:lumMod val="85000"/>
                </a:schemeClr>
              </a:solidFill>
              <a:round/>
            </a:ln>
          </c:spPr>
        </c:majorGridlines>
        <c:numFmt formatCode="0%" sourceLinked="0"/>
        <c:majorTickMark val="none"/>
        <c:minorTickMark val="none"/>
        <c:tickLblPos val="nextTo"/>
        <c:spPr>
          <a:noFill/>
          <a:ln>
            <a:noFill/>
            <a:round/>
          </a:ln>
        </c:spPr>
        <c:txPr>
          <a:bodyPr/>
          <a:lstStyle/>
          <a:p>
            <a:pPr>
              <a:defRPr sz="900" b="0" i="0" u="none" baseline="0">
                <a:solidFill>
                  <a:srgbClr val="000000"/>
                </a:solidFill>
                <a:latin typeface="Arial"/>
                <a:ea typeface="Arial"/>
              </a:defRPr>
            </a:pPr>
            <a:endParaRPr lang="en-US"/>
          </a:p>
        </c:txPr>
        <c:crossAx val="1111"/>
        <c:crosses val="autoZero"/>
        <c:crossBetween val="between"/>
        <c:majorUnit val="0.1"/>
      </c:valAx>
      <c:spPr>
        <a:noFill/>
        <a:ln>
          <a:noFill/>
          <a:round/>
        </a:ln>
      </c:spPr>
    </c:plotArea>
    <c:legend>
      <c:legendPos val="b"/>
      <c:layout>
        <c:manualLayout>
          <c:xMode val="edge"/>
          <c:yMode val="edge"/>
          <c:x val="2.798415650484444E-2"/>
          <c:y val="0.91348263199763169"/>
          <c:w val="0.89999991671425517"/>
          <c:h val="8.6517205447701959E-2"/>
        </c:manualLayout>
      </c:layout>
      <c:overlay val="0"/>
      <c:spPr>
        <a:noFill/>
        <a:ln>
          <a:noFill/>
          <a:round/>
        </a:ln>
      </c:spPr>
      <c:txPr>
        <a:bodyPr rot="0" vert="horz" anchor="ctr" anchorCtr="1"/>
        <a:lstStyle/>
        <a:p>
          <a:pPr>
            <a:defRPr sz="800" b="0" i="0" u="none" baseline="0">
              <a:solidFill>
                <a:srgbClr val="000000"/>
              </a:solidFill>
              <a:latin typeface="Arial"/>
              <a:ea typeface="Arial"/>
            </a:defRPr>
          </a:pPr>
          <a:endParaRPr lang="en-US"/>
        </a:p>
      </c:txPr>
    </c:legend>
    <c:plotVisOnly val="1"/>
    <c:dispBlanksAs val="gap"/>
    <c:showDLblsOverMax val="0"/>
  </c:chart>
  <c:spPr>
    <a:solidFill>
      <a:srgbClr val="FFFFFF"/>
    </a:solidFill>
    <a:ln>
      <a:noFill/>
      <a:round/>
    </a:ln>
  </c:spPr>
  <c:txPr>
    <a:bodyPr/>
    <a:lstStyle/>
    <a:p>
      <a:pPr>
        <a:defRPr sz="900" b="0" i="0" u="none" baseline="0">
          <a:solidFill>
            <a:srgbClr val="000000"/>
          </a:solidFill>
          <a:latin typeface="Arial"/>
          <a:ea typeface="Arial"/>
        </a:defRPr>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9970390406491708E-2"/>
          <c:y val="6.1685814982204989E-2"/>
          <c:w val="0.85628040236799141"/>
          <c:h val="0.56244781983960201"/>
        </c:manualLayout>
      </c:layout>
      <c:lineChart>
        <c:grouping val="standard"/>
        <c:varyColors val="0"/>
        <c:ser>
          <c:idx val="0"/>
          <c:order val="0"/>
          <c:tx>
            <c:strRef>
              <c:f>NOF!$B$34</c:f>
              <c:strCache>
                <c:ptCount val="1"/>
                <c:pt idx="0">
                  <c:v>Morriston</c:v>
                </c:pt>
              </c:strCache>
            </c:strRef>
          </c:tx>
          <c:spPr>
            <a:ln w="22225">
              <a:solidFill>
                <a:srgbClr val="7EB0DE"/>
              </a:solidFill>
            </a:ln>
          </c:spPr>
          <c:marker>
            <c:symbol val="circle"/>
            <c:size val="3"/>
            <c:spPr>
              <a:solidFill>
                <a:srgbClr val="7EB0DE"/>
              </a:solidFill>
              <a:ln>
                <a:solidFill>
                  <a:srgbClr val="7EB0DE"/>
                </a:solidFill>
              </a:ln>
            </c:spPr>
          </c:marker>
          <c:cat>
            <c:numRef>
              <c:f>NOF!$C$33:$AM$33</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NOF!$C$34:$AM$34</c:f>
              <c:numCache>
                <c:formatCode>0.0%</c:formatCode>
                <c:ptCount val="37"/>
                <c:pt idx="0">
                  <c:v>0.78600000000000003</c:v>
                </c:pt>
                <c:pt idx="1">
                  <c:v>0.78900000000000003</c:v>
                </c:pt>
                <c:pt idx="2">
                  <c:v>0.79700000000000004</c:v>
                </c:pt>
                <c:pt idx="3">
                  <c:v>0.81100000000000005</c:v>
                </c:pt>
                <c:pt idx="4">
                  <c:v>0.81399999999999995</c:v>
                </c:pt>
                <c:pt idx="5">
                  <c:v>0.81799999999999995</c:v>
                </c:pt>
                <c:pt idx="6">
                  <c:v>0.82199999999999995</c:v>
                </c:pt>
                <c:pt idx="7">
                  <c:v>0.82399999999999995</c:v>
                </c:pt>
                <c:pt idx="8">
                  <c:v>0.81599999999999995</c:v>
                </c:pt>
                <c:pt idx="9">
                  <c:v>0.83</c:v>
                </c:pt>
                <c:pt idx="10">
                  <c:v>0.83899999999999997</c:v>
                </c:pt>
                <c:pt idx="11">
                  <c:v>0.83599999999999997</c:v>
                </c:pt>
                <c:pt idx="12">
                  <c:v>0.83499999999999996</c:v>
                </c:pt>
                <c:pt idx="13">
                  <c:v>0.84599999999999997</c:v>
                </c:pt>
                <c:pt idx="14">
                  <c:v>0.85</c:v>
                </c:pt>
                <c:pt idx="15">
                  <c:v>0.84899999999999998</c:v>
                </c:pt>
                <c:pt idx="16">
                  <c:v>0.85399999999999998</c:v>
                </c:pt>
                <c:pt idx="17">
                  <c:v>0.86399999999999999</c:v>
                </c:pt>
                <c:pt idx="18">
                  <c:v>0.85699999999999998</c:v>
                </c:pt>
                <c:pt idx="19">
                  <c:v>0.85599999999999998</c:v>
                </c:pt>
                <c:pt idx="20">
                  <c:v>0.85499999999999998</c:v>
                </c:pt>
                <c:pt idx="21">
                  <c:v>0.84899999999999998</c:v>
                </c:pt>
                <c:pt idx="22">
                  <c:v>0.84199999999999997</c:v>
                </c:pt>
                <c:pt idx="23">
                  <c:v>0.84199999999999997</c:v>
                </c:pt>
                <c:pt idx="24">
                  <c:v>0.84099999999999997</c:v>
                </c:pt>
                <c:pt idx="25">
                  <c:v>0.83099999999999996</c:v>
                </c:pt>
                <c:pt idx="26">
                  <c:v>0.82899999999999996</c:v>
                </c:pt>
                <c:pt idx="27">
                  <c:v>0.83199999999999996</c:v>
                </c:pt>
                <c:pt idx="28">
                  <c:v>0.83399999999999996</c:v>
                </c:pt>
                <c:pt idx="29">
                  <c:v>0.83799999999999997</c:v>
                </c:pt>
                <c:pt idx="30">
                  <c:v>0.83699999999999997</c:v>
                </c:pt>
                <c:pt idx="31">
                  <c:v>0.83099999999999996</c:v>
                </c:pt>
                <c:pt idx="32">
                  <c:v>0.83799999999999997</c:v>
                </c:pt>
                <c:pt idx="33">
                  <c:v>0.83699999999999997</c:v>
                </c:pt>
                <c:pt idx="34">
                  <c:v>0.83799999999999997</c:v>
                </c:pt>
                <c:pt idx="35">
                  <c:v>0.83499999999999996</c:v>
                </c:pt>
                <c:pt idx="36">
                  <c:v>0.83699999999999997</c:v>
                </c:pt>
              </c:numCache>
            </c:numRef>
          </c:val>
          <c:smooth val="0"/>
          <c:extLst>
            <c:ext xmlns:c16="http://schemas.microsoft.com/office/drawing/2014/chart" uri="{C3380CC4-5D6E-409C-BE32-E72D297353CC}">
              <c16:uniqueId val="{00000000-2D81-4CEA-8337-B59FA58BF7ED}"/>
            </c:ext>
          </c:extLst>
        </c:ser>
        <c:ser>
          <c:idx val="1"/>
          <c:order val="1"/>
          <c:tx>
            <c:strRef>
              <c:f>NOF!$B$35</c:f>
              <c:strCache>
                <c:ptCount val="1"/>
                <c:pt idx="0">
                  <c:v>All-Wales</c:v>
                </c:pt>
              </c:strCache>
            </c:strRef>
          </c:tx>
          <c:spPr>
            <a:ln w="19050">
              <a:prstDash val="sysDash"/>
            </a:ln>
          </c:spPr>
          <c:marker>
            <c:symbol val="none"/>
          </c:marker>
          <c:cat>
            <c:numRef>
              <c:f>[4]NOF!$B$32:$AW$32</c:f>
              <c:numCache>
                <c:formatCode>General</c:formatCode>
                <c:ptCount val="48"/>
                <c:pt idx="0">
                  <c:v>43191</c:v>
                </c:pt>
                <c:pt idx="1">
                  <c:v>43221</c:v>
                </c:pt>
                <c:pt idx="2">
                  <c:v>43252</c:v>
                </c:pt>
                <c:pt idx="3">
                  <c:v>43282</c:v>
                </c:pt>
                <c:pt idx="4">
                  <c:v>43313</c:v>
                </c:pt>
                <c:pt idx="5">
                  <c:v>43344</c:v>
                </c:pt>
                <c:pt idx="6">
                  <c:v>43374</c:v>
                </c:pt>
                <c:pt idx="7">
                  <c:v>43405</c:v>
                </c:pt>
                <c:pt idx="8">
                  <c:v>43435</c:v>
                </c:pt>
                <c:pt idx="9">
                  <c:v>43466</c:v>
                </c:pt>
                <c:pt idx="10">
                  <c:v>43497</c:v>
                </c:pt>
                <c:pt idx="11">
                  <c:v>43525</c:v>
                </c:pt>
                <c:pt idx="12">
                  <c:v>43556</c:v>
                </c:pt>
                <c:pt idx="13">
                  <c:v>43586</c:v>
                </c:pt>
                <c:pt idx="14">
                  <c:v>43617</c:v>
                </c:pt>
                <c:pt idx="15">
                  <c:v>43647</c:v>
                </c:pt>
                <c:pt idx="16">
                  <c:v>43678</c:v>
                </c:pt>
                <c:pt idx="17">
                  <c:v>43709</c:v>
                </c:pt>
                <c:pt idx="18">
                  <c:v>43739</c:v>
                </c:pt>
                <c:pt idx="19">
                  <c:v>43770</c:v>
                </c:pt>
                <c:pt idx="20">
                  <c:v>43800</c:v>
                </c:pt>
                <c:pt idx="21">
                  <c:v>43831</c:v>
                </c:pt>
                <c:pt idx="22">
                  <c:v>43862</c:v>
                </c:pt>
                <c:pt idx="23">
                  <c:v>43891</c:v>
                </c:pt>
                <c:pt idx="24">
                  <c:v>43922</c:v>
                </c:pt>
                <c:pt idx="25">
                  <c:v>43952</c:v>
                </c:pt>
                <c:pt idx="26">
                  <c:v>43983</c:v>
                </c:pt>
                <c:pt idx="27">
                  <c:v>44013</c:v>
                </c:pt>
                <c:pt idx="28">
                  <c:v>44044</c:v>
                </c:pt>
                <c:pt idx="29">
                  <c:v>44075</c:v>
                </c:pt>
                <c:pt idx="30">
                  <c:v>44105</c:v>
                </c:pt>
                <c:pt idx="31">
                  <c:v>44136</c:v>
                </c:pt>
                <c:pt idx="32">
                  <c:v>44166</c:v>
                </c:pt>
                <c:pt idx="33">
                  <c:v>44197</c:v>
                </c:pt>
                <c:pt idx="34">
                  <c:v>44228</c:v>
                </c:pt>
                <c:pt idx="35">
                  <c:v>44256</c:v>
                </c:pt>
                <c:pt idx="36">
                  <c:v>44287</c:v>
                </c:pt>
                <c:pt idx="37">
                  <c:v>44317</c:v>
                </c:pt>
                <c:pt idx="38">
                  <c:v>44348</c:v>
                </c:pt>
                <c:pt idx="39">
                  <c:v>44378</c:v>
                </c:pt>
                <c:pt idx="40">
                  <c:v>44409</c:v>
                </c:pt>
                <c:pt idx="41">
                  <c:v>44440</c:v>
                </c:pt>
                <c:pt idx="42">
                  <c:v>44470</c:v>
                </c:pt>
                <c:pt idx="43">
                  <c:v>44501</c:v>
                </c:pt>
                <c:pt idx="44">
                  <c:v>44531</c:v>
                </c:pt>
                <c:pt idx="45">
                  <c:v>44562</c:v>
                </c:pt>
                <c:pt idx="46">
                  <c:v>44593</c:v>
                </c:pt>
                <c:pt idx="47">
                  <c:v>44621</c:v>
                </c:pt>
              </c:numCache>
            </c:numRef>
          </c:cat>
          <c:val>
            <c:numRef>
              <c:f>NOF!$C$35:$AM$35</c:f>
              <c:numCache>
                <c:formatCode>0.0%</c:formatCode>
                <c:ptCount val="37"/>
                <c:pt idx="0">
                  <c:v>0.748</c:v>
                </c:pt>
                <c:pt idx="1">
                  <c:v>0.74299999999999999</c:v>
                </c:pt>
                <c:pt idx="2">
                  <c:v>0.746</c:v>
                </c:pt>
                <c:pt idx="3">
                  <c:v>0.748</c:v>
                </c:pt>
                <c:pt idx="4">
                  <c:v>0.748</c:v>
                </c:pt>
                <c:pt idx="5">
                  <c:v>0.746</c:v>
                </c:pt>
                <c:pt idx="6">
                  <c:v>0.75</c:v>
                </c:pt>
                <c:pt idx="7">
                  <c:v>0.754</c:v>
                </c:pt>
                <c:pt idx="8">
                  <c:v>0.755</c:v>
                </c:pt>
                <c:pt idx="9">
                  <c:v>0.76</c:v>
                </c:pt>
                <c:pt idx="10">
                  <c:v>0.76</c:v>
                </c:pt>
                <c:pt idx="11">
                  <c:v>0.754</c:v>
                </c:pt>
                <c:pt idx="12">
                  <c:v>0.752</c:v>
                </c:pt>
                <c:pt idx="13">
                  <c:v>0.75700000000000001</c:v>
                </c:pt>
                <c:pt idx="14">
                  <c:v>0.751</c:v>
                </c:pt>
                <c:pt idx="15">
                  <c:v>0.752</c:v>
                </c:pt>
                <c:pt idx="16">
                  <c:v>0.75800000000000001</c:v>
                </c:pt>
                <c:pt idx="17">
                  <c:v>0.76300000000000001</c:v>
                </c:pt>
                <c:pt idx="18">
                  <c:v>0.76</c:v>
                </c:pt>
                <c:pt idx="19">
                  <c:v>0.755</c:v>
                </c:pt>
                <c:pt idx="20">
                  <c:v>0.76</c:v>
                </c:pt>
                <c:pt idx="21">
                  <c:v>0.755</c:v>
                </c:pt>
                <c:pt idx="22">
                  <c:v>0.755</c:v>
                </c:pt>
                <c:pt idx="23">
                  <c:v>0.75600000000000001</c:v>
                </c:pt>
                <c:pt idx="24">
                  <c:v>0.75600000000000001</c:v>
                </c:pt>
                <c:pt idx="25">
                  <c:v>0.755</c:v>
                </c:pt>
                <c:pt idx="26">
                  <c:v>0.754</c:v>
                </c:pt>
                <c:pt idx="27">
                  <c:v>0.755</c:v>
                </c:pt>
                <c:pt idx="28">
                  <c:v>0.74399999999999999</c:v>
                </c:pt>
                <c:pt idx="29">
                  <c:v>0.74199999999999999</c:v>
                </c:pt>
                <c:pt idx="30">
                  <c:v>0.74099999999999999</c:v>
                </c:pt>
                <c:pt idx="31">
                  <c:v>0.73799999999999999</c:v>
                </c:pt>
                <c:pt idx="32">
                  <c:v>0.73399999999999999</c:v>
                </c:pt>
                <c:pt idx="33">
                  <c:v>0.74</c:v>
                </c:pt>
                <c:pt idx="34">
                  <c:v>0.74099999999999999</c:v>
                </c:pt>
                <c:pt idx="35">
                  <c:v>0.73799999999999999</c:v>
                </c:pt>
                <c:pt idx="36">
                  <c:v>0.73899999999999999</c:v>
                </c:pt>
              </c:numCache>
            </c:numRef>
          </c:val>
          <c:smooth val="0"/>
          <c:extLst>
            <c:ext xmlns:c16="http://schemas.microsoft.com/office/drawing/2014/chart" uri="{C3380CC4-5D6E-409C-BE32-E72D297353CC}">
              <c16:uniqueId val="{00000001-2D81-4CEA-8337-B59FA58BF7ED}"/>
            </c:ext>
          </c:extLst>
        </c:ser>
        <c:ser>
          <c:idx val="2"/>
          <c:order val="2"/>
          <c:tx>
            <c:strRef>
              <c:f>NOF!$B$36</c:f>
              <c:strCache>
                <c:ptCount val="1"/>
                <c:pt idx="0">
                  <c:v>Eng, Wal &amp; N. Ire</c:v>
                </c:pt>
              </c:strCache>
            </c:strRef>
          </c:tx>
          <c:spPr>
            <a:ln w="19050">
              <a:solidFill>
                <a:schemeClr val="bg1">
                  <a:lumMod val="75000"/>
                </a:schemeClr>
              </a:solidFill>
              <a:prstDash val="sysDash"/>
            </a:ln>
          </c:spPr>
          <c:marker>
            <c:symbol val="none"/>
          </c:marker>
          <c:cat>
            <c:numRef>
              <c:f>[4]NOF!$B$32:$AW$32</c:f>
              <c:numCache>
                <c:formatCode>General</c:formatCode>
                <c:ptCount val="48"/>
                <c:pt idx="0">
                  <c:v>43191</c:v>
                </c:pt>
                <c:pt idx="1">
                  <c:v>43221</c:v>
                </c:pt>
                <c:pt idx="2">
                  <c:v>43252</c:v>
                </c:pt>
                <c:pt idx="3">
                  <c:v>43282</c:v>
                </c:pt>
                <c:pt idx="4">
                  <c:v>43313</c:v>
                </c:pt>
                <c:pt idx="5">
                  <c:v>43344</c:v>
                </c:pt>
                <c:pt idx="6">
                  <c:v>43374</c:v>
                </c:pt>
                <c:pt idx="7">
                  <c:v>43405</c:v>
                </c:pt>
                <c:pt idx="8">
                  <c:v>43435</c:v>
                </c:pt>
                <c:pt idx="9">
                  <c:v>43466</c:v>
                </c:pt>
                <c:pt idx="10">
                  <c:v>43497</c:v>
                </c:pt>
                <c:pt idx="11">
                  <c:v>43525</c:v>
                </c:pt>
                <c:pt idx="12">
                  <c:v>43556</c:v>
                </c:pt>
                <c:pt idx="13">
                  <c:v>43586</c:v>
                </c:pt>
                <c:pt idx="14">
                  <c:v>43617</c:v>
                </c:pt>
                <c:pt idx="15">
                  <c:v>43647</c:v>
                </c:pt>
                <c:pt idx="16">
                  <c:v>43678</c:v>
                </c:pt>
                <c:pt idx="17">
                  <c:v>43709</c:v>
                </c:pt>
                <c:pt idx="18">
                  <c:v>43739</c:v>
                </c:pt>
                <c:pt idx="19">
                  <c:v>43770</c:v>
                </c:pt>
                <c:pt idx="20">
                  <c:v>43800</c:v>
                </c:pt>
                <c:pt idx="21">
                  <c:v>43831</c:v>
                </c:pt>
                <c:pt idx="22">
                  <c:v>43862</c:v>
                </c:pt>
                <c:pt idx="23">
                  <c:v>43891</c:v>
                </c:pt>
                <c:pt idx="24">
                  <c:v>43922</c:v>
                </c:pt>
                <c:pt idx="25">
                  <c:v>43952</c:v>
                </c:pt>
                <c:pt idx="26">
                  <c:v>43983</c:v>
                </c:pt>
                <c:pt idx="27">
                  <c:v>44013</c:v>
                </c:pt>
                <c:pt idx="28">
                  <c:v>44044</c:v>
                </c:pt>
                <c:pt idx="29">
                  <c:v>44075</c:v>
                </c:pt>
                <c:pt idx="30">
                  <c:v>44105</c:v>
                </c:pt>
                <c:pt idx="31">
                  <c:v>44136</c:v>
                </c:pt>
                <c:pt idx="32">
                  <c:v>44166</c:v>
                </c:pt>
                <c:pt idx="33">
                  <c:v>44197</c:v>
                </c:pt>
                <c:pt idx="34">
                  <c:v>44228</c:v>
                </c:pt>
                <c:pt idx="35">
                  <c:v>44256</c:v>
                </c:pt>
                <c:pt idx="36">
                  <c:v>44287</c:v>
                </c:pt>
                <c:pt idx="37">
                  <c:v>44317</c:v>
                </c:pt>
                <c:pt idx="38">
                  <c:v>44348</c:v>
                </c:pt>
                <c:pt idx="39">
                  <c:v>44378</c:v>
                </c:pt>
                <c:pt idx="40">
                  <c:v>44409</c:v>
                </c:pt>
                <c:pt idx="41">
                  <c:v>44440</c:v>
                </c:pt>
                <c:pt idx="42">
                  <c:v>44470</c:v>
                </c:pt>
                <c:pt idx="43">
                  <c:v>44501</c:v>
                </c:pt>
                <c:pt idx="44">
                  <c:v>44531</c:v>
                </c:pt>
                <c:pt idx="45">
                  <c:v>44562</c:v>
                </c:pt>
                <c:pt idx="46">
                  <c:v>44593</c:v>
                </c:pt>
                <c:pt idx="47">
                  <c:v>44621</c:v>
                </c:pt>
              </c:numCache>
            </c:numRef>
          </c:cat>
          <c:val>
            <c:numRef>
              <c:f>NOF!$C$36:$AM$36</c:f>
              <c:numCache>
                <c:formatCode>0.0%</c:formatCode>
                <c:ptCount val="37"/>
                <c:pt idx="0">
                  <c:v>0.8</c:v>
                </c:pt>
                <c:pt idx="1">
                  <c:v>0.79900000000000004</c:v>
                </c:pt>
                <c:pt idx="2">
                  <c:v>0.79900000000000004</c:v>
                </c:pt>
                <c:pt idx="3">
                  <c:v>0.8</c:v>
                </c:pt>
                <c:pt idx="4">
                  <c:v>0.80100000000000005</c:v>
                </c:pt>
                <c:pt idx="5">
                  <c:v>0.80200000000000005</c:v>
                </c:pt>
                <c:pt idx="6">
                  <c:v>0.80300000000000005</c:v>
                </c:pt>
                <c:pt idx="7">
                  <c:v>0.80500000000000005</c:v>
                </c:pt>
                <c:pt idx="8">
                  <c:v>0.80600000000000005</c:v>
                </c:pt>
                <c:pt idx="9">
                  <c:v>0.81</c:v>
                </c:pt>
                <c:pt idx="10">
                  <c:v>0.81</c:v>
                </c:pt>
                <c:pt idx="11">
                  <c:v>0.81</c:v>
                </c:pt>
                <c:pt idx="12">
                  <c:v>0.80900000000000005</c:v>
                </c:pt>
                <c:pt idx="13">
                  <c:v>0.81100000000000005</c:v>
                </c:pt>
                <c:pt idx="14">
                  <c:v>0.81200000000000006</c:v>
                </c:pt>
                <c:pt idx="15">
                  <c:v>0.81200000000000006</c:v>
                </c:pt>
                <c:pt idx="16">
                  <c:v>0.81299999999999994</c:v>
                </c:pt>
                <c:pt idx="17">
                  <c:v>0.81499999999999995</c:v>
                </c:pt>
                <c:pt idx="18">
                  <c:v>0.81499999999999995</c:v>
                </c:pt>
                <c:pt idx="19">
                  <c:v>0.81599999999999995</c:v>
                </c:pt>
                <c:pt idx="20">
                  <c:v>0.81699999999999995</c:v>
                </c:pt>
                <c:pt idx="21">
                  <c:v>0.82</c:v>
                </c:pt>
                <c:pt idx="22">
                  <c:v>0.81899999999999995</c:v>
                </c:pt>
                <c:pt idx="23">
                  <c:v>0.82</c:v>
                </c:pt>
                <c:pt idx="24">
                  <c:v>0.82099999999999995</c:v>
                </c:pt>
                <c:pt idx="25">
                  <c:v>0.82199999999999995</c:v>
                </c:pt>
                <c:pt idx="26">
                  <c:v>0.82</c:v>
                </c:pt>
                <c:pt idx="27">
                  <c:v>0.81899999999999995</c:v>
                </c:pt>
                <c:pt idx="28">
                  <c:v>0.81799999999999995</c:v>
                </c:pt>
                <c:pt idx="29">
                  <c:v>0.81799999999999995</c:v>
                </c:pt>
                <c:pt idx="30">
                  <c:v>0.81899999999999995</c:v>
                </c:pt>
                <c:pt idx="31">
                  <c:v>0.81899999999999995</c:v>
                </c:pt>
                <c:pt idx="32">
                  <c:v>0.81799999999999995</c:v>
                </c:pt>
                <c:pt idx="33">
                  <c:v>0.82</c:v>
                </c:pt>
                <c:pt idx="34">
                  <c:v>0.82099999999999995</c:v>
                </c:pt>
                <c:pt idx="35">
                  <c:v>0.82</c:v>
                </c:pt>
                <c:pt idx="36">
                  <c:v>0.82099999999999995</c:v>
                </c:pt>
              </c:numCache>
            </c:numRef>
          </c:val>
          <c:smooth val="0"/>
          <c:extLst>
            <c:ext xmlns:c16="http://schemas.microsoft.com/office/drawing/2014/chart" uri="{C3380CC4-5D6E-409C-BE32-E72D297353CC}">
              <c16:uniqueId val="{00000002-2D81-4CEA-8337-B59FA58BF7ED}"/>
            </c:ext>
          </c:extLst>
        </c:ser>
        <c:dLbls>
          <c:showLegendKey val="0"/>
          <c:showVal val="0"/>
          <c:showCatName val="0"/>
          <c:showSerName val="0"/>
          <c:showPercent val="0"/>
          <c:showBubbleSize val="0"/>
        </c:dLbls>
        <c:marker val="1"/>
        <c:smooth val="0"/>
        <c:axId val="1111"/>
        <c:axId val="2222"/>
      </c:lineChart>
      <c:dateAx>
        <c:axId val="1111"/>
        <c:scaling>
          <c:orientation val="minMax"/>
          <c:max val="46082"/>
          <c:min val="45352"/>
        </c:scaling>
        <c:delete val="0"/>
        <c:axPos val="b"/>
        <c:numFmt formatCode="mmm\-yy" sourceLinked="1"/>
        <c:majorTickMark val="out"/>
        <c:minorTickMark val="none"/>
        <c:tickLblPos val="nextTo"/>
        <c:txPr>
          <a:bodyPr rot="-5400000" vert="horz" anchor="ctr" anchorCtr="1"/>
          <a:lstStyle/>
          <a:p>
            <a:pPr>
              <a:defRPr sz="900" b="0" i="0" u="none" baseline="0">
                <a:solidFill>
                  <a:srgbClr val="000000"/>
                </a:solidFill>
                <a:latin typeface="Arial"/>
                <a:ea typeface="Arial"/>
              </a:defRPr>
            </a:pPr>
            <a:endParaRPr lang="en-US"/>
          </a:p>
        </c:txPr>
        <c:crossAx val="2222"/>
        <c:crosses val="autoZero"/>
        <c:auto val="1"/>
        <c:lblOffset val="100"/>
        <c:baseTimeUnit val="months"/>
      </c:dateAx>
      <c:valAx>
        <c:axId val="2222"/>
        <c:scaling>
          <c:orientation val="minMax"/>
          <c:max val="0.9"/>
          <c:min val="0.60000000000000009"/>
        </c:scaling>
        <c:delete val="0"/>
        <c:axPos val="l"/>
        <c:majorGridlines>
          <c:spPr>
            <a:ln w="9525" cap="flat">
              <a:solidFill>
                <a:schemeClr val="bg1">
                  <a:lumMod val="85000"/>
                </a:schemeClr>
              </a:solidFill>
              <a:round/>
            </a:ln>
          </c:spPr>
        </c:majorGridlines>
        <c:numFmt formatCode="0%" sourceLinked="0"/>
        <c:majorTickMark val="none"/>
        <c:minorTickMark val="none"/>
        <c:tickLblPos val="nextTo"/>
        <c:spPr>
          <a:noFill/>
          <a:ln>
            <a:noFill/>
            <a:round/>
          </a:ln>
        </c:spPr>
        <c:txPr>
          <a:bodyPr/>
          <a:lstStyle/>
          <a:p>
            <a:pPr>
              <a:defRPr sz="900" b="0" i="0" u="none" baseline="0">
                <a:solidFill>
                  <a:srgbClr val="000000"/>
                </a:solidFill>
                <a:latin typeface="Arial"/>
                <a:ea typeface="Arial"/>
              </a:defRPr>
            </a:pPr>
            <a:endParaRPr lang="en-US"/>
          </a:p>
        </c:txPr>
        <c:crossAx val="1111"/>
        <c:crosses val="autoZero"/>
        <c:crossBetween val="between"/>
        <c:majorUnit val="0.1"/>
      </c:valAx>
      <c:spPr>
        <a:noFill/>
        <a:ln>
          <a:noFill/>
          <a:round/>
        </a:ln>
      </c:spPr>
    </c:plotArea>
    <c:legend>
      <c:legendPos val="b"/>
      <c:layout>
        <c:manualLayout>
          <c:xMode val="edge"/>
          <c:yMode val="edge"/>
          <c:x val="2.7984247979971517E-2"/>
          <c:y val="0.91008962294347351"/>
          <c:w val="0.89999979286711274"/>
          <c:h val="8.9910430224200866E-2"/>
        </c:manualLayout>
      </c:layout>
      <c:overlay val="0"/>
      <c:spPr>
        <a:noFill/>
        <a:ln>
          <a:noFill/>
          <a:round/>
        </a:ln>
      </c:spPr>
      <c:txPr>
        <a:bodyPr rot="0" vert="horz" anchor="ctr" anchorCtr="1"/>
        <a:lstStyle/>
        <a:p>
          <a:pPr>
            <a:defRPr sz="800" b="0" i="0" u="none" baseline="0">
              <a:solidFill>
                <a:srgbClr val="000000"/>
              </a:solidFill>
              <a:latin typeface="Arial"/>
              <a:ea typeface="Arial"/>
            </a:defRPr>
          </a:pPr>
          <a:endParaRPr lang="en-US"/>
        </a:p>
      </c:txPr>
    </c:legend>
    <c:plotVisOnly val="1"/>
    <c:dispBlanksAs val="gap"/>
    <c:showDLblsOverMax val="0"/>
  </c:chart>
  <c:spPr>
    <a:solidFill>
      <a:srgbClr val="FFFFFF"/>
    </a:solidFill>
    <a:ln>
      <a:noFill/>
      <a:round/>
    </a:ln>
  </c:spPr>
  <c:txPr>
    <a:bodyPr/>
    <a:lstStyle/>
    <a:p>
      <a:pPr>
        <a:defRPr sz="900" b="0" i="0" u="none" baseline="0">
          <a:solidFill>
            <a:srgbClr val="000000"/>
          </a:solidFill>
          <a:latin typeface="Arial"/>
          <a:ea typeface="Arial"/>
        </a:defRPr>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994755575494168E-2"/>
          <c:y val="7.5657161981694768E-2"/>
          <c:w val="0.85925594274885997"/>
          <c:h val="0.54863069294988609"/>
        </c:manualLayout>
      </c:layout>
      <c:lineChart>
        <c:grouping val="standard"/>
        <c:varyColors val="0"/>
        <c:ser>
          <c:idx val="0"/>
          <c:order val="0"/>
          <c:tx>
            <c:strRef>
              <c:f>NOF!$B$42</c:f>
              <c:strCache>
                <c:ptCount val="1"/>
                <c:pt idx="0">
                  <c:v>Morriston</c:v>
                </c:pt>
              </c:strCache>
            </c:strRef>
          </c:tx>
          <c:spPr>
            <a:ln w="22225">
              <a:solidFill>
                <a:srgbClr val="7EB0DE"/>
              </a:solidFill>
            </a:ln>
          </c:spPr>
          <c:marker>
            <c:symbol val="circle"/>
            <c:size val="3"/>
            <c:spPr>
              <a:solidFill>
                <a:srgbClr val="7EB0DE"/>
              </a:solidFill>
              <a:ln>
                <a:solidFill>
                  <a:srgbClr val="7EB0DE"/>
                </a:solidFill>
              </a:ln>
            </c:spPr>
          </c:marker>
          <c:cat>
            <c:numRef>
              <c:f>NOF!$C$41:$AM$41</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NOF!$C$42:$AM$42</c:f>
              <c:numCache>
                <c:formatCode>0.0%</c:formatCode>
                <c:ptCount val="37"/>
                <c:pt idx="0">
                  <c:v>0.74099999999999999</c:v>
                </c:pt>
                <c:pt idx="1">
                  <c:v>0.73299999999999998</c:v>
                </c:pt>
                <c:pt idx="2">
                  <c:v>0.74199999999999999</c:v>
                </c:pt>
                <c:pt idx="3">
                  <c:v>0.74299999999999999</c:v>
                </c:pt>
                <c:pt idx="4">
                  <c:v>0.74199999999999999</c:v>
                </c:pt>
                <c:pt idx="5">
                  <c:v>0.73399999999999999</c:v>
                </c:pt>
                <c:pt idx="6">
                  <c:v>0.72699999999999998</c:v>
                </c:pt>
                <c:pt idx="7">
                  <c:v>0.72499999999999998</c:v>
                </c:pt>
                <c:pt idx="8">
                  <c:v>0.73899999999999999</c:v>
                </c:pt>
                <c:pt idx="9">
                  <c:v>0.748</c:v>
                </c:pt>
                <c:pt idx="10">
                  <c:v>0.754</c:v>
                </c:pt>
                <c:pt idx="11">
                  <c:v>0.752</c:v>
                </c:pt>
                <c:pt idx="12">
                  <c:v>0.755</c:v>
                </c:pt>
                <c:pt idx="13">
                  <c:v>0.76100000000000001</c:v>
                </c:pt>
                <c:pt idx="14">
                  <c:v>0.754</c:v>
                </c:pt>
                <c:pt idx="15">
                  <c:v>0.76100000000000001</c:v>
                </c:pt>
                <c:pt idx="16">
                  <c:v>0.76200000000000001</c:v>
                </c:pt>
                <c:pt idx="17">
                  <c:v>0.77</c:v>
                </c:pt>
                <c:pt idx="18">
                  <c:v>0.76500000000000001</c:v>
                </c:pt>
                <c:pt idx="19">
                  <c:v>0.76300000000000001</c:v>
                </c:pt>
                <c:pt idx="20">
                  <c:v>0.753</c:v>
                </c:pt>
                <c:pt idx="21">
                  <c:v>0.752</c:v>
                </c:pt>
                <c:pt idx="22">
                  <c:v>0.752</c:v>
                </c:pt>
                <c:pt idx="23">
                  <c:v>0.76200000000000001</c:v>
                </c:pt>
                <c:pt idx="24">
                  <c:v>0.77400000000000002</c:v>
                </c:pt>
                <c:pt idx="25">
                  <c:v>0.78</c:v>
                </c:pt>
                <c:pt idx="26">
                  <c:v>0.77400000000000002</c:v>
                </c:pt>
                <c:pt idx="27">
                  <c:v>0.77300000000000002</c:v>
                </c:pt>
                <c:pt idx="28">
                  <c:v>0.78300000000000003</c:v>
                </c:pt>
                <c:pt idx="29">
                  <c:v>0.77600000000000002</c:v>
                </c:pt>
                <c:pt idx="30">
                  <c:v>0.77500000000000002</c:v>
                </c:pt>
                <c:pt idx="31">
                  <c:v>0.76700000000000002</c:v>
                </c:pt>
                <c:pt idx="32">
                  <c:v>0.77</c:v>
                </c:pt>
                <c:pt idx="33">
                  <c:v>0.75600000000000001</c:v>
                </c:pt>
                <c:pt idx="34">
                  <c:v>0.754</c:v>
                </c:pt>
                <c:pt idx="35">
                  <c:v>0.74199999999999999</c:v>
                </c:pt>
                <c:pt idx="36">
                  <c:v>0.72499999999999998</c:v>
                </c:pt>
              </c:numCache>
            </c:numRef>
          </c:val>
          <c:smooth val="0"/>
          <c:extLst>
            <c:ext xmlns:c16="http://schemas.microsoft.com/office/drawing/2014/chart" uri="{C3380CC4-5D6E-409C-BE32-E72D297353CC}">
              <c16:uniqueId val="{00000000-BEEA-4918-8942-528F7EBC0884}"/>
            </c:ext>
          </c:extLst>
        </c:ser>
        <c:ser>
          <c:idx val="1"/>
          <c:order val="1"/>
          <c:tx>
            <c:strRef>
              <c:f>NOF!$B$43</c:f>
              <c:strCache>
                <c:ptCount val="1"/>
                <c:pt idx="0">
                  <c:v>All-Wales</c:v>
                </c:pt>
              </c:strCache>
            </c:strRef>
          </c:tx>
          <c:spPr>
            <a:ln w="19050">
              <a:prstDash val="sysDash"/>
            </a:ln>
          </c:spPr>
          <c:marker>
            <c:symbol val="none"/>
          </c:marker>
          <c:cat>
            <c:numRef>
              <c:f>[4]NOF!$B$42:$AK$42</c:f>
              <c:numCache>
                <c:formatCode>General</c:formatCode>
                <c:ptCount val="36"/>
                <c:pt idx="0">
                  <c:v>43191</c:v>
                </c:pt>
                <c:pt idx="1">
                  <c:v>43221</c:v>
                </c:pt>
                <c:pt idx="2">
                  <c:v>43252</c:v>
                </c:pt>
                <c:pt idx="3">
                  <c:v>43282</c:v>
                </c:pt>
                <c:pt idx="4">
                  <c:v>43313</c:v>
                </c:pt>
                <c:pt idx="5">
                  <c:v>43344</c:v>
                </c:pt>
                <c:pt idx="6">
                  <c:v>43374</c:v>
                </c:pt>
                <c:pt idx="7">
                  <c:v>43405</c:v>
                </c:pt>
                <c:pt idx="8">
                  <c:v>43435</c:v>
                </c:pt>
                <c:pt idx="9">
                  <c:v>43466</c:v>
                </c:pt>
                <c:pt idx="10">
                  <c:v>43497</c:v>
                </c:pt>
                <c:pt idx="11">
                  <c:v>43525</c:v>
                </c:pt>
                <c:pt idx="12">
                  <c:v>43556</c:v>
                </c:pt>
                <c:pt idx="13">
                  <c:v>43586</c:v>
                </c:pt>
                <c:pt idx="14">
                  <c:v>43617</c:v>
                </c:pt>
                <c:pt idx="15">
                  <c:v>43647</c:v>
                </c:pt>
                <c:pt idx="16">
                  <c:v>43678</c:v>
                </c:pt>
                <c:pt idx="17">
                  <c:v>43709</c:v>
                </c:pt>
                <c:pt idx="18">
                  <c:v>43739</c:v>
                </c:pt>
                <c:pt idx="19">
                  <c:v>43770</c:v>
                </c:pt>
                <c:pt idx="20">
                  <c:v>43800</c:v>
                </c:pt>
                <c:pt idx="21">
                  <c:v>43831</c:v>
                </c:pt>
                <c:pt idx="22">
                  <c:v>43862</c:v>
                </c:pt>
                <c:pt idx="23">
                  <c:v>43891</c:v>
                </c:pt>
                <c:pt idx="24">
                  <c:v>43922</c:v>
                </c:pt>
                <c:pt idx="25">
                  <c:v>43952</c:v>
                </c:pt>
                <c:pt idx="26">
                  <c:v>43983</c:v>
                </c:pt>
                <c:pt idx="27">
                  <c:v>44013</c:v>
                </c:pt>
                <c:pt idx="28">
                  <c:v>44044</c:v>
                </c:pt>
                <c:pt idx="29">
                  <c:v>44075</c:v>
                </c:pt>
                <c:pt idx="30">
                  <c:v>44105</c:v>
                </c:pt>
                <c:pt idx="31">
                  <c:v>44136</c:v>
                </c:pt>
                <c:pt idx="32">
                  <c:v>44166</c:v>
                </c:pt>
                <c:pt idx="33">
                  <c:v>44197</c:v>
                </c:pt>
                <c:pt idx="34">
                  <c:v>44228</c:v>
                </c:pt>
                <c:pt idx="35">
                  <c:v>44256</c:v>
                </c:pt>
              </c:numCache>
            </c:numRef>
          </c:cat>
          <c:val>
            <c:numRef>
              <c:f>NOF!$C$43:$AM$43</c:f>
              <c:numCache>
                <c:formatCode>0.0%</c:formatCode>
                <c:ptCount val="37"/>
                <c:pt idx="0">
                  <c:v>0.61699999999999999</c:v>
                </c:pt>
                <c:pt idx="1">
                  <c:v>0.61499999999999999</c:v>
                </c:pt>
                <c:pt idx="2">
                  <c:v>0.61399999999999999</c:v>
                </c:pt>
                <c:pt idx="3">
                  <c:v>0.61299999999999999</c:v>
                </c:pt>
                <c:pt idx="4">
                  <c:v>0.61899999999999999</c:v>
                </c:pt>
                <c:pt idx="5">
                  <c:v>0.623</c:v>
                </c:pt>
                <c:pt idx="6">
                  <c:v>0.63100000000000001</c:v>
                </c:pt>
                <c:pt idx="7">
                  <c:v>0.63500000000000001</c:v>
                </c:pt>
                <c:pt idx="8">
                  <c:v>0.64400000000000002</c:v>
                </c:pt>
                <c:pt idx="9">
                  <c:v>0.65400000000000003</c:v>
                </c:pt>
                <c:pt idx="10">
                  <c:v>0.65400000000000003</c:v>
                </c:pt>
                <c:pt idx="11">
                  <c:v>0.65</c:v>
                </c:pt>
                <c:pt idx="12">
                  <c:v>0.65100000000000002</c:v>
                </c:pt>
                <c:pt idx="13">
                  <c:v>0.65600000000000003</c:v>
                </c:pt>
                <c:pt idx="14">
                  <c:v>0.65600000000000003</c:v>
                </c:pt>
                <c:pt idx="15">
                  <c:v>0.65400000000000003</c:v>
                </c:pt>
                <c:pt idx="16">
                  <c:v>0.65400000000000003</c:v>
                </c:pt>
                <c:pt idx="17">
                  <c:v>0.64700000000000002</c:v>
                </c:pt>
                <c:pt idx="18">
                  <c:v>0.63900000000000001</c:v>
                </c:pt>
                <c:pt idx="19">
                  <c:v>0.628</c:v>
                </c:pt>
                <c:pt idx="20">
                  <c:v>0.61699999999999999</c:v>
                </c:pt>
                <c:pt idx="21">
                  <c:v>0.60199999999999998</c:v>
                </c:pt>
                <c:pt idx="22">
                  <c:v>0.6</c:v>
                </c:pt>
                <c:pt idx="23">
                  <c:v>0.60199999999999998</c:v>
                </c:pt>
                <c:pt idx="24">
                  <c:v>0.59899999999999998</c:v>
                </c:pt>
                <c:pt idx="25">
                  <c:v>0.59199999999999997</c:v>
                </c:pt>
                <c:pt idx="26">
                  <c:v>0.59199999999999997</c:v>
                </c:pt>
                <c:pt idx="27">
                  <c:v>0.58199999999999996</c:v>
                </c:pt>
                <c:pt idx="28">
                  <c:v>0.56000000000000005</c:v>
                </c:pt>
                <c:pt idx="29">
                  <c:v>0.56100000000000005</c:v>
                </c:pt>
                <c:pt idx="30">
                  <c:v>0.56200000000000006</c:v>
                </c:pt>
                <c:pt idx="31">
                  <c:v>0.56699999999999995</c:v>
                </c:pt>
                <c:pt idx="32">
                  <c:v>0.55900000000000005</c:v>
                </c:pt>
                <c:pt idx="33">
                  <c:v>0.56200000000000006</c:v>
                </c:pt>
                <c:pt idx="34">
                  <c:v>0.55700000000000005</c:v>
                </c:pt>
                <c:pt idx="35">
                  <c:v>0.55700000000000005</c:v>
                </c:pt>
                <c:pt idx="36">
                  <c:v>0.55400000000000005</c:v>
                </c:pt>
              </c:numCache>
            </c:numRef>
          </c:val>
          <c:smooth val="0"/>
          <c:extLst>
            <c:ext xmlns:c16="http://schemas.microsoft.com/office/drawing/2014/chart" uri="{C3380CC4-5D6E-409C-BE32-E72D297353CC}">
              <c16:uniqueId val="{00000001-BEEA-4918-8942-528F7EBC0884}"/>
            </c:ext>
          </c:extLst>
        </c:ser>
        <c:ser>
          <c:idx val="2"/>
          <c:order val="2"/>
          <c:tx>
            <c:strRef>
              <c:f>NOF!$B$44</c:f>
              <c:strCache>
                <c:ptCount val="1"/>
                <c:pt idx="0">
                  <c:v>Eng, Wal &amp; N. Ire</c:v>
                </c:pt>
              </c:strCache>
            </c:strRef>
          </c:tx>
          <c:spPr>
            <a:ln w="19050">
              <a:solidFill>
                <a:schemeClr val="bg1">
                  <a:lumMod val="75000"/>
                </a:schemeClr>
              </a:solidFill>
              <a:prstDash val="sysDash"/>
            </a:ln>
          </c:spPr>
          <c:marker>
            <c:symbol val="none"/>
          </c:marker>
          <c:cat>
            <c:numRef>
              <c:f>[4]NOF!$B$42:$AK$42</c:f>
              <c:numCache>
                <c:formatCode>General</c:formatCode>
                <c:ptCount val="36"/>
                <c:pt idx="0">
                  <c:v>43191</c:v>
                </c:pt>
                <c:pt idx="1">
                  <c:v>43221</c:v>
                </c:pt>
                <c:pt idx="2">
                  <c:v>43252</c:v>
                </c:pt>
                <c:pt idx="3">
                  <c:v>43282</c:v>
                </c:pt>
                <c:pt idx="4">
                  <c:v>43313</c:v>
                </c:pt>
                <c:pt idx="5">
                  <c:v>43344</c:v>
                </c:pt>
                <c:pt idx="6">
                  <c:v>43374</c:v>
                </c:pt>
                <c:pt idx="7">
                  <c:v>43405</c:v>
                </c:pt>
                <c:pt idx="8">
                  <c:v>43435</c:v>
                </c:pt>
                <c:pt idx="9">
                  <c:v>43466</c:v>
                </c:pt>
                <c:pt idx="10">
                  <c:v>43497</c:v>
                </c:pt>
                <c:pt idx="11">
                  <c:v>43525</c:v>
                </c:pt>
                <c:pt idx="12">
                  <c:v>43556</c:v>
                </c:pt>
                <c:pt idx="13">
                  <c:v>43586</c:v>
                </c:pt>
                <c:pt idx="14">
                  <c:v>43617</c:v>
                </c:pt>
                <c:pt idx="15">
                  <c:v>43647</c:v>
                </c:pt>
                <c:pt idx="16">
                  <c:v>43678</c:v>
                </c:pt>
                <c:pt idx="17">
                  <c:v>43709</c:v>
                </c:pt>
                <c:pt idx="18">
                  <c:v>43739</c:v>
                </c:pt>
                <c:pt idx="19">
                  <c:v>43770</c:v>
                </c:pt>
                <c:pt idx="20">
                  <c:v>43800</c:v>
                </c:pt>
                <c:pt idx="21">
                  <c:v>43831</c:v>
                </c:pt>
                <c:pt idx="22">
                  <c:v>43862</c:v>
                </c:pt>
                <c:pt idx="23">
                  <c:v>43891</c:v>
                </c:pt>
                <c:pt idx="24">
                  <c:v>43922</c:v>
                </c:pt>
                <c:pt idx="25">
                  <c:v>43952</c:v>
                </c:pt>
                <c:pt idx="26">
                  <c:v>43983</c:v>
                </c:pt>
                <c:pt idx="27">
                  <c:v>44013</c:v>
                </c:pt>
                <c:pt idx="28">
                  <c:v>44044</c:v>
                </c:pt>
                <c:pt idx="29">
                  <c:v>44075</c:v>
                </c:pt>
                <c:pt idx="30">
                  <c:v>44105</c:v>
                </c:pt>
                <c:pt idx="31">
                  <c:v>44136</c:v>
                </c:pt>
                <c:pt idx="32">
                  <c:v>44166</c:v>
                </c:pt>
                <c:pt idx="33">
                  <c:v>44197</c:v>
                </c:pt>
                <c:pt idx="34">
                  <c:v>44228</c:v>
                </c:pt>
                <c:pt idx="35">
                  <c:v>44256</c:v>
                </c:pt>
              </c:numCache>
            </c:numRef>
          </c:cat>
          <c:val>
            <c:numRef>
              <c:f>NOF!$C$44:$AM$44</c:f>
              <c:numCache>
                <c:formatCode>0.0%</c:formatCode>
                <c:ptCount val="37"/>
                <c:pt idx="0">
                  <c:v>0.627</c:v>
                </c:pt>
                <c:pt idx="1">
                  <c:v>0.628</c:v>
                </c:pt>
                <c:pt idx="2">
                  <c:v>0.63100000000000001</c:v>
                </c:pt>
                <c:pt idx="3">
                  <c:v>0.63500000000000001</c:v>
                </c:pt>
                <c:pt idx="4">
                  <c:v>0.63800000000000001</c:v>
                </c:pt>
                <c:pt idx="5">
                  <c:v>0.64</c:v>
                </c:pt>
                <c:pt idx="6">
                  <c:v>0.64500000000000002</c:v>
                </c:pt>
                <c:pt idx="7">
                  <c:v>0.64500000000000002</c:v>
                </c:pt>
                <c:pt idx="8">
                  <c:v>0.64800000000000002</c:v>
                </c:pt>
                <c:pt idx="9">
                  <c:v>0.65</c:v>
                </c:pt>
                <c:pt idx="10">
                  <c:v>0.65200000000000002</c:v>
                </c:pt>
                <c:pt idx="11">
                  <c:v>0.65300000000000002</c:v>
                </c:pt>
                <c:pt idx="12">
                  <c:v>0.65400000000000003</c:v>
                </c:pt>
                <c:pt idx="13">
                  <c:v>0.65800000000000003</c:v>
                </c:pt>
                <c:pt idx="14">
                  <c:v>0.65900000000000003</c:v>
                </c:pt>
                <c:pt idx="15">
                  <c:v>0.65900000000000003</c:v>
                </c:pt>
                <c:pt idx="16">
                  <c:v>0.65800000000000003</c:v>
                </c:pt>
                <c:pt idx="17">
                  <c:v>0.66</c:v>
                </c:pt>
                <c:pt idx="18">
                  <c:v>0.65800000000000003</c:v>
                </c:pt>
                <c:pt idx="19">
                  <c:v>0.65900000000000003</c:v>
                </c:pt>
                <c:pt idx="20">
                  <c:v>0.65900000000000003</c:v>
                </c:pt>
                <c:pt idx="21">
                  <c:v>0.66300000000000003</c:v>
                </c:pt>
                <c:pt idx="22">
                  <c:v>0.66700000000000004</c:v>
                </c:pt>
                <c:pt idx="23">
                  <c:v>0.66900000000000004</c:v>
                </c:pt>
                <c:pt idx="24">
                  <c:v>0.67300000000000004</c:v>
                </c:pt>
                <c:pt idx="25">
                  <c:v>0.67400000000000004</c:v>
                </c:pt>
                <c:pt idx="26">
                  <c:v>0.67600000000000005</c:v>
                </c:pt>
                <c:pt idx="27">
                  <c:v>0.67700000000000005</c:v>
                </c:pt>
                <c:pt idx="28">
                  <c:v>0.67600000000000005</c:v>
                </c:pt>
                <c:pt idx="29">
                  <c:v>0.67800000000000005</c:v>
                </c:pt>
                <c:pt idx="30">
                  <c:v>0.67800000000000005</c:v>
                </c:pt>
                <c:pt idx="31">
                  <c:v>0.67700000000000005</c:v>
                </c:pt>
                <c:pt idx="32">
                  <c:v>0.67400000000000004</c:v>
                </c:pt>
                <c:pt idx="33">
                  <c:v>0.67300000000000004</c:v>
                </c:pt>
                <c:pt idx="34">
                  <c:v>0.67300000000000004</c:v>
                </c:pt>
                <c:pt idx="35">
                  <c:v>0.67300000000000004</c:v>
                </c:pt>
                <c:pt idx="36">
                  <c:v>0.67100000000000004</c:v>
                </c:pt>
              </c:numCache>
            </c:numRef>
          </c:val>
          <c:smooth val="0"/>
          <c:extLst>
            <c:ext xmlns:c16="http://schemas.microsoft.com/office/drawing/2014/chart" uri="{C3380CC4-5D6E-409C-BE32-E72D297353CC}">
              <c16:uniqueId val="{00000002-BEEA-4918-8942-528F7EBC0884}"/>
            </c:ext>
          </c:extLst>
        </c:ser>
        <c:dLbls>
          <c:showLegendKey val="0"/>
          <c:showVal val="0"/>
          <c:showCatName val="0"/>
          <c:showSerName val="0"/>
          <c:showPercent val="0"/>
          <c:showBubbleSize val="0"/>
        </c:dLbls>
        <c:marker val="1"/>
        <c:smooth val="0"/>
        <c:axId val="1111"/>
        <c:axId val="2222"/>
      </c:lineChart>
      <c:dateAx>
        <c:axId val="1111"/>
        <c:scaling>
          <c:orientation val="minMax"/>
          <c:max val="46082"/>
          <c:min val="45352"/>
        </c:scaling>
        <c:delete val="0"/>
        <c:axPos val="b"/>
        <c:numFmt formatCode="mmm\-yy" sourceLinked="1"/>
        <c:majorTickMark val="out"/>
        <c:minorTickMark val="none"/>
        <c:tickLblPos val="nextTo"/>
        <c:txPr>
          <a:bodyPr rot="-5400000" vert="horz"/>
          <a:lstStyle/>
          <a:p>
            <a:pPr>
              <a:defRPr sz="900" b="0" i="0" u="none" baseline="0">
                <a:solidFill>
                  <a:srgbClr val="000000"/>
                </a:solidFill>
                <a:latin typeface="Arial"/>
                <a:ea typeface="Arial"/>
              </a:defRPr>
            </a:pPr>
            <a:endParaRPr lang="en-US"/>
          </a:p>
        </c:txPr>
        <c:crossAx val="2222"/>
        <c:crosses val="autoZero"/>
        <c:auto val="1"/>
        <c:lblOffset val="100"/>
        <c:baseTimeUnit val="months"/>
      </c:dateAx>
      <c:valAx>
        <c:axId val="2222"/>
        <c:scaling>
          <c:orientation val="minMax"/>
          <c:max val="0.8"/>
          <c:min val="0.2"/>
        </c:scaling>
        <c:delete val="0"/>
        <c:axPos val="l"/>
        <c:majorGridlines>
          <c:spPr>
            <a:ln w="9525" cap="flat">
              <a:solidFill>
                <a:schemeClr val="bg1">
                  <a:lumMod val="85000"/>
                </a:schemeClr>
              </a:solidFill>
              <a:round/>
            </a:ln>
          </c:spPr>
        </c:majorGridlines>
        <c:numFmt formatCode="0%" sourceLinked="0"/>
        <c:majorTickMark val="none"/>
        <c:minorTickMark val="none"/>
        <c:tickLblPos val="nextTo"/>
        <c:spPr>
          <a:noFill/>
          <a:ln>
            <a:noFill/>
            <a:round/>
          </a:ln>
        </c:spPr>
        <c:txPr>
          <a:bodyPr/>
          <a:lstStyle/>
          <a:p>
            <a:pPr>
              <a:defRPr sz="900" b="0" i="0" u="none" baseline="0">
                <a:solidFill>
                  <a:srgbClr val="000000"/>
                </a:solidFill>
                <a:latin typeface="Arial"/>
                <a:ea typeface="Arial"/>
              </a:defRPr>
            </a:pPr>
            <a:endParaRPr lang="en-US"/>
          </a:p>
        </c:txPr>
        <c:crossAx val="1111"/>
        <c:crosses val="autoZero"/>
        <c:crossBetween val="between"/>
        <c:majorUnit val="0.2"/>
      </c:valAx>
      <c:spPr>
        <a:noFill/>
        <a:ln>
          <a:noFill/>
          <a:round/>
        </a:ln>
      </c:spPr>
    </c:plotArea>
    <c:legend>
      <c:legendPos val="b"/>
      <c:layout>
        <c:manualLayout>
          <c:xMode val="edge"/>
          <c:yMode val="edge"/>
          <c:x val="2.7984153826882109E-2"/>
          <c:y val="0.90052883310167431"/>
          <c:w val="0.88659268773484012"/>
          <c:h val="9.9471032280287697E-2"/>
        </c:manualLayout>
      </c:layout>
      <c:overlay val="0"/>
      <c:spPr>
        <a:noFill/>
        <a:ln>
          <a:noFill/>
          <a:round/>
        </a:ln>
      </c:spPr>
      <c:txPr>
        <a:bodyPr rot="0" vert="horz" anchor="ctr" anchorCtr="1"/>
        <a:lstStyle/>
        <a:p>
          <a:pPr>
            <a:defRPr sz="800" b="0" i="0" u="none" baseline="0">
              <a:solidFill>
                <a:srgbClr val="000000"/>
              </a:solidFill>
              <a:latin typeface="Arial"/>
              <a:ea typeface="Arial"/>
            </a:defRPr>
          </a:pPr>
          <a:endParaRPr lang="en-US"/>
        </a:p>
      </c:txPr>
    </c:legend>
    <c:plotVisOnly val="1"/>
    <c:dispBlanksAs val="gap"/>
    <c:showDLblsOverMax val="0"/>
  </c:chart>
  <c:spPr>
    <a:solidFill>
      <a:srgbClr val="FFFFFF"/>
    </a:solidFill>
    <a:ln>
      <a:noFill/>
      <a:round/>
    </a:ln>
  </c:spPr>
  <c:txPr>
    <a:bodyPr/>
    <a:lstStyle/>
    <a:p>
      <a:pPr>
        <a:defRPr sz="900" b="0" i="0" u="none" baseline="0">
          <a:solidFill>
            <a:srgbClr val="000000"/>
          </a:solidFill>
          <a:latin typeface="Arial"/>
          <a:ea typeface="Arial"/>
        </a:defRPr>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353087509549296E-2"/>
          <c:y val="5.124032930904724E-2"/>
          <c:w val="0.85889760523358416"/>
          <c:h val="0.58402008876917721"/>
        </c:manualLayout>
      </c:layout>
      <c:lineChart>
        <c:grouping val="standard"/>
        <c:varyColors val="0"/>
        <c:ser>
          <c:idx val="0"/>
          <c:order val="0"/>
          <c:tx>
            <c:strRef>
              <c:f>NOF!$B$50</c:f>
              <c:strCache>
                <c:ptCount val="1"/>
                <c:pt idx="0">
                  <c:v>Morriston</c:v>
                </c:pt>
              </c:strCache>
            </c:strRef>
          </c:tx>
          <c:spPr>
            <a:ln w="22225">
              <a:solidFill>
                <a:srgbClr val="7EB0DE"/>
              </a:solidFill>
            </a:ln>
          </c:spPr>
          <c:marker>
            <c:symbol val="circle"/>
            <c:size val="3"/>
            <c:spPr>
              <a:solidFill>
                <a:srgbClr val="7EB0DE"/>
              </a:solidFill>
              <a:ln>
                <a:solidFill>
                  <a:srgbClr val="7EB0DE"/>
                </a:solidFill>
              </a:ln>
            </c:spPr>
          </c:marker>
          <c:cat>
            <c:numRef>
              <c:f>NOF!$C$49:$AM$49</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NOF!$C$50:$AM$50</c:f>
              <c:numCache>
                <c:formatCode>0.0%</c:formatCode>
                <c:ptCount val="37"/>
                <c:pt idx="0">
                  <c:v>0.70699999999999996</c:v>
                </c:pt>
                <c:pt idx="1">
                  <c:v>0.67800000000000005</c:v>
                </c:pt>
                <c:pt idx="2">
                  <c:v>0.68899999999999995</c:v>
                </c:pt>
                <c:pt idx="3">
                  <c:v>0.71499999999999997</c:v>
                </c:pt>
                <c:pt idx="4">
                  <c:v>0.73099999999999998</c:v>
                </c:pt>
                <c:pt idx="5">
                  <c:v>0.72899999999999998</c:v>
                </c:pt>
                <c:pt idx="6">
                  <c:v>0.72499999999999998</c:v>
                </c:pt>
                <c:pt idx="7">
                  <c:v>0.73099999999999998</c:v>
                </c:pt>
                <c:pt idx="8">
                  <c:v>0.72899999999999998</c:v>
                </c:pt>
                <c:pt idx="9">
                  <c:v>0.73199999999999998</c:v>
                </c:pt>
                <c:pt idx="10">
                  <c:v>0.73599999999999999</c:v>
                </c:pt>
                <c:pt idx="11">
                  <c:v>0.73399999999999999</c:v>
                </c:pt>
                <c:pt idx="12">
                  <c:v>0.74</c:v>
                </c:pt>
                <c:pt idx="13">
                  <c:v>0.74</c:v>
                </c:pt>
                <c:pt idx="14">
                  <c:v>0.72599999999999998</c:v>
                </c:pt>
                <c:pt idx="15">
                  <c:v>0.71499999999999997</c:v>
                </c:pt>
                <c:pt idx="16">
                  <c:v>0.71499999999999997</c:v>
                </c:pt>
                <c:pt idx="17">
                  <c:v>0.71899999999999997</c:v>
                </c:pt>
                <c:pt idx="18">
                  <c:v>0.72</c:v>
                </c:pt>
                <c:pt idx="19">
                  <c:v>0.71</c:v>
                </c:pt>
                <c:pt idx="20">
                  <c:v>0.71</c:v>
                </c:pt>
                <c:pt idx="21">
                  <c:v>0.70899999999999996</c:v>
                </c:pt>
                <c:pt idx="22">
                  <c:v>0.68700000000000006</c:v>
                </c:pt>
                <c:pt idx="23">
                  <c:v>0.73</c:v>
                </c:pt>
                <c:pt idx="24">
                  <c:v>0.74</c:v>
                </c:pt>
                <c:pt idx="25">
                  <c:v>0.751</c:v>
                </c:pt>
                <c:pt idx="26">
                  <c:v>0.75700000000000001</c:v>
                </c:pt>
                <c:pt idx="27">
                  <c:v>0.77900000000000003</c:v>
                </c:pt>
                <c:pt idx="28">
                  <c:v>0.76600000000000001</c:v>
                </c:pt>
                <c:pt idx="29">
                  <c:v>0.76600000000000001</c:v>
                </c:pt>
                <c:pt idx="30">
                  <c:v>0.77</c:v>
                </c:pt>
                <c:pt idx="31">
                  <c:v>0.78100000000000003</c:v>
                </c:pt>
                <c:pt idx="32">
                  <c:v>0.78500000000000003</c:v>
                </c:pt>
                <c:pt idx="33">
                  <c:v>0.78600000000000003</c:v>
                </c:pt>
              </c:numCache>
            </c:numRef>
          </c:val>
          <c:smooth val="0"/>
          <c:extLst>
            <c:ext xmlns:c16="http://schemas.microsoft.com/office/drawing/2014/chart" uri="{C3380CC4-5D6E-409C-BE32-E72D297353CC}">
              <c16:uniqueId val="{00000000-F32B-4B61-9766-88C030AA84E9}"/>
            </c:ext>
          </c:extLst>
        </c:ser>
        <c:ser>
          <c:idx val="1"/>
          <c:order val="1"/>
          <c:tx>
            <c:strRef>
              <c:f>NOF!$B$51</c:f>
              <c:strCache>
                <c:ptCount val="1"/>
                <c:pt idx="0">
                  <c:v>All-Wales</c:v>
                </c:pt>
              </c:strCache>
            </c:strRef>
          </c:tx>
          <c:spPr>
            <a:ln w="19050">
              <a:prstDash val="sysDash"/>
            </a:ln>
          </c:spPr>
          <c:marker>
            <c:symbol val="none"/>
          </c:marker>
          <c:cat>
            <c:numRef>
              <c:f>[4]NOF!$B$51:$AK$51</c:f>
              <c:numCache>
                <c:formatCode>General</c:formatCode>
                <c:ptCount val="36"/>
                <c:pt idx="0">
                  <c:v>43191</c:v>
                </c:pt>
                <c:pt idx="1">
                  <c:v>43221</c:v>
                </c:pt>
                <c:pt idx="2">
                  <c:v>43252</c:v>
                </c:pt>
                <c:pt idx="3">
                  <c:v>43282</c:v>
                </c:pt>
                <c:pt idx="4">
                  <c:v>43313</c:v>
                </c:pt>
                <c:pt idx="5">
                  <c:v>43344</c:v>
                </c:pt>
                <c:pt idx="6">
                  <c:v>43374</c:v>
                </c:pt>
                <c:pt idx="7">
                  <c:v>43405</c:v>
                </c:pt>
                <c:pt idx="8">
                  <c:v>43435</c:v>
                </c:pt>
                <c:pt idx="9">
                  <c:v>43466</c:v>
                </c:pt>
                <c:pt idx="10">
                  <c:v>43497</c:v>
                </c:pt>
                <c:pt idx="11">
                  <c:v>43525</c:v>
                </c:pt>
                <c:pt idx="12">
                  <c:v>43556</c:v>
                </c:pt>
                <c:pt idx="13">
                  <c:v>43586</c:v>
                </c:pt>
                <c:pt idx="14">
                  <c:v>43617</c:v>
                </c:pt>
                <c:pt idx="15">
                  <c:v>43647</c:v>
                </c:pt>
                <c:pt idx="16">
                  <c:v>43678</c:v>
                </c:pt>
                <c:pt idx="17">
                  <c:v>43709</c:v>
                </c:pt>
                <c:pt idx="18">
                  <c:v>43739</c:v>
                </c:pt>
                <c:pt idx="19">
                  <c:v>43770</c:v>
                </c:pt>
                <c:pt idx="20">
                  <c:v>43800</c:v>
                </c:pt>
                <c:pt idx="21">
                  <c:v>43831</c:v>
                </c:pt>
                <c:pt idx="22">
                  <c:v>43862</c:v>
                </c:pt>
                <c:pt idx="23">
                  <c:v>43891</c:v>
                </c:pt>
                <c:pt idx="24">
                  <c:v>43922</c:v>
                </c:pt>
                <c:pt idx="25">
                  <c:v>43952</c:v>
                </c:pt>
                <c:pt idx="26">
                  <c:v>43983</c:v>
                </c:pt>
                <c:pt idx="27">
                  <c:v>44013</c:v>
                </c:pt>
                <c:pt idx="28">
                  <c:v>44044</c:v>
                </c:pt>
                <c:pt idx="29">
                  <c:v>44075</c:v>
                </c:pt>
                <c:pt idx="30">
                  <c:v>44105</c:v>
                </c:pt>
                <c:pt idx="31">
                  <c:v>44136</c:v>
                </c:pt>
                <c:pt idx="32">
                  <c:v>44166</c:v>
                </c:pt>
                <c:pt idx="33">
                  <c:v>44197</c:v>
                </c:pt>
                <c:pt idx="34">
                  <c:v>44228</c:v>
                </c:pt>
                <c:pt idx="35">
                  <c:v>44256</c:v>
                </c:pt>
              </c:numCache>
            </c:numRef>
          </c:cat>
          <c:val>
            <c:numRef>
              <c:f>NOF!$C$51:$AM$51</c:f>
              <c:numCache>
                <c:formatCode>0.0%</c:formatCode>
                <c:ptCount val="37"/>
                <c:pt idx="0">
                  <c:v>0.71099999999999997</c:v>
                </c:pt>
                <c:pt idx="1">
                  <c:v>0.7</c:v>
                </c:pt>
                <c:pt idx="2">
                  <c:v>0.70699999999999996</c:v>
                </c:pt>
                <c:pt idx="3">
                  <c:v>0.73599999999999999</c:v>
                </c:pt>
                <c:pt idx="4">
                  <c:v>0.74399999999999999</c:v>
                </c:pt>
                <c:pt idx="5">
                  <c:v>0.74099999999999999</c:v>
                </c:pt>
                <c:pt idx="6">
                  <c:v>0.747</c:v>
                </c:pt>
                <c:pt idx="7">
                  <c:v>0.75</c:v>
                </c:pt>
                <c:pt idx="8">
                  <c:v>0.754</c:v>
                </c:pt>
                <c:pt idx="9">
                  <c:v>0.75700000000000001</c:v>
                </c:pt>
                <c:pt idx="10">
                  <c:v>0.75600000000000001</c:v>
                </c:pt>
                <c:pt idx="11">
                  <c:v>0.751</c:v>
                </c:pt>
                <c:pt idx="12">
                  <c:v>0.752</c:v>
                </c:pt>
                <c:pt idx="13">
                  <c:v>0.752</c:v>
                </c:pt>
                <c:pt idx="14">
                  <c:v>0.751</c:v>
                </c:pt>
                <c:pt idx="15">
                  <c:v>0.747</c:v>
                </c:pt>
                <c:pt idx="16">
                  <c:v>0.745</c:v>
                </c:pt>
                <c:pt idx="17">
                  <c:v>0.749</c:v>
                </c:pt>
                <c:pt idx="18">
                  <c:v>0.748</c:v>
                </c:pt>
                <c:pt idx="19">
                  <c:v>0.74099999999999999</c:v>
                </c:pt>
                <c:pt idx="20">
                  <c:v>0.73899999999999999</c:v>
                </c:pt>
                <c:pt idx="21">
                  <c:v>0.73499999999999999</c:v>
                </c:pt>
                <c:pt idx="22">
                  <c:v>0.73699999999999999</c:v>
                </c:pt>
                <c:pt idx="23">
                  <c:v>0.74099999999999999</c:v>
                </c:pt>
                <c:pt idx="24">
                  <c:v>0.749</c:v>
                </c:pt>
                <c:pt idx="25">
                  <c:v>0.747</c:v>
                </c:pt>
                <c:pt idx="26">
                  <c:v>0.748</c:v>
                </c:pt>
                <c:pt idx="27">
                  <c:v>0.748</c:v>
                </c:pt>
                <c:pt idx="28">
                  <c:v>0.746</c:v>
                </c:pt>
                <c:pt idx="29">
                  <c:v>0.74099999999999999</c:v>
                </c:pt>
                <c:pt idx="30">
                  <c:v>0.72299999999999998</c:v>
                </c:pt>
                <c:pt idx="31">
                  <c:v>0.72299999999999998</c:v>
                </c:pt>
                <c:pt idx="32">
                  <c:v>0.72</c:v>
                </c:pt>
                <c:pt idx="33">
                  <c:v>0.72099999999999997</c:v>
                </c:pt>
              </c:numCache>
            </c:numRef>
          </c:val>
          <c:smooth val="0"/>
          <c:extLst>
            <c:ext xmlns:c16="http://schemas.microsoft.com/office/drawing/2014/chart" uri="{C3380CC4-5D6E-409C-BE32-E72D297353CC}">
              <c16:uniqueId val="{00000001-F32B-4B61-9766-88C030AA84E9}"/>
            </c:ext>
          </c:extLst>
        </c:ser>
        <c:ser>
          <c:idx val="2"/>
          <c:order val="2"/>
          <c:tx>
            <c:strRef>
              <c:f>NOF!$B$52</c:f>
              <c:strCache>
                <c:ptCount val="1"/>
                <c:pt idx="0">
                  <c:v>Eng, Wal &amp; N. Ire</c:v>
                </c:pt>
              </c:strCache>
            </c:strRef>
          </c:tx>
          <c:spPr>
            <a:ln w="19050">
              <a:solidFill>
                <a:schemeClr val="bg1">
                  <a:lumMod val="75000"/>
                </a:schemeClr>
              </a:solidFill>
              <a:prstDash val="sysDash"/>
            </a:ln>
          </c:spPr>
          <c:marker>
            <c:symbol val="none"/>
          </c:marker>
          <c:cat>
            <c:numRef>
              <c:f>[4]NOF!$B$51:$AK$51</c:f>
              <c:numCache>
                <c:formatCode>General</c:formatCode>
                <c:ptCount val="36"/>
                <c:pt idx="0">
                  <c:v>43191</c:v>
                </c:pt>
                <c:pt idx="1">
                  <c:v>43221</c:v>
                </c:pt>
                <c:pt idx="2">
                  <c:v>43252</c:v>
                </c:pt>
                <c:pt idx="3">
                  <c:v>43282</c:v>
                </c:pt>
                <c:pt idx="4">
                  <c:v>43313</c:v>
                </c:pt>
                <c:pt idx="5">
                  <c:v>43344</c:v>
                </c:pt>
                <c:pt idx="6">
                  <c:v>43374</c:v>
                </c:pt>
                <c:pt idx="7">
                  <c:v>43405</c:v>
                </c:pt>
                <c:pt idx="8">
                  <c:v>43435</c:v>
                </c:pt>
                <c:pt idx="9">
                  <c:v>43466</c:v>
                </c:pt>
                <c:pt idx="10">
                  <c:v>43497</c:v>
                </c:pt>
                <c:pt idx="11">
                  <c:v>43525</c:v>
                </c:pt>
                <c:pt idx="12">
                  <c:v>43556</c:v>
                </c:pt>
                <c:pt idx="13">
                  <c:v>43586</c:v>
                </c:pt>
                <c:pt idx="14">
                  <c:v>43617</c:v>
                </c:pt>
                <c:pt idx="15">
                  <c:v>43647</c:v>
                </c:pt>
                <c:pt idx="16">
                  <c:v>43678</c:v>
                </c:pt>
                <c:pt idx="17">
                  <c:v>43709</c:v>
                </c:pt>
                <c:pt idx="18">
                  <c:v>43739</c:v>
                </c:pt>
                <c:pt idx="19">
                  <c:v>43770</c:v>
                </c:pt>
                <c:pt idx="20">
                  <c:v>43800</c:v>
                </c:pt>
                <c:pt idx="21">
                  <c:v>43831</c:v>
                </c:pt>
                <c:pt idx="22">
                  <c:v>43862</c:v>
                </c:pt>
                <c:pt idx="23">
                  <c:v>43891</c:v>
                </c:pt>
                <c:pt idx="24">
                  <c:v>43922</c:v>
                </c:pt>
                <c:pt idx="25">
                  <c:v>43952</c:v>
                </c:pt>
                <c:pt idx="26">
                  <c:v>43983</c:v>
                </c:pt>
                <c:pt idx="27">
                  <c:v>44013</c:v>
                </c:pt>
                <c:pt idx="28">
                  <c:v>44044</c:v>
                </c:pt>
                <c:pt idx="29">
                  <c:v>44075</c:v>
                </c:pt>
                <c:pt idx="30">
                  <c:v>44105</c:v>
                </c:pt>
                <c:pt idx="31">
                  <c:v>44136</c:v>
                </c:pt>
                <c:pt idx="32">
                  <c:v>44166</c:v>
                </c:pt>
                <c:pt idx="33">
                  <c:v>44197</c:v>
                </c:pt>
                <c:pt idx="34">
                  <c:v>44228</c:v>
                </c:pt>
                <c:pt idx="35">
                  <c:v>44256</c:v>
                </c:pt>
              </c:numCache>
            </c:numRef>
          </c:cat>
          <c:val>
            <c:numRef>
              <c:f>NOF!$C$52:$AM$52</c:f>
              <c:numCache>
                <c:formatCode>0.0%</c:formatCode>
                <c:ptCount val="37"/>
                <c:pt idx="0">
                  <c:v>0.70099999999999996</c:v>
                </c:pt>
                <c:pt idx="1">
                  <c:v>0.70099999999999996</c:v>
                </c:pt>
                <c:pt idx="2">
                  <c:v>0.70399999999999996</c:v>
                </c:pt>
                <c:pt idx="3">
                  <c:v>0.72299999999999998</c:v>
                </c:pt>
                <c:pt idx="4">
                  <c:v>0.72799999999999998</c:v>
                </c:pt>
                <c:pt idx="5">
                  <c:v>0.72799999999999998</c:v>
                </c:pt>
                <c:pt idx="6">
                  <c:v>0.73299999999999998</c:v>
                </c:pt>
                <c:pt idx="7">
                  <c:v>0.73399999999999999</c:v>
                </c:pt>
                <c:pt idx="8">
                  <c:v>0.73499999999999999</c:v>
                </c:pt>
                <c:pt idx="9">
                  <c:v>0.73699999999999999</c:v>
                </c:pt>
                <c:pt idx="10">
                  <c:v>0.73799999999999999</c:v>
                </c:pt>
                <c:pt idx="11">
                  <c:v>0.73799999999999999</c:v>
                </c:pt>
                <c:pt idx="12">
                  <c:v>0.73899999999999999</c:v>
                </c:pt>
                <c:pt idx="13">
                  <c:v>0.74</c:v>
                </c:pt>
                <c:pt idx="14">
                  <c:v>0.74099999999999999</c:v>
                </c:pt>
                <c:pt idx="15">
                  <c:v>0.74099999999999999</c:v>
                </c:pt>
                <c:pt idx="16">
                  <c:v>0.74099999999999999</c:v>
                </c:pt>
                <c:pt idx="17">
                  <c:v>0.74199999999999999</c:v>
                </c:pt>
                <c:pt idx="18">
                  <c:v>0.74399999999999999</c:v>
                </c:pt>
                <c:pt idx="19">
                  <c:v>0.74399999999999999</c:v>
                </c:pt>
                <c:pt idx="20">
                  <c:v>0.745</c:v>
                </c:pt>
                <c:pt idx="21">
                  <c:v>0.74399999999999999</c:v>
                </c:pt>
                <c:pt idx="22">
                  <c:v>0.745</c:v>
                </c:pt>
                <c:pt idx="23">
                  <c:v>0.747</c:v>
                </c:pt>
                <c:pt idx="24">
                  <c:v>0.747</c:v>
                </c:pt>
                <c:pt idx="25">
                  <c:v>0.748</c:v>
                </c:pt>
                <c:pt idx="26">
                  <c:v>0.746</c:v>
                </c:pt>
                <c:pt idx="27">
                  <c:v>0.746</c:v>
                </c:pt>
                <c:pt idx="28">
                  <c:v>0.746</c:v>
                </c:pt>
                <c:pt idx="29">
                  <c:v>0.747</c:v>
                </c:pt>
                <c:pt idx="30">
                  <c:v>0.747</c:v>
                </c:pt>
                <c:pt idx="31">
                  <c:v>0.747</c:v>
                </c:pt>
                <c:pt idx="32">
                  <c:v>0.747</c:v>
                </c:pt>
                <c:pt idx="33">
                  <c:v>0.748</c:v>
                </c:pt>
              </c:numCache>
            </c:numRef>
          </c:val>
          <c:smooth val="0"/>
          <c:extLst>
            <c:ext xmlns:c16="http://schemas.microsoft.com/office/drawing/2014/chart" uri="{C3380CC4-5D6E-409C-BE32-E72D297353CC}">
              <c16:uniqueId val="{00000002-F32B-4B61-9766-88C030AA84E9}"/>
            </c:ext>
          </c:extLst>
        </c:ser>
        <c:dLbls>
          <c:showLegendKey val="0"/>
          <c:showVal val="0"/>
          <c:showCatName val="0"/>
          <c:showSerName val="0"/>
          <c:showPercent val="0"/>
          <c:showBubbleSize val="0"/>
        </c:dLbls>
        <c:marker val="1"/>
        <c:smooth val="0"/>
        <c:axId val="1111"/>
        <c:axId val="2222"/>
      </c:lineChart>
      <c:dateAx>
        <c:axId val="1111"/>
        <c:scaling>
          <c:orientation val="minMax"/>
          <c:max val="45992"/>
          <c:min val="45261"/>
        </c:scaling>
        <c:delete val="0"/>
        <c:axPos val="b"/>
        <c:numFmt formatCode="mmm\-yy" sourceLinked="1"/>
        <c:majorTickMark val="out"/>
        <c:minorTickMark val="none"/>
        <c:tickLblPos val="nextTo"/>
        <c:txPr>
          <a:bodyPr rot="-5400000" vert="horz"/>
          <a:lstStyle/>
          <a:p>
            <a:pPr>
              <a:defRPr sz="900" b="0" i="0" u="none" baseline="0">
                <a:solidFill>
                  <a:srgbClr val="000000"/>
                </a:solidFill>
                <a:latin typeface="Arial"/>
                <a:ea typeface="Arial"/>
              </a:defRPr>
            </a:pPr>
            <a:endParaRPr lang="en-US"/>
          </a:p>
        </c:txPr>
        <c:crossAx val="2222"/>
        <c:crosses val="autoZero"/>
        <c:auto val="1"/>
        <c:lblOffset val="100"/>
        <c:baseTimeUnit val="months"/>
      </c:dateAx>
      <c:valAx>
        <c:axId val="2222"/>
        <c:scaling>
          <c:orientation val="minMax"/>
          <c:min val="0.2"/>
        </c:scaling>
        <c:delete val="0"/>
        <c:axPos val="l"/>
        <c:majorGridlines>
          <c:spPr>
            <a:ln w="9525" cap="flat">
              <a:solidFill>
                <a:schemeClr val="bg1">
                  <a:lumMod val="85000"/>
                </a:schemeClr>
              </a:solidFill>
              <a:round/>
            </a:ln>
          </c:spPr>
        </c:majorGridlines>
        <c:numFmt formatCode="0%" sourceLinked="0"/>
        <c:majorTickMark val="none"/>
        <c:minorTickMark val="none"/>
        <c:tickLblPos val="nextTo"/>
        <c:spPr>
          <a:noFill/>
          <a:ln>
            <a:noFill/>
            <a:round/>
          </a:ln>
        </c:spPr>
        <c:txPr>
          <a:bodyPr/>
          <a:lstStyle/>
          <a:p>
            <a:pPr>
              <a:defRPr sz="900" b="0" i="0" u="none" baseline="0">
                <a:solidFill>
                  <a:srgbClr val="000000"/>
                </a:solidFill>
                <a:latin typeface="Arial"/>
                <a:ea typeface="Arial"/>
              </a:defRPr>
            </a:pPr>
            <a:endParaRPr lang="en-US"/>
          </a:p>
        </c:txPr>
        <c:crossAx val="1111"/>
        <c:crosses val="autoZero"/>
        <c:crossBetween val="between"/>
        <c:majorUnit val="0.2"/>
      </c:valAx>
      <c:spPr>
        <a:noFill/>
        <a:ln>
          <a:noFill/>
          <a:round/>
        </a:ln>
      </c:spPr>
    </c:plotArea>
    <c:legend>
      <c:legendPos val="b"/>
      <c:layout>
        <c:manualLayout>
          <c:xMode val="edge"/>
          <c:yMode val="edge"/>
          <c:x val="2.7984174391994104E-2"/>
          <c:y val="0.87493054596245645"/>
          <c:w val="0.89999975846583946"/>
          <c:h val="9.8264748129447063E-2"/>
        </c:manualLayout>
      </c:layout>
      <c:overlay val="0"/>
      <c:spPr>
        <a:noFill/>
        <a:ln>
          <a:noFill/>
          <a:round/>
        </a:ln>
      </c:spPr>
      <c:txPr>
        <a:bodyPr rot="0" vert="horz" anchor="ctr" anchorCtr="1"/>
        <a:lstStyle/>
        <a:p>
          <a:pPr>
            <a:defRPr sz="800" b="0" i="0" u="none" baseline="0">
              <a:solidFill>
                <a:srgbClr val="000000"/>
              </a:solidFill>
              <a:latin typeface="Arial"/>
              <a:ea typeface="Arial"/>
            </a:defRPr>
          </a:pPr>
          <a:endParaRPr lang="en-US"/>
        </a:p>
      </c:txPr>
    </c:legend>
    <c:plotVisOnly val="1"/>
    <c:dispBlanksAs val="gap"/>
    <c:showDLblsOverMax val="0"/>
  </c:chart>
  <c:spPr>
    <a:solidFill>
      <a:srgbClr val="FFFFFF"/>
    </a:solidFill>
    <a:ln>
      <a:noFill/>
      <a:round/>
    </a:ln>
  </c:spPr>
  <c:txPr>
    <a:bodyPr/>
    <a:lstStyle/>
    <a:p>
      <a:pPr>
        <a:defRPr sz="900" b="0" i="0" u="none" baseline="0">
          <a:solidFill>
            <a:srgbClr val="000000"/>
          </a:solidFill>
          <a:latin typeface="Arial"/>
          <a:ea typeface="Arial"/>
        </a:defRPr>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001155123733191E-2"/>
          <c:y val="5.9122995300823641E-2"/>
          <c:w val="0.88051483303673217"/>
          <c:h val="0.50335634633646698"/>
        </c:manualLayout>
      </c:layout>
      <c:lineChart>
        <c:grouping val="standard"/>
        <c:varyColors val="0"/>
        <c:ser>
          <c:idx val="0"/>
          <c:order val="0"/>
          <c:tx>
            <c:strRef>
              <c:f>NOF!$B$65</c:f>
              <c:strCache>
                <c:ptCount val="1"/>
                <c:pt idx="0">
                  <c:v>Morriston (Casemix Adjusted)</c:v>
                </c:pt>
              </c:strCache>
            </c:strRef>
          </c:tx>
          <c:spPr>
            <a:ln w="22225" cap="rnd">
              <a:solidFill>
                <a:srgbClr val="7EB0DE"/>
              </a:solidFill>
              <a:round/>
            </a:ln>
            <a:effectLst/>
          </c:spPr>
          <c:marker>
            <c:symbol val="circle"/>
            <c:size val="5"/>
            <c:spPr>
              <a:solidFill>
                <a:srgbClr val="7EB0DE"/>
              </a:solidFill>
              <a:ln w="9525">
                <a:solidFill>
                  <a:srgbClr val="7EB0DE"/>
                </a:solidFill>
              </a:ln>
              <a:effectLst/>
            </c:spPr>
          </c:marker>
          <c:cat>
            <c:strRef>
              <c:f>NOF!$G$64:$U$64</c:f>
              <c:strCache>
                <c:ptCount val="15"/>
                <c:pt idx="0">
                  <c:v>Q1 22-23</c:v>
                </c:pt>
                <c:pt idx="1">
                  <c:v>Q2 22-23</c:v>
                </c:pt>
                <c:pt idx="2">
                  <c:v>Q3 22-23</c:v>
                </c:pt>
                <c:pt idx="3">
                  <c:v>Q4 22-23</c:v>
                </c:pt>
                <c:pt idx="4">
                  <c:v>Q1 23-24</c:v>
                </c:pt>
                <c:pt idx="5">
                  <c:v>Q2 23-24</c:v>
                </c:pt>
                <c:pt idx="6">
                  <c:v>Q3 23-24</c:v>
                </c:pt>
                <c:pt idx="7">
                  <c:v>Q4 23-24</c:v>
                </c:pt>
                <c:pt idx="8">
                  <c:v>Q1 24-25</c:v>
                </c:pt>
                <c:pt idx="9">
                  <c:v>Q2 24-25</c:v>
                </c:pt>
                <c:pt idx="10">
                  <c:v>Q3 24-25</c:v>
                </c:pt>
                <c:pt idx="11">
                  <c:v>Q4 24-25</c:v>
                </c:pt>
                <c:pt idx="12">
                  <c:v>Q1 25-26</c:v>
                </c:pt>
                <c:pt idx="13">
                  <c:v>Q2 25-26</c:v>
                </c:pt>
                <c:pt idx="14">
                  <c:v>Q3 25-26</c:v>
                </c:pt>
              </c:strCache>
              <c:extLst/>
            </c:strRef>
          </c:cat>
          <c:val>
            <c:numRef>
              <c:f>NOF!$G$65:$U$65</c:f>
              <c:numCache>
                <c:formatCode>0.0%</c:formatCode>
                <c:ptCount val="15"/>
                <c:pt idx="0">
                  <c:v>6.4000000000000001E-2</c:v>
                </c:pt>
                <c:pt idx="1">
                  <c:v>5.8000000000000003E-2</c:v>
                </c:pt>
                <c:pt idx="2">
                  <c:v>5.8000000000000003E-2</c:v>
                </c:pt>
                <c:pt idx="3">
                  <c:v>6.0999999999999999E-2</c:v>
                </c:pt>
                <c:pt idx="4">
                  <c:v>5.6000000000000001E-2</c:v>
                </c:pt>
                <c:pt idx="5">
                  <c:v>6.7000000000000004E-2</c:v>
                </c:pt>
                <c:pt idx="6">
                  <c:v>0.06</c:v>
                </c:pt>
                <c:pt idx="7">
                  <c:v>4.8000000000000001E-2</c:v>
                </c:pt>
                <c:pt idx="8">
                  <c:v>5.6000000000000001E-2</c:v>
                </c:pt>
                <c:pt idx="9">
                  <c:v>5.2999999999999999E-2</c:v>
                </c:pt>
                <c:pt idx="10">
                  <c:v>5.6000000000000001E-2</c:v>
                </c:pt>
                <c:pt idx="11">
                  <c:v>0.06</c:v>
                </c:pt>
                <c:pt idx="12">
                  <c:v>4.9000000000000002E-2</c:v>
                </c:pt>
                <c:pt idx="13">
                  <c:v>4.3999999999999997E-2</c:v>
                </c:pt>
                <c:pt idx="14">
                  <c:v>4.4999999999999998E-2</c:v>
                </c:pt>
              </c:numCache>
              <c:extLst/>
            </c:numRef>
          </c:val>
          <c:smooth val="0"/>
          <c:extLst>
            <c:ext xmlns:c16="http://schemas.microsoft.com/office/drawing/2014/chart" uri="{C3380CC4-5D6E-409C-BE32-E72D297353CC}">
              <c16:uniqueId val="{00000000-59B6-4E15-8606-1AA3DD803373}"/>
            </c:ext>
          </c:extLst>
        </c:ser>
        <c:ser>
          <c:idx val="1"/>
          <c:order val="1"/>
          <c:tx>
            <c:strRef>
              <c:f>NOF!$B$66</c:f>
              <c:strCache>
                <c:ptCount val="1"/>
                <c:pt idx="0">
                  <c:v>National Average</c:v>
                </c:pt>
              </c:strCache>
            </c:strRef>
          </c:tx>
          <c:spPr>
            <a:ln w="19050" cap="rnd">
              <a:solidFill>
                <a:schemeClr val="accent2"/>
              </a:solidFill>
              <a:prstDash val="sysDash"/>
              <a:round/>
            </a:ln>
            <a:effectLst/>
          </c:spPr>
          <c:marker>
            <c:symbol val="none"/>
          </c:marker>
          <c:cat>
            <c:strRef>
              <c:f>[4]NOF!$BM$67:$BT$68</c:f>
              <c:strCache>
                <c:ptCount val="8"/>
                <c:pt idx="0">
                  <c:v>Q4 21-22</c:v>
                </c:pt>
                <c:pt idx="1">
                  <c:v>Q1 22-23</c:v>
                </c:pt>
                <c:pt idx="2">
                  <c:v>Q2 22-23</c:v>
                </c:pt>
                <c:pt idx="3">
                  <c:v>Q3 22-23</c:v>
                </c:pt>
                <c:pt idx="4">
                  <c:v>Q4 22-23</c:v>
                </c:pt>
                <c:pt idx="5">
                  <c:v>Q1 23-24</c:v>
                </c:pt>
                <c:pt idx="6">
                  <c:v>Q2 23-24</c:v>
                </c:pt>
                <c:pt idx="7">
                  <c:v>Q3 23-24</c:v>
                </c:pt>
              </c:strCache>
              <c:extLst/>
            </c:strRef>
          </c:cat>
          <c:val>
            <c:numRef>
              <c:f>NOF!$G$66:$U$66</c:f>
              <c:numCache>
                <c:formatCode>0.0%</c:formatCode>
                <c:ptCount val="15"/>
                <c:pt idx="0">
                  <c:v>6.9000000000000006E-2</c:v>
                </c:pt>
                <c:pt idx="1">
                  <c:v>6.9000000000000006E-2</c:v>
                </c:pt>
                <c:pt idx="2">
                  <c:v>6.7000000000000004E-2</c:v>
                </c:pt>
                <c:pt idx="3">
                  <c:v>6.4000000000000001E-2</c:v>
                </c:pt>
                <c:pt idx="4">
                  <c:v>6.0999999999999999E-2</c:v>
                </c:pt>
                <c:pt idx="5">
                  <c:v>5.8000000000000003E-2</c:v>
                </c:pt>
                <c:pt idx="6">
                  <c:v>5.5E-2</c:v>
                </c:pt>
                <c:pt idx="7">
                  <c:v>5.3999999999999999E-2</c:v>
                </c:pt>
                <c:pt idx="8">
                  <c:v>5.3999999999999999E-2</c:v>
                </c:pt>
                <c:pt idx="9">
                  <c:v>5.2999999999999999E-2</c:v>
                </c:pt>
                <c:pt idx="10">
                  <c:v>5.2999999999999999E-2</c:v>
                </c:pt>
                <c:pt idx="11">
                  <c:v>5.2999999999999999E-2</c:v>
                </c:pt>
                <c:pt idx="12">
                  <c:v>5.0999999999999997E-2</c:v>
                </c:pt>
                <c:pt idx="13">
                  <c:v>5.0999999999999997E-2</c:v>
                </c:pt>
                <c:pt idx="14">
                  <c:v>0.05</c:v>
                </c:pt>
              </c:numCache>
              <c:extLst/>
            </c:numRef>
          </c:val>
          <c:smooth val="0"/>
          <c:extLst>
            <c:ext xmlns:c16="http://schemas.microsoft.com/office/drawing/2014/chart" uri="{C3380CC4-5D6E-409C-BE32-E72D297353CC}">
              <c16:uniqueId val="{00000001-59B6-4E15-8606-1AA3DD803373}"/>
            </c:ext>
          </c:extLst>
        </c:ser>
        <c:dLbls>
          <c:showLegendKey val="0"/>
          <c:showVal val="0"/>
          <c:showCatName val="0"/>
          <c:showSerName val="0"/>
          <c:showPercent val="0"/>
          <c:showBubbleSize val="0"/>
        </c:dLbls>
        <c:marker val="1"/>
        <c:smooth val="0"/>
        <c:axId val="834759583"/>
        <c:axId val="2038443295"/>
      </c:lineChart>
      <c:catAx>
        <c:axId val="8347595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lgn="ctr">
              <a:defRPr lang="en-US" sz="800" b="0" i="0" u="none" strike="noStrike" kern="1200" baseline="0">
                <a:solidFill>
                  <a:srgbClr val="000000"/>
                </a:solidFill>
                <a:latin typeface="Arial"/>
                <a:ea typeface="Arial"/>
                <a:cs typeface="+mn-cs"/>
              </a:defRPr>
            </a:pPr>
            <a:endParaRPr lang="en-US"/>
          </a:p>
        </c:txPr>
        <c:crossAx val="2038443295"/>
        <c:crosses val="autoZero"/>
        <c:auto val="1"/>
        <c:lblAlgn val="ctr"/>
        <c:lblOffset val="100"/>
        <c:noMultiLvlLbl val="0"/>
      </c:catAx>
      <c:valAx>
        <c:axId val="2038443295"/>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834759583"/>
        <c:crosses val="autoZero"/>
        <c:crossBetween val="between"/>
        <c:majorUnit val="2.0000000000000004E-2"/>
      </c:valAx>
      <c:spPr>
        <a:noFill/>
        <a:ln>
          <a:noFill/>
        </a:ln>
        <a:effectLst/>
      </c:spPr>
    </c:plotArea>
    <c:legend>
      <c:legendPos val="b"/>
      <c:layout>
        <c:manualLayout>
          <c:xMode val="edge"/>
          <c:yMode val="edge"/>
          <c:x val="9.5451594206264215E-2"/>
          <c:y val="0.89181194455956181"/>
          <c:w val="0.89999984886703166"/>
          <c:h val="0.10818831915691145"/>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'Number of complaints rec''d'!$B$1</c:f>
              <c:strCache>
                <c:ptCount val="1"/>
                <c:pt idx="0">
                  <c:v>Number of formal complaints rec'd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'Number of complaints rec''d'!$A$9:$A$14</c:f>
              <c:numCache>
                <c:formatCode>mmm\-yy</c:formatCode>
                <c:ptCount val="6"/>
                <c:pt idx="0">
                  <c:v>45962</c:v>
                </c:pt>
                <c:pt idx="1">
                  <c:v>45992</c:v>
                </c:pt>
                <c:pt idx="2">
                  <c:v>46023</c:v>
                </c:pt>
                <c:pt idx="3">
                  <c:v>46054</c:v>
                </c:pt>
                <c:pt idx="4">
                  <c:v>46082</c:v>
                </c:pt>
                <c:pt idx="5">
                  <c:v>46113</c:v>
                </c:pt>
              </c:numCache>
            </c:numRef>
          </c:cat>
          <c:val>
            <c:numRef>
              <c:f>'Number of complaints rec''d'!$B$9:$B$14</c:f>
              <c:numCache>
                <c:formatCode>General</c:formatCode>
                <c:ptCount val="6"/>
                <c:pt idx="0">
                  <c:v>170</c:v>
                </c:pt>
                <c:pt idx="1">
                  <c:v>162</c:v>
                </c:pt>
                <c:pt idx="2">
                  <c:v>166</c:v>
                </c:pt>
                <c:pt idx="3">
                  <c:v>210</c:v>
                </c:pt>
                <c:pt idx="4">
                  <c:v>197</c:v>
                </c:pt>
                <c:pt idx="5">
                  <c:v>73</c:v>
                </c:pt>
              </c:numCache>
            </c:numRef>
          </c:val>
          <c:smooth val="0"/>
          <c:extLst>
            <c:ext xmlns:c16="http://schemas.microsoft.com/office/drawing/2014/chart" uri="{C3380CC4-5D6E-409C-BE32-E72D297353CC}">
              <c16:uniqueId val="{00000000-529C-4812-A2A4-75568DEDC493}"/>
            </c:ext>
          </c:extLst>
        </c:ser>
        <c:dLbls>
          <c:showLegendKey val="0"/>
          <c:showVal val="0"/>
          <c:showCatName val="0"/>
          <c:showSerName val="0"/>
          <c:showPercent val="0"/>
          <c:showBubbleSize val="0"/>
        </c:dLbls>
        <c:marker val="1"/>
        <c:smooth val="0"/>
        <c:axId val="11910048"/>
        <c:axId val="11910528"/>
      </c:lineChart>
      <c:dateAx>
        <c:axId val="1191004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528"/>
        <c:crosses val="autoZero"/>
        <c:auto val="1"/>
        <c:lblOffset val="100"/>
        <c:baseTimeUnit val="months"/>
      </c:dateAx>
      <c:valAx>
        <c:axId val="11910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'Number of complaints rec''d'!$B$19</c:f>
              <c:strCache>
                <c:ptCount val="1"/>
                <c:pt idx="0">
                  <c:v>Number of Early Res (LtP) rec'd</c:v>
                </c:pt>
              </c:strCache>
            </c:strRef>
          </c:tx>
          <c:spPr>
            <a:solidFill>
              <a:schemeClr val="accent4"/>
            </a:solidFill>
            <a:ln>
              <a:noFill/>
            </a:ln>
            <a:effectLst/>
          </c:spPr>
          <c:invertIfNegative val="0"/>
          <c:cat>
            <c:numRef>
              <c:f>'Number of complaints rec''d'!$A$20</c:f>
              <c:numCache>
                <c:formatCode>mmm\-yy</c:formatCode>
                <c:ptCount val="1"/>
                <c:pt idx="0">
                  <c:v>46113</c:v>
                </c:pt>
              </c:numCache>
            </c:numRef>
          </c:cat>
          <c:val>
            <c:numRef>
              <c:f>'Number of complaints rec''d'!$B$20</c:f>
              <c:numCache>
                <c:formatCode>General</c:formatCode>
                <c:ptCount val="1"/>
                <c:pt idx="0">
                  <c:v>119</c:v>
                </c:pt>
              </c:numCache>
            </c:numRef>
          </c:val>
          <c:extLst>
            <c:ext xmlns:c16="http://schemas.microsoft.com/office/drawing/2014/chart" uri="{C3380CC4-5D6E-409C-BE32-E72D297353CC}">
              <c16:uniqueId val="{00000000-7218-48AD-941A-D96C8D863607}"/>
            </c:ext>
          </c:extLst>
        </c:ser>
        <c:dLbls>
          <c:showLegendKey val="0"/>
          <c:showVal val="0"/>
          <c:showCatName val="0"/>
          <c:showSerName val="0"/>
          <c:showPercent val="0"/>
          <c:showBubbleSize val="0"/>
        </c:dLbls>
        <c:gapWidth val="219"/>
        <c:axId val="1128261072"/>
        <c:axId val="1128261552"/>
      </c:barChart>
      <c:dateAx>
        <c:axId val="112826107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28261552"/>
        <c:crosses val="autoZero"/>
        <c:auto val="1"/>
        <c:lblOffset val="100"/>
        <c:baseTimeUnit val="days"/>
      </c:dateAx>
      <c:valAx>
        <c:axId val="11282615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2826107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'Average days to close'!$B$1</c:f>
              <c:strCache>
                <c:ptCount val="1"/>
                <c:pt idx="0">
                  <c:v>Average no. of days taken to close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'Average days to close'!$A$9:$A$15</c:f>
              <c:strCache>
                <c:ptCount val="7"/>
                <c:pt idx="0">
                  <c:v>Aug</c:v>
                </c:pt>
                <c:pt idx="1">
                  <c:v>Sep</c:v>
                </c:pt>
                <c:pt idx="2">
                  <c:v>Oct</c:v>
                </c:pt>
                <c:pt idx="3">
                  <c:v>Nov</c:v>
                </c:pt>
                <c:pt idx="4">
                  <c:v>Dec</c:v>
                </c:pt>
                <c:pt idx="5">
                  <c:v>Jan </c:v>
                </c:pt>
                <c:pt idx="6">
                  <c:v>Feb</c:v>
                </c:pt>
              </c:strCache>
            </c:strRef>
          </c:cat>
          <c:val>
            <c:numRef>
              <c:f>'Average days to close'!$B$9:$B$15</c:f>
              <c:numCache>
                <c:formatCode>General</c:formatCode>
                <c:ptCount val="7"/>
                <c:pt idx="0">
                  <c:v>34</c:v>
                </c:pt>
                <c:pt idx="1">
                  <c:v>33</c:v>
                </c:pt>
                <c:pt idx="2">
                  <c:v>29</c:v>
                </c:pt>
                <c:pt idx="3">
                  <c:v>30</c:v>
                </c:pt>
                <c:pt idx="4">
                  <c:v>28</c:v>
                </c:pt>
                <c:pt idx="5">
                  <c:v>29</c:v>
                </c:pt>
                <c:pt idx="6">
                  <c:v>31</c:v>
                </c:pt>
              </c:numCache>
            </c:numRef>
          </c:val>
          <c:smooth val="0"/>
          <c:extLst>
            <c:ext xmlns:c16="http://schemas.microsoft.com/office/drawing/2014/chart" uri="{C3380CC4-5D6E-409C-BE32-E72D297353CC}">
              <c16:uniqueId val="{00000000-8608-4B86-99E3-D7C21186507F}"/>
            </c:ext>
          </c:extLst>
        </c:ser>
        <c:dLbls>
          <c:showLegendKey val="0"/>
          <c:showVal val="0"/>
          <c:showCatName val="0"/>
          <c:showSerName val="0"/>
          <c:showPercent val="0"/>
          <c:showBubbleSize val="0"/>
        </c:dLbls>
        <c:marker val="1"/>
        <c:smooth val="0"/>
        <c:axId val="457047039"/>
        <c:axId val="457047519"/>
      </c:lineChart>
      <c:catAx>
        <c:axId val="45704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519"/>
        <c:crosses val="autoZero"/>
        <c:auto val="1"/>
        <c:lblAlgn val="ctr"/>
        <c:lblOffset val="100"/>
        <c:noMultiLvlLbl val="0"/>
      </c:catAx>
      <c:valAx>
        <c:axId val="457047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03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'Overdue formals'!$B$3</c:f>
              <c:strCache>
                <c:ptCount val="1"/>
                <c:pt idx="0">
                  <c:v>Overdue formal complaints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'Overdue formals'!$A$20:$A$27</c:f>
              <c:strCache>
                <c:ptCount val="8"/>
                <c:pt idx="0">
                  <c:v>10th Dec  2025</c:v>
                </c:pt>
                <c:pt idx="1">
                  <c:v>30th Dec  2025</c:v>
                </c:pt>
                <c:pt idx="2">
                  <c:v>14th Jan 2026</c:v>
                </c:pt>
                <c:pt idx="3">
                  <c:v>27th Jan 2026</c:v>
                </c:pt>
                <c:pt idx="4">
                  <c:v>20th Feb 2026</c:v>
                </c:pt>
                <c:pt idx="5">
                  <c:v>2nd March</c:v>
                </c:pt>
                <c:pt idx="6">
                  <c:v>31st March</c:v>
                </c:pt>
                <c:pt idx="7">
                  <c:v>27th April 26</c:v>
                </c:pt>
              </c:strCache>
            </c:strRef>
          </c:cat>
          <c:val>
            <c:numRef>
              <c:f>'Overdue formals'!$B$20:$B$27</c:f>
              <c:numCache>
                <c:formatCode>General</c:formatCode>
                <c:ptCount val="8"/>
                <c:pt idx="0">
                  <c:v>321</c:v>
                </c:pt>
                <c:pt idx="1">
                  <c:v>330</c:v>
                </c:pt>
                <c:pt idx="2">
                  <c:v>326</c:v>
                </c:pt>
                <c:pt idx="3">
                  <c:v>302</c:v>
                </c:pt>
                <c:pt idx="4">
                  <c:v>259</c:v>
                </c:pt>
                <c:pt idx="5">
                  <c:v>258</c:v>
                </c:pt>
                <c:pt idx="6">
                  <c:v>297</c:v>
                </c:pt>
                <c:pt idx="7">
                  <c:v>344</c:v>
                </c:pt>
              </c:numCache>
            </c:numRef>
          </c:val>
          <c:smooth val="0"/>
          <c:extLst>
            <c:ext xmlns:c16="http://schemas.microsoft.com/office/drawing/2014/chart" uri="{C3380CC4-5D6E-409C-BE32-E72D297353CC}">
              <c16:uniqueId val="{00000000-4C61-40FC-BD93-3679F8F8FC26}"/>
            </c:ext>
          </c:extLst>
        </c:ser>
        <c:dLbls>
          <c:showLegendKey val="0"/>
          <c:showVal val="0"/>
          <c:showCatName val="0"/>
          <c:showSerName val="0"/>
          <c:showPercent val="0"/>
          <c:showBubbleSize val="0"/>
        </c:dLbls>
        <c:marker val="1"/>
        <c:smooth val="0"/>
        <c:axId val="11891808"/>
        <c:axId val="11896128"/>
      </c:lineChart>
      <c:catAx>
        <c:axId val="11891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1896128"/>
        <c:crosses val="autoZero"/>
        <c:auto val="1"/>
        <c:lblAlgn val="ctr"/>
        <c:lblOffset val="100"/>
        <c:noMultiLvlLbl val="0"/>
      </c:catAx>
      <c:valAx>
        <c:axId val="11896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918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582051961266611"/>
          <c:y val="5.5919074801250031E-2"/>
          <c:w val="0.87364501123346694"/>
          <c:h val="0.59526675258153816"/>
        </c:manualLayout>
      </c:layout>
      <c:lineChart>
        <c:grouping val="standard"/>
        <c:varyColors val="0"/>
        <c:ser>
          <c:idx val="2"/>
          <c:order val="0"/>
          <c:tx>
            <c:v>% thrombolysed</c:v>
          </c:tx>
          <c:spPr>
            <a:ln w="25400" cap="rnd">
              <a:solidFill>
                <a:srgbClr val="7EB0DE"/>
              </a:solidFill>
              <a:round/>
            </a:ln>
            <a:effectLst/>
          </c:spPr>
          <c:marker>
            <c:symbol val="circle"/>
            <c:size val="5"/>
            <c:spPr>
              <a:solidFill>
                <a:srgbClr val="7EB0DE"/>
              </a:solidFill>
              <a:ln w="9525">
                <a:solidFill>
                  <a:srgbClr val="7EB0DE"/>
                </a:solidFill>
              </a:ln>
              <a:effectLst/>
            </c:spPr>
          </c:marker>
          <c:cat>
            <c:numRef>
              <c:f>'Stroke New'!$C$7:$AM$7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New'!$C$8:$AM$8</c:f>
              <c:numCache>
                <c:formatCode>General</c:formatCode>
                <c:ptCount val="37"/>
                <c:pt idx="19" formatCode="0.0%">
                  <c:v>0.14099999999999999</c:v>
                </c:pt>
                <c:pt idx="20" formatCode="0.0%">
                  <c:v>0.19600000000000001</c:v>
                </c:pt>
                <c:pt idx="21" formatCode="0.0%">
                  <c:v>0.182</c:v>
                </c:pt>
                <c:pt idx="22" formatCode="0.0%">
                  <c:v>0.113</c:v>
                </c:pt>
                <c:pt idx="23" formatCode="0.0%">
                  <c:v>0.155</c:v>
                </c:pt>
                <c:pt idx="24" formatCode="0.0%">
                  <c:v>0.17</c:v>
                </c:pt>
                <c:pt idx="25" formatCode="0.0%">
                  <c:v>0.17199999999999999</c:v>
                </c:pt>
                <c:pt idx="26" formatCode="0.0%">
                  <c:v>0.24099999999999999</c:v>
                </c:pt>
                <c:pt idx="27" formatCode="0.0%">
                  <c:v>0.28100000000000003</c:v>
                </c:pt>
                <c:pt idx="28" formatCode="0.0%">
                  <c:v>0.153</c:v>
                </c:pt>
                <c:pt idx="29" formatCode="0.0%">
                  <c:v>0.184</c:v>
                </c:pt>
                <c:pt idx="30" formatCode="0.0%">
                  <c:v>0.13600000000000001</c:v>
                </c:pt>
                <c:pt idx="31" formatCode="0.0%">
                  <c:v>0.13200000000000001</c:v>
                </c:pt>
                <c:pt idx="32" formatCode="0.0%">
                  <c:v>0.192</c:v>
                </c:pt>
                <c:pt idx="33" formatCode="0.0%">
                  <c:v>0.14299999999999999</c:v>
                </c:pt>
                <c:pt idx="34" formatCode="0.0%">
                  <c:v>0.13100000000000001</c:v>
                </c:pt>
                <c:pt idx="35" formatCode="0.0%">
                  <c:v>0.16300000000000001</c:v>
                </c:pt>
                <c:pt idx="36" formatCode="0.0%">
                  <c:v>0.185</c:v>
                </c:pt>
              </c:numCache>
            </c:numRef>
          </c:val>
          <c:smooth val="0"/>
          <c:extLst>
            <c:ext xmlns:c16="http://schemas.microsoft.com/office/drawing/2014/chart" uri="{C3380CC4-5D6E-409C-BE32-E72D297353CC}">
              <c16:uniqueId val="{00000000-FE4F-4BFF-A980-952A5B97A464}"/>
            </c:ext>
          </c:extLst>
        </c:ser>
        <c:ser>
          <c:idx val="0"/>
          <c:order val="1"/>
          <c:tx>
            <c:v>Target</c:v>
          </c:tx>
          <c:spPr>
            <a:ln w="19050" cap="rnd">
              <a:solidFill>
                <a:srgbClr val="C00000"/>
              </a:solidFill>
              <a:prstDash val="dash"/>
              <a:round/>
            </a:ln>
            <a:effectLst/>
          </c:spPr>
          <c:marker>
            <c:symbol val="none"/>
          </c:marker>
          <c:cat>
            <c:numRef>
              <c:f>'A&amp;E'!$C$7:$AM$7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New'!$C$9:$AM$9</c:f>
              <c:numCache>
                <c:formatCode>General</c:formatCode>
                <c:ptCount val="37"/>
                <c:pt idx="19" formatCode="0.0%">
                  <c:v>0.2</c:v>
                </c:pt>
                <c:pt idx="20" formatCode="0.0%">
                  <c:v>0.2</c:v>
                </c:pt>
                <c:pt idx="21" formatCode="0.0%">
                  <c:v>0.2</c:v>
                </c:pt>
                <c:pt idx="22" formatCode="0.0%">
                  <c:v>0.2</c:v>
                </c:pt>
                <c:pt idx="23" formatCode="0.0%">
                  <c:v>0.2</c:v>
                </c:pt>
                <c:pt idx="24" formatCode="0.0%">
                  <c:v>0.2</c:v>
                </c:pt>
                <c:pt idx="25" formatCode="0.0%">
                  <c:v>0.2</c:v>
                </c:pt>
                <c:pt idx="26" formatCode="0.0%">
                  <c:v>0.2</c:v>
                </c:pt>
                <c:pt idx="27" formatCode="0.0%">
                  <c:v>0.2</c:v>
                </c:pt>
                <c:pt idx="28" formatCode="0.0%">
                  <c:v>0.2</c:v>
                </c:pt>
                <c:pt idx="29" formatCode="0.0%">
                  <c:v>0.2</c:v>
                </c:pt>
                <c:pt idx="30" formatCode="0.0%">
                  <c:v>0.2</c:v>
                </c:pt>
                <c:pt idx="31" formatCode="0.0%">
                  <c:v>0.2</c:v>
                </c:pt>
                <c:pt idx="32" formatCode="0.0%">
                  <c:v>0.2</c:v>
                </c:pt>
                <c:pt idx="33" formatCode="0.0%">
                  <c:v>0.2</c:v>
                </c:pt>
                <c:pt idx="34" formatCode="0.0%">
                  <c:v>0.2</c:v>
                </c:pt>
                <c:pt idx="35" formatCode="0.0%">
                  <c:v>0.2</c:v>
                </c:pt>
                <c:pt idx="36" formatCode="0.0%">
                  <c:v>0.2</c:v>
                </c:pt>
              </c:numCache>
            </c:numRef>
          </c:val>
          <c:smooth val="0"/>
          <c:extLst xmlns:c15="http://schemas.microsoft.com/office/drawing/2012/chart">
            <c:ext xmlns:c16="http://schemas.microsoft.com/office/drawing/2014/chart" uri="{C3380CC4-5D6E-409C-BE32-E72D297353CC}">
              <c16:uniqueId val="{00000001-FE4F-4BFF-A980-952A5B97A464}"/>
            </c:ext>
          </c:extLst>
        </c:ser>
        <c:dLbls>
          <c:showLegendKey val="0"/>
          <c:showVal val="0"/>
          <c:showCatName val="0"/>
          <c:showSerName val="0"/>
          <c:showPercent val="0"/>
          <c:showBubbleSize val="0"/>
        </c:dLbls>
        <c:marker val="1"/>
        <c:smooth val="0"/>
        <c:axId val="214574256"/>
        <c:axId val="214573472"/>
      </c:lineChart>
      <c:dateAx>
        <c:axId val="214574256"/>
        <c:scaling>
          <c:orientation val="minMax"/>
          <c:max val="46082"/>
          <c:min val="45566"/>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3472"/>
        <c:crosses val="autoZero"/>
        <c:auto val="1"/>
        <c:lblOffset val="100"/>
        <c:baseTimeUnit val="months"/>
        <c:majorUnit val="1"/>
        <c:majorTimeUnit val="months"/>
      </c:dateAx>
      <c:valAx>
        <c:axId val="214573472"/>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4256"/>
        <c:crosses val="autoZero"/>
        <c:crossBetween val="between"/>
      </c:valAx>
      <c:spPr>
        <a:noFill/>
        <a:ln>
          <a:noFill/>
        </a:ln>
        <a:effectLst/>
      </c:spPr>
    </c:plotArea>
    <c:legend>
      <c:legendPos val="b"/>
      <c:layout>
        <c:manualLayout>
          <c:xMode val="edge"/>
          <c:yMode val="edge"/>
          <c:x val="0.1679699025985561"/>
          <c:y val="0.90971791041355909"/>
          <c:w val="0.68436432876223519"/>
          <c:h val="8.9856493290451367E-2"/>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9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079233970711209"/>
          <c:y val="4.1937872061693089E-2"/>
          <c:w val="0.87364501123346694"/>
          <c:h val="0.53286692885863918"/>
        </c:manualLayout>
      </c:layout>
      <c:lineChart>
        <c:grouping val="standard"/>
        <c:varyColors val="0"/>
        <c:ser>
          <c:idx val="2"/>
          <c:order val="0"/>
          <c:tx>
            <c:strRef>
              <c:f>'Stroke New'!$B$11</c:f>
              <c:strCache>
                <c:ptCount val="1"/>
                <c:pt idx="0">
                  <c:v>% door to needle within 30 minutes</c:v>
                </c:pt>
              </c:strCache>
            </c:strRef>
          </c:tx>
          <c:spPr>
            <a:ln w="25400" cap="rnd">
              <a:solidFill>
                <a:srgbClr val="7EB0DE"/>
              </a:solidFill>
              <a:round/>
            </a:ln>
            <a:effectLst/>
          </c:spPr>
          <c:marker>
            <c:symbol val="circle"/>
            <c:size val="5"/>
            <c:spPr>
              <a:solidFill>
                <a:srgbClr val="7EB0DE"/>
              </a:solidFill>
              <a:ln w="9525">
                <a:solidFill>
                  <a:srgbClr val="7EB0DE"/>
                </a:solidFill>
              </a:ln>
              <a:effectLst/>
            </c:spPr>
          </c:marker>
          <c:cat>
            <c:numRef>
              <c:f>'Stroke New'!$C$7:$AM$7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New'!$C$11:$AM$11</c:f>
              <c:numCache>
                <c:formatCode>General</c:formatCode>
                <c:ptCount val="37"/>
                <c:pt idx="19" formatCode="0.0%">
                  <c:v>0.111</c:v>
                </c:pt>
                <c:pt idx="20" formatCode="0.0%">
                  <c:v>0</c:v>
                </c:pt>
                <c:pt idx="21" formatCode="0.0%">
                  <c:v>0</c:v>
                </c:pt>
                <c:pt idx="22" formatCode="0.0%">
                  <c:v>0</c:v>
                </c:pt>
                <c:pt idx="23" formatCode="0.0%">
                  <c:v>0</c:v>
                </c:pt>
                <c:pt idx="24" formatCode="0.0%">
                  <c:v>0</c:v>
                </c:pt>
                <c:pt idx="25" formatCode="0.0%">
                  <c:v>0</c:v>
                </c:pt>
                <c:pt idx="26" formatCode="0.0%">
                  <c:v>7.0999999999999994E-2</c:v>
                </c:pt>
                <c:pt idx="27" formatCode="0.0%">
                  <c:v>5.5E-2</c:v>
                </c:pt>
                <c:pt idx="28" formatCode="0.0%">
                  <c:v>0</c:v>
                </c:pt>
                <c:pt idx="29" formatCode="0.0%">
                  <c:v>0</c:v>
                </c:pt>
                <c:pt idx="30" formatCode="0.0%">
                  <c:v>0</c:v>
                </c:pt>
                <c:pt idx="31" formatCode="0.0%">
                  <c:v>0</c:v>
                </c:pt>
                <c:pt idx="32" formatCode="0.0%">
                  <c:v>0</c:v>
                </c:pt>
                <c:pt idx="33" formatCode="0.0%">
                  <c:v>0</c:v>
                </c:pt>
                <c:pt idx="34" formatCode="0.0%">
                  <c:v>0</c:v>
                </c:pt>
                <c:pt idx="35" formatCode="0.0%">
                  <c:v>0</c:v>
                </c:pt>
                <c:pt idx="36" formatCode="0.0%">
                  <c:v>0</c:v>
                </c:pt>
              </c:numCache>
            </c:numRef>
          </c:val>
          <c:smooth val="0"/>
          <c:extLst>
            <c:ext xmlns:c16="http://schemas.microsoft.com/office/drawing/2014/chart" uri="{C3380CC4-5D6E-409C-BE32-E72D297353CC}">
              <c16:uniqueId val="{00000000-A036-4BC6-9ECB-24EBB628771F}"/>
            </c:ext>
          </c:extLst>
        </c:ser>
        <c:ser>
          <c:idx val="0"/>
          <c:order val="1"/>
          <c:tx>
            <c:v>Target</c:v>
          </c:tx>
          <c:spPr>
            <a:ln w="19050" cap="rnd">
              <a:solidFill>
                <a:srgbClr val="C00000"/>
              </a:solidFill>
              <a:prstDash val="dash"/>
              <a:round/>
            </a:ln>
            <a:effectLst/>
          </c:spPr>
          <c:marker>
            <c:symbol val="none"/>
          </c:marker>
          <c:cat>
            <c:numRef>
              <c:f>'A&amp;E'!$C$7:$AM$7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New'!$C$12:$AM$12</c:f>
              <c:numCache>
                <c:formatCode>General</c:formatCode>
                <c:ptCount val="37"/>
                <c:pt idx="19" formatCode="0.0%">
                  <c:v>0.95</c:v>
                </c:pt>
                <c:pt idx="20" formatCode="0.0%">
                  <c:v>0.95</c:v>
                </c:pt>
                <c:pt idx="21" formatCode="0.0%">
                  <c:v>0.95</c:v>
                </c:pt>
                <c:pt idx="22" formatCode="0.0%">
                  <c:v>0.95</c:v>
                </c:pt>
                <c:pt idx="23" formatCode="0.0%">
                  <c:v>0.95</c:v>
                </c:pt>
                <c:pt idx="24" formatCode="0.0%">
                  <c:v>0.95</c:v>
                </c:pt>
                <c:pt idx="25" formatCode="0.0%">
                  <c:v>0.95</c:v>
                </c:pt>
                <c:pt idx="26" formatCode="0.0%">
                  <c:v>0.95</c:v>
                </c:pt>
                <c:pt idx="27" formatCode="0.0%">
                  <c:v>0.95</c:v>
                </c:pt>
                <c:pt idx="28" formatCode="0.0%">
                  <c:v>0.95</c:v>
                </c:pt>
                <c:pt idx="29" formatCode="0.0%">
                  <c:v>0.95</c:v>
                </c:pt>
                <c:pt idx="30" formatCode="0.0%">
                  <c:v>0.95</c:v>
                </c:pt>
                <c:pt idx="31" formatCode="0.0%">
                  <c:v>0.95</c:v>
                </c:pt>
                <c:pt idx="32" formatCode="0.0%">
                  <c:v>0.95</c:v>
                </c:pt>
                <c:pt idx="33" formatCode="0.0%">
                  <c:v>0.95</c:v>
                </c:pt>
                <c:pt idx="34" formatCode="0.0%">
                  <c:v>0.95</c:v>
                </c:pt>
                <c:pt idx="35" formatCode="0.0%">
                  <c:v>0.95</c:v>
                </c:pt>
                <c:pt idx="36" formatCode="0.0%">
                  <c:v>0.95</c:v>
                </c:pt>
              </c:numCache>
            </c:numRef>
          </c:val>
          <c:smooth val="0"/>
          <c:extLst xmlns:c15="http://schemas.microsoft.com/office/drawing/2012/chart">
            <c:ext xmlns:c16="http://schemas.microsoft.com/office/drawing/2014/chart" uri="{C3380CC4-5D6E-409C-BE32-E72D297353CC}">
              <c16:uniqueId val="{00000001-A036-4BC6-9ECB-24EBB628771F}"/>
            </c:ext>
          </c:extLst>
        </c:ser>
        <c:dLbls>
          <c:showLegendKey val="0"/>
          <c:showVal val="0"/>
          <c:showCatName val="0"/>
          <c:showSerName val="0"/>
          <c:showPercent val="0"/>
          <c:showBubbleSize val="0"/>
        </c:dLbls>
        <c:marker val="1"/>
        <c:smooth val="0"/>
        <c:axId val="214574256"/>
        <c:axId val="214573472"/>
      </c:lineChart>
      <c:dateAx>
        <c:axId val="214574256"/>
        <c:scaling>
          <c:orientation val="minMax"/>
          <c:max val="46082"/>
          <c:min val="45566"/>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3472"/>
        <c:crosses val="autoZero"/>
        <c:auto val="1"/>
        <c:lblOffset val="100"/>
        <c:baseTimeUnit val="months"/>
        <c:majorUnit val="1"/>
        <c:majorTimeUnit val="months"/>
      </c:dateAx>
      <c:valAx>
        <c:axId val="214573472"/>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4256"/>
        <c:crosses val="autoZero"/>
        <c:crossBetween val="between"/>
        <c:majorUnit val="0.2"/>
      </c:valAx>
      <c:spPr>
        <a:noFill/>
        <a:ln>
          <a:noFill/>
        </a:ln>
        <a:effectLst/>
      </c:spPr>
    </c:plotArea>
    <c:legend>
      <c:legendPos val="b"/>
      <c:layout>
        <c:manualLayout>
          <c:xMode val="edge"/>
          <c:yMode val="edge"/>
          <c:x val="4.4752520494293957E-2"/>
          <c:y val="0.88050376086771043"/>
          <c:w val="0.89999985461122312"/>
          <c:h val="8.9730112849817828E-2"/>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9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82663459907806"/>
          <c:y val="6.2175623347581026E-2"/>
          <c:w val="0.87364501123346694"/>
          <c:h val="0.55921017766717818"/>
        </c:manualLayout>
      </c:layout>
      <c:lineChart>
        <c:grouping val="standard"/>
        <c:varyColors val="0"/>
        <c:ser>
          <c:idx val="2"/>
          <c:order val="0"/>
          <c:tx>
            <c:v>% received mechanical thrombectomy</c:v>
          </c:tx>
          <c:spPr>
            <a:ln w="25400" cap="rnd">
              <a:solidFill>
                <a:srgbClr val="7EB0DE"/>
              </a:solidFill>
              <a:round/>
            </a:ln>
            <a:effectLst/>
          </c:spPr>
          <c:marker>
            <c:symbol val="circle"/>
            <c:size val="5"/>
            <c:spPr>
              <a:solidFill>
                <a:srgbClr val="7EB0DE"/>
              </a:solidFill>
              <a:ln w="9525">
                <a:solidFill>
                  <a:srgbClr val="7EB0DE"/>
                </a:solidFill>
              </a:ln>
              <a:effectLst/>
            </c:spPr>
          </c:marker>
          <c:cat>
            <c:numRef>
              <c:f>'Stroke New'!$C$7:$AM$7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New'!$C$14:$AM$14</c:f>
              <c:numCache>
                <c:formatCode>General</c:formatCode>
                <c:ptCount val="37"/>
                <c:pt idx="19" formatCode="0.0%">
                  <c:v>1.6E-2</c:v>
                </c:pt>
                <c:pt idx="20" formatCode="0.0%">
                  <c:v>5.8000000000000003E-2</c:v>
                </c:pt>
                <c:pt idx="21" formatCode="0.0%">
                  <c:v>4.9000000000000002E-2</c:v>
                </c:pt>
                <c:pt idx="22" formatCode="0.0%">
                  <c:v>0</c:v>
                </c:pt>
                <c:pt idx="23" formatCode="0.0%">
                  <c:v>1.7999999999999999E-2</c:v>
                </c:pt>
                <c:pt idx="24" formatCode="0.0%">
                  <c:v>2.1999999999999999E-2</c:v>
                </c:pt>
                <c:pt idx="25" formatCode="0.0%">
                  <c:v>5.5E-2</c:v>
                </c:pt>
                <c:pt idx="26" formatCode="0.0%">
                  <c:v>0</c:v>
                </c:pt>
                <c:pt idx="27" formatCode="0.0%">
                  <c:v>1.6E-2</c:v>
                </c:pt>
                <c:pt idx="28" formatCode="0.0%">
                  <c:v>1.4E-2</c:v>
                </c:pt>
                <c:pt idx="29" formatCode="0.0%">
                  <c:v>4.1000000000000002E-2</c:v>
                </c:pt>
                <c:pt idx="30" formatCode="0.0%">
                  <c:v>3.4000000000000002E-2</c:v>
                </c:pt>
                <c:pt idx="31" formatCode="0.0%">
                  <c:v>1.4999999999999999E-2</c:v>
                </c:pt>
                <c:pt idx="32" formatCode="0.0%">
                  <c:v>7.4999999999999997E-2</c:v>
                </c:pt>
                <c:pt idx="33" formatCode="0.0%">
                  <c:v>1.7000000000000001E-2</c:v>
                </c:pt>
                <c:pt idx="34" formatCode="0.0%">
                  <c:v>6.7000000000000004E-2</c:v>
                </c:pt>
                <c:pt idx="35" formatCode="0.0%">
                  <c:v>0.10199999999999999</c:v>
                </c:pt>
                <c:pt idx="36" formatCode="0.0%">
                  <c:v>7.3999999999999996E-2</c:v>
                </c:pt>
              </c:numCache>
            </c:numRef>
          </c:val>
          <c:smooth val="0"/>
          <c:extLst>
            <c:ext xmlns:c16="http://schemas.microsoft.com/office/drawing/2014/chart" uri="{C3380CC4-5D6E-409C-BE32-E72D297353CC}">
              <c16:uniqueId val="{00000000-5904-499D-893D-BEFDF9AAE2E3}"/>
            </c:ext>
          </c:extLst>
        </c:ser>
        <c:ser>
          <c:idx val="0"/>
          <c:order val="1"/>
          <c:tx>
            <c:v>Target</c:v>
          </c:tx>
          <c:spPr>
            <a:ln w="19050" cap="rnd">
              <a:solidFill>
                <a:srgbClr val="C00000"/>
              </a:solidFill>
              <a:prstDash val="dash"/>
              <a:round/>
            </a:ln>
            <a:effectLst/>
          </c:spPr>
          <c:marker>
            <c:symbol val="none"/>
          </c:marker>
          <c:cat>
            <c:numRef>
              <c:f>'A&amp;E'!$C$7:$AM$7</c:f>
              <c:numCache>
                <c:formatCode>mmm\-yy</c:formatCode>
                <c:ptCount val="37"/>
                <c:pt idx="0">
                  <c:v>44986</c:v>
                </c:pt>
                <c:pt idx="1">
                  <c:v>45017</c:v>
                </c:pt>
                <c:pt idx="2">
                  <c:v>45047</c:v>
                </c:pt>
                <c:pt idx="3">
                  <c:v>45078</c:v>
                </c:pt>
                <c:pt idx="4">
                  <c:v>45108</c:v>
                </c:pt>
                <c:pt idx="5">
                  <c:v>45139</c:v>
                </c:pt>
                <c:pt idx="6">
                  <c:v>45170</c:v>
                </c:pt>
                <c:pt idx="7">
                  <c:v>45200</c:v>
                </c:pt>
                <c:pt idx="8">
                  <c:v>45231</c:v>
                </c:pt>
                <c:pt idx="9">
                  <c:v>45261</c:v>
                </c:pt>
                <c:pt idx="10">
                  <c:v>45292</c:v>
                </c:pt>
                <c:pt idx="11">
                  <c:v>45323</c:v>
                </c:pt>
                <c:pt idx="12">
                  <c:v>45352</c:v>
                </c:pt>
                <c:pt idx="13">
                  <c:v>45383</c:v>
                </c:pt>
                <c:pt idx="14">
                  <c:v>45413</c:v>
                </c:pt>
                <c:pt idx="15">
                  <c:v>45444</c:v>
                </c:pt>
                <c:pt idx="16">
                  <c:v>45474</c:v>
                </c:pt>
                <c:pt idx="17">
                  <c:v>45505</c:v>
                </c:pt>
                <c:pt idx="18">
                  <c:v>45536</c:v>
                </c:pt>
                <c:pt idx="19">
                  <c:v>45566</c:v>
                </c:pt>
                <c:pt idx="20">
                  <c:v>45597</c:v>
                </c:pt>
                <c:pt idx="21">
                  <c:v>45627</c:v>
                </c:pt>
                <c:pt idx="22">
                  <c:v>45658</c:v>
                </c:pt>
                <c:pt idx="23">
                  <c:v>45689</c:v>
                </c:pt>
                <c:pt idx="24">
                  <c:v>45717</c:v>
                </c:pt>
                <c:pt idx="25">
                  <c:v>45748</c:v>
                </c:pt>
                <c:pt idx="26">
                  <c:v>45778</c:v>
                </c:pt>
                <c:pt idx="27">
                  <c:v>45809</c:v>
                </c:pt>
                <c:pt idx="28">
                  <c:v>45839</c:v>
                </c:pt>
                <c:pt idx="29">
                  <c:v>45870</c:v>
                </c:pt>
                <c:pt idx="30">
                  <c:v>45901</c:v>
                </c:pt>
                <c:pt idx="31">
                  <c:v>45931</c:v>
                </c:pt>
                <c:pt idx="32">
                  <c:v>45962</c:v>
                </c:pt>
                <c:pt idx="33">
                  <c:v>45992</c:v>
                </c:pt>
                <c:pt idx="34">
                  <c:v>46023</c:v>
                </c:pt>
                <c:pt idx="35">
                  <c:v>46054</c:v>
                </c:pt>
                <c:pt idx="36">
                  <c:v>46082</c:v>
                </c:pt>
              </c:numCache>
            </c:numRef>
          </c:cat>
          <c:val>
            <c:numRef>
              <c:f>'Stroke New'!$C$15:$AM$15</c:f>
              <c:numCache>
                <c:formatCode>General</c:formatCode>
                <c:ptCount val="37"/>
                <c:pt idx="19" formatCode="0.0%">
                  <c:v>0.1</c:v>
                </c:pt>
                <c:pt idx="20" formatCode="0.0%">
                  <c:v>0.1</c:v>
                </c:pt>
                <c:pt idx="21" formatCode="0.0%">
                  <c:v>0.1</c:v>
                </c:pt>
                <c:pt idx="22" formatCode="0.0%">
                  <c:v>0.1</c:v>
                </c:pt>
                <c:pt idx="23" formatCode="0.0%">
                  <c:v>0.1</c:v>
                </c:pt>
                <c:pt idx="24" formatCode="0.0%">
                  <c:v>0.1</c:v>
                </c:pt>
                <c:pt idx="25" formatCode="0.0%">
                  <c:v>0.1</c:v>
                </c:pt>
                <c:pt idx="26" formatCode="0.0%">
                  <c:v>0.1</c:v>
                </c:pt>
                <c:pt idx="27" formatCode="0.0%">
                  <c:v>0.1</c:v>
                </c:pt>
                <c:pt idx="28" formatCode="0.0%">
                  <c:v>0.1</c:v>
                </c:pt>
                <c:pt idx="29" formatCode="0.0%">
                  <c:v>0.1</c:v>
                </c:pt>
                <c:pt idx="30" formatCode="0.0%">
                  <c:v>0.1</c:v>
                </c:pt>
                <c:pt idx="31" formatCode="0.0%">
                  <c:v>0.1</c:v>
                </c:pt>
                <c:pt idx="32" formatCode="0.0%">
                  <c:v>0.1</c:v>
                </c:pt>
                <c:pt idx="33" formatCode="0.0%">
                  <c:v>0.1</c:v>
                </c:pt>
                <c:pt idx="34" formatCode="0.0%">
                  <c:v>0.1</c:v>
                </c:pt>
                <c:pt idx="35" formatCode="0.0%">
                  <c:v>0.1</c:v>
                </c:pt>
                <c:pt idx="36" formatCode="0.0%">
                  <c:v>0.1</c:v>
                </c:pt>
              </c:numCache>
            </c:numRef>
          </c:val>
          <c:smooth val="0"/>
          <c:extLst xmlns:c15="http://schemas.microsoft.com/office/drawing/2012/chart">
            <c:ext xmlns:c16="http://schemas.microsoft.com/office/drawing/2014/chart" uri="{C3380CC4-5D6E-409C-BE32-E72D297353CC}">
              <c16:uniqueId val="{00000001-5904-499D-893D-BEFDF9AAE2E3}"/>
            </c:ext>
          </c:extLst>
        </c:ser>
        <c:dLbls>
          <c:showLegendKey val="0"/>
          <c:showVal val="0"/>
          <c:showCatName val="0"/>
          <c:showSerName val="0"/>
          <c:showPercent val="0"/>
          <c:showBubbleSize val="0"/>
        </c:dLbls>
        <c:marker val="1"/>
        <c:smooth val="0"/>
        <c:axId val="214574256"/>
        <c:axId val="214573472"/>
      </c:lineChart>
      <c:dateAx>
        <c:axId val="214574256"/>
        <c:scaling>
          <c:orientation val="minMax"/>
          <c:max val="46082"/>
          <c:min val="45566"/>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3472"/>
        <c:crosses val="autoZero"/>
        <c:auto val="1"/>
        <c:lblOffset val="100"/>
        <c:baseTimeUnit val="months"/>
        <c:majorUnit val="1"/>
        <c:majorTimeUnit val="months"/>
      </c:dateAx>
      <c:valAx>
        <c:axId val="214573472"/>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214574256"/>
        <c:crosses val="autoZero"/>
        <c:crossBetween val="between"/>
      </c:valAx>
      <c:spPr>
        <a:noFill/>
        <a:ln>
          <a:noFill/>
        </a:ln>
        <a:effectLst/>
      </c:spPr>
    </c:plotArea>
    <c:legend>
      <c:legendPos val="b"/>
      <c:layout>
        <c:manualLayout>
          <c:xMode val="edge"/>
          <c:yMode val="edge"/>
          <c:x val="6.8630410481396606E-2"/>
          <c:y val="0.9124616894017471"/>
          <c:w val="0.89999976632320067"/>
          <c:h val="8.7538591574358296E-2"/>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9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 id="17">
  <a:schemeClr val="accent4"/>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svg"/><Relationship Id="rId1" Type="http://schemas.openxmlformats.org/officeDocument/2006/relationships/image" Target="../media/image1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svg"/><Relationship Id="rId1"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4_4" csCatId="accent4" phldr="1"/>
      <dgm:spPr/>
      <dgm:t>
        <a:bodyPr/>
        <a:lstStyle/>
        <a:p>
          <a:endParaRPr lang="en-GB"/>
        </a:p>
      </dgm:t>
    </dgm:pt>
    <dgm:pt modelId="{A234D1E4-870D-4C0F-95CE-D75C5CD14EC0}">
      <dgm:prSet phldrT="[Text]"/>
      <dgm:spPr/>
      <dgm:t>
        <a:bodyPr/>
        <a:lstStyle/>
        <a:p>
          <a:pPr algn="ctr"/>
          <a:r>
            <a:rPr kumimoji="0" lang="en-GB" b="1" i="0" u="none" strike="noStrike" cap="none" spc="0" normalizeH="0" baseline="0" noProof="0">
              <a:ln/>
              <a:effectLst/>
              <a:uLnTx/>
              <a:uFillTx/>
              <a:latin typeface="Verdana" panose="020B0604030504040204" pitchFamily="34" charset="0"/>
              <a:ea typeface="Verdana" panose="020B0604030504040204" pitchFamily="34" charset="0"/>
              <a:cs typeface="+mn-cs"/>
            </a:rPr>
            <a:t>Section 1: </a:t>
          </a:r>
          <a:r>
            <a:rPr kumimoji="0" lang="en-GB" b="0" i="0" u="none" strike="noStrike" cap="none" spc="0" normalizeH="0" baseline="0" noProof="0">
              <a:ln/>
              <a:effectLst/>
              <a:uLnTx/>
              <a:uFillTx/>
              <a:latin typeface="Verdana" panose="020B0604030504040204" pitchFamily="34" charset="0"/>
              <a:ea typeface="Verdana" panose="020B0604030504040204" pitchFamily="34" charset="0"/>
              <a:cs typeface="+mn-cs"/>
            </a:rPr>
            <a:t>Summary of performance against the SBUHB Breakthrough Objectives and the Welsh Government Oversight &amp; Escalation criteria</a:t>
          </a:r>
          <a:endParaRPr lang="en-GB" dirty="0"/>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dgm:t>
        <a:bodyPr/>
        <a:lstStyle/>
        <a:p>
          <a:pPr algn="ctr"/>
          <a:endParaRPr lang="en-GB" b="1" dirty="0"/>
        </a:p>
        <a:p>
          <a:pPr algn="ctr"/>
          <a:r>
            <a:rPr lang="en-GB" b="1" dirty="0">
              <a:latin typeface="Verdana" panose="020B0604030504040204" pitchFamily="34" charset="0"/>
              <a:ea typeface="Verdana" panose="020B0604030504040204" pitchFamily="34" charset="0"/>
            </a:rPr>
            <a:t>Section 2</a:t>
          </a:r>
          <a:r>
            <a:rPr lang="en-GB" dirty="0">
              <a:latin typeface="Verdana" panose="020B0604030504040204" pitchFamily="34" charset="0"/>
              <a:ea typeface="Verdana" panose="020B0604030504040204" pitchFamily="34" charset="0"/>
            </a:rPr>
            <a:t>: Detailed updates against </a:t>
          </a:r>
          <a:r>
            <a:rPr kumimoji="0" lang="en-GB" b="0" i="0" u="none" strike="noStrike" cap="none" spc="0" normalizeH="0" baseline="0" noProof="0" dirty="0">
              <a:ln/>
              <a:effectLst/>
              <a:uLnTx/>
              <a:uFillTx/>
              <a:latin typeface="Verdana" panose="020B0604030504040204" pitchFamily="34" charset="0"/>
              <a:ea typeface="Verdana" panose="020B0604030504040204" pitchFamily="34" charset="0"/>
              <a:cs typeface="+mn-cs"/>
            </a:rPr>
            <a:t>the SBUHB Breakthrough Objectives and the Welsh Government Oversight &amp; Escalation criteria</a:t>
          </a:r>
          <a:r>
            <a:rPr lang="en-GB" dirty="0">
              <a:latin typeface="Verdana" panose="020B0604030504040204" pitchFamily="34" charset="0"/>
              <a:ea typeface="Verdana" panose="020B0604030504040204" pitchFamily="34" charset="0"/>
            </a:rPr>
            <a:t> </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FB9320CF-4C4C-46C8-9228-ECCB91AA990D}">
      <dgm:prSet/>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0070C0"/>
        </a:solidFill>
      </dgm:spPr>
      <dgm:t>
        <a:bodyPr/>
        <a:lstStyle/>
        <a:p>
          <a:pPr algn="ctr"/>
          <a:r>
            <a:rPr lang="en-GB" b="1" dirty="0">
              <a:latin typeface="Verdana" panose="020B0604030504040204" pitchFamily="34" charset="0"/>
              <a:ea typeface="Verdana" panose="020B0604030504040204" pitchFamily="34" charset="0"/>
            </a:rPr>
            <a:t>Section 3</a:t>
          </a:r>
          <a:r>
            <a:rPr lang="en-GB" dirty="0">
              <a:latin typeface="Verdana" panose="020B0604030504040204" pitchFamily="34" charset="0"/>
              <a:ea typeface="Verdana" panose="020B0604030504040204" pitchFamily="34" charset="0"/>
            </a:rPr>
            <a:t>: NHS Performance Framework 2026-27 metrics &amp; Local Measures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a:extLst>
              <a:ext uri="{96DAC541-7B7A-43D3-8B79-37D633B846F1}">
                <asvg:svgBlip xmlns:asvg="http://schemas.microsoft.com/office/drawing/2016/SVG/main" r:embed="rId1"/>
              </a:ext>
            </a:extLst>
          </a:blip>
          <a:srcRect/>
          <a:stretch>
            <a:fillRect/>
          </a:stretch>
        </a:blipFill>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3"/>
      <dgm:spPr>
        <a:blipFill rotWithShape="1">
          <a:blip xmlns:r="http://schemas.openxmlformats.org/officeDocument/2006/relationships">
            <a:extLst>
              <a:ext uri="{96DAC541-7B7A-43D3-8B79-37D633B846F1}">
                <asvg:svgBlip xmlns:asvg="http://schemas.microsoft.com/office/drawing/2016/SVG/main" r:embed="rId3"/>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3" custLinFactNeighborX="9008" custLinFactNeighborY="-5786">
        <dgm:presLayoutVars>
          <dgm:bulletEnabled val="1"/>
        </dgm:presLayoutVars>
      </dgm:prSet>
      <dgm:spPr/>
    </dgm:pt>
  </dgm:ptLst>
  <dgm:cxnLst>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115286" y="14018"/>
          <a:ext cx="10692003" cy="2119763"/>
        </a:xfrm>
        <a:prstGeom prst="homePlate">
          <a:avLst/>
        </a:prstGeom>
        <a:solidFill>
          <a:schemeClr val="accent4">
            <a:shade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4757" tIns="91440" rIns="170688" bIns="91440" numCol="1" spcCol="1270" anchor="ctr" anchorCtr="0">
          <a:noAutofit/>
        </a:bodyPr>
        <a:lstStyle/>
        <a:p>
          <a:pPr marL="0" lvl="0" indent="0" algn="ctr" defTabSz="1066800">
            <a:lnSpc>
              <a:spcPct val="90000"/>
            </a:lnSpc>
            <a:spcBef>
              <a:spcPct val="0"/>
            </a:spcBef>
            <a:spcAft>
              <a:spcPct val="35000"/>
            </a:spcAft>
            <a:buNone/>
          </a:pPr>
          <a:r>
            <a:rPr kumimoji="0" lang="en-GB" sz="2400" b="1" i="0" u="none" strike="noStrike" kern="1200" cap="none" spc="0" normalizeH="0" baseline="0" noProof="0">
              <a:ln/>
              <a:effectLst/>
              <a:uLnTx/>
              <a:uFillTx/>
              <a:latin typeface="Verdana" panose="020B0604030504040204" pitchFamily="34" charset="0"/>
              <a:ea typeface="Verdana" panose="020B0604030504040204" pitchFamily="34" charset="0"/>
              <a:cs typeface="+mn-cs"/>
            </a:rPr>
            <a:t>Section 1: </a:t>
          </a:r>
          <a:r>
            <a:rPr kumimoji="0" lang="en-GB" sz="2400" b="0" i="0" u="none" strike="noStrike" kern="1200" cap="none" spc="0" normalizeH="0" baseline="0" noProof="0">
              <a:ln/>
              <a:effectLst/>
              <a:uLnTx/>
              <a:uFillTx/>
              <a:latin typeface="Verdana" panose="020B0604030504040204" pitchFamily="34" charset="0"/>
              <a:ea typeface="Verdana" panose="020B0604030504040204" pitchFamily="34" charset="0"/>
              <a:cs typeface="+mn-cs"/>
            </a:rPr>
            <a:t>Summary of performance against the SBUHB Breakthrough Objectives and the Welsh Government Oversight &amp; Escalation criteria</a:t>
          </a:r>
          <a:endParaRPr lang="en-GB" sz="2400" kern="1200" dirty="0"/>
        </a:p>
      </dsp:txBody>
      <dsp:txXfrm rot="10800000">
        <a:off x="4645227" y="14018"/>
        <a:ext cx="10162062" cy="2119763"/>
      </dsp:txXfrm>
    </dsp:sp>
    <dsp:sp modelId="{F9E476B7-A246-4EEE-9E1A-6E631012DA9E}">
      <dsp:nvSpPr>
        <dsp:cNvPr id="0" name=""/>
        <dsp:cNvSpPr/>
      </dsp:nvSpPr>
      <dsp:spPr>
        <a:xfrm>
          <a:off x="2163157" y="473"/>
          <a:ext cx="2119763" cy="2119763"/>
        </a:xfrm>
        <a:prstGeom prst="ellipse">
          <a:avLst/>
        </a:prstGeom>
        <a:blipFill>
          <a:blip xmlns:r="http://schemas.openxmlformats.org/officeDocument/2006/relationships">
            <a:extLst>
              <a:ext uri="{96DAC541-7B7A-43D3-8B79-37D633B846F1}">
                <asvg:svgBlip xmlns:asvg="http://schemas.microsoft.com/office/drawing/2016/SVG/main" r:embed="rId1"/>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186174" y="2630351"/>
          <a:ext cx="10692003" cy="2119763"/>
        </a:xfrm>
        <a:prstGeom prst="homePlate">
          <a:avLst/>
        </a:prstGeom>
        <a:solidFill>
          <a:schemeClr val="accent4">
            <a:shade val="50000"/>
            <a:hueOff val="406356"/>
            <a:satOff val="-23479"/>
            <a:lumOff val="3248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4757" tIns="91440" rIns="170688" bIns="91440" numCol="1" spcCol="1270" anchor="t" anchorCtr="0">
          <a:noAutofit/>
        </a:bodyPr>
        <a:lstStyle/>
        <a:p>
          <a:pPr marL="0" lvl="0" indent="0" algn="ctr" defTabSz="1066800">
            <a:lnSpc>
              <a:spcPct val="90000"/>
            </a:lnSpc>
            <a:spcBef>
              <a:spcPct val="0"/>
            </a:spcBef>
            <a:spcAft>
              <a:spcPct val="35000"/>
            </a:spcAft>
            <a:buNone/>
          </a:pPr>
          <a:endParaRPr lang="en-GB" sz="2400" b="1" kern="1200" dirty="0"/>
        </a:p>
        <a:p>
          <a:pPr marL="0" lvl="0" indent="0" algn="ctr" defTabSz="1066800">
            <a:lnSpc>
              <a:spcPct val="90000"/>
            </a:lnSpc>
            <a:spcBef>
              <a:spcPct val="0"/>
            </a:spcBef>
            <a:spcAft>
              <a:spcPct val="35000"/>
            </a:spcAft>
            <a:buNone/>
          </a:pPr>
          <a:r>
            <a:rPr lang="en-GB" sz="2400" b="1" kern="1200" dirty="0">
              <a:latin typeface="Verdana" panose="020B0604030504040204" pitchFamily="34" charset="0"/>
              <a:ea typeface="Verdana" panose="020B0604030504040204" pitchFamily="34" charset="0"/>
            </a:rPr>
            <a:t>Section 2</a:t>
          </a:r>
          <a:r>
            <a:rPr lang="en-GB" sz="2400" kern="1200" dirty="0">
              <a:latin typeface="Verdana" panose="020B0604030504040204" pitchFamily="34" charset="0"/>
              <a:ea typeface="Verdana" panose="020B0604030504040204" pitchFamily="34" charset="0"/>
            </a:rPr>
            <a:t>: Detailed updates against </a:t>
          </a:r>
          <a:r>
            <a:rPr kumimoji="0" lang="en-GB" sz="2400" b="0" i="0" u="none" strike="noStrike" kern="1200" cap="none" spc="0" normalizeH="0" baseline="0" noProof="0" dirty="0">
              <a:ln/>
              <a:effectLst/>
              <a:uLnTx/>
              <a:uFillTx/>
              <a:latin typeface="Verdana" panose="020B0604030504040204" pitchFamily="34" charset="0"/>
              <a:ea typeface="Verdana" panose="020B0604030504040204" pitchFamily="34" charset="0"/>
              <a:cs typeface="+mn-cs"/>
            </a:rPr>
            <a:t>the SBUHB Breakthrough Objectives and the Welsh Government Oversight &amp; Escalation criteria</a:t>
          </a:r>
          <a:r>
            <a:rPr lang="en-GB" sz="2400" kern="1200" dirty="0">
              <a:latin typeface="Verdana" panose="020B0604030504040204" pitchFamily="34" charset="0"/>
              <a:ea typeface="Verdana" panose="020B0604030504040204" pitchFamily="34" charset="0"/>
            </a:rPr>
            <a:t> </a:t>
          </a:r>
        </a:p>
        <a:p>
          <a:pPr marL="171450" lvl="1" indent="-171450" algn="l" defTabSz="844550">
            <a:lnSpc>
              <a:spcPct val="90000"/>
            </a:lnSpc>
            <a:spcBef>
              <a:spcPct val="0"/>
            </a:spcBef>
            <a:spcAft>
              <a:spcPct val="15000"/>
            </a:spcAft>
            <a:buChar char="•"/>
          </a:pPr>
          <a:endParaRPr lang="en-GB" sz="1900" kern="1200" dirty="0"/>
        </a:p>
      </dsp:txBody>
      <dsp:txXfrm rot="10800000">
        <a:off x="4716115" y="2630351"/>
        <a:ext cx="10162062" cy="2119763"/>
      </dsp:txXfrm>
    </dsp:sp>
    <dsp:sp modelId="{C0FBD90D-9B30-43B9-97E9-94BEF7DC7598}">
      <dsp:nvSpPr>
        <dsp:cNvPr id="0" name=""/>
        <dsp:cNvSpPr/>
      </dsp:nvSpPr>
      <dsp:spPr>
        <a:xfrm>
          <a:off x="2163157" y="2753001"/>
          <a:ext cx="2119763" cy="2119763"/>
        </a:xfrm>
        <a:prstGeom prst="ellipse">
          <a:avLst/>
        </a:prstGeom>
        <a:blipFill>
          <a:blip xmlns:r="http://schemas.openxmlformats.org/officeDocument/2006/relationships">
            <a:extLst>
              <a:ext uri="{96DAC541-7B7A-43D3-8B79-37D633B846F1}">
                <asvg:svgBlip xmlns:asvg="http://schemas.microsoft.com/office/drawing/2016/SVG/main" r:embed="rId2"/>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186174" y="5382880"/>
          <a:ext cx="10692003" cy="2119763"/>
        </a:xfrm>
        <a:prstGeom prst="homePlate">
          <a:avLst/>
        </a:prstGeom>
        <a:solidFill>
          <a:srgbClr val="0070C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4757" tIns="91440" rIns="170688" bIns="91440" numCol="1" spcCol="1270" anchor="ctr" anchorCtr="0">
          <a:noAutofit/>
        </a:bodyPr>
        <a:lstStyle/>
        <a:p>
          <a:pPr marL="0" lvl="0" indent="0" algn="ctr" defTabSz="1066800">
            <a:lnSpc>
              <a:spcPct val="90000"/>
            </a:lnSpc>
            <a:spcBef>
              <a:spcPct val="0"/>
            </a:spcBef>
            <a:spcAft>
              <a:spcPct val="35000"/>
            </a:spcAft>
            <a:buNone/>
          </a:pPr>
          <a:r>
            <a:rPr lang="en-GB" sz="2400" b="1" kern="1200" dirty="0">
              <a:latin typeface="Verdana" panose="020B0604030504040204" pitchFamily="34" charset="0"/>
              <a:ea typeface="Verdana" panose="020B0604030504040204" pitchFamily="34" charset="0"/>
            </a:rPr>
            <a:t>Section 3</a:t>
          </a:r>
          <a:r>
            <a:rPr lang="en-GB" sz="2400" kern="1200" dirty="0">
              <a:latin typeface="Verdana" panose="020B0604030504040204" pitchFamily="34" charset="0"/>
              <a:ea typeface="Verdana" panose="020B0604030504040204" pitchFamily="34" charset="0"/>
            </a:rPr>
            <a:t>: NHS Performance Framework 2026-27 metrics &amp; Local Measures</a:t>
          </a:r>
        </a:p>
      </dsp:txBody>
      <dsp:txXfrm rot="10800000">
        <a:off x="4716115" y="5382880"/>
        <a:ext cx="10162062" cy="2119763"/>
      </dsp:txXfrm>
    </dsp:sp>
    <dsp:sp modelId="{5BFA6665-1F33-4D4C-9527-789645D89B43}">
      <dsp:nvSpPr>
        <dsp:cNvPr id="0" name=""/>
        <dsp:cNvSpPr/>
      </dsp:nvSpPr>
      <dsp:spPr>
        <a:xfrm>
          <a:off x="2163157" y="5505529"/>
          <a:ext cx="2119763" cy="2119763"/>
        </a:xfrm>
        <a:prstGeom prst="ellipse">
          <a:avLst/>
        </a:prstGeom>
        <a:blipFill rotWithShape="1">
          <a:blip xmlns:r="http://schemas.openxmlformats.org/officeDocument/2006/relationships">
            <a:extLst>
              <a:ext uri="{96DAC541-7B7A-43D3-8B79-37D633B846F1}">
                <asvg:svgBlip xmlns:asvg="http://schemas.microsoft.com/office/drawing/2016/SVG/main" r:embed="rId3"/>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27/05/2026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27/05/2026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88DA12-68FA-46D7-A7F5-37BA9FC3181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81997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19</a:t>
            </a:fld>
            <a:endParaRPr lang="pt-BR"/>
          </a:p>
        </p:txBody>
      </p:sp>
    </p:spTree>
    <p:extLst>
      <p:ext uri="{BB962C8B-B14F-4D97-AF65-F5344CB8AC3E}">
        <p14:creationId xmlns:p14="http://schemas.microsoft.com/office/powerpoint/2010/main" val="343625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20</a:t>
            </a:fld>
            <a:endParaRPr lang="pt-BR"/>
          </a:p>
        </p:txBody>
      </p:sp>
    </p:spTree>
    <p:extLst>
      <p:ext uri="{BB962C8B-B14F-4D97-AF65-F5344CB8AC3E}">
        <p14:creationId xmlns:p14="http://schemas.microsoft.com/office/powerpoint/2010/main" val="1710570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21</a:t>
            </a:fld>
            <a:endParaRPr lang="pt-BR"/>
          </a:p>
        </p:txBody>
      </p:sp>
    </p:spTree>
    <p:extLst>
      <p:ext uri="{BB962C8B-B14F-4D97-AF65-F5344CB8AC3E}">
        <p14:creationId xmlns:p14="http://schemas.microsoft.com/office/powerpoint/2010/main" val="1104953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0332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29</a:t>
            </a:fld>
            <a:endParaRPr lang="pt-BR"/>
          </a:p>
        </p:txBody>
      </p:sp>
    </p:spTree>
    <p:extLst>
      <p:ext uri="{BB962C8B-B14F-4D97-AF65-F5344CB8AC3E}">
        <p14:creationId xmlns:p14="http://schemas.microsoft.com/office/powerpoint/2010/main" val="13205151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30</a:t>
            </a:fld>
            <a:endParaRPr lang="pt-BR"/>
          </a:p>
        </p:txBody>
      </p:sp>
    </p:spTree>
    <p:extLst>
      <p:ext uri="{BB962C8B-B14F-4D97-AF65-F5344CB8AC3E}">
        <p14:creationId xmlns:p14="http://schemas.microsoft.com/office/powerpoint/2010/main" val="21348519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4C791-EE8B-EE9A-73EF-5AA972FABD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0FC1E5-6C4B-9CA1-28CA-7203756BE97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8270925-04C5-BC67-C391-E37D001A43FB}"/>
              </a:ext>
            </a:extLst>
          </p:cNvPr>
          <p:cNvSpPr>
            <a:spLocks noGrp="1"/>
          </p:cNvSpPr>
          <p:nvPr>
            <p:ph type="body" idx="1"/>
          </p:nvPr>
        </p:nvSpPr>
        <p:spPr/>
        <p:txBody>
          <a:bodyPr/>
          <a:lstStyle/>
          <a:p>
            <a:r>
              <a:rPr lang="en-GB" dirty="0"/>
              <a:t>Update chart</a:t>
            </a:r>
          </a:p>
        </p:txBody>
      </p:sp>
      <p:sp>
        <p:nvSpPr>
          <p:cNvPr id="4" name="Slide Number Placeholder 3">
            <a:extLst>
              <a:ext uri="{FF2B5EF4-FFF2-40B4-BE49-F238E27FC236}">
                <a16:creationId xmlns:a16="http://schemas.microsoft.com/office/drawing/2014/main" id="{D06F42D6-C602-827B-F608-8D72D0A2984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83352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16474-5DE8-F769-C9AB-976EA70DDB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3B84E9-C5D9-1F66-001A-EF42DF9883E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6595895-4E39-8CDE-206E-5105D26FD076}"/>
              </a:ext>
            </a:extLst>
          </p:cNvPr>
          <p:cNvSpPr>
            <a:spLocks noGrp="1"/>
          </p:cNvSpPr>
          <p:nvPr>
            <p:ph type="body" idx="1"/>
          </p:nvPr>
        </p:nvSpPr>
        <p:spPr/>
        <p:txBody>
          <a:bodyPr/>
          <a:lstStyle/>
          <a:p>
            <a:r>
              <a:rPr lang="en-GB" dirty="0"/>
              <a:t>Update chart</a:t>
            </a:r>
          </a:p>
        </p:txBody>
      </p:sp>
      <p:sp>
        <p:nvSpPr>
          <p:cNvPr id="4" name="Slide Number Placeholder 3">
            <a:extLst>
              <a:ext uri="{FF2B5EF4-FFF2-40B4-BE49-F238E27FC236}">
                <a16:creationId xmlns:a16="http://schemas.microsoft.com/office/drawing/2014/main" id="{19113128-3023-81C7-CE0B-FEF61F73A49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659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65105-49B4-EAA3-37B8-7F7ED203D0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38C95E-702A-32A5-19AD-643C4C34FC3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D23E958-B37A-9E05-EE9A-8F8A3310991E}"/>
              </a:ext>
            </a:extLst>
          </p:cNvPr>
          <p:cNvSpPr>
            <a:spLocks noGrp="1"/>
          </p:cNvSpPr>
          <p:nvPr>
            <p:ph type="body" idx="1"/>
          </p:nvPr>
        </p:nvSpPr>
        <p:spPr/>
        <p:txBody>
          <a:bodyPr/>
          <a:lstStyle/>
          <a:p>
            <a:r>
              <a:rPr lang="en-GB" dirty="0"/>
              <a:t>Update chart</a:t>
            </a:r>
          </a:p>
        </p:txBody>
      </p:sp>
      <p:sp>
        <p:nvSpPr>
          <p:cNvPr id="4" name="Slide Number Placeholder 3">
            <a:extLst>
              <a:ext uri="{FF2B5EF4-FFF2-40B4-BE49-F238E27FC236}">
                <a16:creationId xmlns:a16="http://schemas.microsoft.com/office/drawing/2014/main" id="{9BF0A2AE-8484-0E7D-0FED-D19FF38526A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4593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15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B41FE-6F2D-1D08-F872-8073F3D61D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61B118-589B-A70B-1257-D52B46AEFCA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916746D-E7F4-449E-DC67-81F0456D0A24}"/>
              </a:ext>
            </a:extLst>
          </p:cNvPr>
          <p:cNvSpPr>
            <a:spLocks noGrp="1"/>
          </p:cNvSpPr>
          <p:nvPr>
            <p:ph type="body" idx="1"/>
          </p:nvPr>
        </p:nvSpPr>
        <p:spPr/>
        <p:txBody>
          <a:bodyPr/>
          <a:lstStyle/>
          <a:p>
            <a:r>
              <a:rPr lang="en-GB" dirty="0"/>
              <a:t>Update chart</a:t>
            </a:r>
          </a:p>
        </p:txBody>
      </p:sp>
      <p:sp>
        <p:nvSpPr>
          <p:cNvPr id="4" name="Slide Number Placeholder 3">
            <a:extLst>
              <a:ext uri="{FF2B5EF4-FFF2-40B4-BE49-F238E27FC236}">
                <a16:creationId xmlns:a16="http://schemas.microsoft.com/office/drawing/2014/main" id="{2BB0FD1B-4C44-67A6-D98E-44A93C478EC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16395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40</a:t>
            </a:fld>
            <a:endParaRPr lang="pt-BR"/>
          </a:p>
        </p:txBody>
      </p:sp>
    </p:spTree>
    <p:extLst>
      <p:ext uri="{BB962C8B-B14F-4D97-AF65-F5344CB8AC3E}">
        <p14:creationId xmlns:p14="http://schemas.microsoft.com/office/powerpoint/2010/main" val="6589247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20812B-721E-DC54-7FDF-3677B83248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68CC78-15BA-6BEA-F7AE-AF76E644CE0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0AEC0C8-D1D6-3518-7F21-E7B4DE1F721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E2459A0-32D8-81F9-00C6-2175BBA763AC}"/>
              </a:ext>
            </a:extLst>
          </p:cNvPr>
          <p:cNvSpPr>
            <a:spLocks noGrp="1"/>
          </p:cNvSpPr>
          <p:nvPr>
            <p:ph type="sldNum" sz="quarter" idx="5"/>
          </p:nvPr>
        </p:nvSpPr>
        <p:spPr/>
        <p:txBody>
          <a:bodyPr/>
          <a:lstStyle/>
          <a:p>
            <a:fld id="{7632F1A2-D638-401F-83A8-37BE82B69C5E}" type="slidenum">
              <a:rPr lang="pt-BR" smtClean="0"/>
              <a:t>41</a:t>
            </a:fld>
            <a:endParaRPr lang="pt-BR"/>
          </a:p>
        </p:txBody>
      </p:sp>
    </p:spTree>
    <p:extLst>
      <p:ext uri="{BB962C8B-B14F-4D97-AF65-F5344CB8AC3E}">
        <p14:creationId xmlns:p14="http://schemas.microsoft.com/office/powerpoint/2010/main" val="25281881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59B82-9B0D-9A66-2950-35C8FF728F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885250-CCDA-27CA-778D-E18559CE3AD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5C646D65-3267-A4E7-93B7-AD9F6BB105C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F6933B1-BE92-8235-6822-CE64CEEA4DA2}"/>
              </a:ext>
            </a:extLst>
          </p:cNvPr>
          <p:cNvSpPr>
            <a:spLocks noGrp="1"/>
          </p:cNvSpPr>
          <p:nvPr>
            <p:ph type="sldNum" sz="quarter" idx="5"/>
          </p:nvPr>
        </p:nvSpPr>
        <p:spPr/>
        <p:txBody>
          <a:bodyPr/>
          <a:lstStyle/>
          <a:p>
            <a:fld id="{7632F1A2-D638-401F-83A8-37BE82B69C5E}" type="slidenum">
              <a:rPr lang="pt-BR" smtClean="0"/>
              <a:t>42</a:t>
            </a:fld>
            <a:endParaRPr lang="pt-BR"/>
          </a:p>
        </p:txBody>
      </p:sp>
    </p:spTree>
    <p:extLst>
      <p:ext uri="{BB962C8B-B14F-4D97-AF65-F5344CB8AC3E}">
        <p14:creationId xmlns:p14="http://schemas.microsoft.com/office/powerpoint/2010/main" val="3203223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5</a:t>
            </a:fld>
            <a:endParaRPr lang="pt-BR"/>
          </a:p>
        </p:txBody>
      </p:sp>
    </p:spTree>
    <p:extLst>
      <p:ext uri="{BB962C8B-B14F-4D97-AF65-F5344CB8AC3E}">
        <p14:creationId xmlns:p14="http://schemas.microsoft.com/office/powerpoint/2010/main" val="1555568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9</a:t>
            </a:fld>
            <a:endParaRPr lang="pt-BR"/>
          </a:p>
        </p:txBody>
      </p:sp>
    </p:spTree>
    <p:extLst>
      <p:ext uri="{BB962C8B-B14F-4D97-AF65-F5344CB8AC3E}">
        <p14:creationId xmlns:p14="http://schemas.microsoft.com/office/powerpoint/2010/main" val="3344943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highlight>
                <a:srgbClr val="FFFF00"/>
              </a:highlight>
            </a:endParaRPr>
          </a:p>
        </p:txBody>
      </p:sp>
      <p:sp>
        <p:nvSpPr>
          <p:cNvPr id="4" name="Slide Number Placeholder 3"/>
          <p:cNvSpPr>
            <a:spLocks noGrp="1"/>
          </p:cNvSpPr>
          <p:nvPr>
            <p:ph type="sldNum" sz="quarter" idx="5"/>
          </p:nvPr>
        </p:nvSpPr>
        <p:spPr/>
        <p:txBody>
          <a:bodyPr/>
          <a:lstStyle/>
          <a:p>
            <a:fld id="{7632F1A2-D638-401F-83A8-37BE82B69C5E}" type="slidenum">
              <a:rPr lang="pt-BR" smtClean="0"/>
              <a:t>11</a:t>
            </a:fld>
            <a:endParaRPr lang="pt-BR"/>
          </a:p>
        </p:txBody>
      </p:sp>
    </p:spTree>
    <p:extLst>
      <p:ext uri="{BB962C8B-B14F-4D97-AF65-F5344CB8AC3E}">
        <p14:creationId xmlns:p14="http://schemas.microsoft.com/office/powerpoint/2010/main" val="2999161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A8AD24-2627-340D-D4FB-7304407F06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E9B4DE-2A4B-1575-83A1-F9156874415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770B90-DC12-EBA8-543C-7FB62A0B83C0}"/>
              </a:ext>
            </a:extLst>
          </p:cNvPr>
          <p:cNvSpPr>
            <a:spLocks noGrp="1"/>
          </p:cNvSpPr>
          <p:nvPr>
            <p:ph type="body" idx="1"/>
          </p:nvPr>
        </p:nvSpPr>
        <p:spPr/>
        <p:txBody>
          <a:bodyPr/>
          <a:lstStyle/>
          <a:p>
            <a:endParaRPr lang="en-GB" dirty="0">
              <a:highlight>
                <a:srgbClr val="FFFF00"/>
              </a:highlight>
            </a:endParaRPr>
          </a:p>
        </p:txBody>
      </p:sp>
      <p:sp>
        <p:nvSpPr>
          <p:cNvPr id="4" name="Slide Number Placeholder 3">
            <a:extLst>
              <a:ext uri="{FF2B5EF4-FFF2-40B4-BE49-F238E27FC236}">
                <a16:creationId xmlns:a16="http://schemas.microsoft.com/office/drawing/2014/main" id="{CA9D870F-27AA-1751-81A8-77A4AE599EFC}"/>
              </a:ext>
            </a:extLst>
          </p:cNvPr>
          <p:cNvSpPr>
            <a:spLocks noGrp="1"/>
          </p:cNvSpPr>
          <p:nvPr>
            <p:ph type="sldNum" sz="quarter" idx="5"/>
          </p:nvPr>
        </p:nvSpPr>
        <p:spPr/>
        <p:txBody>
          <a:bodyPr/>
          <a:lstStyle/>
          <a:p>
            <a:fld id="{7632F1A2-D638-401F-83A8-37BE82B69C5E}" type="slidenum">
              <a:rPr lang="pt-BR" smtClean="0"/>
              <a:t>12</a:t>
            </a:fld>
            <a:endParaRPr lang="pt-BR"/>
          </a:p>
        </p:txBody>
      </p:sp>
    </p:spTree>
    <p:extLst>
      <p:ext uri="{BB962C8B-B14F-4D97-AF65-F5344CB8AC3E}">
        <p14:creationId xmlns:p14="http://schemas.microsoft.com/office/powerpoint/2010/main" val="1558819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14</a:t>
            </a:fld>
            <a:endParaRPr lang="pt-BR"/>
          </a:p>
        </p:txBody>
      </p:sp>
    </p:spTree>
    <p:extLst>
      <p:ext uri="{BB962C8B-B14F-4D97-AF65-F5344CB8AC3E}">
        <p14:creationId xmlns:p14="http://schemas.microsoft.com/office/powerpoint/2010/main" val="18790198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88DA12-68FA-46D7-A7F5-37BA9FC3181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90410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46AEFB-0653-4324-91FD-C86045907DC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507650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sv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7.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137444" y="2965334"/>
            <a:ext cx="12115800" cy="1219200"/>
          </a:xfrm>
        </p:spPr>
        <p:txBody>
          <a:bodyPr anchor="t" anchorCtr="0"/>
          <a:lstStyle>
            <a:lvl1pPr algn="l">
              <a:defRPr sz="6000" b="1"/>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137444" y="4327410"/>
            <a:ext cx="12115800" cy="1543050"/>
          </a:xfrm>
        </p:spPr>
        <p:txBody>
          <a:bodyPr anchor="t" anchorCtr="0"/>
          <a:lstStyle>
            <a:lvl1pPr marL="0" indent="0" algn="l">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rot="21058263" flipH="1">
            <a:off x="6803102" y="4202052"/>
            <a:ext cx="16581120" cy="9132570"/>
          </a:xfrm>
          <a:prstGeom prst="rect">
            <a:avLst/>
          </a:prstGeom>
        </p:spPr>
      </p:pic>
      <p:pic>
        <p:nvPicPr>
          <p:cNvPr id="12" name="Picture 35">
            <a:extLst>
              <a:ext uri="{FF2B5EF4-FFF2-40B4-BE49-F238E27FC236}">
                <a16:creationId xmlns:a16="http://schemas.microsoft.com/office/drawing/2014/main" id="{880117C7-5292-C5A0-3CFA-8F555548590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070272" y="9199508"/>
            <a:ext cx="3632200" cy="924560"/>
          </a:xfrm>
          <a:prstGeom prst="rect">
            <a:avLst/>
          </a:prstGeom>
        </p:spPr>
      </p:pic>
      <p:pic>
        <p:nvPicPr>
          <p:cNvPr id="13" name="Graphic 12">
            <a:extLst>
              <a:ext uri="{FF2B5EF4-FFF2-40B4-BE49-F238E27FC236}">
                <a16:creationId xmlns:a16="http://schemas.microsoft.com/office/drawing/2014/main" id="{679F988C-821F-E254-809E-195DAB6CD1A9}"/>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938603" y="8954135"/>
            <a:ext cx="5257800" cy="1424940"/>
          </a:xfrm>
          <a:prstGeom prst="rect">
            <a:avLst/>
          </a:prstGeom>
        </p:spPr>
      </p:pic>
    </p:spTree>
    <p:extLst>
      <p:ext uri="{BB962C8B-B14F-4D97-AF65-F5344CB8AC3E}">
        <p14:creationId xmlns:p14="http://schemas.microsoft.com/office/powerpoint/2010/main" val="2816592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137444" y="2965334"/>
            <a:ext cx="12115800" cy="1219200"/>
          </a:xfrm>
        </p:spPr>
        <p:txBody>
          <a:bodyPr anchor="t" anchorCtr="0"/>
          <a:lstStyle>
            <a:lvl1pPr algn="l">
              <a:defRPr sz="6000" b="1">
                <a:solidFill>
                  <a:srgbClr val="1F355E"/>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137444" y="4327410"/>
            <a:ext cx="12115800" cy="1543050"/>
          </a:xfrm>
        </p:spPr>
        <p:txBody>
          <a:bodyPr anchor="t" anchorCtr="0"/>
          <a:lstStyle>
            <a:lvl1pPr marL="0" indent="0" algn="l">
              <a:buNone/>
              <a:defRPr sz="3600">
                <a:solidFill>
                  <a:srgbClr val="1F355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21058263" flipH="1">
            <a:off x="6803102" y="4202052"/>
            <a:ext cx="16581120" cy="9132570"/>
          </a:xfrm>
          <a:prstGeom prst="rect">
            <a:avLst/>
          </a:prstGeom>
        </p:spPr>
      </p:pic>
      <p:pic>
        <p:nvPicPr>
          <p:cNvPr id="12" name="Picture 35">
            <a:extLst>
              <a:ext uri="{FF2B5EF4-FFF2-40B4-BE49-F238E27FC236}">
                <a16:creationId xmlns:a16="http://schemas.microsoft.com/office/drawing/2014/main" id="{880117C7-5292-C5A0-3CFA-8F555548590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070272" y="9199508"/>
            <a:ext cx="3632200" cy="924559"/>
          </a:xfrm>
          <a:prstGeom prst="rect">
            <a:avLst/>
          </a:prstGeom>
        </p:spPr>
      </p:pic>
      <p:pic>
        <p:nvPicPr>
          <p:cNvPr id="13" name="Graphic 12">
            <a:extLst>
              <a:ext uri="{FF2B5EF4-FFF2-40B4-BE49-F238E27FC236}">
                <a16:creationId xmlns:a16="http://schemas.microsoft.com/office/drawing/2014/main" id="{679F988C-821F-E254-809E-195DAB6CD1A9}"/>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938603" y="8954135"/>
            <a:ext cx="5257800" cy="1424940"/>
          </a:xfrm>
          <a:prstGeom prst="rect">
            <a:avLst/>
          </a:prstGeom>
        </p:spPr>
      </p:pic>
    </p:spTree>
    <p:extLst>
      <p:ext uri="{BB962C8B-B14F-4D97-AF65-F5344CB8AC3E}">
        <p14:creationId xmlns:p14="http://schemas.microsoft.com/office/powerpoint/2010/main" val="10252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289844" y="2063751"/>
            <a:ext cx="12115800" cy="1219200"/>
          </a:xfrm>
        </p:spPr>
        <p:txBody>
          <a:bodyPr anchor="t" anchorCtr="0"/>
          <a:lstStyle>
            <a:lvl1pPr algn="l">
              <a:defRPr sz="6000" b="1">
                <a:solidFill>
                  <a:srgbClr val="1F355E"/>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289844" y="3425827"/>
            <a:ext cx="12115800" cy="1543050"/>
          </a:xfrm>
        </p:spPr>
        <p:txBody>
          <a:bodyPr anchor="t" anchorCtr="0"/>
          <a:lstStyle>
            <a:lvl1pPr marL="0" indent="0" algn="l">
              <a:buNone/>
              <a:defRPr sz="3600">
                <a:solidFill>
                  <a:srgbClr val="1F355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4196556" y="4968877"/>
            <a:ext cx="26460450" cy="5124450"/>
          </a:xfrm>
          <a:prstGeom prst="rect">
            <a:avLst/>
          </a:prstGeom>
        </p:spPr>
      </p:pic>
      <p:pic>
        <p:nvPicPr>
          <p:cNvPr id="4" name="Picture 35">
            <a:extLst>
              <a:ext uri="{FF2B5EF4-FFF2-40B4-BE49-F238E27FC236}">
                <a16:creationId xmlns:a16="http://schemas.microsoft.com/office/drawing/2014/main" id="{5455B14C-E6A0-00EC-1771-75A8432318A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905443" y="9475606"/>
            <a:ext cx="2814955" cy="716533"/>
          </a:xfrm>
          <a:prstGeom prst="rect">
            <a:avLst/>
          </a:prstGeom>
        </p:spPr>
      </p:pic>
      <p:pic>
        <p:nvPicPr>
          <p:cNvPr id="5" name="Graphic 4">
            <a:extLst>
              <a:ext uri="{FF2B5EF4-FFF2-40B4-BE49-F238E27FC236}">
                <a16:creationId xmlns:a16="http://schemas.microsoft.com/office/drawing/2014/main" id="{C8408971-AB40-3C42-8AAE-AFF7EC0B3F70}"/>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1137444" y="9311395"/>
            <a:ext cx="3855720" cy="1044956"/>
          </a:xfrm>
          <a:prstGeom prst="rect">
            <a:avLst/>
          </a:prstGeom>
        </p:spPr>
      </p:pic>
    </p:spTree>
    <p:extLst>
      <p:ext uri="{BB962C8B-B14F-4D97-AF65-F5344CB8AC3E}">
        <p14:creationId xmlns:p14="http://schemas.microsoft.com/office/powerpoint/2010/main" val="3120285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flipH="1">
            <a:off x="9140184" y="7071681"/>
            <a:ext cx="12517882" cy="5416931"/>
          </a:xfrm>
          <a:prstGeom prst="rect">
            <a:avLst/>
          </a:prstGeom>
        </p:spPr>
      </p:pic>
    </p:spTree>
    <p:extLst>
      <p:ext uri="{BB962C8B-B14F-4D97-AF65-F5344CB8AC3E}">
        <p14:creationId xmlns:p14="http://schemas.microsoft.com/office/powerpoint/2010/main" val="2335478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Freeform 13">
            <a:extLst>
              <a:ext uri="{FF2B5EF4-FFF2-40B4-BE49-F238E27FC236}">
                <a16:creationId xmlns:a16="http://schemas.microsoft.com/office/drawing/2014/main" id="{1F44AA46-845C-D09D-1237-FBBC26F0DC61}"/>
              </a:ext>
            </a:extLst>
          </p:cNvPr>
          <p:cNvSpPr/>
          <p:nvPr/>
        </p:nvSpPr>
        <p:spPr>
          <a:xfrm flipH="1">
            <a:off x="10440000" y="8640000"/>
            <a:ext cx="10235137" cy="4010400"/>
          </a:xfrm>
          <a:custGeom>
            <a:avLst/>
            <a:gdLst>
              <a:gd name="csX0" fmla="*/ 0 w 10235137"/>
              <a:gd name="csY0" fmla="*/ 1319991 h 4011323"/>
              <a:gd name="csX1" fmla="*/ 1854195 w 10235137"/>
              <a:gd name="csY1" fmla="*/ 47698 h 4011323"/>
              <a:gd name="csX2" fmla="*/ 3197101 w 10235137"/>
              <a:gd name="csY2" fmla="*/ 62121 h 4011323"/>
              <a:gd name="csX3" fmla="*/ 4108802 w 10235137"/>
              <a:gd name="csY3" fmla="*/ 366533 h 4011323"/>
              <a:gd name="csX4" fmla="*/ 4752264 w 10235137"/>
              <a:gd name="csY4" fmla="*/ 786595 h 4011323"/>
              <a:gd name="csX5" fmla="*/ 5907296 w 10235137"/>
              <a:gd name="csY5" fmla="*/ 1777134 h 4011323"/>
              <a:gd name="csX6" fmla="*/ 6241155 w 10235137"/>
              <a:gd name="csY6" fmla="*/ 1954990 h 4011323"/>
              <a:gd name="csX7" fmla="*/ 7356004 w 10235137"/>
              <a:gd name="csY7" fmla="*/ 2162932 h 4011323"/>
              <a:gd name="csX8" fmla="*/ 9562286 w 10235137"/>
              <a:gd name="csY8" fmla="*/ 2687199 h 4011323"/>
              <a:gd name="csX9" fmla="*/ 10235138 w 10235137"/>
              <a:gd name="csY9" fmla="*/ 4011324 h 4011323"/>
              <a:gd name="csX10" fmla="*/ 10031401 w 10235137"/>
              <a:gd name="csY10" fmla="*/ 3280563 h 4011323"/>
              <a:gd name="csX11" fmla="*/ 8114798 w 10235137"/>
              <a:gd name="csY11" fmla="*/ 2257162 h 4011323"/>
              <a:gd name="csX12" fmla="*/ 6592350 w 10235137"/>
              <a:gd name="csY12" fmla="*/ 2108196 h 4011323"/>
              <a:gd name="csX13" fmla="*/ 6223189 w 10235137"/>
              <a:gd name="csY13" fmla="*/ 1996183 h 4011323"/>
              <a:gd name="csX14" fmla="*/ 5882555 w 10235137"/>
              <a:gd name="csY14" fmla="*/ 1816795 h 4011323"/>
              <a:gd name="csX15" fmla="*/ 4718055 w 10235137"/>
              <a:gd name="csY15" fmla="*/ 827978 h 4011323"/>
              <a:gd name="csX16" fmla="*/ 4083346 w 10235137"/>
              <a:gd name="csY16" fmla="*/ 418443 h 4011323"/>
              <a:gd name="csX17" fmla="*/ 3232509 w 10235137"/>
              <a:gd name="csY17" fmla="*/ 133786 h 4011323"/>
              <a:gd name="csX18" fmla="*/ 2620395 w 10235137"/>
              <a:gd name="csY18" fmla="*/ 70573 h 4011323"/>
              <a:gd name="csX19" fmla="*/ 536638 w 10235137"/>
              <a:gd name="csY19" fmla="*/ 774344 h 4011323"/>
              <a:gd name="csX20" fmla="*/ 72015 w 10235137"/>
              <a:gd name="csY20" fmla="*/ 1363284 h 4011323"/>
              <a:gd name="csX21" fmla="*/ 0 w 10235137"/>
              <a:gd name="csY21" fmla="*/ 1319991 h 4011323"/>
              <a:gd name="csX22" fmla="*/ 0 w 10235137"/>
              <a:gd name="csY22" fmla="*/ 1319991 h 40113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235137" h="4011323">
                <a:moveTo>
                  <a:pt x="0" y="1319991"/>
                </a:moveTo>
                <a:cubicBezTo>
                  <a:pt x="398877" y="641625"/>
                  <a:pt x="1072738" y="167604"/>
                  <a:pt x="1854195" y="47698"/>
                </a:cubicBezTo>
                <a:cubicBezTo>
                  <a:pt x="2299327" y="-27416"/>
                  <a:pt x="2753084" y="-7130"/>
                  <a:pt x="3197101" y="62121"/>
                </a:cubicBezTo>
                <a:cubicBezTo>
                  <a:pt x="3511373" y="126700"/>
                  <a:pt x="3820176" y="224584"/>
                  <a:pt x="4108802" y="366533"/>
                </a:cubicBezTo>
                <a:cubicBezTo>
                  <a:pt x="4339721" y="479046"/>
                  <a:pt x="4555049" y="622679"/>
                  <a:pt x="4752264" y="786595"/>
                </a:cubicBezTo>
                <a:cubicBezTo>
                  <a:pt x="5144063" y="1111067"/>
                  <a:pt x="5471232" y="1510318"/>
                  <a:pt x="5907296" y="1777134"/>
                </a:cubicBezTo>
                <a:cubicBezTo>
                  <a:pt x="6014403" y="1843795"/>
                  <a:pt x="6126474" y="1903130"/>
                  <a:pt x="6241155" y="1954990"/>
                </a:cubicBezTo>
                <a:cubicBezTo>
                  <a:pt x="6592581" y="2103703"/>
                  <a:pt x="6978827" y="2129066"/>
                  <a:pt x="7356004" y="2162932"/>
                </a:cubicBezTo>
                <a:cubicBezTo>
                  <a:pt x="8104805" y="2230203"/>
                  <a:pt x="8927955" y="2229762"/>
                  <a:pt x="9562286" y="2687199"/>
                </a:cubicBezTo>
                <a:cubicBezTo>
                  <a:pt x="9984864" y="2991702"/>
                  <a:pt x="10186455" y="3508158"/>
                  <a:pt x="10235138" y="4011324"/>
                </a:cubicBezTo>
                <a:cubicBezTo>
                  <a:pt x="10194744" y="3770375"/>
                  <a:pt x="10145893" y="3507381"/>
                  <a:pt x="10031401" y="3280563"/>
                </a:cubicBezTo>
                <a:cubicBezTo>
                  <a:pt x="9687254" y="2537331"/>
                  <a:pt x="8866250" y="2324538"/>
                  <a:pt x="8114798" y="2257162"/>
                </a:cubicBezTo>
                <a:cubicBezTo>
                  <a:pt x="7607729" y="2203664"/>
                  <a:pt x="7094854" y="2208724"/>
                  <a:pt x="6592350" y="2108196"/>
                </a:cubicBezTo>
                <a:cubicBezTo>
                  <a:pt x="6466435" y="2081888"/>
                  <a:pt x="6341656" y="2047413"/>
                  <a:pt x="6223189" y="1996183"/>
                </a:cubicBezTo>
                <a:cubicBezTo>
                  <a:pt x="6105562" y="1943778"/>
                  <a:pt x="5991976" y="1884129"/>
                  <a:pt x="5882555" y="1816795"/>
                </a:cubicBezTo>
                <a:cubicBezTo>
                  <a:pt x="5442788" y="1550798"/>
                  <a:pt x="5110338" y="1150195"/>
                  <a:pt x="4718055" y="827978"/>
                </a:cubicBezTo>
                <a:cubicBezTo>
                  <a:pt x="4523113" y="667330"/>
                  <a:pt x="4311256" y="527666"/>
                  <a:pt x="4083346" y="418443"/>
                </a:cubicBezTo>
                <a:cubicBezTo>
                  <a:pt x="3814201" y="287091"/>
                  <a:pt x="3525196" y="197575"/>
                  <a:pt x="3232509" y="133786"/>
                </a:cubicBezTo>
                <a:cubicBezTo>
                  <a:pt x="3031170" y="97089"/>
                  <a:pt x="2824867" y="79446"/>
                  <a:pt x="2620395" y="70573"/>
                </a:cubicBezTo>
                <a:cubicBezTo>
                  <a:pt x="1869869" y="34973"/>
                  <a:pt x="1082176" y="237892"/>
                  <a:pt x="536638" y="774344"/>
                </a:cubicBezTo>
                <a:cubicBezTo>
                  <a:pt x="355491" y="947621"/>
                  <a:pt x="201405" y="1148188"/>
                  <a:pt x="72015" y="1363284"/>
                </a:cubicBezTo>
                <a:lnTo>
                  <a:pt x="0" y="1319991"/>
                </a:lnTo>
                <a:lnTo>
                  <a:pt x="0" y="1319991"/>
                </a:lnTo>
                <a:close/>
              </a:path>
            </a:pathLst>
          </a:custGeom>
          <a:solidFill>
            <a:srgbClr val="FFD64F"/>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92AF60C6-8F00-4FB9-8A81-44A5ED02EA9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B5EAF48B-D989-BB5E-399B-60B08945297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186327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6" name="Freeform 15">
            <a:extLst>
              <a:ext uri="{FF2B5EF4-FFF2-40B4-BE49-F238E27FC236}">
                <a16:creationId xmlns:a16="http://schemas.microsoft.com/office/drawing/2014/main" id="{6666AD00-DAC0-FD02-4570-C328AFDBE450}"/>
              </a:ext>
            </a:extLst>
          </p:cNvPr>
          <p:cNvSpPr/>
          <p:nvPr userDrawn="1"/>
        </p:nvSpPr>
        <p:spPr>
          <a:xfrm flipH="1">
            <a:off x="10440000" y="8640000"/>
            <a:ext cx="10132158" cy="3796666"/>
          </a:xfrm>
          <a:custGeom>
            <a:avLst/>
            <a:gdLst>
              <a:gd name="csX0" fmla="*/ 0 w 10132158"/>
              <a:gd name="csY0" fmla="*/ 1335596 h 3796666"/>
              <a:gd name="csX1" fmla="*/ 1073471 w 10132158"/>
              <a:gd name="csY1" fmla="*/ 287138 h 3796666"/>
              <a:gd name="csX2" fmla="*/ 2924236 w 10132158"/>
              <a:gd name="csY2" fmla="*/ 38682 h 3796666"/>
              <a:gd name="csX3" fmla="*/ 3656837 w 10132158"/>
              <a:gd name="csY3" fmla="*/ 221213 h 3796666"/>
              <a:gd name="csX4" fmla="*/ 4632938 w 10132158"/>
              <a:gd name="csY4" fmla="*/ 786920 h 3796666"/>
              <a:gd name="csX5" fmla="*/ 5818897 w 10132158"/>
              <a:gd name="csY5" fmla="*/ 1691182 h 3796666"/>
              <a:gd name="csX6" fmla="*/ 7267163 w 10132158"/>
              <a:gd name="csY6" fmla="*/ 2004020 h 3796666"/>
              <a:gd name="csX7" fmla="*/ 9711537 w 10132158"/>
              <a:gd name="csY7" fmla="*/ 2768626 h 3796666"/>
              <a:gd name="csX8" fmla="*/ 10132159 w 10132158"/>
              <a:gd name="csY8" fmla="*/ 3796142 h 3796666"/>
              <a:gd name="csX9" fmla="*/ 10128182 w 10132158"/>
              <a:gd name="csY9" fmla="*/ 3796667 h 3796666"/>
              <a:gd name="csX10" fmla="*/ 9702595 w 10132158"/>
              <a:gd name="csY10" fmla="*/ 2776331 h 3796666"/>
              <a:gd name="csX11" fmla="*/ 7265080 w 10132158"/>
              <a:gd name="csY11" fmla="*/ 2033897 h 3796666"/>
              <a:gd name="csX12" fmla="*/ 5800657 w 10132158"/>
              <a:gd name="csY12" fmla="*/ 1727274 h 3796666"/>
              <a:gd name="csX13" fmla="*/ 4602327 w 10132158"/>
              <a:gd name="csY13" fmla="*/ 825201 h 3796666"/>
              <a:gd name="csX14" fmla="*/ 3637377 w 10132158"/>
              <a:gd name="csY14" fmla="*/ 273919 h 3796666"/>
              <a:gd name="csX15" fmla="*/ 2916242 w 10132158"/>
              <a:gd name="csY15" fmla="*/ 99641 h 3796666"/>
              <a:gd name="csX16" fmla="*/ 1805621 w 10132158"/>
              <a:gd name="csY16" fmla="*/ 117313 h 3796666"/>
              <a:gd name="csX17" fmla="*/ 332117 w 10132158"/>
              <a:gd name="csY17" fmla="*/ 995711 h 3796666"/>
              <a:gd name="csX18" fmla="*/ 221154 w 10132158"/>
              <a:gd name="csY18" fmla="*/ 1143274 h 3796666"/>
              <a:gd name="csX19" fmla="*/ 120675 w 10132158"/>
              <a:gd name="csY19" fmla="*/ 1298349 h 3796666"/>
              <a:gd name="csX20" fmla="*/ 72972 w 10132158"/>
              <a:gd name="csY20" fmla="*/ 1377525 h 3796666"/>
              <a:gd name="csX21" fmla="*/ 0 w 10132158"/>
              <a:gd name="csY21" fmla="*/ 1335617 h 3796666"/>
              <a:gd name="csX22" fmla="*/ 0 w 10132158"/>
              <a:gd name="csY22" fmla="*/ 1335617 h 379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132158" h="3796666">
                <a:moveTo>
                  <a:pt x="0" y="1335596"/>
                </a:moveTo>
                <a:cubicBezTo>
                  <a:pt x="253654" y="897937"/>
                  <a:pt x="617544" y="515397"/>
                  <a:pt x="1073471" y="287138"/>
                </a:cubicBezTo>
                <a:cubicBezTo>
                  <a:pt x="1641311" y="-2529"/>
                  <a:pt x="2301309" y="-46501"/>
                  <a:pt x="2924236" y="38682"/>
                </a:cubicBezTo>
                <a:cubicBezTo>
                  <a:pt x="3174110" y="69056"/>
                  <a:pt x="3420870" y="132989"/>
                  <a:pt x="3656837" y="221213"/>
                </a:cubicBezTo>
                <a:cubicBezTo>
                  <a:pt x="4012366" y="350323"/>
                  <a:pt x="4340356" y="549887"/>
                  <a:pt x="4632938" y="786920"/>
                </a:cubicBezTo>
                <a:cubicBezTo>
                  <a:pt x="5021140" y="1098973"/>
                  <a:pt x="5369179" y="1467261"/>
                  <a:pt x="5818897" y="1691182"/>
                </a:cubicBezTo>
                <a:cubicBezTo>
                  <a:pt x="6263923" y="1926986"/>
                  <a:pt x="6772507" y="1969293"/>
                  <a:pt x="7267163" y="2004020"/>
                </a:cubicBezTo>
                <a:cubicBezTo>
                  <a:pt x="8109879" y="2072865"/>
                  <a:pt x="9111058" y="2084266"/>
                  <a:pt x="9711537" y="2768626"/>
                </a:cubicBezTo>
                <a:cubicBezTo>
                  <a:pt x="9958528" y="3055052"/>
                  <a:pt x="10083518" y="3426258"/>
                  <a:pt x="10132159" y="3796142"/>
                </a:cubicBezTo>
                <a:cubicBezTo>
                  <a:pt x="10132159" y="3796142"/>
                  <a:pt x="10128182" y="3796667"/>
                  <a:pt x="10128182" y="3796667"/>
                </a:cubicBezTo>
                <a:cubicBezTo>
                  <a:pt x="10077017" y="3428022"/>
                  <a:pt x="9950471" y="3059860"/>
                  <a:pt x="9702595" y="2776331"/>
                </a:cubicBezTo>
                <a:cubicBezTo>
                  <a:pt x="9101443" y="2100370"/>
                  <a:pt x="8103084" y="2096675"/>
                  <a:pt x="7265080" y="2033897"/>
                </a:cubicBezTo>
                <a:cubicBezTo>
                  <a:pt x="6767142" y="2002613"/>
                  <a:pt x="6250963" y="1963099"/>
                  <a:pt x="5800657" y="1727274"/>
                </a:cubicBezTo>
                <a:cubicBezTo>
                  <a:pt x="5346583" y="1504696"/>
                  <a:pt x="4992296" y="1135253"/>
                  <a:pt x="4602327" y="825201"/>
                </a:cubicBezTo>
                <a:cubicBezTo>
                  <a:pt x="4311239" y="592282"/>
                  <a:pt x="3988845" y="399151"/>
                  <a:pt x="3637377" y="273919"/>
                </a:cubicBezTo>
                <a:cubicBezTo>
                  <a:pt x="3404229" y="188489"/>
                  <a:pt x="3163528" y="128051"/>
                  <a:pt x="2916242" y="99641"/>
                </a:cubicBezTo>
                <a:cubicBezTo>
                  <a:pt x="2547943" y="52543"/>
                  <a:pt x="2170744" y="49207"/>
                  <a:pt x="1805621" y="117313"/>
                </a:cubicBezTo>
                <a:cubicBezTo>
                  <a:pt x="1227007" y="218306"/>
                  <a:pt x="693228" y="533252"/>
                  <a:pt x="332117" y="995711"/>
                </a:cubicBezTo>
                <a:cubicBezTo>
                  <a:pt x="295662" y="1038441"/>
                  <a:pt x="254384" y="1098973"/>
                  <a:pt x="221154" y="1143274"/>
                </a:cubicBezTo>
                <a:cubicBezTo>
                  <a:pt x="195494" y="1183817"/>
                  <a:pt x="144370" y="1255371"/>
                  <a:pt x="120675" y="1298349"/>
                </a:cubicBezTo>
                <a:cubicBezTo>
                  <a:pt x="120670" y="1298349"/>
                  <a:pt x="72972" y="1377525"/>
                  <a:pt x="72972" y="1377525"/>
                </a:cubicBezTo>
                <a:lnTo>
                  <a:pt x="0" y="1335617"/>
                </a:lnTo>
                <a:lnTo>
                  <a:pt x="0" y="1335617"/>
                </a:lnTo>
                <a:close/>
              </a:path>
            </a:pathLst>
          </a:custGeom>
          <a:solidFill>
            <a:srgbClr val="39B76F"/>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9E6819C5-10E4-11EE-475B-2E1C8BABC34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8C608304-85CA-C40D-960E-9C587801BF0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3967057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Freeform 8">
            <a:extLst>
              <a:ext uri="{FF2B5EF4-FFF2-40B4-BE49-F238E27FC236}">
                <a16:creationId xmlns:a16="http://schemas.microsoft.com/office/drawing/2014/main" id="{BF965EA5-7D4E-EAF7-EAC0-3F3447C2E70F}"/>
              </a:ext>
            </a:extLst>
          </p:cNvPr>
          <p:cNvSpPr/>
          <p:nvPr userDrawn="1"/>
        </p:nvSpPr>
        <p:spPr>
          <a:xfrm flipH="1">
            <a:off x="10440000" y="8640000"/>
            <a:ext cx="10029148" cy="3584795"/>
          </a:xfrm>
          <a:custGeom>
            <a:avLst/>
            <a:gdLst>
              <a:gd name="csX0" fmla="*/ 0 w 10029148"/>
              <a:gd name="csY0" fmla="*/ 1354490 h 3584795"/>
              <a:gd name="csX1" fmla="*/ 3030516 w 10029148"/>
              <a:gd name="csY1" fmla="*/ 72019 h 3584795"/>
              <a:gd name="csX2" fmla="*/ 3904433 w 10029148"/>
              <a:gd name="csY2" fmla="*/ 382369 h 3584795"/>
              <a:gd name="csX3" fmla="*/ 5728719 w 10029148"/>
              <a:gd name="csY3" fmla="*/ 1618387 h 3584795"/>
              <a:gd name="csX4" fmla="*/ 6438241 w 10029148"/>
              <a:gd name="csY4" fmla="*/ 1789944 h 3584795"/>
              <a:gd name="csX5" fmla="*/ 9582859 w 10029148"/>
              <a:gd name="csY5" fmla="*/ 2587765 h 3584795"/>
              <a:gd name="csX6" fmla="*/ 10029149 w 10029148"/>
              <a:gd name="csY6" fmla="*/ 3584187 h 3584795"/>
              <a:gd name="csX7" fmla="*/ 10025445 w 10029148"/>
              <a:gd name="csY7" fmla="*/ 3584796 h 3584795"/>
              <a:gd name="csX8" fmla="*/ 9689440 w 10029148"/>
              <a:gd name="csY8" fmla="*/ 2738306 h 3584795"/>
              <a:gd name="csX9" fmla="*/ 7171011 w 10029148"/>
              <a:gd name="csY9" fmla="*/ 1876636 h 3584795"/>
              <a:gd name="csX10" fmla="*/ 5713362 w 10029148"/>
              <a:gd name="csY10" fmla="*/ 1656221 h 3584795"/>
              <a:gd name="csX11" fmla="*/ 3878429 w 10029148"/>
              <a:gd name="csY11" fmla="*/ 431371 h 3584795"/>
              <a:gd name="csX12" fmla="*/ 3108758 w 10029148"/>
              <a:gd name="csY12" fmla="*/ 150741 h 3584795"/>
              <a:gd name="csX13" fmla="*/ 496299 w 10029148"/>
              <a:gd name="csY13" fmla="*/ 806666 h 3584795"/>
              <a:gd name="csX14" fmla="*/ 73908 w 10029148"/>
              <a:gd name="csY14" fmla="*/ 1395012 h 3584795"/>
              <a:gd name="csX15" fmla="*/ 0 w 10029148"/>
              <a:gd name="csY15" fmla="*/ 1354490 h 3584795"/>
              <a:gd name="csX16" fmla="*/ 0 w 10029148"/>
              <a:gd name="csY16" fmla="*/ 1354490 h 358479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0029148" h="3584795">
                <a:moveTo>
                  <a:pt x="0" y="1354490"/>
                </a:moveTo>
                <a:cubicBezTo>
                  <a:pt x="645218" y="183465"/>
                  <a:pt x="1759941" y="-170032"/>
                  <a:pt x="3030516" y="72019"/>
                </a:cubicBezTo>
                <a:cubicBezTo>
                  <a:pt x="3335048" y="130106"/>
                  <a:pt x="3631206" y="236500"/>
                  <a:pt x="3904433" y="382369"/>
                </a:cubicBezTo>
                <a:cubicBezTo>
                  <a:pt x="4563000" y="720617"/>
                  <a:pt x="5037901" y="1338890"/>
                  <a:pt x="5728719" y="1618387"/>
                </a:cubicBezTo>
                <a:cubicBezTo>
                  <a:pt x="5954799" y="1712175"/>
                  <a:pt x="6195310" y="1762082"/>
                  <a:pt x="6438241" y="1789944"/>
                </a:cubicBezTo>
                <a:cubicBezTo>
                  <a:pt x="7469736" y="1917347"/>
                  <a:pt x="8811464" y="1762922"/>
                  <a:pt x="9582859" y="2587765"/>
                </a:cubicBezTo>
                <a:cubicBezTo>
                  <a:pt x="9831239" y="2862958"/>
                  <a:pt x="9971819" y="3221420"/>
                  <a:pt x="10029149" y="3584187"/>
                </a:cubicBezTo>
                <a:cubicBezTo>
                  <a:pt x="10029149" y="3584187"/>
                  <a:pt x="10025445" y="3584796"/>
                  <a:pt x="10025445" y="3584796"/>
                </a:cubicBezTo>
                <a:cubicBezTo>
                  <a:pt x="9974574" y="3283673"/>
                  <a:pt x="9870161" y="2986330"/>
                  <a:pt x="9689440" y="2738306"/>
                </a:cubicBezTo>
                <a:cubicBezTo>
                  <a:pt x="9119066" y="1958604"/>
                  <a:pt x="8053175" y="1928663"/>
                  <a:pt x="7171011" y="1876636"/>
                </a:cubicBezTo>
                <a:cubicBezTo>
                  <a:pt x="6681762" y="1847221"/>
                  <a:pt x="6174419" y="1843693"/>
                  <a:pt x="5713362" y="1656221"/>
                </a:cubicBezTo>
                <a:cubicBezTo>
                  <a:pt x="5018230" y="1381469"/>
                  <a:pt x="4538427" y="764762"/>
                  <a:pt x="3878429" y="431371"/>
                </a:cubicBezTo>
                <a:cubicBezTo>
                  <a:pt x="3636150" y="303647"/>
                  <a:pt x="3375862" y="210480"/>
                  <a:pt x="3108758" y="150741"/>
                </a:cubicBezTo>
                <a:cubicBezTo>
                  <a:pt x="2167308" y="-42665"/>
                  <a:pt x="1179132" y="72735"/>
                  <a:pt x="496299" y="806666"/>
                </a:cubicBezTo>
                <a:cubicBezTo>
                  <a:pt x="328989" y="982107"/>
                  <a:pt x="191547" y="1183458"/>
                  <a:pt x="73908" y="1395012"/>
                </a:cubicBezTo>
                <a:cubicBezTo>
                  <a:pt x="73906" y="1395012"/>
                  <a:pt x="0" y="1354490"/>
                  <a:pt x="0" y="1354490"/>
                </a:cubicBezTo>
                <a:lnTo>
                  <a:pt x="0" y="1354490"/>
                </a:lnTo>
                <a:close/>
              </a:path>
            </a:pathLst>
          </a:custGeom>
          <a:solidFill>
            <a:srgbClr val="7EB0DE"/>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11455CF3-88B5-EA9E-A87B-37FA49BB625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9D5EEEEE-1996-1B9A-88D8-899501F0EA9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215784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reeform 5">
            <a:extLst>
              <a:ext uri="{FF2B5EF4-FFF2-40B4-BE49-F238E27FC236}">
                <a16:creationId xmlns:a16="http://schemas.microsoft.com/office/drawing/2014/main" id="{270BD420-968A-F94F-40C7-638F0D5C86D0}"/>
              </a:ext>
            </a:extLst>
          </p:cNvPr>
          <p:cNvSpPr/>
          <p:nvPr userDrawn="1"/>
        </p:nvSpPr>
        <p:spPr>
          <a:xfrm flipH="1">
            <a:off x="10440000" y="8640000"/>
            <a:ext cx="9926125" cy="3372482"/>
          </a:xfrm>
          <a:custGeom>
            <a:avLst/>
            <a:gdLst>
              <a:gd name="csX0" fmla="*/ 0 w 9926125"/>
              <a:gd name="csY0" fmla="*/ 1372942 h 3372482"/>
              <a:gd name="csX1" fmla="*/ 2410894 w 9926125"/>
              <a:gd name="csY1" fmla="*/ 5442 h 3372482"/>
              <a:gd name="csX2" fmla="*/ 4414807 w 9926125"/>
              <a:gd name="csY2" fmla="*/ 803933 h 3372482"/>
              <a:gd name="csX3" fmla="*/ 6256955 w 9926125"/>
              <a:gd name="csY3" fmla="*/ 1664721 h 3372482"/>
              <a:gd name="csX4" fmla="*/ 9452802 w 9926125"/>
              <a:gd name="csY4" fmla="*/ 2406253 h 3372482"/>
              <a:gd name="csX5" fmla="*/ 9926125 w 9926125"/>
              <a:gd name="csY5" fmla="*/ 3371789 h 3372482"/>
              <a:gd name="csX6" fmla="*/ 9922717 w 9926125"/>
              <a:gd name="csY6" fmla="*/ 3372482 h 3372482"/>
              <a:gd name="csX7" fmla="*/ 9505040 w 9926125"/>
              <a:gd name="csY7" fmla="*/ 2481250 h 3372482"/>
              <a:gd name="csX8" fmla="*/ 6346011 w 9926125"/>
              <a:gd name="csY8" fmla="*/ 1705117 h 3372482"/>
              <a:gd name="csX9" fmla="*/ 4383817 w 9926125"/>
              <a:gd name="csY9" fmla="*/ 844560 h 3372482"/>
              <a:gd name="csX10" fmla="*/ 3118207 w 9926125"/>
              <a:gd name="csY10" fmla="*/ 178928 h 3372482"/>
              <a:gd name="csX11" fmla="*/ 1693672 w 9926125"/>
              <a:gd name="csY11" fmla="*/ 124641 h 3372482"/>
              <a:gd name="csX12" fmla="*/ 477461 w 9926125"/>
              <a:gd name="csY12" fmla="*/ 823375 h 3372482"/>
              <a:gd name="csX13" fmla="*/ 74823 w 9926125"/>
              <a:gd name="csY13" fmla="*/ 1412036 h 3372482"/>
              <a:gd name="csX14" fmla="*/ 0 w 9926125"/>
              <a:gd name="csY14" fmla="*/ 1372942 h 3372482"/>
              <a:gd name="csX15" fmla="*/ 0 w 9926125"/>
              <a:gd name="csY15" fmla="*/ 1372942 h 33724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9926125" h="3372482">
                <a:moveTo>
                  <a:pt x="0" y="1372942"/>
                </a:moveTo>
                <a:cubicBezTo>
                  <a:pt x="497867" y="422547"/>
                  <a:pt x="1337587" y="-57212"/>
                  <a:pt x="2410894" y="5442"/>
                </a:cubicBezTo>
                <a:cubicBezTo>
                  <a:pt x="3209892" y="46646"/>
                  <a:pt x="3796676" y="312981"/>
                  <a:pt x="4414807" y="803933"/>
                </a:cubicBezTo>
                <a:cubicBezTo>
                  <a:pt x="4999297" y="1261643"/>
                  <a:pt x="5479331" y="1637868"/>
                  <a:pt x="6256955" y="1664721"/>
                </a:cubicBezTo>
                <a:cubicBezTo>
                  <a:pt x="7283863" y="1723342"/>
                  <a:pt x="8683720" y="1605576"/>
                  <a:pt x="9452802" y="2406253"/>
                </a:cubicBezTo>
                <a:cubicBezTo>
                  <a:pt x="9705305" y="2669541"/>
                  <a:pt x="9856004" y="3017106"/>
                  <a:pt x="9926125" y="3371789"/>
                </a:cubicBezTo>
                <a:cubicBezTo>
                  <a:pt x="9926125" y="3371789"/>
                  <a:pt x="9922717" y="3372482"/>
                  <a:pt x="9922717" y="3372482"/>
                </a:cubicBezTo>
                <a:cubicBezTo>
                  <a:pt x="9855478" y="3048600"/>
                  <a:pt x="9723819" y="2731899"/>
                  <a:pt x="9505040" y="2481250"/>
                </a:cubicBezTo>
                <a:cubicBezTo>
                  <a:pt x="8774375" y="1637951"/>
                  <a:pt x="7368312" y="1747277"/>
                  <a:pt x="6346011" y="1705117"/>
                </a:cubicBezTo>
                <a:cubicBezTo>
                  <a:pt x="5493659" y="1696614"/>
                  <a:pt x="5025469" y="1339684"/>
                  <a:pt x="4383817" y="844560"/>
                </a:cubicBezTo>
                <a:cubicBezTo>
                  <a:pt x="4003337" y="552289"/>
                  <a:pt x="3587659" y="294229"/>
                  <a:pt x="3118207" y="178928"/>
                </a:cubicBezTo>
                <a:cubicBezTo>
                  <a:pt x="2654540" y="66689"/>
                  <a:pt x="2163040" y="27767"/>
                  <a:pt x="1693672" y="124641"/>
                </a:cubicBezTo>
                <a:cubicBezTo>
                  <a:pt x="1225680" y="217508"/>
                  <a:pt x="792483" y="465606"/>
                  <a:pt x="477461" y="823375"/>
                </a:cubicBezTo>
                <a:cubicBezTo>
                  <a:pt x="317325" y="1000286"/>
                  <a:pt x="186378" y="1201532"/>
                  <a:pt x="74823" y="1412036"/>
                </a:cubicBezTo>
                <a:cubicBezTo>
                  <a:pt x="74821" y="1412036"/>
                  <a:pt x="0" y="1372942"/>
                  <a:pt x="0" y="1372942"/>
                </a:cubicBezTo>
                <a:lnTo>
                  <a:pt x="0" y="1372942"/>
                </a:lnTo>
                <a:close/>
              </a:path>
            </a:pathLst>
          </a:custGeom>
          <a:solidFill>
            <a:srgbClr val="CE3736"/>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1236929A-9807-81A2-D5EC-0713B080DCE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5826DD0B-5478-FC6B-8BDA-E87D4DC4BA7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1944456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5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reeform 4">
            <a:extLst>
              <a:ext uri="{FF2B5EF4-FFF2-40B4-BE49-F238E27FC236}">
                <a16:creationId xmlns:a16="http://schemas.microsoft.com/office/drawing/2014/main" id="{18B550FD-9E92-A4FD-A09F-CC806F20CFA6}"/>
              </a:ext>
            </a:extLst>
          </p:cNvPr>
          <p:cNvSpPr/>
          <p:nvPr userDrawn="1"/>
        </p:nvSpPr>
        <p:spPr>
          <a:xfrm flipH="1">
            <a:off x="10440000" y="8640000"/>
            <a:ext cx="9823091" cy="3159792"/>
          </a:xfrm>
          <a:custGeom>
            <a:avLst/>
            <a:gdLst>
              <a:gd name="csX0" fmla="*/ 0 w 9823091"/>
              <a:gd name="csY0" fmla="*/ 1391017 h 3159792"/>
              <a:gd name="csX1" fmla="*/ 1277586 w 9823091"/>
              <a:gd name="csY1" fmla="*/ 157586 h 3159792"/>
              <a:gd name="csX2" fmla="*/ 3060805 w 9823091"/>
              <a:gd name="csY2" fmla="*/ 121740 h 3159792"/>
              <a:gd name="csX3" fmla="*/ 3723622 w 9823091"/>
              <a:gd name="csY3" fmla="*/ 408810 h 3159792"/>
              <a:gd name="csX4" fmla="*/ 5547824 w 9823091"/>
              <a:gd name="csY4" fmla="*/ 1505466 h 3159792"/>
              <a:gd name="csX5" fmla="*/ 6252781 w 9823091"/>
              <a:gd name="csY5" fmla="*/ 1564590 h 3159792"/>
              <a:gd name="csX6" fmla="*/ 9289829 w 9823091"/>
              <a:gd name="csY6" fmla="*/ 2192177 h 3159792"/>
              <a:gd name="csX7" fmla="*/ 9823091 w 9823091"/>
              <a:gd name="csY7" fmla="*/ 3159015 h 3159792"/>
              <a:gd name="csX8" fmla="*/ 9819957 w 9823091"/>
              <a:gd name="csY8" fmla="*/ 3159792 h 3159792"/>
              <a:gd name="csX9" fmla="*/ 9313182 w 9823091"/>
              <a:gd name="csY9" fmla="*/ 2232300 h 3159792"/>
              <a:gd name="csX10" fmla="*/ 6969583 w 9823091"/>
              <a:gd name="csY10" fmla="*/ 1574332 h 3159792"/>
              <a:gd name="csX11" fmla="*/ 5537747 w 9823091"/>
              <a:gd name="csY11" fmla="*/ 1545862 h 3159792"/>
              <a:gd name="csX12" fmla="*/ 3693705 w 9823091"/>
              <a:gd name="csY12" fmla="*/ 459578 h 3159792"/>
              <a:gd name="csX13" fmla="*/ 3043996 w 9823091"/>
              <a:gd name="csY13" fmla="*/ 185630 h 3159792"/>
              <a:gd name="csX14" fmla="*/ 990554 w 9823091"/>
              <a:gd name="csY14" fmla="*/ 383751 h 3159792"/>
              <a:gd name="csX15" fmla="*/ 250055 w 9823091"/>
              <a:gd name="csY15" fmla="*/ 1122102 h 3159792"/>
              <a:gd name="csX16" fmla="*/ 75709 w 9823091"/>
              <a:gd name="csY16" fmla="*/ 1428684 h 3159792"/>
              <a:gd name="csX17" fmla="*/ 0 w 9823091"/>
              <a:gd name="csY17" fmla="*/ 1391017 h 3159792"/>
              <a:gd name="csX18" fmla="*/ 0 w 9823091"/>
              <a:gd name="csY18" fmla="*/ 1391017 h 31597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823091" h="3159792">
                <a:moveTo>
                  <a:pt x="0" y="1391017"/>
                </a:moveTo>
                <a:cubicBezTo>
                  <a:pt x="269679" y="848043"/>
                  <a:pt x="700499" y="375370"/>
                  <a:pt x="1277586" y="157586"/>
                </a:cubicBezTo>
                <a:cubicBezTo>
                  <a:pt x="1846045" y="-62003"/>
                  <a:pt x="2480207" y="-31089"/>
                  <a:pt x="3060805" y="121740"/>
                </a:cubicBezTo>
                <a:cubicBezTo>
                  <a:pt x="3294374" y="184891"/>
                  <a:pt x="3516772" y="284840"/>
                  <a:pt x="3723622" y="408810"/>
                </a:cubicBezTo>
                <a:cubicBezTo>
                  <a:pt x="4338155" y="774369"/>
                  <a:pt x="4838282" y="1331641"/>
                  <a:pt x="5547824" y="1505466"/>
                </a:cubicBezTo>
                <a:cubicBezTo>
                  <a:pt x="5777585" y="1565157"/>
                  <a:pt x="6016204" y="1578615"/>
                  <a:pt x="6252781" y="1564590"/>
                </a:cubicBezTo>
                <a:cubicBezTo>
                  <a:pt x="7249541" y="1525097"/>
                  <a:pt x="8511112" y="1467757"/>
                  <a:pt x="9289829" y="2192177"/>
                </a:cubicBezTo>
                <a:cubicBezTo>
                  <a:pt x="9561857" y="2450594"/>
                  <a:pt x="9736139" y="2797341"/>
                  <a:pt x="9823091" y="3159015"/>
                </a:cubicBezTo>
                <a:cubicBezTo>
                  <a:pt x="9823091" y="3159015"/>
                  <a:pt x="9819957" y="3159792"/>
                  <a:pt x="9819957" y="3159792"/>
                </a:cubicBezTo>
                <a:cubicBezTo>
                  <a:pt x="9733088" y="2814788"/>
                  <a:pt x="9570104" y="2482319"/>
                  <a:pt x="9313182" y="2232300"/>
                </a:cubicBezTo>
                <a:cubicBezTo>
                  <a:pt x="8702225" y="1636480"/>
                  <a:pt x="7780825" y="1570993"/>
                  <a:pt x="6969583" y="1574332"/>
                </a:cubicBezTo>
                <a:cubicBezTo>
                  <a:pt x="6492346" y="1566857"/>
                  <a:pt x="6008020" y="1666861"/>
                  <a:pt x="5537747" y="1545862"/>
                </a:cubicBezTo>
                <a:cubicBezTo>
                  <a:pt x="4825048" y="1379406"/>
                  <a:pt x="4304220" y="813883"/>
                  <a:pt x="3693705" y="459578"/>
                </a:cubicBezTo>
                <a:cubicBezTo>
                  <a:pt x="3490116" y="340294"/>
                  <a:pt x="3272200" y="245523"/>
                  <a:pt x="3043996" y="185630"/>
                </a:cubicBezTo>
                <a:cubicBezTo>
                  <a:pt x="2366431" y="10789"/>
                  <a:pt x="1601936" y="8404"/>
                  <a:pt x="990554" y="383751"/>
                </a:cubicBezTo>
                <a:cubicBezTo>
                  <a:pt x="688378" y="564998"/>
                  <a:pt x="438991" y="826481"/>
                  <a:pt x="250055" y="1122102"/>
                </a:cubicBezTo>
                <a:cubicBezTo>
                  <a:pt x="185147" y="1220111"/>
                  <a:pt x="129729" y="1324166"/>
                  <a:pt x="75709" y="1428684"/>
                </a:cubicBezTo>
                <a:lnTo>
                  <a:pt x="0" y="1391017"/>
                </a:lnTo>
                <a:lnTo>
                  <a:pt x="0" y="1391017"/>
                </a:lnTo>
                <a:close/>
              </a:path>
            </a:pathLst>
          </a:custGeom>
          <a:solidFill>
            <a:srgbClr val="8C58A4"/>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2F88D6CB-3196-3E82-2D71-137C02D85AA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6" name="Graphic 5">
            <a:extLst>
              <a:ext uri="{FF2B5EF4-FFF2-40B4-BE49-F238E27FC236}">
                <a16:creationId xmlns:a16="http://schemas.microsoft.com/office/drawing/2014/main" id="{A0B1D5DE-49EA-123F-6303-945727420F7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2542624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Freeform 3">
            <a:extLst>
              <a:ext uri="{FF2B5EF4-FFF2-40B4-BE49-F238E27FC236}">
                <a16:creationId xmlns:a16="http://schemas.microsoft.com/office/drawing/2014/main" id="{BD86B024-E7B3-D908-1C11-E24FC3149EFC}"/>
              </a:ext>
            </a:extLst>
          </p:cNvPr>
          <p:cNvSpPr/>
          <p:nvPr userDrawn="1"/>
        </p:nvSpPr>
        <p:spPr>
          <a:xfrm flipH="1">
            <a:off x="10440000" y="8640000"/>
            <a:ext cx="9720042" cy="2949736"/>
          </a:xfrm>
          <a:custGeom>
            <a:avLst/>
            <a:gdLst>
              <a:gd name="csX0" fmla="*/ 0 w 9720042"/>
              <a:gd name="csY0" fmla="*/ 1411769 h 2949736"/>
              <a:gd name="csX1" fmla="*/ 2992533 w 9720042"/>
              <a:gd name="csY1" fmla="*/ 128282 h 2949736"/>
              <a:gd name="csX2" fmla="*/ 4806259 w 9720042"/>
              <a:gd name="csY2" fmla="*/ 1223184 h 2949736"/>
              <a:gd name="csX3" fmla="*/ 6157096 w 9720042"/>
              <a:gd name="csY3" fmla="*/ 1477612 h 2949736"/>
              <a:gd name="csX4" fmla="*/ 7570502 w 9720042"/>
              <a:gd name="csY4" fmla="*/ 1410404 h 2949736"/>
              <a:gd name="csX5" fmla="*/ 9596274 w 9720042"/>
              <a:gd name="csY5" fmla="*/ 2618296 h 2949736"/>
              <a:gd name="csX6" fmla="*/ 9720043 w 9720042"/>
              <a:gd name="csY6" fmla="*/ 2948876 h 2949736"/>
              <a:gd name="csX7" fmla="*/ 9717202 w 9720042"/>
              <a:gd name="csY7" fmla="*/ 2949737 h 2949736"/>
              <a:gd name="csX8" fmla="*/ 9590698 w 9720042"/>
              <a:gd name="csY8" fmla="*/ 2620920 h 2949736"/>
              <a:gd name="csX9" fmla="*/ 7568356 w 9720042"/>
              <a:gd name="csY9" fmla="*/ 1438854 h 2949736"/>
              <a:gd name="csX10" fmla="*/ 6162756 w 9720042"/>
              <a:gd name="csY10" fmla="*/ 1518470 h 2949736"/>
              <a:gd name="csX11" fmla="*/ 4781644 w 9720042"/>
              <a:gd name="csY11" fmla="*/ 1268934 h 2949736"/>
              <a:gd name="csX12" fmla="*/ 2973557 w 9720042"/>
              <a:gd name="csY12" fmla="*/ 197285 h 2949736"/>
              <a:gd name="csX13" fmla="*/ 954700 w 9720042"/>
              <a:gd name="csY13" fmla="*/ 394982 h 2949736"/>
              <a:gd name="csX14" fmla="*/ 76574 w 9720042"/>
              <a:gd name="csY14" fmla="*/ 1447924 h 2949736"/>
              <a:gd name="csX15" fmla="*/ 0 w 9720042"/>
              <a:gd name="csY15" fmla="*/ 1411769 h 2949736"/>
              <a:gd name="csX16" fmla="*/ 0 w 9720042"/>
              <a:gd name="csY16" fmla="*/ 1411769 h 2949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9720042" h="2949736">
                <a:moveTo>
                  <a:pt x="0" y="1411769"/>
                </a:moveTo>
                <a:cubicBezTo>
                  <a:pt x="581242" y="166734"/>
                  <a:pt x="1700541" y="-234825"/>
                  <a:pt x="2992533" y="128282"/>
                </a:cubicBezTo>
                <a:cubicBezTo>
                  <a:pt x="3691010" y="316814"/>
                  <a:pt x="4188191" y="892940"/>
                  <a:pt x="4806259" y="1223184"/>
                </a:cubicBezTo>
                <a:cubicBezTo>
                  <a:pt x="5214931" y="1452081"/>
                  <a:pt x="5692567" y="1546395"/>
                  <a:pt x="6157096" y="1477612"/>
                </a:cubicBezTo>
                <a:cubicBezTo>
                  <a:pt x="6623582" y="1409481"/>
                  <a:pt x="7098567" y="1373473"/>
                  <a:pt x="7570502" y="1410404"/>
                </a:cubicBezTo>
                <a:cubicBezTo>
                  <a:pt x="8411850" y="1469403"/>
                  <a:pt x="9231467" y="1811425"/>
                  <a:pt x="9596274" y="2618296"/>
                </a:cubicBezTo>
                <a:cubicBezTo>
                  <a:pt x="9645693" y="2725270"/>
                  <a:pt x="9686718" y="2835981"/>
                  <a:pt x="9720043" y="2948876"/>
                </a:cubicBezTo>
                <a:cubicBezTo>
                  <a:pt x="9720043" y="2948876"/>
                  <a:pt x="9717202" y="2949737"/>
                  <a:pt x="9717202" y="2949737"/>
                </a:cubicBezTo>
                <a:cubicBezTo>
                  <a:pt x="9682889" y="2837262"/>
                  <a:pt x="9640938" y="2727139"/>
                  <a:pt x="9590698" y="2620920"/>
                </a:cubicBezTo>
                <a:cubicBezTo>
                  <a:pt x="9220821" y="1822280"/>
                  <a:pt x="8405118" y="1489916"/>
                  <a:pt x="7568356" y="1438854"/>
                </a:cubicBezTo>
                <a:cubicBezTo>
                  <a:pt x="7098904" y="1406394"/>
                  <a:pt x="6627726" y="1446370"/>
                  <a:pt x="6162756" y="1518470"/>
                </a:cubicBezTo>
                <a:cubicBezTo>
                  <a:pt x="5691053" y="1592354"/>
                  <a:pt x="5198857" y="1498923"/>
                  <a:pt x="4781644" y="1268934"/>
                </a:cubicBezTo>
                <a:cubicBezTo>
                  <a:pt x="4155708" y="939635"/>
                  <a:pt x="3665238" y="383917"/>
                  <a:pt x="2973557" y="197285"/>
                </a:cubicBezTo>
                <a:cubicBezTo>
                  <a:pt x="2308763" y="12305"/>
                  <a:pt x="1549842" y="10865"/>
                  <a:pt x="954700" y="394982"/>
                </a:cubicBezTo>
                <a:cubicBezTo>
                  <a:pt x="560877" y="643972"/>
                  <a:pt x="272850" y="1029854"/>
                  <a:pt x="76574" y="1447924"/>
                </a:cubicBezTo>
                <a:cubicBezTo>
                  <a:pt x="76574" y="1447924"/>
                  <a:pt x="0" y="1411769"/>
                  <a:pt x="0" y="1411769"/>
                </a:cubicBezTo>
                <a:lnTo>
                  <a:pt x="0" y="1411769"/>
                </a:lnTo>
                <a:close/>
              </a:path>
            </a:pathLst>
          </a:custGeom>
          <a:solidFill>
            <a:srgbClr val="1F355E"/>
          </a:solidFill>
          <a:ln w="21035" cap="flat">
            <a:noFill/>
            <a:prstDash val="solid"/>
            <a:miter/>
          </a:ln>
        </p:spPr>
        <p:txBody>
          <a:bodyPr/>
          <a:lstStyle/>
          <a:p>
            <a:endParaRPr lang="en-GB"/>
          </a:p>
        </p:txBody>
      </p:sp>
      <p:pic>
        <p:nvPicPr>
          <p:cNvPr id="5" name="Picture 35">
            <a:extLst>
              <a:ext uri="{FF2B5EF4-FFF2-40B4-BE49-F238E27FC236}">
                <a16:creationId xmlns:a16="http://schemas.microsoft.com/office/drawing/2014/main" id="{7BF977E4-2101-8463-2D74-2C33C4F137B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6" name="Graphic 5">
            <a:extLst>
              <a:ext uri="{FF2B5EF4-FFF2-40B4-BE49-F238E27FC236}">
                <a16:creationId xmlns:a16="http://schemas.microsoft.com/office/drawing/2014/main" id="{0BC690A0-DD15-056F-293F-892A5F2FEFE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2287476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05578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289844" y="2063751"/>
            <a:ext cx="12115800" cy="1219200"/>
          </a:xfrm>
        </p:spPr>
        <p:txBody>
          <a:bodyPr anchor="t" anchorCtr="0"/>
          <a:lstStyle>
            <a:lvl1pPr algn="l">
              <a:defRPr sz="6000" b="1"/>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289844" y="3425827"/>
            <a:ext cx="12115800" cy="1543050"/>
          </a:xfrm>
        </p:spPr>
        <p:txBody>
          <a:bodyPr anchor="t" anchorCtr="0"/>
          <a:lstStyle>
            <a:lvl1pPr marL="0" indent="0" algn="l">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4196556" y="4968877"/>
            <a:ext cx="26460450" cy="5124450"/>
          </a:xfrm>
          <a:prstGeom prst="rect">
            <a:avLst/>
          </a:prstGeom>
        </p:spPr>
      </p:pic>
      <p:pic>
        <p:nvPicPr>
          <p:cNvPr id="4" name="Picture 35">
            <a:extLst>
              <a:ext uri="{FF2B5EF4-FFF2-40B4-BE49-F238E27FC236}">
                <a16:creationId xmlns:a16="http://schemas.microsoft.com/office/drawing/2014/main" id="{5455B14C-E6A0-00EC-1771-75A8432318A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905443" y="9475606"/>
            <a:ext cx="2814955" cy="716534"/>
          </a:xfrm>
          <a:prstGeom prst="rect">
            <a:avLst/>
          </a:prstGeom>
        </p:spPr>
      </p:pic>
      <p:pic>
        <p:nvPicPr>
          <p:cNvPr id="5" name="Graphic 4">
            <a:extLst>
              <a:ext uri="{FF2B5EF4-FFF2-40B4-BE49-F238E27FC236}">
                <a16:creationId xmlns:a16="http://schemas.microsoft.com/office/drawing/2014/main" id="{C8408971-AB40-3C42-8AAE-AFF7EC0B3F70}"/>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1137444" y="9311395"/>
            <a:ext cx="3855720" cy="1044956"/>
          </a:xfrm>
          <a:prstGeom prst="rect">
            <a:avLst/>
          </a:prstGeom>
        </p:spPr>
      </p:pic>
    </p:spTree>
    <p:extLst>
      <p:ext uri="{BB962C8B-B14F-4D97-AF65-F5344CB8AC3E}">
        <p14:creationId xmlns:p14="http://schemas.microsoft.com/office/powerpoint/2010/main" val="2242614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508989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27/05/2026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176201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27/05/2026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016659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27/05/2026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93794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27/05/2026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6656610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27/05/2026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6348588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27/05/2026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7076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27/05/2026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451546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1796649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9439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tretch>
            <a:fillRect/>
          </a:stretch>
        </p:blipFill>
        <p:spPr>
          <a:xfrm flipH="1">
            <a:off x="9140184" y="7071681"/>
            <a:ext cx="12517882" cy="5416931"/>
          </a:xfrm>
          <a:prstGeom prst="rect">
            <a:avLst/>
          </a:prstGeom>
        </p:spPr>
      </p:pic>
    </p:spTree>
    <p:extLst>
      <p:ext uri="{BB962C8B-B14F-4D97-AF65-F5344CB8AC3E}">
        <p14:creationId xmlns:p14="http://schemas.microsoft.com/office/powerpoint/2010/main" val="10267031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3942815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1287643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27/05/2026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0381628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27/05/2026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709647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27/05/2026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1849360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27/05/2026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06372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27/05/2026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858411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27/05/2026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8645873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27/05/2026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436286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022971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14" name="Freeform 13">
            <a:extLst>
              <a:ext uri="{FF2B5EF4-FFF2-40B4-BE49-F238E27FC236}">
                <a16:creationId xmlns:a16="http://schemas.microsoft.com/office/drawing/2014/main" id="{1F44AA46-845C-D09D-1237-FBBC26F0DC61}"/>
              </a:ext>
            </a:extLst>
          </p:cNvPr>
          <p:cNvSpPr/>
          <p:nvPr/>
        </p:nvSpPr>
        <p:spPr>
          <a:xfrm flipH="1">
            <a:off x="10440000" y="8640000"/>
            <a:ext cx="10235137" cy="4010400"/>
          </a:xfrm>
          <a:custGeom>
            <a:avLst/>
            <a:gdLst>
              <a:gd name="csX0" fmla="*/ 0 w 10235137"/>
              <a:gd name="csY0" fmla="*/ 1319991 h 4011323"/>
              <a:gd name="csX1" fmla="*/ 1854195 w 10235137"/>
              <a:gd name="csY1" fmla="*/ 47698 h 4011323"/>
              <a:gd name="csX2" fmla="*/ 3197101 w 10235137"/>
              <a:gd name="csY2" fmla="*/ 62121 h 4011323"/>
              <a:gd name="csX3" fmla="*/ 4108802 w 10235137"/>
              <a:gd name="csY3" fmla="*/ 366533 h 4011323"/>
              <a:gd name="csX4" fmla="*/ 4752264 w 10235137"/>
              <a:gd name="csY4" fmla="*/ 786595 h 4011323"/>
              <a:gd name="csX5" fmla="*/ 5907296 w 10235137"/>
              <a:gd name="csY5" fmla="*/ 1777134 h 4011323"/>
              <a:gd name="csX6" fmla="*/ 6241155 w 10235137"/>
              <a:gd name="csY6" fmla="*/ 1954990 h 4011323"/>
              <a:gd name="csX7" fmla="*/ 7356004 w 10235137"/>
              <a:gd name="csY7" fmla="*/ 2162932 h 4011323"/>
              <a:gd name="csX8" fmla="*/ 9562286 w 10235137"/>
              <a:gd name="csY8" fmla="*/ 2687199 h 4011323"/>
              <a:gd name="csX9" fmla="*/ 10235138 w 10235137"/>
              <a:gd name="csY9" fmla="*/ 4011324 h 4011323"/>
              <a:gd name="csX10" fmla="*/ 10031401 w 10235137"/>
              <a:gd name="csY10" fmla="*/ 3280563 h 4011323"/>
              <a:gd name="csX11" fmla="*/ 8114798 w 10235137"/>
              <a:gd name="csY11" fmla="*/ 2257162 h 4011323"/>
              <a:gd name="csX12" fmla="*/ 6592350 w 10235137"/>
              <a:gd name="csY12" fmla="*/ 2108196 h 4011323"/>
              <a:gd name="csX13" fmla="*/ 6223189 w 10235137"/>
              <a:gd name="csY13" fmla="*/ 1996183 h 4011323"/>
              <a:gd name="csX14" fmla="*/ 5882555 w 10235137"/>
              <a:gd name="csY14" fmla="*/ 1816795 h 4011323"/>
              <a:gd name="csX15" fmla="*/ 4718055 w 10235137"/>
              <a:gd name="csY15" fmla="*/ 827978 h 4011323"/>
              <a:gd name="csX16" fmla="*/ 4083346 w 10235137"/>
              <a:gd name="csY16" fmla="*/ 418443 h 4011323"/>
              <a:gd name="csX17" fmla="*/ 3232509 w 10235137"/>
              <a:gd name="csY17" fmla="*/ 133786 h 4011323"/>
              <a:gd name="csX18" fmla="*/ 2620395 w 10235137"/>
              <a:gd name="csY18" fmla="*/ 70573 h 4011323"/>
              <a:gd name="csX19" fmla="*/ 536638 w 10235137"/>
              <a:gd name="csY19" fmla="*/ 774344 h 4011323"/>
              <a:gd name="csX20" fmla="*/ 72015 w 10235137"/>
              <a:gd name="csY20" fmla="*/ 1363284 h 4011323"/>
              <a:gd name="csX21" fmla="*/ 0 w 10235137"/>
              <a:gd name="csY21" fmla="*/ 1319991 h 4011323"/>
              <a:gd name="csX22" fmla="*/ 0 w 10235137"/>
              <a:gd name="csY22" fmla="*/ 1319991 h 40113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235137" h="4011323">
                <a:moveTo>
                  <a:pt x="0" y="1319991"/>
                </a:moveTo>
                <a:cubicBezTo>
                  <a:pt x="398877" y="641625"/>
                  <a:pt x="1072738" y="167604"/>
                  <a:pt x="1854195" y="47698"/>
                </a:cubicBezTo>
                <a:cubicBezTo>
                  <a:pt x="2299327" y="-27416"/>
                  <a:pt x="2753084" y="-7130"/>
                  <a:pt x="3197101" y="62121"/>
                </a:cubicBezTo>
                <a:cubicBezTo>
                  <a:pt x="3511373" y="126700"/>
                  <a:pt x="3820176" y="224584"/>
                  <a:pt x="4108802" y="366533"/>
                </a:cubicBezTo>
                <a:cubicBezTo>
                  <a:pt x="4339721" y="479046"/>
                  <a:pt x="4555049" y="622679"/>
                  <a:pt x="4752264" y="786595"/>
                </a:cubicBezTo>
                <a:cubicBezTo>
                  <a:pt x="5144063" y="1111067"/>
                  <a:pt x="5471232" y="1510318"/>
                  <a:pt x="5907296" y="1777134"/>
                </a:cubicBezTo>
                <a:cubicBezTo>
                  <a:pt x="6014403" y="1843795"/>
                  <a:pt x="6126474" y="1903130"/>
                  <a:pt x="6241155" y="1954990"/>
                </a:cubicBezTo>
                <a:cubicBezTo>
                  <a:pt x="6592581" y="2103703"/>
                  <a:pt x="6978827" y="2129066"/>
                  <a:pt x="7356004" y="2162932"/>
                </a:cubicBezTo>
                <a:cubicBezTo>
                  <a:pt x="8104805" y="2230203"/>
                  <a:pt x="8927955" y="2229762"/>
                  <a:pt x="9562286" y="2687199"/>
                </a:cubicBezTo>
                <a:cubicBezTo>
                  <a:pt x="9984864" y="2991702"/>
                  <a:pt x="10186455" y="3508158"/>
                  <a:pt x="10235138" y="4011324"/>
                </a:cubicBezTo>
                <a:cubicBezTo>
                  <a:pt x="10194744" y="3770375"/>
                  <a:pt x="10145893" y="3507381"/>
                  <a:pt x="10031401" y="3280563"/>
                </a:cubicBezTo>
                <a:cubicBezTo>
                  <a:pt x="9687254" y="2537331"/>
                  <a:pt x="8866250" y="2324538"/>
                  <a:pt x="8114798" y="2257162"/>
                </a:cubicBezTo>
                <a:cubicBezTo>
                  <a:pt x="7607729" y="2203664"/>
                  <a:pt x="7094854" y="2208724"/>
                  <a:pt x="6592350" y="2108196"/>
                </a:cubicBezTo>
                <a:cubicBezTo>
                  <a:pt x="6466435" y="2081888"/>
                  <a:pt x="6341656" y="2047413"/>
                  <a:pt x="6223189" y="1996183"/>
                </a:cubicBezTo>
                <a:cubicBezTo>
                  <a:pt x="6105562" y="1943778"/>
                  <a:pt x="5991976" y="1884129"/>
                  <a:pt x="5882555" y="1816795"/>
                </a:cubicBezTo>
                <a:cubicBezTo>
                  <a:pt x="5442788" y="1550798"/>
                  <a:pt x="5110338" y="1150195"/>
                  <a:pt x="4718055" y="827978"/>
                </a:cubicBezTo>
                <a:cubicBezTo>
                  <a:pt x="4523113" y="667330"/>
                  <a:pt x="4311256" y="527666"/>
                  <a:pt x="4083346" y="418443"/>
                </a:cubicBezTo>
                <a:cubicBezTo>
                  <a:pt x="3814201" y="287091"/>
                  <a:pt x="3525196" y="197575"/>
                  <a:pt x="3232509" y="133786"/>
                </a:cubicBezTo>
                <a:cubicBezTo>
                  <a:pt x="3031170" y="97089"/>
                  <a:pt x="2824867" y="79446"/>
                  <a:pt x="2620395" y="70573"/>
                </a:cubicBezTo>
                <a:cubicBezTo>
                  <a:pt x="1869869" y="34973"/>
                  <a:pt x="1082176" y="237892"/>
                  <a:pt x="536638" y="774344"/>
                </a:cubicBezTo>
                <a:cubicBezTo>
                  <a:pt x="355491" y="947621"/>
                  <a:pt x="201405" y="1148188"/>
                  <a:pt x="72015" y="1363284"/>
                </a:cubicBezTo>
                <a:lnTo>
                  <a:pt x="0" y="1319991"/>
                </a:lnTo>
                <a:lnTo>
                  <a:pt x="0" y="1319991"/>
                </a:lnTo>
                <a:close/>
              </a:path>
            </a:pathLst>
          </a:custGeom>
          <a:solidFill>
            <a:srgbClr val="FFD64F"/>
          </a:solidFill>
          <a:ln w="21035" cap="flat">
            <a:noFill/>
            <a:prstDash val="solid"/>
            <a:miter/>
          </a:ln>
        </p:spPr>
        <p:txBody>
          <a:bodyPr/>
          <a:lstStyle/>
          <a:p>
            <a:endParaRPr lang="en-GB"/>
          </a:p>
        </p:txBody>
      </p:sp>
    </p:spTree>
    <p:extLst>
      <p:ext uri="{BB962C8B-B14F-4D97-AF65-F5344CB8AC3E}">
        <p14:creationId xmlns:p14="http://schemas.microsoft.com/office/powerpoint/2010/main" val="29424871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8686214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4A7C8-A73F-889E-F13A-01E0096BF5B4}"/>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CC40C8EF-7BA6-B0E3-734A-B30DC2A88589}"/>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8601133-9609-5F41-6C33-23526C3C9CF9}"/>
              </a:ext>
            </a:extLst>
          </p:cNvPr>
          <p:cNvSpPr>
            <a:spLocks noGrp="1"/>
          </p:cNvSpPr>
          <p:nvPr>
            <p:ph type="dt" sz="half" idx="10"/>
          </p:nvPr>
        </p:nvSpPr>
        <p:spPr/>
        <p:txBody>
          <a:bodyPr/>
          <a:lstStyle/>
          <a:p>
            <a:fld id="{A09C4C1D-3BB8-461D-80CC-FC89362C9C6D}" type="datetimeFigureOut">
              <a:rPr lang="en-GB" smtClean="0"/>
              <a:t>27/05/2026</a:t>
            </a:fld>
            <a:endParaRPr lang="en-GB"/>
          </a:p>
        </p:txBody>
      </p:sp>
      <p:sp>
        <p:nvSpPr>
          <p:cNvPr id="5" name="Footer Placeholder 4">
            <a:extLst>
              <a:ext uri="{FF2B5EF4-FFF2-40B4-BE49-F238E27FC236}">
                <a16:creationId xmlns:a16="http://schemas.microsoft.com/office/drawing/2014/main" id="{EA673C26-6C1E-4B01-C663-922D198E4C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0DBB0C-009E-16B6-0419-FDA1DCB7E93E}"/>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6790164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B474E-5E35-4E45-72C9-DCE95C8ED1A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B9B5DF0-56C9-922E-471C-0B34E53BB4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1EF409-D6AD-D4D9-38A1-4E43830CB4B8}"/>
              </a:ext>
            </a:extLst>
          </p:cNvPr>
          <p:cNvSpPr>
            <a:spLocks noGrp="1"/>
          </p:cNvSpPr>
          <p:nvPr>
            <p:ph type="dt" sz="half" idx="10"/>
          </p:nvPr>
        </p:nvSpPr>
        <p:spPr/>
        <p:txBody>
          <a:bodyPr/>
          <a:lstStyle/>
          <a:p>
            <a:fld id="{A09C4C1D-3BB8-461D-80CC-FC89362C9C6D}" type="datetimeFigureOut">
              <a:rPr lang="en-GB" smtClean="0"/>
              <a:t>27/05/2026</a:t>
            </a:fld>
            <a:endParaRPr lang="en-GB"/>
          </a:p>
        </p:txBody>
      </p:sp>
      <p:sp>
        <p:nvSpPr>
          <p:cNvPr id="5" name="Footer Placeholder 4">
            <a:extLst>
              <a:ext uri="{FF2B5EF4-FFF2-40B4-BE49-F238E27FC236}">
                <a16:creationId xmlns:a16="http://schemas.microsoft.com/office/drawing/2014/main" id="{1B14CEE9-E940-D4C9-7E49-E5C4606F23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1C0C1B-CD18-A19C-4FCC-BE6F387134FC}"/>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42517496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095A9-F0A5-7841-08C1-D83CA2FECB60}"/>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A16DE0B-38B7-EA3D-B5C4-26E86F3DC210}"/>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3B05FFD-8BCA-F832-7585-D8134C74AB6B}"/>
              </a:ext>
            </a:extLst>
          </p:cNvPr>
          <p:cNvSpPr>
            <a:spLocks noGrp="1"/>
          </p:cNvSpPr>
          <p:nvPr>
            <p:ph type="dt" sz="half" idx="10"/>
          </p:nvPr>
        </p:nvSpPr>
        <p:spPr/>
        <p:txBody>
          <a:bodyPr/>
          <a:lstStyle/>
          <a:p>
            <a:fld id="{A09C4C1D-3BB8-461D-80CC-FC89362C9C6D}" type="datetimeFigureOut">
              <a:rPr lang="en-GB" smtClean="0"/>
              <a:t>27/05/2026</a:t>
            </a:fld>
            <a:endParaRPr lang="en-GB"/>
          </a:p>
        </p:txBody>
      </p:sp>
      <p:sp>
        <p:nvSpPr>
          <p:cNvPr id="5" name="Footer Placeholder 4">
            <a:extLst>
              <a:ext uri="{FF2B5EF4-FFF2-40B4-BE49-F238E27FC236}">
                <a16:creationId xmlns:a16="http://schemas.microsoft.com/office/drawing/2014/main" id="{EF94D730-3511-2559-94A9-29B8061E210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3182B9-5C71-DEA3-1D8A-F21445502538}"/>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31654439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B74AA-4345-94C3-8224-55D2013F5DD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0C2D923-0D47-9343-0D8C-87369DE78594}"/>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CB54E36-7053-073D-5CD7-F85C2DDF79BA}"/>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D8A8F37-969D-4A2C-2FB2-9B210C21451D}"/>
              </a:ext>
            </a:extLst>
          </p:cNvPr>
          <p:cNvSpPr>
            <a:spLocks noGrp="1"/>
          </p:cNvSpPr>
          <p:nvPr>
            <p:ph type="dt" sz="half" idx="10"/>
          </p:nvPr>
        </p:nvSpPr>
        <p:spPr/>
        <p:txBody>
          <a:bodyPr/>
          <a:lstStyle/>
          <a:p>
            <a:fld id="{A09C4C1D-3BB8-461D-80CC-FC89362C9C6D}" type="datetimeFigureOut">
              <a:rPr lang="en-GB" smtClean="0"/>
              <a:t>27/05/2026</a:t>
            </a:fld>
            <a:endParaRPr lang="en-GB"/>
          </a:p>
        </p:txBody>
      </p:sp>
      <p:sp>
        <p:nvSpPr>
          <p:cNvPr id="6" name="Footer Placeholder 5">
            <a:extLst>
              <a:ext uri="{FF2B5EF4-FFF2-40B4-BE49-F238E27FC236}">
                <a16:creationId xmlns:a16="http://schemas.microsoft.com/office/drawing/2014/main" id="{508632DB-EB94-3900-9C52-C6BEB3EB1D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8FE01AF-9C26-579C-59E9-919E3DFCF08D}"/>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104212330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3AD3E-ACEE-7007-C339-969B20420C7F}"/>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62CBFBA-48D8-77D2-CF82-CD7387236DE4}"/>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EE7566B-9115-5723-9D52-2E9940949481}"/>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1797623-8870-B1F4-B947-91CD5CE12793}"/>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190BB7BC-0523-E24A-9D75-66831B995C0A}"/>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D9BD476-DB81-E01B-849F-AFAE0A4A47CE}"/>
              </a:ext>
            </a:extLst>
          </p:cNvPr>
          <p:cNvSpPr>
            <a:spLocks noGrp="1"/>
          </p:cNvSpPr>
          <p:nvPr>
            <p:ph type="dt" sz="half" idx="10"/>
          </p:nvPr>
        </p:nvSpPr>
        <p:spPr/>
        <p:txBody>
          <a:bodyPr/>
          <a:lstStyle/>
          <a:p>
            <a:fld id="{A09C4C1D-3BB8-461D-80CC-FC89362C9C6D}" type="datetimeFigureOut">
              <a:rPr lang="en-GB" smtClean="0"/>
              <a:t>27/05/2026</a:t>
            </a:fld>
            <a:endParaRPr lang="en-GB"/>
          </a:p>
        </p:txBody>
      </p:sp>
      <p:sp>
        <p:nvSpPr>
          <p:cNvPr id="8" name="Footer Placeholder 7">
            <a:extLst>
              <a:ext uri="{FF2B5EF4-FFF2-40B4-BE49-F238E27FC236}">
                <a16:creationId xmlns:a16="http://schemas.microsoft.com/office/drawing/2014/main" id="{A35CE64F-DFE3-9337-BD7B-6AF70F1636E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C579F32-13C0-35D3-2121-9577A80F2CAC}"/>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28272925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FB7E4-EC73-597C-B175-8ECF72C5E4C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974B530-E31D-306F-0B4F-210B2EC3A26A}"/>
              </a:ext>
            </a:extLst>
          </p:cNvPr>
          <p:cNvSpPr>
            <a:spLocks noGrp="1"/>
          </p:cNvSpPr>
          <p:nvPr>
            <p:ph type="dt" sz="half" idx="10"/>
          </p:nvPr>
        </p:nvSpPr>
        <p:spPr/>
        <p:txBody>
          <a:bodyPr/>
          <a:lstStyle/>
          <a:p>
            <a:fld id="{A09C4C1D-3BB8-461D-80CC-FC89362C9C6D}" type="datetimeFigureOut">
              <a:rPr lang="en-GB" smtClean="0"/>
              <a:t>27/05/2026</a:t>
            </a:fld>
            <a:endParaRPr lang="en-GB"/>
          </a:p>
        </p:txBody>
      </p:sp>
      <p:sp>
        <p:nvSpPr>
          <p:cNvPr id="4" name="Footer Placeholder 3">
            <a:extLst>
              <a:ext uri="{FF2B5EF4-FFF2-40B4-BE49-F238E27FC236}">
                <a16:creationId xmlns:a16="http://schemas.microsoft.com/office/drawing/2014/main" id="{9910AF7C-DBD3-78EA-490B-EB976DA70A2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11FA830-6441-BC6E-0DA3-9520AD72AA03}"/>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414521623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07F289-771E-53ED-A8A8-5BA4B0E32528}"/>
              </a:ext>
            </a:extLst>
          </p:cNvPr>
          <p:cNvSpPr>
            <a:spLocks noGrp="1"/>
          </p:cNvSpPr>
          <p:nvPr>
            <p:ph type="dt" sz="half" idx="10"/>
          </p:nvPr>
        </p:nvSpPr>
        <p:spPr/>
        <p:txBody>
          <a:bodyPr/>
          <a:lstStyle/>
          <a:p>
            <a:fld id="{A09C4C1D-3BB8-461D-80CC-FC89362C9C6D}" type="datetimeFigureOut">
              <a:rPr lang="en-GB" smtClean="0"/>
              <a:t>27/05/2026</a:t>
            </a:fld>
            <a:endParaRPr lang="en-GB"/>
          </a:p>
        </p:txBody>
      </p:sp>
      <p:sp>
        <p:nvSpPr>
          <p:cNvPr id="3" name="Footer Placeholder 2">
            <a:extLst>
              <a:ext uri="{FF2B5EF4-FFF2-40B4-BE49-F238E27FC236}">
                <a16:creationId xmlns:a16="http://schemas.microsoft.com/office/drawing/2014/main" id="{45F0D050-82B8-FAD0-628F-984C4629014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7C947B6-CBC5-FA32-F1EA-98847ACFB1CE}"/>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181434731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8A080-1647-EF2B-7C55-F40F51CDBA1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362D644-1BEB-6101-C038-4891D693D56B}"/>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C7680B8-12BC-A8F3-15D3-E14F6332E9F6}"/>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AB41A34-8541-F862-5A36-4F63267C7BEF}"/>
              </a:ext>
            </a:extLst>
          </p:cNvPr>
          <p:cNvSpPr>
            <a:spLocks noGrp="1"/>
          </p:cNvSpPr>
          <p:nvPr>
            <p:ph type="dt" sz="half" idx="10"/>
          </p:nvPr>
        </p:nvSpPr>
        <p:spPr/>
        <p:txBody>
          <a:bodyPr/>
          <a:lstStyle/>
          <a:p>
            <a:fld id="{A09C4C1D-3BB8-461D-80CC-FC89362C9C6D}" type="datetimeFigureOut">
              <a:rPr lang="en-GB" smtClean="0"/>
              <a:t>27/05/2026</a:t>
            </a:fld>
            <a:endParaRPr lang="en-GB"/>
          </a:p>
        </p:txBody>
      </p:sp>
      <p:sp>
        <p:nvSpPr>
          <p:cNvPr id="6" name="Footer Placeholder 5">
            <a:extLst>
              <a:ext uri="{FF2B5EF4-FFF2-40B4-BE49-F238E27FC236}">
                <a16:creationId xmlns:a16="http://schemas.microsoft.com/office/drawing/2014/main" id="{75CC2047-20E3-CDA5-5BC8-A99C1AD7712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88540E3-5C40-A343-25A4-217EDC576C17}"/>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32091292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3FC74-792D-C7FC-E49D-4640E61D6481}"/>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A446543-C635-09DF-0703-874F35E606D5}"/>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883240D-A207-B089-DE39-DF092E7D98A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9D80F36F-19A5-5A56-9A06-5BB560D02229}"/>
              </a:ext>
            </a:extLst>
          </p:cNvPr>
          <p:cNvSpPr>
            <a:spLocks noGrp="1"/>
          </p:cNvSpPr>
          <p:nvPr>
            <p:ph type="dt" sz="half" idx="10"/>
          </p:nvPr>
        </p:nvSpPr>
        <p:spPr/>
        <p:txBody>
          <a:bodyPr/>
          <a:lstStyle/>
          <a:p>
            <a:fld id="{A09C4C1D-3BB8-461D-80CC-FC89362C9C6D}" type="datetimeFigureOut">
              <a:rPr lang="en-GB" smtClean="0"/>
              <a:t>27/05/2026</a:t>
            </a:fld>
            <a:endParaRPr lang="en-GB"/>
          </a:p>
        </p:txBody>
      </p:sp>
      <p:sp>
        <p:nvSpPr>
          <p:cNvPr id="6" name="Footer Placeholder 5">
            <a:extLst>
              <a:ext uri="{FF2B5EF4-FFF2-40B4-BE49-F238E27FC236}">
                <a16:creationId xmlns:a16="http://schemas.microsoft.com/office/drawing/2014/main" id="{C4FF066C-3E50-BC41-EECD-8F4F68DC12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91858F6-B517-08D9-21BF-07F744028670}"/>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2351008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16" name="Freeform 15">
            <a:extLst>
              <a:ext uri="{FF2B5EF4-FFF2-40B4-BE49-F238E27FC236}">
                <a16:creationId xmlns:a16="http://schemas.microsoft.com/office/drawing/2014/main" id="{6666AD00-DAC0-FD02-4570-C328AFDBE450}"/>
              </a:ext>
            </a:extLst>
          </p:cNvPr>
          <p:cNvSpPr/>
          <p:nvPr userDrawn="1"/>
        </p:nvSpPr>
        <p:spPr>
          <a:xfrm flipH="1">
            <a:off x="10440000" y="8640000"/>
            <a:ext cx="10132158" cy="3796666"/>
          </a:xfrm>
          <a:custGeom>
            <a:avLst/>
            <a:gdLst>
              <a:gd name="csX0" fmla="*/ 0 w 10132158"/>
              <a:gd name="csY0" fmla="*/ 1335596 h 3796666"/>
              <a:gd name="csX1" fmla="*/ 1073471 w 10132158"/>
              <a:gd name="csY1" fmla="*/ 287138 h 3796666"/>
              <a:gd name="csX2" fmla="*/ 2924236 w 10132158"/>
              <a:gd name="csY2" fmla="*/ 38682 h 3796666"/>
              <a:gd name="csX3" fmla="*/ 3656837 w 10132158"/>
              <a:gd name="csY3" fmla="*/ 221213 h 3796666"/>
              <a:gd name="csX4" fmla="*/ 4632938 w 10132158"/>
              <a:gd name="csY4" fmla="*/ 786920 h 3796666"/>
              <a:gd name="csX5" fmla="*/ 5818897 w 10132158"/>
              <a:gd name="csY5" fmla="*/ 1691182 h 3796666"/>
              <a:gd name="csX6" fmla="*/ 7267163 w 10132158"/>
              <a:gd name="csY6" fmla="*/ 2004020 h 3796666"/>
              <a:gd name="csX7" fmla="*/ 9711537 w 10132158"/>
              <a:gd name="csY7" fmla="*/ 2768626 h 3796666"/>
              <a:gd name="csX8" fmla="*/ 10132159 w 10132158"/>
              <a:gd name="csY8" fmla="*/ 3796142 h 3796666"/>
              <a:gd name="csX9" fmla="*/ 10128182 w 10132158"/>
              <a:gd name="csY9" fmla="*/ 3796667 h 3796666"/>
              <a:gd name="csX10" fmla="*/ 9702595 w 10132158"/>
              <a:gd name="csY10" fmla="*/ 2776331 h 3796666"/>
              <a:gd name="csX11" fmla="*/ 7265080 w 10132158"/>
              <a:gd name="csY11" fmla="*/ 2033897 h 3796666"/>
              <a:gd name="csX12" fmla="*/ 5800657 w 10132158"/>
              <a:gd name="csY12" fmla="*/ 1727274 h 3796666"/>
              <a:gd name="csX13" fmla="*/ 4602327 w 10132158"/>
              <a:gd name="csY13" fmla="*/ 825201 h 3796666"/>
              <a:gd name="csX14" fmla="*/ 3637377 w 10132158"/>
              <a:gd name="csY14" fmla="*/ 273919 h 3796666"/>
              <a:gd name="csX15" fmla="*/ 2916242 w 10132158"/>
              <a:gd name="csY15" fmla="*/ 99641 h 3796666"/>
              <a:gd name="csX16" fmla="*/ 1805621 w 10132158"/>
              <a:gd name="csY16" fmla="*/ 117313 h 3796666"/>
              <a:gd name="csX17" fmla="*/ 332117 w 10132158"/>
              <a:gd name="csY17" fmla="*/ 995711 h 3796666"/>
              <a:gd name="csX18" fmla="*/ 221154 w 10132158"/>
              <a:gd name="csY18" fmla="*/ 1143274 h 3796666"/>
              <a:gd name="csX19" fmla="*/ 120675 w 10132158"/>
              <a:gd name="csY19" fmla="*/ 1298349 h 3796666"/>
              <a:gd name="csX20" fmla="*/ 72972 w 10132158"/>
              <a:gd name="csY20" fmla="*/ 1377525 h 3796666"/>
              <a:gd name="csX21" fmla="*/ 0 w 10132158"/>
              <a:gd name="csY21" fmla="*/ 1335617 h 3796666"/>
              <a:gd name="csX22" fmla="*/ 0 w 10132158"/>
              <a:gd name="csY22" fmla="*/ 1335617 h 379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132158" h="3796666">
                <a:moveTo>
                  <a:pt x="0" y="1335596"/>
                </a:moveTo>
                <a:cubicBezTo>
                  <a:pt x="253654" y="897937"/>
                  <a:pt x="617544" y="515397"/>
                  <a:pt x="1073471" y="287138"/>
                </a:cubicBezTo>
                <a:cubicBezTo>
                  <a:pt x="1641311" y="-2529"/>
                  <a:pt x="2301309" y="-46501"/>
                  <a:pt x="2924236" y="38682"/>
                </a:cubicBezTo>
                <a:cubicBezTo>
                  <a:pt x="3174110" y="69056"/>
                  <a:pt x="3420870" y="132989"/>
                  <a:pt x="3656837" y="221213"/>
                </a:cubicBezTo>
                <a:cubicBezTo>
                  <a:pt x="4012366" y="350323"/>
                  <a:pt x="4340356" y="549887"/>
                  <a:pt x="4632938" y="786920"/>
                </a:cubicBezTo>
                <a:cubicBezTo>
                  <a:pt x="5021140" y="1098973"/>
                  <a:pt x="5369179" y="1467261"/>
                  <a:pt x="5818897" y="1691182"/>
                </a:cubicBezTo>
                <a:cubicBezTo>
                  <a:pt x="6263923" y="1926986"/>
                  <a:pt x="6772507" y="1969293"/>
                  <a:pt x="7267163" y="2004020"/>
                </a:cubicBezTo>
                <a:cubicBezTo>
                  <a:pt x="8109879" y="2072865"/>
                  <a:pt x="9111058" y="2084266"/>
                  <a:pt x="9711537" y="2768626"/>
                </a:cubicBezTo>
                <a:cubicBezTo>
                  <a:pt x="9958528" y="3055052"/>
                  <a:pt x="10083518" y="3426258"/>
                  <a:pt x="10132159" y="3796142"/>
                </a:cubicBezTo>
                <a:cubicBezTo>
                  <a:pt x="10132159" y="3796142"/>
                  <a:pt x="10128182" y="3796667"/>
                  <a:pt x="10128182" y="3796667"/>
                </a:cubicBezTo>
                <a:cubicBezTo>
                  <a:pt x="10077017" y="3428022"/>
                  <a:pt x="9950471" y="3059860"/>
                  <a:pt x="9702595" y="2776331"/>
                </a:cubicBezTo>
                <a:cubicBezTo>
                  <a:pt x="9101443" y="2100370"/>
                  <a:pt x="8103084" y="2096675"/>
                  <a:pt x="7265080" y="2033897"/>
                </a:cubicBezTo>
                <a:cubicBezTo>
                  <a:pt x="6767142" y="2002613"/>
                  <a:pt x="6250963" y="1963099"/>
                  <a:pt x="5800657" y="1727274"/>
                </a:cubicBezTo>
                <a:cubicBezTo>
                  <a:pt x="5346583" y="1504696"/>
                  <a:pt x="4992296" y="1135253"/>
                  <a:pt x="4602327" y="825201"/>
                </a:cubicBezTo>
                <a:cubicBezTo>
                  <a:pt x="4311239" y="592282"/>
                  <a:pt x="3988845" y="399151"/>
                  <a:pt x="3637377" y="273919"/>
                </a:cubicBezTo>
                <a:cubicBezTo>
                  <a:pt x="3404229" y="188489"/>
                  <a:pt x="3163528" y="128051"/>
                  <a:pt x="2916242" y="99641"/>
                </a:cubicBezTo>
                <a:cubicBezTo>
                  <a:pt x="2547943" y="52543"/>
                  <a:pt x="2170744" y="49207"/>
                  <a:pt x="1805621" y="117313"/>
                </a:cubicBezTo>
                <a:cubicBezTo>
                  <a:pt x="1227007" y="218306"/>
                  <a:pt x="693228" y="533252"/>
                  <a:pt x="332117" y="995711"/>
                </a:cubicBezTo>
                <a:cubicBezTo>
                  <a:pt x="295662" y="1038441"/>
                  <a:pt x="254384" y="1098973"/>
                  <a:pt x="221154" y="1143274"/>
                </a:cubicBezTo>
                <a:cubicBezTo>
                  <a:pt x="195494" y="1183817"/>
                  <a:pt x="144370" y="1255371"/>
                  <a:pt x="120675" y="1298349"/>
                </a:cubicBezTo>
                <a:cubicBezTo>
                  <a:pt x="120670" y="1298349"/>
                  <a:pt x="72972" y="1377525"/>
                  <a:pt x="72972" y="1377525"/>
                </a:cubicBezTo>
                <a:lnTo>
                  <a:pt x="0" y="1335617"/>
                </a:lnTo>
                <a:lnTo>
                  <a:pt x="0" y="1335617"/>
                </a:lnTo>
                <a:close/>
              </a:path>
            </a:pathLst>
          </a:custGeom>
          <a:solidFill>
            <a:srgbClr val="39B76F"/>
          </a:solidFill>
          <a:ln w="21035" cap="flat">
            <a:noFill/>
            <a:prstDash val="solid"/>
            <a:miter/>
          </a:ln>
        </p:spPr>
        <p:txBody>
          <a:bodyPr/>
          <a:lstStyle/>
          <a:p>
            <a:endParaRPr lang="en-GB"/>
          </a:p>
        </p:txBody>
      </p:sp>
    </p:spTree>
    <p:extLst>
      <p:ext uri="{BB962C8B-B14F-4D97-AF65-F5344CB8AC3E}">
        <p14:creationId xmlns:p14="http://schemas.microsoft.com/office/powerpoint/2010/main" val="203188985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B2F6D-9498-4E99-53C2-9CBB883ADB7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1B43E7B-D42A-25D1-5D15-A191BBBD81E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A2FB62-FAE9-38EF-F12C-B275E9D84384}"/>
              </a:ext>
            </a:extLst>
          </p:cNvPr>
          <p:cNvSpPr>
            <a:spLocks noGrp="1"/>
          </p:cNvSpPr>
          <p:nvPr>
            <p:ph type="dt" sz="half" idx="10"/>
          </p:nvPr>
        </p:nvSpPr>
        <p:spPr/>
        <p:txBody>
          <a:bodyPr/>
          <a:lstStyle/>
          <a:p>
            <a:fld id="{A09C4C1D-3BB8-461D-80CC-FC89362C9C6D}" type="datetimeFigureOut">
              <a:rPr lang="en-GB" smtClean="0"/>
              <a:t>27/05/2026</a:t>
            </a:fld>
            <a:endParaRPr lang="en-GB"/>
          </a:p>
        </p:txBody>
      </p:sp>
      <p:sp>
        <p:nvSpPr>
          <p:cNvPr id="5" name="Footer Placeholder 4">
            <a:extLst>
              <a:ext uri="{FF2B5EF4-FFF2-40B4-BE49-F238E27FC236}">
                <a16:creationId xmlns:a16="http://schemas.microsoft.com/office/drawing/2014/main" id="{25F1383F-0168-9FE2-8ADD-E24703C20C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EE3DBB-F374-1A3D-99F7-D9ECA908B77B}"/>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3663369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82B6CF-6FE7-24FA-AD6F-C1451830154A}"/>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F4F30F1-EC54-8993-B6E7-B159F7ABE8DE}"/>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C278FC-765D-C3E8-5BAD-6046C55214A5}"/>
              </a:ext>
            </a:extLst>
          </p:cNvPr>
          <p:cNvSpPr>
            <a:spLocks noGrp="1"/>
          </p:cNvSpPr>
          <p:nvPr>
            <p:ph type="dt" sz="half" idx="10"/>
          </p:nvPr>
        </p:nvSpPr>
        <p:spPr/>
        <p:txBody>
          <a:bodyPr/>
          <a:lstStyle/>
          <a:p>
            <a:fld id="{A09C4C1D-3BB8-461D-80CC-FC89362C9C6D}" type="datetimeFigureOut">
              <a:rPr lang="en-GB" smtClean="0"/>
              <a:t>27/05/2026</a:t>
            </a:fld>
            <a:endParaRPr lang="en-GB"/>
          </a:p>
        </p:txBody>
      </p:sp>
      <p:sp>
        <p:nvSpPr>
          <p:cNvPr id="5" name="Footer Placeholder 4">
            <a:extLst>
              <a:ext uri="{FF2B5EF4-FFF2-40B4-BE49-F238E27FC236}">
                <a16:creationId xmlns:a16="http://schemas.microsoft.com/office/drawing/2014/main" id="{C93E0E01-7C09-3DDD-C55C-8643ED5B3F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12F9E7-808B-B594-317D-DFA92C47A62F}"/>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161795019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384662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9" name="Freeform 8">
            <a:extLst>
              <a:ext uri="{FF2B5EF4-FFF2-40B4-BE49-F238E27FC236}">
                <a16:creationId xmlns:a16="http://schemas.microsoft.com/office/drawing/2014/main" id="{BF965EA5-7D4E-EAF7-EAC0-3F3447C2E70F}"/>
              </a:ext>
            </a:extLst>
          </p:cNvPr>
          <p:cNvSpPr/>
          <p:nvPr userDrawn="1"/>
        </p:nvSpPr>
        <p:spPr>
          <a:xfrm flipH="1">
            <a:off x="10440000" y="8640000"/>
            <a:ext cx="10029148" cy="3584795"/>
          </a:xfrm>
          <a:custGeom>
            <a:avLst/>
            <a:gdLst>
              <a:gd name="csX0" fmla="*/ 0 w 10029148"/>
              <a:gd name="csY0" fmla="*/ 1354490 h 3584795"/>
              <a:gd name="csX1" fmla="*/ 3030516 w 10029148"/>
              <a:gd name="csY1" fmla="*/ 72019 h 3584795"/>
              <a:gd name="csX2" fmla="*/ 3904433 w 10029148"/>
              <a:gd name="csY2" fmla="*/ 382369 h 3584795"/>
              <a:gd name="csX3" fmla="*/ 5728719 w 10029148"/>
              <a:gd name="csY3" fmla="*/ 1618387 h 3584795"/>
              <a:gd name="csX4" fmla="*/ 6438241 w 10029148"/>
              <a:gd name="csY4" fmla="*/ 1789944 h 3584795"/>
              <a:gd name="csX5" fmla="*/ 9582859 w 10029148"/>
              <a:gd name="csY5" fmla="*/ 2587765 h 3584795"/>
              <a:gd name="csX6" fmla="*/ 10029149 w 10029148"/>
              <a:gd name="csY6" fmla="*/ 3584187 h 3584795"/>
              <a:gd name="csX7" fmla="*/ 10025445 w 10029148"/>
              <a:gd name="csY7" fmla="*/ 3584796 h 3584795"/>
              <a:gd name="csX8" fmla="*/ 9689440 w 10029148"/>
              <a:gd name="csY8" fmla="*/ 2738306 h 3584795"/>
              <a:gd name="csX9" fmla="*/ 7171011 w 10029148"/>
              <a:gd name="csY9" fmla="*/ 1876636 h 3584795"/>
              <a:gd name="csX10" fmla="*/ 5713362 w 10029148"/>
              <a:gd name="csY10" fmla="*/ 1656221 h 3584795"/>
              <a:gd name="csX11" fmla="*/ 3878429 w 10029148"/>
              <a:gd name="csY11" fmla="*/ 431371 h 3584795"/>
              <a:gd name="csX12" fmla="*/ 3108758 w 10029148"/>
              <a:gd name="csY12" fmla="*/ 150741 h 3584795"/>
              <a:gd name="csX13" fmla="*/ 496299 w 10029148"/>
              <a:gd name="csY13" fmla="*/ 806666 h 3584795"/>
              <a:gd name="csX14" fmla="*/ 73908 w 10029148"/>
              <a:gd name="csY14" fmla="*/ 1395012 h 3584795"/>
              <a:gd name="csX15" fmla="*/ 0 w 10029148"/>
              <a:gd name="csY15" fmla="*/ 1354490 h 3584795"/>
              <a:gd name="csX16" fmla="*/ 0 w 10029148"/>
              <a:gd name="csY16" fmla="*/ 1354490 h 358479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0029148" h="3584795">
                <a:moveTo>
                  <a:pt x="0" y="1354490"/>
                </a:moveTo>
                <a:cubicBezTo>
                  <a:pt x="645218" y="183465"/>
                  <a:pt x="1759941" y="-170032"/>
                  <a:pt x="3030516" y="72019"/>
                </a:cubicBezTo>
                <a:cubicBezTo>
                  <a:pt x="3335048" y="130106"/>
                  <a:pt x="3631206" y="236500"/>
                  <a:pt x="3904433" y="382369"/>
                </a:cubicBezTo>
                <a:cubicBezTo>
                  <a:pt x="4563000" y="720617"/>
                  <a:pt x="5037901" y="1338890"/>
                  <a:pt x="5728719" y="1618387"/>
                </a:cubicBezTo>
                <a:cubicBezTo>
                  <a:pt x="5954799" y="1712175"/>
                  <a:pt x="6195310" y="1762082"/>
                  <a:pt x="6438241" y="1789944"/>
                </a:cubicBezTo>
                <a:cubicBezTo>
                  <a:pt x="7469736" y="1917347"/>
                  <a:pt x="8811464" y="1762922"/>
                  <a:pt x="9582859" y="2587765"/>
                </a:cubicBezTo>
                <a:cubicBezTo>
                  <a:pt x="9831239" y="2862958"/>
                  <a:pt x="9971819" y="3221420"/>
                  <a:pt x="10029149" y="3584187"/>
                </a:cubicBezTo>
                <a:cubicBezTo>
                  <a:pt x="10029149" y="3584187"/>
                  <a:pt x="10025445" y="3584796"/>
                  <a:pt x="10025445" y="3584796"/>
                </a:cubicBezTo>
                <a:cubicBezTo>
                  <a:pt x="9974574" y="3283673"/>
                  <a:pt x="9870161" y="2986330"/>
                  <a:pt x="9689440" y="2738306"/>
                </a:cubicBezTo>
                <a:cubicBezTo>
                  <a:pt x="9119066" y="1958604"/>
                  <a:pt x="8053175" y="1928663"/>
                  <a:pt x="7171011" y="1876636"/>
                </a:cubicBezTo>
                <a:cubicBezTo>
                  <a:pt x="6681762" y="1847221"/>
                  <a:pt x="6174419" y="1843693"/>
                  <a:pt x="5713362" y="1656221"/>
                </a:cubicBezTo>
                <a:cubicBezTo>
                  <a:pt x="5018230" y="1381469"/>
                  <a:pt x="4538427" y="764762"/>
                  <a:pt x="3878429" y="431371"/>
                </a:cubicBezTo>
                <a:cubicBezTo>
                  <a:pt x="3636150" y="303647"/>
                  <a:pt x="3375862" y="210480"/>
                  <a:pt x="3108758" y="150741"/>
                </a:cubicBezTo>
                <a:cubicBezTo>
                  <a:pt x="2167308" y="-42665"/>
                  <a:pt x="1179132" y="72735"/>
                  <a:pt x="496299" y="806666"/>
                </a:cubicBezTo>
                <a:cubicBezTo>
                  <a:pt x="328989" y="982107"/>
                  <a:pt x="191547" y="1183458"/>
                  <a:pt x="73908" y="1395012"/>
                </a:cubicBezTo>
                <a:cubicBezTo>
                  <a:pt x="73906" y="1395012"/>
                  <a:pt x="0" y="1354490"/>
                  <a:pt x="0" y="1354490"/>
                </a:cubicBezTo>
                <a:lnTo>
                  <a:pt x="0" y="1354490"/>
                </a:lnTo>
                <a:close/>
              </a:path>
            </a:pathLst>
          </a:custGeom>
          <a:solidFill>
            <a:srgbClr val="7EB0DE"/>
          </a:solidFill>
          <a:ln w="21035" cap="flat">
            <a:noFill/>
            <a:prstDash val="solid"/>
            <a:miter/>
          </a:ln>
        </p:spPr>
        <p:txBody>
          <a:bodyPr/>
          <a:lstStyle/>
          <a:p>
            <a:endParaRPr lang="en-GB"/>
          </a:p>
        </p:txBody>
      </p:sp>
    </p:spTree>
    <p:extLst>
      <p:ext uri="{BB962C8B-B14F-4D97-AF65-F5344CB8AC3E}">
        <p14:creationId xmlns:p14="http://schemas.microsoft.com/office/powerpoint/2010/main" val="673180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6" name="Freeform 5">
            <a:extLst>
              <a:ext uri="{FF2B5EF4-FFF2-40B4-BE49-F238E27FC236}">
                <a16:creationId xmlns:a16="http://schemas.microsoft.com/office/drawing/2014/main" id="{270BD420-968A-F94F-40C7-638F0D5C86D0}"/>
              </a:ext>
            </a:extLst>
          </p:cNvPr>
          <p:cNvSpPr/>
          <p:nvPr userDrawn="1"/>
        </p:nvSpPr>
        <p:spPr>
          <a:xfrm flipH="1">
            <a:off x="10440000" y="8640000"/>
            <a:ext cx="9926125" cy="3372482"/>
          </a:xfrm>
          <a:custGeom>
            <a:avLst/>
            <a:gdLst>
              <a:gd name="csX0" fmla="*/ 0 w 9926125"/>
              <a:gd name="csY0" fmla="*/ 1372942 h 3372482"/>
              <a:gd name="csX1" fmla="*/ 2410894 w 9926125"/>
              <a:gd name="csY1" fmla="*/ 5442 h 3372482"/>
              <a:gd name="csX2" fmla="*/ 4414807 w 9926125"/>
              <a:gd name="csY2" fmla="*/ 803933 h 3372482"/>
              <a:gd name="csX3" fmla="*/ 6256955 w 9926125"/>
              <a:gd name="csY3" fmla="*/ 1664721 h 3372482"/>
              <a:gd name="csX4" fmla="*/ 9452802 w 9926125"/>
              <a:gd name="csY4" fmla="*/ 2406253 h 3372482"/>
              <a:gd name="csX5" fmla="*/ 9926125 w 9926125"/>
              <a:gd name="csY5" fmla="*/ 3371789 h 3372482"/>
              <a:gd name="csX6" fmla="*/ 9922717 w 9926125"/>
              <a:gd name="csY6" fmla="*/ 3372482 h 3372482"/>
              <a:gd name="csX7" fmla="*/ 9505040 w 9926125"/>
              <a:gd name="csY7" fmla="*/ 2481250 h 3372482"/>
              <a:gd name="csX8" fmla="*/ 6346011 w 9926125"/>
              <a:gd name="csY8" fmla="*/ 1705117 h 3372482"/>
              <a:gd name="csX9" fmla="*/ 4383817 w 9926125"/>
              <a:gd name="csY9" fmla="*/ 844560 h 3372482"/>
              <a:gd name="csX10" fmla="*/ 3118207 w 9926125"/>
              <a:gd name="csY10" fmla="*/ 178928 h 3372482"/>
              <a:gd name="csX11" fmla="*/ 1693672 w 9926125"/>
              <a:gd name="csY11" fmla="*/ 124641 h 3372482"/>
              <a:gd name="csX12" fmla="*/ 477461 w 9926125"/>
              <a:gd name="csY12" fmla="*/ 823375 h 3372482"/>
              <a:gd name="csX13" fmla="*/ 74823 w 9926125"/>
              <a:gd name="csY13" fmla="*/ 1412036 h 3372482"/>
              <a:gd name="csX14" fmla="*/ 0 w 9926125"/>
              <a:gd name="csY14" fmla="*/ 1372942 h 3372482"/>
              <a:gd name="csX15" fmla="*/ 0 w 9926125"/>
              <a:gd name="csY15" fmla="*/ 1372942 h 33724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9926125" h="3372482">
                <a:moveTo>
                  <a:pt x="0" y="1372942"/>
                </a:moveTo>
                <a:cubicBezTo>
                  <a:pt x="497867" y="422547"/>
                  <a:pt x="1337587" y="-57212"/>
                  <a:pt x="2410894" y="5442"/>
                </a:cubicBezTo>
                <a:cubicBezTo>
                  <a:pt x="3209892" y="46646"/>
                  <a:pt x="3796676" y="312981"/>
                  <a:pt x="4414807" y="803933"/>
                </a:cubicBezTo>
                <a:cubicBezTo>
                  <a:pt x="4999297" y="1261643"/>
                  <a:pt x="5479331" y="1637868"/>
                  <a:pt x="6256955" y="1664721"/>
                </a:cubicBezTo>
                <a:cubicBezTo>
                  <a:pt x="7283863" y="1723342"/>
                  <a:pt x="8683720" y="1605576"/>
                  <a:pt x="9452802" y="2406253"/>
                </a:cubicBezTo>
                <a:cubicBezTo>
                  <a:pt x="9705305" y="2669541"/>
                  <a:pt x="9856004" y="3017106"/>
                  <a:pt x="9926125" y="3371789"/>
                </a:cubicBezTo>
                <a:cubicBezTo>
                  <a:pt x="9926125" y="3371789"/>
                  <a:pt x="9922717" y="3372482"/>
                  <a:pt x="9922717" y="3372482"/>
                </a:cubicBezTo>
                <a:cubicBezTo>
                  <a:pt x="9855478" y="3048600"/>
                  <a:pt x="9723819" y="2731899"/>
                  <a:pt x="9505040" y="2481250"/>
                </a:cubicBezTo>
                <a:cubicBezTo>
                  <a:pt x="8774375" y="1637951"/>
                  <a:pt x="7368312" y="1747277"/>
                  <a:pt x="6346011" y="1705117"/>
                </a:cubicBezTo>
                <a:cubicBezTo>
                  <a:pt x="5493659" y="1696614"/>
                  <a:pt x="5025469" y="1339684"/>
                  <a:pt x="4383817" y="844560"/>
                </a:cubicBezTo>
                <a:cubicBezTo>
                  <a:pt x="4003337" y="552289"/>
                  <a:pt x="3587659" y="294229"/>
                  <a:pt x="3118207" y="178928"/>
                </a:cubicBezTo>
                <a:cubicBezTo>
                  <a:pt x="2654540" y="66689"/>
                  <a:pt x="2163040" y="27767"/>
                  <a:pt x="1693672" y="124641"/>
                </a:cubicBezTo>
                <a:cubicBezTo>
                  <a:pt x="1225680" y="217508"/>
                  <a:pt x="792483" y="465606"/>
                  <a:pt x="477461" y="823375"/>
                </a:cubicBezTo>
                <a:cubicBezTo>
                  <a:pt x="317325" y="1000286"/>
                  <a:pt x="186378" y="1201532"/>
                  <a:pt x="74823" y="1412036"/>
                </a:cubicBezTo>
                <a:cubicBezTo>
                  <a:pt x="74821" y="1412036"/>
                  <a:pt x="0" y="1372942"/>
                  <a:pt x="0" y="1372942"/>
                </a:cubicBezTo>
                <a:lnTo>
                  <a:pt x="0" y="1372942"/>
                </a:lnTo>
                <a:close/>
              </a:path>
            </a:pathLst>
          </a:custGeom>
          <a:solidFill>
            <a:srgbClr val="CE3736"/>
          </a:solidFill>
          <a:ln w="21035" cap="flat">
            <a:noFill/>
            <a:prstDash val="solid"/>
            <a:miter/>
          </a:ln>
        </p:spPr>
        <p:txBody>
          <a:bodyPr/>
          <a:lstStyle/>
          <a:p>
            <a:endParaRPr lang="en-GB"/>
          </a:p>
        </p:txBody>
      </p:sp>
    </p:spTree>
    <p:extLst>
      <p:ext uri="{BB962C8B-B14F-4D97-AF65-F5344CB8AC3E}">
        <p14:creationId xmlns:p14="http://schemas.microsoft.com/office/powerpoint/2010/main" val="3443227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5" name="Freeform 4">
            <a:extLst>
              <a:ext uri="{FF2B5EF4-FFF2-40B4-BE49-F238E27FC236}">
                <a16:creationId xmlns:a16="http://schemas.microsoft.com/office/drawing/2014/main" id="{18B550FD-9E92-A4FD-A09F-CC806F20CFA6}"/>
              </a:ext>
            </a:extLst>
          </p:cNvPr>
          <p:cNvSpPr/>
          <p:nvPr userDrawn="1"/>
        </p:nvSpPr>
        <p:spPr>
          <a:xfrm flipH="1">
            <a:off x="10440000" y="8640000"/>
            <a:ext cx="9823091" cy="3159792"/>
          </a:xfrm>
          <a:custGeom>
            <a:avLst/>
            <a:gdLst>
              <a:gd name="csX0" fmla="*/ 0 w 9823091"/>
              <a:gd name="csY0" fmla="*/ 1391017 h 3159792"/>
              <a:gd name="csX1" fmla="*/ 1277586 w 9823091"/>
              <a:gd name="csY1" fmla="*/ 157586 h 3159792"/>
              <a:gd name="csX2" fmla="*/ 3060805 w 9823091"/>
              <a:gd name="csY2" fmla="*/ 121740 h 3159792"/>
              <a:gd name="csX3" fmla="*/ 3723622 w 9823091"/>
              <a:gd name="csY3" fmla="*/ 408810 h 3159792"/>
              <a:gd name="csX4" fmla="*/ 5547824 w 9823091"/>
              <a:gd name="csY4" fmla="*/ 1505466 h 3159792"/>
              <a:gd name="csX5" fmla="*/ 6252781 w 9823091"/>
              <a:gd name="csY5" fmla="*/ 1564590 h 3159792"/>
              <a:gd name="csX6" fmla="*/ 9289829 w 9823091"/>
              <a:gd name="csY6" fmla="*/ 2192177 h 3159792"/>
              <a:gd name="csX7" fmla="*/ 9823091 w 9823091"/>
              <a:gd name="csY7" fmla="*/ 3159015 h 3159792"/>
              <a:gd name="csX8" fmla="*/ 9819957 w 9823091"/>
              <a:gd name="csY8" fmla="*/ 3159792 h 3159792"/>
              <a:gd name="csX9" fmla="*/ 9313182 w 9823091"/>
              <a:gd name="csY9" fmla="*/ 2232300 h 3159792"/>
              <a:gd name="csX10" fmla="*/ 6969583 w 9823091"/>
              <a:gd name="csY10" fmla="*/ 1574332 h 3159792"/>
              <a:gd name="csX11" fmla="*/ 5537747 w 9823091"/>
              <a:gd name="csY11" fmla="*/ 1545862 h 3159792"/>
              <a:gd name="csX12" fmla="*/ 3693705 w 9823091"/>
              <a:gd name="csY12" fmla="*/ 459578 h 3159792"/>
              <a:gd name="csX13" fmla="*/ 3043996 w 9823091"/>
              <a:gd name="csY13" fmla="*/ 185630 h 3159792"/>
              <a:gd name="csX14" fmla="*/ 990554 w 9823091"/>
              <a:gd name="csY14" fmla="*/ 383751 h 3159792"/>
              <a:gd name="csX15" fmla="*/ 250055 w 9823091"/>
              <a:gd name="csY15" fmla="*/ 1122102 h 3159792"/>
              <a:gd name="csX16" fmla="*/ 75709 w 9823091"/>
              <a:gd name="csY16" fmla="*/ 1428684 h 3159792"/>
              <a:gd name="csX17" fmla="*/ 0 w 9823091"/>
              <a:gd name="csY17" fmla="*/ 1391017 h 3159792"/>
              <a:gd name="csX18" fmla="*/ 0 w 9823091"/>
              <a:gd name="csY18" fmla="*/ 1391017 h 31597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823091" h="3159792">
                <a:moveTo>
                  <a:pt x="0" y="1391017"/>
                </a:moveTo>
                <a:cubicBezTo>
                  <a:pt x="269679" y="848043"/>
                  <a:pt x="700499" y="375370"/>
                  <a:pt x="1277586" y="157586"/>
                </a:cubicBezTo>
                <a:cubicBezTo>
                  <a:pt x="1846045" y="-62003"/>
                  <a:pt x="2480207" y="-31089"/>
                  <a:pt x="3060805" y="121740"/>
                </a:cubicBezTo>
                <a:cubicBezTo>
                  <a:pt x="3294374" y="184891"/>
                  <a:pt x="3516772" y="284840"/>
                  <a:pt x="3723622" y="408810"/>
                </a:cubicBezTo>
                <a:cubicBezTo>
                  <a:pt x="4338155" y="774369"/>
                  <a:pt x="4838282" y="1331641"/>
                  <a:pt x="5547824" y="1505466"/>
                </a:cubicBezTo>
                <a:cubicBezTo>
                  <a:pt x="5777585" y="1565157"/>
                  <a:pt x="6016204" y="1578615"/>
                  <a:pt x="6252781" y="1564590"/>
                </a:cubicBezTo>
                <a:cubicBezTo>
                  <a:pt x="7249541" y="1525097"/>
                  <a:pt x="8511112" y="1467757"/>
                  <a:pt x="9289829" y="2192177"/>
                </a:cubicBezTo>
                <a:cubicBezTo>
                  <a:pt x="9561857" y="2450594"/>
                  <a:pt x="9736139" y="2797341"/>
                  <a:pt x="9823091" y="3159015"/>
                </a:cubicBezTo>
                <a:cubicBezTo>
                  <a:pt x="9823091" y="3159015"/>
                  <a:pt x="9819957" y="3159792"/>
                  <a:pt x="9819957" y="3159792"/>
                </a:cubicBezTo>
                <a:cubicBezTo>
                  <a:pt x="9733088" y="2814788"/>
                  <a:pt x="9570104" y="2482319"/>
                  <a:pt x="9313182" y="2232300"/>
                </a:cubicBezTo>
                <a:cubicBezTo>
                  <a:pt x="8702225" y="1636480"/>
                  <a:pt x="7780825" y="1570993"/>
                  <a:pt x="6969583" y="1574332"/>
                </a:cubicBezTo>
                <a:cubicBezTo>
                  <a:pt x="6492346" y="1566857"/>
                  <a:pt x="6008020" y="1666861"/>
                  <a:pt x="5537747" y="1545862"/>
                </a:cubicBezTo>
                <a:cubicBezTo>
                  <a:pt x="4825048" y="1379406"/>
                  <a:pt x="4304220" y="813883"/>
                  <a:pt x="3693705" y="459578"/>
                </a:cubicBezTo>
                <a:cubicBezTo>
                  <a:pt x="3490116" y="340294"/>
                  <a:pt x="3272200" y="245523"/>
                  <a:pt x="3043996" y="185630"/>
                </a:cubicBezTo>
                <a:cubicBezTo>
                  <a:pt x="2366431" y="10789"/>
                  <a:pt x="1601936" y="8404"/>
                  <a:pt x="990554" y="383751"/>
                </a:cubicBezTo>
                <a:cubicBezTo>
                  <a:pt x="688378" y="564998"/>
                  <a:pt x="438991" y="826481"/>
                  <a:pt x="250055" y="1122102"/>
                </a:cubicBezTo>
                <a:cubicBezTo>
                  <a:pt x="185147" y="1220111"/>
                  <a:pt x="129729" y="1324166"/>
                  <a:pt x="75709" y="1428684"/>
                </a:cubicBezTo>
                <a:lnTo>
                  <a:pt x="0" y="1391017"/>
                </a:lnTo>
                <a:lnTo>
                  <a:pt x="0" y="1391017"/>
                </a:lnTo>
                <a:close/>
              </a:path>
            </a:pathLst>
          </a:custGeom>
          <a:solidFill>
            <a:srgbClr val="8C58A4"/>
          </a:solidFill>
          <a:ln w="21035" cap="flat">
            <a:noFill/>
            <a:prstDash val="solid"/>
            <a:miter/>
          </a:ln>
        </p:spPr>
        <p:txBody>
          <a:bodyPr/>
          <a:lstStyle/>
          <a:p>
            <a:endParaRPr lang="en-GB"/>
          </a:p>
        </p:txBody>
      </p:sp>
    </p:spTree>
    <p:extLst>
      <p:ext uri="{BB962C8B-B14F-4D97-AF65-F5344CB8AC3E}">
        <p14:creationId xmlns:p14="http://schemas.microsoft.com/office/powerpoint/2010/main" val="105824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4" name="Freeform 3">
            <a:extLst>
              <a:ext uri="{FF2B5EF4-FFF2-40B4-BE49-F238E27FC236}">
                <a16:creationId xmlns:a16="http://schemas.microsoft.com/office/drawing/2014/main" id="{BD86B024-E7B3-D908-1C11-E24FC3149EFC}"/>
              </a:ext>
            </a:extLst>
          </p:cNvPr>
          <p:cNvSpPr/>
          <p:nvPr userDrawn="1"/>
        </p:nvSpPr>
        <p:spPr>
          <a:xfrm flipH="1">
            <a:off x="10440000" y="8640000"/>
            <a:ext cx="9720042" cy="2949736"/>
          </a:xfrm>
          <a:custGeom>
            <a:avLst/>
            <a:gdLst>
              <a:gd name="csX0" fmla="*/ 0 w 9720042"/>
              <a:gd name="csY0" fmla="*/ 1411769 h 2949736"/>
              <a:gd name="csX1" fmla="*/ 2992533 w 9720042"/>
              <a:gd name="csY1" fmla="*/ 128282 h 2949736"/>
              <a:gd name="csX2" fmla="*/ 4806259 w 9720042"/>
              <a:gd name="csY2" fmla="*/ 1223184 h 2949736"/>
              <a:gd name="csX3" fmla="*/ 6157096 w 9720042"/>
              <a:gd name="csY3" fmla="*/ 1477612 h 2949736"/>
              <a:gd name="csX4" fmla="*/ 7570502 w 9720042"/>
              <a:gd name="csY4" fmla="*/ 1410404 h 2949736"/>
              <a:gd name="csX5" fmla="*/ 9596274 w 9720042"/>
              <a:gd name="csY5" fmla="*/ 2618296 h 2949736"/>
              <a:gd name="csX6" fmla="*/ 9720043 w 9720042"/>
              <a:gd name="csY6" fmla="*/ 2948876 h 2949736"/>
              <a:gd name="csX7" fmla="*/ 9717202 w 9720042"/>
              <a:gd name="csY7" fmla="*/ 2949737 h 2949736"/>
              <a:gd name="csX8" fmla="*/ 9590698 w 9720042"/>
              <a:gd name="csY8" fmla="*/ 2620920 h 2949736"/>
              <a:gd name="csX9" fmla="*/ 7568356 w 9720042"/>
              <a:gd name="csY9" fmla="*/ 1438854 h 2949736"/>
              <a:gd name="csX10" fmla="*/ 6162756 w 9720042"/>
              <a:gd name="csY10" fmla="*/ 1518470 h 2949736"/>
              <a:gd name="csX11" fmla="*/ 4781644 w 9720042"/>
              <a:gd name="csY11" fmla="*/ 1268934 h 2949736"/>
              <a:gd name="csX12" fmla="*/ 2973557 w 9720042"/>
              <a:gd name="csY12" fmla="*/ 197285 h 2949736"/>
              <a:gd name="csX13" fmla="*/ 954700 w 9720042"/>
              <a:gd name="csY13" fmla="*/ 394982 h 2949736"/>
              <a:gd name="csX14" fmla="*/ 76574 w 9720042"/>
              <a:gd name="csY14" fmla="*/ 1447924 h 2949736"/>
              <a:gd name="csX15" fmla="*/ 0 w 9720042"/>
              <a:gd name="csY15" fmla="*/ 1411769 h 2949736"/>
              <a:gd name="csX16" fmla="*/ 0 w 9720042"/>
              <a:gd name="csY16" fmla="*/ 1411769 h 2949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9720042" h="2949736">
                <a:moveTo>
                  <a:pt x="0" y="1411769"/>
                </a:moveTo>
                <a:cubicBezTo>
                  <a:pt x="581242" y="166734"/>
                  <a:pt x="1700541" y="-234825"/>
                  <a:pt x="2992533" y="128282"/>
                </a:cubicBezTo>
                <a:cubicBezTo>
                  <a:pt x="3691010" y="316814"/>
                  <a:pt x="4188191" y="892940"/>
                  <a:pt x="4806259" y="1223184"/>
                </a:cubicBezTo>
                <a:cubicBezTo>
                  <a:pt x="5214931" y="1452081"/>
                  <a:pt x="5692567" y="1546395"/>
                  <a:pt x="6157096" y="1477612"/>
                </a:cubicBezTo>
                <a:cubicBezTo>
                  <a:pt x="6623582" y="1409481"/>
                  <a:pt x="7098567" y="1373473"/>
                  <a:pt x="7570502" y="1410404"/>
                </a:cubicBezTo>
                <a:cubicBezTo>
                  <a:pt x="8411850" y="1469403"/>
                  <a:pt x="9231467" y="1811425"/>
                  <a:pt x="9596274" y="2618296"/>
                </a:cubicBezTo>
                <a:cubicBezTo>
                  <a:pt x="9645693" y="2725270"/>
                  <a:pt x="9686718" y="2835981"/>
                  <a:pt x="9720043" y="2948876"/>
                </a:cubicBezTo>
                <a:cubicBezTo>
                  <a:pt x="9720043" y="2948876"/>
                  <a:pt x="9717202" y="2949737"/>
                  <a:pt x="9717202" y="2949737"/>
                </a:cubicBezTo>
                <a:cubicBezTo>
                  <a:pt x="9682889" y="2837262"/>
                  <a:pt x="9640938" y="2727139"/>
                  <a:pt x="9590698" y="2620920"/>
                </a:cubicBezTo>
                <a:cubicBezTo>
                  <a:pt x="9220821" y="1822280"/>
                  <a:pt x="8405118" y="1489916"/>
                  <a:pt x="7568356" y="1438854"/>
                </a:cubicBezTo>
                <a:cubicBezTo>
                  <a:pt x="7098904" y="1406394"/>
                  <a:pt x="6627726" y="1446370"/>
                  <a:pt x="6162756" y="1518470"/>
                </a:cubicBezTo>
                <a:cubicBezTo>
                  <a:pt x="5691053" y="1592354"/>
                  <a:pt x="5198857" y="1498923"/>
                  <a:pt x="4781644" y="1268934"/>
                </a:cubicBezTo>
                <a:cubicBezTo>
                  <a:pt x="4155708" y="939635"/>
                  <a:pt x="3665238" y="383917"/>
                  <a:pt x="2973557" y="197285"/>
                </a:cubicBezTo>
                <a:cubicBezTo>
                  <a:pt x="2308763" y="12305"/>
                  <a:pt x="1549842" y="10865"/>
                  <a:pt x="954700" y="394982"/>
                </a:cubicBezTo>
                <a:cubicBezTo>
                  <a:pt x="560877" y="643972"/>
                  <a:pt x="272850" y="1029854"/>
                  <a:pt x="76574" y="1447924"/>
                </a:cubicBezTo>
                <a:cubicBezTo>
                  <a:pt x="76574" y="1447924"/>
                  <a:pt x="0" y="1411769"/>
                  <a:pt x="0" y="1411769"/>
                </a:cubicBezTo>
                <a:lnTo>
                  <a:pt x="0" y="1411769"/>
                </a:lnTo>
                <a:close/>
              </a:path>
            </a:pathLst>
          </a:custGeom>
          <a:solidFill>
            <a:srgbClr val="FFFFFF"/>
          </a:solidFill>
          <a:ln w="21035" cap="flat">
            <a:noFill/>
            <a:prstDash val="solid"/>
            <a:miter/>
          </a:ln>
        </p:spPr>
        <p:txBody>
          <a:bodyPr/>
          <a:lstStyle/>
          <a:p>
            <a:endParaRPr lang="en-GB"/>
          </a:p>
        </p:txBody>
      </p:sp>
    </p:spTree>
    <p:extLst>
      <p:ext uri="{BB962C8B-B14F-4D97-AF65-F5344CB8AC3E}">
        <p14:creationId xmlns:p14="http://schemas.microsoft.com/office/powerpoint/2010/main" val="31825412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slideLayout" Target="../slideLayouts/slideLayout39.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slideLayout" Target="../slideLayouts/slideLayout38.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theme" Target="../theme/theme5.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slideLayout" Target="../slideLayouts/slideLayout4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theme" Target="../theme/theme6.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F355E"/>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FAB265-E955-F6C6-438A-E10E01C4F369}"/>
              </a:ext>
            </a:extLst>
          </p:cNvPr>
          <p:cNvSpPr>
            <a:spLocks noGrp="1"/>
          </p:cNvSpPr>
          <p:nvPr>
            <p:ph type="title"/>
          </p:nvPr>
        </p:nvSpPr>
        <p:spPr>
          <a:xfrm>
            <a:off x="908844" y="1125711"/>
            <a:ext cx="17340262" cy="2185987"/>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F309A98-C072-EE8F-4DB4-BDA387A8EFE8}"/>
              </a:ext>
            </a:extLst>
          </p:cNvPr>
          <p:cNvSpPr>
            <a:spLocks noGrp="1"/>
          </p:cNvSpPr>
          <p:nvPr>
            <p:ph type="body" idx="1"/>
          </p:nvPr>
        </p:nvSpPr>
        <p:spPr>
          <a:xfrm>
            <a:off x="908844" y="3533948"/>
            <a:ext cx="11125200" cy="4863927"/>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605022"/>
      </p:ext>
    </p:extLst>
  </p:cSld>
  <p:clrMap bg1="lt1" tx1="dk1" bg2="lt2" tx2="dk2" accent1="accent1" accent2="accent2" accent3="accent3" accent4="accent4" accent5="accent5" accent6="accent6" hlink="hlink" folHlink="folHlink"/>
  <p:sldLayoutIdLst>
    <p:sldLayoutId id="2147483737" r:id="rId1"/>
    <p:sldLayoutId id="2147483738" r:id="rId2"/>
  </p:sldLayoutIdLst>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1pPr>
      <a:lvl2pPr marL="198900" indent="-198900" algn="l" defTabSz="914400" rtl="0" eaLnBrk="1" latinLnBrk="0" hangingPunct="1">
        <a:lnSpc>
          <a:spcPct val="100000"/>
        </a:lnSpc>
        <a:spcBef>
          <a:spcPts val="0"/>
        </a:spcBef>
        <a:spcAft>
          <a:spcPts val="12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200"/>
        </a:spcAft>
        <a:buFontTx/>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F355E"/>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C3DAE-2594-2ACE-7E97-F370CD10AA15}"/>
              </a:ext>
            </a:extLst>
          </p:cNvPr>
          <p:cNvSpPr>
            <a:spLocks noGrp="1"/>
          </p:cNvSpPr>
          <p:nvPr>
            <p:ph type="title"/>
          </p:nvPr>
        </p:nvSpPr>
        <p:spPr>
          <a:xfrm>
            <a:off x="1061244" y="1158875"/>
            <a:ext cx="17340262" cy="2185987"/>
          </a:xfrm>
          <a:prstGeom prst="rect">
            <a:avLst/>
          </a:prstGeom>
        </p:spPr>
        <p:txBody>
          <a:bodyPr vert="horz" lIns="0" tIns="0" rIns="0" bIns="0" rtlCol="0" anchor="t"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70F31180-EBED-0553-2173-7E1E775AD46D}"/>
              </a:ext>
            </a:extLst>
          </p:cNvPr>
          <p:cNvSpPr>
            <a:spLocks noGrp="1"/>
          </p:cNvSpPr>
          <p:nvPr>
            <p:ph type="body" idx="1"/>
          </p:nvPr>
        </p:nvSpPr>
        <p:spPr>
          <a:xfrm>
            <a:off x="1061244" y="3567112"/>
            <a:ext cx="17340262" cy="717708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796663761"/>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Lst>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FAB265-E955-F6C6-438A-E10E01C4F369}"/>
              </a:ext>
            </a:extLst>
          </p:cNvPr>
          <p:cNvSpPr>
            <a:spLocks noGrp="1"/>
          </p:cNvSpPr>
          <p:nvPr>
            <p:ph type="title"/>
          </p:nvPr>
        </p:nvSpPr>
        <p:spPr>
          <a:xfrm>
            <a:off x="908844" y="1125711"/>
            <a:ext cx="17340262" cy="2185987"/>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F309A98-C072-EE8F-4DB4-BDA387A8EFE8}"/>
              </a:ext>
            </a:extLst>
          </p:cNvPr>
          <p:cNvSpPr>
            <a:spLocks noGrp="1"/>
          </p:cNvSpPr>
          <p:nvPr>
            <p:ph type="body" idx="1"/>
          </p:nvPr>
        </p:nvSpPr>
        <p:spPr>
          <a:xfrm>
            <a:off x="908844" y="3533948"/>
            <a:ext cx="11125200" cy="4863927"/>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5589800"/>
      </p:ext>
    </p:extLst>
  </p:cSld>
  <p:clrMap bg1="lt1" tx1="dk1" bg2="lt2" tx2="dk2" accent1="accent1" accent2="accent2" accent3="accent3" accent4="accent4" accent5="accent5" accent6="accent6" hlink="hlink" folHlink="folHlink"/>
  <p:sldLayoutIdLst>
    <p:sldLayoutId id="2147483749" r:id="rId1"/>
    <p:sldLayoutId id="2147483750" r:id="rId2"/>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1pPr>
      <a:lvl2pPr marL="198900" indent="-198900" algn="l" defTabSz="914400" rtl="0" eaLnBrk="1" latinLnBrk="0" hangingPunct="1">
        <a:lnSpc>
          <a:spcPct val="100000"/>
        </a:lnSpc>
        <a:spcBef>
          <a:spcPts val="0"/>
        </a:spcBef>
        <a:spcAft>
          <a:spcPts val="1200"/>
        </a:spcAft>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200"/>
        </a:spcAft>
        <a:buFontTx/>
        <a:buNone/>
        <a:defRPr sz="2000" b="1" kern="1200">
          <a:solidFill>
            <a:srgbClr val="1F355E"/>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C3DAE-2594-2ACE-7E97-F370CD10AA15}"/>
              </a:ext>
            </a:extLst>
          </p:cNvPr>
          <p:cNvSpPr>
            <a:spLocks noGrp="1"/>
          </p:cNvSpPr>
          <p:nvPr>
            <p:ph type="title"/>
          </p:nvPr>
        </p:nvSpPr>
        <p:spPr>
          <a:xfrm>
            <a:off x="1061244" y="1158875"/>
            <a:ext cx="17340262" cy="2185987"/>
          </a:xfrm>
          <a:prstGeom prst="rect">
            <a:avLst/>
          </a:prstGeom>
        </p:spPr>
        <p:txBody>
          <a:bodyPr vert="horz" lIns="0" tIns="0" rIns="0" bIns="0" rtlCol="0" anchor="t"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70F31180-EBED-0553-2173-7E1E775AD46D}"/>
              </a:ext>
            </a:extLst>
          </p:cNvPr>
          <p:cNvSpPr>
            <a:spLocks noGrp="1"/>
          </p:cNvSpPr>
          <p:nvPr>
            <p:ph type="body" idx="1"/>
          </p:nvPr>
        </p:nvSpPr>
        <p:spPr>
          <a:xfrm>
            <a:off x="1061244" y="3567112"/>
            <a:ext cx="17340262" cy="717708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99352072"/>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rgbClr val="1F355E"/>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27/05/2026</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1994657038"/>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DE232B-73B8-6D3D-E3A7-669BB248C371}"/>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C3FBBB-5B85-6B92-BA11-40B719D76A5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BEF2CC-0595-64A1-1735-CD2215126409}"/>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A09C4C1D-3BB8-461D-80CC-FC89362C9C6D}" type="datetimeFigureOut">
              <a:rPr lang="en-GB" smtClean="0"/>
              <a:t>27/05/2026</a:t>
            </a:fld>
            <a:endParaRPr lang="en-GB"/>
          </a:p>
        </p:txBody>
      </p:sp>
      <p:sp>
        <p:nvSpPr>
          <p:cNvPr id="5" name="Footer Placeholder 4">
            <a:extLst>
              <a:ext uri="{FF2B5EF4-FFF2-40B4-BE49-F238E27FC236}">
                <a16:creationId xmlns:a16="http://schemas.microsoft.com/office/drawing/2014/main" id="{C193F315-CBE5-6FA3-8C84-42C574F31F75}"/>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80ABF60-09C2-8CB3-6D85-72EDED7039A6}"/>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7E9BA3F-5F31-4FC6-9DE3-E23B3C46D09C}" type="slidenum">
              <a:rPr lang="en-GB" smtClean="0"/>
              <a:t>‹#›</a:t>
            </a:fld>
            <a:endParaRPr lang="en-GB"/>
          </a:p>
        </p:txBody>
      </p:sp>
    </p:spTree>
    <p:extLst>
      <p:ext uri="{BB962C8B-B14F-4D97-AF65-F5344CB8AC3E}">
        <p14:creationId xmlns:p14="http://schemas.microsoft.com/office/powerpoint/2010/main" val="1312529607"/>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25.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5.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25.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47.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4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7.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25.xml"/><Relationship Id="rId5" Type="http://schemas.openxmlformats.org/officeDocument/2006/relationships/image" Target="../media/image41.png"/><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25.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25.xml"/><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5.xml"/><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5.xml"/><Relationship Id="rId1" Type="http://schemas.openxmlformats.org/officeDocument/2006/relationships/slideLayout" Target="../slideLayouts/slideLayout25.xml"/><Relationship Id="rId4" Type="http://schemas.openxmlformats.org/officeDocument/2006/relationships/image" Target="../media/image5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6.xml"/><Relationship Id="rId1" Type="http://schemas.openxmlformats.org/officeDocument/2006/relationships/slideLayout" Target="../slideLayouts/slideLayout25.xml"/><Relationship Id="rId4" Type="http://schemas.openxmlformats.org/officeDocument/2006/relationships/image" Target="../media/image61.png"/></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5.xml"/><Relationship Id="rId5" Type="http://schemas.openxmlformats.org/officeDocument/2006/relationships/image" Target="../media/image65.png"/><Relationship Id="rId4" Type="http://schemas.openxmlformats.org/officeDocument/2006/relationships/image" Target="../media/image64.png"/></Relationships>
</file>

<file path=ppt/slides/_rels/slide3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7.xml"/><Relationship Id="rId1" Type="http://schemas.openxmlformats.org/officeDocument/2006/relationships/slideLayout" Target="../slideLayouts/slideLayout25.xml"/><Relationship Id="rId4" Type="http://schemas.openxmlformats.org/officeDocument/2006/relationships/image" Target="../media/image67.png"/></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8.xml"/><Relationship Id="rId1" Type="http://schemas.openxmlformats.org/officeDocument/2006/relationships/slideLayout" Target="../slideLayouts/slideLayout25.xml"/><Relationship Id="rId4" Type="http://schemas.openxmlformats.org/officeDocument/2006/relationships/image" Target="../media/image69.png"/></Relationships>
</file>

<file path=ppt/slides/_rels/slide3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9.xml"/><Relationship Id="rId1" Type="http://schemas.openxmlformats.org/officeDocument/2006/relationships/slideLayout" Target="../slideLayouts/slideLayout25.xml"/><Relationship Id="rId4" Type="http://schemas.openxmlformats.org/officeDocument/2006/relationships/image" Target="../media/image71.png"/></Relationships>
</file>

<file path=ppt/slides/_rels/slide3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0.xml"/><Relationship Id="rId1" Type="http://schemas.openxmlformats.org/officeDocument/2006/relationships/slideLayout" Target="../slideLayouts/slideLayout25.xml"/><Relationship Id="rId4" Type="http://schemas.openxmlformats.org/officeDocument/2006/relationships/image" Target="../media/image73.png"/></Relationships>
</file>

<file path=ppt/slides/_rels/slide3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1.xml"/><Relationship Id="rId1" Type="http://schemas.openxmlformats.org/officeDocument/2006/relationships/slideLayout" Target="../slideLayouts/slideLayout25.xml"/><Relationship Id="rId4" Type="http://schemas.openxmlformats.org/officeDocument/2006/relationships/image" Target="../media/image79.png"/></Relationships>
</file>

<file path=ppt/slides/_rels/slide41.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22.xml"/><Relationship Id="rId1" Type="http://schemas.openxmlformats.org/officeDocument/2006/relationships/slideLayout" Target="../slideLayouts/slideLayout25.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4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3.xml"/><Relationship Id="rId1" Type="http://schemas.openxmlformats.org/officeDocument/2006/relationships/slideLayout" Target="../slideLayouts/slideLayout25.xml"/><Relationship Id="rId4" Type="http://schemas.openxmlformats.org/officeDocument/2006/relationships/image" Target="../media/image8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2.xml"/><Relationship Id="rId5" Type="http://schemas.openxmlformats.org/officeDocument/2006/relationships/image" Target="../media/image90.png"/><Relationship Id="rId4" Type="http://schemas.openxmlformats.org/officeDocument/2006/relationships/image" Target="../media/image89.png"/></Relationships>
</file>

<file path=ppt/slides/_rels/slide4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12.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4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2.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4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12.xml"/><Relationship Id="rId5" Type="http://schemas.openxmlformats.org/officeDocument/2006/relationships/image" Target="../media/image106.png"/><Relationship Id="rId4" Type="http://schemas.openxmlformats.org/officeDocument/2006/relationships/image" Target="../media/image105.png"/></Relationships>
</file>

<file path=ppt/slides/_rels/slide4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2.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5.xml.rels><?xml version="1.0" encoding="UTF-8" standalone="yes"?>
<Relationships xmlns="http://schemas.openxmlformats.org/package/2006/relationships"><Relationship Id="rId3" Type="http://schemas.openxmlformats.org/officeDocument/2006/relationships/hyperlink" Target="https://app.powerbi.com/groups/me/reports/c95606a2-0de4-4e5b-ad29-cdce3dcd9431/ReportSection0340fdbd0019b01d0e40?ctid=bb5628b8-e328-4082-a856-433c9edc8fae&amp;experience=power-bi" TargetMode="External"/><Relationship Id="rId2" Type="http://schemas.openxmlformats.org/officeDocument/2006/relationships/notesSlide" Target="../notesSlides/notesSlide3.xml"/><Relationship Id="rId1" Type="http://schemas.openxmlformats.org/officeDocument/2006/relationships/slideLayout" Target="../slideLayouts/slideLayout25.xml"/><Relationship Id="rId4" Type="http://schemas.openxmlformats.org/officeDocument/2006/relationships/image" Target="../media/image20.svg"/></Relationships>
</file>

<file path=ppt/slides/_rels/slide50.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12.xml"/><Relationship Id="rId6" Type="http://schemas.openxmlformats.org/officeDocument/2006/relationships/chart" Target="../charts/chart16.xml"/><Relationship Id="rId5" Type="http://schemas.openxmlformats.org/officeDocument/2006/relationships/chart" Target="../charts/chart15.xml"/><Relationship Id="rId4" Type="http://schemas.openxmlformats.org/officeDocument/2006/relationships/chart" Target="../charts/chart14.xml"/></Relationships>
</file>

<file path=ppt/slides/_rels/slide51.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chart" Target="../charts/chart17.xml"/><Relationship Id="rId1" Type="http://schemas.openxmlformats.org/officeDocument/2006/relationships/slideLayout" Target="../slideLayouts/slideLayout12.xml"/><Relationship Id="rId5" Type="http://schemas.openxmlformats.org/officeDocument/2006/relationships/chart" Target="../charts/chart20.xml"/><Relationship Id="rId4" Type="http://schemas.openxmlformats.org/officeDocument/2006/relationships/chart" Target="../charts/chart19.xml"/></Relationships>
</file>

<file path=ppt/slides/_rels/slide52.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chart" Target="../charts/chart21.xml"/><Relationship Id="rId1" Type="http://schemas.openxmlformats.org/officeDocument/2006/relationships/slideLayout" Target="../slideLayouts/slideLayout12.xml"/><Relationship Id="rId5" Type="http://schemas.openxmlformats.org/officeDocument/2006/relationships/chart" Target="../charts/chart24.xml"/><Relationship Id="rId4" Type="http://schemas.openxmlformats.org/officeDocument/2006/relationships/chart" Target="../charts/chart23.xml"/></Relationships>
</file>

<file path=ppt/slides/_rels/slide53.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chart" Target="../charts/chart25.xml"/><Relationship Id="rId1" Type="http://schemas.openxmlformats.org/officeDocument/2006/relationships/slideLayout" Target="../slideLayouts/slideLayout12.xml"/><Relationship Id="rId4" Type="http://schemas.openxmlformats.org/officeDocument/2006/relationships/chart" Target="../charts/char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5.xml"/><Relationship Id="rId4" Type="http://schemas.openxmlformats.org/officeDocument/2006/relationships/image" Target="../media/image2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Texto 1">
            <a:extLst>
              <a:ext uri="{FF2B5EF4-FFF2-40B4-BE49-F238E27FC236}">
                <a16:creationId xmlns:a16="http://schemas.microsoft.com/office/drawing/2014/main" id="{3466C027-EF42-78AF-392D-A7255B748A80}"/>
              </a:ext>
            </a:extLst>
          </p:cNvPr>
          <p:cNvSpPr txBox="1">
            <a:spLocks/>
          </p:cNvSpPr>
          <p:nvPr/>
        </p:nvSpPr>
        <p:spPr>
          <a:xfrm>
            <a:off x="832644" y="2847023"/>
            <a:ext cx="17409186"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pt-BR" sz="6000" b="1"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Swansea Bay University Health Board </a:t>
            </a:r>
          </a:p>
          <a:p>
            <a:pPr marL="0" marR="0" lvl="0" indent="0" defTabSz="914400" eaLnBrk="1" fontAlgn="auto" latinLnBrk="0" hangingPunct="1">
              <a:lnSpc>
                <a:spcPct val="100000"/>
              </a:lnSpc>
              <a:spcBef>
                <a:spcPts val="0"/>
              </a:spcBef>
              <a:spcAft>
                <a:spcPts val="0"/>
              </a:spcAft>
              <a:buClrTx/>
              <a:buSzTx/>
              <a:buFontTx/>
              <a:buNone/>
              <a:tabLst/>
              <a:defRPr/>
            </a:pPr>
            <a:r>
              <a:rPr kumimoji="0" lang="pt-BR" sz="6000" b="1"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Quality &amp; Safety Performance Report</a:t>
            </a:r>
          </a:p>
          <a:p>
            <a:pPr marL="0" marR="0" lvl="0" indent="0" defTabSz="914400" eaLnBrk="1" fontAlgn="auto" latinLnBrk="0" hangingPunct="1">
              <a:lnSpc>
                <a:spcPct val="100000"/>
              </a:lnSpc>
              <a:spcBef>
                <a:spcPts val="0"/>
              </a:spcBef>
              <a:spcAft>
                <a:spcPts val="0"/>
              </a:spcAft>
              <a:buClrTx/>
              <a:buSzTx/>
              <a:buFontTx/>
              <a:buNone/>
              <a:tabLst/>
              <a:defRPr/>
            </a:pPr>
            <a:r>
              <a:rPr lang="pt-BR" sz="6000" kern="0" dirty="0">
                <a:solidFill>
                  <a:sysClr val="window" lastClr="FFFFFF"/>
                </a:solidFill>
                <a:latin typeface="Verdana" panose="020B0604030504040204" pitchFamily="34" charset="0"/>
                <a:ea typeface="Verdana" panose="020B0604030504040204" pitchFamily="34" charset="0"/>
                <a:cs typeface="Arial" panose="020B0604020202020204" pitchFamily="34" charset="0"/>
              </a:rPr>
              <a:t>May</a:t>
            </a:r>
            <a:r>
              <a:rPr kumimoji="0" lang="pt-BR" sz="5400" b="0" i="0" u="none" strike="noStrike" kern="0" cap="none" spc="0" normalizeH="0" baseline="0" noProof="0" dirty="0">
                <a:ln>
                  <a:noFill/>
                </a:ln>
                <a:solidFill>
                  <a:sysClr val="window" lastClr="FFFFFF"/>
                </a:solidFill>
                <a:effectLst/>
                <a:uLnTx/>
                <a:uFillTx/>
                <a:latin typeface="Arial" panose="020B0604020202020204" pitchFamily="34" charset="0"/>
                <a:ea typeface="+mn-ea"/>
                <a:cs typeface="Arial" panose="020B0604020202020204" pitchFamily="34" charset="0"/>
              </a:rPr>
              <a:t> 2026</a:t>
            </a:r>
          </a:p>
          <a:p>
            <a:pPr marL="0" marR="0" lvl="0" indent="0" defTabSz="914400" eaLnBrk="1" fontAlgn="auto" latinLnBrk="0" hangingPunct="1">
              <a:lnSpc>
                <a:spcPct val="100000"/>
              </a:lnSpc>
              <a:spcBef>
                <a:spcPts val="0"/>
              </a:spcBef>
              <a:spcAft>
                <a:spcPts val="0"/>
              </a:spcAft>
              <a:buClrTx/>
              <a:buSzTx/>
              <a:buFontTx/>
              <a:buNone/>
              <a:tabLst/>
              <a:defRPr/>
            </a:pPr>
            <a:endParaRPr kumimoji="0" lang="pt-BR" sz="6800" b="0" i="0" u="none" strike="noStrike" kern="0" cap="none" spc="0" normalizeH="0" baseline="0" noProof="0" dirty="0">
              <a:ln>
                <a:noFill/>
              </a:ln>
              <a:solidFill>
                <a:sysClr val="window" lastClr="FFFFFF"/>
              </a:solidFill>
              <a:effectLst/>
              <a:uLnTx/>
              <a:uFillTx/>
              <a:latin typeface="Arial Black" panose="020B0A04020102020204" pitchFamily="34" charset="0"/>
              <a:ea typeface="+mn-ea"/>
              <a:cs typeface="+mn-cs"/>
            </a:endParaRPr>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6E27BD-A564-9525-4377-28204A1F3BD9}"/>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B7A34316-FC0C-9C3A-43B1-9AF7E31E0779}"/>
              </a:ext>
            </a:extLst>
          </p:cNvPr>
          <p:cNvGraphicFramePr>
            <a:graphicFrameLocks noGrp="1"/>
          </p:cNvGraphicFramePr>
          <p:nvPr>
            <p:extLst>
              <p:ext uri="{D42A27DB-BD31-4B8C-83A1-F6EECF244321}">
                <p14:modId xmlns:p14="http://schemas.microsoft.com/office/powerpoint/2010/main" val="559158754"/>
              </p:ext>
            </p:extLst>
          </p:nvPr>
        </p:nvGraphicFramePr>
        <p:xfrm>
          <a:off x="0" y="492444"/>
          <a:ext cx="20105688" cy="8092567"/>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735936">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bg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bg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554926024"/>
                  </a:ext>
                </a:extLst>
              </a:tr>
              <a:tr h="68151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bg1"/>
                          </a:solidFill>
                          <a:effectLst/>
                          <a:latin typeface="Verdana" panose="020B0604030504040204" pitchFamily="34" charset="0"/>
                          <a:ea typeface="Verdana" panose="020B0604030504040204" pitchFamily="34" charset="0"/>
                          <a:cs typeface="+mn-cs"/>
                        </a:rPr>
                        <a:t>Breakthrough Objective</a:t>
                      </a:r>
                      <a:r>
                        <a:rPr lang="en-GB" sz="1800" b="0" i="0" dirty="0">
                          <a:solidFill>
                            <a:schemeClr val="bg1"/>
                          </a:solidFill>
                          <a:effectLst/>
                          <a:latin typeface="Verdana" panose="020B0604030504040204" pitchFamily="34" charset="0"/>
                          <a:ea typeface="Verdana" panose="020B0604030504040204" pitchFamily="34" charset="0"/>
                          <a:cs typeface="+mn-cs"/>
                        </a:rPr>
                        <a:t>: No patients waiting more than 104 weeks for treatment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733641936"/>
                  </a:ext>
                </a:extLst>
              </a:tr>
              <a:tr h="6564184">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dirty="0">
                          <a:latin typeface="Verdana" panose="020B0604030504040204" pitchFamily="34" charset="0"/>
                          <a:ea typeface="Verdana" panose="020B0604030504040204" pitchFamily="34" charset="0"/>
                        </a:rPr>
                        <a:t>In April 2026, the Health Board reported 100% of open pathways waiting less than 104 weeks for treatment, maintaining performance against the enhanced monitoring target.</a:t>
                      </a:r>
                      <a:endParaRPr lang="en-GB" sz="1800" b="1"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How do we compare across Wales? </a:t>
                      </a:r>
                    </a:p>
                    <a:p>
                      <a:r>
                        <a:rPr lang="en-GB" sz="1800" dirty="0">
                          <a:latin typeface="Verdana" panose="020B0604030504040204" pitchFamily="34" charset="0"/>
                          <a:ea typeface="Verdana" panose="020B0604030504040204" pitchFamily="34" charset="0"/>
                        </a:rPr>
                        <a:t>The Health Board remains one of the strongest performing organisations in Wales for the management of 104-week waits and has sustained delivery of the target position over recent months.</a:t>
                      </a:r>
                      <a:endParaRPr lang="en-GB" sz="1800" b="1"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Operational plans to book the remaining 210 patients in the 104-week cohort for Quarter 1 being pursued, enabled by a focus on productivity, 4 joints on a list, treating in turn, and minimising cancellations on the day</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Revisiting pre-operative element of the pathway, considering role out of pre-op care for older persons service and adherence to the BMI policy to optimise patient’s benefits from surgery to be completed by June 2026.</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Continuing validation and clinical review processes to identify and address risks, with opportunities of using AI to support the process being explored.</a:t>
                      </a:r>
                      <a:endParaRPr lang="en-GB" sz="1800" b="1"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 </a:t>
                      </a:r>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a:t>
                      </a:r>
                    </a:p>
                    <a:p>
                      <a:pPr marL="342900" indent="-342900">
                        <a:buFont typeface="Arial" panose="020B0604020202020204" pitchFamily="34" charset="0"/>
                        <a:buChar char="•"/>
                      </a:pPr>
                      <a:r>
                        <a:rPr lang="en-GB" sz="1800" dirty="0">
                          <a:latin typeface="Verdana" panose="020B0604030504040204" pitchFamily="34" charset="0"/>
                          <a:ea typeface="Verdana" panose="020B0604030504040204" pitchFamily="34" charset="0"/>
                        </a:rPr>
                        <a:t>Workforce and capacity pressures impacting timely access to treatment.</a:t>
                      </a:r>
                    </a:p>
                    <a:p>
                      <a:pPr marL="342900" indent="-342900">
                        <a:buFont typeface="Arial" panose="020B0604020202020204" pitchFamily="34" charset="0"/>
                        <a:buChar char="•"/>
                      </a:pPr>
                      <a:r>
                        <a:rPr lang="en-GB" sz="1800" dirty="0">
                          <a:latin typeface="Verdana" panose="020B0604030504040204" pitchFamily="34" charset="0"/>
                          <a:ea typeface="Verdana" panose="020B0604030504040204" pitchFamily="34" charset="0"/>
                        </a:rPr>
                        <a:t>Increasing demand and pressure on diagnostic and treatment capacity. </a:t>
                      </a:r>
                    </a:p>
                    <a:p>
                      <a:pPr marL="342900" indent="-342900">
                        <a:buFont typeface="Arial" panose="020B0604020202020204" pitchFamily="34" charset="0"/>
                        <a:buChar char="•"/>
                      </a:pPr>
                      <a:endParaRPr lang="en-GB" sz="18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pic>
        <p:nvPicPr>
          <p:cNvPr id="5" name="Picture 4">
            <a:extLst>
              <a:ext uri="{FF2B5EF4-FFF2-40B4-BE49-F238E27FC236}">
                <a16:creationId xmlns:a16="http://schemas.microsoft.com/office/drawing/2014/main" id="{45D4E952-661D-A8AF-9856-B70A678066E9}"/>
              </a:ext>
            </a:extLst>
          </p:cNvPr>
          <p:cNvPicPr>
            <a:picLocks noChangeAspect="1"/>
          </p:cNvPicPr>
          <p:nvPr/>
        </p:nvPicPr>
        <p:blipFill>
          <a:blip r:embed="rId2"/>
          <a:stretch>
            <a:fillRect/>
          </a:stretch>
        </p:blipFill>
        <p:spPr>
          <a:xfrm>
            <a:off x="2128044" y="8596532"/>
            <a:ext cx="15849600" cy="2553377"/>
          </a:xfrm>
          <a:prstGeom prst="rect">
            <a:avLst/>
          </a:prstGeom>
        </p:spPr>
      </p:pic>
      <p:sp>
        <p:nvSpPr>
          <p:cNvPr id="4" name="TextBox 3">
            <a:extLst>
              <a:ext uri="{FF2B5EF4-FFF2-40B4-BE49-F238E27FC236}">
                <a16:creationId xmlns:a16="http://schemas.microsoft.com/office/drawing/2014/main" id="{678E5767-C600-E65C-30A8-BFA7D2DB3538}"/>
              </a:ext>
            </a:extLst>
          </p:cNvPr>
          <p:cNvSpPr txBox="1"/>
          <p:nvPr/>
        </p:nvSpPr>
        <p:spPr>
          <a:xfrm>
            <a:off x="0" y="0"/>
            <a:ext cx="20105688" cy="492443"/>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2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Care is high quality, safe, efficient and delivers the best possible outcomes for people in partnerships</a:t>
            </a:r>
          </a:p>
        </p:txBody>
      </p:sp>
      <p:pic>
        <p:nvPicPr>
          <p:cNvPr id="7" name="Picture 6">
            <a:extLst>
              <a:ext uri="{FF2B5EF4-FFF2-40B4-BE49-F238E27FC236}">
                <a16:creationId xmlns:a16="http://schemas.microsoft.com/office/drawing/2014/main" id="{48F2C215-FC1A-4E66-B82B-903243364DA2}"/>
              </a:ext>
            </a:extLst>
          </p:cNvPr>
          <p:cNvPicPr>
            <a:picLocks noChangeAspect="1"/>
          </p:cNvPicPr>
          <p:nvPr/>
        </p:nvPicPr>
        <p:blipFill>
          <a:blip r:embed="rId3"/>
          <a:stretch>
            <a:fillRect/>
          </a:stretch>
        </p:blipFill>
        <p:spPr>
          <a:xfrm>
            <a:off x="908844" y="2301875"/>
            <a:ext cx="7924800" cy="5277753"/>
          </a:xfrm>
          <a:prstGeom prst="rect">
            <a:avLst/>
          </a:prstGeom>
        </p:spPr>
      </p:pic>
    </p:spTree>
    <p:extLst>
      <p:ext uri="{BB962C8B-B14F-4D97-AF65-F5344CB8AC3E}">
        <p14:creationId xmlns:p14="http://schemas.microsoft.com/office/powerpoint/2010/main" val="2229857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FE00EB7D-7BE7-B7E3-5AF1-0C6608793D9C}"/>
              </a:ext>
            </a:extLst>
          </p:cNvPr>
          <p:cNvPicPr>
            <a:picLocks noChangeAspect="1"/>
          </p:cNvPicPr>
          <p:nvPr/>
        </p:nvPicPr>
        <p:blipFill>
          <a:blip r:embed="rId3"/>
          <a:stretch>
            <a:fillRect/>
          </a:stretch>
        </p:blipFill>
        <p:spPr>
          <a:xfrm>
            <a:off x="1238293" y="9019693"/>
            <a:ext cx="17629102" cy="2190876"/>
          </a:xfrm>
          <a:prstGeom prst="rect">
            <a:avLst/>
          </a:prstGeom>
        </p:spPr>
      </p:pic>
      <p:graphicFrame>
        <p:nvGraphicFramePr>
          <p:cNvPr id="3" name="Table 2">
            <a:extLst>
              <a:ext uri="{FF2B5EF4-FFF2-40B4-BE49-F238E27FC236}">
                <a16:creationId xmlns:a16="http://schemas.microsoft.com/office/drawing/2014/main" id="{42C74FCC-E552-9AEB-B761-AEAB4C337EC1}"/>
              </a:ext>
            </a:extLst>
          </p:cNvPr>
          <p:cNvGraphicFramePr>
            <a:graphicFrameLocks noGrp="1"/>
          </p:cNvGraphicFramePr>
          <p:nvPr>
            <p:extLst>
              <p:ext uri="{D42A27DB-BD31-4B8C-83A1-F6EECF244321}">
                <p14:modId xmlns:p14="http://schemas.microsoft.com/office/powerpoint/2010/main" val="1468660079"/>
              </p:ext>
            </p:extLst>
          </p:nvPr>
        </p:nvGraphicFramePr>
        <p:xfrm>
          <a:off x="0" y="515773"/>
          <a:ext cx="20105688" cy="8503920"/>
        </p:xfrm>
        <a:graphic>
          <a:graphicData uri="http://schemas.openxmlformats.org/drawingml/2006/table">
            <a:tbl>
              <a:tblPr firstRow="1" bandRow="1">
                <a:tableStyleId>{5C22544A-7EE6-4342-B048-85BDC9FD1C3A}</a:tableStyleId>
              </a:tblPr>
              <a:tblGrid>
                <a:gridCol w="10052844">
                  <a:extLst>
                    <a:ext uri="{9D8B030D-6E8A-4147-A177-3AD203B41FA5}">
                      <a16:colId xmlns:a16="http://schemas.microsoft.com/office/drawing/2014/main" val="1129616965"/>
                    </a:ext>
                  </a:extLst>
                </a:gridCol>
                <a:gridCol w="50264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686100">
                <a:tc>
                  <a:txBody>
                    <a:bodyPr/>
                    <a:lstStyle/>
                    <a:p>
                      <a:pPr algn="ctr"/>
                      <a:r>
                        <a:rPr lang="en-GB" sz="2000" b="1" i="0" dirty="0">
                          <a:solidFill>
                            <a:schemeClr val="bg1"/>
                          </a:solidFill>
                          <a:effectLst/>
                          <a:latin typeface="Verdana" panose="020B0604030504040204" pitchFamily="34" charset="0"/>
                          <a:ea typeface="Verdana" panose="020B0604030504040204" pitchFamily="34" charset="0"/>
                          <a:cs typeface="+mn-cs"/>
                        </a:rPr>
                        <a:t>TI Target: </a:t>
                      </a:r>
                      <a:r>
                        <a:rPr lang="en-GB" sz="2000" b="0" i="0" dirty="0">
                          <a:solidFill>
                            <a:schemeClr val="bg1"/>
                          </a:solidFill>
                          <a:effectLst/>
                          <a:latin typeface="Verdana" panose="020B0604030504040204" pitchFamily="34" charset="0"/>
                          <a:ea typeface="Verdana" panose="020B0604030504040204" pitchFamily="34" charset="0"/>
                          <a:cs typeface="+mn-cs"/>
                        </a:rPr>
                        <a:t>60% performance maintained for 3 months against the SCP target</a:t>
                      </a:r>
                      <a:endParaRPr lang="en-GB" sz="2000" dirty="0">
                        <a:solidFill>
                          <a:schemeClr val="bg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rowSpan="2">
                  <a:txBody>
                    <a:bodyPr/>
                    <a:lstStyle/>
                    <a:p>
                      <a:pPr algn="ctr"/>
                      <a:r>
                        <a:rPr lang="en-GB" sz="2000" dirty="0">
                          <a:solidFill>
                            <a:schemeClr val="tx1"/>
                          </a:solidFill>
                          <a:latin typeface="Verdana" panose="020B0604030504040204" pitchFamily="34" charset="0"/>
                          <a:ea typeface="Verdana" panose="020B0604030504040204" pitchFamily="34" charset="0"/>
                        </a:rPr>
                        <a:t>March 2026 Performance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2">
                  <a:txBody>
                    <a:bodyPr/>
                    <a:lstStyle/>
                    <a:p>
                      <a:pPr algn="ctr"/>
                      <a:r>
                        <a:rPr lang="en-GB" sz="2000" dirty="0">
                          <a:solidFill>
                            <a:schemeClr val="tx1"/>
                          </a:solidFill>
                          <a:latin typeface="Verdana" panose="020B0604030504040204" pitchFamily="34" charset="0"/>
                          <a:ea typeface="Verdana" panose="020B0604030504040204" pitchFamily="34" charset="0"/>
                        </a:rPr>
                        <a:t>55%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86100">
                <a:tc>
                  <a:txBody>
                    <a:bodyPr/>
                    <a:lstStyle/>
                    <a:p>
                      <a:pPr algn="ctr"/>
                      <a:r>
                        <a:rPr lang="en-GB" sz="2000" b="1" i="0" dirty="0">
                          <a:solidFill>
                            <a:schemeClr val="bg1"/>
                          </a:solidFill>
                          <a:effectLst/>
                          <a:latin typeface="Verdana" panose="020B0604030504040204" pitchFamily="34" charset="0"/>
                          <a:ea typeface="Verdana" panose="020B0604030504040204" pitchFamily="34" charset="0"/>
                          <a:cs typeface="+mn-cs"/>
                        </a:rPr>
                        <a:t>Breakthrough Objective</a:t>
                      </a:r>
                      <a:r>
                        <a:rPr lang="en-GB" sz="2000" b="0" i="0" dirty="0">
                          <a:solidFill>
                            <a:schemeClr val="bg1"/>
                          </a:solidFill>
                          <a:effectLst/>
                          <a:latin typeface="Verdana" panose="020B0604030504040204" pitchFamily="34" charset="0"/>
                          <a:ea typeface="Verdana" panose="020B0604030504040204" pitchFamily="34" charset="0"/>
                          <a:cs typeface="+mn-cs"/>
                        </a:rPr>
                        <a:t>: Single Cancer Pathway performance to reach 76% by March 2026 </a:t>
                      </a:r>
                      <a:endParaRPr lang="en-GB" sz="2000" dirty="0">
                        <a:solidFill>
                          <a:schemeClr val="bg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vMerge="1">
                  <a:txBody>
                    <a:bodyPr/>
                    <a:lstStyle/>
                    <a:p>
                      <a:pPr algn="ctr"/>
                      <a:endParaRPr lang="en-GB" sz="20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vMerge="1">
                  <a:txBody>
                    <a:bodyPr/>
                    <a:lstStyle/>
                    <a:p>
                      <a:pPr algn="ctr"/>
                      <a:endParaRPr lang="en-GB" sz="20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62546539"/>
                  </a:ext>
                </a:extLst>
              </a:tr>
              <a:tr h="7063178">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700" b="1" dirty="0">
                          <a:latin typeface="Verdana" panose="020B0604030504040204" pitchFamily="34" charset="0"/>
                          <a:ea typeface="Verdana" panose="020B0604030504040204" pitchFamily="34" charset="0"/>
                        </a:rPr>
                        <a:t>How are we doing? </a:t>
                      </a:r>
                    </a:p>
                    <a:p>
                      <a:r>
                        <a:rPr lang="en-GB" sz="1700" b="0" dirty="0">
                          <a:latin typeface="Verdana" panose="020B0604030504040204" pitchFamily="34" charset="0"/>
                          <a:ea typeface="Verdana" panose="020B0604030504040204" pitchFamily="34" charset="0"/>
                        </a:rPr>
                        <a:t>The organisation reported an improvement in performance against the SCP target in March 2026, reporting 55% compared with the previous 46% in February.</a:t>
                      </a:r>
                    </a:p>
                    <a:p>
                      <a:r>
                        <a:rPr lang="en-GB" sz="1700" b="0" kern="1200" dirty="0">
                          <a:solidFill>
                            <a:schemeClr val="dk1"/>
                          </a:solidFill>
                          <a:latin typeface="Verdana" panose="020B0604030504040204" pitchFamily="34" charset="0"/>
                          <a:ea typeface="Verdana" panose="020B0604030504040204" pitchFamily="34" charset="0"/>
                          <a:cs typeface="+mn-cs"/>
                        </a:rPr>
                        <a:t>An opportunity for resubmission to reflect a corrected performance for January – March 2026 will be available in August 2026.  In the week following submission of February data 40% of the outstanding reports were reported and performance increased to 50% with further improvement expected.</a:t>
                      </a:r>
                    </a:p>
                    <a:p>
                      <a:endParaRPr lang="en-GB" sz="1700" b="0" kern="1200" dirty="0">
                        <a:solidFill>
                          <a:schemeClr val="dk1"/>
                        </a:solidFill>
                        <a:latin typeface="Verdana" panose="020B0604030504040204" pitchFamily="34" charset="0"/>
                        <a:ea typeface="Verdana" panose="020B0604030504040204" pitchFamily="34" charset="0"/>
                        <a:cs typeface="+mn-cs"/>
                      </a:endParaRPr>
                    </a:p>
                    <a:p>
                      <a:r>
                        <a:rPr lang="en-GB" sz="1700" b="0" kern="1200" dirty="0">
                          <a:solidFill>
                            <a:schemeClr val="dk1"/>
                          </a:solidFill>
                          <a:latin typeface="Verdana" panose="020B0604030504040204" pitchFamily="34" charset="0"/>
                          <a:ea typeface="Verdana" panose="020B0604030504040204" pitchFamily="34" charset="0"/>
                          <a:cs typeface="+mn-cs"/>
                        </a:rPr>
                        <a:t>Resubmission of October – December 2025 performance demonstrated an uplift to 58% (from 56%), 57% (from 52%), and 63% (from 62%) respectively</a:t>
                      </a:r>
                    </a:p>
                    <a:p>
                      <a:endParaRPr lang="en-GB" sz="1700" dirty="0">
                        <a:latin typeface="Verdana" panose="020B0604030504040204" pitchFamily="34" charset="0"/>
                        <a:ea typeface="Verdana" panose="020B0604030504040204" pitchFamily="34" charset="0"/>
                      </a:endParaRPr>
                    </a:p>
                    <a:p>
                      <a:r>
                        <a:rPr lang="en-GB" sz="1700" b="1" dirty="0">
                          <a:latin typeface="Verdana" panose="020B0604030504040204" pitchFamily="34" charset="0"/>
                          <a:ea typeface="Verdana" panose="020B0604030504040204" pitchFamily="34" charset="0"/>
                        </a:rPr>
                        <a:t>What actions are we taking to improve?</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0" dirty="0">
                          <a:latin typeface="Verdana" panose="020B0604030504040204" pitchFamily="34" charset="0"/>
                          <a:ea typeface="Verdana" panose="020B0604030504040204" pitchFamily="34" charset="0"/>
                        </a:rPr>
                        <a:t>RTT plans have been revisited to ensure that capacity is within the services to achieve a maximum component wait of 4 weeks for treatment and 2 weeks for an urgent appointment.  This incorporates theatre timetable redesign, robotic surgery expansion, SACT capacity improvements and targeted workforce support.  Reduction of the treatment backlog will start in June and is likely to continue to be required 2 months post management of the pathology backlog reduction.</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0" u="sng" dirty="0">
                          <a:latin typeface="Verdana" panose="020B0604030504040204" pitchFamily="34" charset="0"/>
                          <a:ea typeface="Verdana" panose="020B0604030504040204" pitchFamily="34" charset="0"/>
                        </a:rPr>
                        <a:t>Diagnostic Timeliness </a:t>
                      </a:r>
                      <a:r>
                        <a:rPr lang="en-GB" sz="1600" b="0" dirty="0">
                          <a:latin typeface="Verdana" panose="020B0604030504040204" pitchFamily="34" charset="0"/>
                          <a:ea typeface="Verdana" panose="020B0604030504040204" pitchFamily="34" charset="0"/>
                        </a:rPr>
                        <a:t>- a reduction in waits for imaging, biopsy and endoscopy has been provided for in our diagnostic plans for the year. This includes the outsourcing of the cellular pathology backlog and ongoing maintenance via implementation of cellular Pathology recovery arrangements.  The outsourcing is due to start in June.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0" dirty="0">
                          <a:latin typeface="Verdana" panose="020B0604030504040204" pitchFamily="34" charset="0"/>
                          <a:ea typeface="Verdana" panose="020B0604030504040204" pitchFamily="34" charset="0"/>
                        </a:rPr>
                        <a:t>Urology, Lower GI and Skin pathways have been identified as priority operational focus areas during 2026/27 due to the current breach concentration, identified improvement opportunity and anticipated impact on overall SCP performance. A detailed plan has been developed to outline when key improvements are expected at the various stages of the three pathways.</a:t>
                      </a:r>
                    </a:p>
                    <a:p>
                      <a:pPr marL="285750" indent="-285750">
                        <a:buFont typeface="Arial" panose="020B0604020202020204" pitchFamily="34" charset="0"/>
                        <a:buChar char="•"/>
                      </a:pPr>
                      <a:r>
                        <a:rPr lang="en-GB" sz="1600" b="0" u="sng" dirty="0">
                          <a:latin typeface="Verdana" panose="020B0604030504040204" pitchFamily="34" charset="0"/>
                          <a:ea typeface="Verdana" panose="020B0604030504040204" pitchFamily="34" charset="0"/>
                        </a:rPr>
                        <a:t>Faster Decision to Treat </a:t>
                      </a:r>
                      <a:r>
                        <a:rPr lang="en-GB" sz="1600" b="0" dirty="0">
                          <a:latin typeface="Verdana" panose="020B0604030504040204" pitchFamily="34" charset="0"/>
                          <a:ea typeface="Verdana" panose="020B0604030504040204" pitchFamily="34" charset="0"/>
                        </a:rPr>
                        <a:t>– Pathway deep dives, earlier Multidisciplinary decision making, reduction in administrative delays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1AC92DE6-5DE5-F845-298D-DD701F5FF7B3}"/>
              </a:ext>
            </a:extLst>
          </p:cNvPr>
          <p:cNvSpPr txBox="1"/>
          <p:nvPr/>
        </p:nvSpPr>
        <p:spPr>
          <a:xfrm>
            <a:off x="0" y="23329"/>
            <a:ext cx="20105688" cy="492443"/>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2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Care is high quality, safe, efficient and delivers the best possible outcomes for people in partnerships</a:t>
            </a:r>
          </a:p>
        </p:txBody>
      </p:sp>
      <p:pic>
        <p:nvPicPr>
          <p:cNvPr id="6" name="Picture 5">
            <a:extLst>
              <a:ext uri="{FF2B5EF4-FFF2-40B4-BE49-F238E27FC236}">
                <a16:creationId xmlns:a16="http://schemas.microsoft.com/office/drawing/2014/main" id="{96ED79BB-7C13-A7ED-DBFA-6C7BF4C7C722}"/>
              </a:ext>
            </a:extLst>
          </p:cNvPr>
          <p:cNvPicPr>
            <a:picLocks noChangeAspect="1"/>
          </p:cNvPicPr>
          <p:nvPr/>
        </p:nvPicPr>
        <p:blipFill>
          <a:blip r:embed="rId4"/>
          <a:stretch>
            <a:fillRect/>
          </a:stretch>
        </p:blipFill>
        <p:spPr>
          <a:xfrm>
            <a:off x="832644" y="2276673"/>
            <a:ext cx="8534400" cy="4722824"/>
          </a:xfrm>
          <a:prstGeom prst="rect">
            <a:avLst/>
          </a:prstGeom>
        </p:spPr>
      </p:pic>
    </p:spTree>
    <p:extLst>
      <p:ext uri="{BB962C8B-B14F-4D97-AF65-F5344CB8AC3E}">
        <p14:creationId xmlns:p14="http://schemas.microsoft.com/office/powerpoint/2010/main" val="4202923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0E1441-1D0D-FD32-01C4-D1DB87FD6A2B}"/>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56F89320-3F2C-042E-2865-A7A819572ABC}"/>
              </a:ext>
            </a:extLst>
          </p:cNvPr>
          <p:cNvGraphicFramePr>
            <a:graphicFrameLocks noGrp="1"/>
          </p:cNvGraphicFramePr>
          <p:nvPr>
            <p:extLst>
              <p:ext uri="{D42A27DB-BD31-4B8C-83A1-F6EECF244321}">
                <p14:modId xmlns:p14="http://schemas.microsoft.com/office/powerpoint/2010/main" val="1967215337"/>
              </p:ext>
            </p:extLst>
          </p:nvPr>
        </p:nvGraphicFramePr>
        <p:xfrm>
          <a:off x="0" y="515772"/>
          <a:ext cx="20105688" cy="10770250"/>
        </p:xfrm>
        <a:graphic>
          <a:graphicData uri="http://schemas.openxmlformats.org/drawingml/2006/table">
            <a:tbl>
              <a:tblPr firstRow="1" bandRow="1">
                <a:tableStyleId>{5C22544A-7EE6-4342-B048-85BDC9FD1C3A}</a:tableStyleId>
              </a:tblPr>
              <a:tblGrid>
                <a:gridCol w="10052844">
                  <a:extLst>
                    <a:ext uri="{9D8B030D-6E8A-4147-A177-3AD203B41FA5}">
                      <a16:colId xmlns:a16="http://schemas.microsoft.com/office/drawing/2014/main" val="1129616965"/>
                    </a:ext>
                  </a:extLst>
                </a:gridCol>
                <a:gridCol w="50264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719596">
                <a:tc>
                  <a:txBody>
                    <a:bodyPr/>
                    <a:lstStyle/>
                    <a:p>
                      <a:pPr algn="ctr"/>
                      <a:r>
                        <a:rPr lang="en-GB" sz="2000" b="1" i="0" dirty="0">
                          <a:solidFill>
                            <a:schemeClr val="bg1"/>
                          </a:solidFill>
                          <a:effectLst/>
                          <a:latin typeface="Verdana" panose="020B0604030504040204" pitchFamily="34" charset="0"/>
                          <a:ea typeface="Verdana" panose="020B0604030504040204" pitchFamily="34" charset="0"/>
                          <a:cs typeface="+mn-cs"/>
                        </a:rPr>
                        <a:t>TI Target: </a:t>
                      </a:r>
                      <a:r>
                        <a:rPr lang="en-GB" sz="2000" b="0" i="0" dirty="0">
                          <a:solidFill>
                            <a:schemeClr val="bg1"/>
                          </a:solidFill>
                          <a:effectLst/>
                          <a:latin typeface="Verdana" panose="020B0604030504040204" pitchFamily="34" charset="0"/>
                          <a:ea typeface="Verdana" panose="020B0604030504040204" pitchFamily="34" charset="0"/>
                          <a:cs typeface="+mn-cs"/>
                        </a:rPr>
                        <a:t>60% performance maintained for 3 months against the SCP target</a:t>
                      </a:r>
                      <a:endParaRPr lang="en-GB" sz="2000" dirty="0">
                        <a:solidFill>
                          <a:schemeClr val="bg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rowSpan="2">
                  <a:txBody>
                    <a:bodyPr/>
                    <a:lstStyle/>
                    <a:p>
                      <a:pPr algn="ctr"/>
                      <a:r>
                        <a:rPr lang="en-GB" sz="2000" dirty="0">
                          <a:solidFill>
                            <a:schemeClr val="tx1"/>
                          </a:solidFill>
                          <a:latin typeface="Verdana" panose="020B0604030504040204" pitchFamily="34" charset="0"/>
                          <a:ea typeface="Verdana" panose="020B0604030504040204" pitchFamily="34" charset="0"/>
                        </a:rPr>
                        <a:t>March 2026 Performance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2">
                  <a:txBody>
                    <a:bodyPr/>
                    <a:lstStyle/>
                    <a:p>
                      <a:pPr algn="ctr"/>
                      <a:r>
                        <a:rPr lang="en-GB" sz="2000" dirty="0">
                          <a:solidFill>
                            <a:schemeClr val="tx1"/>
                          </a:solidFill>
                          <a:latin typeface="Verdana" panose="020B0604030504040204" pitchFamily="34" charset="0"/>
                          <a:ea typeface="Verdana" panose="020B0604030504040204" pitchFamily="34" charset="0"/>
                        </a:rPr>
                        <a:t>55%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719596">
                <a:tc>
                  <a:txBody>
                    <a:bodyPr/>
                    <a:lstStyle/>
                    <a:p>
                      <a:pPr algn="ctr"/>
                      <a:r>
                        <a:rPr lang="en-GB" sz="2000" b="1" i="0" dirty="0">
                          <a:solidFill>
                            <a:schemeClr val="bg1"/>
                          </a:solidFill>
                          <a:effectLst/>
                          <a:latin typeface="Verdana" panose="020B0604030504040204" pitchFamily="34" charset="0"/>
                          <a:ea typeface="Verdana" panose="020B0604030504040204" pitchFamily="34" charset="0"/>
                          <a:cs typeface="+mn-cs"/>
                        </a:rPr>
                        <a:t>Breakthrough Objective</a:t>
                      </a:r>
                      <a:r>
                        <a:rPr lang="en-GB" sz="2000" b="0" i="0" dirty="0">
                          <a:solidFill>
                            <a:schemeClr val="bg1"/>
                          </a:solidFill>
                          <a:effectLst/>
                          <a:latin typeface="Verdana" panose="020B0604030504040204" pitchFamily="34" charset="0"/>
                          <a:ea typeface="Verdana" panose="020B0604030504040204" pitchFamily="34" charset="0"/>
                          <a:cs typeface="+mn-cs"/>
                        </a:rPr>
                        <a:t>: Single Cancer Pathway performance to reach 76% by March 2026 </a:t>
                      </a:r>
                      <a:endParaRPr lang="en-GB" sz="2000" dirty="0">
                        <a:solidFill>
                          <a:schemeClr val="bg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v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v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634843286"/>
                  </a:ext>
                </a:extLst>
              </a:tr>
              <a:tr h="4608463">
                <a:tc gridSpan="3">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sz="1800" b="1"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917987980"/>
                  </a:ext>
                </a:extLst>
              </a:tr>
              <a:tr h="4722595">
                <a:tc>
                  <a:txBody>
                    <a:bodyPr/>
                    <a:lstStyle/>
                    <a:p>
                      <a:endParaRPr lang="en-GB" sz="20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pPr marL="0" marR="0" lvl="0" indent="0" algn="just" defTabSz="1507937" rtl="0" eaLnBrk="1" fontAlgn="auto" latinLnBrk="0" hangingPunct="1">
                        <a:lnSpc>
                          <a:spcPct val="107000"/>
                        </a:lnSpc>
                        <a:spcBef>
                          <a:spcPts val="0"/>
                        </a:spcBef>
                        <a:spcAft>
                          <a:spcPts val="800"/>
                        </a:spcAft>
                        <a:buClrTx/>
                        <a:buSzTx/>
                        <a:buFontTx/>
                        <a:buNone/>
                        <a:tabLst/>
                        <a:defRPr/>
                      </a:pPr>
                      <a:r>
                        <a:rPr lang="en-GB" sz="2000" b="1" dirty="0">
                          <a:latin typeface="Verdana" panose="020B0604030504040204" pitchFamily="34" charset="0"/>
                          <a:ea typeface="Verdana" panose="020B0604030504040204" pitchFamily="34" charset="0"/>
                        </a:rPr>
                        <a:t>What are the risks to delivery? </a:t>
                      </a:r>
                      <a:endParaRPr lang="en-GB" sz="2000" dirty="0">
                        <a:solidFill>
                          <a:schemeClr val="tx2">
                            <a:lumMod val="75000"/>
                          </a:schemeClr>
                        </a:solidFill>
                        <a:latin typeface="Arial" panose="020B0604020202020204" pitchFamily="34" charset="0"/>
                        <a:cs typeface="Arial" panose="020B0604020202020204" pitchFamily="34" charset="0"/>
                      </a:endParaRPr>
                    </a:p>
                    <a:p>
                      <a:pPr algn="just">
                        <a:lnSpc>
                          <a:spcPct val="107000"/>
                        </a:lnSpc>
                        <a:spcAft>
                          <a:spcPts val="800"/>
                        </a:spcAf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Looking across the whole PTL, there is evidence of increasing volumes at the start of the pathway and diagnostic stage, this is more noticeable in the following tumour sites: Gynaecological, Head &amp; Neck, Skin, Upper GI &amp; Urological.</a:t>
                      </a:r>
                    </a:p>
                    <a:p>
                      <a:pPr marL="342900" indent="-342900" algn="just">
                        <a:lnSpc>
                          <a:spcPct val="107000"/>
                        </a:lnSpc>
                        <a:spcAft>
                          <a:spcPts val="800"/>
                        </a:spcAf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Pathology delays are the primary driver for the increased volumes in diagnostic backlog. Recovery plans are being discussed at Board on 28</a:t>
                      </a:r>
                      <a:r>
                        <a:rPr lang="en-GB" sz="1800" baseline="30000" dirty="0">
                          <a:solidFill>
                            <a:schemeClr val="tx1"/>
                          </a:solidFill>
                          <a:latin typeface="Verdana" panose="020B0604030504040204" pitchFamily="34" charset="0"/>
                          <a:ea typeface="Verdana" panose="020B0604030504040204" pitchFamily="34" charset="0"/>
                          <a:cs typeface="Arial" panose="020B0604020202020204" pitchFamily="34" charset="0"/>
                        </a:rPr>
                        <a:t>th</a:t>
                      </a: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 May 2026</a:t>
                      </a:r>
                    </a:p>
                    <a:p>
                      <a:pPr marL="342900" indent="-342900" algn="just">
                        <a:lnSpc>
                          <a:spcPct val="107000"/>
                        </a:lnSpc>
                        <a:spcAft>
                          <a:spcPts val="800"/>
                        </a:spcAf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Seasonal increase in overall skin volumes are beginning to be seen. Healthcare System Engineering Demand &amp; Capacity report findings to be discussed with the COO, date to be agreed.</a:t>
                      </a:r>
                    </a:p>
                    <a:p>
                      <a:pPr marL="342900" indent="-342900" algn="just">
                        <a:lnSpc>
                          <a:spcPct val="107000"/>
                        </a:lnSpc>
                        <a:spcAft>
                          <a:spcPts val="800"/>
                        </a:spcAf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PMB waits currently more than 6 weeks.  Plans to decouple the one stop service and increase Outpatient hysteroscopy capacity agreed with Radiology and Gynaecology to commence from 1</a:t>
                      </a:r>
                      <a:r>
                        <a:rPr lang="en-GB" sz="1800" baseline="30000" dirty="0">
                          <a:solidFill>
                            <a:schemeClr val="tx1"/>
                          </a:solidFill>
                          <a:latin typeface="Verdana" panose="020B0604030504040204" pitchFamily="34" charset="0"/>
                          <a:ea typeface="Verdana" panose="020B0604030504040204" pitchFamily="34" charset="0"/>
                          <a:cs typeface="Arial" panose="020B0604020202020204" pitchFamily="34" charset="0"/>
                        </a:rPr>
                        <a:t>st</a:t>
                      </a: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 June 2026.</a:t>
                      </a:r>
                      <a:endParaRPr lang="en-GB" sz="1800" dirty="0">
                        <a:latin typeface="Verdana" panose="020B0604030504040204" pitchFamily="34" charset="0"/>
                        <a:ea typeface="Verdana" panose="020B060403050404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2626343402"/>
                  </a:ext>
                </a:extLst>
              </a:tr>
            </a:tbl>
          </a:graphicData>
        </a:graphic>
      </p:graphicFrame>
      <p:sp>
        <p:nvSpPr>
          <p:cNvPr id="2" name="TextBox 1">
            <a:extLst>
              <a:ext uri="{FF2B5EF4-FFF2-40B4-BE49-F238E27FC236}">
                <a16:creationId xmlns:a16="http://schemas.microsoft.com/office/drawing/2014/main" id="{70FCFACA-8D98-5D61-F875-465890CCB1A9}"/>
              </a:ext>
            </a:extLst>
          </p:cNvPr>
          <p:cNvSpPr txBox="1"/>
          <p:nvPr/>
        </p:nvSpPr>
        <p:spPr>
          <a:xfrm>
            <a:off x="0" y="23329"/>
            <a:ext cx="20105688" cy="492443"/>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2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Care is high quality, safe, efficient and delivers the best possible outcomes for people in partnerships</a:t>
            </a:r>
          </a:p>
        </p:txBody>
      </p:sp>
      <p:graphicFrame>
        <p:nvGraphicFramePr>
          <p:cNvPr id="4" name="Chart 3">
            <a:extLst>
              <a:ext uri="{FF2B5EF4-FFF2-40B4-BE49-F238E27FC236}">
                <a16:creationId xmlns:a16="http://schemas.microsoft.com/office/drawing/2014/main" id="{F841F775-9033-4EBE-06C3-00A10573CC8A}"/>
              </a:ext>
            </a:extLst>
          </p:cNvPr>
          <p:cNvGraphicFramePr/>
          <p:nvPr>
            <p:extLst>
              <p:ext uri="{D42A27DB-BD31-4B8C-83A1-F6EECF244321}">
                <p14:modId xmlns:p14="http://schemas.microsoft.com/office/powerpoint/2010/main" val="451245761"/>
              </p:ext>
            </p:extLst>
          </p:nvPr>
        </p:nvGraphicFramePr>
        <p:xfrm>
          <a:off x="428802" y="2073275"/>
          <a:ext cx="19225242" cy="4114800"/>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4">
            <a:extLst>
              <a:ext uri="{FF2B5EF4-FFF2-40B4-BE49-F238E27FC236}">
                <a16:creationId xmlns:a16="http://schemas.microsoft.com/office/drawing/2014/main" id="{1D3CE971-B905-7BE9-E945-C711C77C9E06}"/>
              </a:ext>
            </a:extLst>
          </p:cNvPr>
          <p:cNvPicPr>
            <a:picLocks noChangeAspect="1"/>
          </p:cNvPicPr>
          <p:nvPr/>
        </p:nvPicPr>
        <p:blipFill>
          <a:blip r:embed="rId4"/>
          <a:stretch>
            <a:fillRect/>
          </a:stretch>
        </p:blipFill>
        <p:spPr>
          <a:xfrm>
            <a:off x="756444" y="6696393"/>
            <a:ext cx="8458200" cy="4325310"/>
          </a:xfrm>
          <a:prstGeom prst="rect">
            <a:avLst/>
          </a:prstGeom>
        </p:spPr>
      </p:pic>
    </p:spTree>
    <p:extLst>
      <p:ext uri="{BB962C8B-B14F-4D97-AF65-F5344CB8AC3E}">
        <p14:creationId xmlns:p14="http://schemas.microsoft.com/office/powerpoint/2010/main" val="1778460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C61E90-5C41-1C72-0069-3D07121EFF25}"/>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88D890B-6C62-7BBD-52B4-BB0951AC7466}"/>
              </a:ext>
            </a:extLst>
          </p:cNvPr>
          <p:cNvGraphicFramePr>
            <a:graphicFrameLocks noGrp="1"/>
          </p:cNvGraphicFramePr>
          <p:nvPr>
            <p:extLst>
              <p:ext uri="{D42A27DB-BD31-4B8C-83A1-F6EECF244321}">
                <p14:modId xmlns:p14="http://schemas.microsoft.com/office/powerpoint/2010/main" val="449964784"/>
              </p:ext>
            </p:extLst>
          </p:nvPr>
        </p:nvGraphicFramePr>
        <p:xfrm>
          <a:off x="0" y="570708"/>
          <a:ext cx="20105688" cy="10738642"/>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00702">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tx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tx1"/>
                          </a:solidFill>
                          <a:effectLst/>
                          <a:latin typeface="Verdana" panose="020B0604030504040204" pitchFamily="34" charset="0"/>
                          <a:ea typeface="Verdana" panose="020B0604030504040204" pitchFamily="34" charset="0"/>
                          <a:cs typeface="+mn-cs"/>
                        </a:rPr>
                        <a:t>Reduce the number of adults placed out of area for mental health  inpatient treatment by 50%</a:t>
                      </a:r>
                      <a:endParaRPr lang="en-GB" sz="1800" b="0" i="0" dirty="0">
                        <a:solidFill>
                          <a:schemeClr val="tx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4926024"/>
                  </a:ext>
                </a:extLst>
              </a:tr>
              <a:tr h="9837940">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b="0" dirty="0">
                          <a:latin typeface="Verdana" panose="020B0604030504040204" pitchFamily="34" charset="0"/>
                          <a:ea typeface="Verdana" panose="020B0604030504040204" pitchFamily="34" charset="0"/>
                        </a:rPr>
                        <a:t>The end of month figure for the number of adults placed out of area for mental health inpatient treatment was 16, in line with the monthly average for the last 12 months of 22.</a:t>
                      </a:r>
                    </a:p>
                    <a:p>
                      <a:endParaRPr lang="en-GB" sz="1800" b="1"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How do we compare across Wales? </a:t>
                      </a:r>
                    </a:p>
                    <a:p>
                      <a:r>
                        <a:rPr lang="en-GB" sz="1800" b="0" dirty="0">
                          <a:latin typeface="Verdana" panose="020B0604030504040204" pitchFamily="34" charset="0"/>
                          <a:ea typeface="Verdana" panose="020B0604030504040204" pitchFamily="34" charset="0"/>
                        </a:rPr>
                        <a:t>The use of private beds varies across Health Boards and is based on individual population need and is influenced by local clinical models. Data availability is also reliant on local template completion.</a:t>
                      </a: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indent="-285750" algn="l" defTabSz="1507937" rtl="0" eaLnBrk="1" fontAlgn="base" latinLnBrk="0" hangingPunct="1">
                        <a:buFont typeface="Arial" panose="020B0604020202020204" pitchFamily="34" charset="0"/>
                        <a:buChar char="•"/>
                      </a:pPr>
                      <a:r>
                        <a:rPr lang="en-GB" sz="1800" b="0" kern="1200" dirty="0">
                          <a:solidFill>
                            <a:schemeClr val="dk1"/>
                          </a:solidFill>
                          <a:latin typeface="Verdana" panose="020B0604030504040204" pitchFamily="34" charset="0"/>
                          <a:ea typeface="Verdana" panose="020B0604030504040204" pitchFamily="34" charset="0"/>
                          <a:cs typeface="+mn-cs"/>
                        </a:rPr>
                        <a:t>Private Patient MDT Coordinator in role to ensure oversight of private placements, safe discharge, and accurate financial tracking.</a:t>
                      </a:r>
                      <a:r>
                        <a:rPr lang="en-US" sz="1800" b="0" kern="1200" dirty="0">
                          <a:solidFill>
                            <a:schemeClr val="dk1"/>
                          </a:solidFill>
                          <a:latin typeface="Verdana" panose="020B0604030504040204" pitchFamily="34" charset="0"/>
                          <a:ea typeface="Verdana" panose="020B0604030504040204" pitchFamily="34" charset="0"/>
                          <a:cs typeface="+mn-cs"/>
                        </a:rPr>
                        <a:t>​</a:t>
                      </a:r>
                      <a:endParaRPr lang="en-GB" sz="1800" b="0" kern="1200" dirty="0">
                        <a:solidFill>
                          <a:schemeClr val="dk1"/>
                        </a:solidFill>
                        <a:latin typeface="Verdana" panose="020B0604030504040204" pitchFamily="34" charset="0"/>
                        <a:ea typeface="Verdana" panose="020B0604030504040204" pitchFamily="34" charset="0"/>
                        <a:cs typeface="+mn-cs"/>
                      </a:endParaRPr>
                    </a:p>
                    <a:p>
                      <a:pPr marL="285750" indent="-285750" algn="l" defTabSz="1507937" rtl="0" eaLnBrk="1" fontAlgn="base" latinLnBrk="0" hangingPunct="1">
                        <a:buFont typeface="Arial" panose="020B0604020202020204" pitchFamily="34" charset="0"/>
                        <a:buChar char="•"/>
                      </a:pPr>
                      <a:r>
                        <a:rPr lang="en-GB" sz="1800" b="0" kern="1200" dirty="0">
                          <a:solidFill>
                            <a:schemeClr val="dk1"/>
                          </a:solidFill>
                          <a:latin typeface="Verdana" panose="020B0604030504040204" pitchFamily="34" charset="0"/>
                          <a:ea typeface="Verdana" panose="020B0604030504040204" pitchFamily="34" charset="0"/>
                          <a:cs typeface="+mn-cs"/>
                        </a:rPr>
                        <a:t>Weekly scrutiny meetings are in place within the Adult Directorate, alongside discharge planning meetings.</a:t>
                      </a:r>
                      <a:r>
                        <a:rPr lang="en-US" sz="1800" b="0" kern="1200" dirty="0">
                          <a:solidFill>
                            <a:schemeClr val="dk1"/>
                          </a:solidFill>
                          <a:latin typeface="Verdana" panose="020B0604030504040204" pitchFamily="34" charset="0"/>
                          <a:ea typeface="Verdana" panose="020B0604030504040204" pitchFamily="34" charset="0"/>
                          <a:cs typeface="+mn-cs"/>
                        </a:rPr>
                        <a:t>​</a:t>
                      </a:r>
                      <a:endParaRPr lang="en-GB" sz="1800" b="0" kern="1200" dirty="0">
                        <a:solidFill>
                          <a:schemeClr val="dk1"/>
                        </a:solidFill>
                        <a:latin typeface="Verdana" panose="020B0604030504040204" pitchFamily="34" charset="0"/>
                        <a:ea typeface="Verdana" panose="020B0604030504040204" pitchFamily="34" charset="0"/>
                        <a:cs typeface="+mn-cs"/>
                      </a:endParaRPr>
                    </a:p>
                    <a:p>
                      <a:pPr marL="285750" indent="-285750" algn="l" defTabSz="1507937" rtl="0" eaLnBrk="1" fontAlgn="base" latinLnBrk="0" hangingPunct="1">
                        <a:buFont typeface="Arial" panose="020B0604020202020204" pitchFamily="34" charset="0"/>
                        <a:buChar char="•"/>
                      </a:pPr>
                      <a:r>
                        <a:rPr lang="en-GB" sz="1800" b="0" kern="1200" dirty="0">
                          <a:solidFill>
                            <a:schemeClr val="dk1"/>
                          </a:solidFill>
                          <a:latin typeface="Verdana" panose="020B0604030504040204" pitchFamily="34" charset="0"/>
                          <a:ea typeface="Verdana" panose="020B0604030504040204" pitchFamily="34" charset="0"/>
                          <a:cs typeface="+mn-cs"/>
                        </a:rPr>
                        <a:t>A safe holding space in NPTH is being utilised and staffed to provide overnight capacity.</a:t>
                      </a:r>
                      <a:r>
                        <a:rPr lang="en-US" sz="1800" b="0" kern="1200" dirty="0">
                          <a:solidFill>
                            <a:schemeClr val="dk1"/>
                          </a:solidFill>
                          <a:latin typeface="Verdana" panose="020B0604030504040204" pitchFamily="34" charset="0"/>
                          <a:ea typeface="Verdana" panose="020B0604030504040204" pitchFamily="34" charset="0"/>
                          <a:cs typeface="+mn-cs"/>
                        </a:rPr>
                        <a:t>​</a:t>
                      </a:r>
                      <a:endParaRPr lang="en-GB" sz="1800" b="0" kern="1200" dirty="0">
                        <a:solidFill>
                          <a:schemeClr val="dk1"/>
                        </a:solidFill>
                        <a:latin typeface="Verdana" panose="020B0604030504040204" pitchFamily="34" charset="0"/>
                        <a:ea typeface="Verdana" panose="020B0604030504040204" pitchFamily="34" charset="0"/>
                        <a:cs typeface="+mn-cs"/>
                      </a:endParaRPr>
                    </a:p>
                    <a:p>
                      <a:pPr marL="285750" indent="-285750" algn="l" defTabSz="1507937" rtl="0" eaLnBrk="1" fontAlgn="base" latinLnBrk="0" hangingPunct="1">
                        <a:buFont typeface="Arial" panose="020B0604020202020204" pitchFamily="34" charset="0"/>
                        <a:buChar char="•"/>
                      </a:pPr>
                      <a:r>
                        <a:rPr lang="en-GB" sz="1800" b="0" kern="1200" dirty="0">
                          <a:solidFill>
                            <a:schemeClr val="dk1"/>
                          </a:solidFill>
                          <a:latin typeface="Verdana" panose="020B0604030504040204" pitchFamily="34" charset="0"/>
                          <a:ea typeface="Verdana" panose="020B0604030504040204" pitchFamily="34" charset="0"/>
                          <a:cs typeface="+mn-cs"/>
                        </a:rPr>
                        <a:t>Options to increase Home Treatment Team capacity and dedicated consultant input for outlying patients within our services and those in private placements under development.</a:t>
                      </a:r>
                    </a:p>
                    <a:p>
                      <a:pPr marL="285750" marR="0" lvl="0" indent="-285750" algn="l" defTabSz="1507937"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800" b="0" kern="1200" dirty="0">
                          <a:solidFill>
                            <a:schemeClr val="dk1"/>
                          </a:solidFill>
                          <a:latin typeface="Verdana" panose="020B0604030504040204" pitchFamily="34" charset="0"/>
                          <a:ea typeface="Verdana" panose="020B0604030504040204" pitchFamily="34" charset="0"/>
                          <a:cs typeface="+mn-cs"/>
                        </a:rPr>
                        <a:t>MDT approach to revising discharge pathways for male patients, and in future female patients, where there is no local low secure or rehabilitation provision and delays due to patients no longer meeting the criteria to reside have been extended.</a:t>
                      </a:r>
                      <a:r>
                        <a:rPr lang="en-US" sz="1800" b="0" kern="1200" dirty="0">
                          <a:solidFill>
                            <a:schemeClr val="dk1"/>
                          </a:solidFill>
                          <a:latin typeface="Verdana" panose="020B0604030504040204" pitchFamily="34" charset="0"/>
                          <a:ea typeface="Verdana" panose="020B0604030504040204" pitchFamily="34" charset="0"/>
                          <a:cs typeface="+mn-cs"/>
                        </a:rPr>
                        <a:t>​</a:t>
                      </a:r>
                    </a:p>
                    <a:p>
                      <a:pPr marL="285750" indent="-285750" algn="l" defTabSz="1507937" rtl="0" eaLnBrk="1" fontAlgn="base" latinLnBrk="0" hangingPunct="1">
                        <a:buFont typeface="Arial" panose="020B0604020202020204" pitchFamily="34" charset="0"/>
                        <a:buChar char="•"/>
                      </a:pPr>
                      <a:r>
                        <a:rPr lang="en-GB" sz="1800" b="0" kern="1200" dirty="0">
                          <a:solidFill>
                            <a:schemeClr val="dk1"/>
                          </a:solidFill>
                          <a:latin typeface="Verdana" panose="020B0604030504040204" pitchFamily="34" charset="0"/>
                          <a:ea typeface="Verdana" panose="020B0604030504040204" pitchFamily="34" charset="0"/>
                          <a:cs typeface="+mn-cs"/>
                        </a:rPr>
                        <a:t>the Adult, Secure Services and Rehabilitation Divisions regarding Home Treatment Team staffing levels are to be reviewed to ensure we are supporting as many people as possible to remain out of hospital.</a:t>
                      </a: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 </a:t>
                      </a:r>
                      <a:endParaRPr lang="en-GB" sz="1800" dirty="0">
                        <a:latin typeface="Verdana" panose="020B0604030504040204" pitchFamily="34" charset="0"/>
                        <a:ea typeface="Verdana" panose="020B0604030504040204" pitchFamily="34" charset="0"/>
                      </a:endParaRPr>
                    </a:p>
                    <a:p>
                      <a:pPr marL="285750" marR="0" lvl="0" indent="-285750" algn="l" defTabSz="1507937"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800" b="0" kern="1200" dirty="0">
                          <a:solidFill>
                            <a:schemeClr val="dk1"/>
                          </a:solidFill>
                          <a:latin typeface="Verdana" panose="020B0604030504040204" pitchFamily="34" charset="0"/>
                          <a:ea typeface="Verdana" panose="020B0604030504040204" pitchFamily="34" charset="0"/>
                          <a:cs typeface="+mn-cs"/>
                        </a:rPr>
                        <a:t>Inpatient consultant proposals have been put forward for consideration to mitigate risk. Discharges from acute wards rely on suitably qualified Approved Clinicians (ACs) and Section 12-approved medical staff. Staffing to date has been fragile, and strengthening this area will help protect flow.​</a:t>
                      </a:r>
                    </a:p>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1D2786B5-A70B-2531-D9DC-17E27797AD8A}"/>
              </a:ext>
            </a:extLst>
          </p:cNvPr>
          <p:cNvSpPr txBox="1"/>
          <p:nvPr/>
        </p:nvSpPr>
        <p:spPr>
          <a:xfrm>
            <a:off x="0" y="-14068"/>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5" name="Picture 4">
            <a:extLst>
              <a:ext uri="{FF2B5EF4-FFF2-40B4-BE49-F238E27FC236}">
                <a16:creationId xmlns:a16="http://schemas.microsoft.com/office/drawing/2014/main" id="{35851703-2DA7-512F-33DF-300B0FC2463C}"/>
              </a:ext>
            </a:extLst>
          </p:cNvPr>
          <p:cNvPicPr>
            <a:picLocks noChangeAspect="1"/>
          </p:cNvPicPr>
          <p:nvPr/>
        </p:nvPicPr>
        <p:blipFill>
          <a:blip r:embed="rId2"/>
          <a:stretch>
            <a:fillRect/>
          </a:stretch>
        </p:blipFill>
        <p:spPr>
          <a:xfrm>
            <a:off x="223044" y="3459004"/>
            <a:ext cx="9015573" cy="4391342"/>
          </a:xfrm>
          <a:prstGeom prst="rect">
            <a:avLst/>
          </a:prstGeom>
        </p:spPr>
      </p:pic>
    </p:spTree>
    <p:extLst>
      <p:ext uri="{BB962C8B-B14F-4D97-AF65-F5344CB8AC3E}">
        <p14:creationId xmlns:p14="http://schemas.microsoft.com/office/powerpoint/2010/main" val="2696672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3EC735-F05D-7803-66D3-B5787EAD8F3D}"/>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E0224EDF-D933-51E2-2197-A1B7BCB5B7DD}"/>
              </a:ext>
            </a:extLst>
          </p:cNvPr>
          <p:cNvGraphicFramePr>
            <a:graphicFrameLocks noGrp="1"/>
          </p:cNvGraphicFramePr>
          <p:nvPr>
            <p:extLst>
              <p:ext uri="{D42A27DB-BD31-4B8C-83A1-F6EECF244321}">
                <p14:modId xmlns:p14="http://schemas.microsoft.com/office/powerpoint/2010/main" val="4057532704"/>
              </p:ext>
            </p:extLst>
          </p:nvPr>
        </p:nvGraphicFramePr>
        <p:xfrm>
          <a:off x="0" y="570540"/>
          <a:ext cx="20105688" cy="10738811"/>
        </p:xfrm>
        <a:graphic>
          <a:graphicData uri="http://schemas.openxmlformats.org/drawingml/2006/table">
            <a:tbl>
              <a:tblPr firstRow="1" bandRow="1">
                <a:tableStyleId>{5C22544A-7EE6-4342-B048-85BDC9FD1C3A}</a:tableStyleId>
              </a:tblPr>
              <a:tblGrid>
                <a:gridCol w="9367044">
                  <a:extLst>
                    <a:ext uri="{9D8B030D-6E8A-4147-A177-3AD203B41FA5}">
                      <a16:colId xmlns:a16="http://schemas.microsoft.com/office/drawing/2014/main" val="1129616965"/>
                    </a:ext>
                  </a:extLst>
                </a:gridCol>
                <a:gridCol w="57122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75209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1800" b="0" i="0" dirty="0">
                          <a:solidFill>
                            <a:schemeClr val="dk1"/>
                          </a:solidFill>
                          <a:effectLst/>
                          <a:latin typeface="Verdana" panose="020B0604030504040204" pitchFamily="34" charset="0"/>
                          <a:ea typeface="Verdana" panose="020B0604030504040204" pitchFamily="34" charset="0"/>
                          <a:cs typeface="+mn-cs"/>
                        </a:rPr>
                        <a:t>30% reduction in avoidable pressure ulcers</a:t>
                      </a:r>
                      <a:endParaRPr lang="en-GB" sz="16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March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124</a:t>
                      </a:r>
                    </a:p>
                    <a:p>
                      <a:pPr algn="ctr"/>
                      <a:r>
                        <a:rPr lang="en-GB" sz="1800" b="0" dirty="0">
                          <a:solidFill>
                            <a:schemeClr val="tx1"/>
                          </a:solidFill>
                          <a:latin typeface="Verdana" panose="020B0604030504040204" pitchFamily="34" charset="0"/>
                          <a:ea typeface="Verdana" panose="020B0604030504040204" pitchFamily="34" charset="0"/>
                        </a:rPr>
                        <a:t>(unvalidated position)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4926024"/>
                  </a:ext>
                </a:extLst>
              </a:tr>
              <a:tr h="4843938">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700" b="1" dirty="0">
                          <a:latin typeface="Verdana" panose="020B0604030504040204" pitchFamily="34" charset="0"/>
                          <a:ea typeface="Verdana" panose="020B0604030504040204" pitchFamily="34" charset="0"/>
                        </a:rPr>
                        <a:t>How are we doing? </a:t>
                      </a:r>
                    </a:p>
                    <a:p>
                      <a:r>
                        <a:rPr lang="en-GB" sz="1700" kern="1200" dirty="0">
                          <a:solidFill>
                            <a:schemeClr val="dk1"/>
                          </a:solidFill>
                          <a:effectLst/>
                          <a:latin typeface="Verdana" panose="020B0604030504040204" pitchFamily="34" charset="0"/>
                          <a:ea typeface="Verdana" panose="020B0604030504040204" pitchFamily="34" charset="0"/>
                          <a:cs typeface="+mn-cs"/>
                        </a:rPr>
                        <a:t>Swansea Bay University Health Board (SBUHB) has experienced an increase in reported healthcare-acquired pressure ulcers over the past four years, including a 41% rise in deep tissue damage (Category 3, 4 and unstageable). This trajectory presents a significant patient safety concern. In response, pressure ulcer prevention is now a Health Board Quality Target, supported by a zero-tolerance approach to avoidable harm. </a:t>
                      </a:r>
                    </a:p>
                    <a:p>
                      <a:endParaRPr lang="en-GB" sz="1700" kern="1200" dirty="0">
                        <a:solidFill>
                          <a:schemeClr val="dk1"/>
                        </a:solidFill>
                        <a:effectLst/>
                        <a:latin typeface="Verdana" panose="020B0604030504040204" pitchFamily="34" charset="0"/>
                        <a:ea typeface="Verdana" panose="020B0604030504040204" pitchFamily="34" charset="0"/>
                        <a:cs typeface="+mn-cs"/>
                      </a:endParaRPr>
                    </a:p>
                    <a:p>
                      <a:r>
                        <a:rPr lang="en-GB" sz="1700" kern="1200" dirty="0">
                          <a:solidFill>
                            <a:schemeClr val="dk1"/>
                          </a:solidFill>
                          <a:effectLst/>
                          <a:latin typeface="Verdana" panose="020B0604030504040204" pitchFamily="34" charset="0"/>
                          <a:ea typeface="Verdana" panose="020B0604030504040204" pitchFamily="34" charset="0"/>
                          <a:cs typeface="+mn-cs"/>
                        </a:rPr>
                        <a:t>Current Harm Profile (Q3 to date: Nov–Jan)</a:t>
                      </a:r>
                    </a:p>
                    <a:p>
                      <a:r>
                        <a:rPr lang="en-GB" sz="1700" i="1" kern="1200" dirty="0">
                          <a:solidFill>
                            <a:schemeClr val="dk1"/>
                          </a:solidFill>
                          <a:effectLst/>
                          <a:latin typeface="Verdana" panose="020B0604030504040204" pitchFamily="34" charset="0"/>
                          <a:ea typeface="Verdana" panose="020B0604030504040204" pitchFamily="34" charset="0"/>
                          <a:cs typeface="+mn-cs"/>
                        </a:rPr>
                        <a:t>Note: Data is subject to change due to a backlog in scrutiny panel validation; accuracy is improving but not yet fully assured for quarter 4 period. </a:t>
                      </a:r>
                    </a:p>
                    <a:p>
                      <a:pPr marL="285750" lvl="0" indent="-285750">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87% superficial harm</a:t>
                      </a:r>
                    </a:p>
                    <a:p>
                      <a:pPr marL="285750" lvl="0" indent="-285750">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13% deep tissue damage (increasing trend)</a:t>
                      </a:r>
                    </a:p>
                    <a:p>
                      <a:pPr marL="285750" lvl="0" indent="-285750">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3% severe harm</a:t>
                      </a:r>
                    </a:p>
                    <a:p>
                      <a:pPr marL="285750" lvl="0" indent="-285750">
                        <a:buFont typeface="Arial" panose="020B0604020202020204" pitchFamily="34" charset="0"/>
                        <a:buChar char="•"/>
                      </a:pPr>
                      <a:endParaRPr lang="en-GB" sz="1700" kern="1200" dirty="0">
                        <a:solidFill>
                          <a:schemeClr val="dk1"/>
                        </a:solidFill>
                        <a:effectLst/>
                        <a:latin typeface="Verdana" panose="020B0604030504040204" pitchFamily="34" charset="0"/>
                        <a:ea typeface="Verdana" panose="020B0604030504040204" pitchFamily="34" charset="0"/>
                        <a:cs typeface="+mn-cs"/>
                      </a:endParaRPr>
                    </a:p>
                    <a:p>
                      <a:r>
                        <a:rPr lang="en-GB" sz="1700" kern="1200" dirty="0">
                          <a:solidFill>
                            <a:schemeClr val="dk1"/>
                          </a:solidFill>
                          <a:effectLst/>
                          <a:latin typeface="Verdana" panose="020B0604030504040204" pitchFamily="34" charset="0"/>
                          <a:ea typeface="Verdana" panose="020B0604030504040204" pitchFamily="34" charset="0"/>
                          <a:cs typeface="+mn-cs"/>
                        </a:rPr>
                        <a:t>Current classification indicates:</a:t>
                      </a:r>
                    </a:p>
                    <a:p>
                      <a:pPr marL="285750" lvl="0" indent="-285750">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75% deemed unavoidable</a:t>
                      </a:r>
                    </a:p>
                    <a:p>
                      <a:pPr marL="285750" lvl="0" indent="-285750">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52% (106 incidents) closed without an avoidability status have been reopened.</a:t>
                      </a:r>
                      <a:endParaRPr lang="en-GB" sz="17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r h="5142782">
                <a:tc gridSpan="3">
                  <a:txBody>
                    <a:bodyPr/>
                    <a:lstStyle/>
                    <a:p>
                      <a:r>
                        <a:rPr lang="en-GB" sz="1700" b="1" dirty="0">
                          <a:latin typeface="Verdana" panose="020B0604030504040204" pitchFamily="34" charset="0"/>
                          <a:ea typeface="Verdana" panose="020B0604030504040204" pitchFamily="34" charset="0"/>
                        </a:rPr>
                        <a:t>What actions are we taking to improve?</a:t>
                      </a:r>
                    </a:p>
                    <a:p>
                      <a:pPr marL="285750" lvl="0" indent="-285750" algn="l" defTabSz="1507937" rtl="0" eaLnBrk="1" latinLnBrk="0" hangingPunct="1">
                        <a:buFont typeface="Arial" panose="020B0604020202020204" pitchFamily="34" charset="0"/>
                        <a:buChar char="•"/>
                      </a:pPr>
                      <a:r>
                        <a:rPr lang="en-GB" sz="1700" u="sng" kern="1200" dirty="0">
                          <a:solidFill>
                            <a:schemeClr val="dk1"/>
                          </a:solidFill>
                          <a:effectLst/>
                          <a:latin typeface="Verdana" panose="020B0604030504040204" pitchFamily="34" charset="0"/>
                          <a:ea typeface="Verdana" panose="020B0604030504040204" pitchFamily="34" charset="0"/>
                          <a:cs typeface="+mn-cs"/>
                        </a:rPr>
                        <a:t>Governance &amp; Assurance </a:t>
                      </a:r>
                      <a:r>
                        <a:rPr lang="en-GB" sz="1700" kern="1200" dirty="0">
                          <a:solidFill>
                            <a:schemeClr val="dk1"/>
                          </a:solidFill>
                          <a:effectLst/>
                          <a:latin typeface="Verdana" panose="020B0604030504040204" pitchFamily="34" charset="0"/>
                          <a:ea typeface="Verdana" panose="020B0604030504040204" pitchFamily="34" charset="0"/>
                          <a:cs typeface="+mn-cs"/>
                        </a:rPr>
                        <a:t>- Pressure Ulcer Strategic Improvement Group established, Standardised scrutiny panels aligned to national frameworks, Improved incident closure rates and data quality validation and Service Group-level bespoke Quality Improvement Plans have been developed</a:t>
                      </a:r>
                    </a:p>
                    <a:p>
                      <a:pPr marL="285750" lvl="0" indent="-285750" algn="l" defTabSz="1507937" rtl="0" eaLnBrk="1" latinLnBrk="0" hangingPunct="1">
                        <a:buFont typeface="Arial" panose="020B0604020202020204" pitchFamily="34" charset="0"/>
                        <a:buChar char="•"/>
                      </a:pPr>
                      <a:r>
                        <a:rPr lang="en-GB" sz="1700" u="sng" kern="1200" dirty="0">
                          <a:solidFill>
                            <a:schemeClr val="dk1"/>
                          </a:solidFill>
                          <a:effectLst/>
                          <a:latin typeface="Verdana" panose="020B0604030504040204" pitchFamily="34" charset="0"/>
                          <a:ea typeface="Verdana" panose="020B0604030504040204" pitchFamily="34" charset="0"/>
                          <a:cs typeface="+mn-cs"/>
                        </a:rPr>
                        <a:t>Clinical Practise and Systems </a:t>
                      </a:r>
                      <a:r>
                        <a:rPr lang="en-GB" sz="1700" kern="1200" dirty="0">
                          <a:solidFill>
                            <a:schemeClr val="dk1"/>
                          </a:solidFill>
                          <a:effectLst/>
                          <a:latin typeface="Verdana" panose="020B0604030504040204" pitchFamily="34" charset="0"/>
                          <a:ea typeface="Verdana" panose="020B0604030504040204" pitchFamily="34" charset="0"/>
                          <a:cs typeface="+mn-cs"/>
                        </a:rPr>
                        <a:t>- Implementation of standardised prevention pathways and policies (All Wales alignment), centralised Tissue Viability Service model, Rollout of digital wound imaging (Improvement Cymru), progression of equipment provision (including bed contract) and development of specialist neonatal prevention pathways</a:t>
                      </a:r>
                    </a:p>
                    <a:p>
                      <a:pPr marL="285750" lvl="0" indent="-285750" algn="l" defTabSz="1507937" rtl="0" eaLnBrk="1" latinLnBrk="0" hangingPunct="1">
                        <a:buFont typeface="Arial" panose="020B0604020202020204" pitchFamily="34" charset="0"/>
                        <a:buChar char="•"/>
                      </a:pPr>
                      <a:r>
                        <a:rPr lang="en-GB" sz="1700" i="0" u="sng" kern="1200" dirty="0">
                          <a:solidFill>
                            <a:schemeClr val="dk1"/>
                          </a:solidFill>
                          <a:effectLst/>
                          <a:latin typeface="Verdana" panose="020B0604030504040204" pitchFamily="34" charset="0"/>
                          <a:ea typeface="Verdana" panose="020B0604030504040204" pitchFamily="34" charset="0"/>
                          <a:cs typeface="+mn-cs"/>
                        </a:rPr>
                        <a:t>Workforce &amp; Education </a:t>
                      </a:r>
                      <a:r>
                        <a:rPr lang="en-GB" sz="1700" kern="1200" dirty="0">
                          <a:solidFill>
                            <a:schemeClr val="dk1"/>
                          </a:solidFill>
                          <a:effectLst/>
                          <a:latin typeface="Verdana" panose="020B0604030504040204" pitchFamily="34" charset="0"/>
                          <a:ea typeface="Verdana" panose="020B0604030504040204" pitchFamily="34" charset="0"/>
                          <a:cs typeface="+mn-cs"/>
                        </a:rPr>
                        <a:t>- Multi-modal education programme (face-to-face, virtual, video), targeted hotspot training in high-risk areas, Band 6/7 leadership development, Pre-registration Tissue Viability skills training, Tissue Viability Champions network and MDT complex wound forums</a:t>
                      </a:r>
                    </a:p>
                    <a:p>
                      <a:pPr marL="285750" lvl="0" indent="-285750" algn="l" defTabSz="1507937" rtl="0" eaLnBrk="1" latinLnBrk="0" hangingPunct="1">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Audit &amp; Improvement Culture - Health Board-wide tissue viability audits, documentation and care quality reviews, peer review and shared learning processes and Staff engagement campaign: “Pressure Ulcer Superhero League 2026”</a:t>
                      </a:r>
                    </a:p>
                    <a:p>
                      <a:pPr marL="285750" lvl="0" indent="-285750" algn="l" defTabSz="1507937" rtl="0" eaLnBrk="1" latinLnBrk="0" hangingPunct="1">
                        <a:buFont typeface="Arial" panose="020B0604020202020204" pitchFamily="34" charset="0"/>
                        <a:buChar char="•"/>
                      </a:pPr>
                      <a:endParaRPr lang="en-GB" sz="1700" kern="1200" dirty="0">
                        <a:solidFill>
                          <a:schemeClr val="dk1"/>
                        </a:solidFill>
                        <a:effectLst/>
                        <a:latin typeface="Verdana" panose="020B0604030504040204" pitchFamily="34" charset="0"/>
                        <a:ea typeface="Verdana" panose="020B0604030504040204" pitchFamily="34" charset="0"/>
                        <a:cs typeface="+mn-cs"/>
                      </a:endParaRPr>
                    </a:p>
                    <a:p>
                      <a:r>
                        <a:rPr lang="en-GB" sz="1700" b="1" dirty="0">
                          <a:latin typeface="Verdana" panose="020B0604030504040204" pitchFamily="34" charset="0"/>
                          <a:ea typeface="Verdana" panose="020B0604030504040204" pitchFamily="34" charset="0"/>
                        </a:rPr>
                        <a:t>What are the risks to delivery? </a:t>
                      </a:r>
                      <a:endParaRPr lang="en-GB" sz="1700" dirty="0">
                        <a:latin typeface="Verdana" panose="020B0604030504040204" pitchFamily="34" charset="0"/>
                        <a:ea typeface="Verdana" panose="020B0604030504040204" pitchFamily="34" charset="0"/>
                      </a:endParaRPr>
                    </a:p>
                    <a:p>
                      <a:pPr marL="285750" lvl="0" indent="-285750" algn="l" defTabSz="1507937" rtl="0" eaLnBrk="1" latinLnBrk="0" hangingPunct="1">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High patient acuity and vulnerability, especially within first 72 hours of admission</a:t>
                      </a:r>
                    </a:p>
                    <a:p>
                      <a:pPr marL="285750" lvl="0" indent="-285750" algn="l" defTabSz="1507937" rtl="0" eaLnBrk="1" latinLnBrk="0" hangingPunct="1">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Variation in staff capability and consistency of risk management practices</a:t>
                      </a:r>
                    </a:p>
                    <a:p>
                      <a:pPr marL="285750" lvl="0" indent="-285750" algn="l" defTabSz="1507937" rtl="0" eaLnBrk="1" latinLnBrk="0" hangingPunct="1">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Delays in access to pressure-relieving equipment</a:t>
                      </a:r>
                    </a:p>
                    <a:p>
                      <a:pPr marL="285750" lvl="0" indent="-285750" algn="l" defTabSz="1507937" rtl="0" eaLnBrk="1" latinLnBrk="0" hangingPunct="1">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Gaps in specialist tissue viability support and training </a:t>
                      </a:r>
                    </a:p>
                    <a:p>
                      <a:pPr marL="285750" lvl="0" indent="-285750" algn="l" defTabSz="1507937" rtl="0" eaLnBrk="1" latinLnBrk="0" hangingPunct="1">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Incomplete digital documentation affecting timely or risk identification</a:t>
                      </a:r>
                    </a:p>
                    <a:p>
                      <a:pPr marL="285750" lvl="0" indent="-285750" algn="l" defTabSz="1507937" rtl="0" eaLnBrk="1" latinLnBrk="0" hangingPunct="1">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System pressures are delaying scrutiny and learning processes</a:t>
                      </a:r>
                    </a:p>
                    <a:p>
                      <a:pPr marL="285750" lvl="0" indent="-285750" algn="l" defTabSz="1507937" rtl="0" eaLnBrk="1" latinLnBrk="0" hangingPunct="1">
                        <a:buFont typeface="Arial" panose="020B0604020202020204" pitchFamily="34" charset="0"/>
                        <a:buChar char="•"/>
                      </a:pPr>
                      <a:r>
                        <a:rPr lang="en-GB" sz="1700" kern="1200" dirty="0">
                          <a:solidFill>
                            <a:schemeClr val="dk1"/>
                          </a:solidFill>
                          <a:effectLst/>
                          <a:latin typeface="Verdana" panose="020B0604030504040204" pitchFamily="34" charset="0"/>
                          <a:ea typeface="Verdana" panose="020B0604030504040204" pitchFamily="34" charset="0"/>
                          <a:cs typeface="+mn-cs"/>
                        </a:rPr>
                        <a:t>Misclassification of the aetiology of wound or categorisation of pressure ulcer</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630929754"/>
                  </a:ext>
                </a:extLst>
              </a:tr>
            </a:tbl>
          </a:graphicData>
        </a:graphic>
      </p:graphicFrame>
      <p:sp>
        <p:nvSpPr>
          <p:cNvPr id="2" name="TextBox 1">
            <a:extLst>
              <a:ext uri="{FF2B5EF4-FFF2-40B4-BE49-F238E27FC236}">
                <a16:creationId xmlns:a16="http://schemas.microsoft.com/office/drawing/2014/main" id="{85578B16-3DA4-F9CE-18AC-003DEC0F98AA}"/>
              </a:ext>
            </a:extLst>
          </p:cNvPr>
          <p:cNvSpPr txBox="1"/>
          <p:nvPr/>
        </p:nvSpPr>
        <p:spPr>
          <a:xfrm>
            <a:off x="0" y="-14068"/>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5" name="Picture 4">
            <a:extLst>
              <a:ext uri="{FF2B5EF4-FFF2-40B4-BE49-F238E27FC236}">
                <a16:creationId xmlns:a16="http://schemas.microsoft.com/office/drawing/2014/main" id="{1722C364-86D6-C562-2228-3B220C654231}"/>
              </a:ext>
            </a:extLst>
          </p:cNvPr>
          <p:cNvPicPr>
            <a:picLocks noChangeAspect="1"/>
          </p:cNvPicPr>
          <p:nvPr/>
        </p:nvPicPr>
        <p:blipFill>
          <a:blip r:embed="rId3"/>
          <a:stretch>
            <a:fillRect/>
          </a:stretch>
        </p:blipFill>
        <p:spPr>
          <a:xfrm>
            <a:off x="527844" y="1387475"/>
            <a:ext cx="8077200" cy="4426766"/>
          </a:xfrm>
          <a:prstGeom prst="rect">
            <a:avLst/>
          </a:prstGeom>
        </p:spPr>
      </p:pic>
      <p:pic>
        <p:nvPicPr>
          <p:cNvPr id="4" name="Picture 3">
            <a:extLst>
              <a:ext uri="{FF2B5EF4-FFF2-40B4-BE49-F238E27FC236}">
                <a16:creationId xmlns:a16="http://schemas.microsoft.com/office/drawing/2014/main" id="{75172D15-66CB-E31A-1D57-C3AA32272F3D}"/>
              </a:ext>
            </a:extLst>
          </p:cNvPr>
          <p:cNvPicPr>
            <a:picLocks noChangeAspect="1"/>
          </p:cNvPicPr>
          <p:nvPr/>
        </p:nvPicPr>
        <p:blipFill>
          <a:blip r:embed="rId4"/>
          <a:stretch>
            <a:fillRect/>
          </a:stretch>
        </p:blipFill>
        <p:spPr>
          <a:xfrm>
            <a:off x="9290844" y="8397875"/>
            <a:ext cx="5623406" cy="2682875"/>
          </a:xfrm>
          <a:prstGeom prst="rect">
            <a:avLst/>
          </a:prstGeom>
        </p:spPr>
      </p:pic>
      <p:pic>
        <p:nvPicPr>
          <p:cNvPr id="6" name="Picture 5">
            <a:extLst>
              <a:ext uri="{FF2B5EF4-FFF2-40B4-BE49-F238E27FC236}">
                <a16:creationId xmlns:a16="http://schemas.microsoft.com/office/drawing/2014/main" id="{7DA30265-D0E4-A213-49FE-E658DB6BEE9A}"/>
              </a:ext>
            </a:extLst>
          </p:cNvPr>
          <p:cNvPicPr>
            <a:picLocks noChangeAspect="1"/>
          </p:cNvPicPr>
          <p:nvPr/>
        </p:nvPicPr>
        <p:blipFill>
          <a:blip r:embed="rId5"/>
          <a:stretch>
            <a:fillRect/>
          </a:stretch>
        </p:blipFill>
        <p:spPr>
          <a:xfrm>
            <a:off x="15005843" y="8397874"/>
            <a:ext cx="4953001" cy="2682875"/>
          </a:xfrm>
          <a:prstGeom prst="rect">
            <a:avLst/>
          </a:prstGeom>
        </p:spPr>
      </p:pic>
    </p:spTree>
    <p:extLst>
      <p:ext uri="{BB962C8B-B14F-4D97-AF65-F5344CB8AC3E}">
        <p14:creationId xmlns:p14="http://schemas.microsoft.com/office/powerpoint/2010/main" val="1490719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2" name="Rectangle 1"/>
          <p:cNvSpPr/>
          <p:nvPr/>
        </p:nvSpPr>
        <p:spPr>
          <a:xfrm>
            <a:off x="0" y="555042"/>
            <a:ext cx="20105687" cy="584775"/>
          </a:xfrm>
          <a:prstGeom prst="rect">
            <a:avLst/>
          </a:prstGeom>
          <a:ln>
            <a:solidFill>
              <a:schemeClr val="tx1"/>
            </a:solidFill>
          </a:ln>
        </p:spPr>
        <p:txBody>
          <a:bodyPr wrap="square">
            <a:spAutoFit/>
          </a:bodyPr>
          <a:lstStyle/>
          <a:p>
            <a:pPr algn="ctr" defTabSz="914413">
              <a:defRPr/>
            </a:pPr>
            <a:r>
              <a:rPr lang="en-GB" sz="3200" b="1" dirty="0">
                <a:solidFill>
                  <a:srgbClr val="7030A0"/>
                </a:solidFill>
                <a:latin typeface="Verdana" panose="020B0604030504040204" pitchFamily="34" charset="0"/>
                <a:ea typeface="Verdana" panose="020B0604030504040204" pitchFamily="34" charset="0"/>
              </a:rPr>
              <a:t>Complaints</a:t>
            </a:r>
            <a:endParaRPr lang="en-GB" sz="3200" dirty="0">
              <a:solidFill>
                <a:srgbClr val="7030A0"/>
              </a:solidFill>
              <a:latin typeface="Verdana" panose="020B0604030504040204" pitchFamily="34" charset="0"/>
              <a:ea typeface="Verdana" panose="020B0604030504040204" pitchFamily="34" charset="0"/>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257847" y="1231667"/>
            <a:ext cx="5537108" cy="10167142"/>
          </a:xfrm>
          <a:prstGeom prst="rect">
            <a:avLst/>
          </a:prstGeom>
          <a:noFill/>
        </p:spPr>
        <p:txBody>
          <a:bodyPr wrap="square">
            <a:spAutoFit/>
          </a:bodyPr>
          <a:lstStyle/>
          <a:p>
            <a:pPr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2 – 73 new formal complaints in April which is a decrease compared to 197 in March and following the introduction of Listening to People.</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3 - The average number of days taken to close a formal complaint has increased by 2 working day compared to the previous month. Average days for February being 31 days which is over the Welsh Government target of 30 working days.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4 - The number of overdue formal complaints has increased. As of the 27</a:t>
            </a:r>
            <a:r>
              <a:rPr lang="en-GB" sz="1484" baseline="30000" dirty="0">
                <a:solidFill>
                  <a:prstClr val="black"/>
                </a:solidFill>
                <a:latin typeface="Verdana" panose="020B0604030504040204" pitchFamily="34" charset="0"/>
                <a:ea typeface="Verdana" panose="020B0604030504040204" pitchFamily="34" charset="0"/>
                <a:cs typeface="Arial" panose="020B0604020202020204" pitchFamily="34" charset="0"/>
              </a:rPr>
              <a:t>th</a:t>
            </a: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 April 2026, 344 formal complaints were overdue</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Graph 5 – The number of Early Res </a:t>
            </a:r>
            <a:r>
              <a:rPr lang="en-GB" sz="1484" dirty="0" err="1">
                <a:solidFill>
                  <a:prstClr val="black"/>
                </a:solidFill>
                <a:latin typeface="Verdana" panose="020B0604030504040204" pitchFamily="34" charset="0"/>
                <a:ea typeface="Verdana" panose="020B0604030504040204" pitchFamily="34" charset="0"/>
                <a:cs typeface="Arial" panose="020B0604020202020204" pitchFamily="34" charset="0"/>
              </a:rPr>
              <a:t>LtP</a:t>
            </a: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 received in April</a:t>
            </a:r>
          </a:p>
          <a:p>
            <a:pPr marL="282738" indent="-282738" algn="just" defTabSz="1075350">
              <a:buFont typeface="Arial" panose="020B0604020202020204" pitchFamily="34" charset="0"/>
              <a:buChar char="•"/>
              <a:defRPr/>
            </a:pP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Weekly report run on all overdue complaints which is sent to each Service Groups requesting updates.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drop-in sessions where complaint handlers can join to discuss any issues.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Bi-weekly meetings with Service Groups to discuss open complaints and Ombudsman cases.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Corporate are supporting individual service groups with the aim of reducing the number of overdue complaints</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Reviewing low graded complaints with a view of setting up hot clinic in the service groups with the aim of resolving in a more timely manner</a:t>
            </a: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7 complaints are over 12 months, 2 are currently awaiting external review, 25 over 6 months corporate services are working with service groups to reduce these numbers </a:t>
            </a:r>
          </a:p>
          <a:p>
            <a:pPr algn="just" defTabSz="1075350">
              <a:defRPr/>
            </a:pPr>
            <a:endPar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484"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endPar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2738" indent="-282738" algn="just" defTabSz="1075350">
              <a:buFont typeface="Arial" panose="020B0604020202020204" pitchFamily="34" charset="0"/>
              <a:buChar char="•"/>
              <a:defRPr/>
            </a:pPr>
            <a:r>
              <a:rPr lang="en-GB" sz="1484" dirty="0">
                <a:solidFill>
                  <a:prstClr val="black"/>
                </a:solidFill>
                <a:latin typeface="Verdana" panose="020B0604030504040204" pitchFamily="34" charset="0"/>
                <a:ea typeface="Verdana" panose="020B060403050404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AAE5C29-7FB9-2613-140B-5E8C76186011}"/>
              </a:ext>
            </a:extLst>
          </p:cNvPr>
          <p:cNvSpPr txBox="1"/>
          <p:nvPr/>
        </p:nvSpPr>
        <p:spPr>
          <a:xfrm>
            <a:off x="13259066" y="9459166"/>
            <a:ext cx="6855975" cy="523220"/>
          </a:xfrm>
          <a:prstGeom prst="rect">
            <a:avLst/>
          </a:prstGeom>
          <a:noFill/>
        </p:spPr>
        <p:txBody>
          <a:bodyPr wrap="square" rtlCol="0">
            <a:spAutoFit/>
          </a:bodyPr>
          <a:lstStyle/>
          <a:p>
            <a:pPr algn="just" defTabSz="1507937"/>
            <a:r>
              <a:rPr lang="en-GB" sz="1400" b="1" dirty="0">
                <a:solidFill>
                  <a:prstClr val="black"/>
                </a:solidFill>
                <a:latin typeface="Aptos" panose="02110004020202020204"/>
              </a:rPr>
              <a:t>**Please note two graphs only go up as far as February, this is due to the 30 working days for complaints received in March/April not being up yet</a:t>
            </a:r>
          </a:p>
        </p:txBody>
      </p:sp>
      <p:graphicFrame>
        <p:nvGraphicFramePr>
          <p:cNvPr id="3" name="Chart 2">
            <a:extLst>
              <a:ext uri="{FF2B5EF4-FFF2-40B4-BE49-F238E27FC236}">
                <a16:creationId xmlns:a16="http://schemas.microsoft.com/office/drawing/2014/main" id="{9E327431-7F93-2815-DC76-8A1E05153323}"/>
              </a:ext>
            </a:extLst>
          </p:cNvPr>
          <p:cNvGraphicFramePr>
            <a:graphicFrameLocks/>
          </p:cNvGraphicFramePr>
          <p:nvPr/>
        </p:nvGraphicFramePr>
        <p:xfrm>
          <a:off x="5749519" y="1147086"/>
          <a:ext cx="6701731" cy="318208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67BE243A-4806-13D7-6CE9-90E709DD6179}"/>
              </a:ext>
            </a:extLst>
          </p:cNvPr>
          <p:cNvGraphicFramePr>
            <a:graphicFrameLocks/>
          </p:cNvGraphicFramePr>
          <p:nvPr/>
        </p:nvGraphicFramePr>
        <p:xfrm>
          <a:off x="12954580" y="1463676"/>
          <a:ext cx="6555929" cy="338391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4CF931B5-0977-AD82-E91A-E39A3C7C4476}"/>
              </a:ext>
            </a:extLst>
          </p:cNvPr>
          <p:cNvGraphicFramePr>
            <a:graphicFrameLocks/>
          </p:cNvGraphicFramePr>
          <p:nvPr/>
        </p:nvGraphicFramePr>
        <p:xfrm>
          <a:off x="6453309" y="7644974"/>
          <a:ext cx="6146713" cy="318208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a:extLst>
              <a:ext uri="{FF2B5EF4-FFF2-40B4-BE49-F238E27FC236}">
                <a16:creationId xmlns:a16="http://schemas.microsoft.com/office/drawing/2014/main" id="{A088AB4D-D584-88A6-0E5A-1868E5C57FF1}"/>
              </a:ext>
            </a:extLst>
          </p:cNvPr>
          <p:cNvGraphicFramePr>
            <a:graphicFrameLocks/>
          </p:cNvGraphicFramePr>
          <p:nvPr/>
        </p:nvGraphicFramePr>
        <p:xfrm>
          <a:off x="6274954" y="4278161"/>
          <a:ext cx="6401805" cy="338391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Chart 14">
            <a:extLst>
              <a:ext uri="{FF2B5EF4-FFF2-40B4-BE49-F238E27FC236}">
                <a16:creationId xmlns:a16="http://schemas.microsoft.com/office/drawing/2014/main" id="{02B341D2-2FC7-0416-B3F3-8C876150248A}"/>
              </a:ext>
            </a:extLst>
          </p:cNvPr>
          <p:cNvGraphicFramePr>
            <a:graphicFrameLocks/>
          </p:cNvGraphicFramePr>
          <p:nvPr/>
        </p:nvGraphicFramePr>
        <p:xfrm>
          <a:off x="13068088" y="5433056"/>
          <a:ext cx="6401805" cy="3750954"/>
        </p:xfrm>
        <a:graphic>
          <a:graphicData uri="http://schemas.openxmlformats.org/drawingml/2006/chart">
            <c:chart xmlns:c="http://schemas.openxmlformats.org/drawingml/2006/chart" xmlns:r="http://schemas.openxmlformats.org/officeDocument/2006/relationships" r:id="rId7"/>
          </a:graphicData>
        </a:graphic>
      </p:graphicFrame>
      <p:sp>
        <p:nvSpPr>
          <p:cNvPr id="9" name="TextBox 8">
            <a:extLst>
              <a:ext uri="{FF2B5EF4-FFF2-40B4-BE49-F238E27FC236}">
                <a16:creationId xmlns:a16="http://schemas.microsoft.com/office/drawing/2014/main" id="{176DD15D-3745-4B4B-862E-7D1C3CF94818}"/>
              </a:ext>
            </a:extLst>
          </p:cNvPr>
          <p:cNvSpPr txBox="1"/>
          <p:nvPr/>
        </p:nvSpPr>
        <p:spPr>
          <a:xfrm>
            <a:off x="0" y="-23157"/>
            <a:ext cx="20105688" cy="584775"/>
          </a:xfrm>
          <a:prstGeom prst="rect">
            <a:avLst/>
          </a:prstGeom>
          <a:solidFill>
            <a:srgbClr val="5B9BD5"/>
          </a:solidFill>
        </p:spPr>
        <p:txBody>
          <a:bodyPr wrap="square" rtlCol="0">
            <a:spAutoFit/>
          </a:bodyPr>
          <a:lstStyle/>
          <a:p>
            <a:pPr marL="0" marR="0" lvl="0" indent="0" algn="ctr" defTabSz="1507937" eaLnBrk="1" fontAlgn="auto" latinLnBrk="0" hangingPunct="1">
              <a:lnSpc>
                <a:spcPct val="100000"/>
              </a:lnSpc>
              <a:spcBef>
                <a:spcPts val="0"/>
              </a:spcBef>
              <a:spcAft>
                <a:spcPts val="1979"/>
              </a:spcAft>
              <a:buClrTx/>
              <a:buSzTx/>
              <a:buFontTx/>
              <a:buNone/>
              <a:tabLst/>
              <a:defRPr/>
            </a:pPr>
            <a:r>
              <a:rPr kumimoji="0" lang="en-GB" sz="3200" b="1" i="0" u="none" strike="noStrike" kern="0" cap="none" spc="0" normalizeH="0" baseline="0" noProof="0" dirty="0">
                <a:ln>
                  <a:noFill/>
                </a:ln>
                <a:solidFill>
                  <a:prstClr val="white"/>
                </a:solidFill>
                <a:effectLst/>
                <a:uLnTx/>
                <a:uFillTx/>
                <a:latin typeface="Calibri" panose="020F0502020204030204"/>
              </a:rPr>
              <a:t>Care is high quality, safe, efficient and delivers the best possible outcomes for people in partnerships</a:t>
            </a:r>
          </a:p>
        </p:txBody>
      </p:sp>
    </p:spTree>
    <p:extLst>
      <p:ext uri="{BB962C8B-B14F-4D97-AF65-F5344CB8AC3E}">
        <p14:creationId xmlns:p14="http://schemas.microsoft.com/office/powerpoint/2010/main" val="23294340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848409"/>
            <a:ext cx="18561049" cy="7921067"/>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221591" y="1469951"/>
            <a:ext cx="4990585" cy="10256590"/>
          </a:xfrm>
          <a:prstGeom prst="rect">
            <a:avLst/>
          </a:prstGeom>
          <a:noFill/>
        </p:spPr>
        <p:txBody>
          <a:bodyPr wrap="square">
            <a:spAutoFit/>
          </a:bodyPr>
          <a:lstStyle/>
          <a:p>
            <a:pPr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1 – Illustrates that Swansea Bay UHB’s overall score consistently exceeds the benchmark of 85%, maintaining a performance of 90% or higher.</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2 – Displays the overall satisfaction scores across the different Service Groups.</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3 – Highlights wards/clinics achieving scores above 100%, based on more than 30 responses.. </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Graph 4 – Identifies the wards/clinics with the lowest satisfaction percentages..</a:t>
            </a:r>
          </a:p>
          <a:p>
            <a:pPr algn="just" defTabSz="1075350">
              <a:defRPr/>
            </a:pPr>
            <a:endPar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The system generates weekly feedback summaries for Service Group Leads, enabling timely action on low scores and recognition of positive feedback and comments. </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Ongoing drop-in feedback sessions are held to support teams in using Civica effectively and managing their feedback constructively.</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For alerts flagged as very poor or poor, the Action Manager is triggered. This tool tracks the progress and resolution of issues within Civica, managed by the PALS and Quality &amp; Safety departments.</a:t>
            </a:r>
          </a:p>
          <a:p>
            <a:pPr algn="just" defTabSz="1075350">
              <a:defRPr/>
            </a:pPr>
            <a:endPar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p>
          <a:p>
            <a:pPr marL="282738" indent="-282738" algn="just" defTabSz="1075350">
              <a:buFont typeface="Arial" panose="020B0604020202020204" pitchFamily="34" charset="0"/>
              <a:buChar char="•"/>
              <a:defRPr/>
            </a:pPr>
            <a:r>
              <a:rPr lang="en-GB" sz="1649" dirty="0">
                <a:solidFill>
                  <a:prstClr val="black"/>
                </a:solidFill>
                <a:latin typeface="Verdana" panose="020B0604030504040204" pitchFamily="34" charset="0"/>
                <a:ea typeface="Verdana" panose="020B0604030504040204" pitchFamily="34" charset="0"/>
                <a:cs typeface="Arial" panose="020B0604020202020204" pitchFamily="34" charset="0"/>
              </a:rPr>
              <a:t>We expect departments to take ownership of their low scores and implement improvements based on the feedback provided. Our role is to ensure timely alerts and supply weekly comment reports to support this process. </a:t>
            </a:r>
          </a:p>
          <a:p>
            <a:pPr algn="just" defTabSz="1075350">
              <a:defRPr/>
            </a:pPr>
            <a:r>
              <a:rPr lang="en-GB" sz="1649" dirty="0">
                <a:solidFill>
                  <a:prstClr val="black"/>
                </a:solidFill>
                <a:latin typeface="Arial" panose="020B0604020202020204" pitchFamily="34" charset="0"/>
                <a:cs typeface="Arial" panose="020B0604020202020204" pitchFamily="34" charset="0"/>
              </a:rPr>
              <a:t>. </a:t>
            </a:r>
          </a:p>
          <a:p>
            <a:pPr algn="just" defTabSz="1075350">
              <a:defRPr/>
            </a:pPr>
            <a:endParaRPr lang="en-GB" sz="1649" dirty="0">
              <a:solidFill>
                <a:prstClr val="black"/>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0DCFA83-9B42-CA52-B710-26F5CC3A4BEC}"/>
              </a:ext>
            </a:extLst>
          </p:cNvPr>
          <p:cNvSpPr txBox="1"/>
          <p:nvPr/>
        </p:nvSpPr>
        <p:spPr>
          <a:xfrm>
            <a:off x="5322357" y="1063913"/>
            <a:ext cx="1947222" cy="346120"/>
          </a:xfrm>
          <a:prstGeom prst="rect">
            <a:avLst/>
          </a:prstGeom>
          <a:noFill/>
        </p:spPr>
        <p:txBody>
          <a:bodyPr wrap="square" rtlCol="0">
            <a:spAutoFit/>
          </a:bodyPr>
          <a:lstStyle/>
          <a:p>
            <a:pPr defTabSz="1507937"/>
            <a:r>
              <a:rPr lang="en-GB" sz="1649">
                <a:solidFill>
                  <a:prstClr val="black"/>
                </a:solidFill>
                <a:latin typeface="Arial" panose="020B0604020202020204" pitchFamily="34" charset="0"/>
                <a:cs typeface="Arial" panose="020B0604020202020204" pitchFamily="34" charset="0"/>
              </a:rPr>
              <a:t>Graph 1</a:t>
            </a:r>
          </a:p>
        </p:txBody>
      </p:sp>
      <p:sp>
        <p:nvSpPr>
          <p:cNvPr id="10" name="TextBox 9">
            <a:extLst>
              <a:ext uri="{FF2B5EF4-FFF2-40B4-BE49-F238E27FC236}">
                <a16:creationId xmlns:a16="http://schemas.microsoft.com/office/drawing/2014/main" id="{9BA0544A-A581-0E98-D2F5-6ED62AAC0C1A}"/>
              </a:ext>
            </a:extLst>
          </p:cNvPr>
          <p:cNvSpPr txBox="1"/>
          <p:nvPr/>
        </p:nvSpPr>
        <p:spPr>
          <a:xfrm>
            <a:off x="5322357" y="5654676"/>
            <a:ext cx="1936780" cy="549061"/>
          </a:xfrm>
          <a:prstGeom prst="rect">
            <a:avLst/>
          </a:prstGeom>
          <a:noFill/>
        </p:spPr>
        <p:txBody>
          <a:bodyPr wrap="square" rtlCol="0">
            <a:spAutoFit/>
          </a:bodyPr>
          <a:lstStyle/>
          <a:p>
            <a:pPr defTabSz="1507937"/>
            <a:r>
              <a:rPr lang="en-GB" sz="1649">
                <a:solidFill>
                  <a:prstClr val="black"/>
                </a:solidFill>
                <a:latin typeface="Arial" panose="020B0604020202020204" pitchFamily="34" charset="0"/>
                <a:cs typeface="Arial" panose="020B0604020202020204" pitchFamily="34" charset="0"/>
              </a:rPr>
              <a:t>Graph</a:t>
            </a:r>
            <a:r>
              <a:rPr lang="en-GB" sz="2968">
                <a:solidFill>
                  <a:prstClr val="black"/>
                </a:solidFill>
                <a:latin typeface="Aptos" panose="02110004020202020204"/>
              </a:rPr>
              <a:t> </a:t>
            </a:r>
            <a:r>
              <a:rPr lang="en-GB" sz="1649">
                <a:solidFill>
                  <a:prstClr val="black"/>
                </a:solidFill>
                <a:latin typeface="Arial" panose="020B0604020202020204" pitchFamily="34" charset="0"/>
                <a:cs typeface="Arial" panose="020B0604020202020204" pitchFamily="34" charset="0"/>
              </a:rPr>
              <a:t>2</a:t>
            </a:r>
          </a:p>
        </p:txBody>
      </p:sp>
      <p:sp>
        <p:nvSpPr>
          <p:cNvPr id="12" name="TextBox 11">
            <a:extLst>
              <a:ext uri="{FF2B5EF4-FFF2-40B4-BE49-F238E27FC236}">
                <a16:creationId xmlns:a16="http://schemas.microsoft.com/office/drawing/2014/main" id="{A66BB3FA-F64F-A5A8-DFC7-D0C56487C144}"/>
              </a:ext>
            </a:extLst>
          </p:cNvPr>
          <p:cNvSpPr txBox="1"/>
          <p:nvPr/>
        </p:nvSpPr>
        <p:spPr>
          <a:xfrm>
            <a:off x="12722613" y="966152"/>
            <a:ext cx="2178254" cy="549061"/>
          </a:xfrm>
          <a:prstGeom prst="rect">
            <a:avLst/>
          </a:prstGeom>
          <a:noFill/>
        </p:spPr>
        <p:txBody>
          <a:bodyPr wrap="square" rtlCol="0">
            <a:spAutoFit/>
          </a:bodyPr>
          <a:lstStyle/>
          <a:p>
            <a:pPr defTabSz="1507937"/>
            <a:r>
              <a:rPr lang="en-GB" sz="1649">
                <a:solidFill>
                  <a:prstClr val="black"/>
                </a:solidFill>
                <a:latin typeface="Arial" panose="020B0604020202020204" pitchFamily="34" charset="0"/>
                <a:cs typeface="Arial" panose="020B0604020202020204" pitchFamily="34" charset="0"/>
              </a:rPr>
              <a:t>Graph</a:t>
            </a:r>
            <a:r>
              <a:rPr lang="en-GB" sz="2968">
                <a:solidFill>
                  <a:prstClr val="black"/>
                </a:solidFill>
                <a:latin typeface="Aptos" panose="02110004020202020204"/>
              </a:rPr>
              <a:t> </a:t>
            </a:r>
            <a:r>
              <a:rPr lang="en-GB" sz="1649">
                <a:solidFill>
                  <a:prstClr val="black"/>
                </a:solidFill>
                <a:latin typeface="Arial" panose="020B0604020202020204" pitchFamily="34" charset="0"/>
                <a:cs typeface="Arial" panose="020B0604020202020204" pitchFamily="34" charset="0"/>
              </a:rPr>
              <a:t>3</a:t>
            </a:r>
          </a:p>
        </p:txBody>
      </p:sp>
      <p:sp>
        <p:nvSpPr>
          <p:cNvPr id="15" name="TextBox 11">
            <a:extLst>
              <a:ext uri="{FF2B5EF4-FFF2-40B4-BE49-F238E27FC236}">
                <a16:creationId xmlns:a16="http://schemas.microsoft.com/office/drawing/2014/main" id="{EB797DB9-A9CE-EA38-4624-69FB55409269}"/>
              </a:ext>
            </a:extLst>
          </p:cNvPr>
          <p:cNvSpPr txBox="1"/>
          <p:nvPr/>
        </p:nvSpPr>
        <p:spPr>
          <a:xfrm>
            <a:off x="12614680" y="5654676"/>
            <a:ext cx="2178254" cy="549061"/>
          </a:xfrm>
          <a:prstGeom prst="rect">
            <a:avLst/>
          </a:prstGeom>
          <a:noFill/>
        </p:spPr>
        <p:txBody>
          <a:bodyPr wrap="square" rtlCol="0">
            <a:spAutoFit/>
          </a:bodyPr>
          <a:lstStyle>
            <a:defPPr>
              <a:defRPr lang="en-US"/>
            </a:defPPr>
            <a:lvl1pPr marL="0" indent="0" algn="l" defTabSz="914400" rtl="0" eaLnBrk="1" latinLnBrk="0" hangingPunct="1">
              <a:defRPr sz="1800" kern="1200">
                <a:solidFill>
                  <a:schemeClr val="tx1"/>
                </a:solidFill>
                <a:latin typeface="+mn-lt"/>
                <a:ea typeface="+mn-ea"/>
                <a:cs typeface="+mn-cs"/>
              </a:defRPr>
            </a:lvl1pPr>
            <a:lvl2pPr marL="457200" indent="0" algn="l" defTabSz="914400" rtl="0" eaLnBrk="1" latinLnBrk="0" hangingPunct="1">
              <a:defRPr sz="1800" kern="1200">
                <a:solidFill>
                  <a:schemeClr val="tx1"/>
                </a:solidFill>
                <a:latin typeface="+mn-lt"/>
                <a:ea typeface="+mn-ea"/>
                <a:cs typeface="+mn-cs"/>
              </a:defRPr>
            </a:lvl2pPr>
            <a:lvl3pPr marL="914400" indent="0" algn="l" defTabSz="914400" rtl="0" eaLnBrk="1" latinLnBrk="0" hangingPunct="1">
              <a:defRPr sz="1800" kern="1200">
                <a:solidFill>
                  <a:schemeClr val="tx1"/>
                </a:solidFill>
                <a:latin typeface="+mn-lt"/>
                <a:ea typeface="+mn-ea"/>
                <a:cs typeface="+mn-cs"/>
              </a:defRPr>
            </a:lvl3pPr>
            <a:lvl4pPr marL="1371600" indent="0" algn="l" defTabSz="914400" rtl="0" eaLnBrk="1" latinLnBrk="0" hangingPunct="1">
              <a:defRPr sz="1800" kern="1200">
                <a:solidFill>
                  <a:schemeClr val="tx1"/>
                </a:solidFill>
                <a:latin typeface="+mn-lt"/>
                <a:ea typeface="+mn-ea"/>
                <a:cs typeface="+mn-cs"/>
              </a:defRPr>
            </a:lvl4pPr>
            <a:lvl5pPr marL="1828800" indent="0" algn="l" defTabSz="914400" rtl="0" eaLnBrk="1" latinLnBrk="0" hangingPunct="1">
              <a:defRPr sz="1800" kern="1200">
                <a:solidFill>
                  <a:schemeClr val="tx1"/>
                </a:solidFill>
                <a:latin typeface="+mn-lt"/>
                <a:ea typeface="+mn-ea"/>
                <a:cs typeface="+mn-cs"/>
              </a:defRPr>
            </a:lvl5pPr>
            <a:lvl6pPr marL="2286000" indent="0" algn="l" defTabSz="914400" rtl="0" eaLnBrk="1" latinLnBrk="0" hangingPunct="1">
              <a:defRPr sz="1800" kern="1200">
                <a:solidFill>
                  <a:schemeClr val="tx1"/>
                </a:solidFill>
                <a:latin typeface="+mn-lt"/>
                <a:ea typeface="+mn-ea"/>
                <a:cs typeface="+mn-cs"/>
              </a:defRPr>
            </a:lvl6pPr>
            <a:lvl7pPr marL="2743200" indent="0" algn="l" defTabSz="914400" rtl="0" eaLnBrk="1" latinLnBrk="0" hangingPunct="1">
              <a:defRPr sz="1800" kern="1200">
                <a:solidFill>
                  <a:schemeClr val="tx1"/>
                </a:solidFill>
                <a:latin typeface="+mn-lt"/>
                <a:ea typeface="+mn-ea"/>
                <a:cs typeface="+mn-cs"/>
              </a:defRPr>
            </a:lvl7pPr>
            <a:lvl8pPr marL="3200400" indent="0" algn="l" defTabSz="914400" rtl="0" eaLnBrk="1" latinLnBrk="0" hangingPunct="1">
              <a:defRPr sz="1800" kern="1200">
                <a:solidFill>
                  <a:schemeClr val="tx1"/>
                </a:solidFill>
                <a:latin typeface="+mn-lt"/>
                <a:ea typeface="+mn-ea"/>
                <a:cs typeface="+mn-cs"/>
              </a:defRPr>
            </a:lvl8pPr>
            <a:lvl9pPr marL="3657600" indent="0" algn="l" defTabSz="914400" rtl="0" eaLnBrk="1" latinLnBrk="0" hangingPunct="1">
              <a:defRPr sz="1800" kern="1200">
                <a:solidFill>
                  <a:schemeClr val="tx1"/>
                </a:solidFill>
                <a:latin typeface="+mn-lt"/>
                <a:ea typeface="+mn-ea"/>
                <a:cs typeface="+mn-cs"/>
              </a:defRPr>
            </a:lvl9pPr>
          </a:lstStyle>
          <a:p>
            <a:pPr defTabSz="1507937"/>
            <a:r>
              <a:rPr lang="en-GB" sz="1649">
                <a:solidFill>
                  <a:prstClr val="black"/>
                </a:solidFill>
                <a:latin typeface="Arial" panose="020B0604020202020204" pitchFamily="34" charset="0"/>
                <a:cs typeface="Arial" panose="020B0604020202020204" pitchFamily="34" charset="0"/>
              </a:rPr>
              <a:t>Graph</a:t>
            </a:r>
            <a:r>
              <a:rPr lang="en-GB" sz="2968">
                <a:solidFill>
                  <a:prstClr val="black"/>
                </a:solidFill>
                <a:latin typeface="Aptos" panose="02110004020202020204"/>
              </a:rPr>
              <a:t> </a:t>
            </a:r>
            <a:r>
              <a:rPr lang="en-GB" sz="1649">
                <a:solidFill>
                  <a:prstClr val="black"/>
                </a:solidFill>
                <a:latin typeface="Arial" panose="020B0604020202020204" pitchFamily="34" charset="0"/>
                <a:cs typeface="Arial" panose="020B0604020202020204" pitchFamily="34" charset="0"/>
              </a:rPr>
              <a:t>4</a:t>
            </a:r>
          </a:p>
        </p:txBody>
      </p:sp>
      <p:pic>
        <p:nvPicPr>
          <p:cNvPr id="6" name="Picture 5">
            <a:extLst>
              <a:ext uri="{FF2B5EF4-FFF2-40B4-BE49-F238E27FC236}">
                <a16:creationId xmlns:a16="http://schemas.microsoft.com/office/drawing/2014/main" id="{C46A8184-1E39-B858-C540-F540782E94F8}"/>
              </a:ext>
            </a:extLst>
          </p:cNvPr>
          <p:cNvPicPr>
            <a:picLocks noChangeAspect="1"/>
          </p:cNvPicPr>
          <p:nvPr/>
        </p:nvPicPr>
        <p:blipFill>
          <a:blip r:embed="rId3"/>
          <a:stretch>
            <a:fillRect/>
          </a:stretch>
        </p:blipFill>
        <p:spPr>
          <a:xfrm>
            <a:off x="5308160" y="1469951"/>
            <a:ext cx="7178289" cy="3971183"/>
          </a:xfrm>
          <a:prstGeom prst="rect">
            <a:avLst/>
          </a:prstGeom>
        </p:spPr>
      </p:pic>
      <p:pic>
        <p:nvPicPr>
          <p:cNvPr id="17" name="Picture 16">
            <a:extLst>
              <a:ext uri="{FF2B5EF4-FFF2-40B4-BE49-F238E27FC236}">
                <a16:creationId xmlns:a16="http://schemas.microsoft.com/office/drawing/2014/main" id="{111F666B-3643-D02B-AD5A-817363BBA5AF}"/>
              </a:ext>
            </a:extLst>
          </p:cNvPr>
          <p:cNvPicPr>
            <a:picLocks noChangeAspect="1"/>
          </p:cNvPicPr>
          <p:nvPr/>
        </p:nvPicPr>
        <p:blipFill>
          <a:blip r:embed="rId4"/>
          <a:stretch>
            <a:fillRect/>
          </a:stretch>
        </p:blipFill>
        <p:spPr>
          <a:xfrm>
            <a:off x="12553948" y="1474155"/>
            <a:ext cx="7238611" cy="3991290"/>
          </a:xfrm>
          <a:prstGeom prst="rect">
            <a:avLst/>
          </a:prstGeom>
        </p:spPr>
      </p:pic>
      <p:pic>
        <p:nvPicPr>
          <p:cNvPr id="19" name="Picture 18">
            <a:extLst>
              <a:ext uri="{FF2B5EF4-FFF2-40B4-BE49-F238E27FC236}">
                <a16:creationId xmlns:a16="http://schemas.microsoft.com/office/drawing/2014/main" id="{EAB024A1-B586-209D-EDFA-6AB18B5CEACB}"/>
              </a:ext>
            </a:extLst>
          </p:cNvPr>
          <p:cNvPicPr>
            <a:picLocks noChangeAspect="1"/>
          </p:cNvPicPr>
          <p:nvPr/>
        </p:nvPicPr>
        <p:blipFill>
          <a:blip r:embed="rId5"/>
          <a:stretch>
            <a:fillRect/>
          </a:stretch>
        </p:blipFill>
        <p:spPr>
          <a:xfrm>
            <a:off x="5396177" y="6263731"/>
            <a:ext cx="7218503" cy="4111933"/>
          </a:xfrm>
          <a:prstGeom prst="rect">
            <a:avLst/>
          </a:prstGeom>
        </p:spPr>
      </p:pic>
      <p:pic>
        <p:nvPicPr>
          <p:cNvPr id="21" name="Picture 20">
            <a:extLst>
              <a:ext uri="{FF2B5EF4-FFF2-40B4-BE49-F238E27FC236}">
                <a16:creationId xmlns:a16="http://schemas.microsoft.com/office/drawing/2014/main" id="{19586B02-3ED8-2CDF-A422-98882FAC9159}"/>
              </a:ext>
            </a:extLst>
          </p:cNvPr>
          <p:cNvPicPr>
            <a:picLocks noChangeAspect="1"/>
          </p:cNvPicPr>
          <p:nvPr/>
        </p:nvPicPr>
        <p:blipFill>
          <a:blip r:embed="rId6"/>
          <a:stretch>
            <a:fillRect/>
          </a:stretch>
        </p:blipFill>
        <p:spPr>
          <a:xfrm>
            <a:off x="12724861" y="6196768"/>
            <a:ext cx="7067699" cy="4121988"/>
          </a:xfrm>
          <a:prstGeom prst="rect">
            <a:avLst/>
          </a:prstGeom>
        </p:spPr>
      </p:pic>
      <p:sp>
        <p:nvSpPr>
          <p:cNvPr id="3" name="Rectangle 2">
            <a:extLst>
              <a:ext uri="{FF2B5EF4-FFF2-40B4-BE49-F238E27FC236}">
                <a16:creationId xmlns:a16="http://schemas.microsoft.com/office/drawing/2014/main" id="{CECE0A9F-7EFD-82DE-06E1-DE011AF635A0}"/>
              </a:ext>
            </a:extLst>
          </p:cNvPr>
          <p:cNvSpPr/>
          <p:nvPr/>
        </p:nvSpPr>
        <p:spPr>
          <a:xfrm>
            <a:off x="0" y="555042"/>
            <a:ext cx="20105687" cy="584775"/>
          </a:xfrm>
          <a:prstGeom prst="rect">
            <a:avLst/>
          </a:prstGeom>
          <a:ln>
            <a:solidFill>
              <a:schemeClr val="tx1"/>
            </a:solidFill>
          </a:ln>
        </p:spPr>
        <p:txBody>
          <a:bodyPr wrap="square">
            <a:spAutoFit/>
          </a:bodyPr>
          <a:lstStyle/>
          <a:p>
            <a:pPr algn="ctr" defTabSz="914413">
              <a:defRPr/>
            </a:pPr>
            <a:r>
              <a:rPr lang="en-GB" sz="3200" b="1" dirty="0">
                <a:solidFill>
                  <a:srgbClr val="7030A0"/>
                </a:solidFill>
                <a:latin typeface="Arial Black" panose="020B0A04020102020204" pitchFamily="34" charset="0"/>
              </a:rPr>
              <a:t>Patient Experience</a:t>
            </a:r>
            <a:endParaRPr lang="en-GB" sz="3200" dirty="0">
              <a:solidFill>
                <a:schemeClr val="tx2"/>
              </a:solidFill>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58426104-22CB-591E-79C2-3CB17CF0B4B1}"/>
              </a:ext>
            </a:extLst>
          </p:cNvPr>
          <p:cNvSpPr txBox="1"/>
          <p:nvPr/>
        </p:nvSpPr>
        <p:spPr>
          <a:xfrm>
            <a:off x="0" y="-23157"/>
            <a:ext cx="20105688" cy="584775"/>
          </a:xfrm>
          <a:prstGeom prst="rect">
            <a:avLst/>
          </a:prstGeom>
          <a:solidFill>
            <a:srgbClr val="5B9BD5"/>
          </a:solidFill>
        </p:spPr>
        <p:txBody>
          <a:bodyPr wrap="square" rtlCol="0">
            <a:spAutoFit/>
          </a:bodyPr>
          <a:lstStyle/>
          <a:p>
            <a:pPr marL="0" marR="0" lvl="0" indent="0" algn="ctr" defTabSz="1507937" eaLnBrk="1" fontAlgn="auto" latinLnBrk="0" hangingPunct="1">
              <a:lnSpc>
                <a:spcPct val="100000"/>
              </a:lnSpc>
              <a:spcBef>
                <a:spcPts val="0"/>
              </a:spcBef>
              <a:spcAft>
                <a:spcPts val="1979"/>
              </a:spcAft>
              <a:buClrTx/>
              <a:buSzTx/>
              <a:buFontTx/>
              <a:buNone/>
              <a:tabLst/>
              <a:defRPr/>
            </a:pPr>
            <a:r>
              <a:rPr kumimoji="0" lang="en-GB" sz="3200" b="1" i="0" u="none" strike="noStrike" kern="0" cap="none" spc="0" normalizeH="0" baseline="0" noProof="0" dirty="0">
                <a:ln>
                  <a:noFill/>
                </a:ln>
                <a:solidFill>
                  <a:prstClr val="white"/>
                </a:solidFill>
                <a:effectLst/>
                <a:uLnTx/>
                <a:uFillTx/>
                <a:latin typeface="Calibri" panose="020F0502020204030204"/>
              </a:rPr>
              <a:t>Care is high quality, safe, efficient and delivers the best possible outcomes for people in partnerships</a:t>
            </a:r>
          </a:p>
        </p:txBody>
      </p:sp>
    </p:spTree>
    <p:extLst>
      <p:ext uri="{BB962C8B-B14F-4D97-AF65-F5344CB8AC3E}">
        <p14:creationId xmlns:p14="http://schemas.microsoft.com/office/powerpoint/2010/main" val="34672599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754B9F0-21D9-5966-A529-E4824F27F6FA}"/>
              </a:ext>
            </a:extLst>
          </p:cNvPr>
          <p:cNvSpPr txBox="1"/>
          <p:nvPr/>
        </p:nvSpPr>
        <p:spPr>
          <a:xfrm>
            <a:off x="7262" y="1139817"/>
            <a:ext cx="6396296" cy="10281063"/>
          </a:xfrm>
          <a:prstGeom prst="rect">
            <a:avLst/>
          </a:prstGeom>
          <a:noFill/>
        </p:spPr>
        <p:txBody>
          <a:bodyPr wrap="square" lIns="150791" tIns="75396" rIns="150791" bIns="75396" anchor="t">
            <a:spAutoFit/>
          </a:bodyPr>
          <a:lstStyle/>
          <a:p>
            <a:pPr defTabSz="1075350">
              <a:defRPr/>
            </a:pPr>
            <a:r>
              <a:rPr lang="en-GB" sz="1732" b="1" dirty="0">
                <a:solidFill>
                  <a:prstClr val="black"/>
                </a:solidFill>
                <a:latin typeface="Verdana" panose="020B0604030504040204" pitchFamily="34" charset="0"/>
                <a:ea typeface="Verdana" panose="020B0604030504040204" pitchFamily="34" charset="0"/>
                <a:cs typeface="Arial"/>
              </a:rPr>
              <a:t>What is the data telling us?</a:t>
            </a: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a:rPr>
              <a:t>Graph 1</a:t>
            </a:r>
            <a:r>
              <a:rPr lang="en-GB" sz="1732" dirty="0">
                <a:solidFill>
                  <a:prstClr val="black"/>
                </a:solidFill>
                <a:latin typeface="Verdana" panose="020B0604030504040204" pitchFamily="34" charset="0"/>
                <a:ea typeface="Verdana" panose="020B0604030504040204" pitchFamily="34" charset="0"/>
                <a:cs typeface="Arial"/>
              </a:rPr>
              <a:t> –  Number of NRIs / NE’s reported to P&amp;I – 4</a:t>
            </a:r>
            <a:r>
              <a:rPr lang="en-GB" sz="1732" b="1" dirty="0">
                <a:solidFill>
                  <a:prstClr val="black"/>
                </a:solidFill>
                <a:latin typeface="Verdana" panose="020B0604030504040204" pitchFamily="34" charset="0"/>
                <a:ea typeface="Verdana" panose="020B0604030504040204" pitchFamily="34" charset="0"/>
                <a:cs typeface="Arial"/>
              </a:rPr>
              <a:t> </a:t>
            </a:r>
            <a:r>
              <a:rPr lang="en-GB" sz="1732" dirty="0">
                <a:solidFill>
                  <a:prstClr val="black"/>
                </a:solidFill>
                <a:latin typeface="Verdana" panose="020B0604030504040204" pitchFamily="34" charset="0"/>
                <a:ea typeface="Verdana" panose="020B0604030504040204" pitchFamily="34" charset="0"/>
                <a:cs typeface="Arial"/>
              </a:rPr>
              <a:t> (includes retrospective reporting of 1 avoidable pressure damage; 3 Must Reports (1 neonatal death; 2 stillbirths)</a:t>
            </a: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a:rPr>
              <a:t>Graph 2</a:t>
            </a:r>
            <a:r>
              <a:rPr lang="en-GB" sz="1732" dirty="0">
                <a:solidFill>
                  <a:prstClr val="black"/>
                </a:solidFill>
                <a:latin typeface="Verdana" panose="020B0604030504040204" pitchFamily="34" charset="0"/>
                <a:ea typeface="Verdana" panose="020B0604030504040204" pitchFamily="34" charset="0"/>
                <a:cs typeface="Arial"/>
              </a:rPr>
              <a:t> – 36 NRIs open with NHSWP&amp;I of which 16 are open past closure date (8</a:t>
            </a:r>
            <a:r>
              <a:rPr lang="en-GB" sz="1732" i="1" dirty="0">
                <a:solidFill>
                  <a:prstClr val="black"/>
                </a:solidFill>
                <a:latin typeface="Verdana" panose="020B0604030504040204" pitchFamily="34" charset="0"/>
                <a:ea typeface="Verdana" panose="020B0604030504040204" pitchFamily="34" charset="0"/>
                <a:cs typeface="Arial"/>
              </a:rPr>
              <a:t> awaiting outcome external reviews; 2 x under investigation.  6 x outcome forms awaited from service groups)</a:t>
            </a:r>
          </a:p>
          <a:p>
            <a:pPr marL="282738" indent="-282738" defTabSz="1075350">
              <a:buFont typeface="Arial" panose="020B0604020202020204" pitchFamily="34" charset="0"/>
              <a:buChar char="•"/>
              <a:defRPr/>
            </a:pPr>
            <a:r>
              <a:rPr lang="en-GB" sz="1732" b="1" dirty="0">
                <a:solidFill>
                  <a:prstClr val="black"/>
                </a:solidFill>
                <a:latin typeface="Verdana" panose="020B0604030504040204" pitchFamily="34" charset="0"/>
                <a:ea typeface="Verdana" panose="020B0604030504040204" pitchFamily="34" charset="0"/>
                <a:cs typeface="Arial"/>
              </a:rPr>
              <a:t>Graph 3</a:t>
            </a:r>
            <a:r>
              <a:rPr lang="en-GB" sz="1732" dirty="0">
                <a:solidFill>
                  <a:prstClr val="black"/>
                </a:solidFill>
                <a:latin typeface="Verdana" panose="020B0604030504040204" pitchFamily="34" charset="0"/>
                <a:ea typeface="Verdana" panose="020B0604030504040204" pitchFamily="34" charset="0"/>
                <a:cs typeface="Arial"/>
              </a:rPr>
              <a:t> – 1 outcome form submitted in month - 100% performance.  A downgrade form submitted outside anticipated decision / closure date</a:t>
            </a:r>
          </a:p>
          <a:p>
            <a:pPr marL="282738" indent="-282738" defTabSz="1075350">
              <a:buFont typeface="Arial" panose="020B0604020202020204" pitchFamily="34" charset="0"/>
              <a:buChar char="•"/>
              <a:defRPr/>
            </a:pPr>
            <a:endParaRPr lang="en-GB" sz="1732" dirty="0">
              <a:solidFill>
                <a:prstClr val="black"/>
              </a:solidFill>
              <a:latin typeface="Verdana" panose="020B0604030504040204" pitchFamily="34" charset="0"/>
              <a:ea typeface="Verdana" panose="020B0604030504040204" pitchFamily="34" charset="0"/>
              <a:cs typeface="Arial"/>
            </a:endParaRPr>
          </a:p>
          <a:p>
            <a:pPr defTabSz="1075350">
              <a:defRPr/>
            </a:pPr>
            <a:r>
              <a:rPr lang="en-GB" sz="1732" b="1" dirty="0">
                <a:solidFill>
                  <a:prstClr val="black"/>
                </a:solidFill>
                <a:latin typeface="Verdana" panose="020B0604030504040204" pitchFamily="34" charset="0"/>
                <a:ea typeface="Verdana" panose="020B0604030504040204" pitchFamily="34" charset="0"/>
                <a:cs typeface="Arial"/>
              </a:rPr>
              <a:t>What are we doing about it?</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a:rPr>
              <a:t>Weekly review with PSI investigator to: </a:t>
            </a:r>
          </a:p>
          <a:p>
            <a:pPr marL="471230" lvl="1" indent="-188492"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a:rPr>
              <a:t>monitor  progress of corporate investigations; identify barriers </a:t>
            </a:r>
          </a:p>
          <a:p>
            <a:pPr marL="471230" lvl="1" indent="-188492"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a:rPr>
              <a:t>escalate outstanding actions required</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a:rPr>
              <a:t>Fortnightly service group meetings: </a:t>
            </a:r>
          </a:p>
          <a:p>
            <a:pPr marL="471230" lvl="1" indent="-188492"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a:rPr>
              <a:t>service group investigations - progress towards closure date discussed</a:t>
            </a:r>
          </a:p>
          <a:p>
            <a:pPr marL="471230" lvl="1" indent="-188492"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a:rPr>
              <a:t>updates on PSI investigation given</a:t>
            </a:r>
          </a:p>
          <a:p>
            <a:pPr marL="471230" lvl="1" indent="-188492" defTabSz="1075350">
              <a:buFont typeface="Wingdings" panose="05000000000000000000" pitchFamily="2" charset="2"/>
              <a:buChar char="ü"/>
              <a:defRPr/>
            </a:pPr>
            <a:r>
              <a:rPr lang="en-GB" sz="1732" dirty="0">
                <a:solidFill>
                  <a:prstClr val="black"/>
                </a:solidFill>
                <a:latin typeface="Verdana" panose="020B0604030504040204" pitchFamily="34" charset="0"/>
                <a:ea typeface="Verdana" panose="020B0604030504040204" pitchFamily="34" charset="0"/>
                <a:cs typeface="Arial"/>
              </a:rPr>
              <a:t>escalate to service group barriers identified with corporate PSI investigations </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a:rPr>
              <a:t>Service Group Directors contacted separately for outstanding actions</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a:rPr>
              <a:t>Data presented and discussed at health board Patient Safety and Compliance Group; Quality and Safety Group; Patient Stakeholder and Experience Group - Service Group assurance sought against outstanding actions for completion of investigation / outcome form</a:t>
            </a:r>
          </a:p>
          <a:p>
            <a:pPr marL="282738" indent="-282738" defTabSz="1075350">
              <a:buFont typeface="Arial" panose="020B0604020202020204" pitchFamily="34" charset="0"/>
              <a:buChar char="•"/>
              <a:defRPr/>
            </a:pPr>
            <a:endParaRPr lang="en-GB" sz="1732" dirty="0">
              <a:solidFill>
                <a:prstClr val="black"/>
              </a:solidFill>
              <a:latin typeface="Verdana" panose="020B0604030504040204" pitchFamily="34" charset="0"/>
              <a:ea typeface="Verdana" panose="020B0604030504040204" pitchFamily="34" charset="0"/>
              <a:cs typeface="Arial"/>
            </a:endParaRPr>
          </a:p>
          <a:p>
            <a:pPr defTabSz="1075350">
              <a:defRPr/>
            </a:pPr>
            <a:r>
              <a:rPr lang="en-GB" sz="1732" b="1" dirty="0">
                <a:solidFill>
                  <a:prstClr val="black"/>
                </a:solidFill>
                <a:latin typeface="Verdana" panose="020B0604030504040204" pitchFamily="34" charset="0"/>
                <a:ea typeface="Verdana" panose="020B0604030504040204" pitchFamily="34" charset="0"/>
                <a:cs typeface="Arial"/>
              </a:rPr>
              <a:t>What do we expect to see change and when?</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a:rPr>
              <a:t>Reduction in number of overdue investigation outcomes forms </a:t>
            </a:r>
          </a:p>
          <a:p>
            <a:pPr marL="282738" indent="-282738"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a:rPr>
              <a:t>Reduction in number of NRIs/NEs reported through recommendations/learning monthly</a:t>
            </a:r>
            <a:endParaRPr lang="en-GB" sz="1732" b="1" dirty="0">
              <a:solidFill>
                <a:prstClr val="black"/>
              </a:solidFill>
              <a:latin typeface="Verdana" panose="020B0604030504040204" pitchFamily="34" charset="0"/>
              <a:ea typeface="Verdana" panose="020B0604030504040204" pitchFamily="34" charset="0"/>
              <a:cs typeface="Arial"/>
            </a:endParaRPr>
          </a:p>
        </p:txBody>
      </p:sp>
      <p:sp>
        <p:nvSpPr>
          <p:cNvPr id="3" name="TextBox 2">
            <a:extLst>
              <a:ext uri="{FF2B5EF4-FFF2-40B4-BE49-F238E27FC236}">
                <a16:creationId xmlns:a16="http://schemas.microsoft.com/office/drawing/2014/main" id="{6ED965DB-DD58-4A81-A3DF-6015162EF38A}"/>
              </a:ext>
            </a:extLst>
          </p:cNvPr>
          <p:cNvSpPr txBox="1"/>
          <p:nvPr/>
        </p:nvSpPr>
        <p:spPr>
          <a:xfrm>
            <a:off x="13702132" y="1829400"/>
            <a:ext cx="5763538" cy="3845776"/>
          </a:xfrm>
          <a:prstGeom prst="rect">
            <a:avLst/>
          </a:prstGeom>
          <a:noFill/>
        </p:spPr>
        <p:txBody>
          <a:bodyPr wrap="square" lIns="150791" tIns="75396" rIns="150791" bIns="75396" anchor="t">
            <a:spAutoFit/>
          </a:bodyPr>
          <a:lstStyle/>
          <a:p>
            <a:pPr defTabSz="1507937"/>
            <a:r>
              <a:rPr lang="en-GB" sz="1732" b="1" dirty="0">
                <a:solidFill>
                  <a:prstClr val="black"/>
                </a:solidFill>
                <a:latin typeface="Arial" panose="020B0604020202020204" pitchFamily="34" charset="0"/>
                <a:cs typeface="Arial" panose="020B0604020202020204" pitchFamily="34" charset="0"/>
              </a:rPr>
              <a:t>EWNs – April  2026 </a:t>
            </a:r>
          </a:p>
          <a:p>
            <a:pPr defTabSz="1507937"/>
            <a:endParaRPr lang="en-GB" sz="1484" b="1" dirty="0">
              <a:solidFill>
                <a:prstClr val="black"/>
              </a:solidFill>
              <a:latin typeface="Arial" panose="020B0604020202020204" pitchFamily="34" charset="0"/>
              <a:cs typeface="Arial" panose="020B0604020202020204" pitchFamily="34" charset="0"/>
            </a:endParaRPr>
          </a:p>
          <a:p>
            <a:pPr marL="282738" indent="-282738" defTabSz="1507937">
              <a:buFont typeface="Arial" panose="020B0604020202020204" pitchFamily="34" charset="0"/>
              <a:buChar char="•"/>
            </a:pPr>
            <a:r>
              <a:rPr lang="en-GB" sz="1732" dirty="0">
                <a:solidFill>
                  <a:prstClr val="black"/>
                </a:solidFill>
                <a:latin typeface="Arial"/>
                <a:cs typeface="Arial"/>
              </a:rPr>
              <a:t>Employment position for SBU Student Midwives</a:t>
            </a:r>
            <a:endParaRPr lang="en-GB" sz="1732" dirty="0">
              <a:solidFill>
                <a:prstClr val="black"/>
              </a:solidFill>
              <a:latin typeface="Aptos" panose="02110004020202020204"/>
              <a:ea typeface="+mn-lt"/>
              <a:cs typeface="+mn-lt"/>
            </a:endParaRPr>
          </a:p>
          <a:p>
            <a:pPr marL="282738" indent="-282738" defTabSz="1507937">
              <a:buFont typeface="Arial" panose="020B0604020202020204" pitchFamily="34" charset="0"/>
              <a:buChar char="•"/>
            </a:pPr>
            <a:r>
              <a:rPr lang="en-GB" sz="1732" dirty="0">
                <a:solidFill>
                  <a:prstClr val="black"/>
                </a:solidFill>
                <a:latin typeface="Arial" panose="020B0604020202020204" pitchFamily="34" charset="0"/>
                <a:cs typeface="Arial" panose="020B0604020202020204" pitchFamily="34" charset="0"/>
              </a:rPr>
              <a:t>National shortage of </a:t>
            </a:r>
            <a:r>
              <a:rPr lang="en-GB" sz="1732" dirty="0" err="1">
                <a:solidFill>
                  <a:prstClr val="black"/>
                </a:solidFill>
                <a:latin typeface="Arial" panose="020B0604020202020204" pitchFamily="34" charset="0"/>
                <a:cs typeface="Arial" panose="020B0604020202020204" pitchFamily="34" charset="0"/>
              </a:rPr>
              <a:t>dinoprostone</a:t>
            </a:r>
            <a:r>
              <a:rPr lang="en-GB" sz="1732" dirty="0">
                <a:solidFill>
                  <a:prstClr val="black"/>
                </a:solidFill>
                <a:latin typeface="Arial" panose="020B0604020202020204" pitchFamily="34" charset="0"/>
                <a:cs typeface="Arial" panose="020B0604020202020204" pitchFamily="34" charset="0"/>
              </a:rPr>
              <a:t> (</a:t>
            </a:r>
            <a:r>
              <a:rPr lang="en-GB" sz="1732" dirty="0" err="1">
                <a:solidFill>
                  <a:prstClr val="black"/>
                </a:solidFill>
                <a:latin typeface="Arial" panose="020B0604020202020204" pitchFamily="34" charset="0"/>
                <a:cs typeface="Arial" panose="020B0604020202020204" pitchFamily="34" charset="0"/>
              </a:rPr>
              <a:t>Prostin</a:t>
            </a:r>
            <a:r>
              <a:rPr lang="en-GB" sz="1732" dirty="0">
                <a:solidFill>
                  <a:prstClr val="black"/>
                </a:solidFill>
                <a:latin typeface="Arial" panose="020B0604020202020204" pitchFamily="34" charset="0"/>
                <a:cs typeface="Arial" panose="020B0604020202020204" pitchFamily="34" charset="0"/>
              </a:rPr>
              <a:t>® E2) vaginal tablets and gel used for induction of labour</a:t>
            </a:r>
          </a:p>
          <a:p>
            <a:pPr marL="282738" indent="-282738" defTabSz="1507937">
              <a:buFont typeface="Arial" panose="020B0604020202020204" pitchFamily="34" charset="0"/>
              <a:buChar char="•"/>
            </a:pPr>
            <a:r>
              <a:rPr lang="en-GB" sz="1732" dirty="0">
                <a:solidFill>
                  <a:prstClr val="black"/>
                </a:solidFill>
                <a:latin typeface="Arial"/>
                <a:cs typeface="Arial"/>
              </a:rPr>
              <a:t>Reconvened NMC Hearing – Registered Nurse misconduct July 2023</a:t>
            </a:r>
          </a:p>
          <a:p>
            <a:pPr marL="282738" indent="-282738" defTabSz="1507937">
              <a:buFont typeface="Arial" panose="020B0604020202020204" pitchFamily="34" charset="0"/>
              <a:buChar char="•"/>
            </a:pPr>
            <a:r>
              <a:rPr lang="en-GB" sz="1732" dirty="0">
                <a:solidFill>
                  <a:prstClr val="black"/>
                </a:solidFill>
                <a:latin typeface="Arial"/>
                <a:cs typeface="Arial"/>
              </a:rPr>
              <a:t>Infection outbreak declared – CPO several clinical areas</a:t>
            </a:r>
          </a:p>
          <a:p>
            <a:pPr marL="282738" indent="-282738" defTabSz="1507937">
              <a:buFont typeface="Arial" panose="020B0604020202020204" pitchFamily="34" charset="0"/>
              <a:buChar char="•"/>
            </a:pPr>
            <a:r>
              <a:rPr lang="en-GB" sz="1732" dirty="0">
                <a:solidFill>
                  <a:prstClr val="black"/>
                </a:solidFill>
                <a:latin typeface="Arial"/>
                <a:cs typeface="Arial"/>
              </a:rPr>
              <a:t>Potential patient harm – insourcing company </a:t>
            </a:r>
          </a:p>
          <a:p>
            <a:pPr marL="282738" indent="-282738" defTabSz="1507937">
              <a:buFont typeface="Arial" panose="020B0604020202020204" pitchFamily="34" charset="0"/>
              <a:buChar char="•"/>
            </a:pPr>
            <a:r>
              <a:rPr lang="en-GB" sz="1732" dirty="0">
                <a:solidFill>
                  <a:prstClr val="black"/>
                </a:solidFill>
                <a:latin typeface="Arial"/>
                <a:cs typeface="Arial"/>
              </a:rPr>
              <a:t>Potential media interest </a:t>
            </a:r>
            <a:r>
              <a:rPr lang="en-GB" sz="1732" dirty="0">
                <a:solidFill>
                  <a:prstClr val="black"/>
                </a:solidFill>
                <a:latin typeface="Arial" panose="020B0604020202020204" pitchFamily="34" charset="0"/>
                <a:cs typeface="Arial" panose="020B0604020202020204" pitchFamily="34" charset="0"/>
              </a:rPr>
              <a:t>- patient open to secondary mental health services and subject to Section 117 aftercare, who died via euthanasia in Switzerland</a:t>
            </a:r>
          </a:p>
          <a:p>
            <a:pPr defTabSz="1507937"/>
            <a:endParaRPr lang="en-GB" sz="1732" dirty="0">
              <a:solidFill>
                <a:prstClr val="black"/>
              </a:solidFill>
              <a:latin typeface="Aptos" panose="02110004020202020204"/>
            </a:endParaRPr>
          </a:p>
        </p:txBody>
      </p:sp>
      <p:pic>
        <p:nvPicPr>
          <p:cNvPr id="6" name="Picture 5">
            <a:extLst>
              <a:ext uri="{FF2B5EF4-FFF2-40B4-BE49-F238E27FC236}">
                <a16:creationId xmlns:a16="http://schemas.microsoft.com/office/drawing/2014/main" id="{5C873316-996E-9A64-5553-87C5A344B222}"/>
              </a:ext>
            </a:extLst>
          </p:cNvPr>
          <p:cNvPicPr>
            <a:picLocks noChangeAspect="1"/>
          </p:cNvPicPr>
          <p:nvPr/>
        </p:nvPicPr>
        <p:blipFill>
          <a:blip r:embed="rId2"/>
          <a:stretch>
            <a:fillRect/>
          </a:stretch>
        </p:blipFill>
        <p:spPr>
          <a:xfrm>
            <a:off x="6395244" y="1844020"/>
            <a:ext cx="6540688" cy="3816537"/>
          </a:xfrm>
          <a:prstGeom prst="rect">
            <a:avLst/>
          </a:prstGeom>
        </p:spPr>
      </p:pic>
      <p:pic>
        <p:nvPicPr>
          <p:cNvPr id="9" name="Picture 8">
            <a:extLst>
              <a:ext uri="{FF2B5EF4-FFF2-40B4-BE49-F238E27FC236}">
                <a16:creationId xmlns:a16="http://schemas.microsoft.com/office/drawing/2014/main" id="{A2FCF3C1-26D2-1915-D9E3-E4543895A3BC}"/>
              </a:ext>
            </a:extLst>
          </p:cNvPr>
          <p:cNvPicPr>
            <a:picLocks noChangeAspect="1"/>
          </p:cNvPicPr>
          <p:nvPr/>
        </p:nvPicPr>
        <p:blipFill>
          <a:blip r:embed="rId3"/>
          <a:stretch>
            <a:fillRect/>
          </a:stretch>
        </p:blipFill>
        <p:spPr>
          <a:xfrm>
            <a:off x="6364704" y="6413044"/>
            <a:ext cx="6540688" cy="4029714"/>
          </a:xfrm>
          <a:prstGeom prst="rect">
            <a:avLst/>
          </a:prstGeom>
        </p:spPr>
      </p:pic>
      <p:pic>
        <p:nvPicPr>
          <p:cNvPr id="11" name="Picture 10">
            <a:extLst>
              <a:ext uri="{FF2B5EF4-FFF2-40B4-BE49-F238E27FC236}">
                <a16:creationId xmlns:a16="http://schemas.microsoft.com/office/drawing/2014/main" id="{3EC3A2E9-8C00-D6C2-84C2-153C00B6E2C4}"/>
              </a:ext>
            </a:extLst>
          </p:cNvPr>
          <p:cNvPicPr>
            <a:picLocks noChangeAspect="1"/>
          </p:cNvPicPr>
          <p:nvPr/>
        </p:nvPicPr>
        <p:blipFill>
          <a:blip r:embed="rId4"/>
          <a:stretch>
            <a:fillRect/>
          </a:stretch>
        </p:blipFill>
        <p:spPr>
          <a:xfrm>
            <a:off x="13253244" y="6413044"/>
            <a:ext cx="6540688" cy="4032602"/>
          </a:xfrm>
          <a:prstGeom prst="rect">
            <a:avLst/>
          </a:prstGeom>
        </p:spPr>
      </p:pic>
      <p:sp>
        <p:nvSpPr>
          <p:cNvPr id="13" name="Rectangle 12">
            <a:extLst>
              <a:ext uri="{FF2B5EF4-FFF2-40B4-BE49-F238E27FC236}">
                <a16:creationId xmlns:a16="http://schemas.microsoft.com/office/drawing/2014/main" id="{36B35301-25F4-A3F0-CCE7-EC6508547257}"/>
              </a:ext>
            </a:extLst>
          </p:cNvPr>
          <p:cNvSpPr/>
          <p:nvPr/>
        </p:nvSpPr>
        <p:spPr>
          <a:xfrm>
            <a:off x="0" y="555042"/>
            <a:ext cx="20105687" cy="584775"/>
          </a:xfrm>
          <a:prstGeom prst="rect">
            <a:avLst/>
          </a:prstGeom>
          <a:ln>
            <a:solidFill>
              <a:schemeClr val="tx1"/>
            </a:solidFill>
          </a:ln>
        </p:spPr>
        <p:txBody>
          <a:bodyPr wrap="square">
            <a:spAutoFit/>
          </a:bodyPr>
          <a:lstStyle/>
          <a:p>
            <a:pPr algn="ctr" defTabSz="914413">
              <a:defRPr/>
            </a:pPr>
            <a:r>
              <a:rPr lang="en-GB" sz="3200" b="1" dirty="0">
                <a:solidFill>
                  <a:srgbClr val="7030A0"/>
                </a:solidFill>
                <a:latin typeface="Arial Black" panose="020B0A04020102020204" pitchFamily="34" charset="0"/>
              </a:rPr>
              <a:t>Nationally Reported Incidents/Never Events/Early Warning Notice</a:t>
            </a:r>
            <a:endParaRPr lang="en-GB" sz="3200" dirty="0">
              <a:solidFill>
                <a:schemeClr val="tx2"/>
              </a:solidFill>
              <a:latin typeface="Verdana" panose="020B0604030504040204" pitchFamily="34" charset="0"/>
              <a:ea typeface="Verdana" panose="020B0604030504040204" pitchFamily="34" charset="0"/>
            </a:endParaRPr>
          </a:p>
        </p:txBody>
      </p:sp>
      <p:sp>
        <p:nvSpPr>
          <p:cNvPr id="14" name="TextBox 13">
            <a:extLst>
              <a:ext uri="{FF2B5EF4-FFF2-40B4-BE49-F238E27FC236}">
                <a16:creationId xmlns:a16="http://schemas.microsoft.com/office/drawing/2014/main" id="{85DC0459-E1DB-8693-FE52-A72A5848B7F8}"/>
              </a:ext>
            </a:extLst>
          </p:cNvPr>
          <p:cNvSpPr txBox="1"/>
          <p:nvPr/>
        </p:nvSpPr>
        <p:spPr>
          <a:xfrm>
            <a:off x="0" y="-23157"/>
            <a:ext cx="20105688" cy="584775"/>
          </a:xfrm>
          <a:prstGeom prst="rect">
            <a:avLst/>
          </a:prstGeom>
          <a:solidFill>
            <a:srgbClr val="5B9BD5"/>
          </a:solidFill>
        </p:spPr>
        <p:txBody>
          <a:bodyPr wrap="square" rtlCol="0">
            <a:spAutoFit/>
          </a:bodyPr>
          <a:lstStyle/>
          <a:p>
            <a:pPr marL="0" marR="0" lvl="0" indent="0" algn="ctr" defTabSz="1507937" eaLnBrk="1" fontAlgn="auto" latinLnBrk="0" hangingPunct="1">
              <a:lnSpc>
                <a:spcPct val="100000"/>
              </a:lnSpc>
              <a:spcBef>
                <a:spcPts val="0"/>
              </a:spcBef>
              <a:spcAft>
                <a:spcPts val="1979"/>
              </a:spcAft>
              <a:buClrTx/>
              <a:buSzTx/>
              <a:buFontTx/>
              <a:buNone/>
              <a:tabLst/>
              <a:defRPr/>
            </a:pPr>
            <a:r>
              <a:rPr kumimoji="0" lang="en-GB" sz="3200" b="1" i="0" u="none" strike="noStrike" kern="0" cap="none" spc="0" normalizeH="0" baseline="0" noProof="0" dirty="0">
                <a:ln>
                  <a:noFill/>
                </a:ln>
                <a:solidFill>
                  <a:prstClr val="white"/>
                </a:solidFill>
                <a:effectLst/>
                <a:uLnTx/>
                <a:uFillTx/>
                <a:latin typeface="Calibri" panose="020F0502020204030204"/>
              </a:rPr>
              <a:t>Care is high quality, safe, efficient and delivers the best possible outcomes for people in partnerships</a:t>
            </a:r>
          </a:p>
        </p:txBody>
      </p:sp>
    </p:spTree>
    <p:extLst>
      <p:ext uri="{BB962C8B-B14F-4D97-AF65-F5344CB8AC3E}">
        <p14:creationId xmlns:p14="http://schemas.microsoft.com/office/powerpoint/2010/main" val="7055986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9D6FE480-89DC-3A87-3A4D-1B1F6C1ABF62}"/>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F32E5ABA-4310-4B2F-8D3C-28403A10A60E}"/>
              </a:ext>
            </a:extLst>
          </p:cNvPr>
          <p:cNvSpPr txBox="1">
            <a:spLocks/>
          </p:cNvSpPr>
          <p:nvPr/>
        </p:nvSpPr>
        <p:spPr>
          <a:xfrm>
            <a:off x="635796" y="2404866"/>
            <a:ext cx="18561049" cy="736461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D3733E3A-6524-46B2-B8B7-D68CEC397C11}"/>
              </a:ext>
            </a:extLst>
          </p:cNvPr>
          <p:cNvSpPr txBox="1"/>
          <p:nvPr/>
        </p:nvSpPr>
        <p:spPr>
          <a:xfrm>
            <a:off x="1325280" y="2073275"/>
            <a:ext cx="17871565" cy="8373361"/>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2968" dirty="0">
                <a:solidFill>
                  <a:prstClr val="black"/>
                </a:solidFill>
                <a:latin typeface="Arial"/>
                <a:cs typeface="Arial"/>
              </a:rPr>
              <a:t>Three nationally reportable incident closure forms were submitted in April 2026:</a:t>
            </a:r>
          </a:p>
          <a:p>
            <a:pPr defTabSz="1507937"/>
            <a:endParaRPr lang="en-GB" sz="2968" dirty="0">
              <a:solidFill>
                <a:prstClr val="black"/>
              </a:solidFill>
              <a:latin typeface="Arial"/>
              <a:cs typeface="Arial"/>
            </a:endParaRPr>
          </a:p>
          <a:p>
            <a:pPr defTabSz="1507937"/>
            <a:r>
              <a:rPr lang="en-GB" sz="2968" dirty="0">
                <a:solidFill>
                  <a:prstClr val="black"/>
                </a:solidFill>
                <a:latin typeface="Arial"/>
                <a:cs typeface="Arial"/>
              </a:rPr>
              <a:t>Learning from these include:-</a:t>
            </a:r>
          </a:p>
          <a:p>
            <a:pPr defTabSz="1507937"/>
            <a:endParaRPr lang="en-GB" sz="2968" dirty="0">
              <a:solidFill>
                <a:prstClr val="black"/>
              </a:solidFill>
              <a:latin typeface="Arial"/>
              <a:cs typeface="Arial"/>
            </a:endParaRPr>
          </a:p>
          <a:p>
            <a:pPr marL="471230" indent="-471230" defTabSz="1507937">
              <a:buFont typeface="Calibri"/>
              <a:buChar char="-"/>
            </a:pPr>
            <a:r>
              <a:rPr lang="en-GB" sz="2968" dirty="0">
                <a:solidFill>
                  <a:prstClr val="black"/>
                </a:solidFill>
                <a:latin typeface="Arial"/>
                <a:cs typeface="Arial"/>
              </a:rPr>
              <a:t>Staff new to working in the prison environment require robust induction and support</a:t>
            </a:r>
          </a:p>
          <a:p>
            <a:pPr marL="471230" indent="-471230" defTabSz="1507937">
              <a:buFont typeface="Calibri"/>
              <a:buChar char="-"/>
            </a:pPr>
            <a:r>
              <a:rPr lang="en-GB" sz="2968" dirty="0">
                <a:solidFill>
                  <a:prstClr val="black"/>
                </a:solidFill>
                <a:latin typeface="Arial"/>
                <a:cs typeface="Arial"/>
              </a:rPr>
              <a:t>Clear support and guidance is needed by staff who are new to working in an environment where there may be opiate overdose</a:t>
            </a:r>
          </a:p>
          <a:p>
            <a:pPr marL="471230" indent="-471230" defTabSz="1507937">
              <a:buFont typeface="Calibri"/>
              <a:buChar char="-"/>
            </a:pPr>
            <a:r>
              <a:rPr lang="en-GB" sz="2968" dirty="0">
                <a:solidFill>
                  <a:prstClr val="black"/>
                </a:solidFill>
                <a:latin typeface="Arial"/>
                <a:cs typeface="Arial"/>
              </a:rPr>
              <a:t>When opiate dosage increases, patients need to be clear on risks if they do not take medication as prescribed or take additional substances </a:t>
            </a:r>
          </a:p>
          <a:p>
            <a:pPr marL="471230" indent="-471230" defTabSz="1507937">
              <a:buFont typeface="Calibri"/>
              <a:buChar char="-"/>
            </a:pPr>
            <a:r>
              <a:rPr lang="en-GB" sz="2968" dirty="0">
                <a:solidFill>
                  <a:prstClr val="black"/>
                </a:solidFill>
                <a:latin typeface="Arial"/>
                <a:cs typeface="Arial"/>
              </a:rPr>
              <a:t>Incorrect identification of pressure damage as a moisture lesion</a:t>
            </a:r>
          </a:p>
          <a:p>
            <a:pPr marL="471230" indent="-471230" defTabSz="1507937">
              <a:buFont typeface="Calibri"/>
              <a:buChar char="-"/>
            </a:pPr>
            <a:r>
              <a:rPr lang="en-GB" sz="2968" dirty="0">
                <a:solidFill>
                  <a:prstClr val="black"/>
                </a:solidFill>
                <a:latin typeface="Arial"/>
                <a:cs typeface="Arial"/>
              </a:rPr>
              <a:t>The impact of staffing gaps on capacity within the District Nursing service</a:t>
            </a:r>
          </a:p>
          <a:p>
            <a:pPr marL="471230" indent="-471230" defTabSz="1507937">
              <a:buFont typeface="Calibri"/>
              <a:buChar char="-"/>
            </a:pPr>
            <a:r>
              <a:rPr lang="en-GB" sz="2968" dirty="0">
                <a:solidFill>
                  <a:prstClr val="black"/>
                </a:solidFill>
                <a:latin typeface="Arial"/>
                <a:cs typeface="Arial"/>
              </a:rPr>
              <a:t>The need to strengthen communication between services and GP Out of hours, particularly at weekend periods.</a:t>
            </a:r>
          </a:p>
          <a:p>
            <a:pPr defTabSz="1507937"/>
            <a:endParaRPr lang="en-GB" sz="2968" dirty="0">
              <a:solidFill>
                <a:prstClr val="black"/>
              </a:solidFill>
              <a:latin typeface="Arial"/>
              <a:cs typeface="Arial"/>
            </a:endParaRPr>
          </a:p>
          <a:p>
            <a:pPr marL="471230" indent="-471230" defTabSz="1507937">
              <a:buFont typeface="Calibri"/>
              <a:buChar char="-"/>
            </a:pPr>
            <a:endParaRPr lang="en-GB" sz="2968" dirty="0">
              <a:solidFill>
                <a:prstClr val="black"/>
              </a:solidFill>
              <a:latin typeface="Arial"/>
              <a:cs typeface="Arial"/>
            </a:endParaRPr>
          </a:p>
          <a:p>
            <a:pPr marL="471230" indent="-471230" defTabSz="1507937">
              <a:buFont typeface="Calibri"/>
              <a:buChar char="-"/>
            </a:pPr>
            <a:endParaRPr lang="en-GB" sz="2968" dirty="0">
              <a:solidFill>
                <a:prstClr val="black"/>
              </a:solidFill>
              <a:latin typeface="Arial"/>
              <a:cs typeface="Arial"/>
            </a:endParaRPr>
          </a:p>
          <a:p>
            <a:pPr marL="471230" indent="-471230" defTabSz="1507937">
              <a:buFont typeface="Calibri"/>
              <a:buChar char="-"/>
            </a:pPr>
            <a:endParaRPr lang="en-GB" sz="2968" dirty="0">
              <a:solidFill>
                <a:prstClr val="black"/>
              </a:solidFill>
              <a:latin typeface="Arial"/>
              <a:cs typeface="Arial"/>
            </a:endParaRPr>
          </a:p>
          <a:p>
            <a:pPr defTabSz="1507937"/>
            <a:endParaRPr lang="en-GB" sz="2968" dirty="0">
              <a:solidFill>
                <a:prstClr val="black"/>
              </a:solidFill>
              <a:latin typeface="Arial"/>
              <a:cs typeface="Arial"/>
            </a:endParaRPr>
          </a:p>
        </p:txBody>
      </p:sp>
      <p:sp>
        <p:nvSpPr>
          <p:cNvPr id="2" name="Rectangle 1">
            <a:extLst>
              <a:ext uri="{FF2B5EF4-FFF2-40B4-BE49-F238E27FC236}">
                <a16:creationId xmlns:a16="http://schemas.microsoft.com/office/drawing/2014/main" id="{E1E7B9A9-E868-08F0-D50E-66FCC1CB7FE7}"/>
              </a:ext>
            </a:extLst>
          </p:cNvPr>
          <p:cNvSpPr/>
          <p:nvPr/>
        </p:nvSpPr>
        <p:spPr>
          <a:xfrm>
            <a:off x="0" y="555042"/>
            <a:ext cx="20105687" cy="584775"/>
          </a:xfrm>
          <a:prstGeom prst="rect">
            <a:avLst/>
          </a:prstGeom>
          <a:ln>
            <a:solidFill>
              <a:schemeClr val="tx1"/>
            </a:solidFill>
          </a:ln>
        </p:spPr>
        <p:txBody>
          <a:bodyPr wrap="square">
            <a:spAutoFit/>
          </a:bodyPr>
          <a:lstStyle/>
          <a:p>
            <a:pPr algn="ctr" defTabSz="914413">
              <a:defRPr/>
            </a:pPr>
            <a:r>
              <a:rPr lang="en-GB" sz="3200" b="1" dirty="0">
                <a:solidFill>
                  <a:srgbClr val="7030A0"/>
                </a:solidFill>
                <a:latin typeface="Arial Black"/>
              </a:rPr>
              <a:t>Learning from Nationally Reported Incidents</a:t>
            </a:r>
            <a:endParaRPr lang="en-GB" sz="3200" dirty="0">
              <a:solidFill>
                <a:schemeClr val="tx2"/>
              </a:solidFill>
              <a:latin typeface="Verdana" panose="020B0604030504040204" pitchFamily="34" charset="0"/>
              <a:ea typeface="Verdana" panose="020B0604030504040204" pitchFamily="34" charset="0"/>
            </a:endParaRPr>
          </a:p>
        </p:txBody>
      </p:sp>
      <p:sp>
        <p:nvSpPr>
          <p:cNvPr id="6" name="TextBox 5">
            <a:extLst>
              <a:ext uri="{FF2B5EF4-FFF2-40B4-BE49-F238E27FC236}">
                <a16:creationId xmlns:a16="http://schemas.microsoft.com/office/drawing/2014/main" id="{1927D4A4-289C-E7B2-436C-676B171E9D2F}"/>
              </a:ext>
            </a:extLst>
          </p:cNvPr>
          <p:cNvSpPr txBox="1"/>
          <p:nvPr/>
        </p:nvSpPr>
        <p:spPr>
          <a:xfrm>
            <a:off x="0" y="-23157"/>
            <a:ext cx="20105688" cy="584775"/>
          </a:xfrm>
          <a:prstGeom prst="rect">
            <a:avLst/>
          </a:prstGeom>
          <a:solidFill>
            <a:srgbClr val="5B9BD5"/>
          </a:solidFill>
        </p:spPr>
        <p:txBody>
          <a:bodyPr wrap="square" rtlCol="0">
            <a:spAutoFit/>
          </a:bodyPr>
          <a:lstStyle/>
          <a:p>
            <a:pPr marL="0" marR="0" lvl="0" indent="0" algn="ctr" defTabSz="1507937" eaLnBrk="1" fontAlgn="auto" latinLnBrk="0" hangingPunct="1">
              <a:lnSpc>
                <a:spcPct val="100000"/>
              </a:lnSpc>
              <a:spcBef>
                <a:spcPts val="0"/>
              </a:spcBef>
              <a:spcAft>
                <a:spcPts val="1979"/>
              </a:spcAft>
              <a:buClrTx/>
              <a:buSzTx/>
              <a:buFontTx/>
              <a:buNone/>
              <a:tabLst/>
              <a:defRPr/>
            </a:pPr>
            <a:r>
              <a:rPr kumimoji="0" lang="en-GB" sz="3200" b="1" i="0" u="none" strike="noStrike" kern="0" cap="none" spc="0" normalizeH="0" baseline="0" noProof="0" dirty="0">
                <a:ln>
                  <a:noFill/>
                </a:ln>
                <a:solidFill>
                  <a:prstClr val="white"/>
                </a:solidFill>
                <a:effectLst/>
                <a:uLnTx/>
                <a:uFillTx/>
                <a:latin typeface="Calibri" panose="020F0502020204030204"/>
              </a:rPr>
              <a:t>Care is high quality, safe, efficient and delivers the best possible outcomes for people in partnerships</a:t>
            </a:r>
          </a:p>
        </p:txBody>
      </p:sp>
    </p:spTree>
    <p:extLst>
      <p:ext uri="{BB962C8B-B14F-4D97-AF65-F5344CB8AC3E}">
        <p14:creationId xmlns:p14="http://schemas.microsoft.com/office/powerpoint/2010/main" val="1584428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3624CB-1951-FB19-5D42-4175997DFB8B}"/>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3C7CC44B-6E01-6738-BDF3-4037D7DDC01A}"/>
              </a:ext>
            </a:extLst>
          </p:cNvPr>
          <p:cNvGraphicFramePr>
            <a:graphicFrameLocks noGrp="1"/>
          </p:cNvGraphicFramePr>
          <p:nvPr>
            <p:extLst>
              <p:ext uri="{D42A27DB-BD31-4B8C-83A1-F6EECF244321}">
                <p14:modId xmlns:p14="http://schemas.microsoft.com/office/powerpoint/2010/main" val="2949914405"/>
              </p:ext>
            </p:extLst>
          </p:nvPr>
        </p:nvGraphicFramePr>
        <p:xfrm>
          <a:off x="0" y="570707"/>
          <a:ext cx="20105688" cy="7841533"/>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696933">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i="0" dirty="0">
                          <a:solidFill>
                            <a:schemeClr val="dk1"/>
                          </a:solidFill>
                          <a:effectLst/>
                          <a:latin typeface="Verdana" panose="020B0604030504040204" pitchFamily="34" charset="0"/>
                          <a:ea typeface="Verdana" panose="020B0604030504040204" pitchFamily="34" charset="0"/>
                          <a:cs typeface="+mn-cs"/>
                        </a:rPr>
                        <a:t>TI Target: </a:t>
                      </a:r>
                      <a:r>
                        <a:rPr lang="en-GB" sz="16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2">
                  <a:txBody>
                    <a:bodyPr/>
                    <a:lstStyle/>
                    <a:p>
                      <a:pPr algn="ctr"/>
                      <a:r>
                        <a:rPr lang="en-GB" sz="1600" dirty="0">
                          <a:solidFill>
                            <a:schemeClr val="tx1"/>
                          </a:solidFill>
                          <a:latin typeface="Verdana" panose="020B0604030504040204" pitchFamily="34" charset="0"/>
                          <a:ea typeface="Verdana" panose="020B0604030504040204" pitchFamily="34" charset="0"/>
                        </a:rPr>
                        <a:t>April 2026 Performance</a:t>
                      </a:r>
                    </a:p>
                    <a:p>
                      <a:pPr algn="ctr"/>
                      <a:endParaRPr lang="en-GB" sz="160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rowSpan="2">
                  <a:txBody>
                    <a:bodyPr/>
                    <a:lstStyle/>
                    <a:p>
                      <a:pPr algn="ctr"/>
                      <a:r>
                        <a:rPr lang="en-GB" sz="1600" b="1" dirty="0">
                          <a:solidFill>
                            <a:schemeClr val="tx1"/>
                          </a:solidFill>
                          <a:latin typeface="Verdana" panose="020B0604030504040204" pitchFamily="34" charset="0"/>
                          <a:ea typeface="Verdana" panose="020B0604030504040204" pitchFamily="34" charset="0"/>
                        </a:rPr>
                        <a:t>492 (17.3% reduction)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566780">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i="0" dirty="0">
                          <a:solidFill>
                            <a:schemeClr val="dk1"/>
                          </a:solidFill>
                          <a:effectLst/>
                          <a:latin typeface="Verdana" panose="020B0604030504040204" pitchFamily="34" charset="0"/>
                          <a:ea typeface="Verdana" panose="020B0604030504040204" pitchFamily="34" charset="0"/>
                          <a:cs typeface="+mn-cs"/>
                        </a:rPr>
                        <a:t>Annual Plan ambition: </a:t>
                      </a:r>
                      <a:r>
                        <a:rPr lang="en-GB" sz="1600" b="0" i="0" dirty="0">
                          <a:solidFill>
                            <a:schemeClr val="dk1"/>
                          </a:solidFill>
                          <a:effectLst/>
                          <a:latin typeface="Verdana" panose="020B0604030504040204" pitchFamily="34" charset="0"/>
                          <a:ea typeface="Verdana" panose="020B0604030504040204" pitchFamily="34" charset="0"/>
                          <a:cs typeface="+mn-cs"/>
                        </a:rPr>
                        <a:t>0 ambulance handovers &gt; 45 minutes from September 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v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vMerge="1">
                  <a:txBody>
                    <a:bodyPr/>
                    <a:lstStyle/>
                    <a:p>
                      <a:pPr algn="ctr"/>
                      <a:endParaRPr lang="en-GB" sz="1600" b="1"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459817464"/>
                  </a:ext>
                </a:extLst>
              </a:tr>
              <a:tr h="6577820">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b="0" dirty="0">
                          <a:latin typeface="Verdana" panose="020B0604030504040204" pitchFamily="34" charset="0"/>
                          <a:ea typeface="Verdana" panose="020B0604030504040204" pitchFamily="34" charset="0"/>
                        </a:rPr>
                        <a:t>In April 2026, the organisation reported a reduction in the number of ambulance handovers over one hour, reporting the first improvement in figures in almost six months.</a:t>
                      </a:r>
                      <a:endParaRPr lang="en-GB" sz="1800"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a:latin typeface="Verdana" panose="020B0604030504040204" pitchFamily="34" charset="0"/>
                          <a:ea typeface="Verdana" panose="020B0604030504040204" pitchFamily="34" charset="0"/>
                        </a:rPr>
                        <a:t>Development of a single point of access to manage ambulance demand and to reduce 111 demand into the emergency department. Plan to implement by 1</a:t>
                      </a:r>
                      <a:r>
                        <a:rPr lang="en-GB" sz="1800" b="0" baseline="30000" dirty="0">
                          <a:latin typeface="Verdana" panose="020B0604030504040204" pitchFamily="34" charset="0"/>
                          <a:ea typeface="Verdana" panose="020B0604030504040204" pitchFamily="34" charset="0"/>
                        </a:rPr>
                        <a:t>st</a:t>
                      </a:r>
                      <a:r>
                        <a:rPr lang="en-GB" sz="1800" b="0" dirty="0">
                          <a:latin typeface="Verdana" panose="020B0604030504040204" pitchFamily="34" charset="0"/>
                          <a:ea typeface="Verdana" panose="020B0604030504040204" pitchFamily="34" charset="0"/>
                        </a:rPr>
                        <a:t> July 2026.</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PDSA commencing 18</a:t>
                      </a:r>
                      <a:r>
                        <a:rPr lang="en-GB" sz="1800" b="0" baseline="30000" dirty="0">
                          <a:latin typeface="Verdana" panose="020B0604030504040204" pitchFamily="34" charset="0"/>
                          <a:ea typeface="Verdana" panose="020B0604030504040204" pitchFamily="34" charset="0"/>
                        </a:rPr>
                        <a:t>th</a:t>
                      </a:r>
                      <a:r>
                        <a:rPr lang="en-GB" sz="1800" b="0" dirty="0">
                          <a:latin typeface="Verdana" panose="020B0604030504040204" pitchFamily="34" charset="0"/>
                          <a:ea typeface="Verdana" panose="020B0604030504040204" pitchFamily="34" charset="0"/>
                        </a:rPr>
                        <a:t> May 2026 to introduce clinical conversation before conveyance (CCBC) for all care home residents with a view to appropriate redirection and to reduce conveyance to hospital. </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Scoping development of a pathway 1 bridging team to enable discharge of this patient cohort and therefore release capacity. </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Redesigning frailty assessment service aimed at direct access and a target of 20 assessments per day from the medical intake. (discharge rate aimed at 40%)</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UEC improvement group exploring cohorting of pathway 3 patients to reduce assessment timescales and therefore length of stay</a:t>
                      </a:r>
                    </a:p>
                    <a:p>
                      <a:r>
                        <a:rPr lang="en-GB" sz="1800" b="1" dirty="0">
                          <a:latin typeface="Verdana" panose="020B0604030504040204" pitchFamily="34" charset="0"/>
                          <a:ea typeface="Verdana" panose="020B0604030504040204" pitchFamily="34" charset="0"/>
                        </a:rPr>
                        <a:t> </a:t>
                      </a:r>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 </a:t>
                      </a:r>
                      <a:endParaRPr lang="en-GB" sz="1800" dirty="0">
                        <a:latin typeface="Verdana" panose="020B0604030504040204" pitchFamily="34" charset="0"/>
                        <a:ea typeface="Verdana" panose="020B0604030504040204" pitchFamily="34" charset="0"/>
                      </a:endParaRPr>
                    </a:p>
                    <a:p>
                      <a:pPr marL="285750" indent="-285750" algn="l" defTabSz="1507937" rtl="0" eaLnBrk="1" latinLnBrk="0" hangingPunct="1">
                        <a:buFont typeface="Arial" panose="020B0604020202020204" pitchFamily="34" charset="0"/>
                        <a:buChar char="•"/>
                      </a:pPr>
                      <a:r>
                        <a:rPr lang="en-GB" sz="1800" b="0" kern="1200" dirty="0">
                          <a:solidFill>
                            <a:schemeClr val="dk1"/>
                          </a:solidFill>
                          <a:latin typeface="Verdana" panose="020B0604030504040204" pitchFamily="34" charset="0"/>
                          <a:ea typeface="Verdana" panose="020B0604030504040204" pitchFamily="34" charset="0"/>
                          <a:cs typeface="+mn-cs"/>
                        </a:rPr>
                        <a:t>Limited opportunity to invest into services, however redeployment of existing resources will be prioritised to deliver key elements of the UEC program. </a:t>
                      </a:r>
                    </a:p>
                    <a:p>
                      <a:pPr marL="285750" indent="-285750" algn="l" defTabSz="1507937" rtl="0" eaLnBrk="1" latinLnBrk="0" hangingPunct="1">
                        <a:buFont typeface="Arial" panose="020B0604020202020204" pitchFamily="34" charset="0"/>
                        <a:buChar char="•"/>
                      </a:pPr>
                      <a:r>
                        <a:rPr lang="en-GB" sz="1800" b="0" kern="1200" dirty="0">
                          <a:solidFill>
                            <a:schemeClr val="dk1"/>
                          </a:solidFill>
                          <a:latin typeface="Verdana" panose="020B0604030504040204" pitchFamily="34" charset="0"/>
                          <a:ea typeface="Verdana" panose="020B0604030504040204" pitchFamily="34" charset="0"/>
                          <a:cs typeface="+mn-cs"/>
                        </a:rPr>
                        <a:t>The level of staff engagement and potential use of the OCP policy to realise staff realignment.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A06DEB5F-8171-17AF-B000-F1A3FE321ADE}"/>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lang="en-GB" sz="3200" b="1" dirty="0">
                <a:solidFill>
                  <a:schemeClr val="bg1"/>
                </a:solidFill>
                <a:latin typeface="Calibri" panose="020F0502020204030204"/>
              </a:rPr>
              <a:t>Level 4 - Unscheduled Care 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2551E929-2F5A-7A9A-5D86-A70F7EBC16DE}"/>
              </a:ext>
            </a:extLst>
          </p:cNvPr>
          <p:cNvPicPr>
            <a:picLocks noChangeAspect="1"/>
          </p:cNvPicPr>
          <p:nvPr/>
        </p:nvPicPr>
        <p:blipFill>
          <a:blip r:embed="rId3"/>
          <a:stretch>
            <a:fillRect/>
          </a:stretch>
        </p:blipFill>
        <p:spPr>
          <a:xfrm>
            <a:off x="1515213" y="8461234"/>
            <a:ext cx="17075261" cy="2848116"/>
          </a:xfrm>
          <a:prstGeom prst="rect">
            <a:avLst/>
          </a:prstGeom>
        </p:spPr>
      </p:pic>
      <p:sp>
        <p:nvSpPr>
          <p:cNvPr id="4" name="TextBox 3">
            <a:extLst>
              <a:ext uri="{FF2B5EF4-FFF2-40B4-BE49-F238E27FC236}">
                <a16:creationId xmlns:a16="http://schemas.microsoft.com/office/drawing/2014/main" id="{20A87E5C-1C14-BF68-372D-6068E3F33252}"/>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6" name="Picture 5">
            <a:extLst>
              <a:ext uri="{FF2B5EF4-FFF2-40B4-BE49-F238E27FC236}">
                <a16:creationId xmlns:a16="http://schemas.microsoft.com/office/drawing/2014/main" id="{CA9E4D76-E6D3-BA91-2239-89A035ECF82A}"/>
              </a:ext>
            </a:extLst>
          </p:cNvPr>
          <p:cNvPicPr>
            <a:picLocks noChangeAspect="1"/>
          </p:cNvPicPr>
          <p:nvPr/>
        </p:nvPicPr>
        <p:blipFill>
          <a:blip r:embed="rId4"/>
          <a:stretch>
            <a:fillRect/>
          </a:stretch>
        </p:blipFill>
        <p:spPr>
          <a:xfrm>
            <a:off x="1823244" y="1896277"/>
            <a:ext cx="6019800" cy="3636732"/>
          </a:xfrm>
          <a:prstGeom prst="rect">
            <a:avLst/>
          </a:prstGeom>
        </p:spPr>
      </p:pic>
      <p:pic>
        <p:nvPicPr>
          <p:cNvPr id="10" name="Picture 9">
            <a:extLst>
              <a:ext uri="{FF2B5EF4-FFF2-40B4-BE49-F238E27FC236}">
                <a16:creationId xmlns:a16="http://schemas.microsoft.com/office/drawing/2014/main" id="{5CC10C22-3F22-66C9-3242-00E5B32B871B}"/>
              </a:ext>
            </a:extLst>
          </p:cNvPr>
          <p:cNvPicPr>
            <a:picLocks noChangeAspect="1"/>
          </p:cNvPicPr>
          <p:nvPr/>
        </p:nvPicPr>
        <p:blipFill>
          <a:blip r:embed="rId5"/>
          <a:stretch>
            <a:fillRect/>
          </a:stretch>
        </p:blipFill>
        <p:spPr>
          <a:xfrm>
            <a:off x="565944" y="5752936"/>
            <a:ext cx="8534400" cy="2448267"/>
          </a:xfrm>
          <a:prstGeom prst="rect">
            <a:avLst/>
          </a:prstGeom>
        </p:spPr>
      </p:pic>
    </p:spTree>
    <p:extLst>
      <p:ext uri="{BB962C8B-B14F-4D97-AF65-F5344CB8AC3E}">
        <p14:creationId xmlns:p14="http://schemas.microsoft.com/office/powerpoint/2010/main" val="2553308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idx="1"/>
          </p:nvPr>
        </p:nvSpPr>
        <p:spPr>
          <a:xfrm>
            <a:off x="565944" y="168275"/>
            <a:ext cx="14630400" cy="5364163"/>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1792018193"/>
              </p:ext>
            </p:extLst>
          </p:nvPr>
        </p:nvGraphicFramePr>
        <p:xfrm>
          <a:off x="985044" y="1871638"/>
          <a:ext cx="16078200" cy="76257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833614"/>
            <a:ext cx="18973800"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Integrated Performance Report will provide updates against all areas under escalation with Welsh Government, all performance metrics outlined within </a:t>
            </a:r>
            <a:r>
              <a:rPr lang="en-GB" dirty="0">
                <a:solidFill>
                  <a:prstClr val="black"/>
                </a:solidFill>
                <a:latin typeface="Verdana" panose="020B0604030504040204" pitchFamily="34" charset="0"/>
                <a:ea typeface="Verdana" panose="020B0604030504040204" pitchFamily="34" charset="0"/>
              </a:rPr>
              <a:t>SBUHB Breakthrough Objectives, updates against the N</a:t>
            </a: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HS Wales Performance Framework 2026-27, along with Service specific or Annual plan updates as requested.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0BC77E-C7E6-7211-BB79-9C1E5A2D6302}"/>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7A3A003C-0BB8-2DCC-9A5A-E936DD6AAC79}"/>
              </a:ext>
            </a:extLst>
          </p:cNvPr>
          <p:cNvGraphicFramePr>
            <a:graphicFrameLocks noGrp="1"/>
          </p:cNvGraphicFramePr>
          <p:nvPr>
            <p:extLst>
              <p:ext uri="{D42A27DB-BD31-4B8C-83A1-F6EECF244321}">
                <p14:modId xmlns:p14="http://schemas.microsoft.com/office/powerpoint/2010/main" val="615401452"/>
              </p:ext>
            </p:extLst>
          </p:nvPr>
        </p:nvGraphicFramePr>
        <p:xfrm>
          <a:off x="0" y="570707"/>
          <a:ext cx="20105688" cy="7364255"/>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399096">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TI Target: </a:t>
                      </a:r>
                      <a:r>
                        <a:rPr lang="en-GB" sz="1800" b="0" i="0" dirty="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79.11%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693695">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b="0" dirty="0">
                          <a:latin typeface="Verdana" panose="020B0604030504040204" pitchFamily="34" charset="0"/>
                          <a:ea typeface="Verdana" panose="020B0604030504040204" pitchFamily="34" charset="0"/>
                        </a:rPr>
                        <a:t>In April 2026, the organisation reported a reduction in the percentage of patients assessed by a clinical decision maker within 60 minutes, reporting 79.11%. The Health Board have been reporting this measure in relation to when patients are triaged, in comparison to other Health Boards who have been accurately recording the appropriate criteria due to data availability. </a:t>
                      </a: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It is important to note that the current measure relates to triage, however as of 11</a:t>
                      </a:r>
                      <a:r>
                        <a:rPr lang="en-GB" sz="1800" b="0" baseline="30000" dirty="0">
                          <a:latin typeface="Verdana" panose="020B0604030504040204" pitchFamily="34" charset="0"/>
                          <a:ea typeface="Verdana" panose="020B0604030504040204" pitchFamily="34" charset="0"/>
                        </a:rPr>
                        <a:t>th</a:t>
                      </a:r>
                      <a:r>
                        <a:rPr lang="en-GB" sz="1800" b="0" dirty="0">
                          <a:latin typeface="Verdana" panose="020B0604030504040204" pitchFamily="34" charset="0"/>
                          <a:ea typeface="Verdana" panose="020B0604030504040204" pitchFamily="34" charset="0"/>
                        </a:rPr>
                        <a:t> May 2026, a digital solution has been implemented in order that this measure can be appropriately reported.</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We are currently testing the rapid decision-making process in the department and overall we are trying to reduce demand into the emergency department through the single point of access work.</a:t>
                      </a:r>
                    </a:p>
                    <a:p>
                      <a:r>
                        <a:rPr lang="en-GB" sz="1800" b="1" dirty="0">
                          <a:latin typeface="Verdana" panose="020B0604030504040204" pitchFamily="34" charset="0"/>
                          <a:ea typeface="Verdana" panose="020B0604030504040204" pitchFamily="34" charset="0"/>
                        </a:rPr>
                        <a:t> </a:t>
                      </a:r>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 </a:t>
                      </a:r>
                      <a:endParaRPr lang="en-GB" sz="1800" dirty="0">
                        <a:latin typeface="Verdana" panose="020B0604030504040204" pitchFamily="34" charset="0"/>
                        <a:ea typeface="Verdana" panose="020B0604030504040204" pitchFamily="34" charset="0"/>
                      </a:endParaRPr>
                    </a:p>
                    <a:p>
                      <a:pPr marL="285750" indent="-285750" algn="l" defTabSz="1507937" rtl="0" eaLnBrk="1" latinLnBrk="0" hangingPunct="1">
                        <a:buFont typeface="Arial" panose="020B0604020202020204" pitchFamily="34" charset="0"/>
                        <a:buChar char="•"/>
                      </a:pPr>
                      <a:r>
                        <a:rPr lang="en-GB" sz="1800" b="0" kern="1200" dirty="0">
                          <a:solidFill>
                            <a:schemeClr val="dk1"/>
                          </a:solidFill>
                          <a:latin typeface="Verdana" panose="020B0604030504040204" pitchFamily="34" charset="0"/>
                          <a:ea typeface="Verdana" panose="020B0604030504040204" pitchFamily="34" charset="0"/>
                          <a:cs typeface="+mn-cs"/>
                        </a:rPr>
                        <a:t>Ability to reorganise the workforce and rotas to meet demand (junior medical staff have parameters set out by HEIW in terms of intensity and frequency of working patterns.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D3286353-0223-288A-F111-DCAA98B325D6}"/>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lang="en-GB" sz="3200" b="1" dirty="0">
                <a:solidFill>
                  <a:schemeClr val="bg1"/>
                </a:solidFill>
                <a:latin typeface="Calibri" panose="020F0502020204030204"/>
              </a:rPr>
              <a:t>Level 4 - Unscheduled Care 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237FE7F1-9D20-32A7-A2E0-920D86AC54A8}"/>
              </a:ext>
            </a:extLst>
          </p:cNvPr>
          <p:cNvPicPr>
            <a:picLocks noChangeAspect="1"/>
          </p:cNvPicPr>
          <p:nvPr/>
        </p:nvPicPr>
        <p:blipFill>
          <a:blip r:embed="rId3"/>
          <a:stretch>
            <a:fillRect/>
          </a:stretch>
        </p:blipFill>
        <p:spPr>
          <a:xfrm>
            <a:off x="604043" y="8151517"/>
            <a:ext cx="18554971" cy="2913357"/>
          </a:xfrm>
          <a:prstGeom prst="rect">
            <a:avLst/>
          </a:prstGeom>
        </p:spPr>
      </p:pic>
      <p:pic>
        <p:nvPicPr>
          <p:cNvPr id="11" name="Picture 10">
            <a:extLst>
              <a:ext uri="{FF2B5EF4-FFF2-40B4-BE49-F238E27FC236}">
                <a16:creationId xmlns:a16="http://schemas.microsoft.com/office/drawing/2014/main" id="{D3E1A354-D15B-B796-E747-2FB4861C5ED1}"/>
              </a:ext>
            </a:extLst>
          </p:cNvPr>
          <p:cNvPicPr>
            <a:picLocks noChangeAspect="1"/>
          </p:cNvPicPr>
          <p:nvPr/>
        </p:nvPicPr>
        <p:blipFill>
          <a:blip r:embed="rId4"/>
          <a:stretch>
            <a:fillRect/>
          </a:stretch>
        </p:blipFill>
        <p:spPr>
          <a:xfrm>
            <a:off x="638592" y="1768475"/>
            <a:ext cx="8305801" cy="5482646"/>
          </a:xfrm>
          <a:prstGeom prst="rect">
            <a:avLst/>
          </a:prstGeom>
        </p:spPr>
      </p:pic>
      <p:sp>
        <p:nvSpPr>
          <p:cNvPr id="4" name="TextBox 3">
            <a:extLst>
              <a:ext uri="{FF2B5EF4-FFF2-40B4-BE49-F238E27FC236}">
                <a16:creationId xmlns:a16="http://schemas.microsoft.com/office/drawing/2014/main" id="{055390FA-5331-5058-5823-9CC19A5173A3}"/>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spTree>
    <p:extLst>
      <p:ext uri="{BB962C8B-B14F-4D97-AF65-F5344CB8AC3E}">
        <p14:creationId xmlns:p14="http://schemas.microsoft.com/office/powerpoint/2010/main" val="26757856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C79DC-192A-290B-9E14-79A858A85E50}"/>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DC990641-4462-C8C9-B3DF-22F157AA377B}"/>
              </a:ext>
            </a:extLst>
          </p:cNvPr>
          <p:cNvGraphicFramePr>
            <a:graphicFrameLocks noGrp="1"/>
          </p:cNvGraphicFramePr>
          <p:nvPr>
            <p:extLst>
              <p:ext uri="{D42A27DB-BD31-4B8C-83A1-F6EECF244321}">
                <p14:modId xmlns:p14="http://schemas.microsoft.com/office/powerpoint/2010/main" val="3701673009"/>
              </p:ext>
            </p:extLst>
          </p:nvPr>
        </p:nvGraphicFramePr>
        <p:xfrm>
          <a:off x="0" y="570707"/>
          <a:ext cx="20105688" cy="7973855"/>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399096">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bg1"/>
                          </a:solidFill>
                          <a:effectLst/>
                          <a:latin typeface="Verdana" panose="020B0604030504040204" pitchFamily="34" charset="0"/>
                          <a:ea typeface="Verdana" panose="020B0604030504040204" pitchFamily="34" charset="0"/>
                          <a:cs typeface="+mn-cs"/>
                        </a:rPr>
                        <a:t>TI Target: </a:t>
                      </a:r>
                      <a:r>
                        <a:rPr lang="en-GB" sz="1800" b="0" i="0" dirty="0">
                          <a:solidFill>
                            <a:schemeClr val="bg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240504">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bg1"/>
                          </a:solidFill>
                          <a:effectLst/>
                          <a:latin typeface="Verdana" panose="020B0604030504040204" pitchFamily="34" charset="0"/>
                          <a:ea typeface="Verdana" panose="020B0604030504040204" pitchFamily="34" charset="0"/>
                          <a:cs typeface="+mn-cs"/>
                        </a:rPr>
                        <a:t>Breakthrough Objective</a:t>
                      </a:r>
                      <a:r>
                        <a:rPr lang="en-GB" sz="1800" b="0" i="0" dirty="0">
                          <a:solidFill>
                            <a:schemeClr val="bg1"/>
                          </a:solidFill>
                          <a:effectLst/>
                          <a:latin typeface="Verdana" panose="020B0604030504040204" pitchFamily="34" charset="0"/>
                          <a:ea typeface="Verdana" panose="020B0604030504040204" pitchFamily="34" charset="0"/>
                          <a:cs typeface="+mn-cs"/>
                        </a:rPr>
                        <a:t>: Reduce the number of patients waiting in ED for over 12 hours by 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dirty="0">
                          <a:solidFill>
                            <a:schemeClr val="tx1"/>
                          </a:solidFill>
                          <a:latin typeface="Verdana" panose="020B0604030504040204" pitchFamily="34" charset="0"/>
                          <a:ea typeface="Verdana" panose="020B0604030504040204" pitchFamily="34" charset="0"/>
                        </a:rPr>
                        <a:t>April 2026 Reduction against March 2026 Baseline</a:t>
                      </a:r>
                      <a:endParaRPr lang="en-GB" sz="18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2.7% reduction against baseline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751675574"/>
                  </a:ext>
                </a:extLst>
              </a:tr>
              <a:tr h="6693695">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dirty="0">
                          <a:latin typeface="Verdana" panose="020B0604030504040204" pitchFamily="34" charset="0"/>
                          <a:ea typeface="Verdana" panose="020B0604030504040204" pitchFamily="34" charset="0"/>
                        </a:rPr>
                        <a:t>In April 2026, 1,319 patients, which is 11.2% of all attendances were waiting more than 12 hours in the Emergency Department, in line with the 2 year average of 10.2%</a:t>
                      </a: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Testing of rapid assessment and decision-making models within the emergency department.</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Development of a single point of access to manage ambulance demand and to reduce 111 demand into the emergency department. Plan to implement by 1</a:t>
                      </a:r>
                      <a:r>
                        <a:rPr lang="en-GB" sz="1800" b="0" baseline="30000" dirty="0">
                          <a:latin typeface="Verdana" panose="020B0604030504040204" pitchFamily="34" charset="0"/>
                          <a:ea typeface="Verdana" panose="020B0604030504040204" pitchFamily="34" charset="0"/>
                        </a:rPr>
                        <a:t>st</a:t>
                      </a:r>
                      <a:r>
                        <a:rPr lang="en-GB" sz="1800" b="0" dirty="0">
                          <a:latin typeface="Verdana" panose="020B0604030504040204" pitchFamily="34" charset="0"/>
                          <a:ea typeface="Verdana" panose="020B0604030504040204" pitchFamily="34" charset="0"/>
                        </a:rPr>
                        <a:t> July 2026.</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PDSA commencing 18</a:t>
                      </a:r>
                      <a:r>
                        <a:rPr lang="en-GB" sz="1800" b="0" baseline="30000" dirty="0">
                          <a:latin typeface="Verdana" panose="020B0604030504040204" pitchFamily="34" charset="0"/>
                          <a:ea typeface="Verdana" panose="020B0604030504040204" pitchFamily="34" charset="0"/>
                        </a:rPr>
                        <a:t>th</a:t>
                      </a:r>
                      <a:r>
                        <a:rPr lang="en-GB" sz="1800" b="0" dirty="0">
                          <a:latin typeface="Verdana" panose="020B0604030504040204" pitchFamily="34" charset="0"/>
                          <a:ea typeface="Verdana" panose="020B0604030504040204" pitchFamily="34" charset="0"/>
                        </a:rPr>
                        <a:t> May 2026 to introduce clinical conversation before conveyance (CCBC) for all care home residents with a view to appropriate redirection and to reduce conveyance to hospital. </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Scoping development of a pathway 1 bridging team to enable discharge of this patient cohort and therefore release capacity. </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Redesigning frailty assessment service aimed at direct access and a target of 20 assessments per day from the medical intake. (discharge rate aimed at 40%)</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UEC improvement group exploring cohorting of pathway 3 patients to reduce assessment timescales and therefore length of stay</a:t>
                      </a:r>
                      <a:endParaRPr lang="en-GB" sz="1800" b="1"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 </a:t>
                      </a:r>
                    </a:p>
                    <a:p>
                      <a:pPr marL="285750" indent="-285750" algn="l" defTabSz="1507937" rtl="0" eaLnBrk="1" latinLnBrk="0" hangingPunct="1">
                        <a:buFont typeface="Arial" panose="020B0604020202020204" pitchFamily="34" charset="0"/>
                        <a:buChar char="•"/>
                      </a:pPr>
                      <a:r>
                        <a:rPr lang="en-GB" sz="1800" b="0" kern="1200" dirty="0">
                          <a:solidFill>
                            <a:schemeClr val="dk1"/>
                          </a:solidFill>
                          <a:latin typeface="Verdana" panose="020B0604030504040204" pitchFamily="34" charset="0"/>
                          <a:ea typeface="Verdana" panose="020B0604030504040204" pitchFamily="34" charset="0"/>
                          <a:cs typeface="+mn-cs"/>
                        </a:rPr>
                        <a:t>Limited opportunity to invest into services, however redeployment of existing resources will be prioritised to deliver key elements of the UEC program. </a:t>
                      </a:r>
                    </a:p>
                    <a:p>
                      <a:pPr marL="285750" indent="-285750" algn="l" defTabSz="1507937" rtl="0" eaLnBrk="1" latinLnBrk="0" hangingPunct="1">
                        <a:buFont typeface="Arial" panose="020B0604020202020204" pitchFamily="34" charset="0"/>
                        <a:buChar char="•"/>
                      </a:pPr>
                      <a:r>
                        <a:rPr lang="en-GB" sz="1800" b="0" kern="1200" dirty="0">
                          <a:solidFill>
                            <a:schemeClr val="dk1"/>
                          </a:solidFill>
                          <a:latin typeface="Verdana" panose="020B0604030504040204" pitchFamily="34" charset="0"/>
                          <a:ea typeface="Verdana" panose="020B0604030504040204" pitchFamily="34" charset="0"/>
                          <a:cs typeface="+mn-cs"/>
                        </a:rPr>
                        <a:t>The level of staff engagement and potential use of the OCP policy to realise staff realignment.</a:t>
                      </a: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pic>
        <p:nvPicPr>
          <p:cNvPr id="5" name="Picture 4">
            <a:extLst>
              <a:ext uri="{FF2B5EF4-FFF2-40B4-BE49-F238E27FC236}">
                <a16:creationId xmlns:a16="http://schemas.microsoft.com/office/drawing/2014/main" id="{AB8609A3-D096-952C-C829-BBA06C27BE3A}"/>
              </a:ext>
            </a:extLst>
          </p:cNvPr>
          <p:cNvPicPr>
            <a:picLocks noChangeAspect="1"/>
          </p:cNvPicPr>
          <p:nvPr/>
        </p:nvPicPr>
        <p:blipFill>
          <a:blip r:embed="rId3"/>
          <a:stretch>
            <a:fillRect/>
          </a:stretch>
        </p:blipFill>
        <p:spPr>
          <a:xfrm>
            <a:off x="1156359" y="8769827"/>
            <a:ext cx="17792969" cy="2376961"/>
          </a:xfrm>
          <a:prstGeom prst="rect">
            <a:avLst/>
          </a:prstGeom>
        </p:spPr>
      </p:pic>
      <p:pic>
        <p:nvPicPr>
          <p:cNvPr id="9" name="Picture 8">
            <a:extLst>
              <a:ext uri="{FF2B5EF4-FFF2-40B4-BE49-F238E27FC236}">
                <a16:creationId xmlns:a16="http://schemas.microsoft.com/office/drawing/2014/main" id="{82A6D6C6-385F-F019-11F5-963E16423887}"/>
              </a:ext>
            </a:extLst>
          </p:cNvPr>
          <p:cNvPicPr>
            <a:picLocks noChangeAspect="1"/>
          </p:cNvPicPr>
          <p:nvPr/>
        </p:nvPicPr>
        <p:blipFill>
          <a:blip r:embed="rId4"/>
          <a:stretch>
            <a:fillRect/>
          </a:stretch>
        </p:blipFill>
        <p:spPr>
          <a:xfrm>
            <a:off x="1674364" y="1936686"/>
            <a:ext cx="6248402" cy="3588944"/>
          </a:xfrm>
          <a:prstGeom prst="rect">
            <a:avLst/>
          </a:prstGeom>
        </p:spPr>
      </p:pic>
      <p:sp>
        <p:nvSpPr>
          <p:cNvPr id="4" name="TextBox 3">
            <a:extLst>
              <a:ext uri="{FF2B5EF4-FFF2-40B4-BE49-F238E27FC236}">
                <a16:creationId xmlns:a16="http://schemas.microsoft.com/office/drawing/2014/main" id="{19B2F0F6-5975-0E74-778C-464598C5DB65}"/>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6" name="Picture 5">
            <a:extLst>
              <a:ext uri="{FF2B5EF4-FFF2-40B4-BE49-F238E27FC236}">
                <a16:creationId xmlns:a16="http://schemas.microsoft.com/office/drawing/2014/main" id="{298492EE-A0EF-D612-7AA0-2646E55B73CD}"/>
              </a:ext>
            </a:extLst>
          </p:cNvPr>
          <p:cNvPicPr>
            <a:picLocks noChangeAspect="1"/>
          </p:cNvPicPr>
          <p:nvPr/>
        </p:nvPicPr>
        <p:blipFill>
          <a:blip r:embed="rId5"/>
          <a:stretch>
            <a:fillRect/>
          </a:stretch>
        </p:blipFill>
        <p:spPr>
          <a:xfrm>
            <a:off x="1156359" y="5666732"/>
            <a:ext cx="7284412" cy="2736728"/>
          </a:xfrm>
          <a:prstGeom prst="rect">
            <a:avLst/>
          </a:prstGeom>
        </p:spPr>
      </p:pic>
    </p:spTree>
    <p:extLst>
      <p:ext uri="{BB962C8B-B14F-4D97-AF65-F5344CB8AC3E}">
        <p14:creationId xmlns:p14="http://schemas.microsoft.com/office/powerpoint/2010/main" val="23268818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13DD9-19BF-8A5E-D047-CC1933B8F1BB}"/>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B86E74B0-C243-17C9-0EC0-518D47126E4D}"/>
              </a:ext>
            </a:extLst>
          </p:cNvPr>
          <p:cNvGraphicFramePr>
            <a:graphicFrameLocks noGrp="1"/>
          </p:cNvGraphicFramePr>
          <p:nvPr>
            <p:extLst>
              <p:ext uri="{D42A27DB-BD31-4B8C-83A1-F6EECF244321}">
                <p14:modId xmlns:p14="http://schemas.microsoft.com/office/powerpoint/2010/main" val="1039999444"/>
              </p:ext>
            </p:extLst>
          </p:nvPr>
        </p:nvGraphicFramePr>
        <p:xfrm>
          <a:off x="0" y="570708"/>
          <a:ext cx="20105688" cy="7507992"/>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554926024"/>
                  </a:ext>
                </a:extLst>
              </a:tr>
              <a:tr h="6577487">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b="0" dirty="0">
                          <a:latin typeface="Verdana" panose="020B0604030504040204" pitchFamily="34" charset="0"/>
                          <a:ea typeface="Verdana" panose="020B0604030504040204" pitchFamily="34" charset="0"/>
                        </a:rPr>
                        <a:t>In April 2026, the Health Board reported 100% of open outpatient pathways were waiting less than 52 weeks. </a:t>
                      </a: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How do we compare across Wales? </a:t>
                      </a:r>
                    </a:p>
                    <a:p>
                      <a:r>
                        <a:rPr lang="en-GB" sz="1800" b="0" dirty="0">
                          <a:latin typeface="Verdana" panose="020B0604030504040204" pitchFamily="34" charset="0"/>
                          <a:ea typeface="Verdana" panose="020B0604030504040204" pitchFamily="34" charset="0"/>
                        </a:rPr>
                        <a:t>We are currently the only organisation that has maintained the 100% target for 52 weeks over the last year as seen in the comparative table below. </a:t>
                      </a: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Reviewing clinic utilisation, slot allocation and template variation across specialties.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Using learning from recent targeted improvement work to develop a more standardised approach to clinic template design across services.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Strengthening validation and demand/capacity monitoring processes to support sustainable performance.</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 Continuing regular operational oversight to identify risks to pathway waits at the earliest opportunity.</a:t>
                      </a:r>
                      <a:endParaRPr lang="en-GB" sz="1800" b="1"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 </a:t>
                      </a:r>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Workforce availability and unplanned reductions in clinical capacity.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Increasing referral demand</a:t>
                      </a:r>
                      <a:endParaRPr lang="en-GB" sz="20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4DC5C9A5-3156-F4B3-4F29-CC643E23A69F}"/>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lang="en-GB" sz="3200" b="1" dirty="0">
                <a:solidFill>
                  <a:schemeClr val="bg1"/>
                </a:solidFill>
                <a:latin typeface="Calibri" panose="020F0502020204030204"/>
              </a:rPr>
              <a:t>Level 4 – Planned Care 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FCDCED00-7B83-13C0-624B-764031F96B58}"/>
              </a:ext>
            </a:extLst>
          </p:cNvPr>
          <p:cNvPicPr>
            <a:picLocks noChangeAspect="1"/>
          </p:cNvPicPr>
          <p:nvPr/>
        </p:nvPicPr>
        <p:blipFill>
          <a:blip r:embed="rId2"/>
          <a:stretch>
            <a:fillRect/>
          </a:stretch>
        </p:blipFill>
        <p:spPr>
          <a:xfrm>
            <a:off x="2813844" y="8195112"/>
            <a:ext cx="15396233" cy="3114238"/>
          </a:xfrm>
          <a:prstGeom prst="rect">
            <a:avLst/>
          </a:prstGeom>
        </p:spPr>
      </p:pic>
      <p:sp>
        <p:nvSpPr>
          <p:cNvPr id="4" name="TextBox 3">
            <a:extLst>
              <a:ext uri="{FF2B5EF4-FFF2-40B4-BE49-F238E27FC236}">
                <a16:creationId xmlns:a16="http://schemas.microsoft.com/office/drawing/2014/main" id="{5A743759-9817-8CBC-10E8-1B2767096267}"/>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8" name="Picture 7">
            <a:extLst>
              <a:ext uri="{FF2B5EF4-FFF2-40B4-BE49-F238E27FC236}">
                <a16:creationId xmlns:a16="http://schemas.microsoft.com/office/drawing/2014/main" id="{D7A514A8-D4F6-AA40-C6FC-A7DED5A43F08}"/>
              </a:ext>
            </a:extLst>
          </p:cNvPr>
          <p:cNvPicPr>
            <a:picLocks noChangeAspect="1"/>
          </p:cNvPicPr>
          <p:nvPr/>
        </p:nvPicPr>
        <p:blipFill>
          <a:blip r:embed="rId3"/>
          <a:stretch>
            <a:fillRect/>
          </a:stretch>
        </p:blipFill>
        <p:spPr>
          <a:xfrm>
            <a:off x="451644" y="1920875"/>
            <a:ext cx="8458200" cy="5598108"/>
          </a:xfrm>
          <a:prstGeom prst="rect">
            <a:avLst/>
          </a:prstGeom>
        </p:spPr>
      </p:pic>
    </p:spTree>
    <p:extLst>
      <p:ext uri="{BB962C8B-B14F-4D97-AF65-F5344CB8AC3E}">
        <p14:creationId xmlns:p14="http://schemas.microsoft.com/office/powerpoint/2010/main" val="2393838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58B249-00C7-2667-1034-6670991538A4}"/>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15F9642-03E6-44DF-AF33-D9FAB3E51713}"/>
              </a:ext>
            </a:extLst>
          </p:cNvPr>
          <p:cNvGraphicFramePr>
            <a:graphicFrameLocks noGrp="1"/>
          </p:cNvGraphicFramePr>
          <p:nvPr>
            <p:extLst>
              <p:ext uri="{D42A27DB-BD31-4B8C-83A1-F6EECF244321}">
                <p14:modId xmlns:p14="http://schemas.microsoft.com/office/powerpoint/2010/main" val="38229267"/>
              </p:ext>
            </p:extLst>
          </p:nvPr>
        </p:nvGraphicFramePr>
        <p:xfrm>
          <a:off x="0" y="570708"/>
          <a:ext cx="20105688" cy="10738642"/>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71709">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90.51%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554926024"/>
                  </a:ext>
                </a:extLst>
              </a:tr>
              <a:tr h="9766933">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2000" b="1" dirty="0">
                          <a:latin typeface="Verdana" panose="020B0604030504040204" pitchFamily="34" charset="0"/>
                          <a:ea typeface="Verdana" panose="020B0604030504040204" pitchFamily="34" charset="0"/>
                        </a:rPr>
                        <a:t>How are we doing? </a:t>
                      </a:r>
                    </a:p>
                    <a:p>
                      <a:r>
                        <a:rPr lang="en-GB" sz="2000" b="0" dirty="0">
                          <a:latin typeface="Verdana" panose="020B0604030504040204" pitchFamily="34" charset="0"/>
                          <a:ea typeface="Verdana" panose="020B0604030504040204" pitchFamily="34" charset="0"/>
                        </a:rPr>
                        <a:t>In April 2026, the Health Board reported 90.51% of open outpatient pathways were waiting less than 26 weeks. </a:t>
                      </a:r>
                    </a:p>
                    <a:p>
                      <a:endParaRPr lang="en-GB" sz="2000" dirty="0">
                        <a:latin typeface="Verdana" panose="020B0604030504040204" pitchFamily="34" charset="0"/>
                        <a:ea typeface="Verdana" panose="020B0604030504040204" pitchFamily="34" charset="0"/>
                      </a:endParaRPr>
                    </a:p>
                    <a:p>
                      <a:r>
                        <a:rPr lang="en-GB" sz="2000" b="1" dirty="0">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Continuing focused work to reduce longer waits through demand and capacity oversight. </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Reviewing outpatient clinic utilisation and template variation across specialties to support improved access and consistency. </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Using learning from recent improvement initiatives to support a standardised approach to clinic template configuration across services. </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Strengthening validation and pathway monitoring processes to support sustainable recovery performance.</a:t>
                      </a:r>
                      <a:endParaRPr lang="en-GB" sz="2000" b="1" dirty="0">
                        <a:latin typeface="Verdana" panose="020B0604030504040204" pitchFamily="34" charset="0"/>
                        <a:ea typeface="Verdana" panose="020B0604030504040204" pitchFamily="34" charset="0"/>
                      </a:endParaRPr>
                    </a:p>
                    <a:p>
                      <a:r>
                        <a:rPr lang="en-GB" sz="2000" b="1" dirty="0">
                          <a:latin typeface="Verdana" panose="020B0604030504040204" pitchFamily="34" charset="0"/>
                          <a:ea typeface="Verdana" panose="020B0604030504040204" pitchFamily="34" charset="0"/>
                        </a:rPr>
                        <a:t> </a:t>
                      </a:r>
                      <a:endParaRPr lang="en-GB" sz="2000" dirty="0">
                        <a:latin typeface="Verdana" panose="020B0604030504040204" pitchFamily="34" charset="0"/>
                        <a:ea typeface="Verdana" panose="020B0604030504040204" pitchFamily="34" charset="0"/>
                      </a:endParaRPr>
                    </a:p>
                    <a:p>
                      <a:r>
                        <a:rPr lang="en-GB" sz="2000" b="1" dirty="0">
                          <a:latin typeface="Verdana" panose="020B0604030504040204" pitchFamily="34" charset="0"/>
                          <a:ea typeface="Verdana" panose="020B0604030504040204" pitchFamily="34" charset="0"/>
                        </a:rPr>
                        <a:t>What are the risks to delivery?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Increasing referral demand and pressure on available outpatient capacity.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Workforce availability, including vacancies, sickness and annual leave pressures.</a:t>
                      </a:r>
                    </a:p>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78E03204-BF4B-CD93-9336-80836B2AC12F}"/>
              </a:ext>
            </a:extLst>
          </p:cNvPr>
          <p:cNvSpPr txBox="1"/>
          <p:nvPr/>
        </p:nvSpPr>
        <p:spPr>
          <a:xfrm>
            <a:off x="0" y="-14068"/>
            <a:ext cx="20105688" cy="584775"/>
          </a:xfrm>
          <a:prstGeom prst="rect">
            <a:avLst/>
          </a:prstGeom>
          <a:solidFill>
            <a:srgbClr val="7EB0DE"/>
          </a:solidFill>
        </p:spPr>
        <p:txBody>
          <a:bodyPr wrap="square" rtlCol="0">
            <a:spAutoFit/>
          </a:bodyPr>
          <a:lstStyle/>
          <a:p>
            <a:pPr lvl="0" algn="ctr" defTabSz="1507937">
              <a:spcAft>
                <a:spcPts val="1979"/>
              </a:spcAft>
              <a:defRPr/>
            </a:pPr>
            <a:r>
              <a:rPr lang="en-GB" sz="3200" b="1" dirty="0">
                <a:solidFill>
                  <a:schemeClr val="bg1"/>
                </a:solidFill>
                <a:latin typeface="Calibri" panose="020F0502020204030204"/>
              </a:rPr>
              <a:t>Level 4 - </a:t>
            </a:r>
            <a:r>
              <a:rPr lang="en-GB" sz="3200" b="1" dirty="0">
                <a:solidFill>
                  <a:schemeClr val="bg1"/>
                </a:solidFill>
              </a:rPr>
              <a:t>Planned Care </a:t>
            </a:r>
            <a:r>
              <a:rPr lang="en-GB" sz="3200" b="1" dirty="0">
                <a:solidFill>
                  <a:schemeClr val="bg1"/>
                </a:solidFill>
                <a:latin typeface="Calibri" panose="020F0502020204030204"/>
              </a:rPr>
              <a:t>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301DCC81-7BD6-689B-FE43-56C5F2C49618}"/>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8" name="Picture 7">
            <a:extLst>
              <a:ext uri="{FF2B5EF4-FFF2-40B4-BE49-F238E27FC236}">
                <a16:creationId xmlns:a16="http://schemas.microsoft.com/office/drawing/2014/main" id="{D3298687-045B-96FA-5304-D264D3E9CDFE}"/>
              </a:ext>
            </a:extLst>
          </p:cNvPr>
          <p:cNvPicPr>
            <a:picLocks noChangeAspect="1"/>
          </p:cNvPicPr>
          <p:nvPr/>
        </p:nvPicPr>
        <p:blipFill>
          <a:blip r:embed="rId2"/>
          <a:stretch>
            <a:fillRect/>
          </a:stretch>
        </p:blipFill>
        <p:spPr>
          <a:xfrm>
            <a:off x="299244" y="1844674"/>
            <a:ext cx="8915400" cy="5925255"/>
          </a:xfrm>
          <a:prstGeom prst="rect">
            <a:avLst/>
          </a:prstGeom>
        </p:spPr>
      </p:pic>
    </p:spTree>
    <p:extLst>
      <p:ext uri="{BB962C8B-B14F-4D97-AF65-F5344CB8AC3E}">
        <p14:creationId xmlns:p14="http://schemas.microsoft.com/office/powerpoint/2010/main" val="6143770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F652D1-1A3C-ED47-CD9D-B8FC097D9357}"/>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66EEB794-ABB6-412B-89C8-351512A78164}"/>
              </a:ext>
            </a:extLst>
          </p:cNvPr>
          <p:cNvGraphicFramePr>
            <a:graphicFrameLocks noGrp="1"/>
          </p:cNvGraphicFramePr>
          <p:nvPr>
            <p:extLst>
              <p:ext uri="{D42A27DB-BD31-4B8C-83A1-F6EECF244321}">
                <p14:modId xmlns:p14="http://schemas.microsoft.com/office/powerpoint/2010/main" val="1982716792"/>
              </p:ext>
            </p:extLst>
          </p:nvPr>
        </p:nvGraphicFramePr>
        <p:xfrm>
          <a:off x="0" y="570708"/>
          <a:ext cx="20105688" cy="10738642"/>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280377">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78.69%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554926024"/>
                  </a:ext>
                </a:extLst>
              </a:tr>
              <a:tr h="9458265">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dirty="0">
                          <a:latin typeface="Verdana" panose="020B0604030504040204" pitchFamily="34" charset="0"/>
                          <a:ea typeface="Verdana" panose="020B0604030504040204" pitchFamily="34" charset="0"/>
                        </a:rPr>
                        <a:t>In April 2026, the Health Board reported 78.69% of open pathways were waiting less than 36 weeks. </a:t>
                      </a:r>
                    </a:p>
                    <a:p>
                      <a:endParaRPr lang="en-GB" sz="1800" b="1"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How do we compare across Wales? </a:t>
                      </a:r>
                    </a:p>
                    <a:p>
                      <a:r>
                        <a:rPr lang="en-GB" sz="1800" dirty="0">
                          <a:latin typeface="Verdana" panose="020B0604030504040204" pitchFamily="34" charset="0"/>
                          <a:ea typeface="Verdana" panose="020B0604030504040204" pitchFamily="34" charset="0"/>
                        </a:rPr>
                        <a:t>The Health Board continues to demonstrate sustained improvement in the percentage of patients waiting less than 36 weeks for treatment and is performing close to the enhanced monitoring target trajectory when compared with the all-Wales position</a:t>
                      </a:r>
                      <a:endParaRPr lang="en-GB" sz="1800" b="1"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Continuing targeted work with specialties to reduce longer waits and improve pathway flow.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Reviewing clinic utilisation, scheduling practices and capacity variation across services.</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Maintaining demand and capacity oversight arrangements to support sustainable trajectory improvement.</a:t>
                      </a:r>
                      <a:endParaRPr lang="en-GB" sz="1800" b="1"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 </a:t>
                      </a:r>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latin typeface="Verdana" panose="020B0604030504040204" pitchFamily="34" charset="0"/>
                          <a:ea typeface="Verdana" panose="020B0604030504040204" pitchFamily="34" charset="0"/>
                        </a:rPr>
                        <a:t>In order to deliver the 104 week access standard and reduce costs uniformly across the board, resources may need to be re-allocated from specialties with shorter waiting times to those with longer waits.</a:t>
                      </a:r>
                    </a:p>
                    <a:p>
                      <a:pPr marL="342900" indent="-342900">
                        <a:buFont typeface="Arial" panose="020B0604020202020204" pitchFamily="34" charset="0"/>
                        <a:buChar char="•"/>
                      </a:pPr>
                      <a:r>
                        <a:rPr lang="en-GB" sz="1800" dirty="0">
                          <a:latin typeface="Verdana" panose="020B0604030504040204" pitchFamily="34" charset="0"/>
                          <a:ea typeface="Verdana" panose="020B0604030504040204" pitchFamily="34" charset="0"/>
                        </a:rPr>
                        <a:t>Increasing referral demand and pressure on treatment capacity.</a:t>
                      </a:r>
                    </a:p>
                    <a:p>
                      <a:pPr marL="342900" indent="-342900">
                        <a:buFont typeface="Arial" panose="020B0604020202020204" pitchFamily="34" charset="0"/>
                        <a:buChar char="•"/>
                      </a:pPr>
                      <a:r>
                        <a:rPr lang="en-GB" sz="1800" dirty="0">
                          <a:latin typeface="Verdana" panose="020B0604030504040204" pitchFamily="34" charset="0"/>
                          <a:ea typeface="Verdana" panose="020B0604030504040204" pitchFamily="34" charset="0"/>
                        </a:rPr>
                        <a:t>Workforce availability and reduced resilience due to vacancies, sickness or annual leave. </a:t>
                      </a:r>
                    </a:p>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146CA444-732D-1923-D97A-FD61D7EAFB88}"/>
              </a:ext>
            </a:extLst>
          </p:cNvPr>
          <p:cNvSpPr txBox="1"/>
          <p:nvPr/>
        </p:nvSpPr>
        <p:spPr>
          <a:xfrm>
            <a:off x="0" y="-14068"/>
            <a:ext cx="20105688" cy="584775"/>
          </a:xfrm>
          <a:prstGeom prst="rect">
            <a:avLst/>
          </a:prstGeom>
          <a:solidFill>
            <a:srgbClr val="7EB0DE"/>
          </a:solidFill>
        </p:spPr>
        <p:txBody>
          <a:bodyPr wrap="square" rtlCol="0">
            <a:spAutoFit/>
          </a:bodyPr>
          <a:lstStyle/>
          <a:p>
            <a:pPr lvl="0" algn="ctr" defTabSz="1507937">
              <a:spcAft>
                <a:spcPts val="1979"/>
              </a:spcAft>
              <a:defRPr/>
            </a:pPr>
            <a:r>
              <a:rPr lang="en-GB" sz="3200" b="1" dirty="0">
                <a:solidFill>
                  <a:schemeClr val="bg1"/>
                </a:solidFill>
                <a:latin typeface="Calibri" panose="020F0502020204030204"/>
              </a:rPr>
              <a:t>Level 4 - </a:t>
            </a:r>
            <a:r>
              <a:rPr lang="en-GB" sz="3200" b="1" dirty="0">
                <a:solidFill>
                  <a:schemeClr val="bg1"/>
                </a:solidFill>
              </a:rPr>
              <a:t>Planned Care </a:t>
            </a:r>
            <a:r>
              <a:rPr lang="en-GB" sz="3200" b="1" dirty="0">
                <a:solidFill>
                  <a:schemeClr val="bg1"/>
                </a:solidFill>
                <a:latin typeface="Calibri" panose="020F0502020204030204"/>
              </a:rPr>
              <a:t>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0A9E9133-5CCB-C99B-B673-584F7AF62BA2}"/>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7" name="Picture 6">
            <a:extLst>
              <a:ext uri="{FF2B5EF4-FFF2-40B4-BE49-F238E27FC236}">
                <a16:creationId xmlns:a16="http://schemas.microsoft.com/office/drawing/2014/main" id="{55753F12-700E-7EA1-85D6-7EF22B14C9CB}"/>
              </a:ext>
            </a:extLst>
          </p:cNvPr>
          <p:cNvPicPr>
            <a:picLocks noChangeAspect="1"/>
          </p:cNvPicPr>
          <p:nvPr/>
        </p:nvPicPr>
        <p:blipFill>
          <a:blip r:embed="rId2"/>
          <a:stretch>
            <a:fillRect/>
          </a:stretch>
        </p:blipFill>
        <p:spPr>
          <a:xfrm>
            <a:off x="451644" y="2778557"/>
            <a:ext cx="8610600" cy="5752236"/>
          </a:xfrm>
          <a:prstGeom prst="rect">
            <a:avLst/>
          </a:prstGeom>
        </p:spPr>
      </p:pic>
    </p:spTree>
    <p:extLst>
      <p:ext uri="{BB962C8B-B14F-4D97-AF65-F5344CB8AC3E}">
        <p14:creationId xmlns:p14="http://schemas.microsoft.com/office/powerpoint/2010/main" val="42157286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FA48C6-0204-AED9-087F-5175F8251966}"/>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DB9FDBB-0D40-BCC0-13A5-684104653BBD}"/>
              </a:ext>
            </a:extLst>
          </p:cNvPr>
          <p:cNvGraphicFramePr>
            <a:graphicFrameLocks noGrp="1"/>
          </p:cNvGraphicFramePr>
          <p:nvPr>
            <p:extLst>
              <p:ext uri="{D42A27DB-BD31-4B8C-83A1-F6EECF244321}">
                <p14:modId xmlns:p14="http://schemas.microsoft.com/office/powerpoint/2010/main" val="1694007512"/>
              </p:ext>
            </p:extLst>
          </p:nvPr>
        </p:nvGraphicFramePr>
        <p:xfrm>
          <a:off x="0" y="570708"/>
          <a:ext cx="20105688" cy="6988967"/>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70.82%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554926024"/>
                  </a:ext>
                </a:extLst>
              </a:tr>
              <a:tr h="6044087">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dirty="0">
                          <a:latin typeface="Verdana" panose="020B0604030504040204" pitchFamily="34" charset="0"/>
                          <a:ea typeface="Verdana" panose="020B0604030504040204" pitchFamily="34" charset="0"/>
                        </a:rPr>
                        <a:t>In April the Health Board reported 70.82% of Ophthalmology patients were waiting within or no longer than 25% of their target date, this is a slight deterioration on the previous months performance.</a:t>
                      </a: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The Health Board continues to deliver above the 68% de-escalation target and is consistently mitigating the risks outlined below to work towards achieving the national target. </a:t>
                      </a:r>
                      <a:endParaRPr lang="en-GB" sz="1800" b="1"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sz="1800" b="1"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a:t>
                      </a:r>
                    </a:p>
                    <a:p>
                      <a:pPr marL="285750" indent="-285750" algn="l" defTabSz="1507937" rtl="0" eaLnBrk="1" latinLnBrk="0" hangingPunct="1">
                        <a:buFont typeface="Arial" panose="020B0604020202020204" pitchFamily="34" charset="0"/>
                        <a:buChar char="•"/>
                      </a:pPr>
                      <a:r>
                        <a:rPr lang="en-GB" sz="1800" b="0" kern="1200" dirty="0">
                          <a:solidFill>
                            <a:schemeClr val="dk1"/>
                          </a:solidFill>
                          <a:latin typeface="Verdana" panose="020B0604030504040204" pitchFamily="34" charset="0"/>
                          <a:ea typeface="Verdana" panose="020B0604030504040204" pitchFamily="34" charset="0"/>
                          <a:cs typeface="+mn-cs"/>
                        </a:rPr>
                        <a:t>Workforce pressures, including consultant and non-medical workforce vacancies, sickness and reduced clinic availability.</a:t>
                      </a:r>
                    </a:p>
                    <a:p>
                      <a:pPr marL="285750" indent="-285750" algn="l" defTabSz="1507937" rtl="0" eaLnBrk="1" latinLnBrk="0" hangingPunct="1">
                        <a:buFont typeface="Arial" panose="020B0604020202020204" pitchFamily="34" charset="0"/>
                        <a:buChar char="•"/>
                      </a:pPr>
                      <a:r>
                        <a:rPr lang="en-GB" sz="1800" b="0" kern="1200" dirty="0">
                          <a:solidFill>
                            <a:schemeClr val="dk1"/>
                          </a:solidFill>
                          <a:latin typeface="Verdana" panose="020B0604030504040204" pitchFamily="34" charset="0"/>
                          <a:ea typeface="Verdana" panose="020B0604030504040204" pitchFamily="34" charset="0"/>
                          <a:cs typeface="+mn-cs"/>
                        </a:rPr>
                        <a:t>Competing operational pressures impacting the ability to release additional outpatient capacity.</a:t>
                      </a:r>
                    </a:p>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p>
                      <a:pPr marL="0" indent="0">
                        <a:buFont typeface="Arial" panose="020B0604020202020204" pitchFamily="34" charset="0"/>
                        <a:buNone/>
                      </a:pPr>
                      <a:endParaRPr lang="en-GB" sz="2000" dirty="0">
                        <a:solidFill>
                          <a:srgbClr val="FF0000"/>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F8813FF0-DC82-59A3-4C33-0CDD43401A85}"/>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4" name="TextBox 3">
            <a:extLst>
              <a:ext uri="{FF2B5EF4-FFF2-40B4-BE49-F238E27FC236}">
                <a16:creationId xmlns:a16="http://schemas.microsoft.com/office/drawing/2014/main" id="{2D0481C5-8527-6427-CB8F-BC41060A1B78}"/>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graphicFrame>
        <p:nvGraphicFramePr>
          <p:cNvPr id="5" name="Table 4">
            <a:extLst>
              <a:ext uri="{FF2B5EF4-FFF2-40B4-BE49-F238E27FC236}">
                <a16:creationId xmlns:a16="http://schemas.microsoft.com/office/drawing/2014/main" id="{BE1A6C6A-0221-A765-7944-330B57DD9598}"/>
              </a:ext>
            </a:extLst>
          </p:cNvPr>
          <p:cNvGraphicFramePr>
            <a:graphicFrameLocks noGrp="1"/>
          </p:cNvGraphicFramePr>
          <p:nvPr>
            <p:extLst>
              <p:ext uri="{D42A27DB-BD31-4B8C-83A1-F6EECF244321}">
                <p14:modId xmlns:p14="http://schemas.microsoft.com/office/powerpoint/2010/main" val="1014647184"/>
              </p:ext>
            </p:extLst>
          </p:nvPr>
        </p:nvGraphicFramePr>
        <p:xfrm>
          <a:off x="3194844" y="7695883"/>
          <a:ext cx="14020800" cy="3418935"/>
        </p:xfrm>
        <a:graphic>
          <a:graphicData uri="http://schemas.openxmlformats.org/drawingml/2006/table">
            <a:tbl>
              <a:tblPr/>
              <a:tblGrid>
                <a:gridCol w="2337403">
                  <a:extLst>
                    <a:ext uri="{9D8B030D-6E8A-4147-A177-3AD203B41FA5}">
                      <a16:colId xmlns:a16="http://schemas.microsoft.com/office/drawing/2014/main" val="3075162416"/>
                    </a:ext>
                  </a:extLst>
                </a:gridCol>
                <a:gridCol w="1265429">
                  <a:extLst>
                    <a:ext uri="{9D8B030D-6E8A-4147-A177-3AD203B41FA5}">
                      <a16:colId xmlns:a16="http://schemas.microsoft.com/office/drawing/2014/main" val="3403099117"/>
                    </a:ext>
                  </a:extLst>
                </a:gridCol>
                <a:gridCol w="1914182">
                  <a:extLst>
                    <a:ext uri="{9D8B030D-6E8A-4147-A177-3AD203B41FA5}">
                      <a16:colId xmlns:a16="http://schemas.microsoft.com/office/drawing/2014/main" val="1382023446"/>
                    </a:ext>
                  </a:extLst>
                </a:gridCol>
                <a:gridCol w="1226411">
                  <a:extLst>
                    <a:ext uri="{9D8B030D-6E8A-4147-A177-3AD203B41FA5}">
                      <a16:colId xmlns:a16="http://schemas.microsoft.com/office/drawing/2014/main" val="2386147492"/>
                    </a:ext>
                  </a:extLst>
                </a:gridCol>
                <a:gridCol w="7277375">
                  <a:extLst>
                    <a:ext uri="{9D8B030D-6E8A-4147-A177-3AD203B41FA5}">
                      <a16:colId xmlns:a16="http://schemas.microsoft.com/office/drawing/2014/main" val="871926047"/>
                    </a:ext>
                  </a:extLst>
                </a:gridCol>
              </a:tblGrid>
              <a:tr h="286649">
                <a:tc>
                  <a:txBody>
                    <a:bodyPr/>
                    <a:lstStyle/>
                    <a:p>
                      <a:pPr algn="l" rtl="0" fontAlgn="auto">
                        <a:lnSpc>
                          <a:spcPts val="1425"/>
                        </a:lnSpc>
                        <a:buNone/>
                      </a:pPr>
                      <a:r>
                        <a:rPr lang="en-GB" sz="1600" b="0" i="0">
                          <a:solidFill>
                            <a:srgbClr val="FFFFFF"/>
                          </a:solidFill>
                          <a:effectLst/>
                          <a:latin typeface="Verdana" panose="020B0604030504040204" pitchFamily="34" charset="0"/>
                          <a:ea typeface="Verdana" panose="020B0604030504040204" pitchFamily="34" charset="0"/>
                        </a:rPr>
                        <a:t>​</a:t>
                      </a:r>
                    </a:p>
                  </a:txBody>
                  <a:tcPr marL="87944" marR="87944" marT="43972" marB="43972"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2060"/>
                    </a:solidFill>
                  </a:tcPr>
                </a:tc>
                <a:tc>
                  <a:txBody>
                    <a:bodyPr/>
                    <a:lstStyle/>
                    <a:p>
                      <a:pPr algn="ctr" rtl="0" fontAlgn="base">
                        <a:lnSpc>
                          <a:spcPts val="1425"/>
                        </a:lnSpc>
                        <a:buNone/>
                      </a:pPr>
                      <a:r>
                        <a:rPr lang="en-GB" sz="1600" b="1" i="0">
                          <a:solidFill>
                            <a:srgbClr val="FFFFFF"/>
                          </a:solidFill>
                          <a:effectLst/>
                          <a:latin typeface="Verdana" panose="020B0604030504040204" pitchFamily="34" charset="0"/>
                          <a:ea typeface="Verdana" panose="020B0604030504040204" pitchFamily="34" charset="0"/>
                        </a:rPr>
                        <a:t>Feb</a:t>
                      </a:r>
                      <a:r>
                        <a:rPr lang="en-GB" sz="1600" b="0" i="0">
                          <a:solidFill>
                            <a:srgbClr val="000000"/>
                          </a:solidFill>
                          <a:effectLst/>
                          <a:latin typeface="Verdana" panose="020B0604030504040204" pitchFamily="34" charset="0"/>
                          <a:ea typeface="Verdana" panose="020B0604030504040204" pitchFamily="34" charset="0"/>
                        </a:rPr>
                        <a:t>​</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2060"/>
                    </a:solidFill>
                  </a:tcPr>
                </a:tc>
                <a:tc>
                  <a:txBody>
                    <a:bodyPr/>
                    <a:lstStyle/>
                    <a:p>
                      <a:pPr algn="ctr" rtl="0" fontAlgn="base">
                        <a:lnSpc>
                          <a:spcPts val="1425"/>
                        </a:lnSpc>
                        <a:buNone/>
                      </a:pPr>
                      <a:r>
                        <a:rPr lang="en-GB" sz="1600" b="1" i="0">
                          <a:solidFill>
                            <a:srgbClr val="FFFFFF"/>
                          </a:solidFill>
                          <a:effectLst/>
                          <a:latin typeface="Verdana" panose="020B0604030504040204" pitchFamily="34" charset="0"/>
                          <a:ea typeface="Verdana" panose="020B0604030504040204" pitchFamily="34" charset="0"/>
                        </a:rPr>
                        <a:t>March</a:t>
                      </a:r>
                      <a:r>
                        <a:rPr lang="en-GB" sz="1600" b="0" i="0">
                          <a:solidFill>
                            <a:srgbClr val="000000"/>
                          </a:solidFill>
                          <a:effectLst/>
                          <a:latin typeface="Verdana" panose="020B0604030504040204" pitchFamily="34" charset="0"/>
                          <a:ea typeface="Verdana" panose="020B0604030504040204" pitchFamily="34" charset="0"/>
                        </a:rPr>
                        <a:t>​</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2060"/>
                    </a:solidFill>
                  </a:tcPr>
                </a:tc>
                <a:tc>
                  <a:txBody>
                    <a:bodyPr/>
                    <a:lstStyle/>
                    <a:p>
                      <a:pPr algn="ctr" rtl="0" fontAlgn="base">
                        <a:lnSpc>
                          <a:spcPts val="1425"/>
                        </a:lnSpc>
                        <a:buNone/>
                      </a:pPr>
                      <a:r>
                        <a:rPr lang="en-GB" sz="1600" b="1" i="0">
                          <a:solidFill>
                            <a:srgbClr val="FFFFFF"/>
                          </a:solidFill>
                          <a:effectLst/>
                          <a:latin typeface="Verdana" panose="020B0604030504040204" pitchFamily="34" charset="0"/>
                          <a:ea typeface="Verdana" panose="020B0604030504040204" pitchFamily="34" charset="0"/>
                        </a:rPr>
                        <a:t>Apr </a:t>
                      </a:r>
                      <a:r>
                        <a:rPr lang="en-GB" sz="1600" b="0" i="0">
                          <a:solidFill>
                            <a:srgbClr val="000000"/>
                          </a:solidFill>
                          <a:effectLst/>
                          <a:latin typeface="Verdana" panose="020B0604030504040204" pitchFamily="34" charset="0"/>
                          <a:ea typeface="Verdana" panose="020B0604030504040204" pitchFamily="34" charset="0"/>
                        </a:rPr>
                        <a:t>​</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2060"/>
                    </a:solidFill>
                  </a:tcPr>
                </a:tc>
                <a:tc>
                  <a:txBody>
                    <a:bodyPr/>
                    <a:lstStyle/>
                    <a:p>
                      <a:pPr algn="ctr" rtl="0" fontAlgn="base">
                        <a:lnSpc>
                          <a:spcPts val="1425"/>
                        </a:lnSpc>
                        <a:buNone/>
                      </a:pPr>
                      <a:r>
                        <a:rPr lang="en-GB" sz="1600" b="1" i="0">
                          <a:solidFill>
                            <a:srgbClr val="FFFFFF"/>
                          </a:solidFill>
                          <a:effectLst/>
                          <a:latin typeface="Verdana" panose="020B0604030504040204" pitchFamily="34" charset="0"/>
                          <a:ea typeface="Verdana" panose="020B0604030504040204" pitchFamily="34" charset="0"/>
                        </a:rPr>
                        <a:t>Risks </a:t>
                      </a:r>
                      <a:r>
                        <a:rPr lang="en-GB" sz="1600" b="0" i="0">
                          <a:solidFill>
                            <a:srgbClr val="000000"/>
                          </a:solidFill>
                          <a:effectLst/>
                          <a:latin typeface="Verdana" panose="020B0604030504040204" pitchFamily="34" charset="0"/>
                          <a:ea typeface="Verdana" panose="020B0604030504040204" pitchFamily="34" charset="0"/>
                        </a:rPr>
                        <a:t>​</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b">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3024138187"/>
                  </a:ext>
                </a:extLst>
              </a:tr>
              <a:tr h="388133">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Vitreoretinal​</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71%​</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72%​</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66%​</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0000"/>
                    </a:solidFill>
                  </a:tcPr>
                </a:tc>
                <a:tc>
                  <a:txBody>
                    <a:bodyPr/>
                    <a:lstStyle/>
                    <a:p>
                      <a:pPr algn="l"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Limited VR workforce limiting clinic capacity. ​</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9656606"/>
                  </a:ext>
                </a:extLst>
              </a:tr>
              <a:tr h="473133">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Cataract​</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75%​</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60%​</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57%​</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C000"/>
                    </a:solidFill>
                  </a:tcPr>
                </a:tc>
                <a:tc>
                  <a:txBody>
                    <a:bodyPr/>
                    <a:lstStyle/>
                    <a:p>
                      <a:pPr algn="l"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Core Pre-Assessment capacity does not meet current demand. 3.0 WTE Band 4 vacancies. ​</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34507552"/>
                  </a:ext>
                </a:extLst>
              </a:tr>
              <a:tr h="473133">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Cornea​</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48%​</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dirty="0">
                          <a:solidFill>
                            <a:srgbClr val="000000"/>
                          </a:solidFill>
                          <a:effectLst/>
                          <a:latin typeface="Verdana" panose="020B0604030504040204" pitchFamily="34" charset="0"/>
                          <a:ea typeface="Verdana" panose="020B0604030504040204" pitchFamily="34" charset="0"/>
                        </a:rPr>
                        <a:t>50%​</a:t>
                      </a:r>
                      <a:endParaRPr lang="en-GB" sz="2400" b="0" i="0" dirty="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51%​</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B050"/>
                    </a:solidFill>
                  </a:tcPr>
                </a:tc>
                <a:tc>
                  <a:txBody>
                    <a:bodyPr/>
                    <a:lstStyle/>
                    <a:p>
                      <a:pPr algn="l" rtl="0" fontAlgn="base">
                        <a:lnSpc>
                          <a:spcPts val="1425"/>
                        </a:lnSpc>
                        <a:buNone/>
                      </a:pPr>
                      <a:r>
                        <a:rPr lang="en-GB" sz="1600" b="0" i="0" dirty="0">
                          <a:solidFill>
                            <a:srgbClr val="000000"/>
                          </a:solidFill>
                          <a:effectLst/>
                          <a:latin typeface="Verdana" panose="020B0604030504040204" pitchFamily="34" charset="0"/>
                          <a:ea typeface="Verdana" panose="020B0604030504040204" pitchFamily="34" charset="0"/>
                        </a:rPr>
                        <a:t>Backlogs with both news and follow-ups. Only 1 Cornea Consultant within the department. ​</a:t>
                      </a:r>
                      <a:endParaRPr lang="en-GB" sz="2400" b="0" i="0" dirty="0">
                        <a:solidFill>
                          <a:srgbClr val="000000"/>
                        </a:solidFill>
                        <a:effectLst/>
                        <a:latin typeface="Verdana" panose="020B0604030504040204" pitchFamily="34" charset="0"/>
                        <a:ea typeface="Verdana" panose="020B0604030504040204" pitchFamily="34" charset="0"/>
                      </a:endParaRPr>
                    </a:p>
                  </a:txBody>
                  <a:tcPr marL="87944" marR="87944" marT="43972" marB="4397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35860357"/>
                  </a:ext>
                </a:extLst>
              </a:tr>
              <a:tr h="345789">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Orthoptics​</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69%​</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69%​</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78%​</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00B050"/>
                    </a:solidFill>
                  </a:tcPr>
                </a:tc>
                <a:tc>
                  <a:txBody>
                    <a:bodyPr/>
                    <a:lstStyle/>
                    <a:p>
                      <a:pPr algn="l" rtl="0" fontAlgn="base">
                        <a:lnSpc>
                          <a:spcPts val="1425"/>
                        </a:lnSpc>
                        <a:buNone/>
                      </a:pPr>
                      <a:r>
                        <a:rPr lang="en-GB" sz="1600" b="0" i="0" dirty="0">
                          <a:solidFill>
                            <a:srgbClr val="000000"/>
                          </a:solidFill>
                          <a:effectLst/>
                          <a:latin typeface="Verdana" panose="020B0604030504040204" pitchFamily="34" charset="0"/>
                          <a:ea typeface="Verdana" panose="020B0604030504040204" pitchFamily="34" charset="0"/>
                        </a:rPr>
                        <a:t>Workforce gaps in clinical and admin staff ​</a:t>
                      </a:r>
                      <a:endParaRPr lang="en-GB" sz="2400" b="0" i="0" dirty="0">
                        <a:solidFill>
                          <a:srgbClr val="000000"/>
                        </a:solidFill>
                        <a:effectLst/>
                        <a:latin typeface="Verdana" panose="020B0604030504040204" pitchFamily="34" charset="0"/>
                        <a:ea typeface="Verdana" panose="020B0604030504040204" pitchFamily="34" charset="0"/>
                      </a:endParaRPr>
                    </a:p>
                  </a:txBody>
                  <a:tcPr marL="87944" marR="87944" marT="43972" marB="4397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05555837"/>
                  </a:ext>
                </a:extLst>
              </a:tr>
              <a:tr h="473133">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Paediatrics ​</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68%​</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57%​</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53%​</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C000"/>
                    </a:solidFill>
                  </a:tcPr>
                </a:tc>
                <a:tc>
                  <a:txBody>
                    <a:bodyPr/>
                    <a:lstStyle/>
                    <a:p>
                      <a:pPr algn="l"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R1 backlog mainly consists of new referrals.​</a:t>
                      </a:r>
                      <a:br>
                        <a:rPr lang="en-GB" sz="1600" b="0" i="0">
                          <a:solidFill>
                            <a:srgbClr val="000000"/>
                          </a:solidFill>
                          <a:effectLst/>
                          <a:latin typeface="Verdana" panose="020B0604030504040204" pitchFamily="34" charset="0"/>
                          <a:ea typeface="Verdana" panose="020B0604030504040204" pitchFamily="34" charset="0"/>
                        </a:rPr>
                      </a:br>
                      <a:r>
                        <a:rPr lang="en-GB" sz="1600" b="0" i="0">
                          <a:solidFill>
                            <a:srgbClr val="000000"/>
                          </a:solidFill>
                          <a:effectLst/>
                          <a:latin typeface="Verdana" panose="020B0604030504040204" pitchFamily="34" charset="0"/>
                          <a:ea typeface="Verdana" panose="020B0604030504040204" pitchFamily="34" charset="0"/>
                        </a:rPr>
                        <a:t>​</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66478026"/>
                  </a:ext>
                </a:extLst>
              </a:tr>
              <a:tr h="423408">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Diabetic Retinopathy ​</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93%​</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75%​</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70%​</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C000"/>
                    </a:solidFill>
                  </a:tcPr>
                </a:tc>
                <a:tc>
                  <a:txBody>
                    <a:bodyPr/>
                    <a:lstStyle/>
                    <a:p>
                      <a:pPr algn="l" rtl="0" fontAlgn="base">
                        <a:lnSpc>
                          <a:spcPts val="1425"/>
                        </a:lnSpc>
                        <a:buNone/>
                      </a:pPr>
                      <a:r>
                        <a:rPr lang="en-GB" sz="1600" b="0" i="0" dirty="0">
                          <a:solidFill>
                            <a:srgbClr val="000000"/>
                          </a:solidFill>
                          <a:effectLst/>
                          <a:latin typeface="Verdana" panose="020B0604030504040204" pitchFamily="34" charset="0"/>
                          <a:ea typeface="Verdana" panose="020B0604030504040204" pitchFamily="34" charset="0"/>
                        </a:rPr>
                        <a:t>R1 backlog consists mainly of follow up patients. ​</a:t>
                      </a:r>
                      <a:endParaRPr lang="en-GB" sz="2400" b="0" i="0" dirty="0">
                        <a:solidFill>
                          <a:srgbClr val="000000"/>
                        </a:solidFill>
                        <a:effectLst/>
                        <a:latin typeface="Verdana" panose="020B0604030504040204" pitchFamily="34" charset="0"/>
                        <a:ea typeface="Verdana" panose="020B0604030504040204" pitchFamily="34" charset="0"/>
                      </a:endParaRPr>
                    </a:p>
                  </a:txBody>
                  <a:tcPr marL="87944" marR="87944" marT="43972" marB="4397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76049374"/>
                  </a:ext>
                </a:extLst>
              </a:tr>
              <a:tr h="534405">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Glaucoma ​</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78%​</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74%​</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rtl="0" fontAlgn="base">
                        <a:lnSpc>
                          <a:spcPts val="1425"/>
                        </a:lnSpc>
                        <a:buNone/>
                      </a:pPr>
                      <a:r>
                        <a:rPr lang="en-GB" sz="1600" b="0" i="0">
                          <a:solidFill>
                            <a:srgbClr val="000000"/>
                          </a:solidFill>
                          <a:effectLst/>
                          <a:latin typeface="Verdana" panose="020B0604030504040204" pitchFamily="34" charset="0"/>
                          <a:ea typeface="Verdana" panose="020B0604030504040204" pitchFamily="34" charset="0"/>
                        </a:rPr>
                        <a:t>72%​</a:t>
                      </a:r>
                      <a:endParaRPr lang="en-GB" sz="2400" b="0" i="0">
                        <a:solidFill>
                          <a:srgbClr val="000000"/>
                        </a:solidFill>
                        <a:effectLst/>
                        <a:latin typeface="Verdana" panose="020B0604030504040204" pitchFamily="34" charset="0"/>
                        <a:ea typeface="Verdana" panose="020B0604030504040204" pitchFamily="34" charset="0"/>
                      </a:endParaRPr>
                    </a:p>
                  </a:txBody>
                  <a:tcPr marL="87944" marR="87944" marT="43972" marB="4397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C000"/>
                    </a:solidFill>
                  </a:tcPr>
                </a:tc>
                <a:tc>
                  <a:txBody>
                    <a:bodyPr/>
                    <a:lstStyle/>
                    <a:p>
                      <a:pPr algn="l" rtl="0" fontAlgn="base">
                        <a:lnSpc>
                          <a:spcPts val="1425"/>
                        </a:lnSpc>
                        <a:buNone/>
                      </a:pPr>
                      <a:r>
                        <a:rPr lang="en-GB" sz="1600" b="0" i="0" dirty="0">
                          <a:solidFill>
                            <a:srgbClr val="000000"/>
                          </a:solidFill>
                          <a:effectLst/>
                          <a:latin typeface="Verdana" panose="020B0604030504040204" pitchFamily="34" charset="0"/>
                          <a:ea typeface="Verdana" panose="020B0604030504040204" pitchFamily="34" charset="0"/>
                        </a:rPr>
                        <a:t>2 Consultant vacancies since June 2025. ​</a:t>
                      </a:r>
                      <a:br>
                        <a:rPr lang="en-GB" sz="1600" b="0" i="0" dirty="0">
                          <a:solidFill>
                            <a:srgbClr val="000000"/>
                          </a:solidFill>
                          <a:effectLst/>
                          <a:latin typeface="Verdana" panose="020B0604030504040204" pitchFamily="34" charset="0"/>
                          <a:ea typeface="Verdana" panose="020B0604030504040204" pitchFamily="34" charset="0"/>
                        </a:rPr>
                      </a:br>
                      <a:r>
                        <a:rPr lang="en-GB" sz="1600" b="0" i="0" dirty="0">
                          <a:solidFill>
                            <a:srgbClr val="000000"/>
                          </a:solidFill>
                          <a:effectLst/>
                          <a:latin typeface="Verdana" panose="020B0604030504040204" pitchFamily="34" charset="0"/>
                          <a:ea typeface="Verdana" panose="020B0604030504040204" pitchFamily="34" charset="0"/>
                        </a:rPr>
                        <a:t>Considerable risk – on service Risk Register since June 2025. ​</a:t>
                      </a:r>
                      <a:endParaRPr lang="en-GB" sz="2400" b="0" i="0" dirty="0">
                        <a:solidFill>
                          <a:srgbClr val="000000"/>
                        </a:solidFill>
                        <a:effectLst/>
                        <a:latin typeface="Verdana" panose="020B0604030504040204" pitchFamily="34" charset="0"/>
                        <a:ea typeface="Verdana" panose="020B0604030504040204" pitchFamily="34" charset="0"/>
                      </a:endParaRPr>
                    </a:p>
                  </a:txBody>
                  <a:tcPr marL="87944" marR="87944" marT="43972" marB="4397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78036358"/>
                  </a:ext>
                </a:extLst>
              </a:tr>
            </a:tbl>
          </a:graphicData>
        </a:graphic>
      </p:graphicFrame>
      <p:pic>
        <p:nvPicPr>
          <p:cNvPr id="8" name="Picture 7">
            <a:extLst>
              <a:ext uri="{FF2B5EF4-FFF2-40B4-BE49-F238E27FC236}">
                <a16:creationId xmlns:a16="http://schemas.microsoft.com/office/drawing/2014/main" id="{C96EC2DF-BD81-1A4E-7EEE-0EEE16FB1443}"/>
              </a:ext>
            </a:extLst>
          </p:cNvPr>
          <p:cNvPicPr>
            <a:picLocks noChangeAspect="1"/>
          </p:cNvPicPr>
          <p:nvPr/>
        </p:nvPicPr>
        <p:blipFill>
          <a:blip r:embed="rId3"/>
          <a:stretch>
            <a:fillRect/>
          </a:stretch>
        </p:blipFill>
        <p:spPr>
          <a:xfrm>
            <a:off x="908844" y="1844675"/>
            <a:ext cx="8001000" cy="5333999"/>
          </a:xfrm>
          <a:prstGeom prst="rect">
            <a:avLst/>
          </a:prstGeom>
        </p:spPr>
      </p:pic>
    </p:spTree>
    <p:extLst>
      <p:ext uri="{BB962C8B-B14F-4D97-AF65-F5344CB8AC3E}">
        <p14:creationId xmlns:p14="http://schemas.microsoft.com/office/powerpoint/2010/main" val="19102768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48BB9F-77AC-5011-D872-0CBC9EA7189E}"/>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74D1146F-ED7C-E17B-5D76-43B88F9BFFF8}"/>
              </a:ext>
            </a:extLst>
          </p:cNvPr>
          <p:cNvGraphicFramePr>
            <a:graphicFrameLocks noGrp="1"/>
          </p:cNvGraphicFramePr>
          <p:nvPr>
            <p:extLst>
              <p:ext uri="{D42A27DB-BD31-4B8C-83A1-F6EECF244321}">
                <p14:modId xmlns:p14="http://schemas.microsoft.com/office/powerpoint/2010/main" val="3221896603"/>
              </p:ext>
            </p:extLst>
          </p:nvPr>
        </p:nvGraphicFramePr>
        <p:xfrm>
          <a:off x="0" y="570708"/>
          <a:ext cx="20105688" cy="7507992"/>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26.35%</a:t>
                      </a:r>
                    </a:p>
                    <a:p>
                      <a:pPr algn="ctr"/>
                      <a:r>
                        <a:rPr lang="en-GB" sz="1800" dirty="0">
                          <a:solidFill>
                            <a:schemeClr val="tx1"/>
                          </a:solidFill>
                          <a:latin typeface="Verdana" panose="020B0604030504040204" pitchFamily="34" charset="0"/>
                          <a:ea typeface="Verdana" panose="020B0604030504040204" pitchFamily="34" charset="0"/>
                        </a:rPr>
                        <a:t>(above the baseline)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577487">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dirty="0">
                          <a:latin typeface="Verdana" panose="020B0604030504040204" pitchFamily="34" charset="0"/>
                          <a:ea typeface="Verdana" panose="020B0604030504040204" pitchFamily="34" charset="0"/>
                        </a:rPr>
                        <a:t>In April 2026, the Health Board reported 26.35% performance against the enhanced monitoring trajectory for follow-up waits. Although some improvement work has been undertaken, performance remains below the required target and follow-up pressures continue across a number of specialties.</a:t>
                      </a:r>
                    </a:p>
                    <a:p>
                      <a:endParaRPr lang="en-GB" sz="1800" b="1"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Continuing targeted validation and review of follow-up waiting lists to ensure clinical prioritisation and pathway accuracy.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Implementing recommendations arising from GIRFT/CIN improvement work to reduce unwarranted variation in follow-up management practices.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Reviewing clinic utilisation, follow-up scheduling and capacity variation across specialties. </a:t>
                      </a:r>
                    </a:p>
                    <a:p>
                      <a:r>
                        <a:rPr lang="en-GB" sz="1800" b="1" dirty="0">
                          <a:latin typeface="Verdana" panose="020B0604030504040204" pitchFamily="34" charset="0"/>
                          <a:ea typeface="Verdana" panose="020B0604030504040204" pitchFamily="34" charset="0"/>
                        </a:rPr>
                        <a:t> </a:t>
                      </a:r>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Workforce pressures, including vacancies, sickness and reduced clinic availability.</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Competing operational pressures impacting the ability to release additional outpatient capacity.</a:t>
                      </a:r>
                      <a:endParaRPr lang="en-GB" sz="1800" b="1"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2FE34838-9FA0-9054-A490-C25ED1F94913}"/>
              </a:ext>
            </a:extLst>
          </p:cNvPr>
          <p:cNvSpPr txBox="1"/>
          <p:nvPr/>
        </p:nvSpPr>
        <p:spPr>
          <a:xfrm>
            <a:off x="0" y="-14068"/>
            <a:ext cx="20105688" cy="584775"/>
          </a:xfrm>
          <a:prstGeom prst="rect">
            <a:avLst/>
          </a:prstGeom>
          <a:solidFill>
            <a:srgbClr val="7EB0DE"/>
          </a:solidFill>
        </p:spPr>
        <p:txBody>
          <a:bodyPr wrap="square" rtlCol="0">
            <a:spAutoFit/>
          </a:bodyPr>
          <a:lstStyle/>
          <a:p>
            <a:pPr lvl="0" algn="ctr" defTabSz="1507937">
              <a:spcAft>
                <a:spcPts val="1979"/>
              </a:spcAft>
              <a:defRPr/>
            </a:pPr>
            <a:r>
              <a:rPr lang="en-GB" sz="3200" b="1" dirty="0">
                <a:solidFill>
                  <a:schemeClr val="bg1"/>
                </a:solidFill>
                <a:latin typeface="Calibri" panose="020F0502020204030204"/>
              </a:rPr>
              <a:t>Level 4 - </a:t>
            </a:r>
            <a:r>
              <a:rPr lang="en-GB" sz="3200" b="1" dirty="0">
                <a:solidFill>
                  <a:schemeClr val="bg1"/>
                </a:solidFill>
              </a:rPr>
              <a:t>Planned Care </a:t>
            </a:r>
            <a:r>
              <a:rPr lang="en-GB" sz="3200" b="1" dirty="0">
                <a:solidFill>
                  <a:schemeClr val="bg1"/>
                </a:solidFill>
                <a:latin typeface="Calibri" panose="020F0502020204030204"/>
              </a:rPr>
              <a:t>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1F1FB32D-1F8F-5707-C8BE-C1696BB17D53}"/>
              </a:ext>
            </a:extLst>
          </p:cNvPr>
          <p:cNvPicPr>
            <a:picLocks noChangeAspect="1"/>
          </p:cNvPicPr>
          <p:nvPr/>
        </p:nvPicPr>
        <p:blipFill>
          <a:blip r:embed="rId2"/>
          <a:stretch>
            <a:fillRect/>
          </a:stretch>
        </p:blipFill>
        <p:spPr>
          <a:xfrm>
            <a:off x="1975644" y="8245475"/>
            <a:ext cx="15521152" cy="2871236"/>
          </a:xfrm>
          <a:prstGeom prst="rect">
            <a:avLst/>
          </a:prstGeom>
        </p:spPr>
      </p:pic>
      <p:pic>
        <p:nvPicPr>
          <p:cNvPr id="6" name="Picture 5">
            <a:extLst>
              <a:ext uri="{FF2B5EF4-FFF2-40B4-BE49-F238E27FC236}">
                <a16:creationId xmlns:a16="http://schemas.microsoft.com/office/drawing/2014/main" id="{83397824-5C44-9D36-3110-25E80D0418FF}"/>
              </a:ext>
            </a:extLst>
          </p:cNvPr>
          <p:cNvPicPr>
            <a:picLocks noChangeAspect="1"/>
          </p:cNvPicPr>
          <p:nvPr/>
        </p:nvPicPr>
        <p:blipFill>
          <a:blip r:embed="rId3"/>
          <a:stretch>
            <a:fillRect/>
          </a:stretch>
        </p:blipFill>
        <p:spPr>
          <a:xfrm>
            <a:off x="451644" y="1844675"/>
            <a:ext cx="8763000" cy="5884246"/>
          </a:xfrm>
          <a:prstGeom prst="rect">
            <a:avLst/>
          </a:prstGeom>
        </p:spPr>
      </p:pic>
      <p:sp>
        <p:nvSpPr>
          <p:cNvPr id="8" name="TextBox 7">
            <a:extLst>
              <a:ext uri="{FF2B5EF4-FFF2-40B4-BE49-F238E27FC236}">
                <a16:creationId xmlns:a16="http://schemas.microsoft.com/office/drawing/2014/main" id="{2661A863-0BEF-1D44-0590-1CD3026C35F1}"/>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spTree>
    <p:extLst>
      <p:ext uri="{BB962C8B-B14F-4D97-AF65-F5344CB8AC3E}">
        <p14:creationId xmlns:p14="http://schemas.microsoft.com/office/powerpoint/2010/main" val="41694634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327A5-945F-BC1B-12A2-C5A5D612A1A2}"/>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3FD662B4-B8C7-C011-D811-D61EADA04EDB}"/>
              </a:ext>
            </a:extLst>
          </p:cNvPr>
          <p:cNvSpPr txBox="1"/>
          <p:nvPr/>
        </p:nvSpPr>
        <p:spPr>
          <a:xfrm>
            <a:off x="0" y="3444875"/>
            <a:ext cx="20105688" cy="4685029"/>
          </a:xfrm>
          <a:prstGeom prst="rect">
            <a:avLst/>
          </a:prstGeom>
          <a:solidFill>
            <a:schemeClr val="accent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299BB24F-022F-6234-B721-A825F1B1F4D1}"/>
              </a:ext>
            </a:extLst>
          </p:cNvPr>
          <p:cNvGraphicFramePr>
            <a:graphicFrameLocks noGrp="1"/>
          </p:cNvGraphicFramePr>
          <p:nvPr/>
        </p:nvGraphicFramePr>
        <p:xfrm>
          <a:off x="0" y="570708"/>
          <a:ext cx="20105688" cy="930505"/>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800" b="0" i="0" dirty="0">
                        <a:solidFill>
                          <a:schemeClr val="tx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80.81%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554926024"/>
                  </a:ext>
                </a:extLst>
              </a:tr>
            </a:tbl>
          </a:graphicData>
        </a:graphic>
      </p:graphicFrame>
      <p:sp>
        <p:nvSpPr>
          <p:cNvPr id="2" name="TextBox 1">
            <a:extLst>
              <a:ext uri="{FF2B5EF4-FFF2-40B4-BE49-F238E27FC236}">
                <a16:creationId xmlns:a16="http://schemas.microsoft.com/office/drawing/2014/main" id="{9AFBEEC4-C260-48BC-4D6B-9F87E9B4F399}"/>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pic>
        <p:nvPicPr>
          <p:cNvPr id="6" name="Picture 5">
            <a:extLst>
              <a:ext uri="{FF2B5EF4-FFF2-40B4-BE49-F238E27FC236}">
                <a16:creationId xmlns:a16="http://schemas.microsoft.com/office/drawing/2014/main" id="{203DFADF-0582-C2F9-8503-109DF64D879C}"/>
              </a:ext>
            </a:extLst>
          </p:cNvPr>
          <p:cNvPicPr>
            <a:picLocks noChangeAspect="1"/>
          </p:cNvPicPr>
          <p:nvPr/>
        </p:nvPicPr>
        <p:blipFill>
          <a:blip r:embed="rId2"/>
          <a:stretch>
            <a:fillRect/>
          </a:stretch>
        </p:blipFill>
        <p:spPr>
          <a:xfrm>
            <a:off x="244793" y="3601195"/>
            <a:ext cx="6402930" cy="4199070"/>
          </a:xfrm>
          <a:prstGeom prst="rect">
            <a:avLst/>
          </a:prstGeom>
        </p:spPr>
      </p:pic>
      <p:sp>
        <p:nvSpPr>
          <p:cNvPr id="8" name="TextBox 7">
            <a:extLst>
              <a:ext uri="{FF2B5EF4-FFF2-40B4-BE49-F238E27FC236}">
                <a16:creationId xmlns:a16="http://schemas.microsoft.com/office/drawing/2014/main" id="{C9E674F3-764E-C23B-F8FA-15D667FC2DC2}"/>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4" name="Picture 3">
            <a:extLst>
              <a:ext uri="{FF2B5EF4-FFF2-40B4-BE49-F238E27FC236}">
                <a16:creationId xmlns:a16="http://schemas.microsoft.com/office/drawing/2014/main" id="{1B644E2D-DBF3-5C35-0C66-A0C3A6D17BEE}"/>
              </a:ext>
            </a:extLst>
          </p:cNvPr>
          <p:cNvPicPr>
            <a:picLocks noChangeAspect="1"/>
          </p:cNvPicPr>
          <p:nvPr/>
        </p:nvPicPr>
        <p:blipFill>
          <a:blip r:embed="rId3"/>
          <a:stretch>
            <a:fillRect/>
          </a:stretch>
        </p:blipFill>
        <p:spPr>
          <a:xfrm>
            <a:off x="6849524" y="3601195"/>
            <a:ext cx="6402930" cy="4199070"/>
          </a:xfrm>
          <a:prstGeom prst="rect">
            <a:avLst/>
          </a:prstGeom>
        </p:spPr>
      </p:pic>
      <p:pic>
        <p:nvPicPr>
          <p:cNvPr id="5" name="Picture 4">
            <a:extLst>
              <a:ext uri="{FF2B5EF4-FFF2-40B4-BE49-F238E27FC236}">
                <a16:creationId xmlns:a16="http://schemas.microsoft.com/office/drawing/2014/main" id="{C193D720-95A3-17EA-4257-374BAFEC8A7F}"/>
              </a:ext>
            </a:extLst>
          </p:cNvPr>
          <p:cNvPicPr>
            <a:picLocks noChangeAspect="1"/>
          </p:cNvPicPr>
          <p:nvPr/>
        </p:nvPicPr>
        <p:blipFill>
          <a:blip r:embed="rId4"/>
          <a:stretch>
            <a:fillRect/>
          </a:stretch>
        </p:blipFill>
        <p:spPr>
          <a:xfrm>
            <a:off x="13437813" y="3606184"/>
            <a:ext cx="6311893" cy="4199070"/>
          </a:xfrm>
          <a:prstGeom prst="rect">
            <a:avLst/>
          </a:prstGeom>
        </p:spPr>
      </p:pic>
      <p:graphicFrame>
        <p:nvGraphicFramePr>
          <p:cNvPr id="9" name="Table 8">
            <a:extLst>
              <a:ext uri="{FF2B5EF4-FFF2-40B4-BE49-F238E27FC236}">
                <a16:creationId xmlns:a16="http://schemas.microsoft.com/office/drawing/2014/main" id="{6E2271A4-DEBE-9FF5-31F0-367B78619E15}"/>
              </a:ext>
            </a:extLst>
          </p:cNvPr>
          <p:cNvGraphicFramePr>
            <a:graphicFrameLocks noGrp="1"/>
          </p:cNvGraphicFramePr>
          <p:nvPr>
            <p:extLst>
              <p:ext uri="{D42A27DB-BD31-4B8C-83A1-F6EECF244321}">
                <p14:modId xmlns:p14="http://schemas.microsoft.com/office/powerpoint/2010/main" val="3453804514"/>
              </p:ext>
            </p:extLst>
          </p:nvPr>
        </p:nvGraphicFramePr>
        <p:xfrm>
          <a:off x="0" y="1531058"/>
          <a:ext cx="20105688" cy="960618"/>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3192344193"/>
                    </a:ext>
                  </a:extLst>
                </a:gridCol>
                <a:gridCol w="5255022">
                  <a:extLst>
                    <a:ext uri="{9D8B030D-6E8A-4147-A177-3AD203B41FA5}">
                      <a16:colId xmlns:a16="http://schemas.microsoft.com/office/drawing/2014/main" val="3818134778"/>
                    </a:ext>
                  </a:extLst>
                </a:gridCol>
                <a:gridCol w="5026422">
                  <a:extLst>
                    <a:ext uri="{9D8B030D-6E8A-4147-A177-3AD203B41FA5}">
                      <a16:colId xmlns:a16="http://schemas.microsoft.com/office/drawing/2014/main" val="2891076767"/>
                    </a:ext>
                  </a:extLst>
                </a:gridCol>
              </a:tblGrid>
              <a:tr h="960618">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72.36%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484911400"/>
                  </a:ext>
                </a:extLst>
              </a:tr>
            </a:tbl>
          </a:graphicData>
        </a:graphic>
      </p:graphicFrame>
      <p:graphicFrame>
        <p:nvGraphicFramePr>
          <p:cNvPr id="10" name="Table 9">
            <a:extLst>
              <a:ext uri="{FF2B5EF4-FFF2-40B4-BE49-F238E27FC236}">
                <a16:creationId xmlns:a16="http://schemas.microsoft.com/office/drawing/2014/main" id="{4606DDB9-4FC0-457C-35CD-3103019569FD}"/>
              </a:ext>
            </a:extLst>
          </p:cNvPr>
          <p:cNvGraphicFramePr>
            <a:graphicFrameLocks noGrp="1"/>
          </p:cNvGraphicFramePr>
          <p:nvPr>
            <p:extLst>
              <p:ext uri="{D42A27DB-BD31-4B8C-83A1-F6EECF244321}">
                <p14:modId xmlns:p14="http://schemas.microsoft.com/office/powerpoint/2010/main" val="3265251054"/>
              </p:ext>
            </p:extLst>
          </p:nvPr>
        </p:nvGraphicFramePr>
        <p:xfrm>
          <a:off x="-1" y="2521521"/>
          <a:ext cx="20105688" cy="930505"/>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2940959609"/>
                    </a:ext>
                  </a:extLst>
                </a:gridCol>
                <a:gridCol w="5255022">
                  <a:extLst>
                    <a:ext uri="{9D8B030D-6E8A-4147-A177-3AD203B41FA5}">
                      <a16:colId xmlns:a16="http://schemas.microsoft.com/office/drawing/2014/main" val="2960219797"/>
                    </a:ext>
                  </a:extLst>
                </a:gridCol>
                <a:gridCol w="5026422">
                  <a:extLst>
                    <a:ext uri="{9D8B030D-6E8A-4147-A177-3AD203B41FA5}">
                      <a16:colId xmlns:a16="http://schemas.microsoft.com/office/drawing/2014/main" val="3353549831"/>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83.36%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849172639"/>
                  </a:ext>
                </a:extLst>
              </a:tr>
            </a:tbl>
          </a:graphicData>
        </a:graphic>
      </p:graphicFrame>
      <p:sp>
        <p:nvSpPr>
          <p:cNvPr id="12" name="TextBox 11">
            <a:extLst>
              <a:ext uri="{FF2B5EF4-FFF2-40B4-BE49-F238E27FC236}">
                <a16:creationId xmlns:a16="http://schemas.microsoft.com/office/drawing/2014/main" id="{BFA1067D-FE6F-614A-9A24-59FB93626D79}"/>
              </a:ext>
            </a:extLst>
          </p:cNvPr>
          <p:cNvSpPr txBox="1"/>
          <p:nvPr/>
        </p:nvSpPr>
        <p:spPr>
          <a:xfrm>
            <a:off x="0" y="14922"/>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sp>
        <p:nvSpPr>
          <p:cNvPr id="13" name="TextBox 12">
            <a:extLst>
              <a:ext uri="{FF2B5EF4-FFF2-40B4-BE49-F238E27FC236}">
                <a16:creationId xmlns:a16="http://schemas.microsoft.com/office/drawing/2014/main" id="{9978796F-317C-8E2A-D99C-4FF8FEF5EA27}"/>
              </a:ext>
            </a:extLst>
          </p:cNvPr>
          <p:cNvSpPr txBox="1"/>
          <p:nvPr/>
        </p:nvSpPr>
        <p:spPr>
          <a:xfrm>
            <a:off x="0" y="7964401"/>
            <a:ext cx="20105688" cy="3447098"/>
          </a:xfrm>
          <a:prstGeom prst="rect">
            <a:avLst/>
          </a:prstGeom>
          <a:solidFill>
            <a:schemeClr val="accent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How are we doing?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In April 2026, the organisation reported: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prstClr val="black"/>
                </a:solidFill>
                <a:latin typeface="Verdana" panose="020B0604030504040204" pitchFamily="34" charset="0"/>
                <a:ea typeface="Verdana" panose="020B0604030504040204" pitchFamily="34" charset="0"/>
              </a:rPr>
              <a:t>A</a:t>
            </a: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decline in performance against the percentage of patients waiting less than 8 weeks for a diagnostic test, with the percentage decreasing to 80.81% compared to 93.11% in March 2026.  This follows the cessation of most additional schemes at the end of March, which were supporting the UHB meet both backlog and recurrent demand.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497 patients waiting over 8 weeks for a diagnostic endoscopy, which is an increase on the number of patients waiting over 8 weeks which was recorded in March 2026. The increase in capacity is a result of the additional In Health mobile unit capacity being stopped at the end of the financial year as a result of funding constraints. A reduction in clinical vetting has also come to an end due to loss of funding.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1,207 patients waiting over 8 weeks for NOUS and non-cardiac MRI, which is an increase on the 481 patients reported in March 2026. deterioration in the position is for two reasons: cessation of additional activity over core and the late convergence of patients from HBSUK clinics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42789415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86DAAC-79DA-A92E-F928-3587428227AE}"/>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C04285E0-C7EA-66C4-9219-50B322AE7588}"/>
              </a:ext>
            </a:extLst>
          </p:cNvPr>
          <p:cNvSpPr txBox="1"/>
          <p:nvPr/>
        </p:nvSpPr>
        <p:spPr>
          <a:xfrm>
            <a:off x="0" y="3444875"/>
            <a:ext cx="20105688" cy="4685029"/>
          </a:xfrm>
          <a:prstGeom prst="rect">
            <a:avLst/>
          </a:prstGeom>
          <a:solidFill>
            <a:schemeClr val="accent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D0CC334A-76FA-EE52-0ED5-0D531A27F9E2}"/>
              </a:ext>
            </a:extLst>
          </p:cNvPr>
          <p:cNvGraphicFramePr>
            <a:graphicFrameLocks noGrp="1"/>
          </p:cNvGraphicFramePr>
          <p:nvPr/>
        </p:nvGraphicFramePr>
        <p:xfrm>
          <a:off x="0" y="570708"/>
          <a:ext cx="20105688" cy="930505"/>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800" b="0" i="0" dirty="0">
                        <a:solidFill>
                          <a:schemeClr val="tx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80.81%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554926024"/>
                  </a:ext>
                </a:extLst>
              </a:tr>
            </a:tbl>
          </a:graphicData>
        </a:graphic>
      </p:graphicFrame>
      <p:sp>
        <p:nvSpPr>
          <p:cNvPr id="2" name="TextBox 1">
            <a:extLst>
              <a:ext uri="{FF2B5EF4-FFF2-40B4-BE49-F238E27FC236}">
                <a16:creationId xmlns:a16="http://schemas.microsoft.com/office/drawing/2014/main" id="{8FDDBE86-0EC9-C015-F370-BB14CBB45E31}"/>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8" name="TextBox 7">
            <a:extLst>
              <a:ext uri="{FF2B5EF4-FFF2-40B4-BE49-F238E27FC236}">
                <a16:creationId xmlns:a16="http://schemas.microsoft.com/office/drawing/2014/main" id="{BE90AA54-E9C0-01A8-2C53-3336F2BF88EF}"/>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graphicFrame>
        <p:nvGraphicFramePr>
          <p:cNvPr id="9" name="Table 8">
            <a:extLst>
              <a:ext uri="{FF2B5EF4-FFF2-40B4-BE49-F238E27FC236}">
                <a16:creationId xmlns:a16="http://schemas.microsoft.com/office/drawing/2014/main" id="{19DCBBDA-9B7F-487D-B160-680B04A1DB80}"/>
              </a:ext>
            </a:extLst>
          </p:cNvPr>
          <p:cNvGraphicFramePr>
            <a:graphicFrameLocks noGrp="1"/>
          </p:cNvGraphicFramePr>
          <p:nvPr/>
        </p:nvGraphicFramePr>
        <p:xfrm>
          <a:off x="0" y="1531058"/>
          <a:ext cx="20105688" cy="960618"/>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3192344193"/>
                    </a:ext>
                  </a:extLst>
                </a:gridCol>
                <a:gridCol w="5255022">
                  <a:extLst>
                    <a:ext uri="{9D8B030D-6E8A-4147-A177-3AD203B41FA5}">
                      <a16:colId xmlns:a16="http://schemas.microsoft.com/office/drawing/2014/main" val="3818134778"/>
                    </a:ext>
                  </a:extLst>
                </a:gridCol>
                <a:gridCol w="5026422">
                  <a:extLst>
                    <a:ext uri="{9D8B030D-6E8A-4147-A177-3AD203B41FA5}">
                      <a16:colId xmlns:a16="http://schemas.microsoft.com/office/drawing/2014/main" val="2891076767"/>
                    </a:ext>
                  </a:extLst>
                </a:gridCol>
              </a:tblGrid>
              <a:tr h="960618">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72.36%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484911400"/>
                  </a:ext>
                </a:extLst>
              </a:tr>
            </a:tbl>
          </a:graphicData>
        </a:graphic>
      </p:graphicFrame>
      <p:graphicFrame>
        <p:nvGraphicFramePr>
          <p:cNvPr id="10" name="Table 9">
            <a:extLst>
              <a:ext uri="{FF2B5EF4-FFF2-40B4-BE49-F238E27FC236}">
                <a16:creationId xmlns:a16="http://schemas.microsoft.com/office/drawing/2014/main" id="{92902080-2BEE-0A4B-302D-E45A69B6AC83}"/>
              </a:ext>
            </a:extLst>
          </p:cNvPr>
          <p:cNvGraphicFramePr>
            <a:graphicFrameLocks noGrp="1"/>
          </p:cNvGraphicFramePr>
          <p:nvPr/>
        </p:nvGraphicFramePr>
        <p:xfrm>
          <a:off x="-1" y="2521521"/>
          <a:ext cx="20105688" cy="930505"/>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2940959609"/>
                    </a:ext>
                  </a:extLst>
                </a:gridCol>
                <a:gridCol w="5255022">
                  <a:extLst>
                    <a:ext uri="{9D8B030D-6E8A-4147-A177-3AD203B41FA5}">
                      <a16:colId xmlns:a16="http://schemas.microsoft.com/office/drawing/2014/main" val="2960219797"/>
                    </a:ext>
                  </a:extLst>
                </a:gridCol>
                <a:gridCol w="5026422">
                  <a:extLst>
                    <a:ext uri="{9D8B030D-6E8A-4147-A177-3AD203B41FA5}">
                      <a16:colId xmlns:a16="http://schemas.microsoft.com/office/drawing/2014/main" val="3353549831"/>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83.36%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849172639"/>
                  </a:ext>
                </a:extLst>
              </a:tr>
            </a:tbl>
          </a:graphicData>
        </a:graphic>
      </p:graphicFrame>
      <p:sp>
        <p:nvSpPr>
          <p:cNvPr id="12" name="TextBox 11">
            <a:extLst>
              <a:ext uri="{FF2B5EF4-FFF2-40B4-BE49-F238E27FC236}">
                <a16:creationId xmlns:a16="http://schemas.microsoft.com/office/drawing/2014/main" id="{1054A573-F424-FFF8-3237-7D3C016D1EC6}"/>
              </a:ext>
            </a:extLst>
          </p:cNvPr>
          <p:cNvSpPr txBox="1"/>
          <p:nvPr/>
        </p:nvSpPr>
        <p:spPr>
          <a:xfrm>
            <a:off x="0" y="14922"/>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sp>
        <p:nvSpPr>
          <p:cNvPr id="7" name="TextBox 6">
            <a:extLst>
              <a:ext uri="{FF2B5EF4-FFF2-40B4-BE49-F238E27FC236}">
                <a16:creationId xmlns:a16="http://schemas.microsoft.com/office/drawing/2014/main" id="{DBFF50B6-70A0-0C21-D4E5-B257B4A75937}"/>
              </a:ext>
            </a:extLst>
          </p:cNvPr>
          <p:cNvSpPr txBox="1"/>
          <p:nvPr/>
        </p:nvSpPr>
        <p:spPr>
          <a:xfrm>
            <a:off x="-1" y="3481871"/>
            <a:ext cx="20135004" cy="7848302"/>
          </a:xfrm>
          <a:prstGeom prst="rect">
            <a:avLst/>
          </a:prstGeom>
          <a:solidFill>
            <a:schemeClr val="accent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How do we compare the rest of Wales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prstClr val="black"/>
              </a:solidFill>
              <a:highlight>
                <a:srgbClr val="FFFF00"/>
              </a:highligh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prstClr val="black"/>
              </a:solidFill>
              <a:highlight>
                <a:srgbClr val="FFFF00"/>
              </a:highligh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prstClr val="black"/>
              </a:solidFill>
              <a:highlight>
                <a:srgbClr val="FFFF00"/>
              </a:highligh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prstClr val="black"/>
              </a:solidFill>
              <a:highlight>
                <a:srgbClr val="FFFF00"/>
              </a:highligh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prstClr val="black"/>
              </a:solidFill>
              <a:highlight>
                <a:srgbClr val="FFFF00"/>
              </a:highlight>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highlight>
                <a:srgbClr val="FFFF00"/>
              </a:highligh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What actions are we taking to improve?</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Following demand and capacity reviews, recurring deficits have been identified in Colonoscopy, Gastroscopy, MRI, NOUS and CT.</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Actions to increasing activity through productivity to levels expected from core services in 2024/25 are being pursued, such as better management of late notice cancellations &amp; DNA reduction.</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£34m allocation the UHB received to support services recover post Covid is being reviewed, to determine how these moneys can most effectively be deployed.  It is anticipated that there is sufficient funding to maintain 8 weeks from within the diagnostic element of this pool if the productivity challenge is met.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a:t>
            </a:r>
            <a:endPar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What are the risks to delivery?</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Absenteeism of the work force which reduces our capacity to deliver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Rising demand resulting from changes in clinical guidelines and clinical practices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Current data validity issues are being experienced as a result of the RISP data function which is currently not operating and has had multiple operational issues since its installation. Manual downloads are currently being used as an alternative method.  </a:t>
            </a:r>
          </a:p>
        </p:txBody>
      </p:sp>
      <p:pic>
        <p:nvPicPr>
          <p:cNvPr id="14" name="Picture 13">
            <a:extLst>
              <a:ext uri="{FF2B5EF4-FFF2-40B4-BE49-F238E27FC236}">
                <a16:creationId xmlns:a16="http://schemas.microsoft.com/office/drawing/2014/main" id="{CA048124-6943-89C2-E3D1-574981FBAAE9}"/>
              </a:ext>
            </a:extLst>
          </p:cNvPr>
          <p:cNvPicPr>
            <a:picLocks noChangeAspect="1"/>
          </p:cNvPicPr>
          <p:nvPr/>
        </p:nvPicPr>
        <p:blipFill>
          <a:blip r:embed="rId2"/>
          <a:stretch>
            <a:fillRect/>
          </a:stretch>
        </p:blipFill>
        <p:spPr>
          <a:xfrm>
            <a:off x="2509044" y="4197666"/>
            <a:ext cx="15783731" cy="3179445"/>
          </a:xfrm>
          <a:prstGeom prst="rect">
            <a:avLst/>
          </a:prstGeom>
        </p:spPr>
      </p:pic>
    </p:spTree>
    <p:extLst>
      <p:ext uri="{BB962C8B-B14F-4D97-AF65-F5344CB8AC3E}">
        <p14:creationId xmlns:p14="http://schemas.microsoft.com/office/powerpoint/2010/main" val="25524801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8EC7C9-D7AE-BC11-CFDA-D70D68D09D8A}"/>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707F189F-07C0-D24B-5BCD-EA43F3AE9900}"/>
              </a:ext>
            </a:extLst>
          </p:cNvPr>
          <p:cNvGraphicFramePr>
            <a:graphicFrameLocks noGrp="1"/>
          </p:cNvGraphicFramePr>
          <p:nvPr>
            <p:extLst>
              <p:ext uri="{D42A27DB-BD31-4B8C-83A1-F6EECF244321}">
                <p14:modId xmlns:p14="http://schemas.microsoft.com/office/powerpoint/2010/main" val="2506381935"/>
              </p:ext>
            </p:extLst>
          </p:nvPr>
        </p:nvGraphicFramePr>
        <p:xfrm>
          <a:off x="0" y="570708"/>
          <a:ext cx="20105688" cy="7894320"/>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740567">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800" b="0" i="0" dirty="0">
                        <a:solidFill>
                          <a:schemeClr val="tx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554926024"/>
                  </a:ext>
                </a:extLst>
              </a:tr>
              <a:tr h="6577487">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kern="1200" dirty="0">
                          <a:solidFill>
                            <a:schemeClr val="dk1"/>
                          </a:solidFill>
                          <a:latin typeface="Verdana" panose="020B0604030504040204" pitchFamily="34" charset="0"/>
                          <a:ea typeface="Verdana" panose="020B0604030504040204" pitchFamily="34" charset="0"/>
                          <a:cs typeface="+mn-cs"/>
                        </a:rPr>
                        <a:t>Therapies services remain fully compliant with the escalation target, with sustained 100% delivery since July 2025. Performance is closely monitored, and assurance processes are firmly embedded to maintain this position.</a:t>
                      </a:r>
                    </a:p>
                    <a:p>
                      <a:endParaRPr lang="en-GB" sz="1800" b="1"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How do we compare across Wales?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kern="1200" dirty="0">
                          <a:solidFill>
                            <a:schemeClr val="dk1"/>
                          </a:solidFill>
                          <a:latin typeface="Verdana" panose="020B0604030504040204" pitchFamily="34" charset="0"/>
                          <a:ea typeface="Verdana" panose="020B0604030504040204" pitchFamily="34" charset="0"/>
                          <a:cs typeface="+mn-cs"/>
                        </a:rPr>
                        <a:t>Our performance remains strong across all therapy professions when compared across Wales. All adult and children/young people therapy services in SBUHB have consistently met the escalation standard and demonstrate a stable position relative to peers.</a:t>
                      </a: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kern="1200" dirty="0">
                          <a:solidFill>
                            <a:schemeClr val="dk1"/>
                          </a:solidFill>
                          <a:latin typeface="Verdana" panose="020B0604030504040204" pitchFamily="34" charset="0"/>
                          <a:ea typeface="Verdana" panose="020B0604030504040204" pitchFamily="34" charset="0"/>
                          <a:cs typeface="+mn-cs"/>
                        </a:rPr>
                        <a:t>We continue to maintain robust capacity and demand management alongside effective job planning, refining these arrangements to ensure alignment with activity.</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kern="1200" dirty="0">
                          <a:solidFill>
                            <a:schemeClr val="dk1"/>
                          </a:solidFill>
                          <a:latin typeface="Verdana" panose="020B0604030504040204" pitchFamily="34" charset="0"/>
                          <a:ea typeface="Verdana" panose="020B0604030504040204" pitchFamily="34" charset="0"/>
                          <a:cs typeface="+mn-cs"/>
                        </a:rPr>
                        <a:t>In parallel, we are improving access routes and pathways to better empower patients, support self-management where appropriate, provide advice to stakeholders (e.g. schools), and optimise use of available capacity</a:t>
                      </a:r>
                    </a:p>
                    <a:p>
                      <a:r>
                        <a:rPr lang="en-GB" sz="1800" b="1" dirty="0">
                          <a:latin typeface="Verdana" panose="020B0604030504040204" pitchFamily="34" charset="0"/>
                          <a:ea typeface="Verdana" panose="020B0604030504040204" pitchFamily="34" charset="0"/>
                        </a:rPr>
                        <a:t> </a:t>
                      </a:r>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a:t>
                      </a:r>
                    </a:p>
                    <a:p>
                      <a:pPr marL="0" marR="0" lvl="0" indent="0" algn="l" defTabSz="1507937"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kern="1200" dirty="0">
                          <a:solidFill>
                            <a:schemeClr val="dk1"/>
                          </a:solidFill>
                          <a:latin typeface="Verdana" panose="020B0604030504040204" pitchFamily="34" charset="0"/>
                          <a:ea typeface="Verdana" panose="020B0604030504040204" pitchFamily="34" charset="0"/>
                          <a:cs typeface="+mn-cs"/>
                        </a:rPr>
                        <a:t>The principal risk to sustained delivery is any reduction in available capacity against a backdrop of sustained or increasing demand. There is also a need to manage clinical risk across the pathway, for example follow-up appointments. These risks are being actively managed through workforce planning, easy and early access and advice, prioritisation, and continued validation and oversight of demand trends.</a:t>
                      </a:r>
                    </a:p>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5D54D3AB-4653-5100-B47B-7EB90C5B3151}"/>
              </a:ext>
            </a:extLst>
          </p:cNvPr>
          <p:cNvSpPr txBox="1"/>
          <p:nvPr/>
        </p:nvSpPr>
        <p:spPr>
          <a:xfrm>
            <a:off x="0" y="-14068"/>
            <a:ext cx="20105688" cy="584775"/>
          </a:xfrm>
          <a:prstGeom prst="rect">
            <a:avLst/>
          </a:prstGeom>
          <a:solidFill>
            <a:srgbClr val="7EB0DE"/>
          </a:solidFill>
        </p:spPr>
        <p:txBody>
          <a:bodyPr wrap="square" rtlCol="0">
            <a:spAutoFit/>
          </a:bodyPr>
          <a:lstStyle/>
          <a:p>
            <a:pPr lvl="0" algn="ctr" defTabSz="1507937">
              <a:spcAft>
                <a:spcPts val="1979"/>
              </a:spcAft>
              <a:defRPr/>
            </a:pPr>
            <a:r>
              <a:rPr lang="en-GB" sz="3200" b="1" dirty="0">
                <a:solidFill>
                  <a:schemeClr val="bg1"/>
                </a:solidFill>
                <a:latin typeface="Calibri" panose="020F0502020204030204"/>
              </a:rPr>
              <a:t>Level 4 - </a:t>
            </a:r>
            <a:r>
              <a:rPr lang="en-GB" sz="3200" b="1" dirty="0">
                <a:solidFill>
                  <a:schemeClr val="bg1"/>
                </a:solidFill>
              </a:rPr>
              <a:t>Planned Care </a:t>
            </a:r>
            <a:r>
              <a:rPr lang="en-GB" sz="3200" b="1" dirty="0">
                <a:solidFill>
                  <a:schemeClr val="bg1"/>
                </a:solidFill>
                <a:latin typeface="Calibri" panose="020F0502020204030204"/>
              </a:rPr>
              <a:t>Performance</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0893F1BF-187F-7628-AFCD-C5ED369C9E3E}"/>
              </a:ext>
            </a:extLst>
          </p:cNvPr>
          <p:cNvPicPr>
            <a:picLocks noChangeAspect="1"/>
          </p:cNvPicPr>
          <p:nvPr/>
        </p:nvPicPr>
        <p:blipFill>
          <a:blip r:embed="rId3"/>
          <a:stretch>
            <a:fillRect/>
          </a:stretch>
        </p:blipFill>
        <p:spPr>
          <a:xfrm>
            <a:off x="1747044" y="8474075"/>
            <a:ext cx="17052166" cy="2743200"/>
          </a:xfrm>
          <a:prstGeom prst="rect">
            <a:avLst/>
          </a:prstGeom>
        </p:spPr>
      </p:pic>
      <p:sp>
        <p:nvSpPr>
          <p:cNvPr id="4" name="TextBox 3">
            <a:extLst>
              <a:ext uri="{FF2B5EF4-FFF2-40B4-BE49-F238E27FC236}">
                <a16:creationId xmlns:a16="http://schemas.microsoft.com/office/drawing/2014/main" id="{7D44FA29-1C5E-D2F7-42FE-9384ED343AA6}"/>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8" name="Picture 7">
            <a:extLst>
              <a:ext uri="{FF2B5EF4-FFF2-40B4-BE49-F238E27FC236}">
                <a16:creationId xmlns:a16="http://schemas.microsoft.com/office/drawing/2014/main" id="{8AE224D9-DF6E-6D24-29E0-D5763EE17229}"/>
              </a:ext>
            </a:extLst>
          </p:cNvPr>
          <p:cNvPicPr>
            <a:picLocks noChangeAspect="1"/>
          </p:cNvPicPr>
          <p:nvPr/>
        </p:nvPicPr>
        <p:blipFill>
          <a:blip r:embed="rId4"/>
          <a:stretch>
            <a:fillRect/>
          </a:stretch>
        </p:blipFill>
        <p:spPr>
          <a:xfrm>
            <a:off x="375444" y="1844675"/>
            <a:ext cx="9029700" cy="6019800"/>
          </a:xfrm>
          <a:prstGeom prst="rect">
            <a:avLst/>
          </a:prstGeom>
        </p:spPr>
      </p:pic>
    </p:spTree>
    <p:extLst>
      <p:ext uri="{BB962C8B-B14F-4D97-AF65-F5344CB8AC3E}">
        <p14:creationId xmlns:p14="http://schemas.microsoft.com/office/powerpoint/2010/main" val="1131111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41F65974-DAC7-D19E-5FA0-0ED348B114E6}"/>
              </a:ext>
            </a:extLst>
          </p:cNvPr>
          <p:cNvSpPr txBox="1">
            <a:spLocks/>
          </p:cNvSpPr>
          <p:nvPr/>
        </p:nvSpPr>
        <p:spPr>
          <a:xfrm>
            <a:off x="1348251" y="3749675"/>
            <a:ext cx="17409186" cy="3429000"/>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4800" b="1"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Section 1: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4800" b="0"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Summary of performance against the SBUHB Breakthrough Objectives and the Welsh Government Oversight &amp; Escalation criteria</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6800" b="0" i="0" u="none" strike="noStrike" kern="0" cap="none" spc="0" normalizeH="0" baseline="0" noProof="0" dirty="0">
              <a:ln>
                <a:noFill/>
              </a:ln>
              <a:solidFill>
                <a:sysClr val="window" lastClr="FFFFFF"/>
              </a:solidFill>
              <a:effectLst/>
              <a:uLnTx/>
              <a:uFillTx/>
              <a:latin typeface="Arial Black" panose="020B0A04020102020204" pitchFamily="34" charset="0"/>
              <a:ea typeface="+mn-ea"/>
              <a:cs typeface="+mn-cs"/>
            </a:endParaRPr>
          </a:p>
        </p:txBody>
      </p:sp>
    </p:spTree>
    <p:extLst>
      <p:ext uri="{BB962C8B-B14F-4D97-AF65-F5344CB8AC3E}">
        <p14:creationId xmlns:p14="http://schemas.microsoft.com/office/powerpoint/2010/main" val="21037951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07561C-597F-1F51-91F5-167636927AD9}"/>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361A1045-C3BA-D76E-EC43-D625C6500EA0}"/>
              </a:ext>
            </a:extLst>
          </p:cNvPr>
          <p:cNvGraphicFramePr>
            <a:graphicFrameLocks noGrp="1"/>
          </p:cNvGraphicFramePr>
          <p:nvPr>
            <p:extLst>
              <p:ext uri="{D42A27DB-BD31-4B8C-83A1-F6EECF244321}">
                <p14:modId xmlns:p14="http://schemas.microsoft.com/office/powerpoint/2010/main" val="1630358928"/>
              </p:ext>
            </p:extLst>
          </p:nvPr>
        </p:nvGraphicFramePr>
        <p:xfrm>
          <a:off x="0" y="570710"/>
          <a:ext cx="20105688" cy="10738641"/>
        </p:xfrm>
        <a:graphic>
          <a:graphicData uri="http://schemas.openxmlformats.org/drawingml/2006/table">
            <a:tbl>
              <a:tblPr firstRow="1" bandRow="1">
                <a:tableStyleId>{5C22544A-7EE6-4342-B048-85BDC9FD1C3A}</a:tableStyleId>
              </a:tblPr>
              <a:tblGrid>
                <a:gridCol w="10129044">
                  <a:extLst>
                    <a:ext uri="{9D8B030D-6E8A-4147-A177-3AD203B41FA5}">
                      <a16:colId xmlns:a16="http://schemas.microsoft.com/office/drawing/2014/main" val="1129616965"/>
                    </a:ext>
                  </a:extLst>
                </a:gridCol>
                <a:gridCol w="49502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641569">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kern="120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554926024"/>
                  </a:ext>
                </a:extLst>
              </a:tr>
              <a:tr h="641569">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mn-cs"/>
                        </a:rPr>
                        <a:t>April 2026 Performance</a:t>
                      </a:r>
                      <a:endPar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744920207"/>
                  </a:ext>
                </a:extLst>
              </a:tr>
              <a:tr h="641569">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026180600"/>
                  </a:ext>
                </a:extLst>
              </a:tr>
              <a:tr h="8813934">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900" b="1" dirty="0">
                          <a:latin typeface="Verdana" panose="020B0604030504040204" pitchFamily="34" charset="0"/>
                          <a:ea typeface="Verdana" panose="020B0604030504040204" pitchFamily="34" charset="0"/>
                        </a:rPr>
                        <a:t>How are we doing?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900" kern="1200" dirty="0">
                          <a:solidFill>
                            <a:schemeClr val="dk1"/>
                          </a:solidFill>
                          <a:effectLst/>
                          <a:latin typeface="Verdana" panose="020B0604030504040204" pitchFamily="34" charset="0"/>
                          <a:ea typeface="Verdana" panose="020B0604030504040204" pitchFamily="34" charset="0"/>
                          <a:cs typeface="+mn-cs"/>
                        </a:rPr>
                        <a:t>We have consistently met all CAMHS de-escalation criteria for several months, which reflects positively on our current performance. Our team’s efforts have been instrumental in achieving and maintaining these standards. When comparing our performance across Wales, we continue to perform strongly in many areas. The 1B target for CAMHS is back into its national target for delivery of 80% as well as the Enhanced Monitoring target of 70%. </a:t>
                      </a:r>
                    </a:p>
                    <a:p>
                      <a:endParaRPr lang="en-GB" sz="1900" dirty="0">
                        <a:latin typeface="Verdana" panose="020B0604030504040204" pitchFamily="34" charset="0"/>
                        <a:ea typeface="Verdana" panose="020B0604030504040204" pitchFamily="34" charset="0"/>
                      </a:endParaRPr>
                    </a:p>
                    <a:p>
                      <a:r>
                        <a:rPr lang="en-GB" sz="1900" b="1" dirty="0">
                          <a:latin typeface="Verdana" panose="020B0604030504040204" pitchFamily="34" charset="0"/>
                          <a:ea typeface="Verdana" panose="020B0604030504040204" pitchFamily="34" charset="0"/>
                        </a:rPr>
                        <a:t>How do we compare across Wales?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900" kern="1200" dirty="0">
                          <a:solidFill>
                            <a:schemeClr val="dk1"/>
                          </a:solidFill>
                          <a:effectLst/>
                          <a:latin typeface="Verdana" panose="020B0604030504040204" pitchFamily="34" charset="0"/>
                          <a:ea typeface="Verdana" panose="020B0604030504040204" pitchFamily="34" charset="0"/>
                          <a:cs typeface="+mn-cs"/>
                        </a:rPr>
                        <a:t>Our performance is broadly comparable with other health boards in Wales across all areas. Nonetheless, there remains scope for further enhancement, particularly in domains where national targets are only just being achieved. Ongoing internal scrutiny is maintained to ensure that performance standards continue to be raised wherever possible.</a:t>
                      </a:r>
                    </a:p>
                    <a:p>
                      <a:endParaRPr lang="en-GB" sz="1900" dirty="0">
                        <a:latin typeface="Verdana" panose="020B0604030504040204" pitchFamily="34" charset="0"/>
                        <a:ea typeface="Verdana" panose="020B0604030504040204" pitchFamily="34" charset="0"/>
                      </a:endParaRPr>
                    </a:p>
                    <a:p>
                      <a:endParaRPr lang="en-GB" sz="1900" dirty="0">
                        <a:latin typeface="Verdana" panose="020B0604030504040204" pitchFamily="34" charset="0"/>
                        <a:ea typeface="Verdana" panose="020B0604030504040204" pitchFamily="34" charset="0"/>
                      </a:endParaRPr>
                    </a:p>
                    <a:p>
                      <a:r>
                        <a:rPr lang="en-GB" sz="1900" b="1" dirty="0">
                          <a:latin typeface="Verdana" panose="020B0604030504040204" pitchFamily="34" charset="0"/>
                          <a:ea typeface="Verdana" panose="020B0604030504040204" pitchFamily="34" charset="0"/>
                        </a:rPr>
                        <a:t>What actions are we taking to improve?</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900" kern="1200" dirty="0">
                          <a:solidFill>
                            <a:schemeClr val="dk1"/>
                          </a:solidFill>
                          <a:effectLst/>
                          <a:latin typeface="Verdana" panose="020B0604030504040204" pitchFamily="34" charset="0"/>
                          <a:ea typeface="Verdana" panose="020B0604030504040204" pitchFamily="34" charset="0"/>
                          <a:cs typeface="+mn-cs"/>
                        </a:rPr>
                        <a:t>To sustain this level of performance, the service are focusing on several actions:</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dk1"/>
                          </a:solidFill>
                          <a:effectLst/>
                          <a:latin typeface="Verdana" panose="020B0604030504040204" pitchFamily="34" charset="0"/>
                          <a:ea typeface="Verdana" panose="020B0604030504040204" pitchFamily="34" charset="0"/>
                          <a:cs typeface="+mn-cs"/>
                        </a:rPr>
                        <a:t>Actively monitoring key indicators, regularly reviewing processes, and providing ongoing training and support for our staff.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dk1"/>
                          </a:solidFill>
                          <a:effectLst/>
                          <a:latin typeface="Verdana" panose="020B0604030504040204" pitchFamily="34" charset="0"/>
                          <a:ea typeface="Verdana" panose="020B0604030504040204" pitchFamily="34" charset="0"/>
                          <a:cs typeface="+mn-cs"/>
                        </a:rPr>
                        <a:t>Staffing levels are being reviewed and additional clinical capacity has been sought and secured to make delivery of targets sustainable for the future.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dk1"/>
                          </a:solidFill>
                          <a:effectLst/>
                          <a:latin typeface="Verdana" panose="020B0604030504040204" pitchFamily="34" charset="0"/>
                          <a:ea typeface="Verdana" panose="020B0604030504040204" pitchFamily="34" charset="0"/>
                          <a:cs typeface="+mn-cs"/>
                        </a:rPr>
                        <a:t>Engaging with stakeholders to identify further opportunities for improvement and ensuring early intervention where needed</a:t>
                      </a:r>
                    </a:p>
                    <a:p>
                      <a:r>
                        <a:rPr lang="en-GB" sz="1900" b="1" dirty="0">
                          <a:latin typeface="Verdana" panose="020B0604030504040204" pitchFamily="34" charset="0"/>
                          <a:ea typeface="Verdana" panose="020B0604030504040204" pitchFamily="34" charset="0"/>
                        </a:rPr>
                        <a:t> </a:t>
                      </a:r>
                      <a:endParaRPr lang="en-GB" sz="1900" dirty="0">
                        <a:latin typeface="Verdana" panose="020B0604030504040204" pitchFamily="34" charset="0"/>
                        <a:ea typeface="Verdana" panose="020B0604030504040204" pitchFamily="34" charset="0"/>
                      </a:endParaRPr>
                    </a:p>
                    <a:p>
                      <a:r>
                        <a:rPr lang="en-GB" sz="1900" b="1" dirty="0">
                          <a:latin typeface="Verdana" panose="020B0604030504040204" pitchFamily="34" charset="0"/>
                          <a:ea typeface="Verdana" panose="020B0604030504040204" pitchFamily="34" charset="0"/>
                        </a:rPr>
                        <a:t>What are the risks to delivery?</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900" kern="1200" dirty="0">
                          <a:solidFill>
                            <a:schemeClr val="dk1"/>
                          </a:solidFill>
                          <a:effectLst/>
                          <a:latin typeface="Verdana" panose="020B0604030504040204" pitchFamily="34" charset="0"/>
                          <a:ea typeface="Verdana" panose="020B0604030504040204" pitchFamily="34" charset="0"/>
                          <a:cs typeface="+mn-cs"/>
                        </a:rPr>
                        <a:t>There are some risks to delivery that we need to be mindful of. These include staffing challenges, increasing demand for services, and potential changes in funding long term. The service is working proactively to mitigate these risks. </a:t>
                      </a:r>
                    </a:p>
                    <a:p>
                      <a:pPr marL="0" indent="0">
                        <a:buFont typeface="Arial" panose="020B0604020202020204" pitchFamily="34" charset="0"/>
                        <a:buNone/>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88BC02F1-AE1F-38DF-3856-CFA66F6C65E9}"/>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lang="en-GB" sz="3200" b="1" dirty="0">
                <a:solidFill>
                  <a:schemeClr val="bg1"/>
                </a:solidFill>
                <a:latin typeface="Calibri" panose="020F0502020204030204"/>
              </a:rPr>
              <a:t>Level 3 – CAMHS</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B2329F03-6497-3DE7-B70F-52655B682654}"/>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7" name="Picture 6">
            <a:extLst>
              <a:ext uri="{FF2B5EF4-FFF2-40B4-BE49-F238E27FC236}">
                <a16:creationId xmlns:a16="http://schemas.microsoft.com/office/drawing/2014/main" id="{BCF594AE-CC0E-D974-EF8F-6EAABC226EBD}"/>
              </a:ext>
            </a:extLst>
          </p:cNvPr>
          <p:cNvPicPr>
            <a:picLocks noChangeAspect="1"/>
          </p:cNvPicPr>
          <p:nvPr/>
        </p:nvPicPr>
        <p:blipFill>
          <a:blip r:embed="rId3"/>
          <a:stretch>
            <a:fillRect/>
          </a:stretch>
        </p:blipFill>
        <p:spPr>
          <a:xfrm>
            <a:off x="1518444" y="2605871"/>
            <a:ext cx="6934200" cy="4087528"/>
          </a:xfrm>
          <a:prstGeom prst="rect">
            <a:avLst/>
          </a:prstGeom>
        </p:spPr>
      </p:pic>
      <p:pic>
        <p:nvPicPr>
          <p:cNvPr id="10" name="Picture 9">
            <a:extLst>
              <a:ext uri="{FF2B5EF4-FFF2-40B4-BE49-F238E27FC236}">
                <a16:creationId xmlns:a16="http://schemas.microsoft.com/office/drawing/2014/main" id="{128FCF8F-8E6B-ACB0-7BCC-316386C93A7D}"/>
              </a:ext>
            </a:extLst>
          </p:cNvPr>
          <p:cNvPicPr>
            <a:picLocks noChangeAspect="1"/>
          </p:cNvPicPr>
          <p:nvPr/>
        </p:nvPicPr>
        <p:blipFill>
          <a:blip r:embed="rId4"/>
          <a:stretch>
            <a:fillRect/>
          </a:stretch>
        </p:blipFill>
        <p:spPr>
          <a:xfrm>
            <a:off x="1823244" y="7026275"/>
            <a:ext cx="6629400" cy="4047424"/>
          </a:xfrm>
          <a:prstGeom prst="rect">
            <a:avLst/>
          </a:prstGeom>
        </p:spPr>
      </p:pic>
    </p:spTree>
    <p:extLst>
      <p:ext uri="{BB962C8B-B14F-4D97-AF65-F5344CB8AC3E}">
        <p14:creationId xmlns:p14="http://schemas.microsoft.com/office/powerpoint/2010/main" val="28084972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C2FE7B-ED9B-EBDD-94DE-E41CC1D5FC0D}"/>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3D2E98E-5A78-F7E6-3467-B6A81D528F46}"/>
              </a:ext>
            </a:extLst>
          </p:cNvPr>
          <p:cNvGraphicFramePr>
            <a:graphicFrameLocks noGrp="1"/>
          </p:cNvGraphicFramePr>
          <p:nvPr>
            <p:extLst>
              <p:ext uri="{D42A27DB-BD31-4B8C-83A1-F6EECF244321}">
                <p14:modId xmlns:p14="http://schemas.microsoft.com/office/powerpoint/2010/main" val="1988058291"/>
              </p:ext>
            </p:extLst>
          </p:nvPr>
        </p:nvGraphicFramePr>
        <p:xfrm>
          <a:off x="0" y="570708"/>
          <a:ext cx="20105688" cy="1920240"/>
        </p:xfrm>
        <a:graphic>
          <a:graphicData uri="http://schemas.openxmlformats.org/drawingml/2006/table">
            <a:tbl>
              <a:tblPr firstRow="1" bandRow="1">
                <a:tableStyleId>{5C22544A-7EE6-4342-B048-85BDC9FD1C3A}</a:tableStyleId>
              </a:tblPr>
              <a:tblGrid>
                <a:gridCol w="10129044">
                  <a:extLst>
                    <a:ext uri="{9D8B030D-6E8A-4147-A177-3AD203B41FA5}">
                      <a16:colId xmlns:a16="http://schemas.microsoft.com/office/drawing/2014/main" val="1129616965"/>
                    </a:ext>
                  </a:extLst>
                </a:gridCol>
                <a:gridCol w="49502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6663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kern="120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554926024"/>
                  </a:ext>
                </a:extLst>
              </a:tr>
              <a:tr h="16663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mn-cs"/>
                        </a:rPr>
                        <a:t>April 2026 Performance</a:t>
                      </a:r>
                      <a:endPar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744920207"/>
                  </a:ext>
                </a:extLst>
              </a:tr>
              <a:tr h="16663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026180600"/>
                  </a:ext>
                </a:extLst>
              </a:tr>
            </a:tbl>
          </a:graphicData>
        </a:graphic>
      </p:graphicFrame>
      <p:sp>
        <p:nvSpPr>
          <p:cNvPr id="2" name="TextBox 1">
            <a:extLst>
              <a:ext uri="{FF2B5EF4-FFF2-40B4-BE49-F238E27FC236}">
                <a16:creationId xmlns:a16="http://schemas.microsoft.com/office/drawing/2014/main" id="{1545F5E2-7A18-C095-F810-48CC90DFC1BF}"/>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lang="en-GB" sz="3200" b="1" dirty="0">
                <a:solidFill>
                  <a:schemeClr val="bg1"/>
                </a:solidFill>
                <a:latin typeface="Calibri" panose="020F0502020204030204"/>
              </a:rPr>
              <a:t>Level 3 – CAMHS</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2DDCAD01-67F0-3D27-C5C8-85CF6103FF7B}"/>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3074" name="Picture 2">
            <a:extLst>
              <a:ext uri="{FF2B5EF4-FFF2-40B4-BE49-F238E27FC236}">
                <a16:creationId xmlns:a16="http://schemas.microsoft.com/office/drawing/2014/main" id="{B5A89A69-4EAF-C630-6DE1-EAB908FB1E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0045" y="8648609"/>
            <a:ext cx="13244372" cy="244989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11642E3A-B86D-C4C0-C594-E41E54E21E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0044" y="5891521"/>
            <a:ext cx="13244372" cy="246423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862EE445-C1E4-FD4B-A141-DA87D93DBB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0044" y="2886477"/>
            <a:ext cx="13255439" cy="25753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BDEF84D0-8513-513B-B016-EDF1AF6DFB55}"/>
              </a:ext>
            </a:extLst>
          </p:cNvPr>
          <p:cNvPicPr>
            <a:picLocks noChangeAspect="1"/>
          </p:cNvPicPr>
          <p:nvPr/>
        </p:nvPicPr>
        <p:blipFill>
          <a:blip r:embed="rId5"/>
          <a:stretch>
            <a:fillRect/>
          </a:stretch>
        </p:blipFill>
        <p:spPr>
          <a:xfrm>
            <a:off x="150205" y="4212849"/>
            <a:ext cx="6548294" cy="4289334"/>
          </a:xfrm>
          <a:prstGeom prst="rect">
            <a:avLst/>
          </a:prstGeom>
        </p:spPr>
      </p:pic>
    </p:spTree>
    <p:extLst>
      <p:ext uri="{BB962C8B-B14F-4D97-AF65-F5344CB8AC3E}">
        <p14:creationId xmlns:p14="http://schemas.microsoft.com/office/powerpoint/2010/main" val="15134275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A4E3C-207E-936E-99F9-07371499C6E3}"/>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68AEAFD8-8329-9646-15F0-AB428AC09A67}"/>
              </a:ext>
            </a:extLst>
          </p:cNvPr>
          <p:cNvGraphicFramePr>
            <a:graphicFrameLocks noGrp="1"/>
          </p:cNvGraphicFramePr>
          <p:nvPr>
            <p:extLst>
              <p:ext uri="{D42A27DB-BD31-4B8C-83A1-F6EECF244321}">
                <p14:modId xmlns:p14="http://schemas.microsoft.com/office/powerpoint/2010/main" val="2968981534"/>
              </p:ext>
            </p:extLst>
          </p:nvPr>
        </p:nvGraphicFramePr>
        <p:xfrm>
          <a:off x="0" y="570708"/>
          <a:ext cx="20105688" cy="7879945"/>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8 cases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577487">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April 2026 - 8  cases,  previous month - 12 cases,  equivalent period in April 2025 - 11 cases</a:t>
                      </a:r>
                      <a:r>
                        <a:rPr lang="en-GB" sz="1800" b="1" dirty="0">
                          <a:latin typeface="Verdana" panose="020B0604030504040204" pitchFamily="34" charset="0"/>
                          <a:ea typeface="Verdana" panose="020B0604030504040204" pitchFamily="34" charset="0"/>
                        </a:rPr>
                        <a:t>. </a:t>
                      </a:r>
                    </a:p>
                    <a:p>
                      <a:pPr marL="285750" indent="-285750">
                        <a:buFont typeface="Arial" panose="020B0604020202020204" pitchFamily="34" charset="0"/>
                        <a:buChar char="•"/>
                      </a:pPr>
                      <a:endParaRPr lang="en-GB" sz="1800" b="1"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How do we compare across Wales?   (All-Wales incidence 43.83/100,000)</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SBUHB has the second highest incidence rate of all acute health boards.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April 2026 - 53.08 /100,000. </a:t>
                      </a:r>
                    </a:p>
                    <a:p>
                      <a:pPr marL="0" indent="0">
                        <a:buFont typeface="Arial" panose="020B0604020202020204" pitchFamily="34" charset="0"/>
                        <a:buNone/>
                      </a:pPr>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endParaRPr lang="en-GB" sz="1800" b="1"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Gold IMT, SG case reviews, antibiotic stewardship audits including vascular surgery, mental health self harm prescribing, hospital acquired pneumonia (HAP) audits, IV to oral switch and asymptomatic C. diff screening study in AMU Morriston, HEPMA &amp; SIGNAL integration for prescribing/ review prompts.</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Cleaning - Gap analysis on 2025 NSOC standards, a trial of microfibre cleaning system, purchasing new UV-C equipment,  cleaning staff recruitment.</a:t>
                      </a:r>
                    </a:p>
                    <a:p>
                      <a:pPr marL="285750" indent="-285750">
                        <a:buFont typeface="Arial" panose="020B0604020202020204" pitchFamily="34" charset="0"/>
                        <a:buChar char="•"/>
                      </a:pPr>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Increased infection risk to service users: over crowding, bed spacing, single room availability, ratio of toilets: service users, lack of ventilation, patient acuity, co-morbidities, older inpatient populations, increasing number of clinically optimised service users.</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Risks impacting of cleaning provision: over occupancy, reduced bed spacing, cleaning staff retention and recruitment, funding, lack of decant facility, ageing estate.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74510BDD-5A0D-C486-FCD8-EB7859AAE01D}"/>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4" name="TextBox 3">
            <a:extLst>
              <a:ext uri="{FF2B5EF4-FFF2-40B4-BE49-F238E27FC236}">
                <a16:creationId xmlns:a16="http://schemas.microsoft.com/office/drawing/2014/main" id="{3177EA7E-B9D1-A42E-F9A9-57F07ECBD901}"/>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7" name="Picture 6">
            <a:extLst>
              <a:ext uri="{FF2B5EF4-FFF2-40B4-BE49-F238E27FC236}">
                <a16:creationId xmlns:a16="http://schemas.microsoft.com/office/drawing/2014/main" id="{0A8A46FB-7A24-B138-0810-4C39A3F99E10}"/>
              </a:ext>
            </a:extLst>
          </p:cNvPr>
          <p:cNvPicPr>
            <a:picLocks noChangeAspect="1"/>
          </p:cNvPicPr>
          <p:nvPr/>
        </p:nvPicPr>
        <p:blipFill>
          <a:blip r:embed="rId3"/>
          <a:stretch>
            <a:fillRect/>
          </a:stretch>
        </p:blipFill>
        <p:spPr>
          <a:xfrm>
            <a:off x="680244" y="1920875"/>
            <a:ext cx="8534400" cy="5672039"/>
          </a:xfrm>
          <a:prstGeom prst="rect">
            <a:avLst/>
          </a:prstGeom>
        </p:spPr>
      </p:pic>
      <p:pic>
        <p:nvPicPr>
          <p:cNvPr id="10" name="Picture 9">
            <a:extLst>
              <a:ext uri="{FF2B5EF4-FFF2-40B4-BE49-F238E27FC236}">
                <a16:creationId xmlns:a16="http://schemas.microsoft.com/office/drawing/2014/main" id="{365F8035-42EA-4B05-75C7-6D2752700ED1}"/>
              </a:ext>
            </a:extLst>
          </p:cNvPr>
          <p:cNvPicPr>
            <a:picLocks noChangeAspect="1"/>
          </p:cNvPicPr>
          <p:nvPr/>
        </p:nvPicPr>
        <p:blipFill>
          <a:blip r:embed="rId4"/>
          <a:stretch>
            <a:fillRect/>
          </a:stretch>
        </p:blipFill>
        <p:spPr>
          <a:xfrm>
            <a:off x="2533999" y="8450653"/>
            <a:ext cx="15037689" cy="2858697"/>
          </a:xfrm>
          <a:prstGeom prst="rect">
            <a:avLst/>
          </a:prstGeom>
        </p:spPr>
      </p:pic>
    </p:spTree>
    <p:extLst>
      <p:ext uri="{BB962C8B-B14F-4D97-AF65-F5344CB8AC3E}">
        <p14:creationId xmlns:p14="http://schemas.microsoft.com/office/powerpoint/2010/main" val="6614208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0B84EC-9781-4336-B9C7-CC23A0CDE549}"/>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5D2B5AA3-F6CF-6D28-6E60-2B69A4D21D1D}"/>
              </a:ext>
            </a:extLst>
          </p:cNvPr>
          <p:cNvGraphicFramePr>
            <a:graphicFrameLocks noGrp="1"/>
          </p:cNvGraphicFramePr>
          <p:nvPr>
            <p:extLst>
              <p:ext uri="{D42A27DB-BD31-4B8C-83A1-F6EECF244321}">
                <p14:modId xmlns:p14="http://schemas.microsoft.com/office/powerpoint/2010/main" val="644190918"/>
              </p:ext>
            </p:extLst>
          </p:nvPr>
        </p:nvGraphicFramePr>
        <p:xfrm>
          <a:off x="0" y="570708"/>
          <a:ext cx="20105688" cy="7507992"/>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4 cases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577487">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April 2026 – 4 cases, March 2026  - 6 cases, April 2025 – 4 cases.</a:t>
                      </a:r>
                    </a:p>
                    <a:p>
                      <a:endParaRPr lang="en-GB" sz="1800" b="1"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How do we compare across Wales? (All-Wales incidence 33.83/100,000)</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SBUHB has the second lowest Incidence compared to other acute health boards in Wales.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April 2026 - 18.74/100,000 </a:t>
                      </a:r>
                    </a:p>
                    <a:p>
                      <a:endParaRPr lang="en-GB" sz="1800" b="1"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Focus on asepsis, audits on invasive device presence  and Chlorhexidine impregnated wash cloth use. </a:t>
                      </a:r>
                    </a:p>
                    <a:p>
                      <a:r>
                        <a:rPr lang="en-GB" sz="1800" dirty="0">
                          <a:latin typeface="Verdana" panose="020B0604030504040204" pitchFamily="34" charset="0"/>
                          <a:ea typeface="Verdana" panose="020B0604030504040204" pitchFamily="34" charset="0"/>
                        </a:rPr>
                        <a:t> </a:t>
                      </a:r>
                    </a:p>
                    <a:p>
                      <a:r>
                        <a:rPr lang="en-GB" sz="1800" b="1" dirty="0">
                          <a:latin typeface="Verdana" panose="020B0604030504040204" pitchFamily="34" charset="0"/>
                          <a:ea typeface="Verdana" panose="020B0604030504040204" pitchFamily="34" charset="0"/>
                        </a:rPr>
                        <a:t>What are the risks to delivery?</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Adherence with ANTT, invasive device presence and  monitoring, service user acceptance of skin decolonisation wipes </a:t>
                      </a:r>
                    </a:p>
                    <a:p>
                      <a:pPr marL="285750" indent="-285750">
                        <a:buFont typeface="Arial" panose="020B0604020202020204" pitchFamily="34" charset="0"/>
                        <a:buChar char="•"/>
                      </a:pPr>
                      <a:endParaRPr lang="en-GB" sz="18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11708ACA-215D-D043-1A52-57C147861EBE}"/>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4" name="TextBox 3">
            <a:extLst>
              <a:ext uri="{FF2B5EF4-FFF2-40B4-BE49-F238E27FC236}">
                <a16:creationId xmlns:a16="http://schemas.microsoft.com/office/drawing/2014/main" id="{871A5E1B-62CD-566A-473E-BE479B58032C}"/>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6" name="Picture 5">
            <a:extLst>
              <a:ext uri="{FF2B5EF4-FFF2-40B4-BE49-F238E27FC236}">
                <a16:creationId xmlns:a16="http://schemas.microsoft.com/office/drawing/2014/main" id="{5DC8E260-3AD4-3971-0235-0ED0642E09A9}"/>
              </a:ext>
            </a:extLst>
          </p:cNvPr>
          <p:cNvPicPr>
            <a:picLocks noChangeAspect="1"/>
          </p:cNvPicPr>
          <p:nvPr/>
        </p:nvPicPr>
        <p:blipFill>
          <a:blip r:embed="rId3"/>
          <a:stretch>
            <a:fillRect/>
          </a:stretch>
        </p:blipFill>
        <p:spPr>
          <a:xfrm>
            <a:off x="604044" y="1844675"/>
            <a:ext cx="8534400" cy="5748745"/>
          </a:xfrm>
          <a:prstGeom prst="rect">
            <a:avLst/>
          </a:prstGeom>
        </p:spPr>
      </p:pic>
      <p:pic>
        <p:nvPicPr>
          <p:cNvPr id="9" name="Picture 8">
            <a:extLst>
              <a:ext uri="{FF2B5EF4-FFF2-40B4-BE49-F238E27FC236}">
                <a16:creationId xmlns:a16="http://schemas.microsoft.com/office/drawing/2014/main" id="{CB87E640-6582-70F1-7509-35694B7C9062}"/>
              </a:ext>
            </a:extLst>
          </p:cNvPr>
          <p:cNvPicPr>
            <a:picLocks noChangeAspect="1"/>
          </p:cNvPicPr>
          <p:nvPr/>
        </p:nvPicPr>
        <p:blipFill>
          <a:blip r:embed="rId4"/>
          <a:stretch>
            <a:fillRect/>
          </a:stretch>
        </p:blipFill>
        <p:spPr>
          <a:xfrm>
            <a:off x="2841245" y="8245475"/>
            <a:ext cx="14423198" cy="2767176"/>
          </a:xfrm>
          <a:prstGeom prst="rect">
            <a:avLst/>
          </a:prstGeom>
        </p:spPr>
      </p:pic>
    </p:spTree>
    <p:extLst>
      <p:ext uri="{BB962C8B-B14F-4D97-AF65-F5344CB8AC3E}">
        <p14:creationId xmlns:p14="http://schemas.microsoft.com/office/powerpoint/2010/main" val="18653690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276695-1034-8D0E-35FF-8F90319B8C71}"/>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52CE9C5E-5409-DAB5-70C7-97046E794277}"/>
              </a:ext>
            </a:extLst>
          </p:cNvPr>
          <p:cNvGraphicFramePr>
            <a:graphicFrameLocks noGrp="1"/>
          </p:cNvGraphicFramePr>
          <p:nvPr>
            <p:extLst>
              <p:ext uri="{D42A27DB-BD31-4B8C-83A1-F6EECF244321}">
                <p14:modId xmlns:p14="http://schemas.microsoft.com/office/powerpoint/2010/main" val="1801639055"/>
              </p:ext>
            </p:extLst>
          </p:nvPr>
        </p:nvGraphicFramePr>
        <p:xfrm>
          <a:off x="0" y="570708"/>
          <a:ext cx="20105688" cy="7507992"/>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5 cases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577487">
                <a:tc>
                  <a:txBody>
                    <a:bodyPr/>
                    <a:lstStyle/>
                    <a:p>
                      <a:endParaRPr lang="en-GB" sz="18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latin typeface="Verdana" panose="020B0604030504040204" pitchFamily="34" charset="0"/>
                          <a:ea typeface="Verdana" panose="020B0604030504040204" pitchFamily="34" charset="0"/>
                        </a:rPr>
                        <a:t>April 2026 – 5  Hospital Onset cases, April 2025 – 6 HO cases.</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March 2026 – 6 HO cases</a:t>
                      </a:r>
                    </a:p>
                    <a:p>
                      <a:pPr marL="0" indent="0">
                        <a:buFont typeface="Arial" panose="020B0604020202020204" pitchFamily="34" charset="0"/>
                        <a:buNone/>
                      </a:pPr>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How do we compare across Wales? (All-Wales incidence - 68.44/100,000).</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SBUHB has the second lowest incidence.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April 2026 – 62.45/100,000. </a:t>
                      </a: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Actions to improve quality of urine sampling, appropriate diagnosis and focus on reducing unnecessary invasive device presence.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Care home work to reduce urinary tracts infections. </a:t>
                      </a:r>
                    </a:p>
                    <a:p>
                      <a:endParaRPr lang="en-GB" sz="1800" b="1"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 </a:t>
                      </a:r>
                    </a:p>
                    <a:p>
                      <a:pPr marL="285750" indent="-285750">
                        <a:buFont typeface="Arial" panose="020B0604020202020204" pitchFamily="34" charset="0"/>
                        <a:buChar char="•"/>
                      </a:pPr>
                      <a:r>
                        <a:rPr lang="en-GB" sz="1800" dirty="0">
                          <a:latin typeface="Verdana" panose="020B0604030504040204" pitchFamily="34" charset="0"/>
                          <a:ea typeface="Verdana" panose="020B0604030504040204" pitchFamily="34" charset="0"/>
                        </a:rPr>
                        <a:t>Patient factors linked to risk of developing urinary tract infections and hepatobiliary disease are often a source of </a:t>
                      </a:r>
                      <a:r>
                        <a:rPr lang="en-GB" sz="1800" i="1" dirty="0">
                          <a:latin typeface="Verdana" panose="020B0604030504040204" pitchFamily="34" charset="0"/>
                          <a:ea typeface="Verdana" panose="020B0604030504040204" pitchFamily="34" charset="0"/>
                        </a:rPr>
                        <a:t>E. coli </a:t>
                      </a:r>
                      <a:r>
                        <a:rPr lang="en-GB" sz="1800" dirty="0">
                          <a:latin typeface="Verdana" panose="020B0604030504040204" pitchFamily="34" charset="0"/>
                          <a:ea typeface="Verdana" panose="020B0604030504040204" pitchFamily="34" charset="0"/>
                        </a:rPr>
                        <a:t>bacteraemia episodes.  A number of hospital onset cases manifest shortly after admission but the source of the bacteraemia may be community acquired. </a:t>
                      </a:r>
                    </a:p>
                    <a:p>
                      <a:pPr marL="285750" indent="-285750">
                        <a:buFont typeface="Arial" panose="020B0604020202020204" pitchFamily="34" charset="0"/>
                        <a:buChar char="•"/>
                      </a:pPr>
                      <a:endParaRPr lang="en-GB" sz="18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923946D7-2A85-853E-6C6C-ECD8E75384FF}"/>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4" name="TextBox 3">
            <a:extLst>
              <a:ext uri="{FF2B5EF4-FFF2-40B4-BE49-F238E27FC236}">
                <a16:creationId xmlns:a16="http://schemas.microsoft.com/office/drawing/2014/main" id="{850C603A-E11B-24F7-E2C2-A3111E47056B}"/>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6" name="Picture 5">
            <a:extLst>
              <a:ext uri="{FF2B5EF4-FFF2-40B4-BE49-F238E27FC236}">
                <a16:creationId xmlns:a16="http://schemas.microsoft.com/office/drawing/2014/main" id="{1D07E36D-6D4C-D402-76E9-CC4C544769D8}"/>
              </a:ext>
            </a:extLst>
          </p:cNvPr>
          <p:cNvPicPr>
            <a:picLocks noChangeAspect="1"/>
          </p:cNvPicPr>
          <p:nvPr/>
        </p:nvPicPr>
        <p:blipFill>
          <a:blip r:embed="rId3"/>
          <a:stretch>
            <a:fillRect/>
          </a:stretch>
        </p:blipFill>
        <p:spPr>
          <a:xfrm>
            <a:off x="680244" y="1920875"/>
            <a:ext cx="8610600" cy="5681944"/>
          </a:xfrm>
          <a:prstGeom prst="rect">
            <a:avLst/>
          </a:prstGeom>
        </p:spPr>
      </p:pic>
      <p:pic>
        <p:nvPicPr>
          <p:cNvPr id="8" name="Picture 7">
            <a:extLst>
              <a:ext uri="{FF2B5EF4-FFF2-40B4-BE49-F238E27FC236}">
                <a16:creationId xmlns:a16="http://schemas.microsoft.com/office/drawing/2014/main" id="{DFEC677B-BE00-079F-D79F-2618D1333817}"/>
              </a:ext>
            </a:extLst>
          </p:cNvPr>
          <p:cNvPicPr>
            <a:picLocks noChangeAspect="1"/>
          </p:cNvPicPr>
          <p:nvPr/>
        </p:nvPicPr>
        <p:blipFill>
          <a:blip r:embed="rId4"/>
          <a:stretch>
            <a:fillRect/>
          </a:stretch>
        </p:blipFill>
        <p:spPr>
          <a:xfrm>
            <a:off x="2157628" y="8230110"/>
            <a:ext cx="15790431" cy="3071052"/>
          </a:xfrm>
          <a:prstGeom prst="rect">
            <a:avLst/>
          </a:prstGeom>
        </p:spPr>
      </p:pic>
    </p:spTree>
    <p:extLst>
      <p:ext uri="{BB962C8B-B14F-4D97-AF65-F5344CB8AC3E}">
        <p14:creationId xmlns:p14="http://schemas.microsoft.com/office/powerpoint/2010/main" val="7299740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3C9F1-501E-6073-C857-3B1E63D5B260}"/>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A666016-E25F-0B46-6290-9294E5F31813}"/>
              </a:ext>
            </a:extLst>
          </p:cNvPr>
          <p:cNvGraphicFramePr>
            <a:graphicFrameLocks noGrp="1"/>
          </p:cNvGraphicFramePr>
          <p:nvPr>
            <p:extLst>
              <p:ext uri="{D42A27DB-BD31-4B8C-83A1-F6EECF244321}">
                <p14:modId xmlns:p14="http://schemas.microsoft.com/office/powerpoint/2010/main" val="174705118"/>
              </p:ext>
            </p:extLst>
          </p:nvPr>
        </p:nvGraphicFramePr>
        <p:xfrm>
          <a:off x="0" y="570708"/>
          <a:ext cx="20105688" cy="7507992"/>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93050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Enhanced Monitoring Target: </a:t>
                      </a:r>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9 cases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6577487">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u="none" dirty="0">
                          <a:latin typeface="Verdana" panose="020B0604030504040204" pitchFamily="34" charset="0"/>
                          <a:ea typeface="Verdana" panose="020B0604030504040204" pitchFamily="34" charset="0"/>
                        </a:rPr>
                        <a:t>How are we doing</a:t>
                      </a:r>
                      <a:r>
                        <a:rPr lang="en-GB" sz="1800" u="none" dirty="0">
                          <a:latin typeface="Verdana" panose="020B0604030504040204" pitchFamily="34" charset="0"/>
                          <a:ea typeface="Verdana" panose="020B0604030504040204" pitchFamily="34" charset="0"/>
                        </a:rPr>
                        <a:t>?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u="none" dirty="0">
                          <a:latin typeface="Verdana" panose="020B0604030504040204" pitchFamily="34" charset="0"/>
                          <a:ea typeface="Verdana" panose="020B0604030504040204" pitchFamily="34" charset="0"/>
                        </a:rPr>
                        <a:t>April 2026 – 9 Hospital Onset cases, April 2025 – 4 HO cases.</a:t>
                      </a:r>
                    </a:p>
                    <a:p>
                      <a:pPr marL="285750" indent="-285750">
                        <a:buFont typeface="Arial" panose="020B0604020202020204" pitchFamily="34" charset="0"/>
                        <a:buChar char="•"/>
                      </a:pPr>
                      <a:r>
                        <a:rPr lang="en-GB" sz="1800" u="none" dirty="0">
                          <a:latin typeface="Verdana" panose="020B0604030504040204" pitchFamily="34" charset="0"/>
                          <a:ea typeface="Verdana" panose="020B0604030504040204" pitchFamily="34" charset="0"/>
                        </a:rPr>
                        <a:t>March 2026 – 4 HO cases</a:t>
                      </a:r>
                    </a:p>
                    <a:p>
                      <a:pPr marL="0" indent="0">
                        <a:buFont typeface="Arial" panose="020B0604020202020204" pitchFamily="34" charset="0"/>
                        <a:buNone/>
                      </a:pPr>
                      <a:endParaRPr lang="en-GB" sz="1800" u="none" dirty="0">
                        <a:latin typeface="Verdana" panose="020B0604030504040204" pitchFamily="34" charset="0"/>
                        <a:ea typeface="Verdana" panose="020B0604030504040204" pitchFamily="34" charset="0"/>
                      </a:endParaRPr>
                    </a:p>
                    <a:p>
                      <a:r>
                        <a:rPr lang="en-GB" sz="1800" b="1" u="none" dirty="0">
                          <a:latin typeface="Verdana" panose="020B0604030504040204" pitchFamily="34" charset="0"/>
                          <a:ea typeface="Verdana" panose="020B0604030504040204" pitchFamily="34" charset="0"/>
                        </a:rPr>
                        <a:t>How do we compare across Wales? ( All –Wales incidence 22.68/100,000)</a:t>
                      </a:r>
                    </a:p>
                    <a:p>
                      <a:pPr marL="285750" indent="-285750">
                        <a:buFont typeface="Arial" panose="020B0604020202020204" pitchFamily="34" charset="0"/>
                        <a:buChar char="•"/>
                      </a:pPr>
                      <a:r>
                        <a:rPr lang="en-GB" sz="1800" u="none" dirty="0">
                          <a:latin typeface="Verdana" panose="020B0604030504040204" pitchFamily="34" charset="0"/>
                          <a:ea typeface="Verdana" panose="020B0604030504040204" pitchFamily="34" charset="0"/>
                        </a:rPr>
                        <a:t>SBUHB has the highest incidence (more than double the incidence of the 2</a:t>
                      </a:r>
                      <a:r>
                        <a:rPr lang="en-GB" sz="1800" u="none" baseline="30000" dirty="0">
                          <a:latin typeface="Verdana" panose="020B0604030504040204" pitchFamily="34" charset="0"/>
                          <a:ea typeface="Verdana" panose="020B0604030504040204" pitchFamily="34" charset="0"/>
                        </a:rPr>
                        <a:t>nd</a:t>
                      </a:r>
                      <a:r>
                        <a:rPr lang="en-GB" sz="1800" u="none" dirty="0">
                          <a:latin typeface="Verdana" panose="020B0604030504040204" pitchFamily="34" charset="0"/>
                          <a:ea typeface="Verdana" panose="020B0604030504040204" pitchFamily="34" charset="0"/>
                        </a:rPr>
                        <a:t> highest acute health board).</a:t>
                      </a:r>
                    </a:p>
                    <a:p>
                      <a:pPr marL="285750" indent="-285750">
                        <a:buFont typeface="Arial" panose="020B0604020202020204" pitchFamily="34" charset="0"/>
                        <a:buChar char="•"/>
                      </a:pPr>
                      <a:r>
                        <a:rPr lang="en-GB" sz="1800" u="none" dirty="0">
                          <a:latin typeface="Verdana" panose="020B0604030504040204" pitchFamily="34" charset="0"/>
                          <a:ea typeface="Verdana" panose="020B0604030504040204" pitchFamily="34" charset="0"/>
                        </a:rPr>
                        <a:t>April 2026 – 46.84/100,000. </a:t>
                      </a:r>
                    </a:p>
                    <a:p>
                      <a:endParaRPr lang="en-GB" sz="1800" b="1" u="none" dirty="0">
                        <a:latin typeface="Verdana" panose="020B0604030504040204" pitchFamily="34" charset="0"/>
                        <a:ea typeface="Verdana" panose="020B0604030504040204" pitchFamily="34" charset="0"/>
                      </a:endParaRPr>
                    </a:p>
                    <a:p>
                      <a:r>
                        <a:rPr lang="en-GB" sz="1800" b="1" u="none" dirty="0">
                          <a:latin typeface="Verdana" panose="020B0604030504040204" pitchFamily="34" charset="0"/>
                          <a:ea typeface="Verdana" panose="020B0604030504040204" pitchFamily="34" charset="0"/>
                        </a:rPr>
                        <a:t>What actions are we taking to improve?</a:t>
                      </a:r>
                    </a:p>
                    <a:p>
                      <a:pPr marL="285750" indent="-285750">
                        <a:buFont typeface="Arial" panose="020B0604020202020204" pitchFamily="34" charset="0"/>
                        <a:buChar char="•"/>
                      </a:pPr>
                      <a:r>
                        <a:rPr lang="en-GB" sz="1800" u="none" dirty="0">
                          <a:latin typeface="Verdana" panose="020B0604030504040204" pitchFamily="34" charset="0"/>
                          <a:ea typeface="Verdana" panose="020B0604030504040204" pitchFamily="34" charset="0"/>
                        </a:rPr>
                        <a:t>Actions to improve quality of urine sampling, appropriate diagnosis and focus on reducing unnecessary invasive device presence. </a:t>
                      </a:r>
                    </a:p>
                    <a:p>
                      <a:endParaRPr lang="en-GB" sz="1800" b="1" u="none" dirty="0">
                        <a:latin typeface="Verdana" panose="020B0604030504040204" pitchFamily="34" charset="0"/>
                        <a:ea typeface="Verdana" panose="020B0604030504040204" pitchFamily="34" charset="0"/>
                      </a:endParaRPr>
                    </a:p>
                    <a:p>
                      <a:r>
                        <a:rPr lang="en-GB" sz="1800" b="1" u="none" dirty="0">
                          <a:latin typeface="Verdana" panose="020B0604030504040204" pitchFamily="34" charset="0"/>
                          <a:ea typeface="Verdana" panose="020B0604030504040204" pitchFamily="34" charset="0"/>
                        </a:rPr>
                        <a:t>What are the risks to delivery? </a:t>
                      </a:r>
                    </a:p>
                    <a:p>
                      <a:pPr marL="285750" indent="-285750">
                        <a:buFont typeface="Arial" panose="020B0604020202020204" pitchFamily="34" charset="0"/>
                        <a:buChar char="•"/>
                      </a:pPr>
                      <a:r>
                        <a:rPr lang="en-GB" sz="1800" u="none" dirty="0">
                          <a:latin typeface="Verdana" panose="020B0604030504040204" pitchFamily="34" charset="0"/>
                          <a:ea typeface="Verdana" panose="020B0604030504040204" pitchFamily="34" charset="0"/>
                        </a:rPr>
                        <a:t>The increasing incidence of hepatobiliary disease  in the population of Wales, </a:t>
                      </a:r>
                      <a:r>
                        <a:rPr lang="en-GB" sz="1800" i="1" u="none" dirty="0">
                          <a:latin typeface="Verdana" panose="020B0604030504040204" pitchFamily="34" charset="0"/>
                          <a:ea typeface="Verdana" panose="020B0604030504040204" pitchFamily="34" charset="0"/>
                        </a:rPr>
                        <a:t>Klebsiella</a:t>
                      </a:r>
                      <a:r>
                        <a:rPr lang="en-GB" sz="1800" u="none" dirty="0">
                          <a:latin typeface="Verdana" panose="020B0604030504040204" pitchFamily="34" charset="0"/>
                          <a:ea typeface="Verdana" panose="020B0604030504040204" pitchFamily="34" charset="0"/>
                        </a:rPr>
                        <a:t> spp. bacteraemia are often associated with hepatobiliary source.</a:t>
                      </a:r>
                    </a:p>
                    <a:p>
                      <a:pPr marL="285750" indent="-285750">
                        <a:buFont typeface="Arial" panose="020B0604020202020204" pitchFamily="34" charset="0"/>
                        <a:buChar char="•"/>
                      </a:pPr>
                      <a:endParaRPr lang="en-GB" sz="18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C908D417-2F3E-7DF9-C878-9E8F8CEB1476}"/>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Level 4 - Planned Care Performance</a:t>
            </a:r>
          </a:p>
        </p:txBody>
      </p:sp>
      <p:sp>
        <p:nvSpPr>
          <p:cNvPr id="4" name="TextBox 3">
            <a:extLst>
              <a:ext uri="{FF2B5EF4-FFF2-40B4-BE49-F238E27FC236}">
                <a16:creationId xmlns:a16="http://schemas.microsoft.com/office/drawing/2014/main" id="{B7076B0A-16B3-4FF1-7B7A-77EF25A57DED}"/>
              </a:ext>
            </a:extLst>
          </p:cNvPr>
          <p:cNvSpPr txBox="1"/>
          <p:nvPr/>
        </p:nvSpPr>
        <p:spPr>
          <a:xfrm>
            <a:off x="0" y="0"/>
            <a:ext cx="20105688" cy="584775"/>
          </a:xfrm>
          <a:prstGeom prst="rect">
            <a:avLst/>
          </a:prstGeom>
          <a:solidFill>
            <a:schemeClr val="accent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high quality, safe, efficient and delivers the best possible outcomes for people in partnerships</a:t>
            </a:r>
          </a:p>
        </p:txBody>
      </p:sp>
      <p:pic>
        <p:nvPicPr>
          <p:cNvPr id="6" name="Picture 5">
            <a:extLst>
              <a:ext uri="{FF2B5EF4-FFF2-40B4-BE49-F238E27FC236}">
                <a16:creationId xmlns:a16="http://schemas.microsoft.com/office/drawing/2014/main" id="{BF605AFB-A1FF-2B0B-3F4F-6B45D4DB0137}"/>
              </a:ext>
            </a:extLst>
          </p:cNvPr>
          <p:cNvPicPr>
            <a:picLocks noChangeAspect="1"/>
          </p:cNvPicPr>
          <p:nvPr/>
        </p:nvPicPr>
        <p:blipFill>
          <a:blip r:embed="rId3"/>
          <a:stretch>
            <a:fillRect/>
          </a:stretch>
        </p:blipFill>
        <p:spPr>
          <a:xfrm>
            <a:off x="375444" y="1768475"/>
            <a:ext cx="8763000" cy="5842001"/>
          </a:xfrm>
          <a:prstGeom prst="rect">
            <a:avLst/>
          </a:prstGeom>
        </p:spPr>
      </p:pic>
      <p:pic>
        <p:nvPicPr>
          <p:cNvPr id="8" name="Picture 7">
            <a:extLst>
              <a:ext uri="{FF2B5EF4-FFF2-40B4-BE49-F238E27FC236}">
                <a16:creationId xmlns:a16="http://schemas.microsoft.com/office/drawing/2014/main" id="{0BDAC93B-4BA2-76C8-708E-AA0014908E39}"/>
              </a:ext>
            </a:extLst>
          </p:cNvPr>
          <p:cNvPicPr>
            <a:picLocks noChangeAspect="1"/>
          </p:cNvPicPr>
          <p:nvPr/>
        </p:nvPicPr>
        <p:blipFill>
          <a:blip r:embed="rId4"/>
          <a:stretch>
            <a:fillRect/>
          </a:stretch>
        </p:blipFill>
        <p:spPr>
          <a:xfrm>
            <a:off x="1667978" y="8102596"/>
            <a:ext cx="16769732" cy="2986175"/>
          </a:xfrm>
          <a:prstGeom prst="rect">
            <a:avLst/>
          </a:prstGeom>
        </p:spPr>
      </p:pic>
    </p:spTree>
    <p:extLst>
      <p:ext uri="{BB962C8B-B14F-4D97-AF65-F5344CB8AC3E}">
        <p14:creationId xmlns:p14="http://schemas.microsoft.com/office/powerpoint/2010/main" val="13810741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0D3DD-7D69-64AC-5156-300DB46C51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260347B-B2C2-569E-F4FC-7FDF1909AF45}"/>
              </a:ext>
            </a:extLst>
          </p:cNvPr>
          <p:cNvSpPr txBox="1"/>
          <p:nvPr/>
        </p:nvSpPr>
        <p:spPr>
          <a:xfrm>
            <a:off x="0" y="0"/>
            <a:ext cx="20105688" cy="584775"/>
          </a:xfrm>
          <a:prstGeom prst="rect">
            <a:avLst/>
          </a:prstGeom>
          <a:solidFill>
            <a:srgbClr val="002060"/>
          </a:solidFill>
        </p:spPr>
        <p:txBody>
          <a:bodyPr wrap="square" rtlCol="0">
            <a:spAutoFit/>
          </a:bodyPr>
          <a:lstStyle/>
          <a:p>
            <a:pPr lvl="0" algn="ctr">
              <a:spcAft>
                <a:spcPts val="989"/>
              </a:spcAft>
              <a:defRPr/>
            </a:pPr>
            <a:r>
              <a:rPr kumimoji="0" lang="en-GB" sz="3200" b="1" i="0" u="none" strike="noStrike" kern="1200" cap="none" spc="0" normalizeH="0" baseline="0" noProof="0" dirty="0">
                <a:ln>
                  <a:noFill/>
                </a:ln>
                <a:solidFill>
                  <a:prstClr val="white"/>
                </a:solidFill>
                <a:effectLst/>
                <a:uLnTx/>
                <a:uFillTx/>
                <a:ea typeface="+mn-ea"/>
                <a:cs typeface="+mn-cs"/>
              </a:rPr>
              <a:t>Targeted Intervention (Level 4) – Maternity &amp; Neonates</a:t>
            </a:r>
          </a:p>
        </p:txBody>
      </p:sp>
      <p:graphicFrame>
        <p:nvGraphicFramePr>
          <p:cNvPr id="7" name="Table 6">
            <a:extLst>
              <a:ext uri="{FF2B5EF4-FFF2-40B4-BE49-F238E27FC236}">
                <a16:creationId xmlns:a16="http://schemas.microsoft.com/office/drawing/2014/main" id="{2925D6B2-6DFE-660F-A884-99A2E8D9B3CF}"/>
              </a:ext>
            </a:extLst>
          </p:cNvPr>
          <p:cNvGraphicFramePr>
            <a:graphicFrameLocks noGrp="1"/>
          </p:cNvGraphicFramePr>
          <p:nvPr>
            <p:extLst>
              <p:ext uri="{D42A27DB-BD31-4B8C-83A1-F6EECF244321}">
                <p14:modId xmlns:p14="http://schemas.microsoft.com/office/powerpoint/2010/main" val="2557945365"/>
              </p:ext>
            </p:extLst>
          </p:nvPr>
        </p:nvGraphicFramePr>
        <p:xfrm>
          <a:off x="261144" y="694623"/>
          <a:ext cx="19583400" cy="10592502"/>
        </p:xfrm>
        <a:graphic>
          <a:graphicData uri="http://schemas.openxmlformats.org/drawingml/2006/table">
            <a:tbl>
              <a:tblPr firstRow="1" bandRow="1">
                <a:tableStyleId>{5C22544A-7EE6-4342-B048-85BDC9FD1C3A}</a:tableStyleId>
              </a:tblPr>
              <a:tblGrid>
                <a:gridCol w="8382000">
                  <a:extLst>
                    <a:ext uri="{9D8B030D-6E8A-4147-A177-3AD203B41FA5}">
                      <a16:colId xmlns:a16="http://schemas.microsoft.com/office/drawing/2014/main" val="2050005337"/>
                    </a:ext>
                  </a:extLst>
                </a:gridCol>
                <a:gridCol w="11201400">
                  <a:extLst>
                    <a:ext uri="{9D8B030D-6E8A-4147-A177-3AD203B41FA5}">
                      <a16:colId xmlns:a16="http://schemas.microsoft.com/office/drawing/2014/main" val="3256999765"/>
                    </a:ext>
                  </a:extLst>
                </a:gridCol>
              </a:tblGrid>
              <a:tr h="370840">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370840">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Ensure that the recommendations and actions in the Independent Review are progressed in line with agreed timescales and report progress to Welsh Government monthly, highlighting risks to delivery.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Perinatal improvement programme has been established Dec 2025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Exec led workstreams are underway Dec 2025</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Quarterly Perinatal updates to Board ongoing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l" defTabSz="1507937" rtl="0" eaLnBrk="1" latinLnBrk="0" hangingPunct="1">
                        <a:lnSpc>
                          <a:spcPct val="107000"/>
                        </a:lnSpc>
                        <a:spcAft>
                          <a:spcPts val="800"/>
                        </a:spcAft>
                        <a:buFont typeface="Verdana" panose="020B0604030504040204" pitchFamily="34" charset="0"/>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Perinatal Improvement Programme agreed in principle by Health Board Jan 2026; final revisions by Independent Oversight Panel be incorporated and approved at May 2026 Health Board.</a:t>
                      </a:r>
                    </a:p>
                  </a:txBody>
                  <a:tcPr marL="68580" marR="68580" marT="0" marB="0"/>
                </a:tc>
                <a:extLst>
                  <a:ext uri="{0D108BD9-81ED-4DB2-BD59-A6C34878D82A}">
                    <a16:rowId xmlns:a16="http://schemas.microsoft.com/office/drawing/2014/main" val="2081941963"/>
                  </a:ext>
                </a:extLst>
              </a:tr>
              <a:tr h="370840">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Calibri" panose="020F0502020204030204" pitchFamily="34" charset="0"/>
                          <a:cs typeface="Arial" panose="020B0604020202020204" pitchFamily="34" charset="0"/>
                        </a:rPr>
                        <a:t>Ensure that the agreed actions in the family-led review into Swansea Bay maternity services are progressed in line with agreed timescales and report progress to Welsh Government monthly, highlighting risks to delivery.</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agreed actions of the family led review have been integrated to the Independent Review improvement plan – Jan 2026</a:t>
                      </a:r>
                    </a:p>
                    <a:p>
                      <a:pPr marL="342900" lvl="0" indent="-342900">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Reporting to Welsh Government on quarterly basis, additional independent assessment reported by Independent Observer to Cabinet Secretary on quarterly basis.</a:t>
                      </a:r>
                    </a:p>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2782796"/>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Receive a positive assessment from the Welsh Government independent</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observer on progress against the agreed maternity and neonatal action plan.</a:t>
                      </a:r>
                    </a:p>
                  </a:txBody>
                  <a:tcPr marL="68580" marR="68580" marT="0" marB="0"/>
                </a:tc>
                <a:tc>
                  <a:txBody>
                    <a:bodyPr/>
                    <a:lstStyle/>
                    <a:p>
                      <a:pPr marL="0" marR="0" lvl="0" indent="0" algn="l" defTabSz="1507937" rtl="0" eaLnBrk="1" fontAlgn="auto" latinLnBrk="0" hangingPunct="1">
                        <a:lnSpc>
                          <a:spcPct val="107000"/>
                        </a:lnSpc>
                        <a:spcBef>
                          <a:spcPts val="0"/>
                        </a:spcBef>
                        <a:spcAft>
                          <a:spcPts val="800"/>
                        </a:spcAft>
                        <a:buClrTx/>
                        <a:buSzTx/>
                        <a:buFont typeface="Symbol" panose="05050102010706020507" pitchFamily="18" charset="2"/>
                        <a:buNone/>
                        <a:tabLst/>
                        <a:defRPr/>
                      </a:pPr>
                      <a:r>
                        <a:rPr lang="en-GB" sz="1800" b="1"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Complete</a:t>
                      </a:r>
                    </a:p>
                    <a:p>
                      <a:pPr marL="342900" marR="0" lvl="0" indent="-342900" algn="l" defTabSz="1507937" rtl="0" eaLnBrk="1" fontAlgn="auto" latinLnBrk="0" hangingPunct="1">
                        <a:lnSpc>
                          <a:spcPct val="107000"/>
                        </a:lnSpc>
                        <a:spcBef>
                          <a:spcPts val="0"/>
                        </a:spcBef>
                        <a:spcAft>
                          <a:spcPts val="800"/>
                        </a:spcAft>
                        <a:buClrTx/>
                        <a:buSzTx/>
                        <a:buFont typeface="Symbol" panose="05050102010706020507" pitchFamily="18" charset="2"/>
                        <a:buChar char=""/>
                        <a:tabLst/>
                        <a:defRP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Positive assessment received on 31 March 2026, full response to be brought to Health Board meeting in May 2026. </a:t>
                      </a:r>
                    </a:p>
                  </a:txBody>
                  <a:tcPr marL="68580" marR="68580" marT="0" marB="0"/>
                </a:tc>
                <a:extLst>
                  <a:ext uri="{0D108BD9-81ED-4DB2-BD59-A6C34878D82A}">
                    <a16:rowId xmlns:a16="http://schemas.microsoft.com/office/drawing/2014/main" val="1434591134"/>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Agree a set of sustainability conditions with Welsh Government that can be used to track improvements.</a:t>
                      </a:r>
                    </a:p>
                  </a:txBody>
                  <a:tcPr marL="68580" marR="68580" marT="0" marB="0"/>
                </a:tc>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Have developed Perinatal reporting to Board through Quality &amp; Safety committee Jul 2025</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Routinely reviewing staff retention and well-being plan – revised plan signed off Jan 2026</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Pulse surveys underway – quarterly </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Robust Governance processes in place – Dec 2025</a:t>
                      </a:r>
                    </a:p>
                  </a:txBody>
                  <a:tcPr marL="68580" marR="68580" marT="0" marB="0"/>
                </a:tc>
                <a:extLst>
                  <a:ext uri="{0D108BD9-81ED-4DB2-BD59-A6C34878D82A}">
                    <a16:rowId xmlns:a16="http://schemas.microsoft.com/office/drawing/2014/main" val="120436488"/>
                  </a:ext>
                </a:extLst>
              </a:tr>
              <a:tr h="670686">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Evidence effective Board scrutiny and oversight of maternity and neonatal services.</a:t>
                      </a:r>
                    </a:p>
                  </a:txBody>
                  <a:tcPr marL="68580" marR="68580" marT="0" marB="0"/>
                </a:tc>
                <a:tc>
                  <a:txBody>
                    <a:bodyPr/>
                    <a:lstStyle/>
                    <a:p>
                      <a:r>
                        <a:rPr lang="en-GB" sz="1800" b="1" kern="1200" dirty="0">
                          <a:solidFill>
                            <a:schemeClr val="dk1"/>
                          </a:solidFill>
                          <a:effectLst/>
                          <a:latin typeface="Verdana" panose="020B0604030504040204" pitchFamily="34" charset="0"/>
                          <a:ea typeface="Verdana" panose="020B0604030504040204" pitchFamily="34" charset="0"/>
                          <a:cs typeface="+mn-cs"/>
                        </a:rPr>
                        <a:t>Complete</a:t>
                      </a: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lvl="0"/>
                      <a:r>
                        <a:rPr lang="en-GB" sz="1800" kern="1200" dirty="0">
                          <a:solidFill>
                            <a:schemeClr val="dk1"/>
                          </a:solidFill>
                          <a:effectLst/>
                          <a:latin typeface="Verdana" panose="020B0604030504040204" pitchFamily="34" charset="0"/>
                          <a:ea typeface="Verdana" panose="020B0604030504040204" pitchFamily="34" charset="0"/>
                          <a:cs typeface="+mn-cs"/>
                        </a:rPr>
                        <a:t>Governance structure in place – July 2025; updated Dec 2025</a:t>
                      </a:r>
                      <a:endParaRPr lang="en-GB" sz="1800"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096599463"/>
                  </a:ext>
                </a:extLst>
              </a:tr>
              <a:tr h="454658">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Embed the maternity and neo-natal dashboard across the service to</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demonstrate that data is driving real decision making.</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Complete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cs typeface="Arial" panose="020B0604020202020204" pitchFamily="34" charset="0"/>
                        </a:rPr>
                        <a:t> </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4737449"/>
                  </a:ext>
                </a:extLst>
              </a:tr>
              <a:tr h="462214">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Regularly review the risk register, appropriate risk management, and mitigations.</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The risk register is reviewed at monthly Perinatal committee and flagged at Quality &amp; Safety Committee and through to the Board</a:t>
                      </a:r>
                    </a:p>
                  </a:txBody>
                  <a:tcPr marL="68580" marR="68580" marT="0" marB="0"/>
                </a:tc>
                <a:extLst>
                  <a:ext uri="{0D108BD9-81ED-4DB2-BD59-A6C34878D82A}">
                    <a16:rowId xmlns:a16="http://schemas.microsoft.com/office/drawing/2014/main" val="3256335798"/>
                  </a:ext>
                </a:extLst>
              </a:tr>
              <a:tr h="462214">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Regularly review against agreed outcomes to demonstrate that there is continued embedding of the LRI/NRIs, complaints and concerns process within quality governance, ensuring responses in a timely manner.</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Monthly reporting through Perinatal Committee and Board</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Ward to Board reporting</a:t>
                      </a:r>
                    </a:p>
                  </a:txBody>
                  <a:tcPr marL="68580" marR="68580" marT="0" marB="0"/>
                </a:tc>
                <a:extLst>
                  <a:ext uri="{0D108BD9-81ED-4DB2-BD59-A6C34878D82A}">
                    <a16:rowId xmlns:a16="http://schemas.microsoft.com/office/drawing/2014/main" val="514377706"/>
                  </a:ext>
                </a:extLst>
              </a:tr>
              <a:tr h="462214">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Evidence a joint and effective PMRT meetings across the service with</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228600">
                        <a:lnSpc>
                          <a:spcPct val="107000"/>
                        </a:lnSpc>
                        <a:spcAft>
                          <a:spcPts val="800"/>
                        </a:spcAft>
                        <a:buNone/>
                      </a:pPr>
                      <a:r>
                        <a:rPr lang="en-GB" sz="1800" dirty="0">
                          <a:effectLst/>
                          <a:latin typeface="Verdana" panose="020B0604030504040204" pitchFamily="34" charset="0"/>
                          <a:ea typeface="Verdana" panose="020B0604030504040204" pitchFamily="34" charset="0"/>
                          <a:cs typeface="Arial" panose="020B0604020202020204" pitchFamily="34" charset="0"/>
                        </a:rPr>
                        <a:t>engagement of affected families.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Part of the improvement plan and reported through Perinatal committee</a:t>
                      </a:r>
                    </a:p>
                  </a:txBody>
                  <a:tcPr marL="68580" marR="68580" marT="0" marB="0"/>
                </a:tc>
                <a:extLst>
                  <a:ext uri="{0D108BD9-81ED-4DB2-BD59-A6C34878D82A}">
                    <a16:rowId xmlns:a16="http://schemas.microsoft.com/office/drawing/2014/main" val="3186426611"/>
                  </a:ext>
                </a:extLst>
              </a:tr>
            </a:tbl>
          </a:graphicData>
        </a:graphic>
      </p:graphicFrame>
      <p:pic>
        <p:nvPicPr>
          <p:cNvPr id="9" name="Picture 8">
            <a:extLst>
              <a:ext uri="{FF2B5EF4-FFF2-40B4-BE49-F238E27FC236}">
                <a16:creationId xmlns:a16="http://schemas.microsoft.com/office/drawing/2014/main" id="{BF21019C-2E7B-4C14-3456-D8B8980C9E67}"/>
              </a:ext>
            </a:extLst>
          </p:cNvPr>
          <p:cNvPicPr>
            <a:picLocks noChangeAspect="1"/>
          </p:cNvPicPr>
          <p:nvPr/>
        </p:nvPicPr>
        <p:blipFill>
          <a:blip r:embed="rId2"/>
          <a:stretch>
            <a:fillRect/>
          </a:stretch>
        </p:blipFill>
        <p:spPr>
          <a:xfrm>
            <a:off x="16910844" y="6873875"/>
            <a:ext cx="1000000" cy="657143"/>
          </a:xfrm>
          <a:prstGeom prst="rect">
            <a:avLst/>
          </a:prstGeom>
        </p:spPr>
      </p:pic>
    </p:spTree>
    <p:extLst>
      <p:ext uri="{BB962C8B-B14F-4D97-AF65-F5344CB8AC3E}">
        <p14:creationId xmlns:p14="http://schemas.microsoft.com/office/powerpoint/2010/main" val="38733367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E1F52-CEAC-E4A1-7AED-D8160239E45A}"/>
            </a:ext>
          </a:extLst>
        </p:cNvPr>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A7615B1C-E0CD-D916-0DDA-7AEF2974AD5C}"/>
              </a:ext>
            </a:extLst>
          </p:cNvPr>
          <p:cNvGraphicFramePr>
            <a:graphicFrameLocks noGrp="1"/>
          </p:cNvGraphicFramePr>
          <p:nvPr/>
        </p:nvGraphicFramePr>
        <p:xfrm>
          <a:off x="489744" y="777875"/>
          <a:ext cx="19240500" cy="10151313"/>
        </p:xfrm>
        <a:graphic>
          <a:graphicData uri="http://schemas.openxmlformats.org/drawingml/2006/table">
            <a:tbl>
              <a:tblPr firstRow="1" bandRow="1">
                <a:tableStyleId>{5C22544A-7EE6-4342-B048-85BDC9FD1C3A}</a:tableStyleId>
              </a:tblPr>
              <a:tblGrid>
                <a:gridCol w="6286500">
                  <a:extLst>
                    <a:ext uri="{9D8B030D-6E8A-4147-A177-3AD203B41FA5}">
                      <a16:colId xmlns:a16="http://schemas.microsoft.com/office/drawing/2014/main" val="2050005337"/>
                    </a:ext>
                  </a:extLst>
                </a:gridCol>
                <a:gridCol w="12954000">
                  <a:extLst>
                    <a:ext uri="{9D8B030D-6E8A-4147-A177-3AD203B41FA5}">
                      <a16:colId xmlns:a16="http://schemas.microsoft.com/office/drawing/2014/main" val="3256999765"/>
                    </a:ext>
                  </a:extLst>
                </a:gridCol>
              </a:tblGrid>
              <a:tr h="407235">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744808">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Maintain the required staffing establishment at appropriate numbers and grades.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Key element of performance report</a:t>
                      </a:r>
                    </a:p>
                  </a:txBody>
                  <a:tcPr marL="68580" marR="68580" marT="0" marB="0"/>
                </a:tc>
                <a:extLst>
                  <a:ext uri="{0D108BD9-81ED-4DB2-BD59-A6C34878D82A}">
                    <a16:rowId xmlns:a16="http://schemas.microsoft.com/office/drawing/2014/main" val="2081941963"/>
                  </a:ext>
                </a:extLst>
              </a:tr>
              <a:tr h="529894">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Achieve and maintain training compliance rates for all staff in maternity and neonatal services.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Complete</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Reviewed at monthly performance and perinatal committee – key element of the report</a:t>
                      </a:r>
                    </a:p>
                  </a:txBody>
                  <a:tcPr marL="68580" marR="68580" marT="0" marB="0"/>
                </a:tc>
                <a:extLst>
                  <a:ext uri="{0D108BD9-81ED-4DB2-BD59-A6C34878D82A}">
                    <a16:rowId xmlns:a16="http://schemas.microsoft.com/office/drawing/2014/main" val="2012782796"/>
                  </a:ext>
                </a:extLst>
              </a:tr>
              <a:tr h="744808">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Demonstrate required corrective action against Patient Reported Outcome Measures and Patient Reported Experience Measures data for maternity and neonatal services.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All 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Additional requirements included in perinatal improvement plan</a:t>
                      </a:r>
                    </a:p>
                  </a:txBody>
                  <a:tcPr marL="68580" marR="68580" marT="0" marB="0"/>
                </a:tc>
                <a:extLst>
                  <a:ext uri="{0D108BD9-81ED-4DB2-BD59-A6C34878D82A}">
                    <a16:rowId xmlns:a16="http://schemas.microsoft.com/office/drawing/2014/main" val="1434591134"/>
                  </a:ext>
                </a:extLst>
              </a:tr>
              <a:tr h="224920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Evidence how women and family feedback shapes service design within the health board.</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 – </a:t>
                      </a:r>
                      <a:r>
                        <a:rPr lang="en-GB" sz="1800" dirty="0">
                          <a:effectLst/>
                          <a:latin typeface="Verdana" panose="020B0604030504040204" pitchFamily="34" charset="0"/>
                          <a:ea typeface="Verdana" panose="020B0604030504040204" pitchFamily="34" charset="0"/>
                          <a:cs typeface="Arial" panose="020B0604020202020204" pitchFamily="34" charset="0"/>
                        </a:rPr>
                        <a:t>Perinatal Improvement Plan</a:t>
                      </a:r>
                      <a:r>
                        <a:rPr lang="en-GB" sz="1800" b="1" dirty="0">
                          <a:effectLst/>
                          <a:latin typeface="Verdana" panose="020B0604030504040204" pitchFamily="34" charset="0"/>
                          <a:ea typeface="Verdana" panose="020B0604030504040204" pitchFamily="34" charset="0"/>
                          <a:cs typeface="Arial" panose="020B0604020202020204" pitchFamily="34" charset="0"/>
                        </a:rPr>
                        <a:t> </a:t>
                      </a:r>
                      <a:r>
                        <a:rPr lang="en-GB" sz="1800" dirty="0">
                          <a:effectLst/>
                          <a:latin typeface="Verdana" panose="020B0604030504040204" pitchFamily="34" charset="0"/>
                          <a:ea typeface="Verdana" panose="020B0604030504040204" pitchFamily="34" charset="0"/>
                          <a:cs typeface="Arial" panose="020B0604020202020204" pitchFamily="34" charset="0"/>
                        </a:rPr>
                        <a:t>outlines engagement blueprint as follows: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the service itself, mostly using its own contact with service users; ongoing rolling programme with reporting through Perinatal Committee.</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corporate teams, particularly DICE and the independent review’s engagement lead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“Always on” engagement at a pan-Health Board level which sees generic engagement activity offering up insights and feedback relevant to the maternity and neonatal services. Ongoing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Mapping of groups across the Swansea and Neath Port Talbot areas – to be completed April 2026</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Develop a Network of Sounding Boards that builds on work being undertaken as part of the Women’s Health Plan – April 2026</a:t>
                      </a:r>
                    </a:p>
                  </a:txBody>
                  <a:tcPr marL="68580" marR="68580" marT="0" marB="0"/>
                </a:tc>
                <a:extLst>
                  <a:ext uri="{0D108BD9-81ED-4DB2-BD59-A6C34878D82A}">
                    <a16:rowId xmlns:a16="http://schemas.microsoft.com/office/drawing/2014/main" val="350607485"/>
                  </a:ext>
                </a:extLst>
              </a:tr>
              <a:tr h="117463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Provide assurance that clinical leadership is consistent, visible, effective, and that leadership development support is in place.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Senior clinical staff present as required by BAPM guidance; underpinned by audit cycle and key indicators which include care planning in decision making. Reported to Perinatal Committee on monthly basis.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Multidisciplinary Team Development Programme rooted in compassionate leadership, culture and behaviours to be delivered between Feb and April 2026; first session held 6 Feb 2026.</a:t>
                      </a:r>
                    </a:p>
                  </a:txBody>
                  <a:tcPr marL="68580" marR="68580" marT="0" marB="0"/>
                </a:tc>
                <a:extLst>
                  <a:ext uri="{0D108BD9-81ED-4DB2-BD59-A6C34878D82A}">
                    <a16:rowId xmlns:a16="http://schemas.microsoft.com/office/drawing/2014/main" val="1689982056"/>
                  </a:ext>
                </a:extLst>
              </a:tr>
              <a:tr h="1819378">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Provide assurance and evidence of an improving culture through appropriate surveys, and/or qualitative assessment for maternity and neo-natal services.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Reported through monthly Perinatal committee and includes:</a:t>
                      </a: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Workforce heat maps that cover staff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Guardian service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voices forum</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Pulse surveys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Feedback from all visitors reporting positive change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5126706"/>
                  </a:ext>
                </a:extLst>
              </a:tr>
            </a:tbl>
          </a:graphicData>
        </a:graphic>
      </p:graphicFrame>
      <p:sp>
        <p:nvSpPr>
          <p:cNvPr id="3" name="TextBox 2">
            <a:extLst>
              <a:ext uri="{FF2B5EF4-FFF2-40B4-BE49-F238E27FC236}">
                <a16:creationId xmlns:a16="http://schemas.microsoft.com/office/drawing/2014/main" id="{971E939B-2605-74ED-7731-42D1AA266A8E}"/>
              </a:ext>
            </a:extLst>
          </p:cNvPr>
          <p:cNvSpPr txBox="1"/>
          <p:nvPr/>
        </p:nvSpPr>
        <p:spPr>
          <a:xfrm>
            <a:off x="-5556" y="0"/>
            <a:ext cx="20105688" cy="584775"/>
          </a:xfrm>
          <a:prstGeom prst="rect">
            <a:avLst/>
          </a:prstGeom>
          <a:solidFill>
            <a:srgbClr val="002060"/>
          </a:solidFill>
        </p:spPr>
        <p:txBody>
          <a:bodyPr wrap="square" rtlCol="0">
            <a:spAutoFit/>
          </a:bodyPr>
          <a:lstStyle/>
          <a:p>
            <a:pPr lvl="0" algn="ctr">
              <a:spcAft>
                <a:spcPts val="989"/>
              </a:spcAft>
              <a:defRPr/>
            </a:pPr>
            <a:r>
              <a:rPr kumimoji="0" lang="en-GB" sz="3200" b="1" i="0" u="none" strike="noStrike" kern="1200" cap="none" spc="0" normalizeH="0" baseline="0" noProof="0" dirty="0">
                <a:ln>
                  <a:noFill/>
                </a:ln>
                <a:solidFill>
                  <a:prstClr val="white"/>
                </a:solidFill>
                <a:effectLst/>
                <a:uLnTx/>
                <a:uFillTx/>
                <a:ea typeface="+mn-ea"/>
                <a:cs typeface="+mn-cs"/>
              </a:rPr>
              <a:t>Targeted Intervention (Level 4) – Maternity &amp; Neonates</a:t>
            </a:r>
          </a:p>
        </p:txBody>
      </p:sp>
    </p:spTree>
    <p:extLst>
      <p:ext uri="{BB962C8B-B14F-4D97-AF65-F5344CB8AC3E}">
        <p14:creationId xmlns:p14="http://schemas.microsoft.com/office/powerpoint/2010/main" val="8083051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717F21-F590-18A1-9399-4E8E772B9393}"/>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93D7C4EF-01D2-6BA0-D5CE-FC2B22DDAC1D}"/>
              </a:ext>
            </a:extLst>
          </p:cNvPr>
          <p:cNvGraphicFramePr>
            <a:graphicFrameLocks noGrp="1"/>
          </p:cNvGraphicFramePr>
          <p:nvPr>
            <p:extLst>
              <p:ext uri="{D42A27DB-BD31-4B8C-83A1-F6EECF244321}">
                <p14:modId xmlns:p14="http://schemas.microsoft.com/office/powerpoint/2010/main" val="2907940522"/>
              </p:ext>
            </p:extLst>
          </p:nvPr>
        </p:nvGraphicFramePr>
        <p:xfrm>
          <a:off x="34549" y="570708"/>
          <a:ext cx="20105688" cy="7685435"/>
        </p:xfrm>
        <a:graphic>
          <a:graphicData uri="http://schemas.openxmlformats.org/drawingml/2006/table">
            <a:tbl>
              <a:tblPr firstRow="1" bandRow="1">
                <a:tableStyleId>{5C22544A-7EE6-4342-B048-85BDC9FD1C3A}</a:tableStyleId>
              </a:tblPr>
              <a:tblGrid>
                <a:gridCol w="9824244">
                  <a:extLst>
                    <a:ext uri="{9D8B030D-6E8A-4147-A177-3AD203B41FA5}">
                      <a16:colId xmlns:a16="http://schemas.microsoft.com/office/drawing/2014/main" val="1129616965"/>
                    </a:ext>
                  </a:extLst>
                </a:gridCol>
                <a:gridCol w="52550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869913">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bg1"/>
                          </a:solidFill>
                          <a:effectLst/>
                          <a:latin typeface="Verdana" panose="020B0604030504040204" pitchFamily="34" charset="0"/>
                          <a:ea typeface="Verdana" panose="020B0604030504040204" pitchFamily="34" charset="0"/>
                          <a:cs typeface="+mn-cs"/>
                        </a:rPr>
                        <a:t>TI Target: </a:t>
                      </a:r>
                      <a:r>
                        <a:rPr lang="en-GB" sz="1800" b="0" i="0" dirty="0">
                          <a:solidFill>
                            <a:schemeClr val="bg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200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583595">
                <a:tc gridSpan="3">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1800" b="0" i="0" dirty="0">
                          <a:solidFill>
                            <a:schemeClr val="dk1"/>
                          </a:solidFill>
                          <a:effectLst/>
                          <a:latin typeface="Verdana" panose="020B0604030504040204" pitchFamily="34" charset="0"/>
                          <a:ea typeface="Verdana" panose="020B0604030504040204" pitchFamily="34" charset="0"/>
                          <a:cs typeface="+mn-cs"/>
                        </a:rPr>
                        <a:t>The number of Clinically Optimised patients should be &lt;100 at any one time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CE5BC"/>
                    </a:solidFill>
                  </a:tcPr>
                </a:tc>
                <a:tc hMerge="1">
                  <a:txBody>
                    <a:bodyPr/>
                    <a:lstStyle/>
                    <a:p>
                      <a:pPr algn="ctr"/>
                      <a:endParaRPr lang="en-GB" sz="20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ctr"/>
                      <a:endParaRPr lang="en-GB" sz="20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87682202"/>
                  </a:ext>
                </a:extLst>
              </a:tr>
              <a:tr h="6068860">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b="0" dirty="0">
                          <a:latin typeface="Verdana" panose="020B0604030504040204" pitchFamily="34" charset="0"/>
                          <a:ea typeface="Verdana" panose="020B0604030504040204" pitchFamily="34" charset="0"/>
                        </a:rPr>
                        <a:t>In April 2026, the organisation reported that there were 200 patients classified as being clinically optimised which is an improvement on the 223 reported in March 2026</a:t>
                      </a:r>
                      <a:r>
                        <a:rPr lang="en-GB" sz="1800" b="1" dirty="0">
                          <a:latin typeface="Verdana" panose="020B0604030504040204" pitchFamily="34" charset="0"/>
                          <a:ea typeface="Verdana" panose="020B0604030504040204" pitchFamily="34" charset="0"/>
                        </a:rPr>
                        <a:t>.</a:t>
                      </a: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a:latin typeface="Verdana" panose="020B0604030504040204" pitchFamily="34" charset="0"/>
                          <a:ea typeface="Verdana" panose="020B0604030504040204" pitchFamily="34" charset="0"/>
                        </a:rPr>
                        <a:t>Scoping development of a pathway 1 bridging team to enable discharge of this patient cohort and therefore release capacity.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a:latin typeface="Verdana" panose="020B0604030504040204" pitchFamily="34" charset="0"/>
                          <a:ea typeface="Verdana" panose="020B0604030504040204" pitchFamily="34" charset="0"/>
                        </a:rPr>
                        <a:t>UEC improvement group exploring cohorting of pathway 3 patients to reduce assessment timescales and therefore length of stay</a:t>
                      </a:r>
                      <a:endParaRPr lang="en-GB" sz="1800" b="1"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An engagement document has been developed to enable centralisation of discharge/transfer workforce into the integrated discharge hub to allow prioritisation of workload and case management of complex discharge.</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The optimal hospital flow programme is in progress. Training ward multidisciplinary teams in best practise in relation to pathway management</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Exploring opportunities to improve SIGNAL functionality to allow better understanding of reason in bed codes </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Audit of health- related delays planned w/c 25</a:t>
                      </a:r>
                      <a:r>
                        <a:rPr lang="en-GB" sz="1800" b="0" baseline="30000" dirty="0">
                          <a:latin typeface="Verdana" panose="020B0604030504040204" pitchFamily="34" charset="0"/>
                          <a:ea typeface="Verdana" panose="020B0604030504040204" pitchFamily="34" charset="0"/>
                        </a:rPr>
                        <a:t>th</a:t>
                      </a:r>
                      <a:r>
                        <a:rPr lang="en-GB" sz="1800" b="0" dirty="0">
                          <a:latin typeface="Verdana" panose="020B0604030504040204" pitchFamily="34" charset="0"/>
                          <a:ea typeface="Verdana" panose="020B0604030504040204" pitchFamily="34" charset="0"/>
                        </a:rPr>
                        <a:t> May 2026</a:t>
                      </a:r>
                    </a:p>
                    <a:p>
                      <a:r>
                        <a:rPr lang="en-GB" sz="1800" b="1" dirty="0">
                          <a:latin typeface="Verdana" panose="020B0604030504040204" pitchFamily="34" charset="0"/>
                          <a:ea typeface="Verdana" panose="020B0604030504040204" pitchFamily="34" charset="0"/>
                        </a:rPr>
                        <a:t> </a:t>
                      </a:r>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Local Authority engagement to accelerate pathway events.</a:t>
                      </a:r>
                    </a:p>
                    <a:p>
                      <a:pPr marL="285750" indent="-285750">
                        <a:buFont typeface="Arial" panose="020B0604020202020204" pitchFamily="34" charset="0"/>
                        <a:buChar char="•"/>
                      </a:pPr>
                      <a:r>
                        <a:rPr lang="en-GB" sz="1800" b="0" dirty="0">
                          <a:latin typeface="Verdana" panose="020B0604030504040204" pitchFamily="34" charset="0"/>
                          <a:ea typeface="Verdana" panose="020B0604030504040204" pitchFamily="34" charset="0"/>
                        </a:rPr>
                        <a:t>Community capacity to support decreased length of stay for pathway 1</a:t>
                      </a:r>
                    </a:p>
                    <a:p>
                      <a:pPr marL="342900" indent="-342900">
                        <a:buFont typeface="Arial" panose="020B0604020202020204" pitchFamily="34" charset="0"/>
                        <a:buChar char="•"/>
                      </a:pPr>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pic>
        <p:nvPicPr>
          <p:cNvPr id="9" name="Picture 8">
            <a:extLst>
              <a:ext uri="{FF2B5EF4-FFF2-40B4-BE49-F238E27FC236}">
                <a16:creationId xmlns:a16="http://schemas.microsoft.com/office/drawing/2014/main" id="{54BE46CE-BC62-FAA6-CD13-5DE7EEF3BD27}"/>
              </a:ext>
            </a:extLst>
          </p:cNvPr>
          <p:cNvPicPr>
            <a:picLocks noChangeAspect="1"/>
          </p:cNvPicPr>
          <p:nvPr/>
        </p:nvPicPr>
        <p:blipFill>
          <a:blip r:embed="rId2"/>
          <a:stretch>
            <a:fillRect/>
          </a:stretch>
        </p:blipFill>
        <p:spPr>
          <a:xfrm>
            <a:off x="1712424" y="8323111"/>
            <a:ext cx="16680840" cy="2986239"/>
          </a:xfrm>
          <a:prstGeom prst="rect">
            <a:avLst/>
          </a:prstGeom>
        </p:spPr>
      </p:pic>
      <p:pic>
        <p:nvPicPr>
          <p:cNvPr id="5" name="Picture 4">
            <a:extLst>
              <a:ext uri="{FF2B5EF4-FFF2-40B4-BE49-F238E27FC236}">
                <a16:creationId xmlns:a16="http://schemas.microsoft.com/office/drawing/2014/main" id="{D6520935-BA74-D9B8-4189-5C1936FDD0BA}"/>
              </a:ext>
            </a:extLst>
          </p:cNvPr>
          <p:cNvPicPr>
            <a:picLocks noChangeAspect="1"/>
          </p:cNvPicPr>
          <p:nvPr/>
        </p:nvPicPr>
        <p:blipFill>
          <a:blip r:embed="rId3"/>
          <a:stretch>
            <a:fillRect/>
          </a:stretch>
        </p:blipFill>
        <p:spPr>
          <a:xfrm>
            <a:off x="299244" y="2682875"/>
            <a:ext cx="9144000" cy="4987636"/>
          </a:xfrm>
          <a:prstGeom prst="rect">
            <a:avLst/>
          </a:prstGeom>
        </p:spPr>
      </p:pic>
      <p:sp>
        <p:nvSpPr>
          <p:cNvPr id="6" name="TextBox 5">
            <a:extLst>
              <a:ext uri="{FF2B5EF4-FFF2-40B4-BE49-F238E27FC236}">
                <a16:creationId xmlns:a16="http://schemas.microsoft.com/office/drawing/2014/main" id="{62112C38-489D-2E6B-C53E-426CD855CFFB}"/>
              </a:ext>
            </a:extLst>
          </p:cNvPr>
          <p:cNvSpPr txBox="1"/>
          <p:nvPr/>
        </p:nvSpPr>
        <p:spPr>
          <a:xfrm>
            <a:off x="-5556" y="-6"/>
            <a:ext cx="20105688" cy="584775"/>
          </a:xfrm>
          <a:prstGeom prst="rect">
            <a:avLst/>
          </a:prstGeom>
          <a:solidFill>
            <a:srgbClr val="FCE5BC"/>
          </a:solidFill>
        </p:spPr>
        <p:txBody>
          <a:bodyPr wrap="square" rtlCol="0">
            <a:spAutoFit/>
          </a:bodyPr>
          <a:lstStyle/>
          <a:p>
            <a:pPr lvl="0" algn="ctr" defTabSz="1507937">
              <a:spcAft>
                <a:spcPts val="1979"/>
              </a:spcAft>
              <a:defRPr/>
            </a:pPr>
            <a:r>
              <a:rPr lang="en-GB" sz="3200" b="1" dirty="0"/>
              <a:t>Care is delivered in partnership with our communities in safe and appropriate settings, supported by innovation</a:t>
            </a:r>
            <a:endParaRPr kumimoji="0" lang="en-GB" sz="3200" b="1" i="0" u="none" strike="noStrike" kern="1200" cap="none" spc="0" normalizeH="0" baseline="0" noProof="0" dirty="0">
              <a:ln>
                <a:noFill/>
              </a:ln>
              <a:effectLst/>
              <a:uLnTx/>
              <a:uFillTx/>
              <a:latin typeface="Calibri" panose="020F0502020204030204"/>
              <a:ea typeface="+mn-ea"/>
              <a:cs typeface="+mn-cs"/>
            </a:endParaRPr>
          </a:p>
        </p:txBody>
      </p:sp>
    </p:spTree>
    <p:extLst>
      <p:ext uri="{BB962C8B-B14F-4D97-AF65-F5344CB8AC3E}">
        <p14:creationId xmlns:p14="http://schemas.microsoft.com/office/powerpoint/2010/main" val="17098923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C694D-637D-CB38-3C92-58CCCB8A7550}"/>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9B9EE68A-0C4E-E3E7-C5C2-155D1CD4D91D}"/>
              </a:ext>
            </a:extLst>
          </p:cNvPr>
          <p:cNvGraphicFramePr>
            <a:graphicFrameLocks noGrp="1"/>
          </p:cNvGraphicFramePr>
          <p:nvPr>
            <p:extLst>
              <p:ext uri="{D42A27DB-BD31-4B8C-83A1-F6EECF244321}">
                <p14:modId xmlns:p14="http://schemas.microsoft.com/office/powerpoint/2010/main" val="1470538618"/>
              </p:ext>
            </p:extLst>
          </p:nvPr>
        </p:nvGraphicFramePr>
        <p:xfrm>
          <a:off x="0" y="570708"/>
          <a:ext cx="20105688" cy="10875167"/>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15880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dk1"/>
                          </a:solidFill>
                          <a:effectLst/>
                          <a:latin typeface="Verdana" panose="020B0604030504040204" pitchFamily="34" charset="0"/>
                          <a:ea typeface="Verdana" panose="020B0604030504040204" pitchFamily="34" charset="0"/>
                          <a:cs typeface="+mn-cs"/>
                        </a:rPr>
                        <a:t>Increase in the take up of the NHS App by 25% (from a March 2026 baseline)</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b="0" dirty="0">
                          <a:solidFill>
                            <a:schemeClr val="tx1"/>
                          </a:solidFill>
                          <a:latin typeface="Verdana" panose="020B0604030504040204" pitchFamily="34" charset="0"/>
                          <a:ea typeface="Verdana" panose="020B0604030504040204" pitchFamily="34" charset="0"/>
                        </a:rPr>
                        <a:t>91,851 registered users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4926024"/>
                  </a:ext>
                </a:extLst>
              </a:tr>
              <a:tr h="9716366">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pPr marL="457200" lvl="0" indent="-457200">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As of the end of April 2026, there were 91,851 registered users of the NHS Wales App within Swansea Bay.</a:t>
                      </a:r>
                    </a:p>
                    <a:p>
                      <a:pPr marL="457200" lvl="0" indent="-457200">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Registrations are currently increasing at approximately 3,000 users per month.</a:t>
                      </a:r>
                      <a:endParaRPr lang="en-GB" sz="1800" b="1"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How do we compare across Wales? </a:t>
                      </a:r>
                    </a:p>
                    <a:p>
                      <a:pPr marL="457200" lvl="0" indent="-457200" algn="l" defTabSz="1507937" rtl="0" eaLnBrk="1" latinLnBrk="0" hangingPunct="1">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Swansea Bay’s uptake is around the national average across NHS Wales organisations.</a:t>
                      </a:r>
                    </a:p>
                    <a:p>
                      <a:pPr marL="457200" lvl="0" indent="-457200" algn="l" defTabSz="1507937" rtl="0" eaLnBrk="1" latinLnBrk="0" hangingPunct="1">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Comparative adoption rates: </a:t>
                      </a:r>
                    </a:p>
                    <a:p>
                      <a:pPr marL="1211169" lvl="1" indent="-457200" algn="l" defTabSz="1507937" rtl="0" eaLnBrk="1" latinLnBrk="0" hangingPunct="1">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BCU, AB, CAV: ~24%</a:t>
                      </a:r>
                    </a:p>
                    <a:p>
                      <a:pPr marL="1211169" lvl="1" indent="-457200" algn="l" defTabSz="1507937" rtl="0" eaLnBrk="1" latinLnBrk="0" hangingPunct="1">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SBU: ~23.5%</a:t>
                      </a:r>
                    </a:p>
                    <a:p>
                      <a:pPr marL="1211169" lvl="1" indent="-457200" algn="l" defTabSz="1507937" rtl="0" eaLnBrk="1" latinLnBrk="0" hangingPunct="1">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CTM: ~23%</a:t>
                      </a:r>
                    </a:p>
                    <a:p>
                      <a:pPr marL="1211169" lvl="1" indent="-457200" algn="l" defTabSz="1507937" rtl="0" eaLnBrk="1" latinLnBrk="0" hangingPunct="1">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HDD and Powys: ~21%</a:t>
                      </a:r>
                    </a:p>
                    <a:p>
                      <a:pPr lvl="1"/>
                      <a:endParaRPr lang="en-GB" sz="1800"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457200" lvl="0" indent="-457200" algn="l" defTabSz="1507937" rtl="0" eaLnBrk="1" latinLnBrk="0" hangingPunct="1">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Promotion of the NHS Wales App has been restricted due to Welsh Government guidance, which currently limits formal promotion until national launch approval.</a:t>
                      </a:r>
                    </a:p>
                    <a:p>
                      <a:pPr marL="457200" lvl="0" indent="-457200" algn="l" defTabSz="1507937" rtl="0" eaLnBrk="1" latinLnBrk="0" hangingPunct="1">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In the interim, we have been actively promoting the Swansea Bay Patient Portal (SBPP).</a:t>
                      </a:r>
                    </a:p>
                    <a:p>
                      <a:pPr marL="457200" lvl="0" indent="-457200" algn="l" defTabSz="1507937" rtl="0" eaLnBrk="1" latinLnBrk="0" hangingPunct="1">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Communications highlight that SBPP can be accessed via the NHS Wales App, although we are unable to directly promote the app itself at this time. We have escalated this to the Product Owner of the App in DHCW to ask for guidance on local promotion of the App in the absence of the national campaign being approved. </a:t>
                      </a:r>
                    </a:p>
                    <a:p>
                      <a:endParaRPr lang="en-GB" sz="1800" b="1"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 </a:t>
                      </a:r>
                      <a:endParaRPr lang="en-GB" sz="1800" dirty="0">
                        <a:latin typeface="Verdana" panose="020B0604030504040204" pitchFamily="34" charset="0"/>
                        <a:ea typeface="Verdana" panose="020B0604030504040204" pitchFamily="34" charset="0"/>
                      </a:endParaRPr>
                    </a:p>
                    <a:p>
                      <a:pPr marL="457200" lvl="0" indent="-457200" algn="l" defTabSz="1507937" rtl="0" eaLnBrk="1" latinLnBrk="0" hangingPunct="1">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Staff engagement across primary, secondary, and community care remains a key dependency. Increasing uptake will require consistent reinforcement at all patient touchpoints.</a:t>
                      </a:r>
                    </a:p>
                    <a:p>
                      <a:pPr marL="457200" lvl="0" indent="-457200" algn="l" defTabSz="1507937" rtl="0" eaLnBrk="1" latinLnBrk="0" hangingPunct="1">
                        <a:buFont typeface="Arial" panose="020B0604020202020204" pitchFamily="34" charset="0"/>
                        <a:buChar char="•"/>
                      </a:pPr>
                      <a:r>
                        <a:rPr lang="en-GB" sz="1800" kern="1200" dirty="0">
                          <a:solidFill>
                            <a:schemeClr val="dk1"/>
                          </a:solidFill>
                          <a:effectLst/>
                          <a:latin typeface="Verdana" panose="020B0604030504040204" pitchFamily="34" charset="0"/>
                          <a:ea typeface="Verdana" panose="020B0604030504040204" pitchFamily="34" charset="0"/>
                          <a:cs typeface="+mn-cs"/>
                        </a:rPr>
                        <a:t>Dependence on Welsh Government approval for communications presents a risk—without approval, we are unable to undertake broader promotional activity to drive sign-ups.</a:t>
                      </a:r>
                    </a:p>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A092B2B2-DED2-7AF3-C8F8-C752B774829A}"/>
              </a:ext>
            </a:extLst>
          </p:cNvPr>
          <p:cNvSpPr txBox="1"/>
          <p:nvPr/>
        </p:nvSpPr>
        <p:spPr>
          <a:xfrm>
            <a:off x="0" y="-14068"/>
            <a:ext cx="20105688" cy="584775"/>
          </a:xfrm>
          <a:prstGeom prst="rect">
            <a:avLst/>
          </a:prstGeom>
          <a:solidFill>
            <a:srgbClr val="FCE5BC"/>
          </a:solidFill>
        </p:spPr>
        <p:txBody>
          <a:bodyPr wrap="square" rtlCol="0">
            <a:spAutoFit/>
          </a:bodyPr>
          <a:lstStyle/>
          <a:p>
            <a:pPr lvl="0" algn="ctr" defTabSz="1507937">
              <a:spcAft>
                <a:spcPts val="1979"/>
              </a:spcAft>
              <a:defRPr/>
            </a:pPr>
            <a:r>
              <a:rPr lang="en-GB" sz="3200" b="1" dirty="0"/>
              <a:t>Care is delivered in partnership with our communities in safe and appropriate settings, supported by innovation</a:t>
            </a:r>
            <a:endParaRPr kumimoji="0" lang="en-GB" sz="3200" b="1" i="0" u="none" strike="noStrike" kern="1200" cap="none" spc="0" normalizeH="0" baseline="0" noProof="0" dirty="0">
              <a:ln>
                <a:noFill/>
              </a:ln>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C4C31A48-15E3-6F19-8B6E-A22EEA3C39C8}"/>
              </a:ext>
            </a:extLst>
          </p:cNvPr>
          <p:cNvPicPr>
            <a:picLocks noChangeAspect="1"/>
          </p:cNvPicPr>
          <p:nvPr/>
        </p:nvPicPr>
        <p:blipFill>
          <a:blip r:embed="rId2"/>
          <a:stretch>
            <a:fillRect/>
          </a:stretch>
        </p:blipFill>
        <p:spPr>
          <a:xfrm>
            <a:off x="299244" y="3149420"/>
            <a:ext cx="9074588" cy="5010509"/>
          </a:xfrm>
          <a:prstGeom prst="rect">
            <a:avLst/>
          </a:prstGeom>
        </p:spPr>
      </p:pic>
    </p:spTree>
    <p:extLst>
      <p:ext uri="{BB962C8B-B14F-4D97-AF65-F5344CB8AC3E}">
        <p14:creationId xmlns:p14="http://schemas.microsoft.com/office/powerpoint/2010/main" val="735735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Texto 1">
            <a:extLst>
              <a:ext uri="{FF2B5EF4-FFF2-40B4-BE49-F238E27FC236}">
                <a16:creationId xmlns:a16="http://schemas.microsoft.com/office/drawing/2014/main" id="{7B5EA733-7F63-27E3-499B-F781F70914D9}"/>
              </a:ext>
            </a:extLst>
          </p:cNvPr>
          <p:cNvSpPr>
            <a:spLocks noGrp="1"/>
          </p:cNvSpPr>
          <p:nvPr>
            <p:ph idx="1"/>
          </p:nvPr>
        </p:nvSpPr>
        <p:spPr>
          <a:xfrm>
            <a:off x="565944" y="168276"/>
            <a:ext cx="14630400" cy="1066800"/>
          </a:xfrm>
        </p:spPr>
        <p:txBody>
          <a:bodyPr/>
          <a:lstStyle/>
          <a:p>
            <a:r>
              <a:rPr lang="pt-BR" sz="4400" b="1" dirty="0">
                <a:latin typeface="Verdana" panose="020B0604030504040204" pitchFamily="34" charset="0"/>
                <a:ea typeface="Verdana" panose="020B0604030504040204" pitchFamily="34" charset="0"/>
              </a:rPr>
              <a:t>SBUHB 2026-27 Breakthrough Objectives</a:t>
            </a:r>
          </a:p>
        </p:txBody>
      </p:sp>
      <p:pic>
        <p:nvPicPr>
          <p:cNvPr id="6" name="Picture 5">
            <a:extLst>
              <a:ext uri="{FF2B5EF4-FFF2-40B4-BE49-F238E27FC236}">
                <a16:creationId xmlns:a16="http://schemas.microsoft.com/office/drawing/2014/main" id="{7FBF3F55-759D-CB9E-6ECB-F3A336B31231}"/>
              </a:ext>
            </a:extLst>
          </p:cNvPr>
          <p:cNvPicPr>
            <a:picLocks noChangeAspect="1"/>
          </p:cNvPicPr>
          <p:nvPr/>
        </p:nvPicPr>
        <p:blipFill>
          <a:blip r:embed="rId2"/>
          <a:stretch>
            <a:fillRect/>
          </a:stretch>
        </p:blipFill>
        <p:spPr>
          <a:xfrm>
            <a:off x="1366044" y="1255305"/>
            <a:ext cx="17373600" cy="8299045"/>
          </a:xfrm>
          <a:prstGeom prst="rect">
            <a:avLst/>
          </a:prstGeom>
        </p:spPr>
      </p:pic>
    </p:spTree>
    <p:extLst>
      <p:ext uri="{BB962C8B-B14F-4D97-AF65-F5344CB8AC3E}">
        <p14:creationId xmlns:p14="http://schemas.microsoft.com/office/powerpoint/2010/main" val="36476554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BE08C-2896-9B90-81F1-3C7340E2CCA6}"/>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B816AAD-9656-2C07-BBB1-FC1E870E915C}"/>
              </a:ext>
            </a:extLst>
          </p:cNvPr>
          <p:cNvGraphicFramePr>
            <a:graphicFrameLocks noGrp="1"/>
          </p:cNvGraphicFramePr>
          <p:nvPr>
            <p:extLst>
              <p:ext uri="{D42A27DB-BD31-4B8C-83A1-F6EECF244321}">
                <p14:modId xmlns:p14="http://schemas.microsoft.com/office/powerpoint/2010/main" val="2982221523"/>
              </p:ext>
            </p:extLst>
          </p:nvPr>
        </p:nvGraphicFramePr>
        <p:xfrm>
          <a:off x="0" y="570709"/>
          <a:ext cx="20105688" cy="6855864"/>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730525">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dk1"/>
                          </a:solidFill>
                          <a:effectLst/>
                          <a:latin typeface="Verdana" panose="020B0604030504040204" pitchFamily="34" charset="0"/>
                          <a:ea typeface="Verdana" panose="020B0604030504040204" pitchFamily="34" charset="0"/>
                          <a:cs typeface="+mn-cs"/>
                        </a:rPr>
                        <a:t>Improvement in staff health and wellbeing by 1% to reach a target of 6.04% in March 2027</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b="0" dirty="0">
                          <a:solidFill>
                            <a:schemeClr val="tx1"/>
                          </a:solidFill>
                          <a:latin typeface="Verdana" panose="020B0604030504040204" pitchFamily="34" charset="0"/>
                          <a:ea typeface="Verdana" panose="020B0604030504040204" pitchFamily="34" charset="0"/>
                        </a:rPr>
                        <a:t>7.04%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4926024"/>
                  </a:ext>
                </a:extLst>
              </a:tr>
              <a:tr h="6125339">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Verdana" panose="020B0604030504040204" pitchFamily="34" charset="0"/>
                          <a:ea typeface="Verdana" panose="020B0604030504040204" pitchFamily="34" charset="0"/>
                          <a:cs typeface="+mn-cs"/>
                        </a:rPr>
                        <a:t>The rolling sickness absence figure for April is 7.04% which is a slight reduction compared to March 7.09%.</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Verdana" panose="020B0604030504040204" pitchFamily="34" charset="0"/>
                          <a:ea typeface="Verdana" panose="020B0604030504040204" pitchFamily="34" charset="0"/>
                          <a:cs typeface="+mn-cs"/>
                        </a:rPr>
                        <a:t>We have seen a reduction in long term absence, increase in short term absence and stress, anxiety remain our highest reason for absence.</a:t>
                      </a: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dk1"/>
                          </a:solidFill>
                          <a:effectLst/>
                          <a:latin typeface="Verdana" panose="020B0604030504040204" pitchFamily="34" charset="0"/>
                          <a:ea typeface="Verdana" panose="020B0604030504040204" pitchFamily="34" charset="0"/>
                          <a:cs typeface="+mn-cs"/>
                        </a:rPr>
                        <a:t>Continue to check compliance with the policy, hold sickness absence summits, the Assistant HR Business Partners are focussing on reducing the long-term absence cases.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dk1"/>
                          </a:solidFill>
                          <a:effectLst/>
                          <a:latin typeface="Verdana" panose="020B0604030504040204" pitchFamily="34" charset="0"/>
                          <a:ea typeface="Verdana" panose="020B0604030504040204" pitchFamily="34" charset="0"/>
                          <a:cs typeface="+mn-cs"/>
                        </a:rPr>
                        <a:t>We are proactive in the staff health and wellbeing offer to focus on keeping staff well in the workplace. </a:t>
                      </a:r>
                    </a:p>
                    <a:p>
                      <a:pPr marL="285750" marR="0" lvl="0"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dk1"/>
                          </a:solidFill>
                          <a:effectLst/>
                          <a:latin typeface="Verdana" panose="020B0604030504040204" pitchFamily="34" charset="0"/>
                          <a:ea typeface="Verdana" panose="020B0604030504040204" pitchFamily="34" charset="0"/>
                          <a:cs typeface="+mn-cs"/>
                        </a:rPr>
                        <a:t>Currently planning to implement shared learning events to promote best practice.</a:t>
                      </a:r>
                    </a:p>
                    <a:p>
                      <a:endParaRPr lang="en-GB" sz="1800" b="1"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 </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Verdana" panose="020B0604030504040204" pitchFamily="34" charset="0"/>
                          <a:ea typeface="Verdana" panose="020B0604030504040204" pitchFamily="34" charset="0"/>
                          <a:cs typeface="+mn-cs"/>
                        </a:rPr>
                        <a:t>Some of the risks include the cultural challenges, organisational change and capacity .</a:t>
                      </a:r>
                    </a:p>
                    <a:p>
                      <a:endParaRPr lang="en-GB" sz="1800" dirty="0">
                        <a:latin typeface="Verdana" panose="020B0604030504040204" pitchFamily="34" charset="0"/>
                        <a:ea typeface="Verdana" panose="020B0604030504040204" pitchFamily="34" charset="0"/>
                      </a:endParaRPr>
                    </a:p>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0A9DA482-3997-9A87-7F97-6A10E931CED6}"/>
              </a:ext>
            </a:extLst>
          </p:cNvPr>
          <p:cNvSpPr txBox="1"/>
          <p:nvPr/>
        </p:nvSpPr>
        <p:spPr>
          <a:xfrm>
            <a:off x="0" y="-14068"/>
            <a:ext cx="20105688" cy="584775"/>
          </a:xfrm>
          <a:prstGeom prst="rect">
            <a:avLst/>
          </a:prstGeom>
          <a:solidFill>
            <a:srgbClr val="FEBAEB"/>
          </a:solidFill>
        </p:spPr>
        <p:txBody>
          <a:bodyPr wrap="square" rtlCol="0">
            <a:spAutoFit/>
          </a:bodyPr>
          <a:lstStyle/>
          <a:p>
            <a:pPr lvl="0" algn="ctr" defTabSz="1507937">
              <a:spcAft>
                <a:spcPts val="1979"/>
              </a:spcAft>
              <a:defRPr/>
            </a:pPr>
            <a:r>
              <a:rPr lang="en-GB" sz="3200" b="1" dirty="0"/>
              <a:t>The health board is a great place to work where all staff feel valued and work together towards a common goal</a:t>
            </a:r>
            <a:endParaRPr kumimoji="0" lang="en-GB" sz="3200" b="1" i="0" u="none" strike="noStrike" kern="1200" cap="none" spc="0" normalizeH="0" baseline="0" noProof="0" dirty="0">
              <a:ln>
                <a:noFill/>
              </a:ln>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67B720DD-9A72-3D58-2241-2CF09C3AF23E}"/>
              </a:ext>
            </a:extLst>
          </p:cNvPr>
          <p:cNvPicPr>
            <a:picLocks noChangeAspect="1"/>
          </p:cNvPicPr>
          <p:nvPr/>
        </p:nvPicPr>
        <p:blipFill>
          <a:blip r:embed="rId3"/>
          <a:stretch>
            <a:fillRect/>
          </a:stretch>
        </p:blipFill>
        <p:spPr>
          <a:xfrm>
            <a:off x="223044" y="1768475"/>
            <a:ext cx="9156216" cy="5066440"/>
          </a:xfrm>
          <a:prstGeom prst="rect">
            <a:avLst/>
          </a:prstGeom>
        </p:spPr>
      </p:pic>
      <p:pic>
        <p:nvPicPr>
          <p:cNvPr id="8" name="Picture 7">
            <a:extLst>
              <a:ext uri="{FF2B5EF4-FFF2-40B4-BE49-F238E27FC236}">
                <a16:creationId xmlns:a16="http://schemas.microsoft.com/office/drawing/2014/main" id="{9D8F709E-C261-F761-9008-F140E3345A30}"/>
              </a:ext>
            </a:extLst>
          </p:cNvPr>
          <p:cNvPicPr>
            <a:picLocks noChangeAspect="1"/>
          </p:cNvPicPr>
          <p:nvPr/>
        </p:nvPicPr>
        <p:blipFill>
          <a:blip r:embed="rId4"/>
          <a:stretch>
            <a:fillRect/>
          </a:stretch>
        </p:blipFill>
        <p:spPr>
          <a:xfrm>
            <a:off x="3042444" y="7464177"/>
            <a:ext cx="13571806" cy="3845173"/>
          </a:xfrm>
          <a:prstGeom prst="rect">
            <a:avLst/>
          </a:prstGeom>
        </p:spPr>
      </p:pic>
    </p:spTree>
    <p:extLst>
      <p:ext uri="{BB962C8B-B14F-4D97-AF65-F5344CB8AC3E}">
        <p14:creationId xmlns:p14="http://schemas.microsoft.com/office/powerpoint/2010/main" val="30649927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D0B54-30E6-9B88-6AD2-A9AD912688A8}"/>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E52CDA20-94BF-83C6-F659-67F6576D5047}"/>
              </a:ext>
            </a:extLst>
          </p:cNvPr>
          <p:cNvGraphicFramePr>
            <a:graphicFrameLocks noGrp="1"/>
          </p:cNvGraphicFramePr>
          <p:nvPr>
            <p:extLst>
              <p:ext uri="{D42A27DB-BD31-4B8C-83A1-F6EECF244321}">
                <p14:modId xmlns:p14="http://schemas.microsoft.com/office/powerpoint/2010/main" val="3816491358"/>
              </p:ext>
            </p:extLst>
          </p:nvPr>
        </p:nvGraphicFramePr>
        <p:xfrm>
          <a:off x="0" y="570708"/>
          <a:ext cx="20105688" cy="10738642"/>
        </p:xfrm>
        <a:graphic>
          <a:graphicData uri="http://schemas.openxmlformats.org/drawingml/2006/table">
            <a:tbl>
              <a:tblPr firstRow="1" bandRow="1">
                <a:tableStyleId>{5C22544A-7EE6-4342-B048-85BDC9FD1C3A}</a:tableStyleId>
              </a:tblPr>
              <a:tblGrid>
                <a:gridCol w="8757444">
                  <a:extLst>
                    <a:ext uri="{9D8B030D-6E8A-4147-A177-3AD203B41FA5}">
                      <a16:colId xmlns:a16="http://schemas.microsoft.com/office/drawing/2014/main" val="1129616965"/>
                    </a:ext>
                  </a:extLst>
                </a:gridCol>
                <a:gridCol w="63218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144253">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dk1"/>
                          </a:solidFill>
                          <a:effectLst/>
                          <a:latin typeface="Verdana" panose="020B0604030504040204" pitchFamily="34" charset="0"/>
                          <a:ea typeface="Verdana" panose="020B0604030504040204" pitchFamily="34" charset="0"/>
                          <a:cs typeface="+mn-cs"/>
                        </a:rPr>
                        <a:t>The health board is a resilient, sustainable and responsible organisation</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b="0" dirty="0">
                          <a:solidFill>
                            <a:schemeClr val="tx1"/>
                          </a:solidFill>
                          <a:latin typeface="Verdana" panose="020B0604030504040204" pitchFamily="34" charset="0"/>
                          <a:ea typeface="Verdana" panose="020B0604030504040204" pitchFamily="34" charset="0"/>
                        </a:rPr>
                        <a:t>£1m Savings delivered</a:t>
                      </a:r>
                    </a:p>
                    <a:p>
                      <a:pPr algn="ctr"/>
                      <a:r>
                        <a:rPr lang="en-GB" sz="2000" b="0" dirty="0">
                          <a:solidFill>
                            <a:schemeClr val="tx1"/>
                          </a:solidFill>
                          <a:latin typeface="Verdana" panose="020B0604030504040204" pitchFamily="34" charset="0"/>
                          <a:ea typeface="Verdana" panose="020B0604030504040204" pitchFamily="34" charset="0"/>
                        </a:rPr>
                        <a:t>(against the month 1 target of £5.42m)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9594389">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2000" b="1" dirty="0">
                          <a:latin typeface="Verdana" panose="020B0604030504040204" pitchFamily="34" charset="0"/>
                          <a:ea typeface="Verdana" panose="020B0604030504040204" pitchFamily="34" charset="0"/>
                        </a:rPr>
                        <a:t>Month 1 Performance:</a:t>
                      </a:r>
                    </a:p>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Overall Position</a:t>
                      </a:r>
                      <a:endParaRPr lang="en-GB" sz="18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US" sz="2000" dirty="0">
                          <a:solidFill>
                            <a:srgbClr val="475467"/>
                          </a:solidFill>
                          <a:latin typeface="Verdana" panose="020B0604030504040204" pitchFamily="34" charset="0"/>
                          <a:ea typeface="Verdana" panose="020B0604030504040204" pitchFamily="34" charset="0"/>
                        </a:rPr>
                        <a:t>Performance is adverse to the draft deficit plan from the first month.</a:t>
                      </a:r>
                      <a:endParaRPr lang="en-US" sz="20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US" sz="2000" dirty="0">
                          <a:solidFill>
                            <a:srgbClr val="475467"/>
                          </a:solidFill>
                          <a:latin typeface="Verdana" panose="020B0604030504040204" pitchFamily="34" charset="0"/>
                          <a:ea typeface="Verdana" panose="020B0604030504040204" pitchFamily="34" charset="0"/>
                        </a:rPr>
                        <a:t>To meet the £76.6m plan, the £2.1m Month 1 adverse variance needs to be recovered in-year.</a:t>
                      </a:r>
                      <a:endParaRPr lang="en-US" sz="20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US" sz="2000" dirty="0">
                          <a:solidFill>
                            <a:srgbClr val="475467"/>
                          </a:solidFill>
                          <a:latin typeface="Verdana" panose="020B0604030504040204" pitchFamily="34" charset="0"/>
                          <a:ea typeface="Verdana" panose="020B0604030504040204" pitchFamily="34" charset="0"/>
                        </a:rPr>
                        <a:t>To meet the Welsh Government minimum/2025/26 outturn position of £53.2m, future months would need to average no more than c.£4m deficit.</a:t>
                      </a:r>
                      <a:endParaRPr lang="en-US" sz="2000" dirty="0">
                        <a:latin typeface="Verdana" panose="020B0604030504040204" pitchFamily="34" charset="0"/>
                        <a:ea typeface="Verdana" panose="020B0604030504040204" pitchFamily="34" charset="0"/>
                      </a:endParaRPr>
                    </a:p>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7AD6BE95-F17D-CBD0-D14C-AF5915C20FE7}"/>
              </a:ext>
            </a:extLst>
          </p:cNvPr>
          <p:cNvSpPr txBox="1"/>
          <p:nvPr/>
        </p:nvSpPr>
        <p:spPr>
          <a:xfrm>
            <a:off x="0" y="-14068"/>
            <a:ext cx="20105688" cy="584775"/>
          </a:xfrm>
          <a:prstGeom prst="rect">
            <a:avLst/>
          </a:prstGeom>
          <a:solidFill>
            <a:schemeClr val="accent6">
              <a:lumMod val="40000"/>
              <a:lumOff val="60000"/>
            </a:schemeClr>
          </a:solidFill>
        </p:spPr>
        <p:txBody>
          <a:bodyPr wrap="square" rtlCol="0">
            <a:spAutoFit/>
          </a:bodyPr>
          <a:lstStyle/>
          <a:p>
            <a:pPr lvl="0" algn="ctr" defTabSz="1507937">
              <a:spcAft>
                <a:spcPts val="1979"/>
              </a:spcAft>
              <a:defRPr/>
            </a:pPr>
            <a:r>
              <a:rPr lang="en-GB" sz="3200" b="1" dirty="0"/>
              <a:t>Use every NHS £ wisely</a:t>
            </a:r>
            <a:endParaRPr kumimoji="0" lang="en-GB" sz="3200" b="1" i="0" u="none" strike="noStrike" kern="1200" cap="none" spc="0" normalizeH="0" baseline="0" noProof="0" dirty="0">
              <a:ln>
                <a:noFill/>
              </a:ln>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2698E474-ED2C-DC99-027B-521A71274749}"/>
              </a:ext>
            </a:extLst>
          </p:cNvPr>
          <p:cNvPicPr>
            <a:picLocks noChangeAspect="1"/>
          </p:cNvPicPr>
          <p:nvPr/>
        </p:nvPicPr>
        <p:blipFill>
          <a:blip r:embed="rId3"/>
          <a:stretch>
            <a:fillRect/>
          </a:stretch>
        </p:blipFill>
        <p:spPr>
          <a:xfrm>
            <a:off x="1670844" y="2301875"/>
            <a:ext cx="5593906" cy="2442410"/>
          </a:xfrm>
          <a:prstGeom prst="rect">
            <a:avLst/>
          </a:prstGeom>
        </p:spPr>
      </p:pic>
      <p:pic>
        <p:nvPicPr>
          <p:cNvPr id="10" name="Picture 9">
            <a:extLst>
              <a:ext uri="{FF2B5EF4-FFF2-40B4-BE49-F238E27FC236}">
                <a16:creationId xmlns:a16="http://schemas.microsoft.com/office/drawing/2014/main" id="{86CF7BA4-3E57-8124-3B6F-57906C01FF52}"/>
              </a:ext>
            </a:extLst>
          </p:cNvPr>
          <p:cNvPicPr>
            <a:picLocks noChangeAspect="1"/>
          </p:cNvPicPr>
          <p:nvPr/>
        </p:nvPicPr>
        <p:blipFill>
          <a:blip r:embed="rId4"/>
          <a:stretch>
            <a:fillRect/>
          </a:stretch>
        </p:blipFill>
        <p:spPr>
          <a:xfrm>
            <a:off x="1676173" y="5131299"/>
            <a:ext cx="5589675" cy="2442410"/>
          </a:xfrm>
          <a:prstGeom prst="rect">
            <a:avLst/>
          </a:prstGeom>
        </p:spPr>
      </p:pic>
      <p:pic>
        <p:nvPicPr>
          <p:cNvPr id="12" name="Picture 11">
            <a:extLst>
              <a:ext uri="{FF2B5EF4-FFF2-40B4-BE49-F238E27FC236}">
                <a16:creationId xmlns:a16="http://schemas.microsoft.com/office/drawing/2014/main" id="{1AF39EFE-68CA-4C9F-CA6D-375F513C35E1}"/>
              </a:ext>
            </a:extLst>
          </p:cNvPr>
          <p:cNvPicPr>
            <a:picLocks noChangeAspect="1"/>
          </p:cNvPicPr>
          <p:nvPr/>
        </p:nvPicPr>
        <p:blipFill>
          <a:blip r:embed="rId5"/>
          <a:stretch>
            <a:fillRect/>
          </a:stretch>
        </p:blipFill>
        <p:spPr>
          <a:xfrm>
            <a:off x="1670844" y="8006369"/>
            <a:ext cx="5595005" cy="2715491"/>
          </a:xfrm>
          <a:prstGeom prst="rect">
            <a:avLst/>
          </a:prstGeom>
        </p:spPr>
      </p:pic>
      <p:pic>
        <p:nvPicPr>
          <p:cNvPr id="13" name="Picture 12">
            <a:extLst>
              <a:ext uri="{FF2B5EF4-FFF2-40B4-BE49-F238E27FC236}">
                <a16:creationId xmlns:a16="http://schemas.microsoft.com/office/drawing/2014/main" id="{DF54ACDA-6EEB-7571-A711-04A9D9071CBF}"/>
              </a:ext>
            </a:extLst>
          </p:cNvPr>
          <p:cNvPicPr>
            <a:picLocks noChangeAspect="1"/>
          </p:cNvPicPr>
          <p:nvPr/>
        </p:nvPicPr>
        <p:blipFill>
          <a:blip r:embed="rId6"/>
          <a:stretch>
            <a:fillRect/>
          </a:stretch>
        </p:blipFill>
        <p:spPr>
          <a:xfrm>
            <a:off x="10871993" y="3604483"/>
            <a:ext cx="7320529" cy="4671092"/>
          </a:xfrm>
          <a:prstGeom prst="rect">
            <a:avLst/>
          </a:prstGeom>
        </p:spPr>
      </p:pic>
      <p:pic>
        <p:nvPicPr>
          <p:cNvPr id="14" name="Picture 13">
            <a:extLst>
              <a:ext uri="{FF2B5EF4-FFF2-40B4-BE49-F238E27FC236}">
                <a16:creationId xmlns:a16="http://schemas.microsoft.com/office/drawing/2014/main" id="{933B4805-7200-3680-5E3C-F84160074E3D}"/>
              </a:ext>
            </a:extLst>
          </p:cNvPr>
          <p:cNvPicPr>
            <a:picLocks noChangeAspect="1"/>
          </p:cNvPicPr>
          <p:nvPr/>
        </p:nvPicPr>
        <p:blipFill>
          <a:blip r:embed="rId7"/>
          <a:stretch>
            <a:fillRect/>
          </a:stretch>
        </p:blipFill>
        <p:spPr>
          <a:xfrm>
            <a:off x="9671844" y="8388893"/>
            <a:ext cx="9720829" cy="2538789"/>
          </a:xfrm>
          <a:prstGeom prst="rect">
            <a:avLst/>
          </a:prstGeom>
        </p:spPr>
      </p:pic>
    </p:spTree>
    <p:extLst>
      <p:ext uri="{BB962C8B-B14F-4D97-AF65-F5344CB8AC3E}">
        <p14:creationId xmlns:p14="http://schemas.microsoft.com/office/powerpoint/2010/main" val="23851208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B3F000-33D2-116C-B703-9F3E9274969A}"/>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C34A209-7A6F-69E6-BB92-A3AF82174F9A}"/>
              </a:ext>
            </a:extLst>
          </p:cNvPr>
          <p:cNvGraphicFramePr>
            <a:graphicFrameLocks noGrp="1"/>
          </p:cNvGraphicFramePr>
          <p:nvPr>
            <p:extLst>
              <p:ext uri="{D42A27DB-BD31-4B8C-83A1-F6EECF244321}">
                <p14:modId xmlns:p14="http://schemas.microsoft.com/office/powerpoint/2010/main" val="40208684"/>
              </p:ext>
            </p:extLst>
          </p:nvPr>
        </p:nvGraphicFramePr>
        <p:xfrm>
          <a:off x="0" y="570708"/>
          <a:ext cx="20105688" cy="10738642"/>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144253">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dk1"/>
                          </a:solidFill>
                          <a:effectLst/>
                          <a:latin typeface="Verdana" panose="020B0604030504040204" pitchFamily="34" charset="0"/>
                          <a:ea typeface="Verdana" panose="020B0604030504040204" pitchFamily="34" charset="0"/>
                          <a:cs typeface="+mn-cs"/>
                        </a:rPr>
                        <a:t>The health board is a resilient, sustainable and responsible organisation</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April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b="0" dirty="0">
                          <a:solidFill>
                            <a:schemeClr val="tx1"/>
                          </a:solidFill>
                          <a:latin typeface="Verdana" panose="020B0604030504040204" pitchFamily="34" charset="0"/>
                          <a:ea typeface="Verdana" panose="020B0604030504040204" pitchFamily="34" charset="0"/>
                        </a:rPr>
                        <a:t>£1m Savings delivered</a:t>
                      </a:r>
                    </a:p>
                    <a:p>
                      <a:pPr algn="ctr"/>
                      <a:r>
                        <a:rPr lang="en-GB" sz="2000" b="0" dirty="0">
                          <a:solidFill>
                            <a:schemeClr val="tx1"/>
                          </a:solidFill>
                          <a:latin typeface="Verdana" panose="020B0604030504040204" pitchFamily="34" charset="0"/>
                          <a:ea typeface="Verdana" panose="020B0604030504040204" pitchFamily="34" charset="0"/>
                        </a:rPr>
                        <a:t>(against the month 1 target of £5.42m)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54926024"/>
                  </a:ext>
                </a:extLst>
              </a:tr>
              <a:tr h="9594389">
                <a:tc>
                  <a:txBody>
                    <a:bodyPr/>
                    <a:lstStyle/>
                    <a:p>
                      <a:r>
                        <a:rPr lang="en-GB" sz="2000" b="1" dirty="0">
                          <a:latin typeface="Verdana" panose="020B0604030504040204" pitchFamily="34" charset="0"/>
                          <a:ea typeface="Verdana" panose="020B0604030504040204" pitchFamily="34" charset="0"/>
                        </a:rPr>
                        <a:t>Main drivers in Month 1:</a:t>
                      </a:r>
                    </a:p>
                    <a:p>
                      <a:pPr marL="342900" indent="-342900">
                        <a:buFont typeface="Arial" panose="020B0604020202020204" pitchFamily="34" charset="0"/>
                        <a:buChar char="•"/>
                      </a:pPr>
                      <a:r>
                        <a:rPr lang="en-US" sz="2000" dirty="0">
                          <a:solidFill>
                            <a:srgbClr val="475467"/>
                          </a:solidFill>
                          <a:latin typeface="Verdana" panose="020B0604030504040204" pitchFamily="34" charset="0"/>
                          <a:ea typeface="Verdana" panose="020B0604030504040204" pitchFamily="34" charset="0"/>
                        </a:rPr>
                        <a:t>Savings delivery is identified as the key driver of the overspend.</a:t>
                      </a:r>
                      <a:endParaRPr lang="en-US" sz="20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US" sz="2000" dirty="0">
                          <a:solidFill>
                            <a:srgbClr val="475467"/>
                          </a:solidFill>
                          <a:latin typeface="Verdana" panose="020B0604030504040204" pitchFamily="34" charset="0"/>
                          <a:ea typeface="Verdana" panose="020B0604030504040204" pitchFamily="34" charset="0"/>
                        </a:rPr>
                        <a:t>Income is below the 2025/26 average; JCC income is breakeven and Dental Contract Income is £0.1m adverse.</a:t>
                      </a:r>
                      <a:endParaRPr lang="en-US" sz="20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US" sz="2000" dirty="0">
                          <a:solidFill>
                            <a:srgbClr val="475467"/>
                          </a:solidFill>
                          <a:latin typeface="Verdana" panose="020B0604030504040204" pitchFamily="34" charset="0"/>
                          <a:ea typeface="Verdana" panose="020B0604030504040204" pitchFamily="34" charset="0"/>
                        </a:rPr>
                        <a:t>Pay is lower than expected overall, with vacancies offsetting Medical &amp; Dental and Nursing pressures.</a:t>
                      </a:r>
                      <a:endParaRPr lang="en-US" sz="2000" dirty="0">
                        <a:latin typeface="Verdana" panose="020B0604030504040204" pitchFamily="34" charset="0"/>
                        <a:ea typeface="Verdana" panose="020B0604030504040204" pitchFamily="34" charset="0"/>
                      </a:endParaRPr>
                    </a:p>
                    <a:p>
                      <a:endParaRPr lang="en-GB" sz="2000" b="1"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2000" b="1" dirty="0">
                          <a:latin typeface="Verdana" panose="020B0604030504040204" pitchFamily="34" charset="0"/>
                          <a:ea typeface="Verdana" panose="020B0604030504040204" pitchFamily="34" charset="0"/>
                        </a:rPr>
                        <a:t>Other Spend Indicators</a:t>
                      </a:r>
                    </a:p>
                    <a:p>
                      <a:pPr marL="342900" indent="-342900">
                        <a:buFont typeface="Arial" panose="020B0604020202020204" pitchFamily="34" charset="0"/>
                        <a:buChar char="•"/>
                      </a:pPr>
                      <a:r>
                        <a:rPr lang="en-US" sz="2000" dirty="0">
                          <a:solidFill>
                            <a:srgbClr val="475467"/>
                          </a:solidFill>
                          <a:latin typeface="Verdana" panose="020B0604030504040204" pitchFamily="34" charset="0"/>
                          <a:ea typeface="Verdana" panose="020B0604030504040204" pitchFamily="34" charset="0"/>
                        </a:rPr>
                        <a:t>Variable pay is £4.707m, £0.380m lower than the same period last year.</a:t>
                      </a:r>
                      <a:endParaRPr lang="en-US" sz="20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US" sz="2000" dirty="0">
                          <a:solidFill>
                            <a:srgbClr val="475467"/>
                          </a:solidFill>
                          <a:latin typeface="Verdana" panose="020B0604030504040204" pitchFamily="34" charset="0"/>
                          <a:ea typeface="Verdana" panose="020B0604030504040204" pitchFamily="34" charset="0"/>
                        </a:rPr>
                        <a:t>Non-pay expenditure is slightly lower than the last two years’ average.</a:t>
                      </a:r>
                      <a:endParaRPr lang="en-US" sz="2000" dirty="0">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US" sz="2000" dirty="0">
                          <a:solidFill>
                            <a:srgbClr val="475467"/>
                          </a:solidFill>
                          <a:latin typeface="Verdana" panose="020B0604030504040204" pitchFamily="34" charset="0"/>
                          <a:ea typeface="Verdana" panose="020B0604030504040204" pitchFamily="34" charset="0"/>
                        </a:rPr>
                        <a:t>Prescribing is breakeven; CHC is £0.3m underspent due to lower patient numbers than planned</a:t>
                      </a:r>
                      <a:r>
                        <a:rPr lang="en-US" sz="2000" dirty="0">
                          <a:solidFill>
                            <a:srgbClr val="475467"/>
                          </a:solidFill>
                        </a:rPr>
                        <a:t>.</a:t>
                      </a:r>
                      <a:endParaRPr lang="en-US" sz="2000" dirty="0"/>
                    </a:p>
                    <a:p>
                      <a:pPr marL="342900" indent="-342900">
                        <a:buFont typeface="Arial" panose="020B0604020202020204" pitchFamily="34" charset="0"/>
                        <a:buChar char="•"/>
                      </a:pPr>
                      <a:endParaRPr lang="en-GB" sz="2000" b="1"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27D5292B-EE7B-EC4F-4A90-4DE8A20B3203}"/>
              </a:ext>
            </a:extLst>
          </p:cNvPr>
          <p:cNvSpPr txBox="1"/>
          <p:nvPr/>
        </p:nvSpPr>
        <p:spPr>
          <a:xfrm>
            <a:off x="0" y="-14068"/>
            <a:ext cx="20105688" cy="584775"/>
          </a:xfrm>
          <a:prstGeom prst="rect">
            <a:avLst/>
          </a:prstGeom>
          <a:solidFill>
            <a:schemeClr val="accent6">
              <a:lumMod val="40000"/>
              <a:lumOff val="60000"/>
            </a:schemeClr>
          </a:solidFill>
        </p:spPr>
        <p:txBody>
          <a:bodyPr wrap="square" rtlCol="0">
            <a:spAutoFit/>
          </a:bodyPr>
          <a:lstStyle/>
          <a:p>
            <a:pPr lvl="0" algn="ctr" defTabSz="1507937">
              <a:spcAft>
                <a:spcPts val="1979"/>
              </a:spcAft>
              <a:defRPr/>
            </a:pPr>
            <a:r>
              <a:rPr lang="en-GB" sz="3200" b="1" dirty="0"/>
              <a:t>Use every NHS £ wisely</a:t>
            </a:r>
            <a:endParaRPr kumimoji="0" lang="en-GB" sz="3200" b="1" i="0" u="none" strike="noStrike" kern="1200" cap="none" spc="0" normalizeH="0" baseline="0" noProof="0" dirty="0">
              <a:ln>
                <a:noFill/>
              </a:ln>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CDB19D2-484B-CD8F-B898-923D1BD5AF3E}"/>
              </a:ext>
            </a:extLst>
          </p:cNvPr>
          <p:cNvPicPr>
            <a:picLocks noChangeAspect="1"/>
          </p:cNvPicPr>
          <p:nvPr/>
        </p:nvPicPr>
        <p:blipFill>
          <a:blip r:embed="rId3"/>
          <a:stretch>
            <a:fillRect/>
          </a:stretch>
        </p:blipFill>
        <p:spPr>
          <a:xfrm>
            <a:off x="375444" y="4002050"/>
            <a:ext cx="8584661" cy="6728518"/>
          </a:xfrm>
          <a:prstGeom prst="rect">
            <a:avLst/>
          </a:prstGeom>
        </p:spPr>
      </p:pic>
      <p:pic>
        <p:nvPicPr>
          <p:cNvPr id="14" name="Picture 13">
            <a:extLst>
              <a:ext uri="{FF2B5EF4-FFF2-40B4-BE49-F238E27FC236}">
                <a16:creationId xmlns:a16="http://schemas.microsoft.com/office/drawing/2014/main" id="{90A7CB9E-7EA0-6064-4429-754107E504E1}"/>
              </a:ext>
            </a:extLst>
          </p:cNvPr>
          <p:cNvPicPr>
            <a:picLocks noChangeAspect="1"/>
          </p:cNvPicPr>
          <p:nvPr/>
        </p:nvPicPr>
        <p:blipFill>
          <a:blip r:embed="rId4"/>
          <a:stretch>
            <a:fillRect/>
          </a:stretch>
        </p:blipFill>
        <p:spPr>
          <a:xfrm>
            <a:off x="10090831" y="4037519"/>
            <a:ext cx="9443352" cy="6693049"/>
          </a:xfrm>
          <a:prstGeom prst="rect">
            <a:avLst/>
          </a:prstGeom>
        </p:spPr>
      </p:pic>
    </p:spTree>
    <p:extLst>
      <p:ext uri="{BB962C8B-B14F-4D97-AF65-F5344CB8AC3E}">
        <p14:creationId xmlns:p14="http://schemas.microsoft.com/office/powerpoint/2010/main" val="28641216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3D2020-8896-8CF0-B8E4-E9DF2246C9A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8C84C60-980E-F43E-B138-3B50683FA103}"/>
              </a:ext>
            </a:extLst>
          </p:cNvPr>
          <p:cNvSpPr txBox="1">
            <a:spLocks/>
          </p:cNvSpPr>
          <p:nvPr/>
        </p:nvSpPr>
        <p:spPr>
          <a:xfrm>
            <a:off x="1348251" y="3749675"/>
            <a:ext cx="17409186" cy="2810464"/>
          </a:xfrm>
          <a:prstGeom prst="rect">
            <a:avLst/>
          </a:prstGeom>
        </p:spPr>
        <p:txBody>
          <a:bodyPr/>
          <a:lst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Summary of the performance against the NHS Wales Performance Framework Measures 2026-27</a:t>
            </a:r>
          </a:p>
          <a:p>
            <a:endParaRPr lang="en-GB" dirty="0"/>
          </a:p>
        </p:txBody>
      </p:sp>
    </p:spTree>
    <p:extLst>
      <p:ext uri="{BB962C8B-B14F-4D97-AF65-F5344CB8AC3E}">
        <p14:creationId xmlns:p14="http://schemas.microsoft.com/office/powerpoint/2010/main" val="36958595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271B0703-3BCF-6144-C7A4-1FF55ED8E684}"/>
              </a:ext>
            </a:extLst>
          </p:cNvPr>
          <p:cNvGraphicFramePr>
            <a:graphicFrameLocks noGrp="1"/>
          </p:cNvGraphicFramePr>
          <p:nvPr>
            <p:ph idx="1"/>
            <p:extLst>
              <p:ext uri="{D42A27DB-BD31-4B8C-83A1-F6EECF244321}">
                <p14:modId xmlns:p14="http://schemas.microsoft.com/office/powerpoint/2010/main" val="1543966170"/>
              </p:ext>
            </p:extLst>
          </p:nvPr>
        </p:nvGraphicFramePr>
        <p:xfrm>
          <a:off x="1594643" y="612680"/>
          <a:ext cx="16916402" cy="8839390"/>
        </p:xfrm>
        <a:graphic>
          <a:graphicData uri="http://schemas.openxmlformats.org/drawingml/2006/table">
            <a:tbl>
              <a:tblPr/>
              <a:tblGrid>
                <a:gridCol w="4984361">
                  <a:extLst>
                    <a:ext uri="{9D8B030D-6E8A-4147-A177-3AD203B41FA5}">
                      <a16:colId xmlns:a16="http://schemas.microsoft.com/office/drawing/2014/main" val="509465012"/>
                    </a:ext>
                  </a:extLst>
                </a:gridCol>
                <a:gridCol w="1579348">
                  <a:extLst>
                    <a:ext uri="{9D8B030D-6E8A-4147-A177-3AD203B41FA5}">
                      <a16:colId xmlns:a16="http://schemas.microsoft.com/office/drawing/2014/main" val="3620263791"/>
                    </a:ext>
                  </a:extLst>
                </a:gridCol>
                <a:gridCol w="6317387">
                  <a:extLst>
                    <a:ext uri="{9D8B030D-6E8A-4147-A177-3AD203B41FA5}">
                      <a16:colId xmlns:a16="http://schemas.microsoft.com/office/drawing/2014/main" val="3447100559"/>
                    </a:ext>
                  </a:extLst>
                </a:gridCol>
                <a:gridCol w="1380118">
                  <a:extLst>
                    <a:ext uri="{9D8B030D-6E8A-4147-A177-3AD203B41FA5}">
                      <a16:colId xmlns:a16="http://schemas.microsoft.com/office/drawing/2014/main" val="2740191064"/>
                    </a:ext>
                  </a:extLst>
                </a:gridCol>
                <a:gridCol w="1380118">
                  <a:extLst>
                    <a:ext uri="{9D8B030D-6E8A-4147-A177-3AD203B41FA5}">
                      <a16:colId xmlns:a16="http://schemas.microsoft.com/office/drawing/2014/main" val="1654492222"/>
                    </a:ext>
                  </a:extLst>
                </a:gridCol>
                <a:gridCol w="1275070">
                  <a:extLst>
                    <a:ext uri="{9D8B030D-6E8A-4147-A177-3AD203B41FA5}">
                      <a16:colId xmlns:a16="http://schemas.microsoft.com/office/drawing/2014/main" val="1366060142"/>
                    </a:ext>
                  </a:extLst>
                </a:gridCol>
              </a:tblGrid>
              <a:tr h="723199">
                <a:tc gridSpan="6">
                  <a:txBody>
                    <a:bodyPr/>
                    <a:lstStyle/>
                    <a:p>
                      <a:pPr algn="ctr" fontAlgn="b">
                        <a:buNone/>
                      </a:pPr>
                      <a:r>
                        <a:rPr lang="en-GB" sz="1600" b="1" i="0" u="none" strike="noStrike" dirty="0">
                          <a:solidFill>
                            <a:srgbClr val="000000"/>
                          </a:solidFill>
                          <a:effectLst/>
                          <a:latin typeface="Verdana" panose="020B0604030504040204" pitchFamily="34" charset="0"/>
                        </a:rPr>
                        <a:t>Quadruple Aim 1:  People in Wales have improved health and well-being with better prevention and self-management.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1A7"/>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556639721"/>
                  </a:ext>
                </a:extLst>
              </a:tr>
              <a:tr h="546423">
                <a:tc>
                  <a:txBody>
                    <a:bodyPr/>
                    <a:lstStyle/>
                    <a:p>
                      <a:pPr algn="ctr" fontAlgn="b">
                        <a:buNone/>
                      </a:pPr>
                      <a:r>
                        <a:rPr lang="en-GB" sz="1400" b="1" i="0" u="none" strike="noStrike" dirty="0">
                          <a:solidFill>
                            <a:srgbClr val="000000"/>
                          </a:solidFill>
                          <a:effectLst/>
                          <a:latin typeface="Verdana" panose="020B0604030504040204" pitchFamily="34" charset="0"/>
                        </a:rPr>
                        <a:t>Performance Measure</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0D0"/>
                    </a:solidFill>
                  </a:tcPr>
                </a:tc>
                <a:tc>
                  <a:txBody>
                    <a:bodyPr/>
                    <a:lstStyle/>
                    <a:p>
                      <a:pPr algn="ctr" fontAlgn="b">
                        <a:buNone/>
                      </a:pPr>
                      <a:r>
                        <a:rPr lang="en-GB" sz="1400" b="1" i="0" u="none" strike="noStrike">
                          <a:solidFill>
                            <a:srgbClr val="000000"/>
                          </a:solidFill>
                          <a:effectLst/>
                          <a:latin typeface="Verdana" panose="020B0604030504040204" pitchFamily="34" charset="0"/>
                        </a:rPr>
                        <a:t>Target</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0D0"/>
                    </a:solidFill>
                  </a:tcPr>
                </a:tc>
                <a:tc>
                  <a:txBody>
                    <a:bodyPr/>
                    <a:lstStyle/>
                    <a:p>
                      <a:pPr algn="ctr" fontAlgn="b">
                        <a:buNone/>
                      </a:pPr>
                      <a:r>
                        <a:rPr lang="en-GB" sz="1400" b="1" i="0" u="none" strike="noStrike">
                          <a:solidFill>
                            <a:srgbClr val="000000"/>
                          </a:solidFill>
                          <a:effectLst/>
                          <a:latin typeface="Verdana" panose="020B0604030504040204" pitchFamily="34" charset="0"/>
                        </a:rPr>
                        <a:t>Data</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0D0"/>
                    </a:solidFill>
                  </a:tcPr>
                </a:tc>
                <a:tc gridSpan="2">
                  <a:txBody>
                    <a:bodyPr/>
                    <a:lstStyle/>
                    <a:p>
                      <a:pPr algn="ctr" fontAlgn="b">
                        <a:buNone/>
                      </a:pPr>
                      <a:r>
                        <a:rPr lang="en-GB" sz="1400" b="1" i="0" u="none" strike="noStrike">
                          <a:solidFill>
                            <a:srgbClr val="000000"/>
                          </a:solidFill>
                          <a:effectLst/>
                          <a:latin typeface="Verdana" panose="020B0604030504040204" pitchFamily="34" charset="0"/>
                        </a:rPr>
                        <a:t>Latest Position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0D0"/>
                    </a:solidFill>
                  </a:tcPr>
                </a:tc>
                <a:tc hMerge="1">
                  <a:txBody>
                    <a:bodyPr/>
                    <a:lstStyle/>
                    <a:p>
                      <a:endParaRPr lang="en-GB"/>
                    </a:p>
                  </a:txBody>
                  <a:tcPr/>
                </a:tc>
                <a:tc>
                  <a:txBody>
                    <a:bodyPr/>
                    <a:lstStyle/>
                    <a:p>
                      <a:pPr algn="ctr" fontAlgn="ctr">
                        <a:buNone/>
                      </a:pPr>
                      <a:r>
                        <a:rPr lang="en-GB" sz="1400" b="1" i="0" u="none" strike="noStrike">
                          <a:solidFill>
                            <a:srgbClr val="000000"/>
                          </a:solidFill>
                          <a:effectLst/>
                          <a:latin typeface="Verdana" panose="020B0604030504040204" pitchFamily="34" charset="0"/>
                        </a:rPr>
                        <a:t>Reporting Frequency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0D0"/>
                    </a:solidFill>
                  </a:tcPr>
                </a:tc>
                <a:extLst>
                  <a:ext uri="{0D108BD9-81ED-4DB2-BD59-A6C34878D82A}">
                    <a16:rowId xmlns:a16="http://schemas.microsoft.com/office/drawing/2014/main" val="2501841438"/>
                  </a:ext>
                </a:extLst>
              </a:tr>
              <a:tr h="1892442">
                <a:tc>
                  <a:txBody>
                    <a:bodyPr/>
                    <a:lstStyle/>
                    <a:p>
                      <a:pPr algn="ctr" fontAlgn="t">
                        <a:buNone/>
                      </a:pPr>
                      <a:r>
                        <a:rPr lang="en-GB" sz="1400" b="0" i="0" u="none" strike="noStrike" dirty="0">
                          <a:solidFill>
                            <a:srgbClr val="000000"/>
                          </a:solidFill>
                          <a:effectLst/>
                          <a:latin typeface="Verdana" panose="020B0604030504040204" pitchFamily="34" charset="0"/>
                        </a:rPr>
                        <a:t>Percentage of adult smokers who make a quit attempt via smoking cessation services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1A7"/>
                    </a:solidFill>
                  </a:tcPr>
                </a:tc>
                <a:tc>
                  <a:txBody>
                    <a:bodyPr/>
                    <a:lstStyle/>
                    <a:p>
                      <a:pPr algn="ctr" fontAlgn="ctr">
                        <a:buNone/>
                      </a:pPr>
                      <a:r>
                        <a:rPr lang="en-GB" sz="1400" b="0" i="0" u="none" strike="noStrike" dirty="0">
                          <a:solidFill>
                            <a:srgbClr val="000000"/>
                          </a:solidFill>
                          <a:effectLst/>
                          <a:latin typeface="Verdana" panose="020B0604030504040204" pitchFamily="34" charset="0"/>
                        </a:rPr>
                        <a:t>5% Target (2025-26)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b">
                        <a:buNone/>
                      </a:pPr>
                      <a:r>
                        <a:rPr lang="en-GB" sz="1400" b="0" i="0" u="none" strike="noStrike" dirty="0">
                          <a:solidFill>
                            <a:srgbClr val="000000"/>
                          </a:solidFill>
                          <a:effectLst/>
                          <a:latin typeface="Verdana" panose="020B0604030504040204" pitchFamily="34" charset="0"/>
                        </a:rPr>
                        <a:t> </a:t>
                      </a:r>
                      <a:endParaRPr lang="en-GB" sz="1100" b="0" i="0" u="none" strike="noStrike" dirty="0">
                        <a:solidFill>
                          <a:srgbClr val="000000"/>
                        </a:solidFill>
                        <a:effectLst/>
                        <a:latin typeface="Aptos Narrow" panose="020B00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400" b="0" i="0" u="none" strike="noStrike" dirty="0">
                          <a:solidFill>
                            <a:schemeClr val="tx1"/>
                          </a:solidFill>
                          <a:effectLst/>
                          <a:latin typeface="Verdana" panose="020B0604030504040204" pitchFamily="34" charset="0"/>
                        </a:rPr>
                        <a:t> 3.35%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buNone/>
                      </a:pPr>
                      <a:r>
                        <a:rPr lang="en-GB" sz="1400" b="0" i="0" u="none" strike="noStrike" dirty="0">
                          <a:solidFill>
                            <a:srgbClr val="000000"/>
                          </a:solidFill>
                          <a:effectLst/>
                          <a:latin typeface="Verdana" panose="020B0604030504040204" pitchFamily="34" charset="0"/>
                        </a:rPr>
                        <a:t>Q3 2025/26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buNone/>
                      </a:pPr>
                      <a:r>
                        <a:rPr lang="en-GB" sz="1400" b="0" i="0" u="none" strike="noStrike">
                          <a:solidFill>
                            <a:srgbClr val="000000"/>
                          </a:solidFill>
                          <a:effectLst/>
                          <a:latin typeface="Verdana" panose="020B0604030504040204" pitchFamily="34" charset="0"/>
                        </a:rPr>
                        <a:t>Quarterly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440229048"/>
                  </a:ext>
                </a:extLst>
              </a:tr>
              <a:tr h="1892442">
                <a:tc>
                  <a:txBody>
                    <a:bodyPr/>
                    <a:lstStyle/>
                    <a:p>
                      <a:pPr algn="ctr" fontAlgn="t">
                        <a:buNone/>
                      </a:pPr>
                      <a:r>
                        <a:rPr lang="en-GB" sz="1400" b="0" i="0" u="none" strike="noStrike" dirty="0">
                          <a:solidFill>
                            <a:srgbClr val="000000"/>
                          </a:solidFill>
                          <a:effectLst/>
                          <a:latin typeface="Verdana" panose="020B0604030504040204" pitchFamily="34" charset="0"/>
                        </a:rPr>
                        <a:t>Percentage of children who are up to date with the scheduled vaccinations by age 5 (‘4 in 1’ preschool booster, the Hib/</a:t>
                      </a:r>
                      <a:r>
                        <a:rPr lang="en-GB" sz="1400" b="0" i="0" u="none" strike="noStrike" dirty="0" err="1">
                          <a:solidFill>
                            <a:srgbClr val="000000"/>
                          </a:solidFill>
                          <a:effectLst/>
                          <a:latin typeface="Verdana" panose="020B0604030504040204" pitchFamily="34" charset="0"/>
                        </a:rPr>
                        <a:t>MenC</a:t>
                      </a:r>
                      <a:r>
                        <a:rPr lang="en-GB" sz="1400" b="0" i="0" u="none" strike="noStrike" dirty="0">
                          <a:solidFill>
                            <a:srgbClr val="000000"/>
                          </a:solidFill>
                          <a:effectLst/>
                          <a:latin typeface="Verdana" panose="020B0604030504040204" pitchFamily="34" charset="0"/>
                        </a:rPr>
                        <a:t> booster and the second MMR dose)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1A7"/>
                    </a:solidFill>
                  </a:tcPr>
                </a:tc>
                <a:tc>
                  <a:txBody>
                    <a:bodyPr/>
                    <a:lstStyle/>
                    <a:p>
                      <a:pPr algn="ctr" fontAlgn="b">
                        <a:buNone/>
                      </a:pPr>
                      <a:r>
                        <a:rPr lang="en-GB" sz="1400" b="0" i="0" u="none" strike="noStrike" dirty="0">
                          <a:solidFill>
                            <a:srgbClr val="000000"/>
                          </a:solidFill>
                          <a:effectLst/>
                          <a:latin typeface="Verdana" panose="020B0604030504040204" pitchFamily="34" charset="0"/>
                        </a:rPr>
                        <a:t>95%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ctr">
                        <a:buNone/>
                      </a:pPr>
                      <a:endParaRPr lang="en-GB" sz="1400" b="0" i="0" u="none" strike="noStrike" dirty="0">
                        <a:solidFill>
                          <a:srgbClr val="00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400" b="0" i="0" u="none" strike="noStrike" dirty="0">
                          <a:solidFill>
                            <a:srgbClr val="000000"/>
                          </a:solidFill>
                          <a:effectLst/>
                          <a:latin typeface="Verdana" panose="020B0604030504040204" pitchFamily="34" charset="0"/>
                        </a:rPr>
                        <a:t> 87.7%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buNone/>
                      </a:pPr>
                      <a:r>
                        <a:rPr lang="en-GB" sz="1400" b="0" i="0" u="none" strike="noStrike" dirty="0">
                          <a:solidFill>
                            <a:srgbClr val="000000"/>
                          </a:solidFill>
                          <a:effectLst/>
                          <a:latin typeface="Verdana" panose="020B0604030504040204" pitchFamily="34" charset="0"/>
                        </a:rPr>
                        <a:t> December 2025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buNone/>
                      </a:pPr>
                      <a:r>
                        <a:rPr lang="en-GB" sz="1400" b="0" i="0" u="none" strike="noStrike">
                          <a:solidFill>
                            <a:srgbClr val="000000"/>
                          </a:solidFill>
                          <a:effectLst/>
                          <a:latin typeface="Verdana" panose="020B0604030504040204" pitchFamily="34" charset="0"/>
                        </a:rPr>
                        <a:t>Quarterly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730500683"/>
                  </a:ext>
                </a:extLst>
              </a:tr>
              <a:tr h="1892442">
                <a:tc>
                  <a:txBody>
                    <a:bodyPr/>
                    <a:lstStyle/>
                    <a:p>
                      <a:pPr algn="ctr" fontAlgn="t">
                        <a:buNone/>
                      </a:pPr>
                      <a:r>
                        <a:rPr lang="en-GB" sz="1400" b="0" i="0" u="none" strike="noStrike" dirty="0">
                          <a:solidFill>
                            <a:srgbClr val="000000"/>
                          </a:solidFill>
                          <a:effectLst/>
                          <a:latin typeface="Verdana" panose="020B0604030504040204" pitchFamily="34" charset="0"/>
                        </a:rPr>
                        <a:t>Percentage of children receiving the Human Papillomavirus (HPV) vaccination by the age of 15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1A7"/>
                    </a:solidFill>
                  </a:tcPr>
                </a:tc>
                <a:tc>
                  <a:txBody>
                    <a:bodyPr/>
                    <a:lstStyle/>
                    <a:p>
                      <a:pPr algn="ctr" fontAlgn="b">
                        <a:buNone/>
                      </a:pPr>
                      <a:r>
                        <a:rPr lang="en-GB" sz="1400" b="0" i="0" u="none" strike="noStrike" dirty="0">
                          <a:solidFill>
                            <a:srgbClr val="000000"/>
                          </a:solidFill>
                          <a:effectLst/>
                          <a:latin typeface="Verdana" panose="020B0604030504040204" pitchFamily="34" charset="0"/>
                        </a:rPr>
                        <a:t>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ctr">
                        <a:buNone/>
                      </a:pPr>
                      <a:endParaRPr lang="en-GB" sz="1400" b="0" i="0" u="none" strike="noStrike" dirty="0">
                        <a:solidFill>
                          <a:srgbClr val="00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400" b="0" i="0" u="none" strike="noStrike" dirty="0">
                          <a:solidFill>
                            <a:srgbClr val="000000"/>
                          </a:solidFill>
                          <a:effectLst/>
                          <a:latin typeface="Verdana" panose="020B0604030504040204" pitchFamily="34" charset="0"/>
                        </a:rPr>
                        <a:t> 85.5%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buNone/>
                      </a:pPr>
                      <a:r>
                        <a:rPr lang="en-GB" sz="1400" b="0" i="0" u="none" strike="noStrike" dirty="0">
                          <a:solidFill>
                            <a:srgbClr val="000000"/>
                          </a:solidFill>
                          <a:effectLst/>
                          <a:latin typeface="Verdana" panose="020B0604030504040204" pitchFamily="34" charset="0"/>
                        </a:rPr>
                        <a:t>December 2025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rgbClr val="000000"/>
                          </a:solidFill>
                          <a:effectLst/>
                          <a:latin typeface="Verdana" panose="020B0604030504040204" pitchFamily="34" charset="0"/>
                        </a:rPr>
                        <a:t>Quarterly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30629588"/>
                  </a:ext>
                </a:extLst>
              </a:tr>
              <a:tr h="1892442">
                <a:tc>
                  <a:txBody>
                    <a:bodyPr/>
                    <a:lstStyle/>
                    <a:p>
                      <a:pPr algn="ctr" fontAlgn="t">
                        <a:buNone/>
                      </a:pPr>
                      <a:r>
                        <a:rPr lang="en-GB" sz="1400" b="0" i="0" u="none" strike="noStrike" dirty="0">
                          <a:solidFill>
                            <a:srgbClr val="000000"/>
                          </a:solidFill>
                          <a:effectLst/>
                          <a:latin typeface="Verdana" panose="020B0604030504040204" pitchFamily="34" charset="0"/>
                        </a:rPr>
                        <a:t>Percentage uptake of the influenza vaccination amongst adults aged 65 years and over</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1A7"/>
                    </a:solidFill>
                  </a:tcPr>
                </a:tc>
                <a:tc>
                  <a:txBody>
                    <a:bodyPr/>
                    <a:lstStyle/>
                    <a:p>
                      <a:pPr algn="ctr" fontAlgn="b">
                        <a:buNone/>
                      </a:pPr>
                      <a:r>
                        <a:rPr lang="en-GB" sz="1400" b="0" i="0" u="none" strike="noStrike" dirty="0">
                          <a:solidFill>
                            <a:srgbClr val="000000"/>
                          </a:solidFill>
                          <a:effectLst/>
                          <a:latin typeface="Verdana" panose="020B0604030504040204" pitchFamily="34" charset="0"/>
                        </a:rPr>
                        <a:t>75%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b">
                        <a:buNone/>
                      </a:pPr>
                      <a:r>
                        <a:rPr lang="en-GB" sz="1400" b="0" i="0" u="none" strike="noStrike" dirty="0">
                          <a:solidFill>
                            <a:srgbClr val="000000"/>
                          </a:solidFill>
                          <a:effectLst/>
                          <a:latin typeface="Verdana" panose="020B0604030504040204" pitchFamily="34" charset="0"/>
                        </a:rPr>
                        <a:t> </a:t>
                      </a:r>
                      <a:endParaRPr lang="en-GB" sz="1100" b="0" i="0" u="none" strike="noStrike" dirty="0">
                        <a:solidFill>
                          <a:srgbClr val="000000"/>
                        </a:solidFill>
                        <a:effectLst/>
                        <a:latin typeface="Aptos Narrow" panose="020B00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buNone/>
                      </a:pPr>
                      <a:r>
                        <a:rPr lang="en-GB" sz="1400" b="0" i="0" u="none" strike="noStrike" dirty="0">
                          <a:solidFill>
                            <a:srgbClr val="000000"/>
                          </a:solidFill>
                          <a:effectLst/>
                          <a:latin typeface="Verdana" panose="020B0604030504040204" pitchFamily="34" charset="0"/>
                        </a:rPr>
                        <a:t> 68.9%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buNone/>
                      </a:pPr>
                      <a:r>
                        <a:rPr lang="en-GB" sz="1400" b="0" i="0" u="none" strike="noStrike" dirty="0">
                          <a:solidFill>
                            <a:srgbClr val="000000"/>
                          </a:solidFill>
                          <a:effectLst/>
                          <a:latin typeface="Verdana" panose="020B0604030504040204" pitchFamily="34" charset="0"/>
                        </a:rPr>
                        <a:t>2025/26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rgbClr val="000000"/>
                          </a:solidFill>
                          <a:effectLst/>
                          <a:latin typeface="Verdana" panose="020B0604030504040204" pitchFamily="34" charset="0"/>
                        </a:rPr>
                        <a:t>Monthly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813254731"/>
                  </a:ext>
                </a:extLst>
              </a:tr>
            </a:tbl>
          </a:graphicData>
        </a:graphic>
      </p:graphicFrame>
      <p:pic>
        <p:nvPicPr>
          <p:cNvPr id="7" name="Picture 6">
            <a:extLst>
              <a:ext uri="{FF2B5EF4-FFF2-40B4-BE49-F238E27FC236}">
                <a16:creationId xmlns:a16="http://schemas.microsoft.com/office/drawing/2014/main" id="{695DE725-F2DE-9F72-4D03-43890B420E20}"/>
              </a:ext>
            </a:extLst>
          </p:cNvPr>
          <p:cNvPicPr>
            <a:picLocks noChangeAspect="1"/>
          </p:cNvPicPr>
          <p:nvPr/>
        </p:nvPicPr>
        <p:blipFill>
          <a:blip r:embed="rId2"/>
          <a:stretch>
            <a:fillRect/>
          </a:stretch>
        </p:blipFill>
        <p:spPr>
          <a:xfrm>
            <a:off x="8370888" y="3775075"/>
            <a:ext cx="5588000" cy="1257300"/>
          </a:xfrm>
          <a:prstGeom prst="rect">
            <a:avLst/>
          </a:prstGeom>
        </p:spPr>
      </p:pic>
      <p:pic>
        <p:nvPicPr>
          <p:cNvPr id="8" name="Picture 7">
            <a:extLst>
              <a:ext uri="{FF2B5EF4-FFF2-40B4-BE49-F238E27FC236}">
                <a16:creationId xmlns:a16="http://schemas.microsoft.com/office/drawing/2014/main" id="{25010143-41E2-292B-F382-B78564FD0BA8}"/>
              </a:ext>
            </a:extLst>
          </p:cNvPr>
          <p:cNvPicPr>
            <a:picLocks noChangeAspect="1"/>
          </p:cNvPicPr>
          <p:nvPr/>
        </p:nvPicPr>
        <p:blipFill>
          <a:blip r:embed="rId3"/>
          <a:stretch>
            <a:fillRect/>
          </a:stretch>
        </p:blipFill>
        <p:spPr>
          <a:xfrm>
            <a:off x="8452644" y="5844277"/>
            <a:ext cx="5537200" cy="1219200"/>
          </a:xfrm>
          <a:prstGeom prst="rect">
            <a:avLst/>
          </a:prstGeom>
        </p:spPr>
      </p:pic>
      <p:pic>
        <p:nvPicPr>
          <p:cNvPr id="9" name="Picture 8">
            <a:extLst>
              <a:ext uri="{FF2B5EF4-FFF2-40B4-BE49-F238E27FC236}">
                <a16:creationId xmlns:a16="http://schemas.microsoft.com/office/drawing/2014/main" id="{AE617BF2-77C6-DD5D-953C-FC5007E15108}"/>
              </a:ext>
            </a:extLst>
          </p:cNvPr>
          <p:cNvPicPr>
            <a:picLocks noChangeAspect="1"/>
          </p:cNvPicPr>
          <p:nvPr/>
        </p:nvPicPr>
        <p:blipFill>
          <a:blip r:embed="rId4"/>
          <a:stretch>
            <a:fillRect/>
          </a:stretch>
        </p:blipFill>
        <p:spPr>
          <a:xfrm>
            <a:off x="8452644" y="7766720"/>
            <a:ext cx="5549900" cy="1257300"/>
          </a:xfrm>
          <a:prstGeom prst="rect">
            <a:avLst/>
          </a:prstGeom>
        </p:spPr>
      </p:pic>
      <p:pic>
        <p:nvPicPr>
          <p:cNvPr id="10" name="Picture 9">
            <a:extLst>
              <a:ext uri="{FF2B5EF4-FFF2-40B4-BE49-F238E27FC236}">
                <a16:creationId xmlns:a16="http://schemas.microsoft.com/office/drawing/2014/main" id="{FE5653F1-55BB-CDE6-D42A-B8A49E829A04}"/>
              </a:ext>
            </a:extLst>
          </p:cNvPr>
          <p:cNvPicPr>
            <a:picLocks noChangeAspect="1"/>
          </p:cNvPicPr>
          <p:nvPr/>
        </p:nvPicPr>
        <p:blipFill>
          <a:blip r:embed="rId5"/>
          <a:stretch>
            <a:fillRect/>
          </a:stretch>
        </p:blipFill>
        <p:spPr>
          <a:xfrm>
            <a:off x="8376444" y="1971675"/>
            <a:ext cx="5791200" cy="1257300"/>
          </a:xfrm>
          <a:prstGeom prst="rect">
            <a:avLst/>
          </a:prstGeom>
        </p:spPr>
      </p:pic>
      <p:sp>
        <p:nvSpPr>
          <p:cNvPr id="11" name="TextBox 10">
            <a:extLst>
              <a:ext uri="{FF2B5EF4-FFF2-40B4-BE49-F238E27FC236}">
                <a16:creationId xmlns:a16="http://schemas.microsoft.com/office/drawing/2014/main" id="{C1C71897-5DFD-3421-844B-51AE7CC64B51}"/>
              </a:ext>
            </a:extLst>
          </p:cNvPr>
          <p:cNvSpPr txBox="1"/>
          <p:nvPr/>
        </p:nvSpPr>
        <p:spPr>
          <a:xfrm>
            <a:off x="0" y="0"/>
            <a:ext cx="20105688" cy="461665"/>
          </a:xfrm>
          <a:prstGeom prst="rect">
            <a:avLst/>
          </a:prstGeom>
          <a:solidFill>
            <a:schemeClr val="tx2">
              <a:lumMod val="75000"/>
              <a:lumOff val="25000"/>
            </a:schemeClr>
          </a:solidFill>
        </p:spPr>
        <p:txBody>
          <a:bodyPr wrap="square" rtlCol="0">
            <a:spAutoFit/>
          </a:bodyPr>
          <a:lstStyle/>
          <a:p>
            <a:pPr lvl="0" algn="ctr">
              <a:spcAft>
                <a:spcPts val="989"/>
              </a:spcAft>
              <a:defRPr/>
            </a:pPr>
            <a:r>
              <a:rPr lang="en-GB" sz="2400" b="1" dirty="0">
                <a:solidFill>
                  <a:prstClr val="white"/>
                </a:solidFill>
                <a:latin typeface="Verdana" panose="020B0604030504040204" pitchFamily="34" charset="0"/>
                <a:ea typeface="Verdana" panose="020B0604030504040204" pitchFamily="34" charset="0"/>
              </a:rPr>
              <a:t>NHS Wales Performance Framework Measures 2026-27</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279412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05E279-3F2E-E72D-FBF1-B96ADF265997}"/>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9C52960-723C-48FE-E0B7-76E5CCFCD5BA}"/>
              </a:ext>
            </a:extLst>
          </p:cNvPr>
          <p:cNvGraphicFramePr>
            <a:graphicFrameLocks noGrp="1"/>
          </p:cNvGraphicFramePr>
          <p:nvPr>
            <p:extLst>
              <p:ext uri="{D42A27DB-BD31-4B8C-83A1-F6EECF244321}">
                <p14:modId xmlns:p14="http://schemas.microsoft.com/office/powerpoint/2010/main" val="2104789754"/>
              </p:ext>
            </p:extLst>
          </p:nvPr>
        </p:nvGraphicFramePr>
        <p:xfrm>
          <a:off x="1442244" y="461665"/>
          <a:ext cx="17526001" cy="10507215"/>
        </p:xfrm>
        <a:graphic>
          <a:graphicData uri="http://schemas.openxmlformats.org/drawingml/2006/table">
            <a:tbl>
              <a:tblPr/>
              <a:tblGrid>
                <a:gridCol w="5038817">
                  <a:extLst>
                    <a:ext uri="{9D8B030D-6E8A-4147-A177-3AD203B41FA5}">
                      <a16:colId xmlns:a16="http://schemas.microsoft.com/office/drawing/2014/main" val="68891762"/>
                    </a:ext>
                  </a:extLst>
                </a:gridCol>
                <a:gridCol w="1497415">
                  <a:extLst>
                    <a:ext uri="{9D8B030D-6E8A-4147-A177-3AD203B41FA5}">
                      <a16:colId xmlns:a16="http://schemas.microsoft.com/office/drawing/2014/main" val="4227582686"/>
                    </a:ext>
                  </a:extLst>
                </a:gridCol>
                <a:gridCol w="7326513">
                  <a:extLst>
                    <a:ext uri="{9D8B030D-6E8A-4147-A177-3AD203B41FA5}">
                      <a16:colId xmlns:a16="http://schemas.microsoft.com/office/drawing/2014/main" val="3424832886"/>
                    </a:ext>
                  </a:extLst>
                </a:gridCol>
                <a:gridCol w="1194540">
                  <a:extLst>
                    <a:ext uri="{9D8B030D-6E8A-4147-A177-3AD203B41FA5}">
                      <a16:colId xmlns:a16="http://schemas.microsoft.com/office/drawing/2014/main" val="2403702057"/>
                    </a:ext>
                  </a:extLst>
                </a:gridCol>
                <a:gridCol w="1179716">
                  <a:extLst>
                    <a:ext uri="{9D8B030D-6E8A-4147-A177-3AD203B41FA5}">
                      <a16:colId xmlns:a16="http://schemas.microsoft.com/office/drawing/2014/main" val="581748390"/>
                    </a:ext>
                  </a:extLst>
                </a:gridCol>
                <a:gridCol w="1289000">
                  <a:extLst>
                    <a:ext uri="{9D8B030D-6E8A-4147-A177-3AD203B41FA5}">
                      <a16:colId xmlns:a16="http://schemas.microsoft.com/office/drawing/2014/main" val="726340418"/>
                    </a:ext>
                  </a:extLst>
                </a:gridCol>
              </a:tblGrid>
              <a:tr h="343030">
                <a:tc gridSpan="6">
                  <a:txBody>
                    <a:bodyPr/>
                    <a:lstStyle/>
                    <a:p>
                      <a:pPr algn="ctr" fontAlgn="b">
                        <a:buNone/>
                      </a:pPr>
                      <a:r>
                        <a:rPr lang="en-GB" sz="1400" b="1" i="0" u="none" strike="noStrike" dirty="0">
                          <a:solidFill>
                            <a:srgbClr val="000000"/>
                          </a:solidFill>
                          <a:effectLst/>
                          <a:latin typeface="Verdana" panose="020B0604030504040204" pitchFamily="34" charset="0"/>
                          <a:ea typeface="Verdana" panose="020B0604030504040204" pitchFamily="34" charset="0"/>
                        </a:rPr>
                        <a:t>Quadruple Aim 2:  People in Wales have better quality and more accessible health and social care services, enabled by digital and supported by engagement.</a:t>
                      </a:r>
                    </a:p>
                    <a:p>
                      <a:pPr algn="ctr" fontAlgn="b">
                        <a:buNone/>
                      </a:pPr>
                      <a:r>
                        <a:rPr lang="en-GB" sz="1400" b="1" i="0" u="none" strike="noStrike" dirty="0">
                          <a:solidFill>
                            <a:srgbClr val="000000"/>
                          </a:solidFill>
                          <a:effectLst/>
                          <a:latin typeface="Aptos Narrow" panose="020B000402020202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7C7AC"/>
                    </a:solidFill>
                  </a:tcPr>
                </a:tc>
                <a:tc hMerge="1">
                  <a:txBody>
                    <a:bodyPr/>
                    <a:lstStyle/>
                    <a:p>
                      <a:endParaRPr lang="en-GB"/>
                    </a:p>
                  </a:txBody>
                  <a:tcPr/>
                </a:tc>
                <a:tc hMerge="1">
                  <a:txBody>
                    <a:bodyPr/>
                    <a:lstStyle/>
                    <a:p>
                      <a:endParaRPr lang="en-GB"/>
                    </a:p>
                  </a:txBody>
                  <a:tcPr/>
                </a:tc>
                <a:tc hMerge="1">
                  <a:txBody>
                    <a:bodyPr/>
                    <a:lstStyle/>
                    <a:p>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7C7AC"/>
                    </a:solidFill>
                  </a:tcPr>
                </a:tc>
                <a:tc hMerge="1">
                  <a:txBody>
                    <a:bodyPr/>
                    <a:lstStyle/>
                    <a:p>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7C7AC"/>
                    </a:solidFill>
                  </a:tcPr>
                </a:tc>
                <a:tc hMerge="1">
                  <a:txBody>
                    <a:bodyPr/>
                    <a:lstStyle/>
                    <a:p>
                      <a:endParaRPr dirty="0"/>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7C7AC"/>
                    </a:solidFill>
                  </a:tcPr>
                </a:tc>
                <a:extLst>
                  <a:ext uri="{0D108BD9-81ED-4DB2-BD59-A6C34878D82A}">
                    <a16:rowId xmlns:a16="http://schemas.microsoft.com/office/drawing/2014/main" val="907403546"/>
                  </a:ext>
                </a:extLst>
              </a:tr>
              <a:tr h="576290">
                <a:tc>
                  <a:txBody>
                    <a:bodyPr/>
                    <a:lstStyle/>
                    <a:p>
                      <a:pPr algn="ctr" fontAlgn="b">
                        <a:buNone/>
                      </a:pPr>
                      <a:r>
                        <a:rPr lang="en-GB" sz="1400" b="1" i="0" u="none" strike="noStrike">
                          <a:solidFill>
                            <a:srgbClr val="000000"/>
                          </a:solidFill>
                          <a:effectLst/>
                          <a:latin typeface="Verdana" panose="020B0604030504040204" pitchFamily="34" charset="0"/>
                          <a:ea typeface="Verdana" panose="020B0604030504040204" pitchFamily="34" charset="0"/>
                        </a:rPr>
                        <a:t>Performance Measure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400" b="1" i="0" u="none" strike="noStrike" dirty="0">
                          <a:solidFill>
                            <a:srgbClr val="000000"/>
                          </a:solidFill>
                          <a:effectLst/>
                          <a:latin typeface="Verdana" panose="020B0604030504040204" pitchFamily="34" charset="0"/>
                          <a:ea typeface="Verdana" panose="020B0604030504040204" pitchFamily="34" charset="0"/>
                        </a:rPr>
                        <a:t>Target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400" b="1" i="0" u="none" strike="noStrike">
                          <a:solidFill>
                            <a:srgbClr val="000000"/>
                          </a:solidFill>
                          <a:effectLst/>
                          <a:latin typeface="Verdana" panose="020B0604030504040204" pitchFamily="34" charset="0"/>
                          <a:ea typeface="Verdana" panose="020B0604030504040204" pitchFamily="34" charset="0"/>
                        </a:rPr>
                        <a:t>Data Source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gridSpan="2">
                  <a:txBody>
                    <a:bodyPr/>
                    <a:lstStyle/>
                    <a:p>
                      <a:pPr algn="ctr" fontAlgn="b">
                        <a:buNone/>
                      </a:pPr>
                      <a:r>
                        <a:rPr lang="en-GB" sz="1400" b="1" i="0" u="none" strike="noStrike">
                          <a:solidFill>
                            <a:srgbClr val="000000"/>
                          </a:solidFill>
                          <a:effectLst/>
                          <a:latin typeface="Verdana" panose="020B0604030504040204" pitchFamily="34" charset="0"/>
                          <a:ea typeface="Verdana" panose="020B0604030504040204" pitchFamily="34" charset="0"/>
                        </a:rPr>
                        <a:t>Latest Position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endParaRPr lang="en-GB"/>
                    </a:p>
                  </a:txBody>
                  <a:tcPr/>
                </a:tc>
                <a:tc>
                  <a:txBody>
                    <a:bodyPr/>
                    <a:lstStyle/>
                    <a:p>
                      <a:pPr algn="ctr" fontAlgn="ctr">
                        <a:buNone/>
                      </a:pPr>
                      <a:r>
                        <a:rPr lang="en-GB" sz="1400" b="1" i="0" u="none" strike="noStrike" dirty="0">
                          <a:solidFill>
                            <a:srgbClr val="000000"/>
                          </a:solidFill>
                          <a:effectLst/>
                          <a:latin typeface="Verdana" panose="020B0604030504040204" pitchFamily="34" charset="0"/>
                          <a:ea typeface="Verdana" panose="020B0604030504040204" pitchFamily="34" charset="0"/>
                        </a:rPr>
                        <a:t>Reporting Frequency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2071963461"/>
                  </a:ext>
                </a:extLst>
              </a:tr>
              <a:tr h="1900841">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Percentage of Local Primary Mental Health Support Service (LPMHSS) assessments undertaken within (up to and including) 28 days from the date of receipt of referral for adults aged 18 years and over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C7AC"/>
                    </a:solidFill>
                  </a:tcPr>
                </a:tc>
                <a:tc>
                  <a:txBody>
                    <a:bodyPr/>
                    <a:lstStyle/>
                    <a:p>
                      <a:pPr algn="ctr" fontAlgn="t">
                        <a:buNone/>
                      </a:pPr>
                      <a:r>
                        <a:rPr lang="en-GB" sz="1400" b="0" i="0" u="none" strike="noStrike">
                          <a:solidFill>
                            <a:srgbClr val="000000"/>
                          </a:solidFill>
                          <a:effectLst/>
                          <a:latin typeface="Verdana" panose="020B0604030504040204" pitchFamily="34" charset="0"/>
                          <a:ea typeface="Verdana" panose="020B0604030504040204" pitchFamily="34" charset="0"/>
                        </a:rPr>
                        <a:t>80%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400" b="0"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400" b="0" i="0" u="none" strike="noStrike" dirty="0">
                          <a:solidFill>
                            <a:srgbClr val="000000"/>
                          </a:solidFill>
                          <a:effectLst/>
                          <a:latin typeface="Verdana" panose="020B0604030504040204" pitchFamily="34" charset="0"/>
                          <a:ea typeface="Verdana" panose="020B0604030504040204" pitchFamily="34" charset="0"/>
                        </a:rPr>
                        <a:t> 92%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mn-cs"/>
                        </a:rPr>
                        <a:t>April 2026 </a:t>
                      </a:r>
                      <a:endParaRPr kumimoji="0" lang="en-GB" sz="1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69239630"/>
                  </a:ext>
                </a:extLst>
              </a:tr>
              <a:tr h="1900841">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Local Primary Mental Health Support Service (LPMHSS) for adults aged 18 years and over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C7AC"/>
                    </a:solidFill>
                  </a:tcPr>
                </a:tc>
                <a:tc>
                  <a:txBody>
                    <a:bodyPr/>
                    <a:lstStyle/>
                    <a:p>
                      <a:pPr algn="ctr" fontAlgn="t">
                        <a:buNone/>
                      </a:pPr>
                      <a:r>
                        <a:rPr lang="en-GB" sz="1400" b="0" i="0" u="none" strike="noStrike">
                          <a:solidFill>
                            <a:srgbClr val="000000"/>
                          </a:solidFill>
                          <a:effectLst/>
                          <a:latin typeface="Verdana" panose="020B0604030504040204" pitchFamily="34" charset="0"/>
                          <a:ea typeface="Verdana" panose="020B0604030504040204" pitchFamily="34" charset="0"/>
                        </a:rPr>
                        <a:t>80%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400" b="0"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400" b="0" i="0" u="none" strike="noStrike" dirty="0">
                          <a:solidFill>
                            <a:srgbClr val="000000"/>
                          </a:solidFill>
                          <a:effectLst/>
                          <a:latin typeface="Verdana" panose="020B0604030504040204" pitchFamily="34" charset="0"/>
                          <a:ea typeface="Verdana" panose="020B0604030504040204" pitchFamily="34" charset="0"/>
                        </a:rPr>
                        <a:t>82%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mn-cs"/>
                        </a:rPr>
                        <a:t>April 2026 </a:t>
                      </a:r>
                      <a:endParaRPr kumimoji="0" lang="en-GB" sz="1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31595564"/>
                  </a:ext>
                </a:extLst>
              </a:tr>
              <a:tr h="1900841">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Percentage of children and young people waiting less than 26 weeks to start an ADHD or ASD neurodevelopment assessment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C7AC"/>
                    </a:solidFill>
                  </a:tcPr>
                </a:tc>
                <a:tc>
                  <a:txBody>
                    <a:bodyPr/>
                    <a:lstStyle/>
                    <a:p>
                      <a:pPr algn="ctr" fontAlgn="t">
                        <a:buNone/>
                      </a:pPr>
                      <a:r>
                        <a:rPr lang="en-GB" sz="1400" b="0" i="0" u="none" strike="noStrike">
                          <a:solidFill>
                            <a:srgbClr val="000000"/>
                          </a:solidFill>
                          <a:effectLst/>
                          <a:latin typeface="Verdana" panose="020B0604030504040204" pitchFamily="34" charset="0"/>
                          <a:ea typeface="Verdana" panose="020B0604030504040204" pitchFamily="34" charset="0"/>
                        </a:rPr>
                        <a:t>80%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400" b="0"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400" b="0" i="0" u="none" strike="noStrike" dirty="0">
                          <a:solidFill>
                            <a:srgbClr val="000000"/>
                          </a:solidFill>
                          <a:effectLst/>
                          <a:latin typeface="Verdana" panose="020B0604030504040204" pitchFamily="34" charset="0"/>
                          <a:ea typeface="Verdana" panose="020B0604030504040204" pitchFamily="34" charset="0"/>
                        </a:rPr>
                        <a:t> 42.3%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rPr>
                        <a:t>April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42128106"/>
                  </a:ext>
                </a:extLst>
              </a:tr>
              <a:tr h="1900841">
                <a:tc>
                  <a:txBody>
                    <a:bodyPr/>
                    <a:lstStyle/>
                    <a:p>
                      <a:pPr algn="ctr" fontAlgn="t">
                        <a:buNone/>
                      </a:pPr>
                      <a:r>
                        <a:rPr lang="en-GB" sz="1400" b="0" i="0" u="none" strike="noStrike">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C7AC"/>
                    </a:solidFill>
                  </a:tcPr>
                </a:tc>
                <a:tc>
                  <a:txBody>
                    <a:bodyPr/>
                    <a:lstStyle/>
                    <a:p>
                      <a:pPr algn="ctr" fontAlgn="t">
                        <a:buNone/>
                      </a:pPr>
                      <a:r>
                        <a:rPr lang="en-GB" sz="1400" b="0" i="0" u="none" strike="noStrike">
                          <a:solidFill>
                            <a:srgbClr val="000000"/>
                          </a:solidFill>
                          <a:effectLst/>
                          <a:latin typeface="Verdana" panose="020B0604030504040204" pitchFamily="34" charset="0"/>
                          <a:ea typeface="Verdana" panose="020B0604030504040204" pitchFamily="34" charset="0"/>
                        </a:rPr>
                        <a:t>80%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buNone/>
                      </a:pPr>
                      <a:r>
                        <a:rPr lang="en-GB" sz="1400" b="0" i="0" u="none" strike="noStrike" dirty="0">
                          <a:solidFill>
                            <a:srgbClr val="000000"/>
                          </a:solidFill>
                          <a:effectLst/>
                          <a:latin typeface="Verdana" panose="020B0604030504040204" pitchFamily="34" charset="0"/>
                          <a:ea typeface="Verdana" panose="020B0604030504040204" pitchFamily="34" charset="0"/>
                        </a:rPr>
                        <a:t> </a:t>
                      </a:r>
                      <a:endParaRPr lang="en-GB" sz="12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400" b="0" i="0" u="none" strike="noStrike" kern="1200" dirty="0">
                          <a:solidFill>
                            <a:srgbClr val="000000"/>
                          </a:solidFill>
                          <a:effectLst/>
                          <a:latin typeface="Verdana" panose="020B0604030504040204" pitchFamily="34" charset="0"/>
                          <a:ea typeface="Verdana" panose="020B0604030504040204" pitchFamily="34" charset="0"/>
                          <a:cs typeface="+mn-cs"/>
                        </a:rPr>
                        <a:t>38.7%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mn-cs"/>
                        </a:rPr>
                        <a:t>April 2026 </a:t>
                      </a:r>
                      <a:endParaRPr kumimoji="0" lang="en-GB" sz="1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36422354"/>
                  </a:ext>
                </a:extLst>
              </a:tr>
              <a:tr h="1900841">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Percentage of people to have a heartbeat restored after a period of cardiac arrest which is subsequently retained until arrival at hospital (Return Of Spontaneous Circulation)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C7AC"/>
                    </a:solidFill>
                  </a:tcPr>
                </a:tc>
                <a:tc>
                  <a:txBody>
                    <a:bodyPr/>
                    <a:lstStyle/>
                    <a:p>
                      <a:pPr algn="ctr" fontAlgn="t">
                        <a:buNone/>
                      </a:pPr>
                      <a:r>
                        <a:rPr lang="en-GB" sz="1400" b="0" i="0" u="none" strike="noStrike">
                          <a:solidFill>
                            <a:srgbClr val="000000"/>
                          </a:solidFill>
                          <a:effectLst/>
                          <a:latin typeface="Verdana" panose="020B0604030504040204" pitchFamily="34" charset="0"/>
                          <a:ea typeface="Verdana" panose="020B0604030504040204" pitchFamily="34" charset="0"/>
                        </a:rPr>
                        <a:t>End of quarter on end quarter improvement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400" b="0"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400" b="0" i="0" u="none" strike="noStrike" kern="1200" dirty="0">
                          <a:solidFill>
                            <a:srgbClr val="000000"/>
                          </a:solidFill>
                          <a:effectLst/>
                          <a:latin typeface="Verdana" panose="020B0604030504040204" pitchFamily="34" charset="0"/>
                          <a:ea typeface="Verdana" panose="020B0604030504040204" pitchFamily="34" charset="0"/>
                          <a:cs typeface="+mn-cs"/>
                        </a:rPr>
                        <a:t>16.7%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rPr>
                        <a:t>March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76701880"/>
                  </a:ext>
                </a:extLst>
              </a:tr>
            </a:tbl>
          </a:graphicData>
        </a:graphic>
      </p:graphicFrame>
      <p:pic>
        <p:nvPicPr>
          <p:cNvPr id="5" name="Picture 4">
            <a:extLst>
              <a:ext uri="{FF2B5EF4-FFF2-40B4-BE49-F238E27FC236}">
                <a16:creationId xmlns:a16="http://schemas.microsoft.com/office/drawing/2014/main" id="{D7DE3574-EFD5-4DA1-BCAE-7516A1AE3C23}"/>
              </a:ext>
            </a:extLst>
          </p:cNvPr>
          <p:cNvPicPr>
            <a:picLocks noChangeAspect="1"/>
          </p:cNvPicPr>
          <p:nvPr/>
        </p:nvPicPr>
        <p:blipFill>
          <a:blip r:embed="rId2"/>
          <a:stretch>
            <a:fillRect/>
          </a:stretch>
        </p:blipFill>
        <p:spPr>
          <a:xfrm>
            <a:off x="8131803" y="3555660"/>
            <a:ext cx="7086599" cy="1713728"/>
          </a:xfrm>
          <a:prstGeom prst="rect">
            <a:avLst/>
          </a:prstGeom>
        </p:spPr>
      </p:pic>
      <p:pic>
        <p:nvPicPr>
          <p:cNvPr id="11" name="Picture 10">
            <a:extLst>
              <a:ext uri="{FF2B5EF4-FFF2-40B4-BE49-F238E27FC236}">
                <a16:creationId xmlns:a16="http://schemas.microsoft.com/office/drawing/2014/main" id="{122C8285-80D0-47AF-9AEB-A869FE2B4D60}"/>
              </a:ext>
            </a:extLst>
          </p:cNvPr>
          <p:cNvPicPr>
            <a:picLocks noChangeAspect="1"/>
          </p:cNvPicPr>
          <p:nvPr/>
        </p:nvPicPr>
        <p:blipFill>
          <a:blip r:embed="rId3"/>
          <a:stretch>
            <a:fillRect/>
          </a:stretch>
        </p:blipFill>
        <p:spPr>
          <a:xfrm>
            <a:off x="8138279" y="5351549"/>
            <a:ext cx="7086599" cy="1572507"/>
          </a:xfrm>
          <a:prstGeom prst="rect">
            <a:avLst/>
          </a:prstGeom>
        </p:spPr>
      </p:pic>
      <p:pic>
        <p:nvPicPr>
          <p:cNvPr id="12" name="Picture 11">
            <a:extLst>
              <a:ext uri="{FF2B5EF4-FFF2-40B4-BE49-F238E27FC236}">
                <a16:creationId xmlns:a16="http://schemas.microsoft.com/office/drawing/2014/main" id="{32ABEEE6-DA8F-0397-BA74-0C2B1F49BF34}"/>
              </a:ext>
            </a:extLst>
          </p:cNvPr>
          <p:cNvPicPr>
            <a:picLocks noChangeAspect="1"/>
          </p:cNvPicPr>
          <p:nvPr/>
        </p:nvPicPr>
        <p:blipFill>
          <a:blip r:embed="rId4"/>
          <a:stretch>
            <a:fillRect/>
          </a:stretch>
        </p:blipFill>
        <p:spPr>
          <a:xfrm>
            <a:off x="8071644" y="1611479"/>
            <a:ext cx="7086600" cy="1602526"/>
          </a:xfrm>
          <a:prstGeom prst="rect">
            <a:avLst/>
          </a:prstGeom>
        </p:spPr>
      </p:pic>
      <p:pic>
        <p:nvPicPr>
          <p:cNvPr id="15" name="Picture 14">
            <a:extLst>
              <a:ext uri="{FF2B5EF4-FFF2-40B4-BE49-F238E27FC236}">
                <a16:creationId xmlns:a16="http://schemas.microsoft.com/office/drawing/2014/main" id="{6D15B0CE-12B4-9CDF-F2A2-715EFBE3FED1}"/>
              </a:ext>
            </a:extLst>
          </p:cNvPr>
          <p:cNvPicPr>
            <a:picLocks noChangeAspect="1"/>
          </p:cNvPicPr>
          <p:nvPr/>
        </p:nvPicPr>
        <p:blipFill>
          <a:blip r:embed="rId5"/>
          <a:stretch>
            <a:fillRect/>
          </a:stretch>
        </p:blipFill>
        <p:spPr>
          <a:xfrm>
            <a:off x="8134268" y="7362800"/>
            <a:ext cx="7090610" cy="1458215"/>
          </a:xfrm>
          <a:prstGeom prst="rect">
            <a:avLst/>
          </a:prstGeom>
        </p:spPr>
      </p:pic>
      <p:pic>
        <p:nvPicPr>
          <p:cNvPr id="16" name="Picture 15">
            <a:extLst>
              <a:ext uri="{FF2B5EF4-FFF2-40B4-BE49-F238E27FC236}">
                <a16:creationId xmlns:a16="http://schemas.microsoft.com/office/drawing/2014/main" id="{53D97F8C-C9ED-410D-45CC-F96334CF8901}"/>
              </a:ext>
            </a:extLst>
          </p:cNvPr>
          <p:cNvPicPr>
            <a:picLocks noChangeAspect="1"/>
          </p:cNvPicPr>
          <p:nvPr/>
        </p:nvPicPr>
        <p:blipFill>
          <a:blip r:embed="rId6"/>
          <a:stretch>
            <a:fillRect/>
          </a:stretch>
        </p:blipFill>
        <p:spPr>
          <a:xfrm>
            <a:off x="8253665" y="9269203"/>
            <a:ext cx="6904579" cy="1562273"/>
          </a:xfrm>
          <a:prstGeom prst="rect">
            <a:avLst/>
          </a:prstGeom>
        </p:spPr>
      </p:pic>
      <p:sp>
        <p:nvSpPr>
          <p:cNvPr id="17" name="TextBox 16">
            <a:extLst>
              <a:ext uri="{FF2B5EF4-FFF2-40B4-BE49-F238E27FC236}">
                <a16:creationId xmlns:a16="http://schemas.microsoft.com/office/drawing/2014/main" id="{C1148BFA-39E4-5636-8237-183D14EC440E}"/>
              </a:ext>
            </a:extLst>
          </p:cNvPr>
          <p:cNvSpPr txBox="1"/>
          <p:nvPr/>
        </p:nvSpPr>
        <p:spPr>
          <a:xfrm>
            <a:off x="0" y="0"/>
            <a:ext cx="20105688" cy="461665"/>
          </a:xfrm>
          <a:prstGeom prst="rect">
            <a:avLst/>
          </a:prstGeom>
          <a:solidFill>
            <a:schemeClr val="tx2">
              <a:lumMod val="75000"/>
              <a:lumOff val="25000"/>
            </a:schemeClr>
          </a:solidFill>
        </p:spPr>
        <p:txBody>
          <a:bodyPr wrap="square" rtlCol="0">
            <a:spAutoFit/>
          </a:bodyPr>
          <a:lstStyle/>
          <a:p>
            <a:pPr lvl="0" algn="ctr">
              <a:spcAft>
                <a:spcPts val="989"/>
              </a:spcAft>
              <a:defRPr/>
            </a:pPr>
            <a:r>
              <a:rPr lang="en-GB" sz="2400" b="1" dirty="0">
                <a:solidFill>
                  <a:prstClr val="white"/>
                </a:solidFill>
                <a:latin typeface="Verdana" panose="020B0604030504040204" pitchFamily="34" charset="0"/>
                <a:ea typeface="Verdana" panose="020B0604030504040204" pitchFamily="34" charset="0"/>
              </a:rPr>
              <a:t>NHS Wales Performance Framework Measures 2026-27</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5289846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D747AC-0010-9F74-0118-90989A0EEC1C}"/>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D84116C-5505-3DE0-C75E-E0D52677C177}"/>
              </a:ext>
            </a:extLst>
          </p:cNvPr>
          <p:cNvGraphicFramePr>
            <a:graphicFrameLocks noGrp="1"/>
          </p:cNvGraphicFramePr>
          <p:nvPr>
            <p:extLst>
              <p:ext uri="{D42A27DB-BD31-4B8C-83A1-F6EECF244321}">
                <p14:modId xmlns:p14="http://schemas.microsoft.com/office/powerpoint/2010/main" val="1984216536"/>
              </p:ext>
            </p:extLst>
          </p:nvPr>
        </p:nvGraphicFramePr>
        <p:xfrm>
          <a:off x="1289843" y="625475"/>
          <a:ext cx="17526001" cy="10507215"/>
        </p:xfrm>
        <a:graphic>
          <a:graphicData uri="http://schemas.openxmlformats.org/drawingml/2006/table">
            <a:tbl>
              <a:tblPr/>
              <a:tblGrid>
                <a:gridCol w="5038817">
                  <a:extLst>
                    <a:ext uri="{9D8B030D-6E8A-4147-A177-3AD203B41FA5}">
                      <a16:colId xmlns:a16="http://schemas.microsoft.com/office/drawing/2014/main" val="68891762"/>
                    </a:ext>
                  </a:extLst>
                </a:gridCol>
                <a:gridCol w="1497415">
                  <a:extLst>
                    <a:ext uri="{9D8B030D-6E8A-4147-A177-3AD203B41FA5}">
                      <a16:colId xmlns:a16="http://schemas.microsoft.com/office/drawing/2014/main" val="4227582686"/>
                    </a:ext>
                  </a:extLst>
                </a:gridCol>
                <a:gridCol w="7326513">
                  <a:extLst>
                    <a:ext uri="{9D8B030D-6E8A-4147-A177-3AD203B41FA5}">
                      <a16:colId xmlns:a16="http://schemas.microsoft.com/office/drawing/2014/main" val="3424832886"/>
                    </a:ext>
                  </a:extLst>
                </a:gridCol>
                <a:gridCol w="1194540">
                  <a:extLst>
                    <a:ext uri="{9D8B030D-6E8A-4147-A177-3AD203B41FA5}">
                      <a16:colId xmlns:a16="http://schemas.microsoft.com/office/drawing/2014/main" val="2403702057"/>
                    </a:ext>
                  </a:extLst>
                </a:gridCol>
                <a:gridCol w="1179716">
                  <a:extLst>
                    <a:ext uri="{9D8B030D-6E8A-4147-A177-3AD203B41FA5}">
                      <a16:colId xmlns:a16="http://schemas.microsoft.com/office/drawing/2014/main" val="581748390"/>
                    </a:ext>
                  </a:extLst>
                </a:gridCol>
                <a:gridCol w="1289000">
                  <a:extLst>
                    <a:ext uri="{9D8B030D-6E8A-4147-A177-3AD203B41FA5}">
                      <a16:colId xmlns:a16="http://schemas.microsoft.com/office/drawing/2014/main" val="726340418"/>
                    </a:ext>
                  </a:extLst>
                </a:gridCol>
              </a:tblGrid>
              <a:tr h="343030">
                <a:tc gridSpan="6">
                  <a:txBody>
                    <a:bodyPr/>
                    <a:lstStyle/>
                    <a:p>
                      <a:pPr algn="ctr" fontAlgn="b">
                        <a:buNone/>
                      </a:pPr>
                      <a:r>
                        <a:rPr lang="en-GB" sz="1400" b="1" i="0" u="none" strike="noStrike" dirty="0">
                          <a:solidFill>
                            <a:srgbClr val="000000"/>
                          </a:solidFill>
                          <a:effectLst/>
                          <a:latin typeface="Verdana" panose="020B0604030504040204" pitchFamily="34" charset="0"/>
                          <a:ea typeface="Verdana" panose="020B0604030504040204" pitchFamily="34" charset="0"/>
                        </a:rPr>
                        <a:t>Quadruple Aim 2:  People in Wales have better quality and more accessible health and social care services, enabled by digital and supported by engagement.</a:t>
                      </a:r>
                    </a:p>
                    <a:p>
                      <a:pPr algn="ctr" fontAlgn="b">
                        <a:buNone/>
                      </a:pPr>
                      <a:r>
                        <a:rPr lang="en-GB" sz="1400" b="1" i="0" u="none" strike="noStrike" dirty="0">
                          <a:solidFill>
                            <a:srgbClr val="000000"/>
                          </a:solidFill>
                          <a:effectLst/>
                          <a:latin typeface="Aptos Narrow" panose="020B000402020202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7C7AC"/>
                    </a:solidFill>
                  </a:tcPr>
                </a:tc>
                <a:tc hMerge="1">
                  <a:txBody>
                    <a:bodyPr/>
                    <a:lstStyle/>
                    <a:p>
                      <a:endParaRPr lang="en-GB"/>
                    </a:p>
                  </a:txBody>
                  <a:tcPr/>
                </a:tc>
                <a:tc hMerge="1">
                  <a:txBody>
                    <a:bodyPr/>
                    <a:lstStyle/>
                    <a:p>
                      <a:endParaRPr lang="en-GB"/>
                    </a:p>
                  </a:txBody>
                  <a:tcPr/>
                </a:tc>
                <a:tc hMerge="1">
                  <a:txBody>
                    <a:bodyPr/>
                    <a:lstStyle/>
                    <a:p>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7C7AC"/>
                    </a:solidFill>
                  </a:tcPr>
                </a:tc>
                <a:tc hMerge="1">
                  <a:txBody>
                    <a:bodyPr/>
                    <a:lstStyle/>
                    <a:p>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7C7AC"/>
                    </a:solidFill>
                  </a:tcPr>
                </a:tc>
                <a:tc hMerge="1">
                  <a:txBody>
                    <a:bodyPr/>
                    <a:lstStyle/>
                    <a:p>
                      <a:endParaRPr dirty="0"/>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7C7AC"/>
                    </a:solidFill>
                  </a:tcPr>
                </a:tc>
                <a:extLst>
                  <a:ext uri="{0D108BD9-81ED-4DB2-BD59-A6C34878D82A}">
                    <a16:rowId xmlns:a16="http://schemas.microsoft.com/office/drawing/2014/main" val="907403546"/>
                  </a:ext>
                </a:extLst>
              </a:tr>
              <a:tr h="576290">
                <a:tc>
                  <a:txBody>
                    <a:bodyPr/>
                    <a:lstStyle/>
                    <a:p>
                      <a:pPr algn="ctr" fontAlgn="b">
                        <a:buNone/>
                      </a:pPr>
                      <a:r>
                        <a:rPr lang="en-GB" sz="1400" b="1" i="0" u="none" strike="noStrike">
                          <a:solidFill>
                            <a:srgbClr val="000000"/>
                          </a:solidFill>
                          <a:effectLst/>
                          <a:latin typeface="Verdana" panose="020B0604030504040204" pitchFamily="34" charset="0"/>
                          <a:ea typeface="Verdana" panose="020B0604030504040204" pitchFamily="34" charset="0"/>
                        </a:rPr>
                        <a:t>Performance Measure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400" b="1" i="0" u="none" strike="noStrike" dirty="0">
                          <a:solidFill>
                            <a:srgbClr val="000000"/>
                          </a:solidFill>
                          <a:effectLst/>
                          <a:latin typeface="Verdana" panose="020B0604030504040204" pitchFamily="34" charset="0"/>
                          <a:ea typeface="Verdana" panose="020B0604030504040204" pitchFamily="34" charset="0"/>
                        </a:rPr>
                        <a:t>Target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400" b="1" i="0" u="none" strike="noStrike">
                          <a:solidFill>
                            <a:srgbClr val="000000"/>
                          </a:solidFill>
                          <a:effectLst/>
                          <a:latin typeface="Verdana" panose="020B0604030504040204" pitchFamily="34" charset="0"/>
                          <a:ea typeface="Verdana" panose="020B0604030504040204" pitchFamily="34" charset="0"/>
                        </a:rPr>
                        <a:t>Data Source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gridSpan="2">
                  <a:txBody>
                    <a:bodyPr/>
                    <a:lstStyle/>
                    <a:p>
                      <a:pPr algn="ctr" fontAlgn="b">
                        <a:buNone/>
                      </a:pPr>
                      <a:r>
                        <a:rPr lang="en-GB" sz="1400" b="1" i="0" u="none" strike="noStrike">
                          <a:solidFill>
                            <a:srgbClr val="000000"/>
                          </a:solidFill>
                          <a:effectLst/>
                          <a:latin typeface="Verdana" panose="020B0604030504040204" pitchFamily="34" charset="0"/>
                          <a:ea typeface="Verdana" panose="020B0604030504040204" pitchFamily="34" charset="0"/>
                        </a:rPr>
                        <a:t>Latest Position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endParaRPr lang="en-GB"/>
                    </a:p>
                  </a:txBody>
                  <a:tcPr/>
                </a:tc>
                <a:tc>
                  <a:txBody>
                    <a:bodyPr/>
                    <a:lstStyle/>
                    <a:p>
                      <a:pPr algn="ctr" fontAlgn="ctr">
                        <a:buNone/>
                      </a:pPr>
                      <a:r>
                        <a:rPr lang="en-GB" sz="1400" b="1" i="0" u="none" strike="noStrike" dirty="0">
                          <a:solidFill>
                            <a:srgbClr val="000000"/>
                          </a:solidFill>
                          <a:effectLst/>
                          <a:latin typeface="Verdana" panose="020B0604030504040204" pitchFamily="34" charset="0"/>
                          <a:ea typeface="Verdana" panose="020B0604030504040204" pitchFamily="34" charset="0"/>
                        </a:rPr>
                        <a:t>Reporting Frequency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2071963461"/>
                  </a:ext>
                </a:extLst>
              </a:tr>
              <a:tr h="1900841">
                <a:tc>
                  <a:txBody>
                    <a:bodyPr/>
                    <a:lstStyle/>
                    <a:p>
                      <a:pPr algn="ctr" fontAlgn="t">
                        <a:buNone/>
                      </a:pPr>
                      <a:r>
                        <a:rPr lang="en-GB" sz="1400" b="0" i="0" u="none" strike="noStrike" dirty="0">
                          <a:solidFill>
                            <a:schemeClr val="tx1"/>
                          </a:solidFill>
                          <a:effectLst/>
                          <a:latin typeface="Verdana" panose="020B0604030504040204" pitchFamily="34" charset="0"/>
                          <a:ea typeface="Verdana" panose="020B0604030504040204" pitchFamily="34" charset="0"/>
                        </a:rPr>
                        <a:t>Median emergency ambulance response time to purple: arrest category calls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C7AC"/>
                    </a:solidFill>
                  </a:tcPr>
                </a:tc>
                <a:tc>
                  <a:txBody>
                    <a:bodyPr/>
                    <a:lstStyle/>
                    <a:p>
                      <a:pPr algn="ctr" fontAlgn="t">
                        <a:buNone/>
                      </a:pPr>
                      <a:r>
                        <a:rPr lang="en-GB" sz="1400" b="0" i="0" u="none" strike="noStrike">
                          <a:solidFill>
                            <a:schemeClr val="tx1"/>
                          </a:solidFill>
                          <a:effectLst/>
                          <a:latin typeface="Verdana" panose="020B0604030504040204" pitchFamily="34" charset="0"/>
                          <a:ea typeface="Verdana" panose="020B0604030504040204" pitchFamily="34" charset="0"/>
                        </a:rPr>
                        <a:t>6-8 Minutes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400" b="0" i="0" u="none" strike="noStrike">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400" b="0" i="0" u="none" strike="noStrike" dirty="0">
                          <a:solidFill>
                            <a:schemeClr val="tx1"/>
                          </a:solidFill>
                          <a:effectLst/>
                          <a:latin typeface="Verdana" panose="020B0604030504040204" pitchFamily="34" charset="0"/>
                          <a:ea typeface="Verdana" panose="020B0604030504040204" pitchFamily="34" charset="0"/>
                        </a:rPr>
                        <a:t> 7.37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buNone/>
                      </a:pPr>
                      <a:r>
                        <a:rPr lang="en-GB" sz="1400" b="0" i="0" u="none" strike="noStrike" dirty="0">
                          <a:solidFill>
                            <a:schemeClr val="tx1"/>
                          </a:solidFill>
                          <a:effectLst/>
                          <a:latin typeface="Verdana" panose="020B0604030504040204" pitchFamily="34" charset="0"/>
                          <a:ea typeface="Verdana" panose="020B0604030504040204" pitchFamily="34" charset="0"/>
                        </a:rPr>
                        <a:t> 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chemeClr val="tx1"/>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31595564"/>
                  </a:ext>
                </a:extLst>
              </a:tr>
              <a:tr h="1900841">
                <a:tc>
                  <a:txBody>
                    <a:bodyPr/>
                    <a:lstStyle/>
                    <a:p>
                      <a:pPr algn="ctr" fontAlgn="t">
                        <a:buNone/>
                      </a:pPr>
                      <a:r>
                        <a:rPr lang="en-GB" sz="1400" b="0" i="0" u="none" strike="noStrike" dirty="0">
                          <a:solidFill>
                            <a:schemeClr val="tx1"/>
                          </a:solidFill>
                          <a:effectLst/>
                          <a:latin typeface="Verdana" panose="020B0604030504040204" pitchFamily="34" charset="0"/>
                          <a:ea typeface="Verdana" panose="020B0604030504040204" pitchFamily="34" charset="0"/>
                        </a:rPr>
                        <a:t>Median emergency ambulance response time to red: emergency category calls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C7AC"/>
                    </a:solidFill>
                  </a:tcPr>
                </a:tc>
                <a:tc>
                  <a:txBody>
                    <a:bodyPr/>
                    <a:lstStyle/>
                    <a:p>
                      <a:pPr algn="ctr" fontAlgn="t">
                        <a:buNone/>
                      </a:pPr>
                      <a:r>
                        <a:rPr lang="en-GB" sz="1400" b="0" i="0" u="none" strike="noStrike">
                          <a:solidFill>
                            <a:schemeClr val="tx1"/>
                          </a:solidFill>
                          <a:effectLst/>
                          <a:latin typeface="Verdana" panose="020B0604030504040204" pitchFamily="34" charset="0"/>
                          <a:ea typeface="Verdana" panose="020B0604030504040204" pitchFamily="34" charset="0"/>
                        </a:rPr>
                        <a:t>6-8 Minutes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400" b="0" i="0" u="none" strike="noStrike" dirty="0">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400" b="0" i="0" u="none" strike="noStrike" dirty="0">
                          <a:solidFill>
                            <a:schemeClr val="tx1"/>
                          </a:solidFill>
                          <a:effectLst/>
                          <a:latin typeface="Verdana" panose="020B0604030504040204" pitchFamily="34" charset="0"/>
                          <a:ea typeface="Verdana" panose="020B0604030504040204" pitchFamily="34" charset="0"/>
                        </a:rPr>
                        <a:t> 9.27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buNone/>
                      </a:pPr>
                      <a:r>
                        <a:rPr lang="en-GB" sz="1400" b="0" i="0" u="none" strike="noStrike" dirty="0">
                          <a:solidFill>
                            <a:schemeClr val="tx1"/>
                          </a:solidFill>
                          <a:effectLst/>
                          <a:latin typeface="Verdana" panose="020B0604030504040204" pitchFamily="34" charset="0"/>
                          <a:ea typeface="Verdana" panose="020B0604030504040204" pitchFamily="34" charset="0"/>
                        </a:rPr>
                        <a:t>March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a:solidFill>
                            <a:schemeClr val="tx1"/>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42128106"/>
                  </a:ext>
                </a:extLst>
              </a:tr>
              <a:tr h="1900841">
                <a:tc>
                  <a:txBody>
                    <a:bodyPr/>
                    <a:lstStyle/>
                    <a:p>
                      <a:pPr algn="ctr" fontAlgn="t">
                        <a:buNone/>
                      </a:pPr>
                      <a:r>
                        <a:rPr lang="en-GB" sz="1400" b="0" i="0" u="none" strike="noStrike">
                          <a:solidFill>
                            <a:schemeClr val="tx1"/>
                          </a:solidFill>
                          <a:effectLst/>
                          <a:latin typeface="Verdana" panose="020B0604030504040204" pitchFamily="34" charset="0"/>
                          <a:ea typeface="Verdana" panose="020B0604030504040204" pitchFamily="34" charset="0"/>
                        </a:rPr>
                        <a:t>Number of ambulance patient handovers over 45 minutes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C7AC"/>
                    </a:solidFill>
                  </a:tcPr>
                </a:tc>
                <a:tc>
                  <a:txBody>
                    <a:bodyPr/>
                    <a:lstStyle/>
                    <a:p>
                      <a:pPr algn="ctr" fontAlgn="t">
                        <a:buNone/>
                      </a:pPr>
                      <a:r>
                        <a:rPr lang="en-GB" sz="1400" b="0" i="0" u="none" strike="noStrike">
                          <a:solidFill>
                            <a:schemeClr val="tx1"/>
                          </a:solidFill>
                          <a:effectLst/>
                          <a:latin typeface="Verdana" panose="020B0604030504040204" pitchFamily="34" charset="0"/>
                          <a:ea typeface="Verdana" panose="020B0604030504040204" pitchFamily="34" charset="0"/>
                        </a:rPr>
                        <a:t>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400" b="0" i="0" u="none" strike="noStrike">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chemeClr val="tx1"/>
                          </a:solidFill>
                          <a:effectLst/>
                          <a:latin typeface="Verdana" panose="020B0604030504040204" pitchFamily="34" charset="0"/>
                          <a:ea typeface="Verdana" panose="020B0604030504040204" pitchFamily="34" charset="0"/>
                        </a:rPr>
                        <a:t> 580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buNone/>
                      </a:pPr>
                      <a:r>
                        <a:rPr lang="en-GB" sz="1400" b="0" i="0" u="none" strike="noStrike" dirty="0">
                          <a:solidFill>
                            <a:schemeClr val="tx1"/>
                          </a:solidFill>
                          <a:effectLst/>
                          <a:latin typeface="Verdana" panose="020B0604030504040204" pitchFamily="34" charset="0"/>
                          <a:ea typeface="Verdana" panose="020B0604030504040204" pitchFamily="34" charset="0"/>
                        </a:rPr>
                        <a:t>April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chemeClr val="tx1"/>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36422354"/>
                  </a:ext>
                </a:extLst>
              </a:tr>
              <a:tr h="1900841">
                <a:tc>
                  <a:txBody>
                    <a:bodyPr/>
                    <a:lstStyle/>
                    <a:p>
                      <a:pPr algn="ctr" fontAlgn="t">
                        <a:buNone/>
                      </a:pPr>
                      <a:r>
                        <a:rPr lang="en-GB" sz="1400" b="0" i="0" u="none" strike="noStrike" dirty="0">
                          <a:solidFill>
                            <a:schemeClr val="tx1"/>
                          </a:solidFill>
                          <a:effectLst/>
                          <a:latin typeface="Verdana" panose="020B0604030504040204" pitchFamily="34" charset="0"/>
                          <a:ea typeface="Verdana" panose="020B0604030504040204" pitchFamily="34" charset="0"/>
                        </a:rPr>
                        <a:t>Percentage of ambulance patient handovers within 15 minutes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C7AC"/>
                    </a:solidFill>
                  </a:tcPr>
                </a:tc>
                <a:tc>
                  <a:txBody>
                    <a:bodyPr/>
                    <a:lstStyle/>
                    <a:p>
                      <a:pPr algn="ctr" fontAlgn="t">
                        <a:buNone/>
                      </a:pPr>
                      <a:r>
                        <a:rPr lang="en-GB" sz="1400" b="0" i="0" u="none" strike="noStrike" dirty="0">
                          <a:solidFill>
                            <a:schemeClr val="tx1"/>
                          </a:solidFill>
                          <a:effectLst/>
                          <a:latin typeface="Verdana" panose="020B0604030504040204" pitchFamily="34" charset="0"/>
                          <a:ea typeface="Verdana" panose="020B0604030504040204" pitchFamily="34" charset="0"/>
                        </a:rPr>
                        <a:t>80%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endParaRPr lang="en-GB" sz="1400" b="0" i="0" u="none" strike="noStrike">
                        <a:solidFill>
                          <a:schemeClr val="tx1"/>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chemeClr val="tx1"/>
                          </a:solidFill>
                          <a:effectLst/>
                          <a:latin typeface="Verdana" panose="020B0604030504040204" pitchFamily="34" charset="0"/>
                          <a:ea typeface="Verdana" panose="020B0604030504040204" pitchFamily="34" charset="0"/>
                        </a:rPr>
                        <a:t> 19.52%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buNone/>
                      </a:pPr>
                      <a:r>
                        <a:rPr lang="en-GB" sz="1400" b="0" i="0" u="none" strike="noStrike" dirty="0">
                          <a:solidFill>
                            <a:schemeClr val="tx1"/>
                          </a:solidFill>
                          <a:effectLst/>
                          <a:latin typeface="Verdana" panose="020B0604030504040204" pitchFamily="34" charset="0"/>
                          <a:ea typeface="Verdana" panose="020B0604030504040204" pitchFamily="34" charset="0"/>
                        </a:rPr>
                        <a:t>April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chemeClr val="tx1"/>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76701880"/>
                  </a:ext>
                </a:extLst>
              </a:tr>
              <a:tr h="1900841">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Percentage of patients who spend less than 4 hours in all major and minor emergency care (i.e. A&amp;E) facilities from arrival until admission, transfer or discharge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C7AC"/>
                    </a:solidFill>
                  </a:tcPr>
                </a:tc>
                <a:tc>
                  <a:txBody>
                    <a:bodyPr/>
                    <a:lstStyle/>
                    <a:p>
                      <a:pPr algn="ctr" fontAlgn="t">
                        <a:buNone/>
                      </a:pPr>
                      <a:r>
                        <a:rPr lang="en-GB" sz="1400" b="0" i="0" u="none" strike="noStrike">
                          <a:solidFill>
                            <a:srgbClr val="000000"/>
                          </a:solidFill>
                          <a:effectLst/>
                          <a:latin typeface="Verdana" panose="020B0604030504040204" pitchFamily="34" charset="0"/>
                          <a:ea typeface="Verdana" panose="020B0604030504040204" pitchFamily="34" charset="0"/>
                        </a:rPr>
                        <a:t>95%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buNone/>
                      </a:pPr>
                      <a:r>
                        <a:rPr lang="en-GB" sz="14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400" b="0" i="0" u="none" strike="noStrike" dirty="0">
                          <a:solidFill>
                            <a:srgbClr val="000000"/>
                          </a:solidFill>
                          <a:effectLst/>
                          <a:latin typeface="Verdana" panose="020B0604030504040204" pitchFamily="34" charset="0"/>
                          <a:ea typeface="Verdana" panose="020B0604030504040204" pitchFamily="34" charset="0"/>
                        </a:rPr>
                        <a:t> 68.92%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a:solidFill>
                            <a:schemeClr val="tx1"/>
                          </a:solidFill>
                          <a:effectLst/>
                          <a:latin typeface="Verdana" panose="020B0604030504040204" pitchFamily="34" charset="0"/>
                          <a:ea typeface="Verdana" panose="020B0604030504040204" pitchFamily="34" charset="0"/>
                        </a:rPr>
                        <a:t>April 2026 </a:t>
                      </a:r>
                    </a:p>
                    <a:p>
                      <a:pPr algn="ctr" fontAlgn="b">
                        <a:buNone/>
                      </a:pPr>
                      <a:r>
                        <a:rPr lang="en-GB" sz="14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39454550"/>
                  </a:ext>
                </a:extLst>
              </a:tr>
            </a:tbl>
          </a:graphicData>
        </a:graphic>
      </p:graphicFrame>
      <p:pic>
        <p:nvPicPr>
          <p:cNvPr id="3" name="Picture 2">
            <a:extLst>
              <a:ext uri="{FF2B5EF4-FFF2-40B4-BE49-F238E27FC236}">
                <a16:creationId xmlns:a16="http://schemas.microsoft.com/office/drawing/2014/main" id="{67E37CDE-73ED-BBEF-CE63-AB2A63C9C184}"/>
              </a:ext>
            </a:extLst>
          </p:cNvPr>
          <p:cNvPicPr>
            <a:picLocks noChangeAspect="1"/>
          </p:cNvPicPr>
          <p:nvPr/>
        </p:nvPicPr>
        <p:blipFill>
          <a:blip r:embed="rId2"/>
          <a:stretch>
            <a:fillRect/>
          </a:stretch>
        </p:blipFill>
        <p:spPr>
          <a:xfrm>
            <a:off x="7919244" y="1692275"/>
            <a:ext cx="7164099" cy="1645682"/>
          </a:xfrm>
          <a:prstGeom prst="rect">
            <a:avLst/>
          </a:prstGeom>
        </p:spPr>
      </p:pic>
      <p:pic>
        <p:nvPicPr>
          <p:cNvPr id="4" name="Picture 3">
            <a:extLst>
              <a:ext uri="{FF2B5EF4-FFF2-40B4-BE49-F238E27FC236}">
                <a16:creationId xmlns:a16="http://schemas.microsoft.com/office/drawing/2014/main" id="{3D252487-7F1B-1D46-2504-B5A36C8CE633}"/>
              </a:ext>
            </a:extLst>
          </p:cNvPr>
          <p:cNvPicPr>
            <a:picLocks noChangeAspect="1"/>
          </p:cNvPicPr>
          <p:nvPr/>
        </p:nvPicPr>
        <p:blipFill>
          <a:blip r:embed="rId3"/>
          <a:stretch>
            <a:fillRect/>
          </a:stretch>
        </p:blipFill>
        <p:spPr>
          <a:xfrm>
            <a:off x="7919244" y="3623094"/>
            <a:ext cx="7169561" cy="1589893"/>
          </a:xfrm>
          <a:prstGeom prst="rect">
            <a:avLst/>
          </a:prstGeom>
        </p:spPr>
      </p:pic>
      <p:pic>
        <p:nvPicPr>
          <p:cNvPr id="5" name="Picture 4">
            <a:extLst>
              <a:ext uri="{FF2B5EF4-FFF2-40B4-BE49-F238E27FC236}">
                <a16:creationId xmlns:a16="http://schemas.microsoft.com/office/drawing/2014/main" id="{404D23ED-0BCA-D5B9-6025-1AF3122B7716}"/>
              </a:ext>
            </a:extLst>
          </p:cNvPr>
          <p:cNvPicPr>
            <a:picLocks noChangeAspect="1"/>
          </p:cNvPicPr>
          <p:nvPr/>
        </p:nvPicPr>
        <p:blipFill>
          <a:blip r:embed="rId4"/>
          <a:stretch>
            <a:fillRect/>
          </a:stretch>
        </p:blipFill>
        <p:spPr>
          <a:xfrm>
            <a:off x="7919244" y="5515641"/>
            <a:ext cx="7181983" cy="1637732"/>
          </a:xfrm>
          <a:prstGeom prst="rect">
            <a:avLst/>
          </a:prstGeom>
        </p:spPr>
      </p:pic>
      <p:pic>
        <p:nvPicPr>
          <p:cNvPr id="6" name="Picture 5">
            <a:extLst>
              <a:ext uri="{FF2B5EF4-FFF2-40B4-BE49-F238E27FC236}">
                <a16:creationId xmlns:a16="http://schemas.microsoft.com/office/drawing/2014/main" id="{20B719B2-5AE3-0DF9-E3E5-F4F67AAA18FF}"/>
              </a:ext>
            </a:extLst>
          </p:cNvPr>
          <p:cNvPicPr>
            <a:picLocks noChangeAspect="1"/>
          </p:cNvPicPr>
          <p:nvPr/>
        </p:nvPicPr>
        <p:blipFill>
          <a:blip r:embed="rId5"/>
          <a:stretch>
            <a:fillRect/>
          </a:stretch>
        </p:blipFill>
        <p:spPr>
          <a:xfrm>
            <a:off x="7919244" y="7410557"/>
            <a:ext cx="7185464" cy="1629782"/>
          </a:xfrm>
          <a:prstGeom prst="rect">
            <a:avLst/>
          </a:prstGeom>
        </p:spPr>
      </p:pic>
      <p:pic>
        <p:nvPicPr>
          <p:cNvPr id="8" name="Picture 7">
            <a:extLst>
              <a:ext uri="{FF2B5EF4-FFF2-40B4-BE49-F238E27FC236}">
                <a16:creationId xmlns:a16="http://schemas.microsoft.com/office/drawing/2014/main" id="{15A527CC-AB53-3DDC-AF5A-1B3A6145F6B0}"/>
              </a:ext>
            </a:extLst>
          </p:cNvPr>
          <p:cNvPicPr>
            <a:picLocks noChangeAspect="1"/>
          </p:cNvPicPr>
          <p:nvPr/>
        </p:nvPicPr>
        <p:blipFill>
          <a:blip r:embed="rId6"/>
          <a:stretch>
            <a:fillRect/>
          </a:stretch>
        </p:blipFill>
        <p:spPr>
          <a:xfrm>
            <a:off x="7919244" y="9345250"/>
            <a:ext cx="7164099" cy="1629782"/>
          </a:xfrm>
          <a:prstGeom prst="rect">
            <a:avLst/>
          </a:prstGeom>
        </p:spPr>
      </p:pic>
      <p:sp>
        <p:nvSpPr>
          <p:cNvPr id="9" name="TextBox 8">
            <a:extLst>
              <a:ext uri="{FF2B5EF4-FFF2-40B4-BE49-F238E27FC236}">
                <a16:creationId xmlns:a16="http://schemas.microsoft.com/office/drawing/2014/main" id="{E9752E5D-5A5B-9754-5519-22C3D2EFAF73}"/>
              </a:ext>
            </a:extLst>
          </p:cNvPr>
          <p:cNvSpPr txBox="1"/>
          <p:nvPr/>
        </p:nvSpPr>
        <p:spPr>
          <a:xfrm>
            <a:off x="0" y="0"/>
            <a:ext cx="20105688" cy="461665"/>
          </a:xfrm>
          <a:prstGeom prst="rect">
            <a:avLst/>
          </a:prstGeom>
          <a:solidFill>
            <a:schemeClr val="tx2">
              <a:lumMod val="75000"/>
              <a:lumOff val="25000"/>
            </a:schemeClr>
          </a:solidFill>
        </p:spPr>
        <p:txBody>
          <a:bodyPr wrap="square" rtlCol="0">
            <a:spAutoFit/>
          </a:bodyPr>
          <a:lstStyle/>
          <a:p>
            <a:pPr lvl="0" algn="ctr">
              <a:spcAft>
                <a:spcPts val="989"/>
              </a:spcAft>
              <a:defRPr/>
            </a:pPr>
            <a:r>
              <a:rPr lang="en-GB" sz="2400" b="1" dirty="0">
                <a:solidFill>
                  <a:prstClr val="white"/>
                </a:solidFill>
                <a:latin typeface="Verdana" panose="020B0604030504040204" pitchFamily="34" charset="0"/>
                <a:ea typeface="Verdana" panose="020B0604030504040204" pitchFamily="34" charset="0"/>
              </a:rPr>
              <a:t>NHS Wales Performance Framework Measures 2026-27</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0622618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00533-3FA6-3863-9F9B-DBF5047BACCF}"/>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0EAECA28-9568-65EE-2CD7-E42C0B9DF347}"/>
              </a:ext>
            </a:extLst>
          </p:cNvPr>
          <p:cNvGraphicFramePr>
            <a:graphicFrameLocks noGrp="1"/>
          </p:cNvGraphicFramePr>
          <p:nvPr>
            <p:extLst>
              <p:ext uri="{D42A27DB-BD31-4B8C-83A1-F6EECF244321}">
                <p14:modId xmlns:p14="http://schemas.microsoft.com/office/powerpoint/2010/main" val="2530296145"/>
              </p:ext>
            </p:extLst>
          </p:nvPr>
        </p:nvGraphicFramePr>
        <p:xfrm>
          <a:off x="1518444" y="930275"/>
          <a:ext cx="17526001" cy="5181599"/>
        </p:xfrm>
        <a:graphic>
          <a:graphicData uri="http://schemas.openxmlformats.org/drawingml/2006/table">
            <a:tbl>
              <a:tblPr/>
              <a:tblGrid>
                <a:gridCol w="5038817">
                  <a:extLst>
                    <a:ext uri="{9D8B030D-6E8A-4147-A177-3AD203B41FA5}">
                      <a16:colId xmlns:a16="http://schemas.microsoft.com/office/drawing/2014/main" val="68891762"/>
                    </a:ext>
                  </a:extLst>
                </a:gridCol>
                <a:gridCol w="1497415">
                  <a:extLst>
                    <a:ext uri="{9D8B030D-6E8A-4147-A177-3AD203B41FA5}">
                      <a16:colId xmlns:a16="http://schemas.microsoft.com/office/drawing/2014/main" val="4227582686"/>
                    </a:ext>
                  </a:extLst>
                </a:gridCol>
                <a:gridCol w="7326513">
                  <a:extLst>
                    <a:ext uri="{9D8B030D-6E8A-4147-A177-3AD203B41FA5}">
                      <a16:colId xmlns:a16="http://schemas.microsoft.com/office/drawing/2014/main" val="3424832886"/>
                    </a:ext>
                  </a:extLst>
                </a:gridCol>
                <a:gridCol w="1194540">
                  <a:extLst>
                    <a:ext uri="{9D8B030D-6E8A-4147-A177-3AD203B41FA5}">
                      <a16:colId xmlns:a16="http://schemas.microsoft.com/office/drawing/2014/main" val="2403702057"/>
                    </a:ext>
                  </a:extLst>
                </a:gridCol>
                <a:gridCol w="1179716">
                  <a:extLst>
                    <a:ext uri="{9D8B030D-6E8A-4147-A177-3AD203B41FA5}">
                      <a16:colId xmlns:a16="http://schemas.microsoft.com/office/drawing/2014/main" val="581748390"/>
                    </a:ext>
                  </a:extLst>
                </a:gridCol>
                <a:gridCol w="1289000">
                  <a:extLst>
                    <a:ext uri="{9D8B030D-6E8A-4147-A177-3AD203B41FA5}">
                      <a16:colId xmlns:a16="http://schemas.microsoft.com/office/drawing/2014/main" val="726340418"/>
                    </a:ext>
                  </a:extLst>
                </a:gridCol>
              </a:tblGrid>
              <a:tr h="460194">
                <a:tc gridSpan="6">
                  <a:txBody>
                    <a:bodyPr/>
                    <a:lstStyle/>
                    <a:p>
                      <a:pPr algn="ctr" fontAlgn="b">
                        <a:buNone/>
                      </a:pPr>
                      <a:r>
                        <a:rPr lang="en-GB" sz="1400" b="1" i="0" u="none" strike="noStrike" dirty="0">
                          <a:solidFill>
                            <a:srgbClr val="000000"/>
                          </a:solidFill>
                          <a:effectLst/>
                          <a:latin typeface="Verdana" panose="020B0604030504040204" pitchFamily="34" charset="0"/>
                          <a:ea typeface="Verdana" panose="020B0604030504040204" pitchFamily="34" charset="0"/>
                        </a:rPr>
                        <a:t>Quadruple Aim 2:  People in Wales have better quality and more accessible health and social care services, enabled by digital and supported by engagement.</a:t>
                      </a:r>
                    </a:p>
                    <a:p>
                      <a:pPr algn="ctr" fontAlgn="b">
                        <a:buNone/>
                      </a:pPr>
                      <a:r>
                        <a:rPr lang="en-GB" sz="1400" b="1" i="0" u="none" strike="noStrike" dirty="0">
                          <a:solidFill>
                            <a:srgbClr val="000000"/>
                          </a:solidFill>
                          <a:effectLst/>
                          <a:latin typeface="Aptos Narrow" panose="020B0004020202020204" pitchFamily="34" charset="0"/>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7C7AC"/>
                    </a:solidFill>
                  </a:tcPr>
                </a:tc>
                <a:tc hMerge="1">
                  <a:txBody>
                    <a:bodyPr/>
                    <a:lstStyle/>
                    <a:p>
                      <a:endParaRPr lang="en-GB"/>
                    </a:p>
                  </a:txBody>
                  <a:tcPr/>
                </a:tc>
                <a:tc hMerge="1">
                  <a:txBody>
                    <a:bodyPr/>
                    <a:lstStyle/>
                    <a:p>
                      <a:endParaRPr lang="en-GB"/>
                    </a:p>
                  </a:txBody>
                  <a:tcPr/>
                </a:tc>
                <a:tc hMerge="1">
                  <a:txBody>
                    <a:bodyPr/>
                    <a:lstStyle/>
                    <a:p>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7C7AC"/>
                    </a:solidFill>
                  </a:tcPr>
                </a:tc>
                <a:tc hMerge="1">
                  <a:txBody>
                    <a:bodyPr/>
                    <a:lstStyle/>
                    <a:p>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7C7AC"/>
                    </a:solidFill>
                  </a:tcPr>
                </a:tc>
                <a:tc hMerge="1">
                  <a:txBody>
                    <a:bodyPr/>
                    <a:lstStyle/>
                    <a:p>
                      <a:endParaRPr dirty="0"/>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7C7AC"/>
                    </a:solidFill>
                  </a:tcPr>
                </a:tc>
                <a:extLst>
                  <a:ext uri="{0D108BD9-81ED-4DB2-BD59-A6C34878D82A}">
                    <a16:rowId xmlns:a16="http://schemas.microsoft.com/office/drawing/2014/main" val="907403546"/>
                  </a:ext>
                </a:extLst>
              </a:tr>
              <a:tr h="621497">
                <a:tc>
                  <a:txBody>
                    <a:bodyPr/>
                    <a:lstStyle/>
                    <a:p>
                      <a:pPr algn="ctr" fontAlgn="b">
                        <a:buNone/>
                      </a:pPr>
                      <a:r>
                        <a:rPr lang="en-GB" sz="1200" b="1" i="0" u="none" strike="noStrike">
                          <a:solidFill>
                            <a:srgbClr val="000000"/>
                          </a:solidFill>
                          <a:effectLst/>
                          <a:latin typeface="Verdana" panose="020B0604030504040204" pitchFamily="34" charset="0"/>
                          <a:ea typeface="Verdana" panose="020B0604030504040204" pitchFamily="34" charset="0"/>
                        </a:rPr>
                        <a:t>Performance Measure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200" b="1" i="0" u="none" strike="noStrike" dirty="0">
                          <a:solidFill>
                            <a:srgbClr val="000000"/>
                          </a:solidFill>
                          <a:effectLst/>
                          <a:latin typeface="Verdana" panose="020B0604030504040204" pitchFamily="34" charset="0"/>
                          <a:ea typeface="Verdana" panose="020B0604030504040204" pitchFamily="34" charset="0"/>
                        </a:rPr>
                        <a:t>Target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200" b="1" i="0" u="none" strike="noStrike">
                          <a:solidFill>
                            <a:srgbClr val="000000"/>
                          </a:solidFill>
                          <a:effectLst/>
                          <a:latin typeface="Verdana" panose="020B0604030504040204" pitchFamily="34" charset="0"/>
                          <a:ea typeface="Verdana" panose="020B0604030504040204" pitchFamily="34" charset="0"/>
                        </a:rPr>
                        <a:t>Data Source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gridSpan="2">
                  <a:txBody>
                    <a:bodyPr/>
                    <a:lstStyle/>
                    <a:p>
                      <a:pPr algn="ctr" fontAlgn="b">
                        <a:buNone/>
                      </a:pPr>
                      <a:r>
                        <a:rPr lang="en-GB" sz="1200" b="1" i="0" u="none" strike="noStrike">
                          <a:solidFill>
                            <a:srgbClr val="000000"/>
                          </a:solidFill>
                          <a:effectLst/>
                          <a:latin typeface="Verdana" panose="020B0604030504040204" pitchFamily="34" charset="0"/>
                          <a:ea typeface="Verdana" panose="020B0604030504040204" pitchFamily="34" charset="0"/>
                        </a:rPr>
                        <a:t>Latest Position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endParaRPr lang="en-GB"/>
                    </a:p>
                  </a:txBody>
                  <a:tcPr/>
                </a:tc>
                <a:tc>
                  <a:txBody>
                    <a:bodyPr/>
                    <a:lstStyle/>
                    <a:p>
                      <a:pPr algn="ctr" fontAlgn="ctr">
                        <a:buNone/>
                      </a:pPr>
                      <a:r>
                        <a:rPr lang="en-GB" sz="1200" b="1" i="0" u="none" strike="noStrike" dirty="0">
                          <a:solidFill>
                            <a:srgbClr val="000000"/>
                          </a:solidFill>
                          <a:effectLst/>
                          <a:latin typeface="Verdana" panose="020B0604030504040204" pitchFamily="34" charset="0"/>
                          <a:ea typeface="Verdana" panose="020B0604030504040204" pitchFamily="34" charset="0"/>
                        </a:rPr>
                        <a:t>Reporting Frequency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2071963461"/>
                  </a:ext>
                </a:extLst>
              </a:tr>
              <a:tr h="2049954">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Number of adults waiting more than 14 weeks for all audiology pathways (to include new and existing pathways for hearing aids, tinnitus and balance)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C7AC"/>
                    </a:solidFill>
                  </a:tcPr>
                </a:tc>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buNone/>
                      </a:pPr>
                      <a:r>
                        <a:rPr lang="en-GB" sz="1400" b="0" i="0" u="none" strike="noStrike" dirty="0">
                          <a:solidFill>
                            <a:srgbClr val="000000"/>
                          </a:solidFill>
                          <a:effectLst/>
                          <a:latin typeface="Verdana" panose="020B0604030504040204" pitchFamily="34" charset="0"/>
                          <a:ea typeface="Verdana" panose="020B0604030504040204" pitchFamily="34" charset="0"/>
                        </a:rPr>
                        <a:t> </a:t>
                      </a:r>
                      <a:endParaRPr lang="en-GB" sz="12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13 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April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31595564"/>
                  </a:ext>
                </a:extLst>
              </a:tr>
              <a:tr h="2049954">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Number of children waiting more than 6 weeks for all audiology pathways (to include new assessment and intervention pathways)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C7AC"/>
                    </a:solidFill>
                  </a:tcPr>
                </a:tc>
                <a:tc>
                  <a:txBody>
                    <a:bodyPr/>
                    <a:lstStyle/>
                    <a:p>
                      <a:pPr algn="ctr" fontAlgn="t">
                        <a:buNone/>
                      </a:pPr>
                      <a:r>
                        <a:rPr lang="en-GB" sz="1400" b="0" i="0" u="none" strike="noStrike">
                          <a:solidFill>
                            <a:srgbClr val="000000"/>
                          </a:solidFill>
                          <a:effectLst/>
                          <a:latin typeface="Verdana" panose="020B0604030504040204" pitchFamily="34" charset="0"/>
                          <a:ea typeface="Verdana" panose="020B0604030504040204" pitchFamily="34" charset="0"/>
                        </a:rPr>
                        <a:t>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 230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April 2026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42128106"/>
                  </a:ext>
                </a:extLst>
              </a:tr>
            </a:tbl>
          </a:graphicData>
        </a:graphic>
      </p:graphicFrame>
      <p:pic>
        <p:nvPicPr>
          <p:cNvPr id="3" name="Picture 2">
            <a:extLst>
              <a:ext uri="{FF2B5EF4-FFF2-40B4-BE49-F238E27FC236}">
                <a16:creationId xmlns:a16="http://schemas.microsoft.com/office/drawing/2014/main" id="{D98593CB-F4BD-ED90-6050-3B688CA77FCF}"/>
              </a:ext>
            </a:extLst>
          </p:cNvPr>
          <p:cNvPicPr>
            <a:picLocks noChangeAspect="1"/>
          </p:cNvPicPr>
          <p:nvPr/>
        </p:nvPicPr>
        <p:blipFill>
          <a:blip r:embed="rId2"/>
          <a:stretch>
            <a:fillRect/>
          </a:stretch>
        </p:blipFill>
        <p:spPr>
          <a:xfrm>
            <a:off x="8118225" y="4211077"/>
            <a:ext cx="7165187" cy="1667996"/>
          </a:xfrm>
          <a:prstGeom prst="rect">
            <a:avLst/>
          </a:prstGeom>
        </p:spPr>
      </p:pic>
      <p:pic>
        <p:nvPicPr>
          <p:cNvPr id="4" name="Picture 3">
            <a:extLst>
              <a:ext uri="{FF2B5EF4-FFF2-40B4-BE49-F238E27FC236}">
                <a16:creationId xmlns:a16="http://schemas.microsoft.com/office/drawing/2014/main" id="{81723E02-9738-E064-1DA3-127E3FA220AD}"/>
              </a:ext>
            </a:extLst>
          </p:cNvPr>
          <p:cNvPicPr>
            <a:picLocks noChangeAspect="1"/>
          </p:cNvPicPr>
          <p:nvPr/>
        </p:nvPicPr>
        <p:blipFill>
          <a:blip r:embed="rId3"/>
          <a:stretch>
            <a:fillRect/>
          </a:stretch>
        </p:blipFill>
        <p:spPr>
          <a:xfrm>
            <a:off x="8147844" y="2149475"/>
            <a:ext cx="7135568" cy="1676400"/>
          </a:xfrm>
          <a:prstGeom prst="rect">
            <a:avLst/>
          </a:prstGeom>
        </p:spPr>
      </p:pic>
      <p:sp>
        <p:nvSpPr>
          <p:cNvPr id="5" name="TextBox 4">
            <a:extLst>
              <a:ext uri="{FF2B5EF4-FFF2-40B4-BE49-F238E27FC236}">
                <a16:creationId xmlns:a16="http://schemas.microsoft.com/office/drawing/2014/main" id="{17F9B363-55EA-C193-CD7A-EA7A92BD3806}"/>
              </a:ext>
            </a:extLst>
          </p:cNvPr>
          <p:cNvSpPr txBox="1"/>
          <p:nvPr/>
        </p:nvSpPr>
        <p:spPr>
          <a:xfrm>
            <a:off x="0" y="0"/>
            <a:ext cx="20105688" cy="461665"/>
          </a:xfrm>
          <a:prstGeom prst="rect">
            <a:avLst/>
          </a:prstGeom>
          <a:solidFill>
            <a:schemeClr val="tx2">
              <a:lumMod val="75000"/>
              <a:lumOff val="25000"/>
            </a:schemeClr>
          </a:solidFill>
        </p:spPr>
        <p:txBody>
          <a:bodyPr wrap="square" rtlCol="0">
            <a:spAutoFit/>
          </a:bodyPr>
          <a:lstStyle/>
          <a:p>
            <a:pPr lvl="0" algn="ctr">
              <a:spcAft>
                <a:spcPts val="989"/>
              </a:spcAft>
              <a:defRPr/>
            </a:pPr>
            <a:r>
              <a:rPr lang="en-GB" sz="2400" b="1" dirty="0">
                <a:solidFill>
                  <a:prstClr val="white"/>
                </a:solidFill>
                <a:latin typeface="Verdana" panose="020B0604030504040204" pitchFamily="34" charset="0"/>
                <a:ea typeface="Verdana" panose="020B0604030504040204" pitchFamily="34" charset="0"/>
              </a:rPr>
              <a:t>NHS Wales Performance Framework Measures 2026-27</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286709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ABAAFF-5109-0536-624D-F444EB73B77F}"/>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449C2BE8-CE87-EB3C-0FFA-8EDD28698070}"/>
              </a:ext>
            </a:extLst>
          </p:cNvPr>
          <p:cNvGraphicFramePr>
            <a:graphicFrameLocks noGrp="1"/>
          </p:cNvGraphicFramePr>
          <p:nvPr>
            <p:extLst>
              <p:ext uri="{D42A27DB-BD31-4B8C-83A1-F6EECF244321}">
                <p14:modId xmlns:p14="http://schemas.microsoft.com/office/powerpoint/2010/main" val="2461546215"/>
              </p:ext>
            </p:extLst>
          </p:nvPr>
        </p:nvGraphicFramePr>
        <p:xfrm>
          <a:off x="1442244" y="739776"/>
          <a:ext cx="17754601" cy="9829798"/>
        </p:xfrm>
        <a:graphic>
          <a:graphicData uri="http://schemas.openxmlformats.org/drawingml/2006/table">
            <a:tbl>
              <a:tblPr/>
              <a:tblGrid>
                <a:gridCol w="5104541">
                  <a:extLst>
                    <a:ext uri="{9D8B030D-6E8A-4147-A177-3AD203B41FA5}">
                      <a16:colId xmlns:a16="http://schemas.microsoft.com/office/drawing/2014/main" val="3150741542"/>
                    </a:ext>
                  </a:extLst>
                </a:gridCol>
                <a:gridCol w="1829659">
                  <a:extLst>
                    <a:ext uri="{9D8B030D-6E8A-4147-A177-3AD203B41FA5}">
                      <a16:colId xmlns:a16="http://schemas.microsoft.com/office/drawing/2014/main" val="1293364930"/>
                    </a:ext>
                  </a:extLst>
                </a:gridCol>
                <a:gridCol w="6687801">
                  <a:extLst>
                    <a:ext uri="{9D8B030D-6E8A-4147-A177-3AD203B41FA5}">
                      <a16:colId xmlns:a16="http://schemas.microsoft.com/office/drawing/2014/main" val="444904566"/>
                    </a:ext>
                  </a:extLst>
                </a:gridCol>
                <a:gridCol w="1413394">
                  <a:extLst>
                    <a:ext uri="{9D8B030D-6E8A-4147-A177-3AD203B41FA5}">
                      <a16:colId xmlns:a16="http://schemas.microsoft.com/office/drawing/2014/main" val="3495919459"/>
                    </a:ext>
                  </a:extLst>
                </a:gridCol>
                <a:gridCol w="1413394">
                  <a:extLst>
                    <a:ext uri="{9D8B030D-6E8A-4147-A177-3AD203B41FA5}">
                      <a16:colId xmlns:a16="http://schemas.microsoft.com/office/drawing/2014/main" val="4198536635"/>
                    </a:ext>
                  </a:extLst>
                </a:gridCol>
                <a:gridCol w="1305812">
                  <a:extLst>
                    <a:ext uri="{9D8B030D-6E8A-4147-A177-3AD203B41FA5}">
                      <a16:colId xmlns:a16="http://schemas.microsoft.com/office/drawing/2014/main" val="1650970669"/>
                    </a:ext>
                  </a:extLst>
                </a:gridCol>
              </a:tblGrid>
              <a:tr h="522317">
                <a:tc gridSpan="6">
                  <a:txBody>
                    <a:bodyPr/>
                    <a:lstStyle/>
                    <a:p>
                      <a:pPr algn="l" fontAlgn="b">
                        <a:buNone/>
                      </a:pPr>
                      <a:r>
                        <a:rPr lang="en-GB" sz="1400" b="1" i="0" u="none" strike="noStrike" dirty="0">
                          <a:solidFill>
                            <a:srgbClr val="000000"/>
                          </a:solidFill>
                          <a:effectLst/>
                          <a:latin typeface="Verdana" panose="020B0604030504040204" pitchFamily="34" charset="0"/>
                          <a:ea typeface="Verdana" panose="020B0604030504040204" pitchFamily="34" charset="0"/>
                        </a:rPr>
                        <a:t>Quadruple Aim 4:  Wales has a higher value health and social care system that has demonstrated rapid improvement and innovation, enabled by data and focused on outcomes.</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54874721"/>
                  </a:ext>
                </a:extLst>
              </a:tr>
              <a:tr h="603185">
                <a:tc>
                  <a:txBody>
                    <a:bodyPr/>
                    <a:lstStyle/>
                    <a:p>
                      <a:pPr algn="ctr" fontAlgn="b">
                        <a:buNone/>
                      </a:pPr>
                      <a:r>
                        <a:rPr lang="en-GB" sz="1400" b="1" i="0" u="none" strike="noStrike">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4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4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gridSpan="2">
                  <a:txBody>
                    <a:bodyPr/>
                    <a:lstStyle/>
                    <a:p>
                      <a:pPr algn="ctr" fontAlgn="b">
                        <a:buNone/>
                      </a:pPr>
                      <a:r>
                        <a:rPr lang="en-GB" sz="1400" b="1" i="0" u="none" strike="noStrike">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endParaRPr lang="en-GB"/>
                    </a:p>
                  </a:txBody>
                  <a:tcPr/>
                </a:tc>
                <a:tc>
                  <a:txBody>
                    <a:bodyPr/>
                    <a:lstStyle/>
                    <a:p>
                      <a:pPr algn="ctr" fontAlgn="ctr">
                        <a:buNone/>
                      </a:pPr>
                      <a:r>
                        <a:rPr lang="en-GB" sz="14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176074">
                <a:tc>
                  <a:txBody>
                    <a:bodyPr/>
                    <a:lstStyle/>
                    <a:p>
                      <a:pPr algn="ctr" fontAlgn="t">
                        <a:buNone/>
                      </a:pPr>
                      <a:r>
                        <a:rPr lang="en-GB" sz="1400" b="0" i="0" u="none" strike="noStrike" dirty="0">
                          <a:solidFill>
                            <a:schemeClr val="tx1"/>
                          </a:solidFill>
                          <a:effectLst/>
                          <a:latin typeface="Verdana" panose="020B0604030504040204" pitchFamily="34" charset="0"/>
                          <a:ea typeface="Verdana" panose="020B0604030504040204" pitchFamily="34" charset="0"/>
                        </a:rPr>
                        <a:t>Percentage of episodes clinically coded within one reporting month post episode discharge end date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5000"/>
                        <a:lumOff val="75000"/>
                      </a:schemeClr>
                    </a:solidFill>
                  </a:tcPr>
                </a:tc>
                <a:tc>
                  <a:txBody>
                    <a:bodyPr/>
                    <a:lstStyle/>
                    <a:p>
                      <a:pPr algn="ctr" fontAlgn="ctr">
                        <a:buNone/>
                      </a:pPr>
                      <a:r>
                        <a:rPr lang="en-GB" sz="1400" b="0" i="0" u="none" strike="noStrike">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400" b="0"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73%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 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Monthly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176074">
                <a:tc>
                  <a:txBody>
                    <a:bodyPr/>
                    <a:lstStyle/>
                    <a:p>
                      <a:pPr algn="ctr" fontAlgn="t">
                        <a:buNone/>
                      </a:pPr>
                      <a:r>
                        <a:rPr lang="en-GB" sz="1400" b="0" i="0" u="none" strike="noStrike">
                          <a:solidFill>
                            <a:schemeClr val="tx1"/>
                          </a:solidFill>
                          <a:effectLst/>
                          <a:latin typeface="Verdana" panose="020B0604030504040204" pitchFamily="34" charset="0"/>
                          <a:ea typeface="Verdana" panose="020B0604030504040204" pitchFamily="34" charset="0"/>
                        </a:rPr>
                        <a:t>Nationally reportable incidents open over 12 months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5000"/>
                        <a:lumOff val="75000"/>
                      </a:schemeClr>
                    </a:solidFill>
                  </a:tcPr>
                </a:tc>
                <a:tc>
                  <a:txBody>
                    <a:bodyPr/>
                    <a:lstStyle/>
                    <a:p>
                      <a:pPr algn="ctr" fontAlgn="b">
                        <a:buNone/>
                      </a:pPr>
                      <a:r>
                        <a:rPr lang="en-GB" sz="1400" b="0" i="0" u="none" strike="noStrike">
                          <a:solidFill>
                            <a:srgbClr val="000000"/>
                          </a:solidFill>
                          <a:effectLst/>
                          <a:latin typeface="Verdana" panose="020B0604030504040204" pitchFamily="34" charset="0"/>
                          <a:ea typeface="Verdana" panose="020B060403050404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400" b="0"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1 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 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 Monthly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176074">
                <a:tc>
                  <a:txBody>
                    <a:bodyPr/>
                    <a:lstStyle/>
                    <a:p>
                      <a:pPr algn="ctr" fontAlgn="t">
                        <a:buNone/>
                      </a:pPr>
                      <a:r>
                        <a:rPr lang="en-GB" sz="1400" b="0" i="0" u="none" strike="noStrike">
                          <a:solidFill>
                            <a:schemeClr val="tx1"/>
                          </a:solidFill>
                          <a:effectLst/>
                          <a:latin typeface="Verdana" panose="020B0604030504040204" pitchFamily="34" charset="0"/>
                          <a:ea typeface="Verdana" panose="020B0604030504040204" pitchFamily="34" charset="0"/>
                        </a:rPr>
                        <a:t>Number of never events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5000"/>
                        <a:lumOff val="75000"/>
                      </a:schemeClr>
                    </a:solidFill>
                  </a:tcPr>
                </a:tc>
                <a:tc>
                  <a:txBody>
                    <a:bodyPr/>
                    <a:lstStyle/>
                    <a:p>
                      <a:pPr algn="ctr" fontAlgn="b">
                        <a:buNone/>
                      </a:pPr>
                      <a:r>
                        <a:rPr lang="en-GB" sz="1400" b="0" i="0" u="none" strike="noStrike">
                          <a:solidFill>
                            <a:srgbClr val="000000"/>
                          </a:solidFill>
                          <a:effectLst/>
                          <a:latin typeface="Verdana" panose="020B0604030504040204" pitchFamily="34" charset="0"/>
                          <a:ea typeface="Verdana" panose="020B060403050404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4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buNone/>
                      </a:pPr>
                      <a:r>
                        <a:rPr lang="en-GB" sz="1400" b="0" i="0" u="none" strike="noStrike" dirty="0">
                          <a:solidFill>
                            <a:srgbClr val="000000"/>
                          </a:solidFill>
                          <a:effectLst/>
                          <a:latin typeface="Verdana" panose="020B0604030504040204" pitchFamily="34" charset="0"/>
                          <a:ea typeface="Verdana" panose="020B0604030504040204" pitchFamily="34" charset="0"/>
                        </a:rPr>
                        <a:t>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 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 Monthly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176074">
                <a:tc>
                  <a:txBody>
                    <a:bodyPr/>
                    <a:lstStyle/>
                    <a:p>
                      <a:pPr algn="ctr" fontAlgn="t">
                        <a:buNone/>
                      </a:pPr>
                      <a:r>
                        <a:rPr lang="en-GB" sz="1400" b="0" i="0" u="none" strike="noStrike" dirty="0">
                          <a:solidFill>
                            <a:schemeClr val="tx1"/>
                          </a:solidFill>
                          <a:effectLst/>
                          <a:latin typeface="Verdana" panose="020B0604030504040204" pitchFamily="34" charset="0"/>
                          <a:ea typeface="Verdana" panose="020B0604030504040204" pitchFamily="34" charset="0"/>
                        </a:rPr>
                        <a:t>Overall HB patient experience score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5000"/>
                        <a:lumOff val="75000"/>
                      </a:schemeClr>
                    </a:solidFill>
                  </a:tcPr>
                </a:tc>
                <a:tc>
                  <a:txBody>
                    <a:bodyPr/>
                    <a:lstStyle/>
                    <a:p>
                      <a:pPr algn="ctr" fontAlgn="b">
                        <a:buNone/>
                      </a:pPr>
                      <a:r>
                        <a:rPr lang="en-GB" sz="1400" b="0" i="0" u="none" strike="noStrike" dirty="0">
                          <a:solidFill>
                            <a:srgbClr val="000000"/>
                          </a:solidFill>
                          <a:effectLst/>
                          <a:latin typeface="Verdana" panose="020B0604030504040204" pitchFamily="34" charset="0"/>
                          <a:ea typeface="Verdana" panose="020B0604030504040204" pitchFamily="34" charset="0"/>
                        </a:rPr>
                        <a:t>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4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400" b="0" i="0" u="none" strike="noStrike" dirty="0">
                          <a:solidFill>
                            <a:srgbClr val="000000"/>
                          </a:solidFill>
                          <a:effectLst/>
                          <a:latin typeface="Verdana" panose="020B0604030504040204" pitchFamily="34" charset="0"/>
                          <a:ea typeface="Verdana" panose="020B0604030504040204" pitchFamily="34" charset="0"/>
                        </a:rPr>
                        <a:t> 91%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 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400" b="0" i="0" u="none" strike="noStrike" dirty="0">
                          <a:solidFill>
                            <a:srgbClr val="000000"/>
                          </a:solidFill>
                          <a:effectLst/>
                          <a:latin typeface="Verdana" panose="020B0604030504040204" pitchFamily="34" charset="0"/>
                          <a:ea typeface="Verdana" panose="020B0604030504040204" pitchFamily="34" charset="0"/>
                        </a:rPr>
                        <a:t> 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pic>
        <p:nvPicPr>
          <p:cNvPr id="6" name="Picture 5">
            <a:extLst>
              <a:ext uri="{FF2B5EF4-FFF2-40B4-BE49-F238E27FC236}">
                <a16:creationId xmlns:a16="http://schemas.microsoft.com/office/drawing/2014/main" id="{F9FA3717-888D-198D-023C-C857F9906F21}"/>
              </a:ext>
            </a:extLst>
          </p:cNvPr>
          <p:cNvPicPr>
            <a:picLocks noChangeAspect="1"/>
          </p:cNvPicPr>
          <p:nvPr/>
        </p:nvPicPr>
        <p:blipFill>
          <a:blip r:embed="rId2"/>
          <a:stretch>
            <a:fillRect/>
          </a:stretch>
        </p:blipFill>
        <p:spPr>
          <a:xfrm>
            <a:off x="8378909" y="2216853"/>
            <a:ext cx="6439119" cy="1496108"/>
          </a:xfrm>
          <a:prstGeom prst="rect">
            <a:avLst/>
          </a:prstGeom>
        </p:spPr>
      </p:pic>
      <p:pic>
        <p:nvPicPr>
          <p:cNvPr id="7" name="Picture 6">
            <a:extLst>
              <a:ext uri="{FF2B5EF4-FFF2-40B4-BE49-F238E27FC236}">
                <a16:creationId xmlns:a16="http://schemas.microsoft.com/office/drawing/2014/main" id="{C4CDA692-374E-8584-3598-8B896A49DC95}"/>
              </a:ext>
            </a:extLst>
          </p:cNvPr>
          <p:cNvPicPr>
            <a:picLocks noChangeAspect="1"/>
          </p:cNvPicPr>
          <p:nvPr/>
        </p:nvPicPr>
        <p:blipFill>
          <a:blip r:embed="rId3"/>
          <a:stretch>
            <a:fillRect/>
          </a:stretch>
        </p:blipFill>
        <p:spPr>
          <a:xfrm>
            <a:off x="8378909" y="4407183"/>
            <a:ext cx="6439119" cy="1441669"/>
          </a:xfrm>
          <a:prstGeom prst="rect">
            <a:avLst/>
          </a:prstGeom>
        </p:spPr>
      </p:pic>
      <p:pic>
        <p:nvPicPr>
          <p:cNvPr id="8" name="Picture 7">
            <a:extLst>
              <a:ext uri="{FF2B5EF4-FFF2-40B4-BE49-F238E27FC236}">
                <a16:creationId xmlns:a16="http://schemas.microsoft.com/office/drawing/2014/main" id="{865C919B-AF91-4918-A7AA-F80BA0B786A2}"/>
              </a:ext>
            </a:extLst>
          </p:cNvPr>
          <p:cNvPicPr>
            <a:picLocks noChangeAspect="1"/>
          </p:cNvPicPr>
          <p:nvPr/>
        </p:nvPicPr>
        <p:blipFill>
          <a:blip r:embed="rId4"/>
          <a:stretch>
            <a:fillRect/>
          </a:stretch>
        </p:blipFill>
        <p:spPr>
          <a:xfrm>
            <a:off x="8536591" y="6534252"/>
            <a:ext cx="6281437" cy="1513753"/>
          </a:xfrm>
          <a:prstGeom prst="rect">
            <a:avLst/>
          </a:prstGeom>
        </p:spPr>
      </p:pic>
      <p:pic>
        <p:nvPicPr>
          <p:cNvPr id="9" name="Picture 8">
            <a:extLst>
              <a:ext uri="{FF2B5EF4-FFF2-40B4-BE49-F238E27FC236}">
                <a16:creationId xmlns:a16="http://schemas.microsoft.com/office/drawing/2014/main" id="{1C948AB5-0F8D-DF14-2837-C2F194DBEEEE}"/>
              </a:ext>
            </a:extLst>
          </p:cNvPr>
          <p:cNvPicPr>
            <a:picLocks noChangeAspect="1"/>
          </p:cNvPicPr>
          <p:nvPr/>
        </p:nvPicPr>
        <p:blipFill>
          <a:blip r:embed="rId5"/>
          <a:stretch>
            <a:fillRect/>
          </a:stretch>
        </p:blipFill>
        <p:spPr>
          <a:xfrm>
            <a:off x="8520549" y="8733405"/>
            <a:ext cx="6281437" cy="1531773"/>
          </a:xfrm>
          <a:prstGeom prst="rect">
            <a:avLst/>
          </a:prstGeom>
        </p:spPr>
      </p:pic>
      <p:sp>
        <p:nvSpPr>
          <p:cNvPr id="12" name="TextBox 11">
            <a:extLst>
              <a:ext uri="{FF2B5EF4-FFF2-40B4-BE49-F238E27FC236}">
                <a16:creationId xmlns:a16="http://schemas.microsoft.com/office/drawing/2014/main" id="{388C98A1-0A86-7CB3-5A4F-522B1557BFA7}"/>
              </a:ext>
            </a:extLst>
          </p:cNvPr>
          <p:cNvSpPr txBox="1"/>
          <p:nvPr/>
        </p:nvSpPr>
        <p:spPr>
          <a:xfrm>
            <a:off x="0" y="0"/>
            <a:ext cx="20105688" cy="461665"/>
          </a:xfrm>
          <a:prstGeom prst="rect">
            <a:avLst/>
          </a:prstGeom>
          <a:solidFill>
            <a:schemeClr val="tx2">
              <a:lumMod val="75000"/>
              <a:lumOff val="25000"/>
            </a:schemeClr>
          </a:solidFill>
        </p:spPr>
        <p:txBody>
          <a:bodyPr wrap="square" rtlCol="0">
            <a:spAutoFit/>
          </a:bodyPr>
          <a:lstStyle/>
          <a:p>
            <a:pPr lvl="0" algn="ctr">
              <a:spcAft>
                <a:spcPts val="989"/>
              </a:spcAft>
              <a:defRPr/>
            </a:pPr>
            <a:r>
              <a:rPr lang="en-GB" sz="2400" b="1" dirty="0">
                <a:solidFill>
                  <a:prstClr val="white"/>
                </a:solidFill>
                <a:latin typeface="Verdana" panose="020B0604030504040204" pitchFamily="34" charset="0"/>
                <a:ea typeface="Verdana" panose="020B0604030504040204" pitchFamily="34" charset="0"/>
              </a:rPr>
              <a:t>NHS Wales Performance Framework Measures 2026-27</a:t>
            </a:r>
            <a:endPar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9315984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B7A7A-A21F-291B-B85E-3BCB10B84BBA}"/>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03CD01C0-2203-6D36-7024-CF65223221ED}"/>
              </a:ext>
            </a:extLst>
          </p:cNvPr>
          <p:cNvGraphicFramePr>
            <a:graphicFrameLocks noGrp="1"/>
          </p:cNvGraphicFramePr>
          <p:nvPr>
            <p:extLst>
              <p:ext uri="{D42A27DB-BD31-4B8C-83A1-F6EECF244321}">
                <p14:modId xmlns:p14="http://schemas.microsoft.com/office/powerpoint/2010/main" val="1718924330"/>
              </p:ext>
            </p:extLst>
          </p:nvPr>
        </p:nvGraphicFramePr>
        <p:xfrm>
          <a:off x="1442244" y="739776"/>
          <a:ext cx="17754601" cy="10020297"/>
        </p:xfrm>
        <a:graphic>
          <a:graphicData uri="http://schemas.openxmlformats.org/drawingml/2006/table">
            <a:tbl>
              <a:tblPr/>
              <a:tblGrid>
                <a:gridCol w="5104541">
                  <a:extLst>
                    <a:ext uri="{9D8B030D-6E8A-4147-A177-3AD203B41FA5}">
                      <a16:colId xmlns:a16="http://schemas.microsoft.com/office/drawing/2014/main" val="3150741542"/>
                    </a:ext>
                  </a:extLst>
                </a:gridCol>
                <a:gridCol w="1829659">
                  <a:extLst>
                    <a:ext uri="{9D8B030D-6E8A-4147-A177-3AD203B41FA5}">
                      <a16:colId xmlns:a16="http://schemas.microsoft.com/office/drawing/2014/main" val="1293364930"/>
                    </a:ext>
                  </a:extLst>
                </a:gridCol>
                <a:gridCol w="6687801">
                  <a:extLst>
                    <a:ext uri="{9D8B030D-6E8A-4147-A177-3AD203B41FA5}">
                      <a16:colId xmlns:a16="http://schemas.microsoft.com/office/drawing/2014/main" val="444904566"/>
                    </a:ext>
                  </a:extLst>
                </a:gridCol>
                <a:gridCol w="1413394">
                  <a:extLst>
                    <a:ext uri="{9D8B030D-6E8A-4147-A177-3AD203B41FA5}">
                      <a16:colId xmlns:a16="http://schemas.microsoft.com/office/drawing/2014/main" val="3495919459"/>
                    </a:ext>
                  </a:extLst>
                </a:gridCol>
                <a:gridCol w="1413394">
                  <a:extLst>
                    <a:ext uri="{9D8B030D-6E8A-4147-A177-3AD203B41FA5}">
                      <a16:colId xmlns:a16="http://schemas.microsoft.com/office/drawing/2014/main" val="4198536635"/>
                    </a:ext>
                  </a:extLst>
                </a:gridCol>
                <a:gridCol w="1305812">
                  <a:extLst>
                    <a:ext uri="{9D8B030D-6E8A-4147-A177-3AD203B41FA5}">
                      <a16:colId xmlns:a16="http://schemas.microsoft.com/office/drawing/2014/main" val="1650970669"/>
                    </a:ext>
                  </a:extLst>
                </a:gridCol>
              </a:tblGrid>
              <a:tr h="4359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Stroke</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503428">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1816187">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of patients Thrombolysed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 18.5%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1816187">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door to needle within 30 minutes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1816187">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received mechanical thrombectomy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7.4%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1816187">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received CT scan within 20 minutes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18.5%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r h="1816187">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admission within 4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32.7%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61223389"/>
                  </a:ext>
                </a:extLst>
              </a:tr>
            </a:tbl>
          </a:graphicData>
        </a:graphic>
      </p:graphicFrame>
      <p:sp>
        <p:nvSpPr>
          <p:cNvPr id="12" name="TextBox 11">
            <a:extLst>
              <a:ext uri="{FF2B5EF4-FFF2-40B4-BE49-F238E27FC236}">
                <a16:creationId xmlns:a16="http://schemas.microsoft.com/office/drawing/2014/main" id="{29FA50E0-2D8B-7D96-6C10-EFDE10FD939A}"/>
              </a:ext>
            </a:extLst>
          </p:cNvPr>
          <p:cNvSpPr txBox="1"/>
          <p:nvPr/>
        </p:nvSpPr>
        <p:spPr>
          <a:xfrm>
            <a:off x="0" y="0"/>
            <a:ext cx="20105688" cy="461665"/>
          </a:xfrm>
          <a:prstGeom prst="rect">
            <a:avLst/>
          </a:prstGeom>
          <a:solidFill>
            <a:schemeClr val="tx2">
              <a:lumMod val="75000"/>
              <a:lumOff val="25000"/>
            </a:schemeClr>
          </a:solidFill>
        </p:spPr>
        <p:txBody>
          <a:bodyPr wrap="square" rtlCol="0">
            <a:spAutoFit/>
          </a:bodyPr>
          <a:lstStyle/>
          <a:p>
            <a:pPr lvl="0" algn="ctr">
              <a:spcAft>
                <a:spcPts val="989"/>
              </a:spcAft>
              <a:defRPr/>
            </a:pPr>
            <a:r>
              <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SBUHB Local Watch Metrics</a:t>
            </a:r>
          </a:p>
        </p:txBody>
      </p:sp>
      <p:graphicFrame>
        <p:nvGraphicFramePr>
          <p:cNvPr id="2" name="Chart 1">
            <a:extLst>
              <a:ext uri="{FF2B5EF4-FFF2-40B4-BE49-F238E27FC236}">
                <a16:creationId xmlns:a16="http://schemas.microsoft.com/office/drawing/2014/main" id="{C16805C4-CE47-4607-A4BC-965818B84B27}"/>
              </a:ext>
            </a:extLst>
          </p:cNvPr>
          <p:cNvGraphicFramePr>
            <a:graphicFrameLocks/>
          </p:cNvGraphicFramePr>
          <p:nvPr>
            <p:extLst>
              <p:ext uri="{D42A27DB-BD31-4B8C-83A1-F6EECF244321}">
                <p14:modId xmlns:p14="http://schemas.microsoft.com/office/powerpoint/2010/main" val="324360253"/>
              </p:ext>
            </p:extLst>
          </p:nvPr>
        </p:nvGraphicFramePr>
        <p:xfrm>
          <a:off x="8675084" y="1768476"/>
          <a:ext cx="6254560" cy="1676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14FB569F-7D30-4D83-815D-A4668B4C756F}"/>
              </a:ext>
            </a:extLst>
          </p:cNvPr>
          <p:cNvGraphicFramePr>
            <a:graphicFrameLocks/>
          </p:cNvGraphicFramePr>
          <p:nvPr>
            <p:extLst>
              <p:ext uri="{D42A27DB-BD31-4B8C-83A1-F6EECF244321}">
                <p14:modId xmlns:p14="http://schemas.microsoft.com/office/powerpoint/2010/main" val="337698253"/>
              </p:ext>
            </p:extLst>
          </p:nvPr>
        </p:nvGraphicFramePr>
        <p:xfrm>
          <a:off x="8675084" y="3528697"/>
          <a:ext cx="6030849" cy="166562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0641D14B-53C4-40EF-8224-1CB18890162F}"/>
              </a:ext>
            </a:extLst>
          </p:cNvPr>
          <p:cNvGraphicFramePr>
            <a:graphicFrameLocks/>
          </p:cNvGraphicFramePr>
          <p:nvPr>
            <p:extLst>
              <p:ext uri="{D42A27DB-BD31-4B8C-83A1-F6EECF244321}">
                <p14:modId xmlns:p14="http://schemas.microsoft.com/office/powerpoint/2010/main" val="478612591"/>
              </p:ext>
            </p:extLst>
          </p:nvPr>
        </p:nvGraphicFramePr>
        <p:xfrm>
          <a:off x="8675084" y="5442116"/>
          <a:ext cx="5968298" cy="162869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997937A6-47B1-44EF-835D-EB85C77C34AE}"/>
              </a:ext>
            </a:extLst>
          </p:cNvPr>
          <p:cNvGraphicFramePr>
            <a:graphicFrameLocks/>
          </p:cNvGraphicFramePr>
          <p:nvPr>
            <p:extLst>
              <p:ext uri="{D42A27DB-BD31-4B8C-83A1-F6EECF244321}">
                <p14:modId xmlns:p14="http://schemas.microsoft.com/office/powerpoint/2010/main" val="872510945"/>
              </p:ext>
            </p:extLst>
          </p:nvPr>
        </p:nvGraphicFramePr>
        <p:xfrm>
          <a:off x="8833644" y="7318609"/>
          <a:ext cx="5809738" cy="157320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Chart 6">
            <a:extLst>
              <a:ext uri="{FF2B5EF4-FFF2-40B4-BE49-F238E27FC236}">
                <a16:creationId xmlns:a16="http://schemas.microsoft.com/office/drawing/2014/main" id="{093D8569-2793-4FB2-A725-EC260131E4A7}"/>
              </a:ext>
            </a:extLst>
          </p:cNvPr>
          <p:cNvGraphicFramePr>
            <a:graphicFrameLocks/>
          </p:cNvGraphicFramePr>
          <p:nvPr>
            <p:extLst>
              <p:ext uri="{D42A27DB-BD31-4B8C-83A1-F6EECF244321}">
                <p14:modId xmlns:p14="http://schemas.microsoft.com/office/powerpoint/2010/main" val="1158638791"/>
              </p:ext>
            </p:extLst>
          </p:nvPr>
        </p:nvGraphicFramePr>
        <p:xfrm>
          <a:off x="8833644" y="9107704"/>
          <a:ext cx="5872290" cy="1537281"/>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84345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3511521715"/>
              </p:ext>
            </p:extLst>
          </p:nvPr>
        </p:nvGraphicFramePr>
        <p:xfrm>
          <a:off x="-5556" y="549061"/>
          <a:ext cx="20100758" cy="10744169"/>
        </p:xfrm>
        <a:graphic>
          <a:graphicData uri="http://schemas.openxmlformats.org/drawingml/2006/table">
            <a:tbl>
              <a:tblPr firstRow="1" bandRow="1">
                <a:tableStyleId>{5C22544A-7EE6-4342-B048-85BDC9FD1C3A}</a:tableStyleId>
              </a:tblPr>
              <a:tblGrid>
                <a:gridCol w="1986901">
                  <a:extLst>
                    <a:ext uri="{9D8B030D-6E8A-4147-A177-3AD203B41FA5}">
                      <a16:colId xmlns:a16="http://schemas.microsoft.com/office/drawing/2014/main" val="2762623597"/>
                    </a:ext>
                  </a:extLst>
                </a:gridCol>
                <a:gridCol w="15816822">
                  <a:extLst>
                    <a:ext uri="{9D8B030D-6E8A-4147-A177-3AD203B41FA5}">
                      <a16:colId xmlns:a16="http://schemas.microsoft.com/office/drawing/2014/main" val="1765998844"/>
                    </a:ext>
                  </a:extLst>
                </a:gridCol>
                <a:gridCol w="2297035">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(April -26)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a:t>
                      </a:r>
                      <a:endParaRPr lang="en-GB" sz="1800" b="1"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55% </a:t>
                      </a:r>
                    </a:p>
                    <a:p>
                      <a:pPr algn="ctr"/>
                      <a:r>
                        <a:rPr lang="en-GB" sz="1800" b="1" dirty="0">
                          <a:solidFill>
                            <a:schemeClr val="tx1"/>
                          </a:solidFill>
                          <a:latin typeface="Verdana" panose="020B0604030504040204" pitchFamily="34" charset="0"/>
                          <a:ea typeface="Verdana" panose="020B0604030504040204" pitchFamily="34" charset="0"/>
                        </a:rPr>
                        <a:t>(March- 26)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492 (17.3%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11.19%</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79.11%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200 (10.3%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946741">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0" y="0"/>
            <a:ext cx="20116174" cy="549061"/>
          </a:xfrm>
          <a:prstGeom prst="rect">
            <a:avLst/>
          </a:prstGeom>
          <a:solidFill>
            <a:srgbClr val="00206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Delivery against Welsh Government Targeted Intervention Criteria </a:t>
            </a:r>
          </a:p>
        </p:txBody>
      </p:sp>
      <p:sp>
        <p:nvSpPr>
          <p:cNvPr id="8" name="Rectangle: Rounded Corners 7">
            <a:hlinkClick r:id="rId3"/>
            <a:extLst>
              <a:ext uri="{FF2B5EF4-FFF2-40B4-BE49-F238E27FC236}">
                <a16:creationId xmlns:a16="http://schemas.microsoft.com/office/drawing/2014/main" id="{0BDF91EC-917B-301F-4A5C-146E9A59C77B}"/>
              </a:ext>
            </a:extLst>
          </p:cNvPr>
          <p:cNvSpPr/>
          <p:nvPr/>
        </p:nvSpPr>
        <p:spPr>
          <a:xfrm>
            <a:off x="14701044" y="617569"/>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785601"/>
            <a:ext cx="1905000"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14701044" y="617569"/>
            <a:ext cx="914400" cy="914400"/>
          </a:xfrm>
          <a:prstGeom prst="rect">
            <a:avLst/>
          </a:prstGeom>
        </p:spPr>
      </p:pic>
    </p:spTree>
    <p:extLst>
      <p:ext uri="{BB962C8B-B14F-4D97-AF65-F5344CB8AC3E}">
        <p14:creationId xmlns:p14="http://schemas.microsoft.com/office/powerpoint/2010/main" val="35895389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C7DE5-83FD-3C9A-E131-D1D2CB1B6CFE}"/>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074555C5-D18E-0C69-AB95-98AC99E88AAC}"/>
              </a:ext>
            </a:extLst>
          </p:cNvPr>
          <p:cNvGraphicFramePr>
            <a:graphicFrameLocks noGrp="1"/>
          </p:cNvGraphicFramePr>
          <p:nvPr>
            <p:extLst>
              <p:ext uri="{D42A27DB-BD31-4B8C-83A1-F6EECF244321}">
                <p14:modId xmlns:p14="http://schemas.microsoft.com/office/powerpoint/2010/main" val="1452120160"/>
              </p:ext>
            </p:extLst>
          </p:nvPr>
        </p:nvGraphicFramePr>
        <p:xfrm>
          <a:off x="1442244" y="739776"/>
          <a:ext cx="17754601" cy="10020297"/>
        </p:xfrm>
        <a:graphic>
          <a:graphicData uri="http://schemas.openxmlformats.org/drawingml/2006/table">
            <a:tbl>
              <a:tblPr/>
              <a:tblGrid>
                <a:gridCol w="5104541">
                  <a:extLst>
                    <a:ext uri="{9D8B030D-6E8A-4147-A177-3AD203B41FA5}">
                      <a16:colId xmlns:a16="http://schemas.microsoft.com/office/drawing/2014/main" val="3150741542"/>
                    </a:ext>
                  </a:extLst>
                </a:gridCol>
                <a:gridCol w="1829659">
                  <a:extLst>
                    <a:ext uri="{9D8B030D-6E8A-4147-A177-3AD203B41FA5}">
                      <a16:colId xmlns:a16="http://schemas.microsoft.com/office/drawing/2014/main" val="1293364930"/>
                    </a:ext>
                  </a:extLst>
                </a:gridCol>
                <a:gridCol w="6687801">
                  <a:extLst>
                    <a:ext uri="{9D8B030D-6E8A-4147-A177-3AD203B41FA5}">
                      <a16:colId xmlns:a16="http://schemas.microsoft.com/office/drawing/2014/main" val="444904566"/>
                    </a:ext>
                  </a:extLst>
                </a:gridCol>
                <a:gridCol w="1413394">
                  <a:extLst>
                    <a:ext uri="{9D8B030D-6E8A-4147-A177-3AD203B41FA5}">
                      <a16:colId xmlns:a16="http://schemas.microsoft.com/office/drawing/2014/main" val="3495919459"/>
                    </a:ext>
                  </a:extLst>
                </a:gridCol>
                <a:gridCol w="1413394">
                  <a:extLst>
                    <a:ext uri="{9D8B030D-6E8A-4147-A177-3AD203B41FA5}">
                      <a16:colId xmlns:a16="http://schemas.microsoft.com/office/drawing/2014/main" val="4198536635"/>
                    </a:ext>
                  </a:extLst>
                </a:gridCol>
                <a:gridCol w="1305812">
                  <a:extLst>
                    <a:ext uri="{9D8B030D-6E8A-4147-A177-3AD203B41FA5}">
                      <a16:colId xmlns:a16="http://schemas.microsoft.com/office/drawing/2014/main" val="1650970669"/>
                    </a:ext>
                  </a:extLst>
                </a:gridCol>
              </a:tblGrid>
              <a:tr h="435934">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Stroke</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503428">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1816187">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received swallow screening within 4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83.3%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1816187">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assessed by a Stroke Consultant within 14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59.6%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1816187">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received occupational therapy within 24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81%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1816187">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received physiotherapy within 24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83.3%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r h="1816187">
                <a:tc>
                  <a:txBody>
                    <a:bodyPr/>
                    <a:lstStyle/>
                    <a:p>
                      <a:pPr algn="ctr" fontAlgn="t">
                        <a:buNone/>
                      </a:pPr>
                      <a:r>
                        <a:rPr lang="en-GB" sz="1600" b="0" i="0" u="none" strike="noStrike" dirty="0">
                          <a:solidFill>
                            <a:schemeClr val="tx1"/>
                          </a:solidFill>
                          <a:effectLst/>
                          <a:latin typeface="Verdana" panose="020B0604030504040204" pitchFamily="34" charset="0"/>
                          <a:ea typeface="Verdana" panose="020B0604030504040204" pitchFamily="34" charset="0"/>
                        </a:rPr>
                        <a:t>% received SALT within 72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96.3%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61223389"/>
                  </a:ext>
                </a:extLst>
              </a:tr>
            </a:tbl>
          </a:graphicData>
        </a:graphic>
      </p:graphicFrame>
      <p:sp>
        <p:nvSpPr>
          <p:cNvPr id="12" name="TextBox 11">
            <a:extLst>
              <a:ext uri="{FF2B5EF4-FFF2-40B4-BE49-F238E27FC236}">
                <a16:creationId xmlns:a16="http://schemas.microsoft.com/office/drawing/2014/main" id="{8B5FDA5D-F2CB-024D-E9B4-4E701FBD41F5}"/>
              </a:ext>
            </a:extLst>
          </p:cNvPr>
          <p:cNvSpPr txBox="1"/>
          <p:nvPr/>
        </p:nvSpPr>
        <p:spPr>
          <a:xfrm>
            <a:off x="0" y="0"/>
            <a:ext cx="20105688" cy="461665"/>
          </a:xfrm>
          <a:prstGeom prst="rect">
            <a:avLst/>
          </a:prstGeom>
          <a:solidFill>
            <a:schemeClr val="tx2">
              <a:lumMod val="75000"/>
              <a:lumOff val="25000"/>
            </a:schemeClr>
          </a:solidFill>
        </p:spPr>
        <p:txBody>
          <a:bodyPr wrap="square" rtlCol="0">
            <a:spAutoFit/>
          </a:bodyPr>
          <a:lstStyle/>
          <a:p>
            <a:pPr lvl="0" algn="ctr">
              <a:spcAft>
                <a:spcPts val="989"/>
              </a:spcAft>
              <a:defRPr/>
            </a:pPr>
            <a:r>
              <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SBUHB Local Watch Metrics</a:t>
            </a:r>
          </a:p>
        </p:txBody>
      </p:sp>
      <p:graphicFrame>
        <p:nvGraphicFramePr>
          <p:cNvPr id="2" name="Chart 1">
            <a:extLst>
              <a:ext uri="{FF2B5EF4-FFF2-40B4-BE49-F238E27FC236}">
                <a16:creationId xmlns:a16="http://schemas.microsoft.com/office/drawing/2014/main" id="{20B492EE-B161-4F8F-8FCF-0D5747B2BCE1}"/>
              </a:ext>
            </a:extLst>
          </p:cNvPr>
          <p:cNvGraphicFramePr>
            <a:graphicFrameLocks/>
          </p:cNvGraphicFramePr>
          <p:nvPr>
            <p:extLst>
              <p:ext uri="{D42A27DB-BD31-4B8C-83A1-F6EECF244321}">
                <p14:modId xmlns:p14="http://schemas.microsoft.com/office/powerpoint/2010/main" val="31576742"/>
              </p:ext>
            </p:extLst>
          </p:nvPr>
        </p:nvGraphicFramePr>
        <p:xfrm>
          <a:off x="8965620" y="1739211"/>
          <a:ext cx="5472220" cy="163025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F66DE3EF-F344-4FE8-B85E-5223A10D3F5B}"/>
              </a:ext>
            </a:extLst>
          </p:cNvPr>
          <p:cNvGraphicFramePr>
            <a:graphicFrameLocks/>
          </p:cNvGraphicFramePr>
          <p:nvPr>
            <p:extLst>
              <p:ext uri="{D42A27DB-BD31-4B8C-83A1-F6EECF244321}">
                <p14:modId xmlns:p14="http://schemas.microsoft.com/office/powerpoint/2010/main" val="986314489"/>
              </p:ext>
            </p:extLst>
          </p:nvPr>
        </p:nvGraphicFramePr>
        <p:xfrm>
          <a:off x="9135692" y="3538749"/>
          <a:ext cx="5302148" cy="16302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A770E35A-C2EB-4006-A334-7ACE0DEE300F}"/>
              </a:ext>
            </a:extLst>
          </p:cNvPr>
          <p:cNvGraphicFramePr>
            <a:graphicFrameLocks/>
          </p:cNvGraphicFramePr>
          <p:nvPr>
            <p:extLst>
              <p:ext uri="{D42A27DB-BD31-4B8C-83A1-F6EECF244321}">
                <p14:modId xmlns:p14="http://schemas.microsoft.com/office/powerpoint/2010/main" val="3266646551"/>
              </p:ext>
            </p:extLst>
          </p:nvPr>
        </p:nvGraphicFramePr>
        <p:xfrm>
          <a:off x="9172310" y="5395481"/>
          <a:ext cx="5265530" cy="17018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472378BD-A8FC-41BA-A316-10BAAFB0AB4C}"/>
              </a:ext>
            </a:extLst>
          </p:cNvPr>
          <p:cNvGraphicFramePr>
            <a:graphicFrameLocks/>
          </p:cNvGraphicFramePr>
          <p:nvPr>
            <p:extLst>
              <p:ext uri="{D42A27DB-BD31-4B8C-83A1-F6EECF244321}">
                <p14:modId xmlns:p14="http://schemas.microsoft.com/office/powerpoint/2010/main" val="2352757326"/>
              </p:ext>
            </p:extLst>
          </p:nvPr>
        </p:nvGraphicFramePr>
        <p:xfrm>
          <a:off x="9135692" y="7239715"/>
          <a:ext cx="5398772" cy="163025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Chart 6">
            <a:extLst>
              <a:ext uri="{FF2B5EF4-FFF2-40B4-BE49-F238E27FC236}">
                <a16:creationId xmlns:a16="http://schemas.microsoft.com/office/drawing/2014/main" id="{6F0D7107-57B4-49B7-A58F-A3A94A2DE9A3}"/>
              </a:ext>
            </a:extLst>
          </p:cNvPr>
          <p:cNvGraphicFramePr>
            <a:graphicFrameLocks/>
          </p:cNvGraphicFramePr>
          <p:nvPr>
            <p:extLst>
              <p:ext uri="{D42A27DB-BD31-4B8C-83A1-F6EECF244321}">
                <p14:modId xmlns:p14="http://schemas.microsoft.com/office/powerpoint/2010/main" val="2133296514"/>
              </p:ext>
            </p:extLst>
          </p:nvPr>
        </p:nvGraphicFramePr>
        <p:xfrm>
          <a:off x="9257242" y="8998576"/>
          <a:ext cx="5277221" cy="1630257"/>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1483548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B97C3-D7E4-8B12-FAD4-0E2D3C11E119}"/>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4DAE8CC6-CD13-6DEF-B342-ED914071EDEC}"/>
              </a:ext>
            </a:extLst>
          </p:cNvPr>
          <p:cNvGraphicFramePr>
            <a:graphicFrameLocks noGrp="1"/>
          </p:cNvGraphicFramePr>
          <p:nvPr>
            <p:extLst>
              <p:ext uri="{D42A27DB-BD31-4B8C-83A1-F6EECF244321}">
                <p14:modId xmlns:p14="http://schemas.microsoft.com/office/powerpoint/2010/main" val="1825658328"/>
              </p:ext>
            </p:extLst>
          </p:nvPr>
        </p:nvGraphicFramePr>
        <p:xfrm>
          <a:off x="1442244" y="739775"/>
          <a:ext cx="17830801" cy="9258297"/>
        </p:xfrm>
        <a:graphic>
          <a:graphicData uri="http://schemas.openxmlformats.org/drawingml/2006/table">
            <a:tbl>
              <a:tblPr/>
              <a:tblGrid>
                <a:gridCol w="5126449">
                  <a:extLst>
                    <a:ext uri="{9D8B030D-6E8A-4147-A177-3AD203B41FA5}">
                      <a16:colId xmlns:a16="http://schemas.microsoft.com/office/drawing/2014/main" val="3150741542"/>
                    </a:ext>
                  </a:extLst>
                </a:gridCol>
                <a:gridCol w="1837512">
                  <a:extLst>
                    <a:ext uri="{9D8B030D-6E8A-4147-A177-3AD203B41FA5}">
                      <a16:colId xmlns:a16="http://schemas.microsoft.com/office/drawing/2014/main" val="1293364930"/>
                    </a:ext>
                  </a:extLst>
                </a:gridCol>
                <a:gridCol w="6716504">
                  <a:extLst>
                    <a:ext uri="{9D8B030D-6E8A-4147-A177-3AD203B41FA5}">
                      <a16:colId xmlns:a16="http://schemas.microsoft.com/office/drawing/2014/main" val="444904566"/>
                    </a:ext>
                  </a:extLst>
                </a:gridCol>
                <a:gridCol w="1419460">
                  <a:extLst>
                    <a:ext uri="{9D8B030D-6E8A-4147-A177-3AD203B41FA5}">
                      <a16:colId xmlns:a16="http://schemas.microsoft.com/office/drawing/2014/main" val="3495919459"/>
                    </a:ext>
                  </a:extLst>
                </a:gridCol>
                <a:gridCol w="1419460">
                  <a:extLst>
                    <a:ext uri="{9D8B030D-6E8A-4147-A177-3AD203B41FA5}">
                      <a16:colId xmlns:a16="http://schemas.microsoft.com/office/drawing/2014/main" val="4198536635"/>
                    </a:ext>
                  </a:extLst>
                </a:gridCol>
                <a:gridCol w="1311416">
                  <a:extLst>
                    <a:ext uri="{9D8B030D-6E8A-4147-A177-3AD203B41FA5}">
                      <a16:colId xmlns:a16="http://schemas.microsoft.com/office/drawing/2014/main" val="1650970669"/>
                    </a:ext>
                  </a:extLst>
                </a:gridCol>
              </a:tblGrid>
              <a:tr h="491949">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Theatre Performance</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568116">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Target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049558">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Theatre Utilisation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&gt;85%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049558">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Late Starts &gt; 15 mins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&lt;20%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mn-cs"/>
                        </a:rPr>
                        <a:t>April 2026</a:t>
                      </a:r>
                      <a:endParaRPr kumimoji="0" lang="en-GB"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049558">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Early Finishes &gt; 60 mins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&lt;10%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mn-cs"/>
                        </a:rPr>
                        <a:t>April 2026</a:t>
                      </a:r>
                      <a:endParaRPr kumimoji="0" lang="en-GB"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70910968"/>
                  </a:ext>
                </a:extLst>
              </a:tr>
              <a:tr h="2049558">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Cancelled Operations on the 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mn-cs"/>
                        </a:rPr>
                        <a:t>April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9131B29D-2259-6676-1C80-44E93E12E60D}"/>
              </a:ext>
            </a:extLst>
          </p:cNvPr>
          <p:cNvSpPr txBox="1"/>
          <p:nvPr/>
        </p:nvSpPr>
        <p:spPr>
          <a:xfrm>
            <a:off x="0" y="0"/>
            <a:ext cx="20105688" cy="461665"/>
          </a:xfrm>
          <a:prstGeom prst="rect">
            <a:avLst/>
          </a:prstGeom>
          <a:solidFill>
            <a:schemeClr val="tx2">
              <a:lumMod val="75000"/>
              <a:lumOff val="25000"/>
            </a:schemeClr>
          </a:solidFill>
        </p:spPr>
        <p:txBody>
          <a:bodyPr wrap="square" rtlCol="0">
            <a:spAutoFit/>
          </a:bodyPr>
          <a:lstStyle/>
          <a:p>
            <a:pPr lvl="0" algn="ctr">
              <a:spcAft>
                <a:spcPts val="989"/>
              </a:spcAft>
              <a:defRPr/>
            </a:pPr>
            <a:r>
              <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SBUHB Local Watch Metrics</a:t>
            </a:r>
          </a:p>
        </p:txBody>
      </p:sp>
      <p:graphicFrame>
        <p:nvGraphicFramePr>
          <p:cNvPr id="2" name="Chart 1">
            <a:extLst>
              <a:ext uri="{FF2B5EF4-FFF2-40B4-BE49-F238E27FC236}">
                <a16:creationId xmlns:a16="http://schemas.microsoft.com/office/drawing/2014/main" id="{1E772DD0-C77F-42B1-9EBF-9858872EEEDF}"/>
              </a:ext>
            </a:extLst>
          </p:cNvPr>
          <p:cNvGraphicFramePr>
            <a:graphicFrameLocks/>
          </p:cNvGraphicFramePr>
          <p:nvPr>
            <p:extLst>
              <p:ext uri="{D42A27DB-BD31-4B8C-83A1-F6EECF244321}">
                <p14:modId xmlns:p14="http://schemas.microsoft.com/office/powerpoint/2010/main" val="738520014"/>
              </p:ext>
            </p:extLst>
          </p:nvPr>
        </p:nvGraphicFramePr>
        <p:xfrm>
          <a:off x="8748889" y="1982551"/>
          <a:ext cx="5713587" cy="17062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D9CADD91-E1F2-480C-A5DF-F9AE190A89C6}"/>
              </a:ext>
            </a:extLst>
          </p:cNvPr>
          <p:cNvGraphicFramePr>
            <a:graphicFrameLocks/>
          </p:cNvGraphicFramePr>
          <p:nvPr>
            <p:extLst>
              <p:ext uri="{D42A27DB-BD31-4B8C-83A1-F6EECF244321}">
                <p14:modId xmlns:p14="http://schemas.microsoft.com/office/powerpoint/2010/main" val="2646558862"/>
              </p:ext>
            </p:extLst>
          </p:nvPr>
        </p:nvGraphicFramePr>
        <p:xfrm>
          <a:off x="8909064" y="4002949"/>
          <a:ext cx="5410980" cy="18161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485DD10B-DF23-426F-94DA-FA1FC3CA026C}"/>
              </a:ext>
            </a:extLst>
          </p:cNvPr>
          <p:cNvGraphicFramePr>
            <a:graphicFrameLocks/>
          </p:cNvGraphicFramePr>
          <p:nvPr>
            <p:extLst>
              <p:ext uri="{D42A27DB-BD31-4B8C-83A1-F6EECF244321}">
                <p14:modId xmlns:p14="http://schemas.microsoft.com/office/powerpoint/2010/main" val="16017254"/>
              </p:ext>
            </p:extLst>
          </p:nvPr>
        </p:nvGraphicFramePr>
        <p:xfrm>
          <a:off x="8909064" y="6026184"/>
          <a:ext cx="5410980" cy="181356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98634434-F576-495B-AA84-09347C444001}"/>
              </a:ext>
            </a:extLst>
          </p:cNvPr>
          <p:cNvGraphicFramePr>
            <a:graphicFrameLocks/>
          </p:cNvGraphicFramePr>
          <p:nvPr>
            <p:extLst>
              <p:ext uri="{D42A27DB-BD31-4B8C-83A1-F6EECF244321}">
                <p14:modId xmlns:p14="http://schemas.microsoft.com/office/powerpoint/2010/main" val="3853446006"/>
              </p:ext>
            </p:extLst>
          </p:nvPr>
        </p:nvGraphicFramePr>
        <p:xfrm>
          <a:off x="8909064" y="8046880"/>
          <a:ext cx="5410980" cy="192186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3014857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AD28E8-7BDF-88C0-DF41-EC5680A163BF}"/>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E028CC5-0246-743E-6841-37FBF022E4C9}"/>
              </a:ext>
            </a:extLst>
          </p:cNvPr>
          <p:cNvGraphicFramePr>
            <a:graphicFrameLocks noGrp="1"/>
          </p:cNvGraphicFramePr>
          <p:nvPr>
            <p:extLst>
              <p:ext uri="{D42A27DB-BD31-4B8C-83A1-F6EECF244321}">
                <p14:modId xmlns:p14="http://schemas.microsoft.com/office/powerpoint/2010/main" val="1848931311"/>
              </p:ext>
            </p:extLst>
          </p:nvPr>
        </p:nvGraphicFramePr>
        <p:xfrm>
          <a:off x="1442244" y="739775"/>
          <a:ext cx="17830801" cy="9334498"/>
        </p:xfrm>
        <a:graphic>
          <a:graphicData uri="http://schemas.openxmlformats.org/drawingml/2006/table">
            <a:tbl>
              <a:tblPr/>
              <a:tblGrid>
                <a:gridCol w="5126449">
                  <a:extLst>
                    <a:ext uri="{9D8B030D-6E8A-4147-A177-3AD203B41FA5}">
                      <a16:colId xmlns:a16="http://schemas.microsoft.com/office/drawing/2014/main" val="3150741542"/>
                    </a:ext>
                  </a:extLst>
                </a:gridCol>
                <a:gridCol w="1837512">
                  <a:extLst>
                    <a:ext uri="{9D8B030D-6E8A-4147-A177-3AD203B41FA5}">
                      <a16:colId xmlns:a16="http://schemas.microsoft.com/office/drawing/2014/main" val="1293364930"/>
                    </a:ext>
                  </a:extLst>
                </a:gridCol>
                <a:gridCol w="6716504">
                  <a:extLst>
                    <a:ext uri="{9D8B030D-6E8A-4147-A177-3AD203B41FA5}">
                      <a16:colId xmlns:a16="http://schemas.microsoft.com/office/drawing/2014/main" val="444904566"/>
                    </a:ext>
                  </a:extLst>
                </a:gridCol>
                <a:gridCol w="1419460">
                  <a:extLst>
                    <a:ext uri="{9D8B030D-6E8A-4147-A177-3AD203B41FA5}">
                      <a16:colId xmlns:a16="http://schemas.microsoft.com/office/drawing/2014/main" val="3495919459"/>
                    </a:ext>
                  </a:extLst>
                </a:gridCol>
                <a:gridCol w="1419460">
                  <a:extLst>
                    <a:ext uri="{9D8B030D-6E8A-4147-A177-3AD203B41FA5}">
                      <a16:colId xmlns:a16="http://schemas.microsoft.com/office/drawing/2014/main" val="4198536635"/>
                    </a:ext>
                  </a:extLst>
                </a:gridCol>
                <a:gridCol w="1311416">
                  <a:extLst>
                    <a:ext uri="{9D8B030D-6E8A-4147-A177-3AD203B41FA5}">
                      <a16:colId xmlns:a16="http://schemas.microsoft.com/office/drawing/2014/main" val="1650970669"/>
                    </a:ext>
                  </a:extLst>
                </a:gridCol>
              </a:tblGrid>
              <a:tr h="495998">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Fractured Neck of Femur (NOF)</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572792">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All Wales Position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066427">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Prompt orthogeriatric assessment - by a senior geriatrician (ST3+) within 72 hours of presentation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68.2%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96.4%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066427">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Prompt surgery - by the day following presentation with hip fracture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51.6%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34.2%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066427">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NICE compliant surgery - consistent with the recommendations of NICE CG124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66.7%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62.7%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r h="2066427">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Prompt mobilisation after surgery - out of bed (standing or hoisted) by the day after operation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73.9%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83.7%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61223389"/>
                  </a:ext>
                </a:extLst>
              </a:tr>
            </a:tbl>
          </a:graphicData>
        </a:graphic>
      </p:graphicFrame>
      <p:sp>
        <p:nvSpPr>
          <p:cNvPr id="12" name="TextBox 11">
            <a:extLst>
              <a:ext uri="{FF2B5EF4-FFF2-40B4-BE49-F238E27FC236}">
                <a16:creationId xmlns:a16="http://schemas.microsoft.com/office/drawing/2014/main" id="{E6A8E8C4-5911-9A55-1DD1-F6CDDBDB6FFB}"/>
              </a:ext>
            </a:extLst>
          </p:cNvPr>
          <p:cNvSpPr txBox="1"/>
          <p:nvPr/>
        </p:nvSpPr>
        <p:spPr>
          <a:xfrm>
            <a:off x="0" y="0"/>
            <a:ext cx="20105688" cy="461665"/>
          </a:xfrm>
          <a:prstGeom prst="rect">
            <a:avLst/>
          </a:prstGeom>
          <a:solidFill>
            <a:schemeClr val="tx2">
              <a:lumMod val="75000"/>
              <a:lumOff val="25000"/>
            </a:schemeClr>
          </a:solidFill>
        </p:spPr>
        <p:txBody>
          <a:bodyPr wrap="square" rtlCol="0">
            <a:spAutoFit/>
          </a:bodyPr>
          <a:lstStyle/>
          <a:p>
            <a:pPr lvl="0" algn="ctr">
              <a:spcAft>
                <a:spcPts val="989"/>
              </a:spcAft>
              <a:defRPr/>
            </a:pPr>
            <a:r>
              <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SBUHB Local Watch Metrics</a:t>
            </a:r>
          </a:p>
        </p:txBody>
      </p:sp>
      <p:graphicFrame>
        <p:nvGraphicFramePr>
          <p:cNvPr id="2" name="Chart 1">
            <a:extLst>
              <a:ext uri="{FF2B5EF4-FFF2-40B4-BE49-F238E27FC236}">
                <a16:creationId xmlns:a16="http://schemas.microsoft.com/office/drawing/2014/main" id="{D36AA37F-B33E-47FC-B7D6-F8DE9AFC0460}"/>
              </a:ext>
            </a:extLst>
          </p:cNvPr>
          <p:cNvGraphicFramePr>
            <a:graphicFrameLocks/>
          </p:cNvGraphicFramePr>
          <p:nvPr>
            <p:extLst>
              <p:ext uri="{D42A27DB-BD31-4B8C-83A1-F6EECF244321}">
                <p14:modId xmlns:p14="http://schemas.microsoft.com/office/powerpoint/2010/main" val="3273064329"/>
              </p:ext>
            </p:extLst>
          </p:nvPr>
        </p:nvGraphicFramePr>
        <p:xfrm>
          <a:off x="8909844" y="1842439"/>
          <a:ext cx="5638800" cy="195193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06C66407-E9AB-4FBF-89F9-1C0F7678EF90}"/>
              </a:ext>
            </a:extLst>
          </p:cNvPr>
          <p:cNvGraphicFramePr>
            <a:graphicFrameLocks/>
          </p:cNvGraphicFramePr>
          <p:nvPr>
            <p:extLst>
              <p:ext uri="{D42A27DB-BD31-4B8C-83A1-F6EECF244321}">
                <p14:modId xmlns:p14="http://schemas.microsoft.com/office/powerpoint/2010/main" val="2519684274"/>
              </p:ext>
            </p:extLst>
          </p:nvPr>
        </p:nvGraphicFramePr>
        <p:xfrm>
          <a:off x="9239911" y="4040419"/>
          <a:ext cx="5308733" cy="179067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FD21087E-C867-42F0-A552-9FC580AA7D57}"/>
              </a:ext>
            </a:extLst>
          </p:cNvPr>
          <p:cNvGraphicFramePr>
            <a:graphicFrameLocks/>
          </p:cNvGraphicFramePr>
          <p:nvPr>
            <p:extLst>
              <p:ext uri="{D42A27DB-BD31-4B8C-83A1-F6EECF244321}">
                <p14:modId xmlns:p14="http://schemas.microsoft.com/office/powerpoint/2010/main" val="4186797992"/>
              </p:ext>
            </p:extLst>
          </p:nvPr>
        </p:nvGraphicFramePr>
        <p:xfrm>
          <a:off x="9362229" y="6064594"/>
          <a:ext cx="5186415" cy="179067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0E5D1321-F9A7-45B3-A472-8539F838A52C}"/>
              </a:ext>
            </a:extLst>
          </p:cNvPr>
          <p:cNvGraphicFramePr>
            <a:graphicFrameLocks/>
          </p:cNvGraphicFramePr>
          <p:nvPr>
            <p:extLst>
              <p:ext uri="{D42A27DB-BD31-4B8C-83A1-F6EECF244321}">
                <p14:modId xmlns:p14="http://schemas.microsoft.com/office/powerpoint/2010/main" val="1900394623"/>
              </p:ext>
            </p:extLst>
          </p:nvPr>
        </p:nvGraphicFramePr>
        <p:xfrm>
          <a:off x="9477332" y="8128982"/>
          <a:ext cx="4842712" cy="179067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0790181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D9DFA3-BB96-08DD-8C0C-DF98D11231AF}"/>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A2FEC6BD-F862-70B6-8743-A37F5251601E}"/>
              </a:ext>
            </a:extLst>
          </p:cNvPr>
          <p:cNvGraphicFramePr>
            <a:graphicFrameLocks noGrp="1"/>
          </p:cNvGraphicFramePr>
          <p:nvPr>
            <p:extLst>
              <p:ext uri="{D42A27DB-BD31-4B8C-83A1-F6EECF244321}">
                <p14:modId xmlns:p14="http://schemas.microsoft.com/office/powerpoint/2010/main" val="2450405023"/>
              </p:ext>
            </p:extLst>
          </p:nvPr>
        </p:nvGraphicFramePr>
        <p:xfrm>
          <a:off x="1442244" y="739775"/>
          <a:ext cx="17830801" cy="7268071"/>
        </p:xfrm>
        <a:graphic>
          <a:graphicData uri="http://schemas.openxmlformats.org/drawingml/2006/table">
            <a:tbl>
              <a:tblPr/>
              <a:tblGrid>
                <a:gridCol w="5126449">
                  <a:extLst>
                    <a:ext uri="{9D8B030D-6E8A-4147-A177-3AD203B41FA5}">
                      <a16:colId xmlns:a16="http://schemas.microsoft.com/office/drawing/2014/main" val="3150741542"/>
                    </a:ext>
                  </a:extLst>
                </a:gridCol>
                <a:gridCol w="1837512">
                  <a:extLst>
                    <a:ext uri="{9D8B030D-6E8A-4147-A177-3AD203B41FA5}">
                      <a16:colId xmlns:a16="http://schemas.microsoft.com/office/drawing/2014/main" val="1293364930"/>
                    </a:ext>
                  </a:extLst>
                </a:gridCol>
                <a:gridCol w="6716504">
                  <a:extLst>
                    <a:ext uri="{9D8B030D-6E8A-4147-A177-3AD203B41FA5}">
                      <a16:colId xmlns:a16="http://schemas.microsoft.com/office/drawing/2014/main" val="444904566"/>
                    </a:ext>
                  </a:extLst>
                </a:gridCol>
                <a:gridCol w="1419460">
                  <a:extLst>
                    <a:ext uri="{9D8B030D-6E8A-4147-A177-3AD203B41FA5}">
                      <a16:colId xmlns:a16="http://schemas.microsoft.com/office/drawing/2014/main" val="3495919459"/>
                    </a:ext>
                  </a:extLst>
                </a:gridCol>
                <a:gridCol w="1419460">
                  <a:extLst>
                    <a:ext uri="{9D8B030D-6E8A-4147-A177-3AD203B41FA5}">
                      <a16:colId xmlns:a16="http://schemas.microsoft.com/office/drawing/2014/main" val="4198536635"/>
                    </a:ext>
                  </a:extLst>
                </a:gridCol>
                <a:gridCol w="1311416">
                  <a:extLst>
                    <a:ext uri="{9D8B030D-6E8A-4147-A177-3AD203B41FA5}">
                      <a16:colId xmlns:a16="http://schemas.microsoft.com/office/drawing/2014/main" val="1650970669"/>
                    </a:ext>
                  </a:extLst>
                </a:gridCol>
              </a:tblGrid>
              <a:tr h="495998">
                <a:tc gridSpan="6">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Fractured Neck of Femur (NOF)</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E7F0F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buNone/>
                      </a:pPr>
                      <a:endParaRPr lang="en-GB" sz="1400" b="1"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A6C9EC"/>
                    </a:solidFill>
                  </a:tcPr>
                </a:tc>
                <a:tc hMerge="1">
                  <a:txBody>
                    <a:bodyPr/>
                    <a:lstStyle/>
                    <a:p>
                      <a:endParaRPr lang="en-GB"/>
                    </a:p>
                  </a:txBody>
                  <a:tcPr/>
                </a:tc>
                <a:extLst>
                  <a:ext uri="{0D108BD9-81ED-4DB2-BD59-A6C34878D82A}">
                    <a16:rowId xmlns:a16="http://schemas.microsoft.com/office/drawing/2014/main" val="2954874721"/>
                  </a:ext>
                </a:extLst>
              </a:tr>
              <a:tr h="572792">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Performance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All Wales Position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b">
                        <a:buNone/>
                      </a:pPr>
                      <a:r>
                        <a:rPr lang="en-GB" sz="1600" b="1" i="0" u="none" strike="noStrike">
                          <a:solidFill>
                            <a:srgbClr val="000000"/>
                          </a:solidFill>
                          <a:effectLst/>
                          <a:latin typeface="Verdana" panose="020B0604030504040204" pitchFamily="34" charset="0"/>
                          <a:ea typeface="Verdana" panose="020B0604030504040204" pitchFamily="34" charset="0"/>
                        </a:rPr>
                        <a:t>Data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gridSpan="2">
                  <a:txBody>
                    <a:bodyPr/>
                    <a:lstStyle/>
                    <a:p>
                      <a:pPr algn="ctr" fontAlgn="b">
                        <a:buNone/>
                      </a:pPr>
                      <a:r>
                        <a:rPr lang="en-GB" sz="1600" b="1" i="0" u="none" strike="noStrike" dirty="0">
                          <a:solidFill>
                            <a:srgbClr val="000000"/>
                          </a:solidFill>
                          <a:effectLst/>
                          <a:latin typeface="Verdana" panose="020B0604030504040204" pitchFamily="34" charset="0"/>
                          <a:ea typeface="Verdana" panose="020B0604030504040204" pitchFamily="34" charset="0"/>
                        </a:rPr>
                        <a:t>Latest Position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hMerge="1">
                  <a:txBody>
                    <a:bodyPr/>
                    <a:lstStyle/>
                    <a:p>
                      <a:pPr algn="ctr" fontAlgn="b">
                        <a:buNone/>
                      </a:pPr>
                      <a:endParaRPr lang="en-GB" sz="1400" b="1" i="0" u="none" strike="noStrike">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tc>
                  <a:txBody>
                    <a:bodyPr/>
                    <a:lstStyle/>
                    <a:p>
                      <a:pPr algn="ctr" fontAlgn="ctr">
                        <a:buNone/>
                      </a:pPr>
                      <a:r>
                        <a:rPr lang="en-GB" sz="1600" b="1" i="0" u="none" strike="noStrike" dirty="0">
                          <a:solidFill>
                            <a:srgbClr val="000000"/>
                          </a:solidFill>
                          <a:effectLst/>
                          <a:latin typeface="Verdana" panose="020B0604030504040204" pitchFamily="34" charset="0"/>
                          <a:ea typeface="Verdana" panose="020B0604030504040204" pitchFamily="34" charset="0"/>
                        </a:rPr>
                        <a:t>Frequency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D0D0"/>
                    </a:solidFill>
                  </a:tcPr>
                </a:tc>
                <a:extLst>
                  <a:ext uri="{0D108BD9-81ED-4DB2-BD59-A6C34878D82A}">
                    <a16:rowId xmlns:a16="http://schemas.microsoft.com/office/drawing/2014/main" val="1383911150"/>
                  </a:ext>
                </a:extLst>
              </a:tr>
              <a:tr h="2066427">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Not delirious when tested - (&lt;4 on 4AT test) when tested in the week after operation)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55.4%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72.5%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March 2026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105439"/>
                  </a:ext>
                </a:extLst>
              </a:tr>
              <a:tr h="2066427">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Return to original residence - discharged back to original residence, or in that residence at 120-day follow-up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72.1%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endParaRPr lang="en-GB" sz="1600" b="0" i="0" u="none" strike="noStrike" dirty="0">
                        <a:solidFill>
                          <a:srgbClr val="000000"/>
                        </a:solidFill>
                        <a:effectLst/>
                        <a:latin typeface="Verdana" panose="020B0604030504040204" pitchFamily="34" charset="0"/>
                        <a:ea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t">
                        <a:buNone/>
                      </a:pPr>
                      <a:r>
                        <a:rPr lang="en-GB" sz="1600" b="0" i="0" u="none" strike="noStrike" dirty="0">
                          <a:solidFill>
                            <a:srgbClr val="000000"/>
                          </a:solidFill>
                          <a:effectLst/>
                          <a:latin typeface="Verdana" panose="020B0604030504040204" pitchFamily="34" charset="0"/>
                          <a:ea typeface="Verdana" panose="020B0604030504040204" pitchFamily="34" charset="0"/>
                        </a:rPr>
                        <a:t>78.6%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December 2025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Monthly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7717510"/>
                  </a:ext>
                </a:extLst>
              </a:tr>
              <a:tr h="2066427">
                <a:tc>
                  <a:txBody>
                    <a:bodyPr/>
                    <a:lstStyle/>
                    <a:p>
                      <a:pPr marL="0" algn="ctr" defTabSz="914400" rtl="0" eaLnBrk="1" fontAlgn="t" latinLnBrk="0" hangingPunct="1">
                        <a:buNone/>
                      </a:pPr>
                      <a:r>
                        <a:rPr lang="en-GB" sz="1600" b="0" i="0" u="none" strike="noStrike" kern="1200" dirty="0">
                          <a:solidFill>
                            <a:schemeClr val="tx1"/>
                          </a:solidFill>
                          <a:effectLst/>
                          <a:latin typeface="Verdana" panose="020B0604030504040204" pitchFamily="34" charset="0"/>
                          <a:ea typeface="Verdana" panose="020B0604030504040204" pitchFamily="34" charset="0"/>
                          <a:cs typeface="+mn-cs"/>
                        </a:rPr>
                        <a:t>30-day mortality - Case mix Adjusted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0F9"/>
                    </a:solid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GB" sz="1600" b="0" i="0" u="none" strike="noStrike" dirty="0">
                          <a:solidFill>
                            <a:srgbClr val="000000"/>
                          </a:solidFill>
                          <a:effectLst/>
                          <a:latin typeface="Verdana" panose="020B0604030504040204" pitchFamily="34" charset="0"/>
                          <a:ea typeface="Verdana" panose="020B0604030504040204" pitchFamily="34" charset="0"/>
                        </a:rPr>
                        <a:t>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Q3 25-26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600" b="0" i="0" u="none" strike="noStrike" dirty="0">
                          <a:solidFill>
                            <a:srgbClr val="000000"/>
                          </a:solidFill>
                          <a:effectLst/>
                          <a:latin typeface="Verdana" panose="020B0604030504040204" pitchFamily="34" charset="0"/>
                          <a:ea typeface="Verdana" panose="020B0604030504040204" pitchFamily="34" charset="0"/>
                        </a:rPr>
                        <a:t>Quarterly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9214570"/>
                  </a:ext>
                </a:extLst>
              </a:tr>
            </a:tbl>
          </a:graphicData>
        </a:graphic>
      </p:graphicFrame>
      <p:sp>
        <p:nvSpPr>
          <p:cNvPr id="12" name="TextBox 11">
            <a:extLst>
              <a:ext uri="{FF2B5EF4-FFF2-40B4-BE49-F238E27FC236}">
                <a16:creationId xmlns:a16="http://schemas.microsoft.com/office/drawing/2014/main" id="{FF7EA43C-A540-A5FE-9335-E04854FBBAE4}"/>
              </a:ext>
            </a:extLst>
          </p:cNvPr>
          <p:cNvSpPr txBox="1"/>
          <p:nvPr/>
        </p:nvSpPr>
        <p:spPr>
          <a:xfrm>
            <a:off x="0" y="0"/>
            <a:ext cx="20105688" cy="461665"/>
          </a:xfrm>
          <a:prstGeom prst="rect">
            <a:avLst/>
          </a:prstGeom>
          <a:solidFill>
            <a:schemeClr val="tx2">
              <a:lumMod val="75000"/>
              <a:lumOff val="25000"/>
            </a:schemeClr>
          </a:solidFill>
        </p:spPr>
        <p:txBody>
          <a:bodyPr wrap="square" rtlCol="0">
            <a:spAutoFit/>
          </a:bodyPr>
          <a:lstStyle/>
          <a:p>
            <a:pPr lvl="0" algn="ctr">
              <a:spcAft>
                <a:spcPts val="989"/>
              </a:spcAft>
              <a:defRPr/>
            </a:pPr>
            <a:r>
              <a:rPr kumimoji="0" lang="en-GB" sz="24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SBUHB Local Watch Metrics</a:t>
            </a:r>
          </a:p>
        </p:txBody>
      </p:sp>
      <p:graphicFrame>
        <p:nvGraphicFramePr>
          <p:cNvPr id="2" name="Chart 1">
            <a:extLst>
              <a:ext uri="{FF2B5EF4-FFF2-40B4-BE49-F238E27FC236}">
                <a16:creationId xmlns:a16="http://schemas.microsoft.com/office/drawing/2014/main" id="{13FCE078-AD77-4FEF-8CC2-D205125FC15E}"/>
              </a:ext>
            </a:extLst>
          </p:cNvPr>
          <p:cNvGraphicFramePr>
            <a:graphicFrameLocks/>
          </p:cNvGraphicFramePr>
          <p:nvPr>
            <p:extLst>
              <p:ext uri="{D42A27DB-BD31-4B8C-83A1-F6EECF244321}">
                <p14:modId xmlns:p14="http://schemas.microsoft.com/office/powerpoint/2010/main" val="766585915"/>
              </p:ext>
            </p:extLst>
          </p:nvPr>
        </p:nvGraphicFramePr>
        <p:xfrm>
          <a:off x="9281484" y="1980264"/>
          <a:ext cx="5343360" cy="184247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ECA3C367-1A7B-49B8-9469-4EB560627FEF}"/>
              </a:ext>
            </a:extLst>
          </p:cNvPr>
          <p:cNvGraphicFramePr>
            <a:graphicFrameLocks/>
          </p:cNvGraphicFramePr>
          <p:nvPr>
            <p:extLst>
              <p:ext uri="{D42A27DB-BD31-4B8C-83A1-F6EECF244321}">
                <p14:modId xmlns:p14="http://schemas.microsoft.com/office/powerpoint/2010/main" val="2433615331"/>
              </p:ext>
            </p:extLst>
          </p:nvPr>
        </p:nvGraphicFramePr>
        <p:xfrm>
          <a:off x="9386287" y="3942291"/>
          <a:ext cx="5219539" cy="192249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C6243352-C572-46EC-9478-E0604F05EDB2}"/>
              </a:ext>
            </a:extLst>
          </p:cNvPr>
          <p:cNvGraphicFramePr>
            <a:graphicFrameLocks/>
          </p:cNvGraphicFramePr>
          <p:nvPr>
            <p:extLst>
              <p:ext uri="{D42A27DB-BD31-4B8C-83A1-F6EECF244321}">
                <p14:modId xmlns:p14="http://schemas.microsoft.com/office/powerpoint/2010/main" val="3737797104"/>
              </p:ext>
            </p:extLst>
          </p:nvPr>
        </p:nvGraphicFramePr>
        <p:xfrm>
          <a:off x="9281484" y="6081946"/>
          <a:ext cx="5343360" cy="184247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530344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1659054302"/>
              </p:ext>
            </p:extLst>
          </p:nvPr>
        </p:nvGraphicFramePr>
        <p:xfrm>
          <a:off x="6476" y="549062"/>
          <a:ext cx="20105688" cy="10727659"/>
        </p:xfrm>
        <a:graphic>
          <a:graphicData uri="http://schemas.openxmlformats.org/drawingml/2006/table">
            <a:tbl>
              <a:tblPr firstRow="1" bandRow="1">
                <a:tableStyleId>{5C22544A-7EE6-4342-B048-85BDC9FD1C3A}</a:tableStyleId>
              </a:tblPr>
              <a:tblGrid>
                <a:gridCol w="2826101">
                  <a:extLst>
                    <a:ext uri="{9D8B030D-6E8A-4147-A177-3AD203B41FA5}">
                      <a16:colId xmlns:a16="http://schemas.microsoft.com/office/drawing/2014/main" val="2762623597"/>
                    </a:ext>
                  </a:extLst>
                </a:gridCol>
                <a:gridCol w="14271650">
                  <a:extLst>
                    <a:ext uri="{9D8B030D-6E8A-4147-A177-3AD203B41FA5}">
                      <a16:colId xmlns:a16="http://schemas.microsoft.com/office/drawing/2014/main" val="1765998844"/>
                    </a:ext>
                  </a:extLst>
                </a:gridCol>
                <a:gridCol w="3007937">
                  <a:extLst>
                    <a:ext uri="{9D8B030D-6E8A-4147-A177-3AD203B41FA5}">
                      <a16:colId xmlns:a16="http://schemas.microsoft.com/office/drawing/2014/main" val="2201901794"/>
                    </a:ext>
                  </a:extLst>
                </a:gridCol>
              </a:tblGrid>
              <a:tr h="798789">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(April-26)</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616846">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1015982">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89%</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53620698"/>
                  </a:ext>
                </a:extLst>
              </a:tr>
              <a:tr h="1015982">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616846">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616846">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90.51%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923686920"/>
                  </a:ext>
                </a:extLst>
              </a:tr>
              <a:tr h="678214">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4819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78.69%</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1015982">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26.35%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5426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70.82%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887949922"/>
                  </a:ext>
                </a:extLst>
              </a:tr>
              <a:tr h="616846">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80.81%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616846">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72.36%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10112813"/>
                  </a:ext>
                </a:extLst>
              </a:tr>
              <a:tr h="899175">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83.36%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74276403"/>
                  </a:ext>
                </a:extLst>
              </a:tr>
              <a:tr h="616846">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6CAB669-2E27-E10F-4A7E-A779E5AA1B61}"/>
              </a:ext>
            </a:extLst>
          </p:cNvPr>
          <p:cNvSpPr txBox="1"/>
          <p:nvPr/>
        </p:nvSpPr>
        <p:spPr>
          <a:xfrm>
            <a:off x="16042" y="0"/>
            <a:ext cx="20105688" cy="549061"/>
          </a:xfrm>
          <a:prstGeom prst="rect">
            <a:avLst/>
          </a:prstGeom>
          <a:solidFill>
            <a:srgbClr val="00206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Delivery against the Welsh Government Enhanced Monitoring Criteria  </a:t>
            </a:r>
          </a:p>
        </p:txBody>
      </p:sp>
    </p:spTree>
    <p:extLst>
      <p:ext uri="{BB962C8B-B14F-4D97-AF65-F5344CB8AC3E}">
        <p14:creationId xmlns:p14="http://schemas.microsoft.com/office/powerpoint/2010/main" val="35606244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6961D7-B604-57D5-0152-A1637FA2AA4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E8F390E-E5B7-D160-6A6D-E9A9F081D6F9}"/>
              </a:ext>
            </a:extLst>
          </p:cNvPr>
          <p:cNvSpPr txBox="1">
            <a:spLocks/>
          </p:cNvSpPr>
          <p:nvPr/>
        </p:nvSpPr>
        <p:spPr>
          <a:xfrm>
            <a:off x="1348251" y="3749675"/>
            <a:ext cx="17409186" cy="2810464"/>
          </a:xfrm>
          <a:prstGeom prst="rect">
            <a:avLst/>
          </a:prstGeom>
        </p:spPr>
        <p:txBody>
          <a:bodyPr/>
          <a:lst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4400" b="1" dirty="0">
                <a:latin typeface="Verdana" panose="020B0604030504040204" pitchFamily="34" charset="0"/>
                <a:ea typeface="Verdana" panose="020B0604030504040204" pitchFamily="34" charset="0"/>
              </a:rPr>
              <a:t>Section 2: </a:t>
            </a:r>
          </a:p>
          <a:p>
            <a:pPr lvl="0" algn="ctr"/>
            <a:r>
              <a:rPr lang="en-GB" sz="4400" dirty="0">
                <a:latin typeface="Verdana" panose="020B0604030504040204" pitchFamily="34" charset="0"/>
                <a:ea typeface="Verdana" panose="020B0604030504040204" pitchFamily="34" charset="0"/>
              </a:rPr>
              <a:t>Detailed updates against </a:t>
            </a:r>
            <a:r>
              <a:rPr lang="en-GB" sz="4800" dirty="0">
                <a:ln/>
                <a:latin typeface="Verdana" panose="020B0604030504040204" pitchFamily="34" charset="0"/>
                <a:ea typeface="Verdana" panose="020B0604030504040204" pitchFamily="34" charset="0"/>
              </a:rPr>
              <a:t>the SBUHB Breakthrough Objectives and the Welsh Government Oversight &amp; Escalation criteria</a:t>
            </a:r>
            <a:r>
              <a:rPr lang="en-GB" sz="4400" dirty="0">
                <a:latin typeface="Verdana" panose="020B0604030504040204" pitchFamily="34" charset="0"/>
                <a:ea typeface="Verdana" panose="020B0604030504040204" pitchFamily="34" charset="0"/>
              </a:rPr>
              <a:t> </a:t>
            </a:r>
          </a:p>
          <a:p>
            <a:endParaRPr lang="en-GB" dirty="0"/>
          </a:p>
        </p:txBody>
      </p:sp>
    </p:spTree>
    <p:extLst>
      <p:ext uri="{BB962C8B-B14F-4D97-AF65-F5344CB8AC3E}">
        <p14:creationId xmlns:p14="http://schemas.microsoft.com/office/powerpoint/2010/main" val="322470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19F53E-C528-F5C5-9410-4E426EC192E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2D29F06-ECA9-3D66-FA13-DB0CE61DA390}"/>
              </a:ext>
            </a:extLst>
          </p:cNvPr>
          <p:cNvSpPr txBox="1"/>
          <p:nvPr/>
        </p:nvSpPr>
        <p:spPr>
          <a:xfrm>
            <a:off x="0" y="-14068"/>
            <a:ext cx="20105688" cy="584775"/>
          </a:xfrm>
          <a:prstGeom prst="rect">
            <a:avLst/>
          </a:prstGeom>
          <a:solidFill>
            <a:schemeClr val="accent5">
              <a:lumMod val="50000"/>
            </a:schemeClr>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lang="en-GB" sz="3200" b="1" dirty="0">
                <a:solidFill>
                  <a:schemeClr val="bg1"/>
                </a:solidFill>
                <a:latin typeface="Calibri" panose="020F0502020204030204"/>
              </a:rPr>
              <a:t>Targeted Intervention (Level 4) - Strategy &amp; Planning</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45696A1E-F9DE-9F85-1F50-D9FBFC537B8B}"/>
              </a:ext>
            </a:extLst>
          </p:cNvPr>
          <p:cNvGraphicFramePr>
            <a:graphicFrameLocks noGrp="1"/>
          </p:cNvGraphicFramePr>
          <p:nvPr>
            <p:extLst>
              <p:ext uri="{D42A27DB-BD31-4B8C-83A1-F6EECF244321}">
                <p14:modId xmlns:p14="http://schemas.microsoft.com/office/powerpoint/2010/main" val="1095497082"/>
              </p:ext>
            </p:extLst>
          </p:nvPr>
        </p:nvGraphicFramePr>
        <p:xfrm>
          <a:off x="527844" y="1006475"/>
          <a:ext cx="19202399" cy="9128711"/>
        </p:xfrm>
        <a:graphic>
          <a:graphicData uri="http://schemas.openxmlformats.org/drawingml/2006/table">
            <a:tbl>
              <a:tblPr firstRow="1" firstCol="1" bandRow="1"/>
              <a:tblGrid>
                <a:gridCol w="4038600">
                  <a:extLst>
                    <a:ext uri="{9D8B030D-6E8A-4147-A177-3AD203B41FA5}">
                      <a16:colId xmlns:a16="http://schemas.microsoft.com/office/drawing/2014/main" val="2805236835"/>
                    </a:ext>
                  </a:extLst>
                </a:gridCol>
                <a:gridCol w="13563600">
                  <a:extLst>
                    <a:ext uri="{9D8B030D-6E8A-4147-A177-3AD203B41FA5}">
                      <a16:colId xmlns:a16="http://schemas.microsoft.com/office/drawing/2014/main" val="2249111253"/>
                    </a:ext>
                  </a:extLst>
                </a:gridCol>
                <a:gridCol w="1600199">
                  <a:extLst>
                    <a:ext uri="{9D8B030D-6E8A-4147-A177-3AD203B41FA5}">
                      <a16:colId xmlns:a16="http://schemas.microsoft.com/office/drawing/2014/main" val="2616060593"/>
                    </a:ext>
                  </a:extLst>
                </a:gridCol>
              </a:tblGrid>
              <a:tr h="289511">
                <a:tc>
                  <a:txBody>
                    <a:bodyPr/>
                    <a:lstStyle/>
                    <a:p>
                      <a:pPr>
                        <a:lnSpc>
                          <a:spcPct val="107000"/>
                        </a:lnSpc>
                        <a:spcAft>
                          <a:spcPts val="800"/>
                        </a:spcAft>
                        <a:buNone/>
                      </a:pPr>
                      <a:r>
                        <a:rPr lang="en-GB" sz="1800" b="1">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De-escalation Criteria</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nSpc>
                          <a:spcPct val="107000"/>
                        </a:lnSpc>
                        <a:spcAft>
                          <a:spcPts val="800"/>
                        </a:spcAft>
                        <a:buNone/>
                      </a:pPr>
                      <a:r>
                        <a:rPr lang="en-GB" sz="1800" b="1" kern="12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Actions – Updated March 2026</a:t>
                      </a: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tc>
                  <a:txBody>
                    <a:bodyPr/>
                    <a:lstStyle/>
                    <a:p>
                      <a:pPr>
                        <a:lnSpc>
                          <a:spcPct val="107000"/>
                        </a:lnSpc>
                        <a:spcAft>
                          <a:spcPts val="800"/>
                        </a:spcAft>
                        <a:buNone/>
                      </a:pPr>
                      <a:r>
                        <a:rPr lang="en-GB" sz="1800" b="1" kern="12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RAG Status</a:t>
                      </a: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EEAF6"/>
                    </a:solidFill>
                  </a:tcPr>
                </a:tc>
                <a:extLst>
                  <a:ext uri="{0D108BD9-81ED-4DB2-BD59-A6C34878D82A}">
                    <a16:rowId xmlns:a16="http://schemas.microsoft.com/office/drawing/2014/main" val="679385796"/>
                  </a:ext>
                </a:extLst>
              </a:tr>
              <a:tr h="3019767">
                <a:tc>
                  <a:txBody>
                    <a:bodyPr/>
                    <a:lstStyle/>
                    <a:p>
                      <a:pPr>
                        <a:lnSpc>
                          <a:spcPct val="107000"/>
                        </a:lnSpc>
                        <a:spcAft>
                          <a:spcPts val="800"/>
                        </a:spcAft>
                        <a:buNone/>
                      </a:pPr>
                      <a:r>
                        <a:rPr lang="en-GB"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Submission of a balanced and credible three-year medium-term plan or acceptable annual plan in line with the current planning framework.</a:t>
                      </a:r>
                      <a:endPar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0F9"/>
                    </a:solidFill>
                  </a:tcPr>
                </a:tc>
                <a:tc>
                  <a:txBody>
                    <a:bodyPr/>
                    <a:lstStyle/>
                    <a:p>
                      <a:pPr marL="342900" lvl="0" indent="-342900">
                        <a:buSzPts val="1000"/>
                        <a:buFont typeface="Symbol" panose="05050102010706020507" pitchFamily="18" charset="2"/>
                        <a:buChar char=""/>
                        <a:tabLst>
                          <a:tab pos="457200" algn="l"/>
                        </a:tabLst>
                      </a:pPr>
                      <a:r>
                        <a:rPr lang="en-GB" sz="2000" dirty="0">
                          <a:solidFill>
                            <a:schemeClr val="tx1"/>
                          </a:solidFill>
                          <a:effectLst/>
                          <a:latin typeface="Aptos" panose="020B0004020202020204" pitchFamily="34" charset="0"/>
                          <a:ea typeface="Times New Roman" panose="02020603050405020304" pitchFamily="18" charset="0"/>
                          <a:cs typeface="Aptos" panose="020B0004020202020204" pitchFamily="34" charset="0"/>
                        </a:rPr>
                        <a:t>The Annual Plan for 2026/27 was formally considered by the Board on 26</a:t>
                      </a:r>
                      <a:r>
                        <a:rPr lang="en-GB" sz="2000" baseline="30000" dirty="0">
                          <a:solidFill>
                            <a:schemeClr val="tx1"/>
                          </a:solidFill>
                          <a:effectLst/>
                          <a:latin typeface="Aptos" panose="020B0004020202020204" pitchFamily="34" charset="0"/>
                          <a:ea typeface="Times New Roman" panose="02020603050405020304" pitchFamily="18" charset="0"/>
                          <a:cs typeface="Aptos" panose="020B0004020202020204" pitchFamily="34" charset="0"/>
                        </a:rPr>
                        <a:t>th</a:t>
                      </a:r>
                      <a:r>
                        <a:rPr lang="en-GB" sz="2000" dirty="0">
                          <a:solidFill>
                            <a:schemeClr val="tx1"/>
                          </a:solidFill>
                          <a:effectLst/>
                          <a:latin typeface="Aptos" panose="020B0004020202020204" pitchFamily="34" charset="0"/>
                          <a:ea typeface="Times New Roman" panose="02020603050405020304" pitchFamily="18" charset="0"/>
                          <a:cs typeface="Aptos" panose="020B0004020202020204" pitchFamily="34" charset="0"/>
                        </a:rPr>
                        <a:t> March 2026 and submitted to Welsh Government on 31st March.</a:t>
                      </a:r>
                      <a:endParaRPr lang="en-GB" sz="24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chemeClr val="tx1"/>
                          </a:solidFill>
                          <a:effectLst/>
                          <a:latin typeface="Aptos" panose="020B0004020202020204" pitchFamily="34" charset="0"/>
                          <a:ea typeface="Times New Roman" panose="02020603050405020304" pitchFamily="18" charset="0"/>
                          <a:cs typeface="Aptos" panose="020B0004020202020204" pitchFamily="34" charset="0"/>
                        </a:rPr>
                        <a:t>In agreeing the Plan for submission, the Board recognised that the plan does not set out a position that meets the requirements of our Planning Framework and acknowledged that our current financial position is unacceptable.</a:t>
                      </a:r>
                      <a:endParaRPr lang="en-GB" sz="24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chemeClr val="tx1"/>
                          </a:solidFill>
                          <a:effectLst/>
                          <a:latin typeface="Aptos" panose="020B0004020202020204" pitchFamily="34" charset="0"/>
                          <a:ea typeface="Times New Roman" panose="02020603050405020304" pitchFamily="18" charset="0"/>
                          <a:cs typeface="Aptos" panose="020B0004020202020204" pitchFamily="34" charset="0"/>
                        </a:rPr>
                        <a:t>The Plan therefore commits to restoring financial balance as quickly as possible, setting out how we will move to a sustainable financial position by March 29, while maintaining service quality and safety, and accelerating transformation required.</a:t>
                      </a:r>
                      <a:endParaRPr lang="en-GB" sz="2400" dirty="0">
                        <a:solidFill>
                          <a:schemeClr val="tx1"/>
                        </a:solidFill>
                        <a:effectLst/>
                        <a:latin typeface="Aptos" panose="020B0004020202020204" pitchFamily="34" charset="0"/>
                        <a:ea typeface="Times New Roman" panose="02020603050405020304" pitchFamily="18"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chemeClr val="tx1"/>
                          </a:solidFill>
                          <a:effectLst/>
                          <a:latin typeface="Aptos" panose="020B0004020202020204" pitchFamily="34" charset="0"/>
                          <a:ea typeface="Times New Roman" panose="02020603050405020304" pitchFamily="18" charset="0"/>
                          <a:cs typeface="Aptos" panose="020B0004020202020204" pitchFamily="34" charset="0"/>
                        </a:rPr>
                        <a:t>Initial feedback from Welsh Government received 17</a:t>
                      </a:r>
                      <a:r>
                        <a:rPr lang="en-GB" sz="2000" baseline="30000" dirty="0">
                          <a:solidFill>
                            <a:schemeClr val="tx1"/>
                          </a:solidFill>
                          <a:effectLst/>
                          <a:latin typeface="Aptos" panose="020B0004020202020204" pitchFamily="34" charset="0"/>
                          <a:ea typeface="Times New Roman" panose="02020603050405020304" pitchFamily="18" charset="0"/>
                          <a:cs typeface="Aptos" panose="020B0004020202020204" pitchFamily="34" charset="0"/>
                        </a:rPr>
                        <a:t>th</a:t>
                      </a:r>
                      <a:r>
                        <a:rPr lang="en-GB" sz="2000" dirty="0">
                          <a:solidFill>
                            <a:schemeClr val="tx1"/>
                          </a:solidFill>
                          <a:effectLst/>
                          <a:latin typeface="Aptos" panose="020B0004020202020204" pitchFamily="34" charset="0"/>
                          <a:ea typeface="Times New Roman" panose="02020603050405020304" pitchFamily="18" charset="0"/>
                          <a:cs typeface="Aptos" panose="020B0004020202020204" pitchFamily="34" charset="0"/>
                        </a:rPr>
                        <a:t> April states the Plan is considered to be unacceptable and unsupportable. The Health Board is working through feedback for formal response due 29th May, that "must demonstrate tangible improvements in performance and finance.</a:t>
                      </a:r>
                      <a:endParaRPr lang="en-GB" sz="24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F0F9"/>
                    </a:solidFill>
                  </a:tcPr>
                </a:tc>
                <a:tc>
                  <a:txBody>
                    <a:bodyPr/>
                    <a:lstStyle/>
                    <a:p>
                      <a:pPr marL="342900" lvl="0" indent="-342900">
                        <a:buSzPts val="1000"/>
                        <a:buFont typeface="Symbol" panose="05050102010706020507" pitchFamily="18" charset="2"/>
                        <a:buChar char=""/>
                        <a:tabLst>
                          <a:tab pos="457200" algn="l"/>
                        </a:tabLst>
                      </a:pP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938411372"/>
                  </a:ext>
                </a:extLst>
              </a:tr>
              <a:tr h="1207092">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Evidence of a clear roadmap and implementation of the health board’s Clinical Services Plan.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342900" lvl="0" indent="-342900" algn="l" defTabSz="1507937" rtl="0" eaLnBrk="1" latinLnBrk="0" hangingPunct="1">
                        <a:buSzPts val="1000"/>
                        <a:buFont typeface="Symbol" panose="05050102010706020507" pitchFamily="18" charset="2"/>
                        <a:buChar char=""/>
                        <a:tabLst>
                          <a:tab pos="457200" algn="l"/>
                        </a:tabLst>
                      </a:pPr>
                      <a:r>
                        <a:rPr lang="en-GB" sz="2000" kern="12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Second meeting of the Clinical Reference Groups for Integrated Community Care and Networked Hospitals held 25th February. </a:t>
                      </a:r>
                      <a:endParaRPr lang="en-GB" sz="2000" kern="12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lgn="l" defTabSz="1507937" rtl="0" eaLnBrk="1" latinLnBrk="0" hangingPunct="1">
                        <a:buSzPts val="1000"/>
                        <a:buFont typeface="Symbol" panose="05050102010706020507" pitchFamily="18" charset="2"/>
                        <a:buChar char=""/>
                        <a:tabLst>
                          <a:tab pos="457200" algn="l"/>
                        </a:tabLst>
                      </a:pPr>
                      <a:r>
                        <a:rPr lang="en-GB" sz="2000" kern="12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Further plan for patient, public and clinical engagement  being developed with support from Freshwater ltd. </a:t>
                      </a:r>
                      <a:endParaRPr lang="en-GB" sz="2000" kern="12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lgn="l" defTabSz="1507937" rtl="0" eaLnBrk="1" latinLnBrk="0" hangingPunct="1">
                        <a:buSzPts val="1000"/>
                        <a:buFont typeface="Symbol" panose="05050102010706020507" pitchFamily="18" charset="2"/>
                        <a:buChar char=""/>
                        <a:tabLst>
                          <a:tab pos="457200" algn="l"/>
                        </a:tabLst>
                      </a:pPr>
                      <a:r>
                        <a:rPr lang="en-GB" sz="2000" kern="12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Executive agreed naming of Clinical Services Plan as ‘Transforming for the Future’ to go to Board in November 2026</a:t>
                      </a:r>
                      <a:endParaRPr lang="en-GB" sz="2000" kern="12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342900" lvl="0" indent="-342900" algn="l" defTabSz="1507937" rtl="0" eaLnBrk="1" latinLnBrk="0" hangingPunct="1">
                        <a:buSzPts val="1000"/>
                        <a:buFont typeface="Symbol" panose="05050102010706020507" pitchFamily="18" charset="2"/>
                        <a:buChar char=""/>
                        <a:tabLst>
                          <a:tab pos="457200" algn="l"/>
                        </a:tabLst>
                      </a:pPr>
                      <a:endParaRPr lang="en-GB" sz="2000" kern="12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83063658"/>
                  </a:ext>
                </a:extLst>
              </a:tr>
              <a:tr h="931433">
                <a:tc>
                  <a:txBody>
                    <a:bodyPr/>
                    <a:lstStyle/>
                    <a:p>
                      <a:pPr>
                        <a:lnSpc>
                          <a:spcPct val="107000"/>
                        </a:lnSpc>
                        <a:spcAft>
                          <a:spcPts val="800"/>
                        </a:spcAft>
                        <a:buNone/>
                      </a:pPr>
                      <a:r>
                        <a:rPr lang="en-GB"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Welsh Government’s confidence in delivery based on an assessment against an agreed planning maturity matrix</a:t>
                      </a:r>
                      <a:endPar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0F9"/>
                    </a:solidFill>
                  </a:tcPr>
                </a:tc>
                <a:tc>
                  <a:txBody>
                    <a:bodyPr/>
                    <a:lstStyle/>
                    <a:p>
                      <a:pPr marL="342900" lvl="0" indent="-342900">
                        <a:buSzPts val="1000"/>
                        <a:buFont typeface="Symbol" panose="05050102010706020507" pitchFamily="18" charset="2"/>
                        <a:buChar char=""/>
                        <a:tabLst>
                          <a:tab pos="457200" algn="l"/>
                        </a:tabLst>
                      </a:pPr>
                      <a:r>
                        <a:rPr lang="en-GB" sz="2000" dirty="0">
                          <a:solidFill>
                            <a:schemeClr val="tx1"/>
                          </a:solidFill>
                          <a:effectLst/>
                          <a:latin typeface="Aptos" panose="020B0004020202020204" pitchFamily="34" charset="0"/>
                          <a:ea typeface="Times New Roman" panose="02020603050405020304" pitchFamily="18" charset="0"/>
                          <a:cs typeface="Aptos" panose="020B0004020202020204" pitchFamily="34" charset="0"/>
                        </a:rPr>
                        <a:t>Positive formal feedback receive on our November Submission:</a:t>
                      </a:r>
                      <a:endParaRPr lang="en-GB" sz="24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p>
                      <a:pPr>
                        <a:buNone/>
                      </a:pPr>
                      <a:r>
                        <a:rPr lang="en-GB" sz="2000" i="1" dirty="0">
                          <a:solidFill>
                            <a:schemeClr val="tx1"/>
                          </a:solidFill>
                          <a:effectLst/>
                          <a:latin typeface="Aptos" panose="020B0004020202020204" pitchFamily="34" charset="0"/>
                          <a:ea typeface="Aptos" panose="020B0004020202020204" pitchFamily="34" charset="0"/>
                          <a:cs typeface="Aptos" panose="020B0004020202020204" pitchFamily="34" charset="0"/>
                        </a:rPr>
                        <a:t>“ It was pleasing to see such a comprehensive self-assessment return, giving confidence to the process undertaken and it is positive to see the improvement journey. In addition, it was encouraging to see the process used as an opportunity for objective reflection on planning capability and capacity, including the methodology used for scoring. While some of your own scoring may have been lower than you had hoped, this demonstrates a positive level of maturity - acknowledging areas for development is a critical step toward building a stronger, more resilient planning function.”</a:t>
                      </a:r>
                      <a:endParaRPr lang="en-GB" sz="24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0F9"/>
                    </a:solidFill>
                  </a:tcPr>
                </a:tc>
                <a:tc>
                  <a:txBody>
                    <a:bodyPr/>
                    <a:lstStyle/>
                    <a:p>
                      <a:pPr>
                        <a:buNone/>
                      </a:pPr>
                      <a:endParaRPr lang="en-GB" sz="24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89587316"/>
                  </a:ext>
                </a:extLst>
              </a:tr>
              <a:tr h="0">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Progress made with regional planning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342900" lvl="0" indent="-342900" algn="l" defTabSz="1507937" rtl="0" eaLnBrk="1" latinLnBrk="0" hangingPunct="1">
                        <a:buSzPts val="1000"/>
                        <a:buFont typeface="Symbol" panose="05050102010706020507" pitchFamily="18" charset="2"/>
                        <a:buChar char=""/>
                        <a:tabLst>
                          <a:tab pos="457200" algn="l"/>
                        </a:tabLst>
                      </a:pPr>
                      <a:r>
                        <a:rPr lang="en-GB" sz="2000" kern="1200" dirty="0">
                          <a:solidFill>
                            <a:srgbClr val="000000"/>
                          </a:solidFill>
                          <a:effectLst/>
                          <a:latin typeface="Aptos" panose="020B0004020202020204" pitchFamily="34" charset="0"/>
                          <a:ea typeface="+mn-ea"/>
                          <a:cs typeface="+mn-cs"/>
                        </a:rPr>
                        <a:t>Regional Joint Committee (RJC) met in January and April 2026.</a:t>
                      </a:r>
                    </a:p>
                    <a:p>
                      <a:pPr marL="342900" lvl="0" indent="-342900" algn="l" defTabSz="1507937" rtl="0" eaLnBrk="1" latinLnBrk="0" hangingPunct="1">
                        <a:buSzPts val="1000"/>
                        <a:buFont typeface="Symbol" panose="05050102010706020507" pitchFamily="18" charset="2"/>
                        <a:buChar char=""/>
                        <a:tabLst>
                          <a:tab pos="457200" algn="l"/>
                        </a:tabLst>
                      </a:pPr>
                      <a:r>
                        <a:rPr lang="en-GB" sz="2000" kern="1200" dirty="0">
                          <a:solidFill>
                            <a:srgbClr val="000000"/>
                          </a:solidFill>
                          <a:effectLst/>
                          <a:latin typeface="Aptos" panose="020B0004020202020204" pitchFamily="34" charset="0"/>
                          <a:ea typeface="+mn-ea"/>
                          <a:cs typeface="+mn-cs"/>
                        </a:rPr>
                        <a:t>The Regional Drive and Delivery Group (Chaired by CEOs Abi Harris and Phil Kloer) meet ahead of and immediately after RJC meetings.  This provides the RJC with additional assurance that delivery is prioritised, and that subgroups’ plans and actions are coordinated.</a:t>
                      </a:r>
                    </a:p>
                    <a:p>
                      <a:pPr marL="342900" lvl="0" indent="-342900" algn="l" defTabSz="1507937" rtl="0" eaLnBrk="1" latinLnBrk="0" hangingPunct="1">
                        <a:buSzPts val="1000"/>
                        <a:buFont typeface="Symbol" panose="05050102010706020507" pitchFamily="18" charset="2"/>
                        <a:buChar char=""/>
                        <a:tabLst>
                          <a:tab pos="457200" algn="l"/>
                        </a:tabLst>
                      </a:pPr>
                      <a:r>
                        <a:rPr lang="en-GB" sz="2000" kern="1200" dirty="0">
                          <a:solidFill>
                            <a:srgbClr val="000000"/>
                          </a:solidFill>
                          <a:effectLst/>
                          <a:latin typeface="Aptos" panose="020B0004020202020204" pitchFamily="34" charset="0"/>
                          <a:ea typeface="+mn-ea"/>
                          <a:cs typeface="+mn-cs"/>
                        </a:rPr>
                        <a:t>Regional plans and progress updates were received from all RJC subgroups – Regional Health Economy; Clinical Service Planning; Finance and Contracting; Workforce and Organisational Development; Data and Digital, and Research, Innovation, and Excellence.</a:t>
                      </a:r>
                    </a:p>
                    <a:p>
                      <a:pPr marL="342900" lvl="0" indent="-342900" algn="l" defTabSz="1507937" rtl="0" eaLnBrk="1" latinLnBrk="0" hangingPunct="1">
                        <a:buSzPts val="1000"/>
                        <a:buFont typeface="Symbol" panose="05050102010706020507" pitchFamily="18" charset="2"/>
                        <a:buChar char=""/>
                        <a:tabLst>
                          <a:tab pos="457200" algn="l"/>
                        </a:tabLst>
                      </a:pPr>
                      <a:r>
                        <a:rPr lang="en-GB" sz="2000" kern="1200" dirty="0">
                          <a:solidFill>
                            <a:srgbClr val="000000"/>
                          </a:solidFill>
                          <a:effectLst/>
                          <a:latin typeface="Aptos" panose="020B0004020202020204" pitchFamily="34" charset="0"/>
                          <a:ea typeface="+mn-ea"/>
                          <a:cs typeface="+mn-cs"/>
                        </a:rPr>
                        <a:t>A special RJC meeting was convened in February to receive and endorse the Regional Cellular Pathology Business Case ahead of submission to Welsh Government (the business case was supported by Welsh Government).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342900" lvl="0" indent="-342900" algn="l" defTabSz="1507937" rtl="0" eaLnBrk="1" latinLnBrk="0" hangingPunct="1">
                        <a:buSzPts val="1000"/>
                        <a:buFont typeface="Symbol" panose="05050102010706020507" pitchFamily="18" charset="2"/>
                        <a:buChar char=""/>
                        <a:tabLst>
                          <a:tab pos="457200" algn="l"/>
                        </a:tabLst>
                      </a:pPr>
                      <a:endParaRPr lang="en-GB" sz="2000" kern="1200" dirty="0">
                        <a:solidFill>
                          <a:srgbClr val="000000"/>
                        </a:solidFill>
                        <a:effectLst/>
                        <a:latin typeface="Aptos" panose="020B0004020202020204" pitchFamily="34" charset="0"/>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59486673"/>
                  </a:ext>
                </a:extLst>
              </a:tr>
            </a:tbl>
          </a:graphicData>
        </a:graphic>
      </p:graphicFrame>
      <p:sp>
        <p:nvSpPr>
          <p:cNvPr id="4" name="TextBox 3">
            <a:extLst>
              <a:ext uri="{FF2B5EF4-FFF2-40B4-BE49-F238E27FC236}">
                <a16:creationId xmlns:a16="http://schemas.microsoft.com/office/drawing/2014/main" id="{A8C22ED8-7765-5A9F-2EAA-E52F4142AD7A}"/>
              </a:ext>
            </a:extLst>
          </p:cNvPr>
          <p:cNvSpPr txBox="1"/>
          <p:nvPr/>
        </p:nvSpPr>
        <p:spPr>
          <a:xfrm>
            <a:off x="451644" y="613132"/>
            <a:ext cx="14020800" cy="37279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Verdana" panose="020B0604030504040204" pitchFamily="34" charset="0"/>
                <a:ea typeface="Calibri" panose="020F0502020204030204" pitchFamily="34" charset="0"/>
                <a:cs typeface="Arial" panose="020B0604020202020204" pitchFamily="34" charset="0"/>
              </a:rPr>
              <a:t>Updates against the de-escalation criteria outlined by Welsh Government can be found below; </a:t>
            </a:r>
            <a:endParaRPr kumimoji="0" lang="en-GB"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76071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AD447F-CBE1-D155-75DF-9BC7E6CE4694}"/>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B0EDB91B-E187-C8E3-2BF3-C76F8F18FB66}"/>
              </a:ext>
            </a:extLst>
          </p:cNvPr>
          <p:cNvGraphicFramePr>
            <a:graphicFrameLocks noGrp="1"/>
          </p:cNvGraphicFramePr>
          <p:nvPr>
            <p:extLst>
              <p:ext uri="{D42A27DB-BD31-4B8C-83A1-F6EECF244321}">
                <p14:modId xmlns:p14="http://schemas.microsoft.com/office/powerpoint/2010/main" val="1086155102"/>
              </p:ext>
            </p:extLst>
          </p:nvPr>
        </p:nvGraphicFramePr>
        <p:xfrm>
          <a:off x="0" y="570708"/>
          <a:ext cx="20105688" cy="10738642"/>
        </p:xfrm>
        <a:graphic>
          <a:graphicData uri="http://schemas.openxmlformats.org/drawingml/2006/table">
            <a:tbl>
              <a:tblPr firstRow="1" bandRow="1">
                <a:tableStyleId>{5C22544A-7EE6-4342-B048-85BDC9FD1C3A}</a:tableStyleId>
              </a:tblPr>
              <a:tblGrid>
                <a:gridCol w="9595644">
                  <a:extLst>
                    <a:ext uri="{9D8B030D-6E8A-4147-A177-3AD203B41FA5}">
                      <a16:colId xmlns:a16="http://schemas.microsoft.com/office/drawing/2014/main" val="1129616965"/>
                    </a:ext>
                  </a:extLst>
                </a:gridCol>
                <a:gridCol w="5483622">
                  <a:extLst>
                    <a:ext uri="{9D8B030D-6E8A-4147-A177-3AD203B41FA5}">
                      <a16:colId xmlns:a16="http://schemas.microsoft.com/office/drawing/2014/main" val="3228885332"/>
                    </a:ext>
                  </a:extLst>
                </a:gridCol>
                <a:gridCol w="5026422">
                  <a:extLst>
                    <a:ext uri="{9D8B030D-6E8A-4147-A177-3AD203B41FA5}">
                      <a16:colId xmlns:a16="http://schemas.microsoft.com/office/drawing/2014/main" val="1012310918"/>
                    </a:ext>
                  </a:extLst>
                </a:gridCol>
              </a:tblGrid>
              <a:tr h="1031987">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2000" b="1" i="0" dirty="0">
                          <a:solidFill>
                            <a:schemeClr val="dk1"/>
                          </a:solidFill>
                          <a:effectLst/>
                          <a:latin typeface="Verdana" panose="020B0604030504040204" pitchFamily="34" charset="0"/>
                          <a:ea typeface="Verdana" panose="020B0604030504040204" pitchFamily="34" charset="0"/>
                          <a:cs typeface="+mn-cs"/>
                        </a:rPr>
                        <a:t>Breakthrough Objective: </a:t>
                      </a:r>
                      <a:r>
                        <a:rPr lang="en-GB" sz="2000" b="0" i="0" dirty="0">
                          <a:solidFill>
                            <a:schemeClr val="dk1"/>
                          </a:solidFill>
                          <a:effectLst/>
                          <a:latin typeface="Verdana" panose="020B0604030504040204" pitchFamily="34" charset="0"/>
                          <a:ea typeface="Verdana" panose="020B0604030504040204" pitchFamily="34" charset="0"/>
                          <a:cs typeface="+mn-cs"/>
                        </a:rPr>
                        <a:t>Increase Bowel screening rates in Swansea Bay UHB by 1% </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March 2026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GB" sz="2000" dirty="0">
                          <a:solidFill>
                            <a:schemeClr val="tx1"/>
                          </a:solidFill>
                          <a:latin typeface="Verdana" panose="020B0604030504040204" pitchFamily="34" charset="0"/>
                          <a:ea typeface="Verdana" panose="020B0604030504040204" pitchFamily="34" charset="0"/>
                        </a:rPr>
                        <a:t>62.3% </a:t>
                      </a:r>
                    </a:p>
                    <a:p>
                      <a:pPr algn="ctr"/>
                      <a:r>
                        <a:rPr lang="en-GB" sz="2000" dirty="0">
                          <a:solidFill>
                            <a:schemeClr val="tx1"/>
                          </a:solidFill>
                          <a:latin typeface="Verdana" panose="020B0604030504040204" pitchFamily="34" charset="0"/>
                          <a:ea typeface="Verdana" panose="020B0604030504040204" pitchFamily="34" charset="0"/>
                        </a:rPr>
                        <a:t>(baseline position)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4926024"/>
                  </a:ext>
                </a:extLst>
              </a:tr>
              <a:tr h="9706655">
                <a:tc>
                  <a:txBody>
                    <a:bodyPr/>
                    <a:lstStyle/>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p>
                      <a:r>
                        <a:rPr lang="en-GB" sz="1800" b="1" dirty="0">
                          <a:latin typeface="Verdana" panose="020B0604030504040204" pitchFamily="34" charset="0"/>
                          <a:ea typeface="Verdana" panose="020B0604030504040204" pitchFamily="34" charset="0"/>
                        </a:rPr>
                        <a:t>How are we doing? </a:t>
                      </a:r>
                    </a:p>
                    <a:p>
                      <a:r>
                        <a:rPr lang="en-GB" sz="1800" b="0" kern="1200" dirty="0">
                          <a:solidFill>
                            <a:schemeClr val="tx1"/>
                          </a:solidFill>
                          <a:latin typeface="Verdana" panose="020B0604030504040204" pitchFamily="34" charset="0"/>
                          <a:ea typeface="Verdana" panose="020B0604030504040204" pitchFamily="34" charset="0"/>
                          <a:cs typeface="+mn-cs"/>
                        </a:rPr>
                        <a:t>There is a six-week lag in reporting Bowel screening uptake rates.</a:t>
                      </a:r>
                    </a:p>
                    <a:p>
                      <a:pPr marL="285750" indent="-285750">
                        <a:buFont typeface="Arial" panose="020B0604020202020204" pitchFamily="34" charset="0"/>
                        <a:buChar char="•"/>
                      </a:pPr>
                      <a:r>
                        <a:rPr lang="en-US" sz="1800" dirty="0">
                          <a:solidFill>
                            <a:schemeClr val="tx1"/>
                          </a:solidFill>
                          <a:latin typeface="Verdana" panose="020B0604030504040204" pitchFamily="34" charset="0"/>
                          <a:ea typeface="Verdana" panose="020B0604030504040204" pitchFamily="34" charset="0"/>
                          <a:cs typeface="Aptos" pitchFamily="34" charset="-120"/>
                        </a:rPr>
                        <a:t>Waiting times have improved from 18 weeks to 12 weeks at Singleton/Morriston</a:t>
                      </a:r>
                      <a:endParaRPr lang="en-US" sz="1800" dirty="0">
                        <a:solidFill>
                          <a:schemeClr val="tx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US" sz="1800" dirty="0">
                          <a:solidFill>
                            <a:schemeClr val="tx1"/>
                          </a:solidFill>
                          <a:latin typeface="Verdana" panose="020B0604030504040204" pitchFamily="34" charset="0"/>
                          <a:ea typeface="Verdana" panose="020B0604030504040204" pitchFamily="34" charset="0"/>
                          <a:cs typeface="Aptos" pitchFamily="34" charset="-120"/>
                        </a:rPr>
                        <a:t>Sickness absence remains on an improving trajectory.</a:t>
                      </a:r>
                      <a:endParaRPr lang="en-US" sz="1800" dirty="0">
                        <a:solidFill>
                          <a:schemeClr val="tx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US" sz="1800" dirty="0">
                          <a:solidFill>
                            <a:schemeClr val="tx1"/>
                          </a:solidFill>
                          <a:latin typeface="Verdana" panose="020B0604030504040204" pitchFamily="34" charset="0"/>
                          <a:ea typeface="Verdana" panose="020B0604030504040204" pitchFamily="34" charset="0"/>
                          <a:cs typeface="Aptos" pitchFamily="34" charset="-120"/>
                        </a:rPr>
                        <a:t>Urgent/routine &gt;8-week backlog reduced from 1,997 patients in Apr 2025 to c.400 by Mar 2026.</a:t>
                      </a:r>
                      <a:endParaRPr lang="en-US" sz="1800" b="0" kern="1200" dirty="0">
                        <a:solidFill>
                          <a:schemeClr val="tx1"/>
                        </a:solidFill>
                        <a:latin typeface="Verdana" panose="020B0604030504040204" pitchFamily="34" charset="0"/>
                        <a:ea typeface="Verdana" panose="020B0604030504040204" pitchFamily="34" charset="0"/>
                        <a:cs typeface="+mn-cs"/>
                      </a:endParaRPr>
                    </a:p>
                    <a:p>
                      <a:pPr marL="0" indent="0">
                        <a:buNone/>
                      </a:pPr>
                      <a:r>
                        <a:rPr lang="en-GB" sz="1800" b="0" kern="1200" dirty="0">
                          <a:solidFill>
                            <a:schemeClr val="tx1"/>
                          </a:solidFill>
                          <a:latin typeface="Verdana" panose="020B0604030504040204" pitchFamily="34" charset="0"/>
                          <a:ea typeface="Verdana" panose="020B0604030504040204" pitchFamily="34" charset="0"/>
                          <a:cs typeface="+mn-cs"/>
                        </a:rPr>
                        <a:t>The SBUHB  public health team continue to support Public Health Wales on efforts to enhance the uptake of bowel screening</a:t>
                      </a:r>
                      <a:r>
                        <a:rPr lang="en-GB" sz="1800" b="0" kern="1200" dirty="0">
                          <a:solidFill>
                            <a:schemeClr val="tx1"/>
                          </a:solidFill>
                          <a:effectLst/>
                          <a:latin typeface="Verdana" panose="020B0604030504040204" pitchFamily="34" charset="0"/>
                          <a:ea typeface="Verdana" panose="020B0604030504040204" pitchFamily="34" charset="0"/>
                          <a:cs typeface="+mn-cs"/>
                        </a:rPr>
                        <a:t>.</a:t>
                      </a:r>
                    </a:p>
                    <a:p>
                      <a:endParaRPr lang="en-GB" sz="1800" b="1"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How do we compare across Wales? </a:t>
                      </a:r>
                    </a:p>
                    <a:p>
                      <a:r>
                        <a:rPr lang="en-GB" sz="1800" dirty="0">
                          <a:solidFill>
                            <a:schemeClr val="tx1"/>
                          </a:solidFill>
                          <a:latin typeface="Verdana" panose="020B0604030504040204" pitchFamily="34" charset="0"/>
                          <a:ea typeface="Verdana" panose="020B0604030504040204" pitchFamily="34" charset="0"/>
                        </a:rPr>
                        <a:t>The latest</a:t>
                      </a:r>
                      <a:r>
                        <a:rPr lang="en-GB" sz="1800" b="0" dirty="0">
                          <a:solidFill>
                            <a:schemeClr val="tx1"/>
                          </a:solidFill>
                          <a:latin typeface="Verdana" panose="020B0604030504040204" pitchFamily="34" charset="0"/>
                          <a:ea typeface="Verdana" panose="020B0604030504040204" pitchFamily="34" charset="0"/>
                        </a:rPr>
                        <a:t> official health-board-comparable uptake data is Public Health </a:t>
                      </a:r>
                      <a:r>
                        <a:rPr lang="en-GB" sz="1800" b="0" dirty="0" err="1">
                          <a:solidFill>
                            <a:schemeClr val="tx1"/>
                          </a:solidFill>
                          <a:latin typeface="Verdana" panose="020B0604030504040204" pitchFamily="34" charset="0"/>
                          <a:ea typeface="Verdana" panose="020B0604030504040204" pitchFamily="34" charset="0"/>
                        </a:rPr>
                        <a:t>Wales’</a:t>
                      </a:r>
                      <a:r>
                        <a:rPr lang="en-GB" sz="1800" b="0" dirty="0">
                          <a:solidFill>
                            <a:schemeClr val="tx1"/>
                          </a:solidFill>
                          <a:latin typeface="Verdana" panose="020B0604030504040204" pitchFamily="34" charset="0"/>
                          <a:ea typeface="Verdana" panose="020B0604030504040204" pitchFamily="34" charset="0"/>
                        </a:rPr>
                        <a:t> Bowel Screening Wales Annual Statistical Report 2023–24, published January 2026.  This identified SBUHB has the lowest uptake rate in Wales.</a:t>
                      </a:r>
                    </a:p>
                    <a:p>
                      <a:endParaRPr lang="en-GB" sz="1800" b="1" dirty="0">
                        <a:solidFill>
                          <a:schemeClr val="tx1"/>
                        </a:solidFill>
                        <a:highlight>
                          <a:srgbClr val="FFFF00"/>
                        </a:highlight>
                        <a:latin typeface="Verdana" panose="020B0604030504040204" pitchFamily="34" charset="0"/>
                        <a:ea typeface="Verdana" panose="020B0604030504040204" pitchFamily="34" charset="0"/>
                      </a:endParaRPr>
                    </a:p>
                    <a:p>
                      <a:endParaRPr lang="en-GB" sz="1800" b="1" dirty="0">
                        <a:solidFill>
                          <a:schemeClr val="tx1"/>
                        </a:solidFill>
                        <a:highlight>
                          <a:srgbClr val="FFFF00"/>
                        </a:highlight>
                        <a:latin typeface="Verdana" panose="020B0604030504040204" pitchFamily="34" charset="0"/>
                        <a:ea typeface="Verdana" panose="020B0604030504040204" pitchFamily="34" charset="0"/>
                      </a:endParaRPr>
                    </a:p>
                    <a:p>
                      <a:endParaRPr lang="en-GB" sz="1800" b="1" dirty="0">
                        <a:solidFill>
                          <a:schemeClr val="tx1"/>
                        </a:solidFill>
                        <a:highlight>
                          <a:srgbClr val="FFFF00"/>
                        </a:highlight>
                        <a:latin typeface="Verdana" panose="020B0604030504040204" pitchFamily="34" charset="0"/>
                        <a:ea typeface="Verdana" panose="020B0604030504040204" pitchFamily="34" charset="0"/>
                      </a:endParaRPr>
                    </a:p>
                    <a:p>
                      <a:endParaRPr lang="en-GB" sz="1800" b="1" dirty="0">
                        <a:solidFill>
                          <a:schemeClr val="tx1"/>
                        </a:solidFill>
                        <a:highlight>
                          <a:srgbClr val="FFFF00"/>
                        </a:highlight>
                        <a:latin typeface="Verdana" panose="020B0604030504040204" pitchFamily="34" charset="0"/>
                        <a:ea typeface="Verdana" panose="020B0604030504040204" pitchFamily="34" charset="0"/>
                      </a:endParaRPr>
                    </a:p>
                    <a:p>
                      <a:endParaRPr lang="en-GB" sz="1800" b="1" dirty="0">
                        <a:solidFill>
                          <a:schemeClr val="tx1"/>
                        </a:solidFill>
                        <a:highlight>
                          <a:srgbClr val="FFFF00"/>
                        </a:highlight>
                        <a:latin typeface="Verdana" panose="020B0604030504040204" pitchFamily="34" charset="0"/>
                        <a:ea typeface="Verdana" panose="020B0604030504040204" pitchFamily="34" charset="0"/>
                      </a:endParaRPr>
                    </a:p>
                    <a:p>
                      <a:endParaRPr lang="en-GB" sz="1800" b="1" dirty="0">
                        <a:solidFill>
                          <a:schemeClr val="tx1"/>
                        </a:solidFill>
                        <a:highlight>
                          <a:srgbClr val="FFFF00"/>
                        </a:highlight>
                        <a:latin typeface="Verdana" panose="020B0604030504040204" pitchFamily="34" charset="0"/>
                        <a:ea typeface="Verdana" panose="020B0604030504040204" pitchFamily="34" charset="0"/>
                      </a:endParaRPr>
                    </a:p>
                    <a:p>
                      <a:endParaRPr lang="en-GB" sz="1800" b="1" dirty="0">
                        <a:solidFill>
                          <a:schemeClr val="tx1"/>
                        </a:solidFill>
                        <a:highlight>
                          <a:srgbClr val="FFFF00"/>
                        </a:highlight>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actions are we taking to improve?</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Verdana" panose="020B0604030504040204" pitchFamily="34" charset="0"/>
                          <a:ea typeface="Verdana" panose="020B0604030504040204" pitchFamily="34" charset="0"/>
                          <a:cs typeface="+mn-cs"/>
                        </a:rPr>
                        <a:t>We are continuing to provide local insight to Public Health Wales in relation to their range of their target programmes in this area.</a:t>
                      </a:r>
                    </a:p>
                    <a:p>
                      <a:endParaRPr lang="en-GB" sz="1800" b="1"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p>
                      <a:r>
                        <a:rPr lang="en-GB" sz="1800" b="1" dirty="0">
                          <a:latin typeface="Verdana" panose="020B0604030504040204" pitchFamily="34" charset="0"/>
                          <a:ea typeface="Verdana" panose="020B0604030504040204" pitchFamily="34" charset="0"/>
                        </a:rPr>
                        <a:t>What are the risks to delivery? </a:t>
                      </a:r>
                      <a:endParaRPr lang="en-GB" sz="1800" dirty="0">
                        <a:latin typeface="Verdana" panose="020B0604030504040204" pitchFamily="34" charset="0"/>
                        <a:ea typeface="Verdana" panose="020B0604030504040204" pitchFamily="34" charset="0"/>
                      </a:endParaRPr>
                    </a:p>
                    <a:p>
                      <a:pPr marL="0" marR="0" lvl="0" indent="0" algn="l"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Verdana" panose="020B0604030504040204" pitchFamily="34" charset="0"/>
                          <a:ea typeface="Verdana" panose="020B0604030504040204" pitchFamily="34" charset="0"/>
                          <a:cs typeface="+mn-cs"/>
                        </a:rPr>
                        <a:t>The focus of Public Health Wales may be affected by the development of other areas of responsibility through this year, and changes to staffing.</a:t>
                      </a:r>
                    </a:p>
                    <a:p>
                      <a:endParaRPr lang="en-GB" sz="2000" dirty="0">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extLst>
                  <a:ext uri="{0D108BD9-81ED-4DB2-BD59-A6C34878D82A}">
                    <a16:rowId xmlns:a16="http://schemas.microsoft.com/office/drawing/2014/main" val="3917987980"/>
                  </a:ext>
                </a:extLst>
              </a:tr>
            </a:tbl>
          </a:graphicData>
        </a:graphic>
      </p:graphicFrame>
      <p:sp>
        <p:nvSpPr>
          <p:cNvPr id="2" name="TextBox 1">
            <a:extLst>
              <a:ext uri="{FF2B5EF4-FFF2-40B4-BE49-F238E27FC236}">
                <a16:creationId xmlns:a16="http://schemas.microsoft.com/office/drawing/2014/main" id="{33644ED6-E799-821F-B304-36D552037114}"/>
              </a:ext>
            </a:extLst>
          </p:cNvPr>
          <p:cNvSpPr txBox="1"/>
          <p:nvPr/>
        </p:nvSpPr>
        <p:spPr>
          <a:xfrm>
            <a:off x="0" y="-14068"/>
            <a:ext cx="20105688" cy="584775"/>
          </a:xfrm>
          <a:prstGeom prst="rect">
            <a:avLst/>
          </a:prstGeom>
          <a:solidFill>
            <a:srgbClr val="F78C81"/>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People of Swansea Bay live healthier, fairer and more prosperous lives  </a:t>
            </a:r>
          </a:p>
        </p:txBody>
      </p:sp>
      <p:pic>
        <p:nvPicPr>
          <p:cNvPr id="6" name="Picture 5">
            <a:extLst>
              <a:ext uri="{FF2B5EF4-FFF2-40B4-BE49-F238E27FC236}">
                <a16:creationId xmlns:a16="http://schemas.microsoft.com/office/drawing/2014/main" id="{E3A4E0CB-9DC1-70FA-E450-AA0F36E5A9F2}"/>
              </a:ext>
            </a:extLst>
          </p:cNvPr>
          <p:cNvPicPr>
            <a:picLocks noChangeAspect="1"/>
          </p:cNvPicPr>
          <p:nvPr/>
        </p:nvPicPr>
        <p:blipFill>
          <a:blip r:embed="rId3"/>
          <a:stretch>
            <a:fillRect/>
          </a:stretch>
        </p:blipFill>
        <p:spPr>
          <a:xfrm>
            <a:off x="299244" y="2835275"/>
            <a:ext cx="9067800" cy="5035744"/>
          </a:xfrm>
          <a:prstGeom prst="rect">
            <a:avLst/>
          </a:prstGeom>
        </p:spPr>
      </p:pic>
      <p:pic>
        <p:nvPicPr>
          <p:cNvPr id="4" name="Picture 3">
            <a:extLst>
              <a:ext uri="{FF2B5EF4-FFF2-40B4-BE49-F238E27FC236}">
                <a16:creationId xmlns:a16="http://schemas.microsoft.com/office/drawing/2014/main" id="{0A505632-B426-1C2C-ECD6-9C0DF0C3EDD3}"/>
              </a:ext>
            </a:extLst>
          </p:cNvPr>
          <p:cNvPicPr>
            <a:picLocks noChangeAspect="1"/>
          </p:cNvPicPr>
          <p:nvPr/>
        </p:nvPicPr>
        <p:blipFill>
          <a:blip r:embed="rId4"/>
          <a:stretch>
            <a:fillRect/>
          </a:stretch>
        </p:blipFill>
        <p:spPr>
          <a:xfrm>
            <a:off x="11729244" y="5651177"/>
            <a:ext cx="5486400" cy="2560320"/>
          </a:xfrm>
          <a:prstGeom prst="rect">
            <a:avLst/>
          </a:prstGeom>
        </p:spPr>
      </p:pic>
    </p:spTree>
    <p:extLst>
      <p:ext uri="{BB962C8B-B14F-4D97-AF65-F5344CB8AC3E}">
        <p14:creationId xmlns:p14="http://schemas.microsoft.com/office/powerpoint/2010/main" val="76787135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3A94F1-A961-40CA-9E3F-8D71F2207CCD}"/>
</file>

<file path=customXml/itemProps2.xml><?xml version="1.0" encoding="utf-8"?>
<ds:datastoreItem xmlns:ds="http://schemas.openxmlformats.org/officeDocument/2006/customXml" ds:itemID="{5353AC40-0A0E-4F46-A609-E30D51CC4C15}">
  <ds:schemaRefs>
    <ds:schemaRef ds:uri="http://purl.org/dc/elements/1.1/"/>
    <ds:schemaRef ds:uri="14f886ef-4092-4ed8-a31e-891c76461312"/>
    <ds:schemaRef ds:uri="http://purl.org/dc/terms/"/>
    <ds:schemaRef ds:uri="http://schemas.microsoft.com/office/2006/metadata/properties"/>
    <ds:schemaRef ds:uri="http://purl.org/dc/dcmitype/"/>
    <ds:schemaRef ds:uri="137ca15d-9ca5-4969-9050-6a8af13b1758"/>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8727</TotalTime>
  <Words>11617</Words>
  <Application>Microsoft Office PowerPoint</Application>
  <PresentationFormat>Custom</PresentationFormat>
  <Paragraphs>1185</Paragraphs>
  <Slides>53</Slides>
  <Notes>23</Notes>
  <HiddenSlides>0</HiddenSlides>
  <MMClips>0</MMClips>
  <ScaleCrop>false</ScaleCrop>
  <HeadingPairs>
    <vt:vector size="6" baseType="variant">
      <vt:variant>
        <vt:lpstr>Fonts Used</vt:lpstr>
      </vt:variant>
      <vt:variant>
        <vt:i4>11</vt:i4>
      </vt:variant>
      <vt:variant>
        <vt:lpstr>Theme</vt:lpstr>
      </vt:variant>
      <vt:variant>
        <vt:i4>6</vt:i4>
      </vt:variant>
      <vt:variant>
        <vt:lpstr>Slide Titles</vt:lpstr>
      </vt:variant>
      <vt:variant>
        <vt:i4>53</vt:i4>
      </vt:variant>
    </vt:vector>
  </HeadingPairs>
  <TitlesOfParts>
    <vt:vector size="70" baseType="lpstr">
      <vt:lpstr>Aptos</vt:lpstr>
      <vt:lpstr>Aptos Display</vt:lpstr>
      <vt:lpstr>Aptos Narrow</vt:lpstr>
      <vt:lpstr>Arial</vt:lpstr>
      <vt:lpstr>Arial Black</vt:lpstr>
      <vt:lpstr>Calibri</vt:lpstr>
      <vt:lpstr>Calibri Light</vt:lpstr>
      <vt:lpstr>Courier New</vt:lpstr>
      <vt:lpstr>Symbol</vt:lpstr>
      <vt:lpstr>Verdana</vt:lpstr>
      <vt:lpstr>Wingdings</vt:lpstr>
      <vt:lpstr>Custom Design</vt:lpstr>
      <vt:lpstr>1_Custom Design</vt:lpstr>
      <vt:lpstr>2_Custom Design</vt:lpstr>
      <vt:lpstr>2_Custom Design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Meghann Protheroe (Swansea Bay UHB - Performance)</cp:lastModifiedBy>
  <cp:revision>84</cp:revision>
  <dcterms:created xsi:type="dcterms:W3CDTF">2023-11-15T10:54:55Z</dcterms:created>
  <dcterms:modified xsi:type="dcterms:W3CDTF">2026-05-27T13:23:43Z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ies>
</file>