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5.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4"/>
    <p:sldMasterId id="2147483693" r:id="rId5"/>
    <p:sldMasterId id="2147483700" r:id="rId6"/>
    <p:sldMasterId id="2147483716" r:id="rId7"/>
    <p:sldMasterId id="2147483724" r:id="rId8"/>
    <p:sldMasterId id="2147483729" r:id="rId9"/>
  </p:sldMasterIdLst>
  <p:notesMasterIdLst>
    <p:notesMasterId r:id="rId38"/>
  </p:notesMasterIdLst>
  <p:handoutMasterIdLst>
    <p:handoutMasterId r:id="rId39"/>
  </p:handoutMasterIdLst>
  <p:sldIdLst>
    <p:sldId id="327" r:id="rId10"/>
    <p:sldId id="655" r:id="rId11"/>
    <p:sldId id="326" r:id="rId12"/>
    <p:sldId id="256" r:id="rId13"/>
    <p:sldId id="645" r:id="rId14"/>
    <p:sldId id="632" r:id="rId15"/>
    <p:sldId id="644" r:id="rId16"/>
    <p:sldId id="647" r:id="rId17"/>
    <p:sldId id="648" r:id="rId18"/>
    <p:sldId id="649" r:id="rId19"/>
    <p:sldId id="651" r:id="rId20"/>
    <p:sldId id="650" r:id="rId21"/>
    <p:sldId id="652" r:id="rId22"/>
    <p:sldId id="653" r:id="rId23"/>
    <p:sldId id="309" r:id="rId24"/>
    <p:sldId id="312" r:id="rId25"/>
    <p:sldId id="317" r:id="rId26"/>
    <p:sldId id="321" r:id="rId27"/>
    <p:sldId id="318" r:id="rId28"/>
    <p:sldId id="323" r:id="rId29"/>
    <p:sldId id="319" r:id="rId30"/>
    <p:sldId id="320" r:id="rId31"/>
    <p:sldId id="324" r:id="rId32"/>
    <p:sldId id="325" r:id="rId33"/>
    <p:sldId id="315" r:id="rId34"/>
    <p:sldId id="654" r:id="rId35"/>
    <p:sldId id="316" r:id="rId36"/>
    <p:sldId id="313" r:id="rId37"/>
  </p:sldIdLst>
  <p:sldSz cx="20105688" cy="11309350"/>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uise Williams (Swansea Bay UHB - NPTSSG)" initials="LW(BUN" lastIdx="2" clrIdx="0">
    <p:extLst>
      <p:ext uri="{19B8F6BF-5375-455C-9EA6-DF929625EA0E}">
        <p15:presenceInfo xmlns:p15="http://schemas.microsoft.com/office/powerpoint/2012/main" userId="S::Louise.Williams@wales.nhs.uk::c48eab33-09ee-44f4-8801-9af4d17a86f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B0DE"/>
    <a:srgbClr val="1F355E"/>
    <a:srgbClr val="00BC62"/>
    <a:srgbClr val="CE3636"/>
    <a:srgbClr val="181924"/>
    <a:srgbClr val="9E4ECA"/>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8" autoAdjust="0"/>
    <p:restoredTop sz="93520" autoAdjust="0"/>
  </p:normalViewPr>
  <p:slideViewPr>
    <p:cSldViewPr>
      <p:cViewPr varScale="1">
        <p:scale>
          <a:sx n="37" d="100"/>
          <a:sy n="37" d="100"/>
        </p:scale>
        <p:origin x="16" y="16"/>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29524"/>
    </p:cViewPr>
  </p:sorter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handoutMaster" Target="handoutMasters/handoutMaster1.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6-04-24T07:28:44.828" idx="1">
    <p:pos x="9236" y="2183"/>
    <p:text>Dates to be confirmed</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6-04-24T08:14:22.933" idx="2">
    <p:pos x="5679" y="3032"/>
    <p:text>Need to add this</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4301752" cy="340647"/>
          </a:xfrm>
          <a:prstGeom prst="rect">
            <a:avLst/>
          </a:prstGeom>
        </p:spPr>
        <p:txBody>
          <a:bodyPr vert="horz" lIns="48674" tIns="24337" rIns="48674" bIns="24337" rtlCol="0"/>
          <a:lstStyle>
            <a:lvl1pPr algn="l">
              <a:defRPr sz="6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5622535" y="0"/>
            <a:ext cx="4301752" cy="340647"/>
          </a:xfrm>
          <a:prstGeom prst="rect">
            <a:avLst/>
          </a:prstGeom>
        </p:spPr>
        <p:txBody>
          <a:bodyPr vert="horz" lIns="48674" tIns="24337" rIns="48674" bIns="24337" rtlCol="0"/>
          <a:lstStyle>
            <a:lvl1pPr algn="r">
              <a:defRPr sz="600"/>
            </a:lvl1pPr>
          </a:lstStyle>
          <a:p>
            <a:fld id="{2333FF07-D416-4C2C-85F3-1B087AD86F7F}" type="datetimeFigureOut">
              <a:rPr lang="pt-BR" smtClean="0"/>
              <a:t>30/04/2026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6457028"/>
            <a:ext cx="4301752" cy="340647"/>
          </a:xfrm>
          <a:prstGeom prst="rect">
            <a:avLst/>
          </a:prstGeom>
        </p:spPr>
        <p:txBody>
          <a:bodyPr vert="horz" lIns="48674" tIns="24337" rIns="48674" bIns="24337" rtlCol="0" anchor="b"/>
          <a:lstStyle>
            <a:lvl1pPr algn="l">
              <a:defRPr sz="6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5622535" y="6457028"/>
            <a:ext cx="4301752" cy="340647"/>
          </a:xfrm>
          <a:prstGeom prst="rect">
            <a:avLst/>
          </a:prstGeom>
        </p:spPr>
        <p:txBody>
          <a:bodyPr vert="horz" lIns="48674" tIns="24337" rIns="48674" bIns="24337" rtlCol="0" anchor="b"/>
          <a:lstStyle>
            <a:lvl1pPr algn="r">
              <a:defRPr sz="6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4301752" cy="340647"/>
          </a:xfrm>
          <a:prstGeom prst="rect">
            <a:avLst/>
          </a:prstGeom>
        </p:spPr>
        <p:txBody>
          <a:bodyPr vert="horz" lIns="48674" tIns="24337" rIns="48674" bIns="24337" rtlCol="0"/>
          <a:lstStyle>
            <a:lvl1pPr algn="l">
              <a:defRPr sz="600"/>
            </a:lvl1pPr>
          </a:lstStyle>
          <a:p>
            <a:endParaRPr lang="pt-BR"/>
          </a:p>
        </p:txBody>
      </p:sp>
      <p:sp>
        <p:nvSpPr>
          <p:cNvPr id="3" name="Espaço Reservado para Data 2"/>
          <p:cNvSpPr>
            <a:spLocks noGrp="1"/>
          </p:cNvSpPr>
          <p:nvPr>
            <p:ph type="dt" idx="1"/>
          </p:nvPr>
        </p:nvSpPr>
        <p:spPr>
          <a:xfrm>
            <a:off x="5622535" y="0"/>
            <a:ext cx="4301752" cy="340647"/>
          </a:xfrm>
          <a:prstGeom prst="rect">
            <a:avLst/>
          </a:prstGeom>
        </p:spPr>
        <p:txBody>
          <a:bodyPr vert="horz" lIns="48674" tIns="24337" rIns="48674" bIns="24337" rtlCol="0"/>
          <a:lstStyle>
            <a:lvl1pPr algn="r">
              <a:defRPr sz="600"/>
            </a:lvl1pPr>
          </a:lstStyle>
          <a:p>
            <a:fld id="{A8B3879D-8347-4C3B-8580-C424A6D4BD38}" type="datetimeFigureOut">
              <a:rPr lang="pt-BR" smtClean="0"/>
              <a:t>30/04/2026</a:t>
            </a:fld>
            <a:endParaRPr lang="pt-BR"/>
          </a:p>
        </p:txBody>
      </p:sp>
      <p:sp>
        <p:nvSpPr>
          <p:cNvPr id="4" name="Espaço Reservado para Imagem de Slide 3"/>
          <p:cNvSpPr>
            <a:spLocks noGrp="1" noRot="1" noChangeAspect="1"/>
          </p:cNvSpPr>
          <p:nvPr>
            <p:ph type="sldImg" idx="2"/>
          </p:nvPr>
        </p:nvSpPr>
        <p:spPr>
          <a:xfrm>
            <a:off x="2925763" y="850900"/>
            <a:ext cx="4075112" cy="2293938"/>
          </a:xfrm>
          <a:prstGeom prst="rect">
            <a:avLst/>
          </a:prstGeom>
          <a:noFill/>
          <a:ln w="12700">
            <a:solidFill>
              <a:prstClr val="black"/>
            </a:solidFill>
          </a:ln>
        </p:spPr>
        <p:txBody>
          <a:bodyPr vert="horz" lIns="48674" tIns="24337" rIns="48674" bIns="24337" rtlCol="0" anchor="ctr"/>
          <a:lstStyle/>
          <a:p>
            <a:endParaRPr lang="pt-BR"/>
          </a:p>
        </p:txBody>
      </p:sp>
      <p:sp>
        <p:nvSpPr>
          <p:cNvPr id="5" name="Espaço Reservado para Anotações 4"/>
          <p:cNvSpPr>
            <a:spLocks noGrp="1"/>
          </p:cNvSpPr>
          <p:nvPr>
            <p:ph type="body" sz="quarter" idx="3"/>
          </p:nvPr>
        </p:nvSpPr>
        <p:spPr>
          <a:xfrm>
            <a:off x="992351" y="3270976"/>
            <a:ext cx="7941937" cy="2677467"/>
          </a:xfrm>
          <a:prstGeom prst="rect">
            <a:avLst/>
          </a:prstGeom>
        </p:spPr>
        <p:txBody>
          <a:bodyPr vert="horz" lIns="48674" tIns="24337" rIns="48674" bIns="24337"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6457028"/>
            <a:ext cx="4301752" cy="340647"/>
          </a:xfrm>
          <a:prstGeom prst="rect">
            <a:avLst/>
          </a:prstGeom>
        </p:spPr>
        <p:txBody>
          <a:bodyPr vert="horz" lIns="48674" tIns="24337" rIns="48674" bIns="24337" rtlCol="0" anchor="b"/>
          <a:lstStyle>
            <a:lvl1pPr algn="l">
              <a:defRPr sz="600"/>
            </a:lvl1pPr>
          </a:lstStyle>
          <a:p>
            <a:endParaRPr lang="pt-BR"/>
          </a:p>
        </p:txBody>
      </p:sp>
      <p:sp>
        <p:nvSpPr>
          <p:cNvPr id="7" name="Espaço Reservado para Número de Slide 6"/>
          <p:cNvSpPr>
            <a:spLocks noGrp="1"/>
          </p:cNvSpPr>
          <p:nvPr>
            <p:ph type="sldNum" sz="quarter" idx="5"/>
          </p:nvPr>
        </p:nvSpPr>
        <p:spPr>
          <a:xfrm>
            <a:off x="5622535" y="6457028"/>
            <a:ext cx="4301752" cy="340647"/>
          </a:xfrm>
          <a:prstGeom prst="rect">
            <a:avLst/>
          </a:prstGeom>
        </p:spPr>
        <p:txBody>
          <a:bodyPr vert="horz" lIns="48674" tIns="24337" rIns="48674" bIns="24337" rtlCol="0" anchor="b"/>
          <a:lstStyle>
            <a:lvl1pPr algn="r">
              <a:defRPr sz="6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1239235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F8E7E-5A0B-E67B-B7E7-1398ECD7F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3D29B-B2EF-CFE0-0DEF-432E8669B5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4AD72F-31B0-0BAB-C978-A66D613A96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5AD8DDF-8646-AF64-06AA-B68187702A36}"/>
              </a:ext>
            </a:extLst>
          </p:cNvPr>
          <p:cNvSpPr>
            <a:spLocks noGrp="1"/>
          </p:cNvSpPr>
          <p:nvPr>
            <p:ph type="sldNum" sz="quarter" idx="5"/>
          </p:nvPr>
        </p:nvSpPr>
        <p:spPr/>
        <p:txBody>
          <a:bodyPr/>
          <a:lstStyle/>
          <a:p>
            <a:pPr defTabSz="486735">
              <a:defRPr/>
            </a:pPr>
            <a:fld id="{4D0D43C8-2539-4D1D-B73A-3E4FECED10AF}" type="slidenum">
              <a:rPr lang="en-GB">
                <a:solidFill>
                  <a:prstClr val="black"/>
                </a:solidFill>
                <a:latin typeface="Aptos" panose="02110004020202020204"/>
              </a:rPr>
              <a:pPr defTabSz="486735">
                <a:defRPr/>
              </a:pPr>
              <a:t>13</a:t>
            </a:fld>
            <a:endParaRPr lang="en-GB">
              <a:solidFill>
                <a:prstClr val="black"/>
              </a:solidFill>
              <a:latin typeface="Aptos" panose="02110004020202020204"/>
            </a:endParaRPr>
          </a:p>
        </p:txBody>
      </p:sp>
    </p:spTree>
    <p:extLst>
      <p:ext uri="{BB962C8B-B14F-4D97-AF65-F5344CB8AC3E}">
        <p14:creationId xmlns:p14="http://schemas.microsoft.com/office/powerpoint/2010/main" val="2651595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F8E7E-5A0B-E67B-B7E7-1398ECD7F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3D29B-B2EF-CFE0-0DEF-432E8669B5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4AD72F-31B0-0BAB-C978-A66D613A96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5AD8DDF-8646-AF64-06AA-B68187702A36}"/>
              </a:ext>
            </a:extLst>
          </p:cNvPr>
          <p:cNvSpPr>
            <a:spLocks noGrp="1"/>
          </p:cNvSpPr>
          <p:nvPr>
            <p:ph type="sldNum" sz="quarter" idx="5"/>
          </p:nvPr>
        </p:nvSpPr>
        <p:spPr/>
        <p:txBody>
          <a:bodyPr/>
          <a:lstStyle/>
          <a:p>
            <a:pPr defTabSz="486735">
              <a:defRPr/>
            </a:pPr>
            <a:fld id="{4D0D43C8-2539-4D1D-B73A-3E4FECED10AF}" type="slidenum">
              <a:rPr lang="en-GB">
                <a:solidFill>
                  <a:prstClr val="black"/>
                </a:solidFill>
                <a:latin typeface="Aptos" panose="02110004020202020204"/>
              </a:rPr>
              <a:pPr defTabSz="486735">
                <a:defRPr/>
              </a:pPr>
              <a:t>14</a:t>
            </a:fld>
            <a:endParaRPr lang="en-GB">
              <a:solidFill>
                <a:prstClr val="black"/>
              </a:solidFill>
              <a:latin typeface="Aptos" panose="02110004020202020204"/>
            </a:endParaRPr>
          </a:p>
        </p:txBody>
      </p:sp>
    </p:spTree>
    <p:extLst>
      <p:ext uri="{BB962C8B-B14F-4D97-AF65-F5344CB8AC3E}">
        <p14:creationId xmlns:p14="http://schemas.microsoft.com/office/powerpoint/2010/main" val="3065602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15</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255007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F8E7E-5A0B-E67B-B7E7-1398ECD7F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3D29B-B2EF-CFE0-0DEF-432E8669B5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4AD72F-31B0-0BAB-C978-A66D613A96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5AD8DDF-8646-AF64-06AA-B68187702A36}"/>
              </a:ext>
            </a:extLst>
          </p:cNvPr>
          <p:cNvSpPr>
            <a:spLocks noGrp="1"/>
          </p:cNvSpPr>
          <p:nvPr>
            <p:ph type="sldNum" sz="quarter" idx="5"/>
          </p:nvPr>
        </p:nvSpPr>
        <p:spPr/>
        <p:txBody>
          <a:bodyPr/>
          <a:lstStyle/>
          <a:p>
            <a:pPr defTabSz="486735">
              <a:defRPr/>
            </a:pPr>
            <a:fld id="{4D0D43C8-2539-4D1D-B73A-3E4FECED10AF}" type="slidenum">
              <a:rPr lang="en-GB">
                <a:solidFill>
                  <a:prstClr val="black"/>
                </a:solidFill>
                <a:latin typeface="Aptos" panose="02110004020202020204"/>
              </a:rPr>
              <a:pPr defTabSz="486735">
                <a:defRPr/>
              </a:pPr>
              <a:t>6</a:t>
            </a:fld>
            <a:endParaRPr lang="en-GB">
              <a:solidFill>
                <a:prstClr val="black"/>
              </a:solidFill>
              <a:latin typeface="Aptos" panose="02110004020202020204"/>
            </a:endParaRPr>
          </a:p>
        </p:txBody>
      </p:sp>
    </p:spTree>
    <p:extLst>
      <p:ext uri="{BB962C8B-B14F-4D97-AF65-F5344CB8AC3E}">
        <p14:creationId xmlns:p14="http://schemas.microsoft.com/office/powerpoint/2010/main" val="949656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F8E7E-5A0B-E67B-B7E7-1398ECD7F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3D29B-B2EF-CFE0-0DEF-432E8669B5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4AD72F-31B0-0BAB-C978-A66D613A96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5AD8DDF-8646-AF64-06AA-B68187702A36}"/>
              </a:ext>
            </a:extLst>
          </p:cNvPr>
          <p:cNvSpPr>
            <a:spLocks noGrp="1"/>
          </p:cNvSpPr>
          <p:nvPr>
            <p:ph type="sldNum" sz="quarter" idx="5"/>
          </p:nvPr>
        </p:nvSpPr>
        <p:spPr/>
        <p:txBody>
          <a:bodyPr/>
          <a:lstStyle/>
          <a:p>
            <a:pPr defTabSz="486735">
              <a:defRPr/>
            </a:pPr>
            <a:fld id="{4D0D43C8-2539-4D1D-B73A-3E4FECED10AF}" type="slidenum">
              <a:rPr lang="en-GB">
                <a:solidFill>
                  <a:prstClr val="black"/>
                </a:solidFill>
                <a:latin typeface="Aptos" panose="02110004020202020204"/>
              </a:rPr>
              <a:pPr defTabSz="486735">
                <a:defRPr/>
              </a:pPr>
              <a:t>7</a:t>
            </a:fld>
            <a:endParaRPr lang="en-GB">
              <a:solidFill>
                <a:prstClr val="black"/>
              </a:solidFill>
              <a:latin typeface="Aptos" panose="02110004020202020204"/>
            </a:endParaRPr>
          </a:p>
        </p:txBody>
      </p:sp>
    </p:spTree>
    <p:extLst>
      <p:ext uri="{BB962C8B-B14F-4D97-AF65-F5344CB8AC3E}">
        <p14:creationId xmlns:p14="http://schemas.microsoft.com/office/powerpoint/2010/main" val="1222776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F8E7E-5A0B-E67B-B7E7-1398ECD7F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3D29B-B2EF-CFE0-0DEF-432E8669B5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4AD72F-31B0-0BAB-C978-A66D613A96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5AD8DDF-8646-AF64-06AA-B68187702A36}"/>
              </a:ext>
            </a:extLst>
          </p:cNvPr>
          <p:cNvSpPr>
            <a:spLocks noGrp="1"/>
          </p:cNvSpPr>
          <p:nvPr>
            <p:ph type="sldNum" sz="quarter" idx="5"/>
          </p:nvPr>
        </p:nvSpPr>
        <p:spPr/>
        <p:txBody>
          <a:bodyPr/>
          <a:lstStyle/>
          <a:p>
            <a:pPr defTabSz="486735">
              <a:defRPr/>
            </a:pPr>
            <a:fld id="{4D0D43C8-2539-4D1D-B73A-3E4FECED10AF}" type="slidenum">
              <a:rPr lang="en-GB">
                <a:solidFill>
                  <a:prstClr val="black"/>
                </a:solidFill>
                <a:latin typeface="Aptos" panose="02110004020202020204"/>
              </a:rPr>
              <a:pPr defTabSz="486735">
                <a:defRPr/>
              </a:pPr>
              <a:t>8</a:t>
            </a:fld>
            <a:endParaRPr lang="en-GB">
              <a:solidFill>
                <a:prstClr val="black"/>
              </a:solidFill>
              <a:latin typeface="Aptos" panose="02110004020202020204"/>
            </a:endParaRPr>
          </a:p>
        </p:txBody>
      </p:sp>
    </p:spTree>
    <p:extLst>
      <p:ext uri="{BB962C8B-B14F-4D97-AF65-F5344CB8AC3E}">
        <p14:creationId xmlns:p14="http://schemas.microsoft.com/office/powerpoint/2010/main" val="88937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F8E7E-5A0B-E67B-B7E7-1398ECD7F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3D29B-B2EF-CFE0-0DEF-432E8669B5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4AD72F-31B0-0BAB-C978-A66D613A96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5AD8DDF-8646-AF64-06AA-B68187702A36}"/>
              </a:ext>
            </a:extLst>
          </p:cNvPr>
          <p:cNvSpPr>
            <a:spLocks noGrp="1"/>
          </p:cNvSpPr>
          <p:nvPr>
            <p:ph type="sldNum" sz="quarter" idx="5"/>
          </p:nvPr>
        </p:nvSpPr>
        <p:spPr/>
        <p:txBody>
          <a:bodyPr/>
          <a:lstStyle/>
          <a:p>
            <a:pPr defTabSz="486735">
              <a:defRPr/>
            </a:pPr>
            <a:fld id="{4D0D43C8-2539-4D1D-B73A-3E4FECED10AF}" type="slidenum">
              <a:rPr lang="en-GB">
                <a:solidFill>
                  <a:prstClr val="black"/>
                </a:solidFill>
                <a:latin typeface="Aptos" panose="02110004020202020204"/>
              </a:rPr>
              <a:pPr defTabSz="486735">
                <a:defRPr/>
              </a:pPr>
              <a:t>9</a:t>
            </a:fld>
            <a:endParaRPr lang="en-GB">
              <a:solidFill>
                <a:prstClr val="black"/>
              </a:solidFill>
              <a:latin typeface="Aptos" panose="02110004020202020204"/>
            </a:endParaRPr>
          </a:p>
        </p:txBody>
      </p:sp>
    </p:spTree>
    <p:extLst>
      <p:ext uri="{BB962C8B-B14F-4D97-AF65-F5344CB8AC3E}">
        <p14:creationId xmlns:p14="http://schemas.microsoft.com/office/powerpoint/2010/main" val="885719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F8E7E-5A0B-E67B-B7E7-1398ECD7F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3D29B-B2EF-CFE0-0DEF-432E8669B5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4AD72F-31B0-0BAB-C978-A66D613A96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5AD8DDF-8646-AF64-06AA-B68187702A36}"/>
              </a:ext>
            </a:extLst>
          </p:cNvPr>
          <p:cNvSpPr>
            <a:spLocks noGrp="1"/>
          </p:cNvSpPr>
          <p:nvPr>
            <p:ph type="sldNum" sz="quarter" idx="5"/>
          </p:nvPr>
        </p:nvSpPr>
        <p:spPr/>
        <p:txBody>
          <a:bodyPr/>
          <a:lstStyle/>
          <a:p>
            <a:pPr defTabSz="486735">
              <a:defRPr/>
            </a:pPr>
            <a:fld id="{4D0D43C8-2539-4D1D-B73A-3E4FECED10AF}" type="slidenum">
              <a:rPr lang="en-GB">
                <a:solidFill>
                  <a:prstClr val="black"/>
                </a:solidFill>
                <a:latin typeface="Aptos" panose="02110004020202020204"/>
              </a:rPr>
              <a:pPr defTabSz="486735">
                <a:defRPr/>
              </a:pPr>
              <a:t>10</a:t>
            </a:fld>
            <a:endParaRPr lang="en-GB">
              <a:solidFill>
                <a:prstClr val="black"/>
              </a:solidFill>
              <a:latin typeface="Aptos" panose="02110004020202020204"/>
            </a:endParaRPr>
          </a:p>
        </p:txBody>
      </p:sp>
    </p:spTree>
    <p:extLst>
      <p:ext uri="{BB962C8B-B14F-4D97-AF65-F5344CB8AC3E}">
        <p14:creationId xmlns:p14="http://schemas.microsoft.com/office/powerpoint/2010/main" val="2843844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F8E7E-5A0B-E67B-B7E7-1398ECD7F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3D29B-B2EF-CFE0-0DEF-432E8669B5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4AD72F-31B0-0BAB-C978-A66D613A96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5AD8DDF-8646-AF64-06AA-B68187702A36}"/>
              </a:ext>
            </a:extLst>
          </p:cNvPr>
          <p:cNvSpPr>
            <a:spLocks noGrp="1"/>
          </p:cNvSpPr>
          <p:nvPr>
            <p:ph type="sldNum" sz="quarter" idx="5"/>
          </p:nvPr>
        </p:nvSpPr>
        <p:spPr/>
        <p:txBody>
          <a:bodyPr/>
          <a:lstStyle/>
          <a:p>
            <a:pPr defTabSz="486735">
              <a:defRPr/>
            </a:pPr>
            <a:fld id="{4D0D43C8-2539-4D1D-B73A-3E4FECED10AF}" type="slidenum">
              <a:rPr lang="en-GB">
                <a:solidFill>
                  <a:prstClr val="black"/>
                </a:solidFill>
                <a:latin typeface="Aptos" panose="02110004020202020204"/>
              </a:rPr>
              <a:pPr defTabSz="486735">
                <a:defRPr/>
              </a:pPr>
              <a:t>11</a:t>
            </a:fld>
            <a:endParaRPr lang="en-GB">
              <a:solidFill>
                <a:prstClr val="black"/>
              </a:solidFill>
              <a:latin typeface="Aptos" panose="02110004020202020204"/>
            </a:endParaRPr>
          </a:p>
        </p:txBody>
      </p:sp>
    </p:spTree>
    <p:extLst>
      <p:ext uri="{BB962C8B-B14F-4D97-AF65-F5344CB8AC3E}">
        <p14:creationId xmlns:p14="http://schemas.microsoft.com/office/powerpoint/2010/main" val="9780437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F8E7E-5A0B-E67B-B7E7-1398ECD7F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3D29B-B2EF-CFE0-0DEF-432E8669B5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44AD72F-31B0-0BAB-C978-A66D613A96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5AD8DDF-8646-AF64-06AA-B68187702A36}"/>
              </a:ext>
            </a:extLst>
          </p:cNvPr>
          <p:cNvSpPr>
            <a:spLocks noGrp="1"/>
          </p:cNvSpPr>
          <p:nvPr>
            <p:ph type="sldNum" sz="quarter" idx="5"/>
          </p:nvPr>
        </p:nvSpPr>
        <p:spPr/>
        <p:txBody>
          <a:bodyPr/>
          <a:lstStyle/>
          <a:p>
            <a:pPr defTabSz="486735">
              <a:defRPr/>
            </a:pPr>
            <a:fld id="{4D0D43C8-2539-4D1D-B73A-3E4FECED10AF}" type="slidenum">
              <a:rPr lang="en-GB">
                <a:solidFill>
                  <a:prstClr val="black"/>
                </a:solidFill>
                <a:latin typeface="Aptos" panose="02110004020202020204"/>
              </a:rPr>
              <a:pPr defTabSz="486735">
                <a:defRPr/>
              </a:pPr>
              <a:t>12</a:t>
            </a:fld>
            <a:endParaRPr lang="en-GB">
              <a:solidFill>
                <a:prstClr val="black"/>
              </a:solidFill>
              <a:latin typeface="Aptos" panose="02110004020202020204"/>
            </a:endParaRPr>
          </a:p>
        </p:txBody>
      </p:sp>
    </p:spTree>
    <p:extLst>
      <p:ext uri="{BB962C8B-B14F-4D97-AF65-F5344CB8AC3E}">
        <p14:creationId xmlns:p14="http://schemas.microsoft.com/office/powerpoint/2010/main" val="2442459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71075-C4F2-AAE1-797D-2804522B9D31}"/>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AC2D1395-8600-0C40-699D-15EE1A426130}"/>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73748F3-3415-F7E6-A5DA-CA856ECF739F}"/>
              </a:ext>
            </a:extLst>
          </p:cNvPr>
          <p:cNvSpPr>
            <a:spLocks noGrp="1"/>
          </p:cNvSpPr>
          <p:nvPr>
            <p:ph type="dt" sz="half" idx="10"/>
          </p:nvPr>
        </p:nvSpPr>
        <p:spPr/>
        <p:txBody>
          <a:bodyPr/>
          <a:lstStyle/>
          <a:p>
            <a:fld id="{01167124-1D12-49FC-9F9E-EA0A5EFE81A2}" type="datetimeFigureOut">
              <a:rPr lang="en-GB" smtClean="0"/>
              <a:t>30/04/2026</a:t>
            </a:fld>
            <a:endParaRPr lang="en-GB"/>
          </a:p>
        </p:txBody>
      </p:sp>
      <p:sp>
        <p:nvSpPr>
          <p:cNvPr id="5" name="Footer Placeholder 4">
            <a:extLst>
              <a:ext uri="{FF2B5EF4-FFF2-40B4-BE49-F238E27FC236}">
                <a16:creationId xmlns:a16="http://schemas.microsoft.com/office/drawing/2014/main" id="{3345075C-CD1A-C495-1D65-B0EB31F667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26C0AF6-12B4-43F2-3096-2F79B1DDF4F5}"/>
              </a:ext>
            </a:extLst>
          </p:cNvPr>
          <p:cNvSpPr>
            <a:spLocks noGrp="1"/>
          </p:cNvSpPr>
          <p:nvPr>
            <p:ph type="sldNum" sz="quarter" idx="12"/>
          </p:nvPr>
        </p:nvSpPr>
        <p:spPr/>
        <p:txBody>
          <a:bodyPr/>
          <a:lstStyle/>
          <a:p>
            <a:fld id="{1316FBCE-E673-4F16-B63C-2D2699744868}" type="slidenum">
              <a:rPr lang="en-GB" smtClean="0"/>
              <a:t>‹#›</a:t>
            </a:fld>
            <a:endParaRPr lang="en-GB"/>
          </a:p>
        </p:txBody>
      </p:sp>
    </p:spTree>
    <p:extLst>
      <p:ext uri="{BB962C8B-B14F-4D97-AF65-F5344CB8AC3E}">
        <p14:creationId xmlns:p14="http://schemas.microsoft.com/office/powerpoint/2010/main" val="13924320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3463885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a:t>dI</a:t>
            </a:r>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558C060-7B78-4113-9E00-C182E5D9AA20}"/>
              </a:ext>
            </a:extLst>
          </p:cNvPr>
          <p:cNvSpPr>
            <a:spLocks noGrp="1"/>
          </p:cNvSpPr>
          <p:nvPr>
            <p:ph type="sldNum" sz="quarter" idx="12"/>
          </p:nvPr>
        </p:nvSpPr>
        <p:spPr>
          <a:xfrm>
            <a:off x="377682" y="10384189"/>
            <a:ext cx="930448" cy="602118"/>
          </a:xfrm>
          <a:prstGeom prst="rect">
            <a:avLst/>
          </a:prstGeom>
        </p:spPr>
        <p:txBody>
          <a:bodyPr/>
          <a:lstStyle/>
          <a:p>
            <a:fld id="{4BD9EBC1-680D-482D-8B6C-3DB85C255D0B}" type="slidenum">
              <a:rPr lang="en-GB" smtClean="0"/>
              <a:t>‹#›</a:t>
            </a:fld>
            <a:endParaRPr lang="en-GB" dirty="0"/>
          </a:p>
        </p:txBody>
      </p:sp>
    </p:spTree>
    <p:extLst>
      <p:ext uri="{BB962C8B-B14F-4D97-AF65-F5344CB8AC3E}">
        <p14:creationId xmlns:p14="http://schemas.microsoft.com/office/powerpoint/2010/main" val="2244825856"/>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image" Target="../media/image2.png"/><Relationship Id="rId5" Type="http://schemas.openxmlformats.org/officeDocument/2006/relationships/image" Target="../media/image8.emf"/><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9"/>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0"/>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 id="2147483732" r:id="rId7"/>
  </p:sldLayoutIdLst>
  <p:hf hdr="0" ft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hf hdr="0" ft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 id="2147483734"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4"/>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5"/>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6"/>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 id="2147483733" r:id="rId2"/>
  </p:sldLayoutIdLst>
  <p:hf hdr="0" ft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oanne.Warriss@wales.nhs.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omments" Target="../comments/comment1.xml"/><Relationship Id="rId4" Type="http://schemas.openxmlformats.org/officeDocument/2006/relationships/hyperlink" Target="mailto:Alison.Gallagher@wales.nhs.uk"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8.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hyperlink" Target="mailto:louise.williams@wale.nhs.uk"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mailto:Alison.Gallagher@wales.nhs.uk"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hyperlink" Target="mailto:Joanne.Warriss@wales.nhs.uk"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mailto:Alison.Gallagher@wales.nhs.uk"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hyperlink" Target="mailto:Alison.Gallagher@wales.nhs.uk" TargetMode="External"/><Relationship Id="rId2" Type="http://schemas.openxmlformats.org/officeDocument/2006/relationships/hyperlink" Target="mailto:Jonathan.baglow@wales.nhs.uk" TargetMode="External"/><Relationship Id="rId1" Type="http://schemas.openxmlformats.org/officeDocument/2006/relationships/slideLayout" Target="../slideLayouts/slideLayout1.xml"/><Relationship Id="rId4" Type="http://schemas.openxmlformats.org/officeDocument/2006/relationships/hyperlink" Target="mailto:neil.cooper@wales.nhs.uk"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mailto:Alison.Gallagher@wales.nhs.uk" TargetMode="External"/><Relationship Id="rId2" Type="http://schemas.openxmlformats.org/officeDocument/2006/relationships/hyperlink" Target="mailto:Jonathan.baglow@wales.nhs.uk" TargetMode="External"/><Relationship Id="rId1" Type="http://schemas.openxmlformats.org/officeDocument/2006/relationships/slideLayout" Target="../slideLayouts/slideLayout28.xml"/><Relationship Id="rId4" Type="http://schemas.openxmlformats.org/officeDocument/2006/relationships/hyperlink" Target="mailto:neil.cooper@wales.nhs.uk"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8.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9224848-F13F-4307-8E45-3B50F70AAE6E}"/>
              </a:ext>
            </a:extLst>
          </p:cNvPr>
          <p:cNvSpPr>
            <a:spLocks noGrp="1"/>
          </p:cNvSpPr>
          <p:nvPr>
            <p:ph type="body" sz="quarter" idx="10"/>
          </p:nvPr>
        </p:nvSpPr>
        <p:spPr>
          <a:xfrm>
            <a:off x="908844" y="2606675"/>
            <a:ext cx="17409186" cy="2810464"/>
          </a:xfrm>
        </p:spPr>
        <p:txBody>
          <a:bodyPr/>
          <a:lstStyle/>
          <a:p>
            <a:br>
              <a:rPr lang="en-GB" sz="5400" dirty="0"/>
            </a:br>
            <a:r>
              <a:rPr lang="en-GB" sz="5400" dirty="0"/>
              <a:t>Easter Sprint: 26</a:t>
            </a:r>
            <a:r>
              <a:rPr lang="en-GB" sz="5400" baseline="30000" dirty="0"/>
              <a:t>th</a:t>
            </a:r>
            <a:r>
              <a:rPr lang="en-GB" sz="5400" dirty="0"/>
              <a:t> March – 2</a:t>
            </a:r>
            <a:r>
              <a:rPr lang="en-GB" sz="5400" baseline="30000" dirty="0"/>
              <a:t>nd</a:t>
            </a:r>
            <a:r>
              <a:rPr lang="en-GB" sz="5400" dirty="0"/>
              <a:t> April</a:t>
            </a:r>
            <a:br>
              <a:rPr lang="en-GB" sz="5400" dirty="0"/>
            </a:br>
            <a:r>
              <a:rPr lang="en-GB" sz="5400" dirty="0"/>
              <a:t>Easter Weekend: 3</a:t>
            </a:r>
            <a:r>
              <a:rPr lang="en-GB" sz="5400" baseline="30000" dirty="0"/>
              <a:t>rd</a:t>
            </a:r>
            <a:r>
              <a:rPr lang="en-GB" sz="5400" dirty="0"/>
              <a:t> April to 6</a:t>
            </a:r>
            <a:r>
              <a:rPr lang="en-GB" sz="5400" baseline="30000" dirty="0"/>
              <a:t>th</a:t>
            </a:r>
            <a:r>
              <a:rPr lang="en-GB" sz="5400" dirty="0"/>
              <a:t> April</a:t>
            </a:r>
          </a:p>
          <a:p>
            <a:r>
              <a:rPr lang="en-GB" sz="5400"/>
              <a:t>Performance. </a:t>
            </a:r>
            <a:endParaRPr lang="en-GB" sz="5400" dirty="0"/>
          </a:p>
        </p:txBody>
      </p:sp>
      <p:sp>
        <p:nvSpPr>
          <p:cNvPr id="6" name="TextBox 5">
            <a:extLst>
              <a:ext uri="{FF2B5EF4-FFF2-40B4-BE49-F238E27FC236}">
                <a16:creationId xmlns:a16="http://schemas.microsoft.com/office/drawing/2014/main" id="{F6831F14-3F53-4A4C-8C45-4D734C0D24B0}"/>
              </a:ext>
            </a:extLst>
          </p:cNvPr>
          <p:cNvSpPr txBox="1"/>
          <p:nvPr/>
        </p:nvSpPr>
        <p:spPr>
          <a:xfrm>
            <a:off x="985044" y="6188075"/>
            <a:ext cx="14081760" cy="1323439"/>
          </a:xfrm>
          <a:prstGeom prst="rect">
            <a:avLst/>
          </a:prstGeom>
          <a:noFill/>
        </p:spPr>
        <p:txBody>
          <a:bodyPr wrap="square">
            <a:spAutoFit/>
          </a:bodyPr>
          <a:lstStyle/>
          <a:p>
            <a:endParaRPr lang="en-GB" sz="4000" dirty="0">
              <a:solidFill>
                <a:schemeClr val="bg1"/>
              </a:solidFill>
            </a:endParaRPr>
          </a:p>
          <a:p>
            <a:r>
              <a:rPr lang="en-GB" sz="4000" dirty="0">
                <a:solidFill>
                  <a:schemeClr val="bg1"/>
                </a:solidFill>
              </a:rPr>
              <a:t>Data: 2025 V’s 2026</a:t>
            </a:r>
            <a:endParaRPr lang="en-GB" dirty="0">
              <a:solidFill>
                <a:schemeClr val="bg1"/>
              </a:solidFill>
            </a:endParaRPr>
          </a:p>
        </p:txBody>
      </p:sp>
      <p:sp>
        <p:nvSpPr>
          <p:cNvPr id="7" name="TextBox 6">
            <a:extLst>
              <a:ext uri="{FF2B5EF4-FFF2-40B4-BE49-F238E27FC236}">
                <a16:creationId xmlns:a16="http://schemas.microsoft.com/office/drawing/2014/main" id="{C18AAEE3-A765-445A-9FD2-C6B2AED83051}"/>
              </a:ext>
            </a:extLst>
          </p:cNvPr>
          <p:cNvSpPr txBox="1"/>
          <p:nvPr/>
        </p:nvSpPr>
        <p:spPr>
          <a:xfrm>
            <a:off x="4414044" y="10455275"/>
            <a:ext cx="11782426" cy="400110"/>
          </a:xfrm>
          <a:prstGeom prst="rect">
            <a:avLst/>
          </a:prstGeom>
          <a:noFill/>
        </p:spPr>
        <p:txBody>
          <a:bodyPr wrap="square" rtlCol="0">
            <a:spAutoFit/>
          </a:bodyPr>
          <a:lstStyle/>
          <a:p>
            <a:r>
              <a:rPr lang="en-GB" sz="2000" dirty="0">
                <a:solidFill>
                  <a:schemeClr val="bg1"/>
                </a:solidFill>
              </a:rPr>
              <a:t>Enquiries: 	 </a:t>
            </a:r>
            <a:r>
              <a:rPr lang="en-GB" sz="2000" dirty="0">
                <a:solidFill>
                  <a:schemeClr val="bg1"/>
                </a:solidFill>
                <a:hlinkClick r:id="rId3"/>
              </a:rPr>
              <a:t>Joanne.Warriss@wale.nhs.uk</a:t>
            </a:r>
            <a:r>
              <a:rPr lang="en-GB" sz="2000" dirty="0">
                <a:solidFill>
                  <a:schemeClr val="bg1"/>
                </a:solidFill>
              </a:rPr>
              <a:t>    </a:t>
            </a:r>
            <a:r>
              <a:rPr lang="en-GB" sz="2000" dirty="0">
                <a:solidFill>
                  <a:schemeClr val="bg1"/>
                </a:solidFill>
                <a:hlinkClick r:id="rId4">
                  <a:extLst>
                    <a:ext uri="{A12FA001-AC4F-418D-AE19-62706E023703}">
                      <ahyp:hlinkClr xmlns:ahyp="http://schemas.microsoft.com/office/drawing/2018/hyperlinkcolor" val="tx"/>
                    </a:ext>
                  </a:extLst>
                </a:hlinkClick>
              </a:rPr>
              <a:t>Alison.Gallagher@wales.nhs.uk</a:t>
            </a:r>
            <a:r>
              <a:rPr lang="en-GB" sz="2000" dirty="0">
                <a:solidFill>
                  <a:schemeClr val="bg1"/>
                </a:solidFill>
              </a:rPr>
              <a:t> 	</a:t>
            </a:r>
          </a:p>
        </p:txBody>
      </p:sp>
    </p:spTree>
    <p:extLst>
      <p:ext uri="{BB962C8B-B14F-4D97-AF65-F5344CB8AC3E}">
        <p14:creationId xmlns:p14="http://schemas.microsoft.com/office/powerpoint/2010/main" val="42493808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A149A-4102-74AD-8008-366349D46B5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FF4ACF-F93D-3D37-50B4-EABA036F9C7D}"/>
              </a:ext>
            </a:extLst>
          </p:cNvPr>
          <p:cNvSpPr txBox="1"/>
          <p:nvPr/>
        </p:nvSpPr>
        <p:spPr>
          <a:xfrm>
            <a:off x="165959" y="135713"/>
            <a:ext cx="7509408" cy="549061"/>
          </a:xfrm>
          <a:prstGeom prst="rect">
            <a:avLst/>
          </a:prstGeom>
          <a:noFill/>
        </p:spPr>
        <p:txBody>
          <a:bodyPr wrap="square" rtlCol="0">
            <a:spAutoFit/>
          </a:bodyPr>
          <a:lstStyle/>
          <a:p>
            <a:pPr defTabSz="1507937">
              <a:defRPr/>
            </a:pPr>
            <a:r>
              <a:rPr lang="en-GB" sz="2968" dirty="0">
                <a:solidFill>
                  <a:prstClr val="black"/>
                </a:solidFill>
                <a:latin typeface="Aptos" panose="02110004020202020204"/>
              </a:rPr>
              <a:t>3. ED Flow &amp; Exit Block</a:t>
            </a:r>
            <a:endParaRPr lang="en-GB" sz="2968" b="1" dirty="0">
              <a:solidFill>
                <a:prstClr val="black"/>
              </a:solidFill>
              <a:latin typeface="Aptos" panose="02110004020202020204"/>
            </a:endParaRPr>
          </a:p>
        </p:txBody>
      </p:sp>
      <p:sp>
        <p:nvSpPr>
          <p:cNvPr id="6" name="TextBox 5">
            <a:extLst>
              <a:ext uri="{FF2B5EF4-FFF2-40B4-BE49-F238E27FC236}">
                <a16:creationId xmlns:a16="http://schemas.microsoft.com/office/drawing/2014/main" id="{EA76B18A-88FB-7532-DDBC-B4182C030652}"/>
              </a:ext>
            </a:extLst>
          </p:cNvPr>
          <p:cNvSpPr txBox="1"/>
          <p:nvPr/>
        </p:nvSpPr>
        <p:spPr>
          <a:xfrm>
            <a:off x="1097280" y="1127760"/>
            <a:ext cx="18781114" cy="7808933"/>
          </a:xfrm>
          <a:prstGeom prst="rect">
            <a:avLst/>
          </a:prstGeom>
          <a:noFill/>
        </p:spPr>
        <p:txBody>
          <a:bodyPr wrap="square">
            <a:spAutoFit/>
          </a:bodyPr>
          <a:lstStyle/>
          <a:p>
            <a:pPr defTabSz="1507937" fontAlgn="t">
              <a:defRPr/>
            </a:pPr>
            <a:r>
              <a:rPr lang="en-GB" sz="2639" b="1" dirty="0">
                <a:solidFill>
                  <a:prstClr val="black"/>
                </a:solidFill>
                <a:latin typeface="Segoe UI" panose="020B0502040204020203" pitchFamily="34" charset="0"/>
              </a:rPr>
              <a:t>ED flow &amp; exit block: stabilisation rather than step‑change</a:t>
            </a:r>
          </a:p>
          <a:p>
            <a:pPr defTabSz="1507937" fontAlgn="t">
              <a:defRPr/>
            </a:pPr>
            <a:endParaRPr lang="en-GB" sz="2639" b="1" dirty="0">
              <a:solidFill>
                <a:prstClr val="black"/>
              </a:solidFill>
              <a:latin typeface="Segoe UI" panose="020B0502040204020203" pitchFamily="34" charset="0"/>
            </a:endParaRPr>
          </a:p>
          <a:p>
            <a:pPr defTabSz="1507937" fontAlgn="t">
              <a:defRPr/>
            </a:pPr>
            <a:r>
              <a:rPr lang="en-GB" sz="2639" b="1" dirty="0">
                <a:solidFill>
                  <a:prstClr val="black"/>
                </a:solidFill>
                <a:latin typeface="Segoe UI" panose="020B0502040204020203" pitchFamily="34" charset="0"/>
              </a:rPr>
              <a:t>ED waits &gt;4 hours</a:t>
            </a: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Average around </a:t>
            </a:r>
            <a:r>
              <a:rPr lang="en-GB" sz="2639" b="1" dirty="0">
                <a:solidFill>
                  <a:prstClr val="black"/>
                </a:solidFill>
                <a:latin typeface="Segoe UI" panose="020B0502040204020203" pitchFamily="34" charset="0"/>
              </a:rPr>
              <a:t>~116</a:t>
            </a:r>
            <a:r>
              <a:rPr lang="en-GB" sz="2639" dirty="0">
                <a:solidFill>
                  <a:prstClr val="black"/>
                </a:solidFill>
                <a:latin typeface="Segoe UI" panose="020B0502040204020203" pitchFamily="34" charset="0"/>
              </a:rPr>
              <a:t>, with peaks near the </a:t>
            </a:r>
            <a:r>
              <a:rPr lang="en-GB" sz="2639" b="1" dirty="0">
                <a:solidFill>
                  <a:prstClr val="black"/>
                </a:solidFill>
                <a:latin typeface="Segoe UI" panose="020B0502040204020203" pitchFamily="34" charset="0"/>
              </a:rPr>
              <a:t>80th percentile (129)</a:t>
            </a:r>
            <a:endParaRPr lang="en-GB" sz="263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Notable volatility, but </a:t>
            </a:r>
            <a:r>
              <a:rPr lang="en-GB" sz="2639" b="1" dirty="0">
                <a:solidFill>
                  <a:prstClr val="black"/>
                </a:solidFill>
                <a:latin typeface="Segoe UI" panose="020B0502040204020203" pitchFamily="34" charset="0"/>
              </a:rPr>
              <a:t>no sustained worsening</a:t>
            </a:r>
            <a:r>
              <a:rPr lang="en-GB" sz="2639" dirty="0">
                <a:solidFill>
                  <a:prstClr val="black"/>
                </a:solidFill>
                <a:latin typeface="Segoe UI" panose="020B0502040204020203" pitchFamily="34" charset="0"/>
              </a:rPr>
              <a:t> across Easter</a:t>
            </a:r>
          </a:p>
          <a:p>
            <a:pPr defTabSz="1507937" fontAlgn="t">
              <a:defRPr/>
            </a:pPr>
            <a:endParaRPr lang="en-GB" sz="2639" b="1" dirty="0">
              <a:solidFill>
                <a:prstClr val="black"/>
              </a:solidFill>
              <a:latin typeface="Segoe UI" panose="020B0502040204020203" pitchFamily="34" charset="0"/>
            </a:endParaRPr>
          </a:p>
          <a:p>
            <a:pPr defTabSz="1507937" fontAlgn="t">
              <a:defRPr/>
            </a:pPr>
            <a:r>
              <a:rPr lang="en-GB" sz="2639" b="1" dirty="0">
                <a:solidFill>
                  <a:prstClr val="black"/>
                </a:solidFill>
                <a:latin typeface="Segoe UI" panose="020B0502040204020203" pitchFamily="34" charset="0"/>
              </a:rPr>
              <a:t>ED waits &gt;12 hours</a:t>
            </a: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Average ~</a:t>
            </a:r>
            <a:r>
              <a:rPr lang="en-GB" sz="2639" b="1" dirty="0">
                <a:solidFill>
                  <a:prstClr val="black"/>
                </a:solidFill>
                <a:latin typeface="Segoe UI" panose="020B0502040204020203" pitchFamily="34" charset="0"/>
              </a:rPr>
              <a:t>44</a:t>
            </a:r>
            <a:endParaRPr lang="en-GB" sz="263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A spike into early April, followed by a </a:t>
            </a:r>
            <a:r>
              <a:rPr lang="en-GB" sz="2639" b="1" dirty="0">
                <a:solidFill>
                  <a:prstClr val="black"/>
                </a:solidFill>
                <a:latin typeface="Segoe UI" panose="020B0502040204020203" pitchFamily="34" charset="0"/>
              </a:rPr>
              <a:t>marked drop by the end of the period</a:t>
            </a:r>
            <a:endParaRPr lang="en-GB" sz="263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Final values are among the </a:t>
            </a:r>
            <a:r>
              <a:rPr lang="en-GB" sz="2639" b="1" dirty="0">
                <a:solidFill>
                  <a:prstClr val="black"/>
                </a:solidFill>
                <a:latin typeface="Segoe UI" panose="020B0502040204020203" pitchFamily="34" charset="0"/>
              </a:rPr>
              <a:t>lowest in the series</a:t>
            </a:r>
            <a:endParaRPr lang="en-GB" sz="2639" dirty="0">
              <a:solidFill>
                <a:prstClr val="black"/>
              </a:solidFill>
              <a:latin typeface="Segoe UI" panose="020B0502040204020203" pitchFamily="34" charset="0"/>
            </a:endParaRPr>
          </a:p>
          <a:p>
            <a:pPr defTabSz="1507937" fontAlgn="t">
              <a:defRPr/>
            </a:pPr>
            <a:endParaRPr lang="en-GB" sz="2639" b="1" dirty="0">
              <a:solidFill>
                <a:prstClr val="black"/>
              </a:solidFill>
              <a:latin typeface="Segoe UI" panose="020B0502040204020203" pitchFamily="34" charset="0"/>
            </a:endParaRPr>
          </a:p>
          <a:p>
            <a:pPr defTabSz="1507937" fontAlgn="t">
              <a:defRPr/>
            </a:pPr>
            <a:r>
              <a:rPr lang="en-GB" sz="2639" b="1" dirty="0">
                <a:solidFill>
                  <a:prstClr val="black"/>
                </a:solidFill>
                <a:latin typeface="Segoe UI" panose="020B0502040204020203" pitchFamily="34" charset="0"/>
              </a:rPr>
              <a:t>Hours lost to ED waits &gt;12 hours</a:t>
            </a: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Average ~</a:t>
            </a:r>
            <a:r>
              <a:rPr lang="en-GB" sz="2639" b="1" dirty="0">
                <a:solidFill>
                  <a:prstClr val="black"/>
                </a:solidFill>
                <a:latin typeface="Segoe UI" panose="020B0502040204020203" pitchFamily="34" charset="0"/>
              </a:rPr>
              <a:t>646 hours</a:t>
            </a:r>
            <a:endParaRPr lang="en-GB" sz="263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Early spike (&gt;1,000 hours), then </a:t>
            </a:r>
            <a:r>
              <a:rPr lang="en-GB" sz="2639" b="1" dirty="0">
                <a:solidFill>
                  <a:prstClr val="black"/>
                </a:solidFill>
                <a:latin typeface="Segoe UI" panose="020B0502040204020203" pitchFamily="34" charset="0"/>
              </a:rPr>
              <a:t>steady improvement</a:t>
            </a:r>
            <a:endParaRPr lang="en-GB" sz="263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Final days drop to </a:t>
            </a:r>
            <a:r>
              <a:rPr lang="en-GB" sz="2639" b="1" dirty="0">
                <a:solidFill>
                  <a:prstClr val="black"/>
                </a:solidFill>
                <a:latin typeface="Segoe UI" panose="020B0502040204020203" pitchFamily="34" charset="0"/>
              </a:rPr>
              <a:t>~200–300 hours</a:t>
            </a:r>
            <a:endParaRPr lang="en-GB" sz="2639" dirty="0">
              <a:solidFill>
                <a:prstClr val="black"/>
              </a:solidFill>
              <a:latin typeface="Segoe UI" panose="020B0502040204020203" pitchFamily="34" charset="0"/>
            </a:endParaRPr>
          </a:p>
          <a:p>
            <a:pPr defTabSz="1507937" fontAlgn="t">
              <a:defRPr/>
            </a:pPr>
            <a:endParaRPr lang="en-GB" sz="2639" dirty="0">
              <a:solidFill>
                <a:prstClr val="black"/>
              </a:solidFill>
              <a:latin typeface="Segoe UI" panose="020B0502040204020203" pitchFamily="34" charset="0"/>
            </a:endParaRPr>
          </a:p>
          <a:p>
            <a:pPr defTabSz="1507937" fontAlgn="t">
              <a:defRPr/>
            </a:pPr>
            <a:r>
              <a:rPr lang="en-GB" sz="2639" b="1" dirty="0">
                <a:solidFill>
                  <a:prstClr val="black"/>
                </a:solidFill>
                <a:latin typeface="Segoe UI" panose="020B0502040204020203" pitchFamily="34" charset="0"/>
              </a:rPr>
              <a:t>Interpretation:</a:t>
            </a:r>
            <a:br>
              <a:rPr lang="en-GB" sz="2639" dirty="0">
                <a:solidFill>
                  <a:prstClr val="black"/>
                </a:solidFill>
                <a:latin typeface="Segoe UI" panose="020B0502040204020203" pitchFamily="34" charset="0"/>
              </a:rPr>
            </a:br>
            <a:r>
              <a:rPr lang="en-GB" sz="2639" dirty="0">
                <a:solidFill>
                  <a:prstClr val="black"/>
                </a:solidFill>
                <a:latin typeface="Segoe UI" panose="020B0502040204020203" pitchFamily="34" charset="0"/>
              </a:rPr>
              <a:t>Given demand levels, maintaining control — and then improving — </a:t>
            </a:r>
            <a:r>
              <a:rPr lang="en-GB" sz="2639" b="1" dirty="0">
                <a:solidFill>
                  <a:prstClr val="black"/>
                </a:solidFill>
                <a:latin typeface="Segoe UI" panose="020B0502040204020203" pitchFamily="34" charset="0"/>
              </a:rPr>
              <a:t>strongly suggests that senior decision‑making, post‑take rounds, and escalation processes were effective</a:t>
            </a:r>
            <a:r>
              <a:rPr lang="en-GB" sz="2639" dirty="0">
                <a:solidFill>
                  <a:prstClr val="black"/>
                </a:solidFill>
                <a:latin typeface="Segoe UI" panose="020B0502040204020203" pitchFamily="34" charset="0"/>
              </a:rPr>
              <a:t>. This equates to </a:t>
            </a:r>
            <a:r>
              <a:rPr lang="en-GB" sz="2639" b="1" dirty="0">
                <a:solidFill>
                  <a:prstClr val="black"/>
                </a:solidFill>
                <a:latin typeface="Segoe UI" panose="020B0502040204020203" pitchFamily="34" charset="0"/>
              </a:rPr>
              <a:t>harm avoidance</a:t>
            </a:r>
            <a:r>
              <a:rPr lang="en-GB" sz="2639" dirty="0">
                <a:solidFill>
                  <a:prstClr val="black"/>
                </a:solidFill>
                <a:latin typeface="Segoe UI" panose="020B0502040204020203" pitchFamily="34" charset="0"/>
              </a:rPr>
              <a:t>.</a:t>
            </a:r>
          </a:p>
        </p:txBody>
      </p:sp>
    </p:spTree>
    <p:extLst>
      <p:ext uri="{BB962C8B-B14F-4D97-AF65-F5344CB8AC3E}">
        <p14:creationId xmlns:p14="http://schemas.microsoft.com/office/powerpoint/2010/main" val="2521515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A149A-4102-74AD-8008-366349D46B5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FF4ACF-F93D-3D37-50B4-EABA036F9C7D}"/>
              </a:ext>
            </a:extLst>
          </p:cNvPr>
          <p:cNvSpPr txBox="1"/>
          <p:nvPr/>
        </p:nvSpPr>
        <p:spPr>
          <a:xfrm>
            <a:off x="165959" y="135712"/>
            <a:ext cx="10464919" cy="549061"/>
          </a:xfrm>
          <a:prstGeom prst="rect">
            <a:avLst/>
          </a:prstGeom>
          <a:noFill/>
        </p:spPr>
        <p:txBody>
          <a:bodyPr wrap="square" rtlCol="0">
            <a:spAutoFit/>
          </a:bodyPr>
          <a:lstStyle/>
          <a:p>
            <a:pPr defTabSz="1507937">
              <a:defRPr/>
            </a:pPr>
            <a:r>
              <a:rPr lang="en-GB" sz="2968" dirty="0">
                <a:solidFill>
                  <a:prstClr val="black"/>
                </a:solidFill>
                <a:latin typeface="Aptos" panose="02110004020202020204"/>
              </a:rPr>
              <a:t>Decompressing ED &amp; Medical LOS (weekly, wider period)</a:t>
            </a:r>
            <a:endParaRPr lang="en-GB" sz="2968" b="1" dirty="0">
              <a:solidFill>
                <a:prstClr val="black"/>
              </a:solidFill>
              <a:latin typeface="Aptos" panose="02110004020202020204"/>
            </a:endParaRPr>
          </a:p>
        </p:txBody>
      </p:sp>
      <p:grpSp>
        <p:nvGrpSpPr>
          <p:cNvPr id="8" name="Group 7">
            <a:extLst>
              <a:ext uri="{FF2B5EF4-FFF2-40B4-BE49-F238E27FC236}">
                <a16:creationId xmlns:a16="http://schemas.microsoft.com/office/drawing/2014/main" id="{C956E8EA-26C2-81FF-44B5-EEA51EE24F74}"/>
              </a:ext>
            </a:extLst>
          </p:cNvPr>
          <p:cNvGrpSpPr/>
          <p:nvPr/>
        </p:nvGrpSpPr>
        <p:grpSpPr>
          <a:xfrm>
            <a:off x="165960" y="949986"/>
            <a:ext cx="19585738" cy="8968197"/>
            <a:chOff x="100584" y="576072"/>
            <a:chExt cx="11876809" cy="5438323"/>
          </a:xfrm>
        </p:grpSpPr>
        <p:pic>
          <p:nvPicPr>
            <p:cNvPr id="7" name="Picture 6">
              <a:extLst>
                <a:ext uri="{FF2B5EF4-FFF2-40B4-BE49-F238E27FC236}">
                  <a16:creationId xmlns:a16="http://schemas.microsoft.com/office/drawing/2014/main" id="{E9BBDC5E-3C98-B956-2997-6EF83E66BD3B}"/>
                </a:ext>
              </a:extLst>
            </p:cNvPr>
            <p:cNvPicPr>
              <a:picLocks noChangeAspect="1"/>
            </p:cNvPicPr>
            <p:nvPr/>
          </p:nvPicPr>
          <p:blipFill>
            <a:blip r:embed="rId3"/>
            <a:stretch>
              <a:fillRect/>
            </a:stretch>
          </p:blipFill>
          <p:spPr>
            <a:xfrm>
              <a:off x="100584" y="576072"/>
              <a:ext cx="11876809" cy="5438323"/>
            </a:xfrm>
            <a:prstGeom prst="rect">
              <a:avLst/>
            </a:prstGeom>
          </p:spPr>
        </p:pic>
        <p:pic>
          <p:nvPicPr>
            <p:cNvPr id="5" name="Picture 4">
              <a:extLst>
                <a:ext uri="{FF2B5EF4-FFF2-40B4-BE49-F238E27FC236}">
                  <a16:creationId xmlns:a16="http://schemas.microsoft.com/office/drawing/2014/main" id="{B52E9A95-7E1C-962F-1325-DD6B93949B23}"/>
                </a:ext>
              </a:extLst>
            </p:cNvPr>
            <p:cNvPicPr>
              <a:picLocks noChangeAspect="1"/>
            </p:cNvPicPr>
            <p:nvPr/>
          </p:nvPicPr>
          <p:blipFill>
            <a:blip r:embed="rId4"/>
            <a:stretch>
              <a:fillRect/>
            </a:stretch>
          </p:blipFill>
          <p:spPr>
            <a:xfrm>
              <a:off x="100584" y="599680"/>
              <a:ext cx="5916168" cy="2719592"/>
            </a:xfrm>
            <a:prstGeom prst="rect">
              <a:avLst/>
            </a:prstGeom>
          </p:spPr>
        </p:pic>
      </p:grpSp>
    </p:spTree>
    <p:extLst>
      <p:ext uri="{BB962C8B-B14F-4D97-AF65-F5344CB8AC3E}">
        <p14:creationId xmlns:p14="http://schemas.microsoft.com/office/powerpoint/2010/main" val="182157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A149A-4102-74AD-8008-366349D46B5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FF4ACF-F93D-3D37-50B4-EABA036F9C7D}"/>
              </a:ext>
            </a:extLst>
          </p:cNvPr>
          <p:cNvSpPr txBox="1"/>
          <p:nvPr/>
        </p:nvSpPr>
        <p:spPr>
          <a:xfrm>
            <a:off x="165959" y="135713"/>
            <a:ext cx="7509408" cy="549061"/>
          </a:xfrm>
          <a:prstGeom prst="rect">
            <a:avLst/>
          </a:prstGeom>
          <a:noFill/>
        </p:spPr>
        <p:txBody>
          <a:bodyPr wrap="square" rtlCol="0">
            <a:spAutoFit/>
          </a:bodyPr>
          <a:lstStyle/>
          <a:p>
            <a:pPr defTabSz="1507937">
              <a:defRPr/>
            </a:pPr>
            <a:r>
              <a:rPr lang="en-GB" sz="2968" dirty="0">
                <a:solidFill>
                  <a:prstClr val="black"/>
                </a:solidFill>
                <a:latin typeface="Aptos" panose="02110004020202020204"/>
              </a:rPr>
              <a:t>4. Medical Length of Stay</a:t>
            </a:r>
            <a:endParaRPr lang="en-GB" sz="2968" b="1" dirty="0">
              <a:solidFill>
                <a:prstClr val="black"/>
              </a:solidFill>
              <a:latin typeface="Aptos" panose="02110004020202020204"/>
            </a:endParaRPr>
          </a:p>
        </p:txBody>
      </p:sp>
      <p:sp>
        <p:nvSpPr>
          <p:cNvPr id="7" name="TextBox 6">
            <a:extLst>
              <a:ext uri="{FF2B5EF4-FFF2-40B4-BE49-F238E27FC236}">
                <a16:creationId xmlns:a16="http://schemas.microsoft.com/office/drawing/2014/main" id="{550DA8C7-BAEB-CEB6-9D58-2C0A98719203}"/>
              </a:ext>
            </a:extLst>
          </p:cNvPr>
          <p:cNvSpPr txBox="1"/>
          <p:nvPr/>
        </p:nvSpPr>
        <p:spPr>
          <a:xfrm>
            <a:off x="165959" y="1021671"/>
            <a:ext cx="17763219" cy="4659609"/>
          </a:xfrm>
          <a:prstGeom prst="rect">
            <a:avLst/>
          </a:prstGeom>
          <a:noFill/>
        </p:spPr>
        <p:txBody>
          <a:bodyPr wrap="square">
            <a:spAutoFit/>
          </a:bodyPr>
          <a:lstStyle/>
          <a:p>
            <a:pPr defTabSz="1507937" fontAlgn="t">
              <a:defRPr/>
            </a:pPr>
            <a:r>
              <a:rPr lang="en-GB" sz="2968" b="1" dirty="0">
                <a:solidFill>
                  <a:prstClr val="black"/>
                </a:solidFill>
                <a:latin typeface="Segoe UI" panose="020B0502040204020203" pitchFamily="34" charset="0"/>
              </a:rPr>
              <a:t>Medical Length of Stay (weekly average):</a:t>
            </a:r>
            <a:r>
              <a:rPr lang="en-GB" sz="2968" dirty="0">
                <a:solidFill>
                  <a:prstClr val="black"/>
                </a:solidFill>
                <a:latin typeface="Segoe UI" panose="020B0502040204020203" pitchFamily="34" charset="0"/>
              </a:rPr>
              <a:t> </a:t>
            </a:r>
          </a:p>
          <a:p>
            <a:pPr marL="1225199" lvl="1" indent="-471230" defTabSz="1507937" fontAlgn="t">
              <a:buFont typeface="Arial" panose="020B0604020202020204" pitchFamily="34" charset="0"/>
              <a:buChar char="•"/>
              <a:defRPr/>
            </a:pPr>
            <a:r>
              <a:rPr lang="en-GB" sz="2968" dirty="0">
                <a:solidFill>
                  <a:prstClr val="black"/>
                </a:solidFill>
                <a:latin typeface="Segoe UI" panose="020B0502040204020203" pitchFamily="34" charset="0"/>
              </a:rPr>
              <a:t>Over the wider multi‑week period shown (Feb–Apr), </a:t>
            </a:r>
            <a:r>
              <a:rPr lang="en-GB" sz="2968" b="1" dirty="0">
                <a:solidFill>
                  <a:prstClr val="black"/>
                </a:solidFill>
                <a:latin typeface="Segoe UI" panose="020B0502040204020203" pitchFamily="34" charset="0"/>
              </a:rPr>
              <a:t>weekly average medical LOS remains broadly stable</a:t>
            </a:r>
            <a:r>
              <a:rPr lang="en-GB" sz="2968" dirty="0">
                <a:solidFill>
                  <a:prstClr val="black"/>
                </a:solidFill>
                <a:latin typeface="Segoe UI" panose="020B0502040204020203" pitchFamily="34" charset="0"/>
              </a:rPr>
              <a:t>, with an overall average of </a:t>
            </a:r>
            <a:r>
              <a:rPr lang="en-GB" sz="2968" b="1" dirty="0">
                <a:solidFill>
                  <a:prstClr val="black"/>
                </a:solidFill>
                <a:latin typeface="Segoe UI" panose="020B0502040204020203" pitchFamily="34" charset="0"/>
              </a:rPr>
              <a:t>~8.25 days</a:t>
            </a:r>
            <a:r>
              <a:rPr lang="en-GB" sz="2968" dirty="0">
                <a:solidFill>
                  <a:prstClr val="black"/>
                </a:solidFill>
                <a:latin typeface="Segoe UI" panose="020B0502040204020203" pitchFamily="34" charset="0"/>
              </a:rPr>
              <a:t>.</a:t>
            </a:r>
          </a:p>
          <a:p>
            <a:pPr marL="1225199" lvl="1" indent="-471230" defTabSz="1507937" fontAlgn="t">
              <a:buFont typeface="Arial" panose="020B0604020202020204" pitchFamily="34" charset="0"/>
              <a:buChar char="•"/>
              <a:defRPr/>
            </a:pPr>
            <a:r>
              <a:rPr lang="en-GB" sz="2968" dirty="0">
                <a:solidFill>
                  <a:prstClr val="black"/>
                </a:solidFill>
                <a:latin typeface="Segoe UI" panose="020B0502040204020203" pitchFamily="34" charset="0"/>
              </a:rPr>
              <a:t>The Easter period sits </a:t>
            </a:r>
            <a:r>
              <a:rPr lang="en-GB" sz="2968" b="1" dirty="0">
                <a:solidFill>
                  <a:prstClr val="black"/>
                </a:solidFill>
                <a:latin typeface="Segoe UI" panose="020B0502040204020203" pitchFamily="34" charset="0"/>
              </a:rPr>
              <a:t>within normal weekly variation</a:t>
            </a:r>
            <a:r>
              <a:rPr lang="en-GB" sz="2968" dirty="0">
                <a:solidFill>
                  <a:prstClr val="black"/>
                </a:solidFill>
                <a:latin typeface="Segoe UI" panose="020B0502040204020203" pitchFamily="34" charset="0"/>
              </a:rPr>
              <a:t>, with a </a:t>
            </a:r>
            <a:r>
              <a:rPr lang="en-GB" sz="2968" b="1" dirty="0">
                <a:solidFill>
                  <a:prstClr val="black"/>
                </a:solidFill>
                <a:latin typeface="Segoe UI" panose="020B0502040204020203" pitchFamily="34" charset="0"/>
              </a:rPr>
              <a:t>short‑lived uplift immediately after Easter</a:t>
            </a:r>
            <a:r>
              <a:rPr lang="en-GB" sz="2968" dirty="0">
                <a:solidFill>
                  <a:prstClr val="black"/>
                </a:solidFill>
                <a:latin typeface="Segoe UI" panose="020B0502040204020203" pitchFamily="34" charset="0"/>
              </a:rPr>
              <a:t> (weeks peaking around </a:t>
            </a:r>
            <a:r>
              <a:rPr lang="en-GB" sz="2968" b="1" dirty="0">
                <a:solidFill>
                  <a:prstClr val="black"/>
                </a:solidFill>
                <a:latin typeface="Segoe UI" panose="020B0502040204020203" pitchFamily="34" charset="0"/>
              </a:rPr>
              <a:t>~10–10.4 days</a:t>
            </a:r>
            <a:r>
              <a:rPr lang="en-GB" sz="2968" dirty="0">
                <a:solidFill>
                  <a:prstClr val="black"/>
                </a:solidFill>
                <a:latin typeface="Segoe UI" panose="020B0502040204020203" pitchFamily="34" charset="0"/>
              </a:rPr>
              <a:t>) followed by a </a:t>
            </a:r>
            <a:r>
              <a:rPr lang="en-GB" sz="2968" b="1" dirty="0">
                <a:solidFill>
                  <a:prstClr val="black"/>
                </a:solidFill>
                <a:latin typeface="Segoe UI" panose="020B0502040204020203" pitchFamily="34" charset="0"/>
              </a:rPr>
              <a:t>return towards baseline</a:t>
            </a:r>
            <a:r>
              <a:rPr lang="en-GB" sz="2968" dirty="0">
                <a:solidFill>
                  <a:prstClr val="black"/>
                </a:solidFill>
                <a:latin typeface="Segoe UI" panose="020B0502040204020203" pitchFamily="34" charset="0"/>
              </a:rPr>
              <a:t>.</a:t>
            </a:r>
          </a:p>
          <a:p>
            <a:pPr marL="1225199" lvl="1" indent="-471230" defTabSz="1507937" fontAlgn="t">
              <a:buFont typeface="Arial" panose="020B0604020202020204" pitchFamily="34" charset="0"/>
              <a:buChar char="•"/>
              <a:defRPr/>
            </a:pPr>
            <a:r>
              <a:rPr lang="en-GB" sz="2968" dirty="0">
                <a:solidFill>
                  <a:prstClr val="black"/>
                </a:solidFill>
                <a:latin typeface="Segoe UI" panose="020B0502040204020203" pitchFamily="34" charset="0"/>
              </a:rPr>
              <a:t>There is </a:t>
            </a:r>
            <a:r>
              <a:rPr lang="en-GB" sz="2968" b="1" dirty="0">
                <a:solidFill>
                  <a:prstClr val="black"/>
                </a:solidFill>
                <a:latin typeface="Segoe UI" panose="020B0502040204020203" pitchFamily="34" charset="0"/>
              </a:rPr>
              <a:t>no sustained post‑Easter deterioration</a:t>
            </a:r>
            <a:r>
              <a:rPr lang="en-GB" sz="2968" dirty="0">
                <a:solidFill>
                  <a:prstClr val="black"/>
                </a:solidFill>
                <a:latin typeface="Segoe UI" panose="020B0502040204020203" pitchFamily="34" charset="0"/>
              </a:rPr>
              <a:t>, indicating that flow was </a:t>
            </a:r>
            <a:r>
              <a:rPr lang="en-GB" sz="2968" b="1" dirty="0">
                <a:solidFill>
                  <a:prstClr val="black"/>
                </a:solidFill>
                <a:latin typeface="Segoe UI" panose="020B0502040204020203" pitchFamily="34" charset="0"/>
              </a:rPr>
              <a:t>contained despite increased demand</a:t>
            </a:r>
            <a:r>
              <a:rPr lang="en-GB" sz="2968" dirty="0">
                <a:solidFill>
                  <a:prstClr val="black"/>
                </a:solidFill>
                <a:latin typeface="Segoe UI" panose="020B0502040204020203" pitchFamily="34" charset="0"/>
              </a:rPr>
              <a:t>.</a:t>
            </a:r>
          </a:p>
          <a:p>
            <a:pPr marL="1225199" lvl="1" indent="-471230" defTabSz="1507937" fontAlgn="t">
              <a:buFont typeface="Arial" panose="020B0604020202020204" pitchFamily="34" charset="0"/>
              <a:buChar char="•"/>
              <a:defRPr/>
            </a:pPr>
            <a:r>
              <a:rPr lang="en-GB" sz="2968" dirty="0">
                <a:solidFill>
                  <a:prstClr val="black"/>
                </a:solidFill>
                <a:latin typeface="Segoe UI" panose="020B0502040204020203" pitchFamily="34" charset="0"/>
              </a:rPr>
              <a:t>This pattern suggests the Easter interventions </a:t>
            </a:r>
            <a:r>
              <a:rPr lang="en-GB" sz="2968" b="1" dirty="0">
                <a:solidFill>
                  <a:prstClr val="black"/>
                </a:solidFill>
                <a:latin typeface="Segoe UI" panose="020B0502040204020203" pitchFamily="34" charset="0"/>
              </a:rPr>
              <a:t>prevented prolonged LOS escalation</a:t>
            </a:r>
            <a:r>
              <a:rPr lang="en-GB" sz="2968" dirty="0">
                <a:solidFill>
                  <a:prstClr val="black"/>
                </a:solidFill>
                <a:latin typeface="Segoe UI" panose="020B0502040204020203" pitchFamily="34" charset="0"/>
              </a:rPr>
              <a:t>, maintaining LOS broadly in line with historical weekly performance rather than driving a step‑change reduction.</a:t>
            </a:r>
          </a:p>
        </p:txBody>
      </p:sp>
    </p:spTree>
    <p:extLst>
      <p:ext uri="{BB962C8B-B14F-4D97-AF65-F5344CB8AC3E}">
        <p14:creationId xmlns:p14="http://schemas.microsoft.com/office/powerpoint/2010/main" val="298127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A149A-4102-74AD-8008-366349D46B5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FF4ACF-F93D-3D37-50B4-EABA036F9C7D}"/>
              </a:ext>
            </a:extLst>
          </p:cNvPr>
          <p:cNvSpPr txBox="1"/>
          <p:nvPr/>
        </p:nvSpPr>
        <p:spPr>
          <a:xfrm>
            <a:off x="165959" y="135712"/>
            <a:ext cx="7509408" cy="549061"/>
          </a:xfrm>
          <a:prstGeom prst="rect">
            <a:avLst/>
          </a:prstGeom>
          <a:noFill/>
        </p:spPr>
        <p:txBody>
          <a:bodyPr wrap="square" rtlCol="0">
            <a:spAutoFit/>
          </a:bodyPr>
          <a:lstStyle/>
          <a:p>
            <a:pPr defTabSz="1507937">
              <a:defRPr/>
            </a:pPr>
            <a:r>
              <a:rPr lang="en-GB" sz="2968" dirty="0">
                <a:solidFill>
                  <a:prstClr val="black"/>
                </a:solidFill>
                <a:latin typeface="Aptos" panose="02110004020202020204"/>
              </a:rPr>
              <a:t>5. Bed availability at the front door (9am)</a:t>
            </a:r>
            <a:endParaRPr lang="en-GB" sz="2968" b="1" dirty="0">
              <a:solidFill>
                <a:prstClr val="black"/>
              </a:solidFill>
              <a:latin typeface="Aptos" panose="02110004020202020204"/>
            </a:endParaRPr>
          </a:p>
        </p:txBody>
      </p:sp>
      <p:sp>
        <p:nvSpPr>
          <p:cNvPr id="7" name="TextBox 6">
            <a:extLst>
              <a:ext uri="{FF2B5EF4-FFF2-40B4-BE49-F238E27FC236}">
                <a16:creationId xmlns:a16="http://schemas.microsoft.com/office/drawing/2014/main" id="{550DA8C7-BAEB-CEB6-9D58-2C0A98719203}"/>
              </a:ext>
            </a:extLst>
          </p:cNvPr>
          <p:cNvSpPr txBox="1"/>
          <p:nvPr/>
        </p:nvSpPr>
        <p:spPr>
          <a:xfrm>
            <a:off x="832644" y="930275"/>
            <a:ext cx="17763219" cy="4202882"/>
          </a:xfrm>
          <a:prstGeom prst="rect">
            <a:avLst/>
          </a:prstGeom>
          <a:noFill/>
        </p:spPr>
        <p:txBody>
          <a:bodyPr wrap="square">
            <a:spAutoFit/>
          </a:bodyPr>
          <a:lstStyle/>
          <a:p>
            <a:pPr fontAlgn="t"/>
            <a:r>
              <a:rPr lang="en-GB" sz="2968" b="1" dirty="0">
                <a:latin typeface="Segoe UI" panose="020B0502040204020203" pitchFamily="34" charset="0"/>
              </a:rPr>
              <a:t>Patients waiting for a bed at 9am</a:t>
            </a:r>
          </a:p>
          <a:p>
            <a:pPr fontAlgn="t"/>
            <a:endParaRPr lang="en-GB" sz="2968" b="1" dirty="0">
              <a:latin typeface="Segoe UI" panose="020B0502040204020203" pitchFamily="34" charset="0"/>
            </a:endParaRPr>
          </a:p>
          <a:p>
            <a:pPr fontAlgn="t">
              <a:buFont typeface="Arial" panose="020B0604020202020204" pitchFamily="34" charset="0"/>
              <a:buChar char="•"/>
            </a:pPr>
            <a:r>
              <a:rPr lang="en-GB" sz="2968" dirty="0">
                <a:latin typeface="Segoe UI" panose="020B0502040204020203" pitchFamily="34" charset="0"/>
              </a:rPr>
              <a:t>Average </a:t>
            </a:r>
            <a:r>
              <a:rPr lang="en-GB" sz="2968" b="1" dirty="0">
                <a:latin typeface="Segoe UI" panose="020B0502040204020203" pitchFamily="34" charset="0"/>
              </a:rPr>
              <a:t>36</a:t>
            </a:r>
            <a:r>
              <a:rPr lang="en-GB" sz="2968" dirty="0">
                <a:latin typeface="Segoe UI" panose="020B0502040204020203" pitchFamily="34" charset="0"/>
              </a:rPr>
              <a:t>, with 80th percentile </a:t>
            </a:r>
            <a:r>
              <a:rPr lang="en-GB" sz="2968" b="1" dirty="0">
                <a:latin typeface="Segoe UI" panose="020B0502040204020203" pitchFamily="34" charset="0"/>
              </a:rPr>
              <a:t>41</a:t>
            </a:r>
            <a:endParaRPr lang="en-GB" sz="2968" dirty="0">
              <a:latin typeface="Segoe UI" panose="020B0502040204020203" pitchFamily="34" charset="0"/>
            </a:endParaRPr>
          </a:p>
          <a:p>
            <a:pPr fontAlgn="t">
              <a:buFont typeface="Arial" panose="020B0604020202020204" pitchFamily="34" charset="0"/>
              <a:buChar char="•"/>
            </a:pPr>
            <a:r>
              <a:rPr lang="en-GB" sz="2968" dirty="0">
                <a:latin typeface="Segoe UI" panose="020B0502040204020203" pitchFamily="34" charset="0"/>
              </a:rPr>
              <a:t>Clear reduction towards the end of the period</a:t>
            </a:r>
          </a:p>
          <a:p>
            <a:pPr fontAlgn="t">
              <a:buFont typeface="Arial" panose="020B0604020202020204" pitchFamily="34" charset="0"/>
              <a:buChar char="•"/>
            </a:pPr>
            <a:r>
              <a:rPr lang="en-GB" sz="2968" dirty="0">
                <a:latin typeface="Segoe UI" panose="020B0502040204020203" pitchFamily="34" charset="0"/>
              </a:rPr>
              <a:t>Final days down to mid‑20s</a:t>
            </a:r>
          </a:p>
          <a:p>
            <a:pPr fontAlgn="t"/>
            <a:endParaRPr lang="en-GB" sz="2968" dirty="0">
              <a:latin typeface="Segoe UI" panose="020B0502040204020203" pitchFamily="34" charset="0"/>
            </a:endParaRPr>
          </a:p>
          <a:p>
            <a:pPr fontAlgn="t"/>
            <a:r>
              <a:rPr lang="en-GB" sz="2968" b="1" dirty="0">
                <a:latin typeface="Segoe UI" panose="020B0502040204020203" pitchFamily="34" charset="0"/>
              </a:rPr>
              <a:t>Interpretation:</a:t>
            </a:r>
            <a:br>
              <a:rPr lang="en-GB" sz="2968" dirty="0">
                <a:latin typeface="Segoe UI" panose="020B0502040204020203" pitchFamily="34" charset="0"/>
              </a:rPr>
            </a:br>
            <a:r>
              <a:rPr lang="en-GB" sz="2968" dirty="0">
                <a:latin typeface="Segoe UI" panose="020B0502040204020203" pitchFamily="34" charset="0"/>
              </a:rPr>
              <a:t>This aligns directly with </a:t>
            </a:r>
            <a:r>
              <a:rPr lang="en-GB" sz="2968" b="1" dirty="0">
                <a:latin typeface="Segoe UI" panose="020B0502040204020203" pitchFamily="34" charset="0"/>
              </a:rPr>
              <a:t>board rounds + silver command + discharge focus</a:t>
            </a:r>
            <a:r>
              <a:rPr lang="en-GB" sz="2968" dirty="0">
                <a:latin typeface="Segoe UI" panose="020B0502040204020203" pitchFamily="34" charset="0"/>
              </a:rPr>
              <a:t>. This supports the view that </a:t>
            </a:r>
            <a:r>
              <a:rPr lang="en-GB" sz="2968" b="1" dirty="0">
                <a:latin typeface="Segoe UI" panose="020B0502040204020203" pitchFamily="34" charset="0"/>
              </a:rPr>
              <a:t>flow was improved even if capacity was unchanged</a:t>
            </a:r>
            <a:r>
              <a:rPr lang="en-GB" sz="2968" dirty="0">
                <a:latin typeface="Segoe UI" panose="020B0502040204020203" pitchFamily="34" charset="0"/>
              </a:rPr>
              <a:t>.</a:t>
            </a:r>
          </a:p>
        </p:txBody>
      </p:sp>
    </p:spTree>
    <p:extLst>
      <p:ext uri="{BB962C8B-B14F-4D97-AF65-F5344CB8AC3E}">
        <p14:creationId xmlns:p14="http://schemas.microsoft.com/office/powerpoint/2010/main" val="3989387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A149A-4102-74AD-8008-366349D46B5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FF4ACF-F93D-3D37-50B4-EABA036F9C7D}"/>
              </a:ext>
            </a:extLst>
          </p:cNvPr>
          <p:cNvSpPr txBox="1"/>
          <p:nvPr/>
        </p:nvSpPr>
        <p:spPr>
          <a:xfrm>
            <a:off x="165959" y="135712"/>
            <a:ext cx="7509408" cy="549061"/>
          </a:xfrm>
          <a:prstGeom prst="rect">
            <a:avLst/>
          </a:prstGeom>
          <a:noFill/>
        </p:spPr>
        <p:txBody>
          <a:bodyPr wrap="square" rtlCol="0">
            <a:spAutoFit/>
          </a:bodyPr>
          <a:lstStyle/>
          <a:p>
            <a:pPr defTabSz="1507937">
              <a:defRPr/>
            </a:pPr>
            <a:r>
              <a:rPr lang="en-GB" sz="2968" dirty="0">
                <a:solidFill>
                  <a:prstClr val="black"/>
                </a:solidFill>
                <a:latin typeface="Aptos" panose="02110004020202020204"/>
              </a:rPr>
              <a:t>6. Ward Discharge Performance</a:t>
            </a:r>
            <a:endParaRPr lang="en-GB" sz="2968" b="1" dirty="0">
              <a:solidFill>
                <a:prstClr val="black"/>
              </a:solidFill>
              <a:latin typeface="Aptos" panose="02110004020202020204"/>
            </a:endParaRPr>
          </a:p>
        </p:txBody>
      </p:sp>
      <p:sp>
        <p:nvSpPr>
          <p:cNvPr id="7" name="TextBox 6">
            <a:extLst>
              <a:ext uri="{FF2B5EF4-FFF2-40B4-BE49-F238E27FC236}">
                <a16:creationId xmlns:a16="http://schemas.microsoft.com/office/drawing/2014/main" id="{550DA8C7-BAEB-CEB6-9D58-2C0A98719203}"/>
              </a:ext>
            </a:extLst>
          </p:cNvPr>
          <p:cNvSpPr txBox="1"/>
          <p:nvPr/>
        </p:nvSpPr>
        <p:spPr>
          <a:xfrm>
            <a:off x="985044" y="1021671"/>
            <a:ext cx="16944134" cy="8287718"/>
          </a:xfrm>
          <a:prstGeom prst="rect">
            <a:avLst/>
          </a:prstGeom>
          <a:noFill/>
        </p:spPr>
        <p:txBody>
          <a:bodyPr wrap="square">
            <a:spAutoFit/>
          </a:bodyPr>
          <a:lstStyle/>
          <a:p>
            <a:pPr fontAlgn="t"/>
            <a:r>
              <a:rPr lang="en-GB" sz="2803" b="1" dirty="0">
                <a:latin typeface="Segoe UI" panose="020B0502040204020203" pitchFamily="34" charset="0"/>
              </a:rPr>
              <a:t>Ward discharge performance</a:t>
            </a:r>
          </a:p>
          <a:p>
            <a:pPr fontAlgn="t"/>
            <a:endParaRPr lang="en-GB" sz="2803" b="1" dirty="0">
              <a:latin typeface="Segoe UI" panose="020B0502040204020203" pitchFamily="34" charset="0"/>
            </a:endParaRPr>
          </a:p>
          <a:p>
            <a:pPr fontAlgn="t"/>
            <a:r>
              <a:rPr lang="en-GB" sz="2803" b="1" dirty="0">
                <a:latin typeface="Segoe UI" panose="020B0502040204020203" pitchFamily="34" charset="0"/>
              </a:rPr>
              <a:t>Weekday medical discharges</a:t>
            </a:r>
          </a:p>
          <a:p>
            <a:pPr fontAlgn="t">
              <a:buFont typeface="Arial" panose="020B0604020202020204" pitchFamily="34" charset="0"/>
              <a:buChar char="•"/>
            </a:pPr>
            <a:r>
              <a:rPr lang="en-GB" sz="2803" dirty="0">
                <a:latin typeface="Segoe UI" panose="020B0502040204020203" pitchFamily="34" charset="0"/>
              </a:rPr>
              <a:t>Generally strong (mostly </a:t>
            </a:r>
            <a:r>
              <a:rPr lang="en-GB" sz="2803" b="1" dirty="0">
                <a:latin typeface="Segoe UI" panose="020B0502040204020203" pitchFamily="34" charset="0"/>
              </a:rPr>
              <a:t>50–69</a:t>
            </a:r>
            <a:r>
              <a:rPr lang="en-GB" sz="2803" dirty="0">
                <a:latin typeface="Segoe UI" panose="020B0502040204020203" pitchFamily="34" charset="0"/>
              </a:rPr>
              <a:t>)</a:t>
            </a:r>
          </a:p>
          <a:p>
            <a:pPr fontAlgn="t">
              <a:buFont typeface="Arial" panose="020B0604020202020204" pitchFamily="34" charset="0"/>
              <a:buChar char="•"/>
            </a:pPr>
            <a:r>
              <a:rPr lang="en-GB" sz="2803" dirty="0">
                <a:latin typeface="Segoe UI" panose="020B0502040204020203" pitchFamily="34" charset="0"/>
              </a:rPr>
              <a:t>One sharp dip on Bank Holiday Monday (to </a:t>
            </a:r>
            <a:r>
              <a:rPr lang="en-GB" sz="2803" b="1" dirty="0">
                <a:latin typeface="Segoe UI" panose="020B0502040204020203" pitchFamily="34" charset="0"/>
              </a:rPr>
              <a:t>22</a:t>
            </a:r>
            <a:r>
              <a:rPr lang="en-GB" sz="2803" dirty="0">
                <a:latin typeface="Segoe UI" panose="020B0502040204020203" pitchFamily="34" charset="0"/>
              </a:rPr>
              <a:t>)</a:t>
            </a:r>
          </a:p>
          <a:p>
            <a:pPr fontAlgn="t">
              <a:buFont typeface="Arial" panose="020B0604020202020204" pitchFamily="34" charset="0"/>
              <a:buChar char="•"/>
            </a:pPr>
            <a:r>
              <a:rPr lang="en-GB" sz="2803" dirty="0">
                <a:latin typeface="Segoe UI" panose="020B0502040204020203" pitchFamily="34" charset="0"/>
              </a:rPr>
              <a:t>Rapid rebound immediately after to </a:t>
            </a:r>
            <a:r>
              <a:rPr lang="en-GB" sz="2803" b="1" dirty="0">
                <a:latin typeface="Segoe UI" panose="020B0502040204020203" pitchFamily="34" charset="0"/>
              </a:rPr>
              <a:t>55–69</a:t>
            </a:r>
          </a:p>
          <a:p>
            <a:pPr fontAlgn="t">
              <a:buFont typeface="Arial" panose="020B0604020202020204" pitchFamily="34" charset="0"/>
              <a:buChar char="•"/>
            </a:pPr>
            <a:endParaRPr lang="en-GB" sz="2803" dirty="0">
              <a:latin typeface="Segoe UI" panose="020B0502040204020203" pitchFamily="34" charset="0"/>
            </a:endParaRPr>
          </a:p>
          <a:p>
            <a:pPr fontAlgn="t"/>
            <a:r>
              <a:rPr lang="en-GB" sz="2803" b="1" dirty="0">
                <a:latin typeface="Segoe UI" panose="020B0502040204020203" pitchFamily="34" charset="0"/>
              </a:rPr>
              <a:t>Weekend medical discharges</a:t>
            </a:r>
          </a:p>
          <a:p>
            <a:pPr fontAlgn="t">
              <a:buFont typeface="Arial" panose="020B0604020202020204" pitchFamily="34" charset="0"/>
              <a:buChar char="•"/>
            </a:pPr>
            <a:r>
              <a:rPr lang="en-GB" sz="2803" dirty="0">
                <a:latin typeface="Segoe UI" panose="020B0502040204020203" pitchFamily="34" charset="0"/>
              </a:rPr>
              <a:t>More variable</a:t>
            </a:r>
          </a:p>
          <a:p>
            <a:pPr fontAlgn="t">
              <a:buFont typeface="Arial" panose="020B0604020202020204" pitchFamily="34" charset="0"/>
              <a:buChar char="•"/>
            </a:pPr>
            <a:r>
              <a:rPr lang="en-GB" sz="2803" dirty="0">
                <a:latin typeface="Segoe UI" panose="020B0502040204020203" pitchFamily="34" charset="0"/>
              </a:rPr>
              <a:t>One notably low point (</a:t>
            </a:r>
            <a:r>
              <a:rPr lang="en-GB" sz="2803" b="1" dirty="0">
                <a:latin typeface="Segoe UI" panose="020B0502040204020203" pitchFamily="34" charset="0"/>
              </a:rPr>
              <a:t>11</a:t>
            </a:r>
            <a:r>
              <a:rPr lang="en-GB" sz="2803" dirty="0">
                <a:latin typeface="Segoe UI" panose="020B0502040204020203" pitchFamily="34" charset="0"/>
              </a:rPr>
              <a:t>) on 12</a:t>
            </a:r>
            <a:r>
              <a:rPr lang="en-GB" sz="2803" baseline="30000" dirty="0">
                <a:latin typeface="Segoe UI" panose="020B0502040204020203" pitchFamily="34" charset="0"/>
              </a:rPr>
              <a:t>th</a:t>
            </a:r>
            <a:r>
              <a:rPr lang="en-GB" sz="2803" dirty="0">
                <a:latin typeface="Segoe UI" panose="020B0502040204020203" pitchFamily="34" charset="0"/>
              </a:rPr>
              <a:t> April (Sunday) , but in keeping with wider trend for Sunday performance over a wider period</a:t>
            </a:r>
          </a:p>
          <a:p>
            <a:pPr fontAlgn="t">
              <a:buFont typeface="Arial" panose="020B0604020202020204" pitchFamily="34" charset="0"/>
              <a:buChar char="•"/>
            </a:pPr>
            <a:r>
              <a:rPr lang="en-GB" sz="2803" dirty="0">
                <a:latin typeface="Segoe UI" panose="020B0502040204020203" pitchFamily="34" charset="0"/>
              </a:rPr>
              <a:t>Otherwise broadly around the </a:t>
            </a:r>
            <a:r>
              <a:rPr lang="en-GB" sz="2803" b="1" dirty="0">
                <a:latin typeface="Segoe UI" panose="020B0502040204020203" pitchFamily="34" charset="0"/>
              </a:rPr>
              <a:t>80th percentile</a:t>
            </a:r>
          </a:p>
          <a:p>
            <a:pPr fontAlgn="t">
              <a:buFont typeface="Arial" panose="020B0604020202020204" pitchFamily="34" charset="0"/>
              <a:buChar char="•"/>
            </a:pPr>
            <a:endParaRPr lang="en-GB" sz="2803" dirty="0">
              <a:latin typeface="Segoe UI" panose="020B0502040204020203" pitchFamily="34" charset="0"/>
            </a:endParaRPr>
          </a:p>
          <a:p>
            <a:pPr fontAlgn="t"/>
            <a:r>
              <a:rPr lang="en-GB" sz="2803" b="1" dirty="0">
                <a:latin typeface="Segoe UI" panose="020B0502040204020203" pitchFamily="34" charset="0"/>
              </a:rPr>
              <a:t>Interpretation:</a:t>
            </a:r>
            <a:endParaRPr lang="en-GB" sz="2803" dirty="0">
              <a:latin typeface="Segoe UI" panose="020B0502040204020203" pitchFamily="34" charset="0"/>
            </a:endParaRPr>
          </a:p>
          <a:p>
            <a:pPr fontAlgn="t">
              <a:buFont typeface="Arial" panose="020B0604020202020204" pitchFamily="34" charset="0"/>
              <a:buChar char="•"/>
            </a:pPr>
            <a:r>
              <a:rPr lang="en-GB" sz="2803" dirty="0">
                <a:latin typeface="Segoe UI" panose="020B0502040204020203" pitchFamily="34" charset="0"/>
              </a:rPr>
              <a:t>The infrastructure maintained weekday performance well.</a:t>
            </a:r>
          </a:p>
          <a:p>
            <a:pPr fontAlgn="t">
              <a:buFont typeface="Arial" panose="020B0604020202020204" pitchFamily="34" charset="0"/>
              <a:buChar char="•"/>
            </a:pPr>
            <a:r>
              <a:rPr lang="en-GB" sz="2803" dirty="0">
                <a:latin typeface="Segoe UI" panose="020B0502040204020203" pitchFamily="34" charset="0"/>
              </a:rPr>
              <a:t>Weekend impact is </a:t>
            </a:r>
            <a:r>
              <a:rPr lang="en-GB" sz="2803" b="1" dirty="0">
                <a:latin typeface="Segoe UI" panose="020B0502040204020203" pitchFamily="34" charset="0"/>
              </a:rPr>
              <a:t>less consistent</a:t>
            </a:r>
            <a:r>
              <a:rPr lang="en-GB" sz="2803" dirty="0">
                <a:latin typeface="Segoe UI" panose="020B0502040204020203" pitchFamily="34" charset="0"/>
              </a:rPr>
              <a:t>, suggesting: </a:t>
            </a:r>
          </a:p>
          <a:p>
            <a:pPr marL="1225199" lvl="1" indent="-471230" fontAlgn="t">
              <a:buFont typeface="Arial" panose="020B0604020202020204" pitchFamily="34" charset="0"/>
              <a:buChar char="•"/>
            </a:pPr>
            <a:r>
              <a:rPr lang="en-GB" sz="2803" dirty="0">
                <a:latin typeface="Segoe UI" panose="020B0502040204020203" pitchFamily="34" charset="0"/>
              </a:rPr>
              <a:t>Variable staffing effectiveness in the face of systemic challenges on a weekend</a:t>
            </a:r>
          </a:p>
          <a:p>
            <a:pPr marL="1225199" lvl="1" indent="-471230" fontAlgn="t">
              <a:buFont typeface="Arial" panose="020B0604020202020204" pitchFamily="34" charset="0"/>
              <a:buChar char="•"/>
            </a:pPr>
            <a:r>
              <a:rPr lang="en-GB" sz="2803" dirty="0">
                <a:latin typeface="Segoe UI" panose="020B0502040204020203" pitchFamily="34" charset="0"/>
              </a:rPr>
              <a:t>Limits to what escalation can offset during bank holiday periods</a:t>
            </a:r>
          </a:p>
          <a:p>
            <a:pPr fontAlgn="t"/>
            <a:r>
              <a:rPr lang="en-GB" sz="2803" dirty="0">
                <a:latin typeface="Segoe UI" panose="020B0502040204020203" pitchFamily="34" charset="0"/>
              </a:rPr>
              <a:t>This does </a:t>
            </a:r>
            <a:r>
              <a:rPr lang="en-GB" sz="2803" b="1" dirty="0">
                <a:latin typeface="Segoe UI" panose="020B0502040204020203" pitchFamily="34" charset="0"/>
              </a:rPr>
              <a:t>not negate impact</a:t>
            </a:r>
            <a:r>
              <a:rPr lang="en-GB" sz="2803" dirty="0">
                <a:latin typeface="Segoe UI" panose="020B0502040204020203" pitchFamily="34" charset="0"/>
              </a:rPr>
              <a:t>, but highlights </a:t>
            </a:r>
            <a:r>
              <a:rPr lang="en-GB" sz="2803" b="1" dirty="0">
                <a:latin typeface="Segoe UI" panose="020B0502040204020203" pitchFamily="34" charset="0"/>
              </a:rPr>
              <a:t>where the plan is weaker</a:t>
            </a:r>
            <a:r>
              <a:rPr lang="en-GB" sz="2803" dirty="0">
                <a:latin typeface="Segoe UI" panose="020B0502040204020203" pitchFamily="34" charset="0"/>
              </a:rPr>
              <a:t>.</a:t>
            </a:r>
          </a:p>
        </p:txBody>
      </p:sp>
    </p:spTree>
    <p:extLst>
      <p:ext uri="{BB962C8B-B14F-4D97-AF65-F5344CB8AC3E}">
        <p14:creationId xmlns:p14="http://schemas.microsoft.com/office/powerpoint/2010/main" val="1686108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9224848-F13F-4307-8E45-3B50F70AAE6E}"/>
              </a:ext>
            </a:extLst>
          </p:cNvPr>
          <p:cNvSpPr>
            <a:spLocks noGrp="1"/>
          </p:cNvSpPr>
          <p:nvPr>
            <p:ph type="body" sz="quarter" idx="10"/>
          </p:nvPr>
        </p:nvSpPr>
        <p:spPr>
          <a:xfrm>
            <a:off x="908844" y="2606675"/>
            <a:ext cx="17409186" cy="2810464"/>
          </a:xfrm>
        </p:spPr>
        <p:txBody>
          <a:bodyPr/>
          <a:lstStyle/>
          <a:p>
            <a:r>
              <a:rPr lang="en-GB" sz="5400" dirty="0"/>
              <a:t>Neath Port Talbot and Singleton Hospitals</a:t>
            </a:r>
            <a:br>
              <a:rPr lang="en-GB" sz="5400" dirty="0"/>
            </a:br>
            <a:r>
              <a:rPr lang="en-GB" sz="5400" dirty="0"/>
              <a:t>Easter Sprint: 26</a:t>
            </a:r>
            <a:r>
              <a:rPr lang="en-GB" sz="5400" baseline="30000" dirty="0"/>
              <a:t>th</a:t>
            </a:r>
            <a:r>
              <a:rPr lang="en-GB" sz="5400" dirty="0"/>
              <a:t> March – 2</a:t>
            </a:r>
            <a:r>
              <a:rPr lang="en-GB" sz="5400" baseline="30000" dirty="0"/>
              <a:t>nd</a:t>
            </a:r>
            <a:r>
              <a:rPr lang="en-GB" sz="5400" dirty="0"/>
              <a:t> April</a:t>
            </a:r>
            <a:br>
              <a:rPr lang="en-GB" sz="5400" dirty="0"/>
            </a:br>
            <a:r>
              <a:rPr lang="en-GB" sz="5400" dirty="0"/>
              <a:t>Easter Weekend: 3</a:t>
            </a:r>
            <a:r>
              <a:rPr lang="en-GB" sz="5400" baseline="30000" dirty="0"/>
              <a:t>rd</a:t>
            </a:r>
            <a:r>
              <a:rPr lang="en-GB" sz="5400" dirty="0"/>
              <a:t> April to 6</a:t>
            </a:r>
            <a:r>
              <a:rPr lang="en-GB" sz="5400" baseline="30000" dirty="0"/>
              <a:t>th</a:t>
            </a:r>
            <a:r>
              <a:rPr lang="en-GB" sz="5400" dirty="0"/>
              <a:t> April</a:t>
            </a:r>
          </a:p>
        </p:txBody>
      </p:sp>
      <p:sp>
        <p:nvSpPr>
          <p:cNvPr id="6" name="TextBox 5">
            <a:extLst>
              <a:ext uri="{FF2B5EF4-FFF2-40B4-BE49-F238E27FC236}">
                <a16:creationId xmlns:a16="http://schemas.microsoft.com/office/drawing/2014/main" id="{F6831F14-3F53-4A4C-8C45-4D734C0D24B0}"/>
              </a:ext>
            </a:extLst>
          </p:cNvPr>
          <p:cNvSpPr txBox="1"/>
          <p:nvPr/>
        </p:nvSpPr>
        <p:spPr>
          <a:xfrm>
            <a:off x="985044" y="6188075"/>
            <a:ext cx="14081760" cy="1323439"/>
          </a:xfrm>
          <a:prstGeom prst="rect">
            <a:avLst/>
          </a:prstGeom>
          <a:noFill/>
        </p:spPr>
        <p:txBody>
          <a:bodyPr wrap="square">
            <a:spAutoFit/>
          </a:bodyPr>
          <a:lstStyle/>
          <a:p>
            <a:r>
              <a:rPr lang="en-GB" sz="4000" dirty="0">
                <a:solidFill>
                  <a:schemeClr val="bg1"/>
                </a:solidFill>
              </a:rPr>
              <a:t>@17</a:t>
            </a:r>
            <a:r>
              <a:rPr lang="en-GB" sz="4000" baseline="30000" dirty="0">
                <a:solidFill>
                  <a:schemeClr val="bg1"/>
                </a:solidFill>
              </a:rPr>
              <a:t>th</a:t>
            </a:r>
            <a:r>
              <a:rPr lang="en-GB" sz="4000" dirty="0">
                <a:solidFill>
                  <a:schemeClr val="bg1"/>
                </a:solidFill>
              </a:rPr>
              <a:t> April 2026</a:t>
            </a:r>
          </a:p>
          <a:p>
            <a:r>
              <a:rPr lang="en-GB" sz="4000" dirty="0">
                <a:solidFill>
                  <a:schemeClr val="bg1"/>
                </a:solidFill>
              </a:rPr>
              <a:t>Data: 1</a:t>
            </a:r>
            <a:r>
              <a:rPr lang="en-GB" sz="4000" baseline="30000" dirty="0">
                <a:solidFill>
                  <a:schemeClr val="bg1"/>
                </a:solidFill>
              </a:rPr>
              <a:t>st </a:t>
            </a:r>
            <a:r>
              <a:rPr lang="en-GB" sz="4000" dirty="0">
                <a:solidFill>
                  <a:schemeClr val="bg1"/>
                </a:solidFill>
              </a:rPr>
              <a:t>January 2026 to 12</a:t>
            </a:r>
            <a:r>
              <a:rPr lang="en-GB" sz="4000" baseline="30000" dirty="0">
                <a:solidFill>
                  <a:schemeClr val="bg1"/>
                </a:solidFill>
              </a:rPr>
              <a:t>th</a:t>
            </a:r>
            <a:r>
              <a:rPr lang="en-GB" sz="4000" dirty="0">
                <a:solidFill>
                  <a:schemeClr val="bg1"/>
                </a:solidFill>
              </a:rPr>
              <a:t> April 2026</a:t>
            </a:r>
            <a:endParaRPr lang="en-GB" dirty="0">
              <a:solidFill>
                <a:schemeClr val="bg1"/>
              </a:solidFill>
            </a:endParaRPr>
          </a:p>
        </p:txBody>
      </p:sp>
      <p:sp>
        <p:nvSpPr>
          <p:cNvPr id="7" name="TextBox 6">
            <a:extLst>
              <a:ext uri="{FF2B5EF4-FFF2-40B4-BE49-F238E27FC236}">
                <a16:creationId xmlns:a16="http://schemas.microsoft.com/office/drawing/2014/main" id="{C18AAEE3-A765-445A-9FD2-C6B2AED83051}"/>
              </a:ext>
            </a:extLst>
          </p:cNvPr>
          <p:cNvSpPr txBox="1"/>
          <p:nvPr/>
        </p:nvSpPr>
        <p:spPr>
          <a:xfrm>
            <a:off x="4414044" y="10455275"/>
            <a:ext cx="11782426" cy="400110"/>
          </a:xfrm>
          <a:prstGeom prst="rect">
            <a:avLst/>
          </a:prstGeom>
          <a:noFill/>
        </p:spPr>
        <p:txBody>
          <a:bodyPr wrap="square" rtlCol="0">
            <a:spAutoFit/>
          </a:bodyPr>
          <a:lstStyle/>
          <a:p>
            <a:r>
              <a:rPr lang="en-GB" sz="2000" dirty="0">
                <a:solidFill>
                  <a:schemeClr val="bg1"/>
                </a:solidFill>
              </a:rPr>
              <a:t>Enquiries: 	 </a:t>
            </a:r>
            <a:r>
              <a:rPr lang="en-GB" sz="2000" dirty="0">
                <a:solidFill>
                  <a:schemeClr val="bg1"/>
                </a:solidFill>
                <a:hlinkClick r:id="rId3">
                  <a:extLst>
                    <a:ext uri="{A12FA001-AC4F-418D-AE19-62706E023703}">
                      <ahyp:hlinkClr xmlns:ahyp="http://schemas.microsoft.com/office/drawing/2018/hyperlinkcolor" val="tx"/>
                    </a:ext>
                  </a:extLst>
                </a:hlinkClick>
              </a:rPr>
              <a:t>Louise.Williams@wale.nhs.uk</a:t>
            </a:r>
            <a:r>
              <a:rPr lang="en-GB" sz="2000" dirty="0">
                <a:solidFill>
                  <a:schemeClr val="bg1"/>
                </a:solidFill>
              </a:rPr>
              <a:t>    </a:t>
            </a:r>
            <a:r>
              <a:rPr lang="en-GB" sz="2000" dirty="0">
                <a:solidFill>
                  <a:schemeClr val="bg1"/>
                </a:solidFill>
                <a:hlinkClick r:id="rId4">
                  <a:extLst>
                    <a:ext uri="{A12FA001-AC4F-418D-AE19-62706E023703}">
                      <ahyp:hlinkClr xmlns:ahyp="http://schemas.microsoft.com/office/drawing/2018/hyperlinkcolor" val="tx"/>
                    </a:ext>
                  </a:extLst>
                </a:hlinkClick>
              </a:rPr>
              <a:t>Alison.Gallagher@wales.nhs.uk</a:t>
            </a:r>
            <a:r>
              <a:rPr lang="en-GB" sz="2000" dirty="0">
                <a:solidFill>
                  <a:schemeClr val="bg1"/>
                </a:solidFill>
              </a:rPr>
              <a:t> 	</a:t>
            </a:r>
          </a:p>
        </p:txBody>
      </p:sp>
    </p:spTree>
    <p:extLst>
      <p:ext uri="{BB962C8B-B14F-4D97-AF65-F5344CB8AC3E}">
        <p14:creationId xmlns:p14="http://schemas.microsoft.com/office/powerpoint/2010/main" val="3241519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dirty="0">
                <a:solidFill>
                  <a:schemeClr val="tx1"/>
                </a:solidFill>
                <a:latin typeface="Calibri" panose="020F0502020204030204" pitchFamily="34" charset="0"/>
              </a:rPr>
              <a:t>Neath Port Talbot &amp; Singleton D</a:t>
            </a:r>
            <a:r>
              <a:rPr lang="en-GB" sz="4000" b="0" i="0" u="none" strike="noStrike" dirty="0">
                <a:solidFill>
                  <a:schemeClr val="tx1"/>
                </a:solidFill>
                <a:effectLst/>
                <a:latin typeface="Calibri" panose="020F0502020204030204" pitchFamily="34" charset="0"/>
              </a:rPr>
              <a:t>ischarges &amp; COP – Weeks Pre and Post Easter 2026</a:t>
            </a:r>
          </a:p>
          <a:p>
            <a:pPr algn="l" fontAlgn="ctr"/>
            <a:endParaRPr lang="en-GB" sz="4000" b="0" i="0" u="none" strike="noStrike" dirty="0">
              <a:solidFill>
                <a:schemeClr val="tx1"/>
              </a:solidFill>
              <a:effectLst/>
              <a:latin typeface="Calibri" panose="020F0502020204030204" pitchFamily="34" charset="0"/>
            </a:endParaRPr>
          </a:p>
        </p:txBody>
      </p:sp>
      <p:graphicFrame>
        <p:nvGraphicFramePr>
          <p:cNvPr id="4" name="Table 4">
            <a:extLst>
              <a:ext uri="{FF2B5EF4-FFF2-40B4-BE49-F238E27FC236}">
                <a16:creationId xmlns:a16="http://schemas.microsoft.com/office/drawing/2014/main" id="{D33F191F-4D3B-4D98-8FE3-FE30805931E9}"/>
              </a:ext>
            </a:extLst>
          </p:cNvPr>
          <p:cNvGraphicFramePr>
            <a:graphicFrameLocks noGrp="1"/>
          </p:cNvGraphicFramePr>
          <p:nvPr>
            <p:extLst>
              <p:ext uri="{D42A27DB-BD31-4B8C-83A1-F6EECF244321}">
                <p14:modId xmlns:p14="http://schemas.microsoft.com/office/powerpoint/2010/main" val="3407108284"/>
              </p:ext>
            </p:extLst>
          </p:nvPr>
        </p:nvGraphicFramePr>
        <p:xfrm>
          <a:off x="1213644" y="1463675"/>
          <a:ext cx="17279235" cy="6414770"/>
        </p:xfrm>
        <a:graphic>
          <a:graphicData uri="http://schemas.openxmlformats.org/drawingml/2006/table">
            <a:tbl>
              <a:tblPr firstRow="1" bandRow="1">
                <a:tableStyleId>{5C22544A-7EE6-4342-B048-85BDC9FD1C3A}</a:tableStyleId>
              </a:tblPr>
              <a:tblGrid>
                <a:gridCol w="1752599">
                  <a:extLst>
                    <a:ext uri="{9D8B030D-6E8A-4147-A177-3AD203B41FA5}">
                      <a16:colId xmlns:a16="http://schemas.microsoft.com/office/drawing/2014/main" val="1399344670"/>
                    </a:ext>
                  </a:extLst>
                </a:gridCol>
                <a:gridCol w="4191001">
                  <a:extLst>
                    <a:ext uri="{9D8B030D-6E8A-4147-A177-3AD203B41FA5}">
                      <a16:colId xmlns:a16="http://schemas.microsoft.com/office/drawing/2014/main" val="3006672338"/>
                    </a:ext>
                  </a:extLst>
                </a:gridCol>
                <a:gridCol w="3962401">
                  <a:extLst>
                    <a:ext uri="{9D8B030D-6E8A-4147-A177-3AD203B41FA5}">
                      <a16:colId xmlns:a16="http://schemas.microsoft.com/office/drawing/2014/main" val="3390508538"/>
                    </a:ext>
                  </a:extLst>
                </a:gridCol>
                <a:gridCol w="935999">
                  <a:extLst>
                    <a:ext uri="{9D8B030D-6E8A-4147-A177-3AD203B41FA5}">
                      <a16:colId xmlns:a16="http://schemas.microsoft.com/office/drawing/2014/main" val="3454163120"/>
                    </a:ext>
                  </a:extLst>
                </a:gridCol>
                <a:gridCol w="935999">
                  <a:extLst>
                    <a:ext uri="{9D8B030D-6E8A-4147-A177-3AD203B41FA5}">
                      <a16:colId xmlns:a16="http://schemas.microsoft.com/office/drawing/2014/main" val="4170249807"/>
                    </a:ext>
                  </a:extLst>
                </a:gridCol>
                <a:gridCol w="935999">
                  <a:extLst>
                    <a:ext uri="{9D8B030D-6E8A-4147-A177-3AD203B41FA5}">
                      <a16:colId xmlns:a16="http://schemas.microsoft.com/office/drawing/2014/main" val="3529132461"/>
                    </a:ext>
                  </a:extLst>
                </a:gridCol>
                <a:gridCol w="935999">
                  <a:extLst>
                    <a:ext uri="{9D8B030D-6E8A-4147-A177-3AD203B41FA5}">
                      <a16:colId xmlns:a16="http://schemas.microsoft.com/office/drawing/2014/main" val="2339829904"/>
                    </a:ext>
                  </a:extLst>
                </a:gridCol>
                <a:gridCol w="935999">
                  <a:extLst>
                    <a:ext uri="{9D8B030D-6E8A-4147-A177-3AD203B41FA5}">
                      <a16:colId xmlns:a16="http://schemas.microsoft.com/office/drawing/2014/main" val="3845215823"/>
                    </a:ext>
                  </a:extLst>
                </a:gridCol>
                <a:gridCol w="935999">
                  <a:extLst>
                    <a:ext uri="{9D8B030D-6E8A-4147-A177-3AD203B41FA5}">
                      <a16:colId xmlns:a16="http://schemas.microsoft.com/office/drawing/2014/main" val="2079006887"/>
                    </a:ext>
                  </a:extLst>
                </a:gridCol>
                <a:gridCol w="1757240">
                  <a:extLst>
                    <a:ext uri="{9D8B030D-6E8A-4147-A177-3AD203B41FA5}">
                      <a16:colId xmlns:a16="http://schemas.microsoft.com/office/drawing/2014/main" val="4148744977"/>
                    </a:ext>
                  </a:extLst>
                </a:gridCol>
              </a:tblGrid>
              <a:tr h="0">
                <a:tc gridSpan="3">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gridSpan="6">
                  <a:txBody>
                    <a:bodyPr/>
                    <a:lstStyle/>
                    <a:p>
                      <a:r>
                        <a:rPr lang="en-GB" sz="2000" dirty="0">
                          <a:solidFill>
                            <a:schemeClr val="bg1"/>
                          </a:solidFill>
                        </a:rPr>
                        <a:t>Week commencing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rowSpan="3">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04913520"/>
                  </a:ext>
                </a:extLst>
              </a:tr>
              <a:tr h="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Hospital Site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Measure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Site/Ward Location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r>
                        <a:rPr lang="en-GB" sz="2000" dirty="0">
                          <a:solidFill>
                            <a:schemeClr val="bg1"/>
                          </a:solidFill>
                        </a:rPr>
                        <a:t>Thursday 26/03/2026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tx1"/>
                          </a:solidFill>
                        </a:rPr>
                        <a:t>Thursday 02/04/2026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Thursday 09/04/2026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vMerge="1">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244715960"/>
                  </a:ext>
                </a:extLst>
              </a:tr>
              <a:tr h="370840">
                <a:tc vMerge="1">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Median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Median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Median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5037673"/>
                  </a:ext>
                </a:extLst>
              </a:tr>
              <a:tr h="370840">
                <a:tc>
                  <a:txBody>
                    <a:bodyPr/>
                    <a:lstStyle/>
                    <a:p>
                      <a:pPr algn="l" fontAlgn="b"/>
                      <a:r>
                        <a:rPr lang="en-GB" sz="2000" b="1" i="0" u="none" strike="noStrike" dirty="0">
                          <a:solidFill>
                            <a:schemeClr val="tx1"/>
                          </a:solidFill>
                          <a:effectLst/>
                          <a:latin typeface="Calibri" panose="020F0502020204030204" pitchFamily="34" charset="0"/>
                        </a:rPr>
                        <a:t>NPT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Daily discharges per ward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NPT - Ward A (Medical)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1253533"/>
                  </a:ext>
                </a:extLst>
              </a:tr>
              <a:tr h="370840">
                <a:tc>
                  <a:txBody>
                    <a:bodyPr/>
                    <a:lstStyle/>
                    <a:p>
                      <a:pPr algn="l" fontAlgn="b"/>
                      <a:r>
                        <a:rPr lang="en-GB" sz="2000" b="1" i="0" u="none" strike="noStrike" dirty="0">
                          <a:solidFill>
                            <a:schemeClr val="tx1"/>
                          </a:solidFill>
                          <a:effectLst/>
                          <a:latin typeface="Calibri" panose="020F0502020204030204" pitchFamily="34" charset="0"/>
                        </a:rPr>
                        <a:t>NPT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Daily discharges per ward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NPT - Ward B2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chemeClr val="bg1"/>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chemeClr val="bg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chemeClr val="bg1"/>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chemeClr val="bg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7102444"/>
                  </a:ext>
                </a:extLst>
              </a:tr>
              <a:tr h="370840">
                <a:tc>
                  <a:txBody>
                    <a:bodyPr/>
                    <a:lstStyle/>
                    <a:p>
                      <a:pPr algn="l" fontAlgn="b"/>
                      <a:r>
                        <a:rPr lang="en-GB" sz="2000" b="1" i="0" u="none" strike="noStrike" dirty="0">
                          <a:solidFill>
                            <a:schemeClr val="tx1"/>
                          </a:solidFill>
                          <a:effectLst/>
                          <a:latin typeface="Calibri" panose="020F0502020204030204" pitchFamily="34" charset="0"/>
                        </a:rPr>
                        <a:t>NPT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Daily discharges per ward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NPT - Ward 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chemeClr val="bg1"/>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chemeClr val="bg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rgbClr val="000000"/>
                          </a:solidFill>
                          <a:effectLst/>
                          <a:latin typeface="Calibri" panose="020F050202020403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5276289"/>
                  </a:ext>
                </a:extLst>
              </a:tr>
              <a:tr h="370840">
                <a:tc>
                  <a:txBody>
                    <a:bodyPr/>
                    <a:lstStyle/>
                    <a:p>
                      <a:pPr algn="l" fontAlgn="b"/>
                      <a:r>
                        <a:rPr lang="en-GB" sz="2000" b="1" i="0" u="none" strike="noStrike" dirty="0">
                          <a:solidFill>
                            <a:schemeClr val="tx1"/>
                          </a:solidFill>
                          <a:effectLst/>
                          <a:latin typeface="Calibri" panose="020F0502020204030204" pitchFamily="34" charset="0"/>
                        </a:rPr>
                        <a:t>NPT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Daily discharges per ward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NPT - Ward 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chemeClr val="bg1"/>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chemeClr val="bg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4008535"/>
                  </a:ext>
                </a:extLst>
              </a:tr>
              <a:tr h="370840">
                <a:tc>
                  <a:txBody>
                    <a:bodyPr/>
                    <a:lstStyle/>
                    <a:p>
                      <a:pPr algn="l" fontAlgn="b"/>
                      <a:r>
                        <a:rPr lang="en-GB" sz="2000" b="1" i="0" u="none" strike="noStrike" dirty="0">
                          <a:solidFill>
                            <a:schemeClr val="tx1"/>
                          </a:solidFill>
                          <a:effectLst/>
                          <a:latin typeface="Calibri" panose="020F0502020204030204" pitchFamily="34" charset="0"/>
                        </a:rPr>
                        <a:t>NPT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No. of daily discharges on Singleton/NPT non elective wards.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Wards A, B2, C &amp; 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chemeClr val="bg1"/>
                          </a:solidFill>
                          <a:effectLst/>
                          <a:latin typeface="Calibri" panose="020F0502020204030204" pitchFamily="34"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chemeClr val="bg1"/>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rgbClr val="000000"/>
                          </a:solidFill>
                          <a:effectLst/>
                          <a:latin typeface="Calibri" panose="020F0502020204030204" pitchFamily="34"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58830"/>
                  </a:ext>
                </a:extLst>
              </a:tr>
              <a:tr h="370840">
                <a:tc gridSpan="10">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785022214"/>
                  </a:ext>
                </a:extLst>
              </a:tr>
              <a:tr h="370840">
                <a:tc>
                  <a:txBody>
                    <a:bodyPr/>
                    <a:lstStyle/>
                    <a:p>
                      <a:pPr algn="l" fontAlgn="b"/>
                      <a:r>
                        <a:rPr lang="en-GB" sz="2000" b="1"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Daily discharges per ward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Sing - Ward 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5341010"/>
                  </a:ext>
                </a:extLst>
              </a:tr>
              <a:tr h="370840">
                <a:tc>
                  <a:txBody>
                    <a:bodyPr/>
                    <a:lstStyle/>
                    <a:p>
                      <a:pPr algn="l" fontAlgn="b"/>
                      <a:r>
                        <a:rPr lang="en-GB" sz="2000" b="1"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Daily discharges per ward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Sing - Ward 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chemeClr val="bg1"/>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chemeClr val="bg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7656033"/>
                  </a:ext>
                </a:extLst>
              </a:tr>
              <a:tr h="370840">
                <a:tc>
                  <a:txBody>
                    <a:bodyPr/>
                    <a:lstStyle/>
                    <a:p>
                      <a:pPr algn="l" fontAlgn="b"/>
                      <a:r>
                        <a:rPr lang="en-GB" sz="2000" b="1"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No. of daily discharges on Singleton/NPT non elective wards.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Wards 3 &amp; 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chemeClr val="bg1"/>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chemeClr val="bg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rgbClr val="000000"/>
                          </a:solidFill>
                          <a:effectLst/>
                          <a:latin typeface="Calibri" panose="020F050202020403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868057"/>
                  </a:ext>
                </a:extLst>
              </a:tr>
              <a:tr h="370840">
                <a:tc gridSpan="10">
                  <a:txBody>
                    <a:bodyPr/>
                    <a:lstStyle/>
                    <a:p>
                      <a:pPr algn="l" fontAlgn="b"/>
                      <a:r>
                        <a:rPr lang="en-GB" sz="2000" b="0" i="0" u="none" strike="noStrike" dirty="0">
                          <a:solidFill>
                            <a:schemeClr val="tx1"/>
                          </a:solidFill>
                          <a:effectLst/>
                          <a:latin typeface="Calibri" panose="020F0502020204030204" pitchFamily="34" charset="0"/>
                        </a:rPr>
                        <a:t>COP</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en-GB" sz="20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en-GB" sz="2000" b="1"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hMerge="1">
                  <a:txBody>
                    <a:bodyPr/>
                    <a:lstStyle/>
                    <a:p>
                      <a:pPr algn="ctr" fontAlgn="b"/>
                      <a:endParaRPr lang="en-GB" sz="2000" b="0"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9707953"/>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000" b="1" i="0" u="none" strike="noStrike" dirty="0">
                          <a:solidFill>
                            <a:schemeClr val="tx1"/>
                          </a:solidFill>
                          <a:effectLst/>
                          <a:latin typeface="Calibri" panose="020F0502020204030204" pitchFamily="34" charset="0"/>
                        </a:rPr>
                        <a:t>NPT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NPT COP medical patients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Calibri" panose="020F0502020204030204" pitchFamily="34" charset="0"/>
                        </a:rPr>
                        <a:t>Wards A, B2, C &amp; D ~ </a:t>
                      </a:r>
                      <a:r>
                        <a:rPr lang="en-GB" sz="2000" b="0" i="0" u="none" strike="noStrike" dirty="0">
                          <a:solidFill>
                            <a:srgbClr val="000000"/>
                          </a:solidFill>
                          <a:effectLst/>
                          <a:latin typeface="Calibri" panose="020F0502020204030204" pitchFamily="34" charset="0"/>
                        </a:rPr>
                        <a:t>Average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2000" b="0"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dirty="0">
                          <a:solidFill>
                            <a:schemeClr val="bg1"/>
                          </a:solidFill>
                          <a:effectLst/>
                          <a:latin typeface="Calibri" panose="020F0502020204030204" pitchFamily="34"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chemeClr val="bg1"/>
                          </a:solidFill>
                          <a:effectLst/>
                          <a:latin typeface="Calibri" panose="020F0502020204030204" pitchFamily="34"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1030835"/>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000" b="1"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Singleton COP medical patients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Calibri" panose="020F0502020204030204" pitchFamily="34" charset="0"/>
                        </a:rPr>
                        <a:t>Wards 3 &amp; 4 ~ </a:t>
                      </a:r>
                      <a:r>
                        <a:rPr lang="en-GB" sz="2000" b="0" i="0" u="none" strike="noStrike" dirty="0">
                          <a:solidFill>
                            <a:srgbClr val="000000"/>
                          </a:solidFill>
                          <a:effectLst/>
                          <a:latin typeface="Calibri" panose="020F0502020204030204" pitchFamily="34" charset="0"/>
                        </a:rPr>
                        <a:t>Average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38.7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2000" b="0"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a:solidFill>
                            <a:schemeClr val="bg1"/>
                          </a:solidFill>
                          <a:effectLst/>
                          <a:latin typeface="Calibri" panose="020F0502020204030204" pitchFamily="34" charset="0"/>
                        </a:rPr>
                        <a:t>38.5</a:t>
                      </a:r>
                      <a:endParaRPr lang="en-GB" sz="2000" b="0"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38.7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9568769"/>
                  </a:ext>
                </a:extLst>
              </a:tr>
            </a:tbl>
          </a:graphicData>
        </a:graphic>
      </p:graphicFrame>
    </p:spTree>
    <p:extLst>
      <p:ext uri="{BB962C8B-B14F-4D97-AF65-F5344CB8AC3E}">
        <p14:creationId xmlns:p14="http://schemas.microsoft.com/office/powerpoint/2010/main" val="3590685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dirty="0">
                <a:solidFill>
                  <a:schemeClr val="tx1"/>
                </a:solidFill>
                <a:latin typeface="Calibri" panose="020F0502020204030204" pitchFamily="34" charset="0"/>
              </a:rPr>
              <a:t>Neath Port Talbot &amp; Singleton D</a:t>
            </a:r>
            <a:r>
              <a:rPr lang="en-GB" sz="4000" b="0" i="0" u="none" strike="noStrike" dirty="0">
                <a:solidFill>
                  <a:schemeClr val="tx1"/>
                </a:solidFill>
                <a:effectLst/>
                <a:latin typeface="Calibri" panose="020F0502020204030204" pitchFamily="34" charset="0"/>
              </a:rPr>
              <a:t>ischarges Daily – </a:t>
            </a:r>
            <a:r>
              <a:rPr lang="en-GB" sz="2400" b="0" i="0" u="none" strike="noStrike" dirty="0">
                <a:solidFill>
                  <a:schemeClr val="tx1"/>
                </a:solidFill>
                <a:effectLst/>
                <a:latin typeface="Calibri" panose="020F0502020204030204" pitchFamily="34" charset="0"/>
              </a:rPr>
              <a:t>with a focus on Pre and Post Easter 2026</a:t>
            </a:r>
            <a:endParaRPr lang="en-GB" sz="4000" b="0" i="0" u="none" strike="noStrike" dirty="0">
              <a:solidFill>
                <a:schemeClr val="tx1"/>
              </a:solidFill>
              <a:effectLst/>
              <a:latin typeface="Calibri" panose="020F0502020204030204" pitchFamily="34" charset="0"/>
            </a:endParaRPr>
          </a:p>
        </p:txBody>
      </p:sp>
      <p:pic>
        <p:nvPicPr>
          <p:cNvPr id="5" name="Picture 4">
            <a:extLst>
              <a:ext uri="{FF2B5EF4-FFF2-40B4-BE49-F238E27FC236}">
                <a16:creationId xmlns:a16="http://schemas.microsoft.com/office/drawing/2014/main" id="{2DB6FB87-26F6-4151-8617-273B389D1DED}"/>
              </a:ext>
            </a:extLst>
          </p:cNvPr>
          <p:cNvPicPr>
            <a:picLocks noChangeAspect="1"/>
          </p:cNvPicPr>
          <p:nvPr/>
        </p:nvPicPr>
        <p:blipFill>
          <a:blip r:embed="rId2"/>
          <a:stretch>
            <a:fillRect/>
          </a:stretch>
        </p:blipFill>
        <p:spPr>
          <a:xfrm>
            <a:off x="1899444" y="1311275"/>
            <a:ext cx="16383000" cy="3936893"/>
          </a:xfrm>
          <a:prstGeom prst="rect">
            <a:avLst/>
          </a:prstGeom>
          <a:ln>
            <a:solidFill>
              <a:schemeClr val="bg1">
                <a:lumMod val="85000"/>
              </a:schemeClr>
            </a:solidFill>
          </a:ln>
        </p:spPr>
      </p:pic>
      <p:pic>
        <p:nvPicPr>
          <p:cNvPr id="7" name="Picture 6">
            <a:extLst>
              <a:ext uri="{FF2B5EF4-FFF2-40B4-BE49-F238E27FC236}">
                <a16:creationId xmlns:a16="http://schemas.microsoft.com/office/drawing/2014/main" id="{D2D24AC5-B8FE-43B7-9A9A-5B882B6C6DC5}"/>
              </a:ext>
            </a:extLst>
          </p:cNvPr>
          <p:cNvPicPr>
            <a:picLocks noChangeAspect="1"/>
          </p:cNvPicPr>
          <p:nvPr/>
        </p:nvPicPr>
        <p:blipFill>
          <a:blip r:embed="rId3"/>
          <a:stretch>
            <a:fillRect/>
          </a:stretch>
        </p:blipFill>
        <p:spPr>
          <a:xfrm>
            <a:off x="1899444" y="5273675"/>
            <a:ext cx="16371233" cy="3962400"/>
          </a:xfrm>
          <a:prstGeom prst="rect">
            <a:avLst/>
          </a:prstGeom>
          <a:ln>
            <a:solidFill>
              <a:schemeClr val="bg1">
                <a:lumMod val="85000"/>
              </a:schemeClr>
            </a:solidFill>
          </a:ln>
        </p:spPr>
      </p:pic>
      <p:sp>
        <p:nvSpPr>
          <p:cNvPr id="6" name="TextBox 5">
            <a:extLst>
              <a:ext uri="{FF2B5EF4-FFF2-40B4-BE49-F238E27FC236}">
                <a16:creationId xmlns:a16="http://schemas.microsoft.com/office/drawing/2014/main" id="{D95D5F6C-2E7F-40EF-A8D6-9A0C58D0280A}"/>
              </a:ext>
            </a:extLst>
          </p:cNvPr>
          <p:cNvSpPr txBox="1"/>
          <p:nvPr/>
        </p:nvSpPr>
        <p:spPr>
          <a:xfrm>
            <a:off x="7538244" y="9388475"/>
            <a:ext cx="3048000" cy="1477328"/>
          </a:xfrm>
          <a:prstGeom prst="rect">
            <a:avLst/>
          </a:prstGeom>
          <a:noFill/>
        </p:spPr>
        <p:txBody>
          <a:bodyPr wrap="square" rtlCol="0">
            <a:spAutoFit/>
          </a:bodyPr>
          <a:lstStyle/>
          <a:p>
            <a:r>
              <a:rPr lang="en-GB" dirty="0"/>
              <a:t>NPT Wards:</a:t>
            </a:r>
          </a:p>
          <a:p>
            <a:r>
              <a:rPr lang="en-GB" dirty="0"/>
              <a:t>Ward A – (Medical Patients)</a:t>
            </a:r>
          </a:p>
          <a:p>
            <a:r>
              <a:rPr lang="en-GB" dirty="0"/>
              <a:t>Ward B2</a:t>
            </a:r>
          </a:p>
          <a:p>
            <a:r>
              <a:rPr lang="en-GB" dirty="0"/>
              <a:t>Ward C</a:t>
            </a:r>
          </a:p>
          <a:p>
            <a:r>
              <a:rPr lang="en-GB" dirty="0"/>
              <a:t>Ward D</a:t>
            </a:r>
          </a:p>
        </p:txBody>
      </p:sp>
      <p:sp>
        <p:nvSpPr>
          <p:cNvPr id="8" name="TextBox 7">
            <a:extLst>
              <a:ext uri="{FF2B5EF4-FFF2-40B4-BE49-F238E27FC236}">
                <a16:creationId xmlns:a16="http://schemas.microsoft.com/office/drawing/2014/main" id="{4AF618A5-965B-4422-83B8-C15B66D9AF22}"/>
              </a:ext>
            </a:extLst>
          </p:cNvPr>
          <p:cNvSpPr txBox="1"/>
          <p:nvPr/>
        </p:nvSpPr>
        <p:spPr>
          <a:xfrm>
            <a:off x="11424444" y="9388475"/>
            <a:ext cx="4191000" cy="923330"/>
          </a:xfrm>
          <a:prstGeom prst="rect">
            <a:avLst/>
          </a:prstGeom>
          <a:noFill/>
        </p:spPr>
        <p:txBody>
          <a:bodyPr wrap="square" rtlCol="0">
            <a:spAutoFit/>
          </a:bodyPr>
          <a:lstStyle/>
          <a:p>
            <a:r>
              <a:rPr lang="en-GB" dirty="0"/>
              <a:t>Singleton Wards:</a:t>
            </a:r>
          </a:p>
          <a:p>
            <a:r>
              <a:rPr lang="en-GB" dirty="0"/>
              <a:t>Ward 3 – previously </a:t>
            </a:r>
            <a:r>
              <a:rPr lang="en-GB" dirty="0" err="1"/>
              <a:t>Gorseinon</a:t>
            </a:r>
            <a:r>
              <a:rPr lang="en-GB" dirty="0"/>
              <a:t> West Ward</a:t>
            </a:r>
          </a:p>
          <a:p>
            <a:r>
              <a:rPr lang="en-GB" dirty="0"/>
              <a:t>Ward 4</a:t>
            </a:r>
          </a:p>
        </p:txBody>
      </p:sp>
      <p:sp>
        <p:nvSpPr>
          <p:cNvPr id="3" name="TextBox 2">
            <a:extLst>
              <a:ext uri="{FF2B5EF4-FFF2-40B4-BE49-F238E27FC236}">
                <a16:creationId xmlns:a16="http://schemas.microsoft.com/office/drawing/2014/main" id="{50FBB1FE-F9BD-4A61-A684-A1BF39EE6D8F}"/>
              </a:ext>
            </a:extLst>
          </p:cNvPr>
          <p:cNvSpPr txBox="1"/>
          <p:nvPr/>
        </p:nvSpPr>
        <p:spPr>
          <a:xfrm>
            <a:off x="15158244" y="2454275"/>
            <a:ext cx="3276600" cy="369332"/>
          </a:xfrm>
          <a:prstGeom prst="rect">
            <a:avLst/>
          </a:prstGeom>
          <a:noFill/>
        </p:spPr>
        <p:txBody>
          <a:bodyPr wrap="square" rtlCol="0">
            <a:spAutoFit/>
          </a:bodyPr>
          <a:lstStyle/>
          <a:p>
            <a:r>
              <a:rPr lang="en-GB" dirty="0"/>
              <a:t>~Pre           ~ Easter       ~Post</a:t>
            </a:r>
          </a:p>
        </p:txBody>
      </p:sp>
      <p:sp>
        <p:nvSpPr>
          <p:cNvPr id="9" name="TextBox 8">
            <a:extLst>
              <a:ext uri="{FF2B5EF4-FFF2-40B4-BE49-F238E27FC236}">
                <a16:creationId xmlns:a16="http://schemas.microsoft.com/office/drawing/2014/main" id="{E6B7D384-C957-47AE-82D1-EF2454329BB3}"/>
              </a:ext>
            </a:extLst>
          </p:cNvPr>
          <p:cNvSpPr txBox="1"/>
          <p:nvPr/>
        </p:nvSpPr>
        <p:spPr>
          <a:xfrm>
            <a:off x="15082044" y="6416675"/>
            <a:ext cx="3276600" cy="369332"/>
          </a:xfrm>
          <a:prstGeom prst="rect">
            <a:avLst/>
          </a:prstGeom>
          <a:noFill/>
        </p:spPr>
        <p:txBody>
          <a:bodyPr wrap="square" rtlCol="0">
            <a:spAutoFit/>
          </a:bodyPr>
          <a:lstStyle/>
          <a:p>
            <a:r>
              <a:rPr lang="en-GB" dirty="0"/>
              <a:t>~Pre           ~ Easter       ~Post</a:t>
            </a:r>
          </a:p>
        </p:txBody>
      </p:sp>
    </p:spTree>
    <p:extLst>
      <p:ext uri="{BB962C8B-B14F-4D97-AF65-F5344CB8AC3E}">
        <p14:creationId xmlns:p14="http://schemas.microsoft.com/office/powerpoint/2010/main" val="3453217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8211800" cy="558800"/>
          </a:xfrm>
        </p:spPr>
        <p:txBody>
          <a:bodyPr/>
          <a:lstStyle/>
          <a:p>
            <a:pPr algn="l" fontAlgn="ctr"/>
            <a:r>
              <a:rPr lang="en-GB" dirty="0">
                <a:solidFill>
                  <a:schemeClr val="tx1"/>
                </a:solidFill>
                <a:latin typeface="Calibri" panose="020F0502020204030204" pitchFamily="34" charset="0"/>
              </a:rPr>
              <a:t>Neath Port Talbot &amp; Singleton Medical Transfers In &amp; Discharges</a:t>
            </a:r>
            <a:r>
              <a:rPr lang="en-GB" b="0" i="0" u="none" strike="noStrike" dirty="0">
                <a:solidFill>
                  <a:schemeClr val="tx1"/>
                </a:solidFill>
                <a:effectLst/>
                <a:latin typeface="Calibri" panose="020F0502020204030204" pitchFamily="34" charset="0"/>
              </a:rPr>
              <a:t> Daily </a:t>
            </a:r>
            <a:r>
              <a:rPr lang="en-GB" sz="3200" b="0" i="0" u="none" strike="noStrike" dirty="0">
                <a:solidFill>
                  <a:schemeClr val="tx1"/>
                </a:solidFill>
                <a:effectLst/>
                <a:latin typeface="Calibri" panose="020F0502020204030204" pitchFamily="34" charset="0"/>
              </a:rPr>
              <a:t>– </a:t>
            </a:r>
            <a:r>
              <a:rPr lang="en-GB" sz="2400" b="0" i="0" u="none" strike="noStrike" dirty="0">
                <a:solidFill>
                  <a:schemeClr val="tx1"/>
                </a:solidFill>
                <a:effectLst/>
                <a:latin typeface="Calibri" panose="020F0502020204030204" pitchFamily="34" charset="0"/>
              </a:rPr>
              <a:t>Pre and Post Easter 2026</a:t>
            </a:r>
            <a:endParaRPr lang="en-GB" sz="4000" b="0" i="0" u="none" strike="noStrike" dirty="0">
              <a:solidFill>
                <a:schemeClr val="tx1"/>
              </a:solidFill>
              <a:effectLst/>
              <a:latin typeface="Calibri" panose="020F0502020204030204" pitchFamily="34" charset="0"/>
            </a:endParaRPr>
          </a:p>
        </p:txBody>
      </p:sp>
      <p:pic>
        <p:nvPicPr>
          <p:cNvPr id="5" name="Picture 4">
            <a:extLst>
              <a:ext uri="{FF2B5EF4-FFF2-40B4-BE49-F238E27FC236}">
                <a16:creationId xmlns:a16="http://schemas.microsoft.com/office/drawing/2014/main" id="{06F79814-7A5C-4187-BE9A-126B09580098}"/>
              </a:ext>
            </a:extLst>
          </p:cNvPr>
          <p:cNvPicPr>
            <a:picLocks noChangeAspect="1"/>
          </p:cNvPicPr>
          <p:nvPr/>
        </p:nvPicPr>
        <p:blipFill>
          <a:blip r:embed="rId2"/>
          <a:stretch>
            <a:fillRect/>
          </a:stretch>
        </p:blipFill>
        <p:spPr>
          <a:xfrm>
            <a:off x="1594644" y="1158875"/>
            <a:ext cx="16916400" cy="4114800"/>
          </a:xfrm>
          <a:prstGeom prst="rect">
            <a:avLst/>
          </a:prstGeom>
          <a:ln>
            <a:solidFill>
              <a:schemeClr val="bg1">
                <a:lumMod val="85000"/>
              </a:schemeClr>
            </a:solidFill>
          </a:ln>
        </p:spPr>
      </p:pic>
      <p:pic>
        <p:nvPicPr>
          <p:cNvPr id="8" name="Picture 7">
            <a:extLst>
              <a:ext uri="{FF2B5EF4-FFF2-40B4-BE49-F238E27FC236}">
                <a16:creationId xmlns:a16="http://schemas.microsoft.com/office/drawing/2014/main" id="{D2BA1142-CC56-4EF9-A465-0D0A81EE1F91}"/>
              </a:ext>
            </a:extLst>
          </p:cNvPr>
          <p:cNvPicPr>
            <a:picLocks noChangeAspect="1"/>
          </p:cNvPicPr>
          <p:nvPr/>
        </p:nvPicPr>
        <p:blipFill>
          <a:blip r:embed="rId3"/>
          <a:stretch>
            <a:fillRect/>
          </a:stretch>
        </p:blipFill>
        <p:spPr>
          <a:xfrm>
            <a:off x="1594644" y="5273675"/>
            <a:ext cx="16916400" cy="3988725"/>
          </a:xfrm>
          <a:prstGeom prst="rect">
            <a:avLst/>
          </a:prstGeom>
          <a:ln>
            <a:solidFill>
              <a:schemeClr val="bg1">
                <a:lumMod val="85000"/>
              </a:schemeClr>
            </a:solidFill>
          </a:ln>
        </p:spPr>
      </p:pic>
      <p:sp>
        <p:nvSpPr>
          <p:cNvPr id="6" name="TextBox 5">
            <a:extLst>
              <a:ext uri="{FF2B5EF4-FFF2-40B4-BE49-F238E27FC236}">
                <a16:creationId xmlns:a16="http://schemas.microsoft.com/office/drawing/2014/main" id="{C57E4DC0-8DF6-4169-8845-359BF52B94E2}"/>
              </a:ext>
            </a:extLst>
          </p:cNvPr>
          <p:cNvSpPr txBox="1"/>
          <p:nvPr/>
        </p:nvSpPr>
        <p:spPr>
          <a:xfrm>
            <a:off x="15310644" y="2378075"/>
            <a:ext cx="3276600" cy="369332"/>
          </a:xfrm>
          <a:prstGeom prst="rect">
            <a:avLst/>
          </a:prstGeom>
          <a:noFill/>
        </p:spPr>
        <p:txBody>
          <a:bodyPr wrap="square" rtlCol="0">
            <a:spAutoFit/>
          </a:bodyPr>
          <a:lstStyle/>
          <a:p>
            <a:r>
              <a:rPr lang="en-GB" dirty="0"/>
              <a:t>~Pre           ~ Easter       ~Post</a:t>
            </a:r>
          </a:p>
        </p:txBody>
      </p:sp>
      <p:sp>
        <p:nvSpPr>
          <p:cNvPr id="7" name="TextBox 6">
            <a:extLst>
              <a:ext uri="{FF2B5EF4-FFF2-40B4-BE49-F238E27FC236}">
                <a16:creationId xmlns:a16="http://schemas.microsoft.com/office/drawing/2014/main" id="{62F582F7-E893-4BE5-B38C-2E431D2204A8}"/>
              </a:ext>
            </a:extLst>
          </p:cNvPr>
          <p:cNvSpPr txBox="1"/>
          <p:nvPr/>
        </p:nvSpPr>
        <p:spPr>
          <a:xfrm>
            <a:off x="15234444" y="6416675"/>
            <a:ext cx="3276600" cy="369332"/>
          </a:xfrm>
          <a:prstGeom prst="rect">
            <a:avLst/>
          </a:prstGeom>
          <a:noFill/>
        </p:spPr>
        <p:txBody>
          <a:bodyPr wrap="square" rtlCol="0">
            <a:spAutoFit/>
          </a:bodyPr>
          <a:lstStyle/>
          <a:p>
            <a:r>
              <a:rPr lang="en-GB" dirty="0"/>
              <a:t>~Pre           ~ Easter       ~Post</a:t>
            </a:r>
          </a:p>
        </p:txBody>
      </p:sp>
    </p:spTree>
    <p:extLst>
      <p:ext uri="{BB962C8B-B14F-4D97-AF65-F5344CB8AC3E}">
        <p14:creationId xmlns:p14="http://schemas.microsoft.com/office/powerpoint/2010/main" val="1391033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dirty="0">
                <a:solidFill>
                  <a:schemeClr val="tx1"/>
                </a:solidFill>
                <a:latin typeface="Calibri" panose="020F0502020204030204" pitchFamily="34" charset="0"/>
              </a:rPr>
              <a:t>Neath Port Talbot Surge Beds</a:t>
            </a:r>
            <a:r>
              <a:rPr lang="en-GB" sz="4000" b="0" i="0" u="none" strike="noStrike" dirty="0">
                <a:solidFill>
                  <a:schemeClr val="tx1"/>
                </a:solidFill>
                <a:effectLst/>
                <a:latin typeface="Calibri" panose="020F0502020204030204" pitchFamily="34" charset="0"/>
              </a:rPr>
              <a:t> Daily – </a:t>
            </a:r>
            <a:r>
              <a:rPr lang="en-GB" sz="2400" b="0" i="0" u="none" strike="noStrike" dirty="0">
                <a:solidFill>
                  <a:schemeClr val="tx1"/>
                </a:solidFill>
                <a:effectLst/>
                <a:latin typeface="Calibri" panose="020F0502020204030204" pitchFamily="34" charset="0"/>
              </a:rPr>
              <a:t>with a focus on Pre and Post Easter 2026</a:t>
            </a:r>
            <a:endParaRPr lang="en-GB" sz="4000" b="0" i="0" u="none" strike="noStrike" dirty="0">
              <a:solidFill>
                <a:schemeClr val="tx1"/>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0F3EB9D3-236F-4537-A909-123670B6C013}"/>
              </a:ext>
            </a:extLst>
          </p:cNvPr>
          <p:cNvPicPr>
            <a:picLocks noChangeAspect="1"/>
          </p:cNvPicPr>
          <p:nvPr/>
        </p:nvPicPr>
        <p:blipFill>
          <a:blip r:embed="rId2"/>
          <a:stretch>
            <a:fillRect/>
          </a:stretch>
        </p:blipFill>
        <p:spPr>
          <a:xfrm>
            <a:off x="1518444" y="1006475"/>
            <a:ext cx="17063244" cy="4114800"/>
          </a:xfrm>
          <a:prstGeom prst="rect">
            <a:avLst/>
          </a:prstGeom>
          <a:ln>
            <a:solidFill>
              <a:schemeClr val="bg1">
                <a:lumMod val="85000"/>
              </a:schemeClr>
            </a:solidFill>
          </a:ln>
        </p:spPr>
      </p:pic>
      <p:pic>
        <p:nvPicPr>
          <p:cNvPr id="8" name="Picture 7">
            <a:extLst>
              <a:ext uri="{FF2B5EF4-FFF2-40B4-BE49-F238E27FC236}">
                <a16:creationId xmlns:a16="http://schemas.microsoft.com/office/drawing/2014/main" id="{BAFBDF95-05C7-4AB4-AA5C-27549861B90A}"/>
              </a:ext>
            </a:extLst>
          </p:cNvPr>
          <p:cNvPicPr>
            <a:picLocks noChangeAspect="1"/>
          </p:cNvPicPr>
          <p:nvPr/>
        </p:nvPicPr>
        <p:blipFill>
          <a:blip r:embed="rId3"/>
          <a:stretch>
            <a:fillRect/>
          </a:stretch>
        </p:blipFill>
        <p:spPr>
          <a:xfrm>
            <a:off x="1518444" y="5121275"/>
            <a:ext cx="17068800" cy="4114800"/>
          </a:xfrm>
          <a:prstGeom prst="rect">
            <a:avLst/>
          </a:prstGeom>
          <a:ln>
            <a:solidFill>
              <a:schemeClr val="bg1">
                <a:lumMod val="85000"/>
              </a:schemeClr>
            </a:solidFill>
          </a:ln>
        </p:spPr>
      </p:pic>
      <p:cxnSp>
        <p:nvCxnSpPr>
          <p:cNvPr id="5" name="Straight Connector 4">
            <a:extLst>
              <a:ext uri="{FF2B5EF4-FFF2-40B4-BE49-F238E27FC236}">
                <a16:creationId xmlns:a16="http://schemas.microsoft.com/office/drawing/2014/main" id="{D2031F95-59C4-47B6-BB34-54FD606370EF}"/>
              </a:ext>
            </a:extLst>
          </p:cNvPr>
          <p:cNvCxnSpPr/>
          <p:nvPr/>
        </p:nvCxnSpPr>
        <p:spPr>
          <a:xfrm>
            <a:off x="1899444" y="7331075"/>
            <a:ext cx="166116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3CA185C-2940-4B11-BC3E-4AC59262F94C}"/>
              </a:ext>
            </a:extLst>
          </p:cNvPr>
          <p:cNvSpPr txBox="1"/>
          <p:nvPr/>
        </p:nvSpPr>
        <p:spPr>
          <a:xfrm>
            <a:off x="5099844" y="9388475"/>
            <a:ext cx="6400800" cy="923330"/>
          </a:xfrm>
          <a:prstGeom prst="rect">
            <a:avLst/>
          </a:prstGeom>
          <a:noFill/>
        </p:spPr>
        <p:txBody>
          <a:bodyPr wrap="square" rtlCol="0">
            <a:spAutoFit/>
          </a:bodyPr>
          <a:lstStyle/>
          <a:p>
            <a:r>
              <a:rPr lang="en-GB" dirty="0"/>
              <a:t>Funded beds baseline:</a:t>
            </a:r>
          </a:p>
          <a:p>
            <a:r>
              <a:rPr lang="en-GB" dirty="0"/>
              <a:t>Ward A beds - 0</a:t>
            </a:r>
          </a:p>
          <a:p>
            <a:r>
              <a:rPr lang="en-GB" dirty="0"/>
              <a:t>Ward B2 beds - 30</a:t>
            </a:r>
          </a:p>
        </p:txBody>
      </p:sp>
      <p:cxnSp>
        <p:nvCxnSpPr>
          <p:cNvPr id="9" name="Straight Connector 8">
            <a:extLst>
              <a:ext uri="{FF2B5EF4-FFF2-40B4-BE49-F238E27FC236}">
                <a16:creationId xmlns:a16="http://schemas.microsoft.com/office/drawing/2014/main" id="{926BA63B-5DE5-4AAE-95DC-7A940E705583}"/>
              </a:ext>
            </a:extLst>
          </p:cNvPr>
          <p:cNvCxnSpPr/>
          <p:nvPr/>
        </p:nvCxnSpPr>
        <p:spPr>
          <a:xfrm>
            <a:off x="1899444" y="4206875"/>
            <a:ext cx="166116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2FB5FD8-1B7F-4388-B784-F111C83E88AB}"/>
              </a:ext>
            </a:extLst>
          </p:cNvPr>
          <p:cNvSpPr txBox="1"/>
          <p:nvPr/>
        </p:nvSpPr>
        <p:spPr>
          <a:xfrm>
            <a:off x="15234444" y="1692275"/>
            <a:ext cx="3276600" cy="369332"/>
          </a:xfrm>
          <a:prstGeom prst="rect">
            <a:avLst/>
          </a:prstGeom>
          <a:noFill/>
        </p:spPr>
        <p:txBody>
          <a:bodyPr wrap="square" rtlCol="0">
            <a:spAutoFit/>
          </a:bodyPr>
          <a:lstStyle/>
          <a:p>
            <a:r>
              <a:rPr lang="en-GB" dirty="0"/>
              <a:t>~Pre           ~ Easter       ~Post</a:t>
            </a:r>
          </a:p>
        </p:txBody>
      </p:sp>
      <p:sp>
        <p:nvSpPr>
          <p:cNvPr id="11" name="TextBox 10">
            <a:extLst>
              <a:ext uri="{FF2B5EF4-FFF2-40B4-BE49-F238E27FC236}">
                <a16:creationId xmlns:a16="http://schemas.microsoft.com/office/drawing/2014/main" id="{E8E7741B-E2F6-4C63-912B-4EDFD439D327}"/>
              </a:ext>
            </a:extLst>
          </p:cNvPr>
          <p:cNvSpPr txBox="1"/>
          <p:nvPr/>
        </p:nvSpPr>
        <p:spPr>
          <a:xfrm>
            <a:off x="15234444" y="5578475"/>
            <a:ext cx="3276600" cy="369332"/>
          </a:xfrm>
          <a:prstGeom prst="rect">
            <a:avLst/>
          </a:prstGeom>
          <a:noFill/>
        </p:spPr>
        <p:txBody>
          <a:bodyPr wrap="square" rtlCol="0">
            <a:spAutoFit/>
          </a:bodyPr>
          <a:lstStyle/>
          <a:p>
            <a:r>
              <a:rPr lang="en-GB" dirty="0"/>
              <a:t>~Pre           ~ Easter       ~Post</a:t>
            </a:r>
          </a:p>
        </p:txBody>
      </p:sp>
    </p:spTree>
    <p:extLst>
      <p:ext uri="{BB962C8B-B14F-4D97-AF65-F5344CB8AC3E}">
        <p14:creationId xmlns:p14="http://schemas.microsoft.com/office/powerpoint/2010/main" val="3567535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9224848-F13F-4307-8E45-3B50F70AAE6E}"/>
              </a:ext>
            </a:extLst>
          </p:cNvPr>
          <p:cNvSpPr>
            <a:spLocks noGrp="1"/>
          </p:cNvSpPr>
          <p:nvPr>
            <p:ph type="body" sz="quarter" idx="10"/>
          </p:nvPr>
        </p:nvSpPr>
        <p:spPr>
          <a:xfrm>
            <a:off x="908844" y="2606675"/>
            <a:ext cx="17409186" cy="2810464"/>
          </a:xfrm>
        </p:spPr>
        <p:txBody>
          <a:bodyPr/>
          <a:lstStyle/>
          <a:p>
            <a:r>
              <a:rPr lang="en-GB" sz="5400" dirty="0"/>
              <a:t>GP Out of Hours</a:t>
            </a:r>
            <a:br>
              <a:rPr lang="en-GB" sz="5400" dirty="0"/>
            </a:br>
            <a:r>
              <a:rPr lang="en-GB" sz="5400" dirty="0"/>
              <a:t>Easter Sprint: 26</a:t>
            </a:r>
            <a:r>
              <a:rPr lang="en-GB" sz="5400" baseline="30000" dirty="0"/>
              <a:t>th</a:t>
            </a:r>
            <a:r>
              <a:rPr lang="en-GB" sz="5400" dirty="0"/>
              <a:t> March – 2</a:t>
            </a:r>
            <a:r>
              <a:rPr lang="en-GB" sz="5400" baseline="30000" dirty="0"/>
              <a:t>nd</a:t>
            </a:r>
            <a:r>
              <a:rPr lang="en-GB" sz="5400" dirty="0"/>
              <a:t> April</a:t>
            </a:r>
            <a:br>
              <a:rPr lang="en-GB" sz="5400" dirty="0"/>
            </a:br>
            <a:r>
              <a:rPr lang="en-GB" sz="5400" dirty="0"/>
              <a:t>Easter Weekend: 3</a:t>
            </a:r>
            <a:r>
              <a:rPr lang="en-GB" sz="5400" baseline="30000" dirty="0"/>
              <a:t>rd</a:t>
            </a:r>
            <a:r>
              <a:rPr lang="en-GB" sz="5400" dirty="0"/>
              <a:t> April to 6</a:t>
            </a:r>
            <a:r>
              <a:rPr lang="en-GB" sz="5400" baseline="30000" dirty="0"/>
              <a:t>th</a:t>
            </a:r>
            <a:r>
              <a:rPr lang="en-GB" sz="5400" dirty="0"/>
              <a:t> April</a:t>
            </a:r>
          </a:p>
        </p:txBody>
      </p:sp>
      <p:sp>
        <p:nvSpPr>
          <p:cNvPr id="6" name="TextBox 5">
            <a:extLst>
              <a:ext uri="{FF2B5EF4-FFF2-40B4-BE49-F238E27FC236}">
                <a16:creationId xmlns:a16="http://schemas.microsoft.com/office/drawing/2014/main" id="{F6831F14-3F53-4A4C-8C45-4D734C0D24B0}"/>
              </a:ext>
            </a:extLst>
          </p:cNvPr>
          <p:cNvSpPr txBox="1"/>
          <p:nvPr/>
        </p:nvSpPr>
        <p:spPr>
          <a:xfrm>
            <a:off x="985044" y="6188075"/>
            <a:ext cx="14081760" cy="1323439"/>
          </a:xfrm>
          <a:prstGeom prst="rect">
            <a:avLst/>
          </a:prstGeom>
          <a:noFill/>
        </p:spPr>
        <p:txBody>
          <a:bodyPr wrap="square">
            <a:spAutoFit/>
          </a:bodyPr>
          <a:lstStyle/>
          <a:p>
            <a:endParaRPr lang="en-GB" sz="4000" dirty="0">
              <a:solidFill>
                <a:schemeClr val="bg1"/>
              </a:solidFill>
            </a:endParaRPr>
          </a:p>
          <a:p>
            <a:r>
              <a:rPr lang="en-GB" sz="4000" dirty="0">
                <a:solidFill>
                  <a:schemeClr val="bg1"/>
                </a:solidFill>
              </a:rPr>
              <a:t>Data: 2025 V’s 2026</a:t>
            </a:r>
            <a:endParaRPr lang="en-GB" dirty="0">
              <a:solidFill>
                <a:schemeClr val="bg1"/>
              </a:solidFill>
            </a:endParaRPr>
          </a:p>
        </p:txBody>
      </p:sp>
      <p:sp>
        <p:nvSpPr>
          <p:cNvPr id="7" name="TextBox 6">
            <a:extLst>
              <a:ext uri="{FF2B5EF4-FFF2-40B4-BE49-F238E27FC236}">
                <a16:creationId xmlns:a16="http://schemas.microsoft.com/office/drawing/2014/main" id="{C18AAEE3-A765-445A-9FD2-C6B2AED83051}"/>
              </a:ext>
            </a:extLst>
          </p:cNvPr>
          <p:cNvSpPr txBox="1"/>
          <p:nvPr/>
        </p:nvSpPr>
        <p:spPr>
          <a:xfrm>
            <a:off x="4414044" y="10455275"/>
            <a:ext cx="11782426" cy="400110"/>
          </a:xfrm>
          <a:prstGeom prst="rect">
            <a:avLst/>
          </a:prstGeom>
          <a:noFill/>
        </p:spPr>
        <p:txBody>
          <a:bodyPr wrap="square" rtlCol="0">
            <a:spAutoFit/>
          </a:bodyPr>
          <a:lstStyle/>
          <a:p>
            <a:r>
              <a:rPr lang="en-GB" sz="2000" dirty="0">
                <a:solidFill>
                  <a:schemeClr val="bg1"/>
                </a:solidFill>
              </a:rPr>
              <a:t>Enquiries: 	 </a:t>
            </a:r>
            <a:r>
              <a:rPr lang="en-GB" sz="2000" dirty="0">
                <a:solidFill>
                  <a:schemeClr val="bg1"/>
                </a:solidFill>
                <a:hlinkClick r:id="rId3"/>
              </a:rPr>
              <a:t>Joanne.Warriss@wale.nhs.uk</a:t>
            </a:r>
            <a:r>
              <a:rPr lang="en-GB" sz="2000" dirty="0">
                <a:solidFill>
                  <a:schemeClr val="bg1"/>
                </a:solidFill>
              </a:rPr>
              <a:t>    </a:t>
            </a:r>
            <a:r>
              <a:rPr lang="en-GB" sz="2000" dirty="0">
                <a:solidFill>
                  <a:schemeClr val="bg1"/>
                </a:solidFill>
                <a:hlinkClick r:id="rId4">
                  <a:extLst>
                    <a:ext uri="{A12FA001-AC4F-418D-AE19-62706E023703}">
                      <ahyp:hlinkClr xmlns:ahyp="http://schemas.microsoft.com/office/drawing/2018/hyperlinkcolor" val="tx"/>
                    </a:ext>
                  </a:extLst>
                </a:hlinkClick>
              </a:rPr>
              <a:t>Alison.Gallagher@wales.nhs.uk</a:t>
            </a:r>
            <a:r>
              <a:rPr lang="en-GB" sz="2000" dirty="0">
                <a:solidFill>
                  <a:schemeClr val="bg1"/>
                </a:solidFill>
              </a:rPr>
              <a:t> 	</a:t>
            </a:r>
          </a:p>
        </p:txBody>
      </p:sp>
    </p:spTree>
    <p:extLst>
      <p:ext uri="{BB962C8B-B14F-4D97-AF65-F5344CB8AC3E}">
        <p14:creationId xmlns:p14="http://schemas.microsoft.com/office/powerpoint/2010/main" val="31124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dirty="0">
                <a:solidFill>
                  <a:schemeClr val="tx1"/>
                </a:solidFill>
                <a:latin typeface="Calibri" panose="020F0502020204030204" pitchFamily="34" charset="0"/>
              </a:rPr>
              <a:t>Neath Port Talbot &amp; Singleton Surge Beds</a:t>
            </a:r>
            <a:r>
              <a:rPr lang="en-GB" sz="4000" b="0" i="0" u="none" strike="noStrike" dirty="0">
                <a:solidFill>
                  <a:schemeClr val="tx1"/>
                </a:solidFill>
                <a:effectLst/>
                <a:latin typeface="Calibri" panose="020F0502020204030204" pitchFamily="34" charset="0"/>
              </a:rPr>
              <a:t> Daily – </a:t>
            </a:r>
            <a:r>
              <a:rPr lang="en-GB" sz="2400" b="0" i="0" u="none" strike="noStrike" dirty="0">
                <a:solidFill>
                  <a:schemeClr val="tx1"/>
                </a:solidFill>
                <a:effectLst/>
                <a:latin typeface="Calibri" panose="020F0502020204030204" pitchFamily="34" charset="0"/>
              </a:rPr>
              <a:t>with a focus on Pre and Post Easter 2026</a:t>
            </a:r>
            <a:endParaRPr lang="en-GB" sz="4000" b="0" i="0" u="none" strike="noStrike" dirty="0">
              <a:solidFill>
                <a:schemeClr val="tx1"/>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9384EDDD-BE17-415C-A5F9-7AE5C1A0BD80}"/>
              </a:ext>
            </a:extLst>
          </p:cNvPr>
          <p:cNvPicPr>
            <a:picLocks noChangeAspect="1"/>
          </p:cNvPicPr>
          <p:nvPr/>
        </p:nvPicPr>
        <p:blipFill>
          <a:blip r:embed="rId2"/>
          <a:stretch>
            <a:fillRect/>
          </a:stretch>
        </p:blipFill>
        <p:spPr>
          <a:xfrm>
            <a:off x="1899444" y="1311275"/>
            <a:ext cx="17174945" cy="3962400"/>
          </a:xfrm>
          <a:prstGeom prst="rect">
            <a:avLst/>
          </a:prstGeom>
          <a:ln>
            <a:solidFill>
              <a:schemeClr val="bg1">
                <a:lumMod val="85000"/>
              </a:schemeClr>
            </a:solidFill>
          </a:ln>
        </p:spPr>
      </p:pic>
      <p:pic>
        <p:nvPicPr>
          <p:cNvPr id="6" name="Picture 5">
            <a:extLst>
              <a:ext uri="{FF2B5EF4-FFF2-40B4-BE49-F238E27FC236}">
                <a16:creationId xmlns:a16="http://schemas.microsoft.com/office/drawing/2014/main" id="{5459FBC8-11B3-4ADE-AD3D-8EE6C438D9A0}"/>
              </a:ext>
            </a:extLst>
          </p:cNvPr>
          <p:cNvPicPr>
            <a:picLocks noChangeAspect="1"/>
          </p:cNvPicPr>
          <p:nvPr/>
        </p:nvPicPr>
        <p:blipFill>
          <a:blip r:embed="rId3"/>
          <a:stretch>
            <a:fillRect/>
          </a:stretch>
        </p:blipFill>
        <p:spPr>
          <a:xfrm>
            <a:off x="1899444" y="5273675"/>
            <a:ext cx="17145000" cy="3962400"/>
          </a:xfrm>
          <a:prstGeom prst="rect">
            <a:avLst/>
          </a:prstGeom>
          <a:ln>
            <a:solidFill>
              <a:schemeClr val="bg1">
                <a:lumMod val="85000"/>
              </a:schemeClr>
            </a:solidFill>
          </a:ln>
        </p:spPr>
      </p:pic>
      <p:cxnSp>
        <p:nvCxnSpPr>
          <p:cNvPr id="5" name="Straight Connector 4">
            <a:extLst>
              <a:ext uri="{FF2B5EF4-FFF2-40B4-BE49-F238E27FC236}">
                <a16:creationId xmlns:a16="http://schemas.microsoft.com/office/drawing/2014/main" id="{A92264F6-F5BF-417E-BD02-2B3A15310DF5}"/>
              </a:ext>
            </a:extLst>
          </p:cNvPr>
          <p:cNvCxnSpPr/>
          <p:nvPr/>
        </p:nvCxnSpPr>
        <p:spPr>
          <a:xfrm>
            <a:off x="2204244" y="7407275"/>
            <a:ext cx="166116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81DE94A-D334-409B-8231-43EC7E4BEE64}"/>
              </a:ext>
            </a:extLst>
          </p:cNvPr>
          <p:cNvCxnSpPr/>
          <p:nvPr/>
        </p:nvCxnSpPr>
        <p:spPr>
          <a:xfrm>
            <a:off x="2280444" y="3368675"/>
            <a:ext cx="166116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48CED92-F9CE-48C3-933A-117848EBA1D6}"/>
              </a:ext>
            </a:extLst>
          </p:cNvPr>
          <p:cNvSpPr txBox="1"/>
          <p:nvPr/>
        </p:nvSpPr>
        <p:spPr>
          <a:xfrm>
            <a:off x="5099844" y="9388475"/>
            <a:ext cx="6400800" cy="923330"/>
          </a:xfrm>
          <a:prstGeom prst="rect">
            <a:avLst/>
          </a:prstGeom>
          <a:noFill/>
        </p:spPr>
        <p:txBody>
          <a:bodyPr wrap="square" rtlCol="0">
            <a:spAutoFit/>
          </a:bodyPr>
          <a:lstStyle/>
          <a:p>
            <a:r>
              <a:rPr lang="en-GB" dirty="0"/>
              <a:t>Funded beds baseline:</a:t>
            </a:r>
          </a:p>
          <a:p>
            <a:r>
              <a:rPr lang="en-GB" dirty="0"/>
              <a:t>Ward C beds - 30</a:t>
            </a:r>
          </a:p>
          <a:p>
            <a:r>
              <a:rPr lang="en-GB" dirty="0"/>
              <a:t>Ward D beds - 40</a:t>
            </a:r>
          </a:p>
        </p:txBody>
      </p:sp>
      <p:sp>
        <p:nvSpPr>
          <p:cNvPr id="9" name="TextBox 8">
            <a:extLst>
              <a:ext uri="{FF2B5EF4-FFF2-40B4-BE49-F238E27FC236}">
                <a16:creationId xmlns:a16="http://schemas.microsoft.com/office/drawing/2014/main" id="{59E416CD-DEAB-4921-AD71-948522DE0BED}"/>
              </a:ext>
            </a:extLst>
          </p:cNvPr>
          <p:cNvSpPr txBox="1"/>
          <p:nvPr/>
        </p:nvSpPr>
        <p:spPr>
          <a:xfrm>
            <a:off x="15767844" y="1768475"/>
            <a:ext cx="3276600" cy="369332"/>
          </a:xfrm>
          <a:prstGeom prst="rect">
            <a:avLst/>
          </a:prstGeom>
          <a:noFill/>
        </p:spPr>
        <p:txBody>
          <a:bodyPr wrap="square" rtlCol="0">
            <a:spAutoFit/>
          </a:bodyPr>
          <a:lstStyle/>
          <a:p>
            <a:r>
              <a:rPr lang="en-GB" dirty="0"/>
              <a:t>~Pre           ~ Easter       ~Post</a:t>
            </a:r>
          </a:p>
        </p:txBody>
      </p:sp>
      <p:sp>
        <p:nvSpPr>
          <p:cNvPr id="10" name="TextBox 9">
            <a:extLst>
              <a:ext uri="{FF2B5EF4-FFF2-40B4-BE49-F238E27FC236}">
                <a16:creationId xmlns:a16="http://schemas.microsoft.com/office/drawing/2014/main" id="{2EBA917E-F1E1-4875-8252-869EA4C2CA1B}"/>
              </a:ext>
            </a:extLst>
          </p:cNvPr>
          <p:cNvSpPr txBox="1"/>
          <p:nvPr/>
        </p:nvSpPr>
        <p:spPr>
          <a:xfrm>
            <a:off x="15615444" y="5807075"/>
            <a:ext cx="3276600" cy="369332"/>
          </a:xfrm>
          <a:prstGeom prst="rect">
            <a:avLst/>
          </a:prstGeom>
          <a:noFill/>
        </p:spPr>
        <p:txBody>
          <a:bodyPr wrap="square" rtlCol="0">
            <a:spAutoFit/>
          </a:bodyPr>
          <a:lstStyle/>
          <a:p>
            <a:r>
              <a:rPr lang="en-GB" dirty="0"/>
              <a:t>~Pre           ~ Easter       ~Post</a:t>
            </a:r>
          </a:p>
        </p:txBody>
      </p:sp>
    </p:spTree>
    <p:extLst>
      <p:ext uri="{BB962C8B-B14F-4D97-AF65-F5344CB8AC3E}">
        <p14:creationId xmlns:p14="http://schemas.microsoft.com/office/powerpoint/2010/main" val="3027845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dirty="0">
                <a:solidFill>
                  <a:schemeClr val="tx1"/>
                </a:solidFill>
                <a:latin typeface="Calibri" panose="020F0502020204030204" pitchFamily="34" charset="0"/>
              </a:rPr>
              <a:t>Singleton Surge Beds</a:t>
            </a:r>
            <a:r>
              <a:rPr lang="en-GB" sz="4000" b="0" i="0" u="none" strike="noStrike" dirty="0">
                <a:solidFill>
                  <a:schemeClr val="tx1"/>
                </a:solidFill>
                <a:effectLst/>
                <a:latin typeface="Calibri" panose="020F0502020204030204" pitchFamily="34" charset="0"/>
              </a:rPr>
              <a:t> Daily – </a:t>
            </a:r>
            <a:r>
              <a:rPr lang="en-GB" sz="2400" b="0" i="0" u="none" strike="noStrike" dirty="0">
                <a:solidFill>
                  <a:schemeClr val="tx1"/>
                </a:solidFill>
                <a:effectLst/>
                <a:latin typeface="Calibri" panose="020F0502020204030204" pitchFamily="34" charset="0"/>
              </a:rPr>
              <a:t>with a focus on Pre and Post Easter 2026</a:t>
            </a:r>
            <a:endParaRPr lang="en-GB" sz="4000" b="0" i="0" u="none" strike="noStrike" dirty="0">
              <a:solidFill>
                <a:schemeClr val="tx1"/>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70A0471D-0DA6-48C5-B955-24DCA201C068}"/>
              </a:ext>
            </a:extLst>
          </p:cNvPr>
          <p:cNvPicPr>
            <a:picLocks noChangeAspect="1"/>
          </p:cNvPicPr>
          <p:nvPr/>
        </p:nvPicPr>
        <p:blipFill>
          <a:blip r:embed="rId2"/>
          <a:stretch>
            <a:fillRect/>
          </a:stretch>
        </p:blipFill>
        <p:spPr>
          <a:xfrm>
            <a:off x="1670844" y="1082675"/>
            <a:ext cx="16916400" cy="4114800"/>
          </a:xfrm>
          <a:prstGeom prst="rect">
            <a:avLst/>
          </a:prstGeom>
          <a:ln>
            <a:solidFill>
              <a:schemeClr val="bg1">
                <a:lumMod val="85000"/>
              </a:schemeClr>
            </a:solidFill>
          </a:ln>
        </p:spPr>
      </p:pic>
      <p:pic>
        <p:nvPicPr>
          <p:cNvPr id="6" name="Picture 5">
            <a:extLst>
              <a:ext uri="{FF2B5EF4-FFF2-40B4-BE49-F238E27FC236}">
                <a16:creationId xmlns:a16="http://schemas.microsoft.com/office/drawing/2014/main" id="{5CBA7460-7EF6-4A2A-8110-C66B5BC6F7CF}"/>
              </a:ext>
            </a:extLst>
          </p:cNvPr>
          <p:cNvPicPr>
            <a:picLocks noChangeAspect="1"/>
          </p:cNvPicPr>
          <p:nvPr/>
        </p:nvPicPr>
        <p:blipFill>
          <a:blip r:embed="rId3"/>
          <a:stretch>
            <a:fillRect/>
          </a:stretch>
        </p:blipFill>
        <p:spPr>
          <a:xfrm>
            <a:off x="1747044" y="5197475"/>
            <a:ext cx="16916400" cy="4114800"/>
          </a:xfrm>
          <a:prstGeom prst="rect">
            <a:avLst/>
          </a:prstGeom>
          <a:ln>
            <a:solidFill>
              <a:schemeClr val="bg1">
                <a:lumMod val="85000"/>
              </a:schemeClr>
            </a:solidFill>
          </a:ln>
        </p:spPr>
      </p:pic>
      <p:cxnSp>
        <p:nvCxnSpPr>
          <p:cNvPr id="5" name="Straight Connector 4">
            <a:extLst>
              <a:ext uri="{FF2B5EF4-FFF2-40B4-BE49-F238E27FC236}">
                <a16:creationId xmlns:a16="http://schemas.microsoft.com/office/drawing/2014/main" id="{C1865DD3-9FD9-427F-9D93-A93A7DC50A68}"/>
              </a:ext>
            </a:extLst>
          </p:cNvPr>
          <p:cNvCxnSpPr/>
          <p:nvPr/>
        </p:nvCxnSpPr>
        <p:spPr>
          <a:xfrm>
            <a:off x="2051844" y="3292475"/>
            <a:ext cx="166116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AFF11C3-CDD2-4CC9-9EDA-F3E91BF8C20B}"/>
              </a:ext>
            </a:extLst>
          </p:cNvPr>
          <p:cNvCxnSpPr/>
          <p:nvPr/>
        </p:nvCxnSpPr>
        <p:spPr>
          <a:xfrm>
            <a:off x="2051844" y="7331075"/>
            <a:ext cx="166116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CFC0AF8-F191-4642-B781-FFDC4E9D07E6}"/>
              </a:ext>
            </a:extLst>
          </p:cNvPr>
          <p:cNvSpPr txBox="1"/>
          <p:nvPr/>
        </p:nvSpPr>
        <p:spPr>
          <a:xfrm>
            <a:off x="5099844" y="9388475"/>
            <a:ext cx="6400800" cy="923330"/>
          </a:xfrm>
          <a:prstGeom prst="rect">
            <a:avLst/>
          </a:prstGeom>
          <a:noFill/>
        </p:spPr>
        <p:txBody>
          <a:bodyPr wrap="square" rtlCol="0">
            <a:spAutoFit/>
          </a:bodyPr>
          <a:lstStyle/>
          <a:p>
            <a:r>
              <a:rPr lang="en-GB" dirty="0"/>
              <a:t>Funded beds baseline:</a:t>
            </a:r>
          </a:p>
          <a:p>
            <a:r>
              <a:rPr lang="en-GB" dirty="0"/>
              <a:t>Ward 3 beds - 30</a:t>
            </a:r>
          </a:p>
          <a:p>
            <a:r>
              <a:rPr lang="en-GB" dirty="0"/>
              <a:t>Ward 4 beds - 30</a:t>
            </a:r>
          </a:p>
        </p:txBody>
      </p:sp>
      <p:sp>
        <p:nvSpPr>
          <p:cNvPr id="9" name="TextBox 8">
            <a:extLst>
              <a:ext uri="{FF2B5EF4-FFF2-40B4-BE49-F238E27FC236}">
                <a16:creationId xmlns:a16="http://schemas.microsoft.com/office/drawing/2014/main" id="{FEC0A116-57D6-4A83-871D-3DD7F2A2C6C8}"/>
              </a:ext>
            </a:extLst>
          </p:cNvPr>
          <p:cNvSpPr txBox="1"/>
          <p:nvPr/>
        </p:nvSpPr>
        <p:spPr>
          <a:xfrm>
            <a:off x="15158244" y="1616075"/>
            <a:ext cx="3276600" cy="369332"/>
          </a:xfrm>
          <a:prstGeom prst="rect">
            <a:avLst/>
          </a:prstGeom>
          <a:noFill/>
        </p:spPr>
        <p:txBody>
          <a:bodyPr wrap="square" rtlCol="0">
            <a:spAutoFit/>
          </a:bodyPr>
          <a:lstStyle/>
          <a:p>
            <a:r>
              <a:rPr lang="en-GB" dirty="0"/>
              <a:t>~Pre           ~ Easter       ~Post</a:t>
            </a:r>
          </a:p>
        </p:txBody>
      </p:sp>
      <p:sp>
        <p:nvSpPr>
          <p:cNvPr id="10" name="TextBox 9">
            <a:extLst>
              <a:ext uri="{FF2B5EF4-FFF2-40B4-BE49-F238E27FC236}">
                <a16:creationId xmlns:a16="http://schemas.microsoft.com/office/drawing/2014/main" id="{8639E0EF-4CE5-4374-AD0E-FA5A04DDD63E}"/>
              </a:ext>
            </a:extLst>
          </p:cNvPr>
          <p:cNvSpPr txBox="1"/>
          <p:nvPr/>
        </p:nvSpPr>
        <p:spPr>
          <a:xfrm>
            <a:off x="15310644" y="5730875"/>
            <a:ext cx="3276600" cy="369332"/>
          </a:xfrm>
          <a:prstGeom prst="rect">
            <a:avLst/>
          </a:prstGeom>
          <a:noFill/>
        </p:spPr>
        <p:txBody>
          <a:bodyPr wrap="square" rtlCol="0">
            <a:spAutoFit/>
          </a:bodyPr>
          <a:lstStyle/>
          <a:p>
            <a:r>
              <a:rPr lang="en-GB" dirty="0"/>
              <a:t>~Pre           ~ Easter       ~Post</a:t>
            </a:r>
          </a:p>
        </p:txBody>
      </p:sp>
    </p:spTree>
    <p:extLst>
      <p:ext uri="{BB962C8B-B14F-4D97-AF65-F5344CB8AC3E}">
        <p14:creationId xmlns:p14="http://schemas.microsoft.com/office/powerpoint/2010/main" val="32353189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dirty="0">
                <a:solidFill>
                  <a:schemeClr val="tx1"/>
                </a:solidFill>
                <a:latin typeface="Calibri" panose="020F0502020204030204" pitchFamily="34" charset="0"/>
              </a:rPr>
              <a:t>Neath Port Talbot Occupied Beds &amp; COP</a:t>
            </a:r>
            <a:r>
              <a:rPr lang="en-GB" sz="4000" b="0" i="0" u="none" strike="noStrike" dirty="0">
                <a:solidFill>
                  <a:schemeClr val="tx1"/>
                </a:solidFill>
                <a:effectLst/>
                <a:latin typeface="Calibri" panose="020F0502020204030204" pitchFamily="34" charset="0"/>
              </a:rPr>
              <a:t> Daily – </a:t>
            </a:r>
            <a:r>
              <a:rPr lang="en-GB" sz="2400" b="0" i="0" u="none" strike="noStrike" dirty="0">
                <a:solidFill>
                  <a:schemeClr val="tx1"/>
                </a:solidFill>
                <a:effectLst/>
                <a:latin typeface="Calibri" panose="020F0502020204030204" pitchFamily="34" charset="0"/>
              </a:rPr>
              <a:t>with a focus on Pre and Post Easter 2026</a:t>
            </a:r>
          </a:p>
          <a:p>
            <a:pPr algn="l" fontAlgn="ctr"/>
            <a:endParaRPr lang="en-GB" sz="4000" b="0" i="0" u="none" strike="noStrike" dirty="0">
              <a:solidFill>
                <a:schemeClr val="tx1"/>
              </a:solidFill>
              <a:effectLst/>
              <a:latin typeface="Calibri" panose="020F0502020204030204" pitchFamily="34" charset="0"/>
            </a:endParaRPr>
          </a:p>
        </p:txBody>
      </p:sp>
      <p:pic>
        <p:nvPicPr>
          <p:cNvPr id="13" name="Picture 12">
            <a:extLst>
              <a:ext uri="{FF2B5EF4-FFF2-40B4-BE49-F238E27FC236}">
                <a16:creationId xmlns:a16="http://schemas.microsoft.com/office/drawing/2014/main" id="{94FD474C-FD28-411A-93ED-75F16979EFFF}"/>
              </a:ext>
            </a:extLst>
          </p:cNvPr>
          <p:cNvPicPr>
            <a:picLocks noChangeAspect="1"/>
          </p:cNvPicPr>
          <p:nvPr/>
        </p:nvPicPr>
        <p:blipFill>
          <a:blip r:embed="rId2"/>
          <a:stretch>
            <a:fillRect/>
          </a:stretch>
        </p:blipFill>
        <p:spPr>
          <a:xfrm>
            <a:off x="1442244" y="1082675"/>
            <a:ext cx="17221200" cy="3962400"/>
          </a:xfrm>
          <a:prstGeom prst="rect">
            <a:avLst/>
          </a:prstGeom>
          <a:ln>
            <a:solidFill>
              <a:schemeClr val="bg1">
                <a:lumMod val="85000"/>
              </a:schemeClr>
            </a:solidFill>
          </a:ln>
        </p:spPr>
      </p:pic>
      <p:pic>
        <p:nvPicPr>
          <p:cNvPr id="15" name="Picture 14">
            <a:extLst>
              <a:ext uri="{FF2B5EF4-FFF2-40B4-BE49-F238E27FC236}">
                <a16:creationId xmlns:a16="http://schemas.microsoft.com/office/drawing/2014/main" id="{722C27FF-BBC4-4D56-8469-3DF7BBC9FA57}"/>
              </a:ext>
            </a:extLst>
          </p:cNvPr>
          <p:cNvPicPr>
            <a:picLocks noChangeAspect="1"/>
          </p:cNvPicPr>
          <p:nvPr/>
        </p:nvPicPr>
        <p:blipFill>
          <a:blip r:embed="rId3"/>
          <a:stretch>
            <a:fillRect/>
          </a:stretch>
        </p:blipFill>
        <p:spPr>
          <a:xfrm>
            <a:off x="1442244" y="4968875"/>
            <a:ext cx="17221200" cy="3962400"/>
          </a:xfrm>
          <a:prstGeom prst="rect">
            <a:avLst/>
          </a:prstGeom>
          <a:ln>
            <a:solidFill>
              <a:schemeClr val="bg1">
                <a:lumMod val="85000"/>
              </a:schemeClr>
            </a:solidFill>
          </a:ln>
        </p:spPr>
      </p:pic>
      <p:sp>
        <p:nvSpPr>
          <p:cNvPr id="5" name="TextBox 4">
            <a:extLst>
              <a:ext uri="{FF2B5EF4-FFF2-40B4-BE49-F238E27FC236}">
                <a16:creationId xmlns:a16="http://schemas.microsoft.com/office/drawing/2014/main" id="{70ABC2B2-8941-43F2-940D-2ADCF8A55B7B}"/>
              </a:ext>
            </a:extLst>
          </p:cNvPr>
          <p:cNvSpPr txBox="1"/>
          <p:nvPr/>
        </p:nvSpPr>
        <p:spPr>
          <a:xfrm>
            <a:off x="15310644" y="2073275"/>
            <a:ext cx="3276600" cy="369332"/>
          </a:xfrm>
          <a:prstGeom prst="rect">
            <a:avLst/>
          </a:prstGeom>
          <a:noFill/>
        </p:spPr>
        <p:txBody>
          <a:bodyPr wrap="square" rtlCol="0">
            <a:spAutoFit/>
          </a:bodyPr>
          <a:lstStyle/>
          <a:p>
            <a:r>
              <a:rPr lang="en-GB" dirty="0"/>
              <a:t>~Pre           ~ Easter       ~Post</a:t>
            </a:r>
          </a:p>
        </p:txBody>
      </p:sp>
      <p:sp>
        <p:nvSpPr>
          <p:cNvPr id="6" name="TextBox 5">
            <a:extLst>
              <a:ext uri="{FF2B5EF4-FFF2-40B4-BE49-F238E27FC236}">
                <a16:creationId xmlns:a16="http://schemas.microsoft.com/office/drawing/2014/main" id="{F2F9F14A-89D1-42D7-AE01-8D236F940D1A}"/>
              </a:ext>
            </a:extLst>
          </p:cNvPr>
          <p:cNvSpPr txBox="1"/>
          <p:nvPr/>
        </p:nvSpPr>
        <p:spPr>
          <a:xfrm>
            <a:off x="15386844" y="6035675"/>
            <a:ext cx="3276600" cy="369332"/>
          </a:xfrm>
          <a:prstGeom prst="rect">
            <a:avLst/>
          </a:prstGeom>
          <a:noFill/>
        </p:spPr>
        <p:txBody>
          <a:bodyPr wrap="square" rtlCol="0">
            <a:spAutoFit/>
          </a:bodyPr>
          <a:lstStyle/>
          <a:p>
            <a:r>
              <a:rPr lang="en-GB" dirty="0"/>
              <a:t>~Pre           ~ Easter       ~Post</a:t>
            </a:r>
          </a:p>
        </p:txBody>
      </p:sp>
    </p:spTree>
    <p:extLst>
      <p:ext uri="{BB962C8B-B14F-4D97-AF65-F5344CB8AC3E}">
        <p14:creationId xmlns:p14="http://schemas.microsoft.com/office/powerpoint/2010/main" val="28646234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dirty="0">
                <a:solidFill>
                  <a:schemeClr val="tx1"/>
                </a:solidFill>
                <a:latin typeface="Calibri" panose="020F0502020204030204" pitchFamily="34" charset="0"/>
              </a:rPr>
              <a:t>Neath Port Talbot Occupied Beds &amp; COP</a:t>
            </a:r>
            <a:r>
              <a:rPr lang="en-GB" sz="4000" b="0" i="0" u="none" strike="noStrike" dirty="0">
                <a:solidFill>
                  <a:schemeClr val="tx1"/>
                </a:solidFill>
                <a:effectLst/>
                <a:latin typeface="Calibri" panose="020F0502020204030204" pitchFamily="34" charset="0"/>
              </a:rPr>
              <a:t> Daily – </a:t>
            </a:r>
            <a:r>
              <a:rPr lang="en-GB" sz="2400" b="0" i="0" u="none" strike="noStrike" dirty="0">
                <a:solidFill>
                  <a:schemeClr val="tx1"/>
                </a:solidFill>
                <a:effectLst/>
                <a:latin typeface="Calibri" panose="020F0502020204030204" pitchFamily="34" charset="0"/>
              </a:rPr>
              <a:t>with a focus on Pre and Post Easter 2026</a:t>
            </a:r>
          </a:p>
          <a:p>
            <a:pPr algn="l" fontAlgn="ctr"/>
            <a:endParaRPr lang="en-GB" sz="4000" b="0" i="0" u="none" strike="noStrike" dirty="0">
              <a:solidFill>
                <a:schemeClr val="tx1"/>
              </a:solidFill>
              <a:effectLst/>
              <a:latin typeface="Calibri" panose="020F0502020204030204" pitchFamily="34" charset="0"/>
            </a:endParaRPr>
          </a:p>
        </p:txBody>
      </p:sp>
      <p:pic>
        <p:nvPicPr>
          <p:cNvPr id="8" name="Picture 7">
            <a:extLst>
              <a:ext uri="{FF2B5EF4-FFF2-40B4-BE49-F238E27FC236}">
                <a16:creationId xmlns:a16="http://schemas.microsoft.com/office/drawing/2014/main" id="{F1165E73-C30C-46BC-9149-85CF933902D1}"/>
              </a:ext>
            </a:extLst>
          </p:cNvPr>
          <p:cNvPicPr>
            <a:picLocks noChangeAspect="1"/>
          </p:cNvPicPr>
          <p:nvPr/>
        </p:nvPicPr>
        <p:blipFill>
          <a:blip r:embed="rId2"/>
          <a:stretch>
            <a:fillRect/>
          </a:stretch>
        </p:blipFill>
        <p:spPr>
          <a:xfrm>
            <a:off x="1518444" y="1082675"/>
            <a:ext cx="17221200" cy="3962400"/>
          </a:xfrm>
          <a:prstGeom prst="rect">
            <a:avLst/>
          </a:prstGeom>
          <a:ln>
            <a:solidFill>
              <a:schemeClr val="bg1">
                <a:lumMod val="85000"/>
              </a:schemeClr>
            </a:solidFill>
          </a:ln>
        </p:spPr>
      </p:pic>
      <p:pic>
        <p:nvPicPr>
          <p:cNvPr id="12" name="Picture 11">
            <a:extLst>
              <a:ext uri="{FF2B5EF4-FFF2-40B4-BE49-F238E27FC236}">
                <a16:creationId xmlns:a16="http://schemas.microsoft.com/office/drawing/2014/main" id="{7422A778-5275-4D0B-860F-324921507FF3}"/>
              </a:ext>
            </a:extLst>
          </p:cNvPr>
          <p:cNvPicPr>
            <a:picLocks noChangeAspect="1"/>
          </p:cNvPicPr>
          <p:nvPr/>
        </p:nvPicPr>
        <p:blipFill>
          <a:blip r:embed="rId3"/>
          <a:stretch>
            <a:fillRect/>
          </a:stretch>
        </p:blipFill>
        <p:spPr>
          <a:xfrm>
            <a:off x="1518444" y="5045075"/>
            <a:ext cx="17221200" cy="3962400"/>
          </a:xfrm>
          <a:prstGeom prst="rect">
            <a:avLst/>
          </a:prstGeom>
          <a:ln>
            <a:solidFill>
              <a:schemeClr val="bg1">
                <a:lumMod val="85000"/>
              </a:schemeClr>
            </a:solidFill>
          </a:ln>
        </p:spPr>
      </p:pic>
      <p:sp>
        <p:nvSpPr>
          <p:cNvPr id="5" name="TextBox 4">
            <a:extLst>
              <a:ext uri="{FF2B5EF4-FFF2-40B4-BE49-F238E27FC236}">
                <a16:creationId xmlns:a16="http://schemas.microsoft.com/office/drawing/2014/main" id="{EC2FD459-236C-4689-B1CA-3B79CA2E3812}"/>
              </a:ext>
            </a:extLst>
          </p:cNvPr>
          <p:cNvSpPr txBox="1"/>
          <p:nvPr/>
        </p:nvSpPr>
        <p:spPr>
          <a:xfrm>
            <a:off x="15386844" y="2073275"/>
            <a:ext cx="3276600" cy="369332"/>
          </a:xfrm>
          <a:prstGeom prst="rect">
            <a:avLst/>
          </a:prstGeom>
          <a:noFill/>
        </p:spPr>
        <p:txBody>
          <a:bodyPr wrap="square" rtlCol="0">
            <a:spAutoFit/>
          </a:bodyPr>
          <a:lstStyle/>
          <a:p>
            <a:r>
              <a:rPr lang="en-GB" dirty="0"/>
              <a:t>~Pre           ~ Easter       ~Post</a:t>
            </a:r>
          </a:p>
        </p:txBody>
      </p:sp>
      <p:sp>
        <p:nvSpPr>
          <p:cNvPr id="6" name="TextBox 5">
            <a:extLst>
              <a:ext uri="{FF2B5EF4-FFF2-40B4-BE49-F238E27FC236}">
                <a16:creationId xmlns:a16="http://schemas.microsoft.com/office/drawing/2014/main" id="{72FB475C-0291-4B2D-B57A-B5F33328B051}"/>
              </a:ext>
            </a:extLst>
          </p:cNvPr>
          <p:cNvSpPr txBox="1"/>
          <p:nvPr/>
        </p:nvSpPr>
        <p:spPr>
          <a:xfrm>
            <a:off x="15386844" y="6035675"/>
            <a:ext cx="3276600" cy="369332"/>
          </a:xfrm>
          <a:prstGeom prst="rect">
            <a:avLst/>
          </a:prstGeom>
          <a:noFill/>
        </p:spPr>
        <p:txBody>
          <a:bodyPr wrap="square" rtlCol="0">
            <a:spAutoFit/>
          </a:bodyPr>
          <a:lstStyle/>
          <a:p>
            <a:r>
              <a:rPr lang="en-GB" dirty="0"/>
              <a:t>~Pre           ~ Easter       ~Post</a:t>
            </a:r>
          </a:p>
        </p:txBody>
      </p:sp>
    </p:spTree>
    <p:extLst>
      <p:ext uri="{BB962C8B-B14F-4D97-AF65-F5344CB8AC3E}">
        <p14:creationId xmlns:p14="http://schemas.microsoft.com/office/powerpoint/2010/main" val="6599290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dirty="0">
                <a:solidFill>
                  <a:schemeClr val="tx1"/>
                </a:solidFill>
                <a:latin typeface="Calibri" panose="020F0502020204030204" pitchFamily="34" charset="0"/>
              </a:rPr>
              <a:t>Singleton Occupied Beds &amp; COP</a:t>
            </a:r>
            <a:r>
              <a:rPr lang="en-GB" sz="4000" b="0" i="0" u="none" strike="noStrike" dirty="0">
                <a:solidFill>
                  <a:schemeClr val="tx1"/>
                </a:solidFill>
                <a:effectLst/>
                <a:latin typeface="Calibri" panose="020F0502020204030204" pitchFamily="34" charset="0"/>
              </a:rPr>
              <a:t> Daily – </a:t>
            </a:r>
            <a:r>
              <a:rPr lang="en-GB" sz="2400" b="0" i="0" u="none" strike="noStrike" dirty="0">
                <a:solidFill>
                  <a:schemeClr val="tx1"/>
                </a:solidFill>
                <a:effectLst/>
                <a:latin typeface="Calibri" panose="020F0502020204030204" pitchFamily="34" charset="0"/>
              </a:rPr>
              <a:t>with a focus on Pre and Post Easter 2026</a:t>
            </a:r>
            <a:endParaRPr lang="en-GB" sz="4000" b="0" i="0" u="none" strike="noStrike" dirty="0">
              <a:solidFill>
                <a:schemeClr val="tx1"/>
              </a:solidFill>
              <a:effectLst/>
              <a:latin typeface="Calibri" panose="020F0502020204030204" pitchFamily="34" charset="0"/>
            </a:endParaRPr>
          </a:p>
        </p:txBody>
      </p:sp>
      <p:pic>
        <p:nvPicPr>
          <p:cNvPr id="10" name="Picture 9">
            <a:extLst>
              <a:ext uri="{FF2B5EF4-FFF2-40B4-BE49-F238E27FC236}">
                <a16:creationId xmlns:a16="http://schemas.microsoft.com/office/drawing/2014/main" id="{88070C82-00CF-431F-84F5-00DBC3F32127}"/>
              </a:ext>
            </a:extLst>
          </p:cNvPr>
          <p:cNvPicPr>
            <a:picLocks noChangeAspect="1"/>
          </p:cNvPicPr>
          <p:nvPr/>
        </p:nvPicPr>
        <p:blipFill>
          <a:blip r:embed="rId2"/>
          <a:stretch>
            <a:fillRect/>
          </a:stretch>
        </p:blipFill>
        <p:spPr>
          <a:xfrm>
            <a:off x="1594644" y="1158875"/>
            <a:ext cx="17068800" cy="3886200"/>
          </a:xfrm>
          <a:prstGeom prst="rect">
            <a:avLst/>
          </a:prstGeom>
          <a:ln>
            <a:solidFill>
              <a:schemeClr val="bg1">
                <a:lumMod val="85000"/>
              </a:schemeClr>
            </a:solidFill>
          </a:ln>
        </p:spPr>
      </p:pic>
      <p:pic>
        <p:nvPicPr>
          <p:cNvPr id="12" name="Picture 11">
            <a:extLst>
              <a:ext uri="{FF2B5EF4-FFF2-40B4-BE49-F238E27FC236}">
                <a16:creationId xmlns:a16="http://schemas.microsoft.com/office/drawing/2014/main" id="{359355B7-42E1-456F-8FA5-926CB72FDCB4}"/>
              </a:ext>
            </a:extLst>
          </p:cNvPr>
          <p:cNvPicPr>
            <a:picLocks noChangeAspect="1"/>
          </p:cNvPicPr>
          <p:nvPr/>
        </p:nvPicPr>
        <p:blipFill>
          <a:blip r:embed="rId3"/>
          <a:stretch>
            <a:fillRect/>
          </a:stretch>
        </p:blipFill>
        <p:spPr>
          <a:xfrm>
            <a:off x="1594644" y="5045075"/>
            <a:ext cx="17068800" cy="3886200"/>
          </a:xfrm>
          <a:prstGeom prst="rect">
            <a:avLst/>
          </a:prstGeom>
          <a:ln>
            <a:solidFill>
              <a:schemeClr val="bg1">
                <a:lumMod val="85000"/>
              </a:schemeClr>
            </a:solidFill>
          </a:ln>
        </p:spPr>
      </p:pic>
      <p:sp>
        <p:nvSpPr>
          <p:cNvPr id="5" name="TextBox 4">
            <a:extLst>
              <a:ext uri="{FF2B5EF4-FFF2-40B4-BE49-F238E27FC236}">
                <a16:creationId xmlns:a16="http://schemas.microsoft.com/office/drawing/2014/main" id="{61739A73-998B-400C-8547-DEB4F6FC36EC}"/>
              </a:ext>
            </a:extLst>
          </p:cNvPr>
          <p:cNvSpPr txBox="1"/>
          <p:nvPr/>
        </p:nvSpPr>
        <p:spPr>
          <a:xfrm>
            <a:off x="15386844" y="2149475"/>
            <a:ext cx="3276600" cy="369332"/>
          </a:xfrm>
          <a:prstGeom prst="rect">
            <a:avLst/>
          </a:prstGeom>
          <a:noFill/>
        </p:spPr>
        <p:txBody>
          <a:bodyPr wrap="square" rtlCol="0">
            <a:spAutoFit/>
          </a:bodyPr>
          <a:lstStyle/>
          <a:p>
            <a:r>
              <a:rPr lang="en-GB" dirty="0"/>
              <a:t>~Pre           ~ Easter       ~Post</a:t>
            </a:r>
          </a:p>
        </p:txBody>
      </p:sp>
      <p:sp>
        <p:nvSpPr>
          <p:cNvPr id="6" name="TextBox 5">
            <a:extLst>
              <a:ext uri="{FF2B5EF4-FFF2-40B4-BE49-F238E27FC236}">
                <a16:creationId xmlns:a16="http://schemas.microsoft.com/office/drawing/2014/main" id="{55E6F3AC-1B0B-4263-8799-84E9D454E418}"/>
              </a:ext>
            </a:extLst>
          </p:cNvPr>
          <p:cNvSpPr txBox="1"/>
          <p:nvPr/>
        </p:nvSpPr>
        <p:spPr>
          <a:xfrm>
            <a:off x="15463044" y="6035675"/>
            <a:ext cx="3276600" cy="369332"/>
          </a:xfrm>
          <a:prstGeom prst="rect">
            <a:avLst/>
          </a:prstGeom>
          <a:noFill/>
        </p:spPr>
        <p:txBody>
          <a:bodyPr wrap="square" rtlCol="0">
            <a:spAutoFit/>
          </a:bodyPr>
          <a:lstStyle/>
          <a:p>
            <a:r>
              <a:rPr lang="en-GB" dirty="0"/>
              <a:t>~Pre           ~ Easter       ~Post</a:t>
            </a:r>
          </a:p>
        </p:txBody>
      </p:sp>
    </p:spTree>
    <p:extLst>
      <p:ext uri="{BB962C8B-B14F-4D97-AF65-F5344CB8AC3E}">
        <p14:creationId xmlns:p14="http://schemas.microsoft.com/office/powerpoint/2010/main" val="13474291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sz="4000" b="0" i="0" u="none" strike="noStrike" dirty="0">
                <a:solidFill>
                  <a:schemeClr val="tx1"/>
                </a:solidFill>
                <a:effectLst/>
                <a:latin typeface="Calibri" panose="020F0502020204030204" pitchFamily="34" charset="0"/>
              </a:rPr>
              <a:t>Morriston Transfer List to Singleton Ward 3 – Weeks Pre and Post Easter 2026</a:t>
            </a:r>
          </a:p>
          <a:p>
            <a:pPr algn="l" fontAlgn="ctr"/>
            <a:endParaRPr lang="en-GB" sz="4000" b="0" i="0" u="none" strike="noStrike" dirty="0">
              <a:solidFill>
                <a:schemeClr val="tx1"/>
              </a:solidFill>
              <a:effectLst/>
              <a:latin typeface="Calibri" panose="020F0502020204030204" pitchFamily="34" charset="0"/>
            </a:endParaRPr>
          </a:p>
        </p:txBody>
      </p:sp>
      <p:graphicFrame>
        <p:nvGraphicFramePr>
          <p:cNvPr id="4" name="Table 4">
            <a:extLst>
              <a:ext uri="{FF2B5EF4-FFF2-40B4-BE49-F238E27FC236}">
                <a16:creationId xmlns:a16="http://schemas.microsoft.com/office/drawing/2014/main" id="{D33F191F-4D3B-4D98-8FE3-FE30805931E9}"/>
              </a:ext>
            </a:extLst>
          </p:cNvPr>
          <p:cNvGraphicFramePr>
            <a:graphicFrameLocks noGrp="1"/>
          </p:cNvGraphicFramePr>
          <p:nvPr>
            <p:extLst>
              <p:ext uri="{D42A27DB-BD31-4B8C-83A1-F6EECF244321}">
                <p14:modId xmlns:p14="http://schemas.microsoft.com/office/powerpoint/2010/main" val="3771159568"/>
              </p:ext>
            </p:extLst>
          </p:nvPr>
        </p:nvGraphicFramePr>
        <p:xfrm>
          <a:off x="1213644" y="1463675"/>
          <a:ext cx="17279242" cy="443484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1399344670"/>
                    </a:ext>
                  </a:extLst>
                </a:gridCol>
                <a:gridCol w="5791200">
                  <a:extLst>
                    <a:ext uri="{9D8B030D-6E8A-4147-A177-3AD203B41FA5}">
                      <a16:colId xmlns:a16="http://schemas.microsoft.com/office/drawing/2014/main" val="3006672338"/>
                    </a:ext>
                  </a:extLst>
                </a:gridCol>
                <a:gridCol w="2667000">
                  <a:extLst>
                    <a:ext uri="{9D8B030D-6E8A-4147-A177-3AD203B41FA5}">
                      <a16:colId xmlns:a16="http://schemas.microsoft.com/office/drawing/2014/main" val="2937729265"/>
                    </a:ext>
                  </a:extLst>
                </a:gridCol>
                <a:gridCol w="936000">
                  <a:extLst>
                    <a:ext uri="{9D8B030D-6E8A-4147-A177-3AD203B41FA5}">
                      <a16:colId xmlns:a16="http://schemas.microsoft.com/office/drawing/2014/main" val="3454163120"/>
                    </a:ext>
                  </a:extLst>
                </a:gridCol>
                <a:gridCol w="936000">
                  <a:extLst>
                    <a:ext uri="{9D8B030D-6E8A-4147-A177-3AD203B41FA5}">
                      <a16:colId xmlns:a16="http://schemas.microsoft.com/office/drawing/2014/main" val="4170249807"/>
                    </a:ext>
                  </a:extLst>
                </a:gridCol>
                <a:gridCol w="936000">
                  <a:extLst>
                    <a:ext uri="{9D8B030D-6E8A-4147-A177-3AD203B41FA5}">
                      <a16:colId xmlns:a16="http://schemas.microsoft.com/office/drawing/2014/main" val="3529132461"/>
                    </a:ext>
                  </a:extLst>
                </a:gridCol>
                <a:gridCol w="936000">
                  <a:extLst>
                    <a:ext uri="{9D8B030D-6E8A-4147-A177-3AD203B41FA5}">
                      <a16:colId xmlns:a16="http://schemas.microsoft.com/office/drawing/2014/main" val="2339829904"/>
                    </a:ext>
                  </a:extLst>
                </a:gridCol>
                <a:gridCol w="936000">
                  <a:extLst>
                    <a:ext uri="{9D8B030D-6E8A-4147-A177-3AD203B41FA5}">
                      <a16:colId xmlns:a16="http://schemas.microsoft.com/office/drawing/2014/main" val="3845215823"/>
                    </a:ext>
                  </a:extLst>
                </a:gridCol>
                <a:gridCol w="936000">
                  <a:extLst>
                    <a:ext uri="{9D8B030D-6E8A-4147-A177-3AD203B41FA5}">
                      <a16:colId xmlns:a16="http://schemas.microsoft.com/office/drawing/2014/main" val="2079006887"/>
                    </a:ext>
                  </a:extLst>
                </a:gridCol>
                <a:gridCol w="1757242">
                  <a:extLst>
                    <a:ext uri="{9D8B030D-6E8A-4147-A177-3AD203B41FA5}">
                      <a16:colId xmlns:a16="http://schemas.microsoft.com/office/drawing/2014/main" val="4148744977"/>
                    </a:ext>
                  </a:extLst>
                </a:gridCol>
              </a:tblGrid>
              <a:tr h="0">
                <a:tc gridSpan="3">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6">
                  <a:txBody>
                    <a:bodyPr/>
                    <a:lstStyle/>
                    <a:p>
                      <a:r>
                        <a:rPr lang="en-GB" sz="2000" dirty="0">
                          <a:solidFill>
                            <a:schemeClr val="bg1"/>
                          </a:solidFill>
                        </a:rPr>
                        <a:t>Week commencing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rowSpan="3">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04913520"/>
                  </a:ext>
                </a:extLst>
              </a:tr>
              <a:tr h="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Hospital Site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Measure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a:solidFill>
                            <a:schemeClr val="bg1"/>
                          </a:solidFill>
                        </a:rPr>
                        <a:t>Site/Ward Location</a:t>
                      </a:r>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r>
                        <a:rPr lang="en-GB" sz="2000" dirty="0">
                          <a:solidFill>
                            <a:schemeClr val="bg1"/>
                          </a:solidFill>
                        </a:rPr>
                        <a:t>Thursday 26/03/2026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tx1"/>
                          </a:solidFill>
                        </a:rPr>
                        <a:t>Thursday 02/04/2026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Thursday 09/04/2026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vMerge="1">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244715960"/>
                  </a:ext>
                </a:extLst>
              </a:tr>
              <a:tr h="370840">
                <a:tc vMerge="1">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Median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Median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Median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5037673"/>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New patients added to Morriston Transfer List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Sing - Ward 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6100"/>
                          </a:solidFill>
                          <a:effectLst/>
                          <a:latin typeface="Calibri" panose="020F0502020204030204" pitchFamily="34"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2000" b="0" i="0" u="none" strike="noStrike" dirty="0">
                          <a:solidFill>
                            <a:srgbClr val="0061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2000" b="0" i="0" u="none" strike="noStrike" dirty="0">
                          <a:solidFill>
                            <a:srgbClr val="000000"/>
                          </a:solidFill>
                          <a:effectLst/>
                          <a:latin typeface="Calibri" panose="020F0502020204030204" pitchFamily="34"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1253533"/>
                  </a:ext>
                </a:extLst>
              </a:tr>
              <a:tr h="370840">
                <a:tc gridSpan="10">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8780780"/>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Outcome Transfer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ctr"/>
                      <a:r>
                        <a:rPr lang="en-GB" sz="2000" b="0" i="0" u="none" strike="noStrike">
                          <a:solidFill>
                            <a:schemeClr val="tx1"/>
                          </a:solidFill>
                          <a:effectLst/>
                          <a:latin typeface="Calibri" panose="020F0502020204030204" pitchFamily="34" charset="0"/>
                        </a:rPr>
                        <a:t>Sing - Ward 3</a:t>
                      </a: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6100"/>
                          </a:solidFill>
                          <a:effectLst/>
                          <a:latin typeface="Calibri" panose="020F0502020204030204" pitchFamily="34"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2000" b="0" i="0" u="none" strike="noStrike" dirty="0">
                          <a:solidFill>
                            <a:srgbClr val="0061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20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887102444"/>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Outcome Removed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l" fontAlgn="ctr"/>
                      <a:r>
                        <a:rPr lang="en-GB" sz="2000" b="0" i="0" u="none" strike="noStrike">
                          <a:solidFill>
                            <a:schemeClr val="tx1"/>
                          </a:solidFill>
                          <a:effectLst/>
                          <a:latin typeface="Calibri" panose="020F0502020204030204" pitchFamily="34" charset="0"/>
                        </a:rPr>
                        <a:t>Sing - Ward 3</a:t>
                      </a: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6100"/>
                          </a:solidFill>
                          <a:effectLst/>
                          <a:latin typeface="Calibri" panose="020F0502020204030204" pitchFamily="34"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dirty="0">
                          <a:solidFill>
                            <a:srgbClr val="0061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55276289"/>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Outcome Waiting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Sing - Ward 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6100"/>
                          </a:solidFill>
                          <a:effectLst/>
                          <a:latin typeface="Calibri" panose="020F050202020403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2000" b="0" i="0" u="none" strike="noStrike" dirty="0">
                          <a:solidFill>
                            <a:srgbClr val="0061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2000" b="0" i="0" u="none" strike="noStrike" dirty="0">
                          <a:solidFill>
                            <a:srgbClr val="000000"/>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784008535"/>
                  </a:ext>
                </a:extLst>
              </a:tr>
              <a:tr h="370840">
                <a:tc gridSpan="10">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9793610"/>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Outcome Transfer - </a:t>
                      </a:r>
                      <a:r>
                        <a:rPr lang="en-GB" sz="2000" b="0" i="0" u="sng" strike="noStrike" dirty="0">
                          <a:solidFill>
                            <a:schemeClr val="tx1"/>
                          </a:solidFill>
                          <a:effectLst/>
                          <a:latin typeface="Calibri" panose="020F0502020204030204" pitchFamily="34" charset="0"/>
                        </a:rPr>
                        <a:t>Total &amp; Average </a:t>
                      </a:r>
                      <a:r>
                        <a:rPr lang="en-GB" sz="2000" b="0" i="0" u="none" strike="noStrike" dirty="0">
                          <a:solidFill>
                            <a:schemeClr val="tx1"/>
                          </a:solidFill>
                          <a:effectLst/>
                          <a:latin typeface="Calibri" panose="020F0502020204030204" pitchFamily="34" charset="0"/>
                        </a:rPr>
                        <a:t>Days Listed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ctr"/>
                      <a:r>
                        <a:rPr lang="en-GB" sz="2000" b="0" i="0" u="none" strike="noStrike">
                          <a:solidFill>
                            <a:schemeClr val="tx1"/>
                          </a:solidFill>
                          <a:effectLst/>
                          <a:latin typeface="Calibri" panose="020F0502020204030204" pitchFamily="34" charset="0"/>
                        </a:rPr>
                        <a:t>Sing - Ward 3</a:t>
                      </a: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6100"/>
                          </a:solidFill>
                          <a:effectLst/>
                          <a:latin typeface="Calibri" panose="020F0502020204030204" pitchFamily="34" charset="0"/>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dirty="0">
                          <a:solidFill>
                            <a:srgbClr val="000000"/>
                          </a:solidFill>
                          <a:effectLst/>
                          <a:latin typeface="Calibri" panose="020F0502020204030204" pitchFamily="34" charset="0"/>
                        </a:rPr>
                        <a:t>5.37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205341010"/>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Calibri" panose="020F0502020204030204" pitchFamily="34" charset="0"/>
                        </a:rPr>
                        <a:t>Outcome Removed - </a:t>
                      </a:r>
                      <a:r>
                        <a:rPr lang="en-GB" sz="2000" b="0" i="0" u="sng" strike="noStrike" dirty="0">
                          <a:solidFill>
                            <a:schemeClr val="tx1"/>
                          </a:solidFill>
                          <a:effectLst/>
                          <a:latin typeface="Calibri" panose="020F0502020204030204" pitchFamily="34" charset="0"/>
                        </a:rPr>
                        <a:t>Total &amp; Average </a:t>
                      </a:r>
                      <a:r>
                        <a:rPr lang="en-GB" sz="2000" b="0" i="0" u="none" strike="noStrike" dirty="0">
                          <a:solidFill>
                            <a:schemeClr val="tx1"/>
                          </a:solidFill>
                          <a:effectLst/>
                          <a:latin typeface="Calibri" panose="020F0502020204030204" pitchFamily="34" charset="0"/>
                        </a:rPr>
                        <a:t>Days Listed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Sing - Ward 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61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b"/>
                      <a:r>
                        <a:rPr lang="en-GB" sz="2000" b="0" i="0" u="none" strike="noStrike" dirty="0">
                          <a:solidFill>
                            <a:srgbClr val="000000"/>
                          </a:solidFill>
                          <a:effectLst/>
                          <a:latin typeface="Calibri" panose="020F0502020204030204" pitchFamily="34"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717656033"/>
                  </a:ext>
                </a:extLst>
              </a:tr>
            </a:tbl>
          </a:graphicData>
        </a:graphic>
      </p:graphicFrame>
      <p:sp>
        <p:nvSpPr>
          <p:cNvPr id="3" name="TextBox 2">
            <a:extLst>
              <a:ext uri="{FF2B5EF4-FFF2-40B4-BE49-F238E27FC236}">
                <a16:creationId xmlns:a16="http://schemas.microsoft.com/office/drawing/2014/main" id="{E55F2050-9DD8-45AC-960B-EFFAFBA692DE}"/>
              </a:ext>
            </a:extLst>
          </p:cNvPr>
          <p:cNvSpPr txBox="1"/>
          <p:nvPr/>
        </p:nvSpPr>
        <p:spPr>
          <a:xfrm>
            <a:off x="604044" y="10531475"/>
            <a:ext cx="9144000" cy="369332"/>
          </a:xfrm>
          <a:prstGeom prst="rect">
            <a:avLst/>
          </a:prstGeom>
          <a:noFill/>
        </p:spPr>
        <p:txBody>
          <a:bodyPr wrap="square" rtlCol="0">
            <a:spAutoFit/>
          </a:bodyPr>
          <a:lstStyle/>
          <a:p>
            <a:r>
              <a:rPr lang="en-GB" dirty="0"/>
              <a:t>Data source – Manual Data Collection – Step down listed patients – emailed Monday to Friday</a:t>
            </a:r>
          </a:p>
        </p:txBody>
      </p:sp>
      <p:sp>
        <p:nvSpPr>
          <p:cNvPr id="5" name="TextBox 4">
            <a:extLst>
              <a:ext uri="{FF2B5EF4-FFF2-40B4-BE49-F238E27FC236}">
                <a16:creationId xmlns:a16="http://schemas.microsoft.com/office/drawing/2014/main" id="{C1B4B65B-C041-4736-877F-DCDC832874EB}"/>
              </a:ext>
            </a:extLst>
          </p:cNvPr>
          <p:cNvSpPr txBox="1"/>
          <p:nvPr/>
        </p:nvSpPr>
        <p:spPr>
          <a:xfrm>
            <a:off x="1137444" y="6035675"/>
            <a:ext cx="11734800" cy="646331"/>
          </a:xfrm>
          <a:prstGeom prst="rect">
            <a:avLst/>
          </a:prstGeom>
          <a:noFill/>
        </p:spPr>
        <p:txBody>
          <a:bodyPr wrap="square" rtlCol="0">
            <a:spAutoFit/>
          </a:bodyPr>
          <a:lstStyle/>
          <a:p>
            <a:r>
              <a:rPr lang="en-GB" dirty="0"/>
              <a:t>For consistency, the Information in the above table is based upon the addition to the list date.</a:t>
            </a:r>
          </a:p>
          <a:p>
            <a:endParaRPr lang="en-GB" dirty="0"/>
          </a:p>
        </p:txBody>
      </p:sp>
    </p:spTree>
    <p:extLst>
      <p:ext uri="{BB962C8B-B14F-4D97-AF65-F5344CB8AC3E}">
        <p14:creationId xmlns:p14="http://schemas.microsoft.com/office/powerpoint/2010/main" val="21331722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sz="4000" b="0" i="0" u="none" strike="noStrike" dirty="0">
                <a:solidFill>
                  <a:schemeClr val="tx1"/>
                </a:solidFill>
                <a:effectLst/>
                <a:latin typeface="Calibri" panose="020F0502020204030204" pitchFamily="34" charset="0"/>
              </a:rPr>
              <a:t>Morriston Transfer List to Singleton Ward 4 – Weeks Pre and Post Easter 2026</a:t>
            </a:r>
          </a:p>
          <a:p>
            <a:pPr algn="l" fontAlgn="ctr"/>
            <a:endParaRPr lang="en-GB" sz="4000" b="0" i="0" u="none" strike="noStrike" dirty="0">
              <a:solidFill>
                <a:schemeClr val="tx1"/>
              </a:solidFill>
              <a:effectLst/>
              <a:latin typeface="Calibri" panose="020F0502020204030204" pitchFamily="34" charset="0"/>
            </a:endParaRPr>
          </a:p>
        </p:txBody>
      </p:sp>
      <p:graphicFrame>
        <p:nvGraphicFramePr>
          <p:cNvPr id="4" name="Table 4">
            <a:extLst>
              <a:ext uri="{FF2B5EF4-FFF2-40B4-BE49-F238E27FC236}">
                <a16:creationId xmlns:a16="http://schemas.microsoft.com/office/drawing/2014/main" id="{D33F191F-4D3B-4D98-8FE3-FE30805931E9}"/>
              </a:ext>
            </a:extLst>
          </p:cNvPr>
          <p:cNvGraphicFramePr>
            <a:graphicFrameLocks noGrp="1"/>
          </p:cNvGraphicFramePr>
          <p:nvPr>
            <p:extLst>
              <p:ext uri="{D42A27DB-BD31-4B8C-83A1-F6EECF244321}">
                <p14:modId xmlns:p14="http://schemas.microsoft.com/office/powerpoint/2010/main" val="1674687366"/>
              </p:ext>
            </p:extLst>
          </p:nvPr>
        </p:nvGraphicFramePr>
        <p:xfrm>
          <a:off x="1213644" y="1463675"/>
          <a:ext cx="17279242" cy="5179695"/>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1399344670"/>
                    </a:ext>
                  </a:extLst>
                </a:gridCol>
                <a:gridCol w="4495800">
                  <a:extLst>
                    <a:ext uri="{9D8B030D-6E8A-4147-A177-3AD203B41FA5}">
                      <a16:colId xmlns:a16="http://schemas.microsoft.com/office/drawing/2014/main" val="3006672338"/>
                    </a:ext>
                  </a:extLst>
                </a:gridCol>
                <a:gridCol w="3962400">
                  <a:extLst>
                    <a:ext uri="{9D8B030D-6E8A-4147-A177-3AD203B41FA5}">
                      <a16:colId xmlns:a16="http://schemas.microsoft.com/office/drawing/2014/main" val="3390508538"/>
                    </a:ext>
                  </a:extLst>
                </a:gridCol>
                <a:gridCol w="936000">
                  <a:extLst>
                    <a:ext uri="{9D8B030D-6E8A-4147-A177-3AD203B41FA5}">
                      <a16:colId xmlns:a16="http://schemas.microsoft.com/office/drawing/2014/main" val="3454163120"/>
                    </a:ext>
                  </a:extLst>
                </a:gridCol>
                <a:gridCol w="936000">
                  <a:extLst>
                    <a:ext uri="{9D8B030D-6E8A-4147-A177-3AD203B41FA5}">
                      <a16:colId xmlns:a16="http://schemas.microsoft.com/office/drawing/2014/main" val="4170249807"/>
                    </a:ext>
                  </a:extLst>
                </a:gridCol>
                <a:gridCol w="936000">
                  <a:extLst>
                    <a:ext uri="{9D8B030D-6E8A-4147-A177-3AD203B41FA5}">
                      <a16:colId xmlns:a16="http://schemas.microsoft.com/office/drawing/2014/main" val="3529132461"/>
                    </a:ext>
                  </a:extLst>
                </a:gridCol>
                <a:gridCol w="936000">
                  <a:extLst>
                    <a:ext uri="{9D8B030D-6E8A-4147-A177-3AD203B41FA5}">
                      <a16:colId xmlns:a16="http://schemas.microsoft.com/office/drawing/2014/main" val="2339829904"/>
                    </a:ext>
                  </a:extLst>
                </a:gridCol>
                <a:gridCol w="936000">
                  <a:extLst>
                    <a:ext uri="{9D8B030D-6E8A-4147-A177-3AD203B41FA5}">
                      <a16:colId xmlns:a16="http://schemas.microsoft.com/office/drawing/2014/main" val="3845215823"/>
                    </a:ext>
                  </a:extLst>
                </a:gridCol>
                <a:gridCol w="936000">
                  <a:extLst>
                    <a:ext uri="{9D8B030D-6E8A-4147-A177-3AD203B41FA5}">
                      <a16:colId xmlns:a16="http://schemas.microsoft.com/office/drawing/2014/main" val="2079006887"/>
                    </a:ext>
                  </a:extLst>
                </a:gridCol>
                <a:gridCol w="1757242">
                  <a:extLst>
                    <a:ext uri="{9D8B030D-6E8A-4147-A177-3AD203B41FA5}">
                      <a16:colId xmlns:a16="http://schemas.microsoft.com/office/drawing/2014/main" val="4148744977"/>
                    </a:ext>
                  </a:extLst>
                </a:gridCol>
              </a:tblGrid>
              <a:tr h="0">
                <a:tc gridSpan="3">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gridSpan="6">
                  <a:txBody>
                    <a:bodyPr/>
                    <a:lstStyle/>
                    <a:p>
                      <a:r>
                        <a:rPr lang="en-GB" sz="2000" dirty="0">
                          <a:solidFill>
                            <a:schemeClr val="bg1"/>
                          </a:solidFill>
                        </a:rPr>
                        <a:t>Week commencing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rowSpan="3">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04913520"/>
                  </a:ext>
                </a:extLst>
              </a:tr>
              <a:tr h="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Hospital Site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Measure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Site/Ward Location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r>
                        <a:rPr lang="en-GB" sz="2000" dirty="0">
                          <a:solidFill>
                            <a:schemeClr val="bg1"/>
                          </a:solidFill>
                        </a:rPr>
                        <a:t>Thursday 26/03/2026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tx1"/>
                          </a:solidFill>
                        </a:rPr>
                        <a:t>Thursday 02/04/2026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Thursday 09/04/2026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vMerge="1">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244715960"/>
                  </a:ext>
                </a:extLst>
              </a:tr>
              <a:tr h="370840">
                <a:tc vMerge="1">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Median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Median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Median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5037673"/>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New patients added to Morriston Transfer List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Sing - Ward 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b" latinLnBrk="0" hangingPunct="1"/>
                      <a:endParaRPr lang="en-GB" sz="20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b" latinLnBrk="0" hangingPunct="1"/>
                      <a:endParaRPr lang="en-GB" sz="20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b" latinLnBrk="0" hangingPunct="1"/>
                      <a:endParaRPr lang="en-GB" sz="20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fontAlgn="b" latinLnBrk="0" hangingPunct="1"/>
                      <a:endParaRPr lang="en-GB" sz="20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991253533"/>
                  </a:ext>
                </a:extLst>
              </a:tr>
              <a:tr h="370840">
                <a:tc gridSpan="10">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8780780"/>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Outcome Transfer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Sing - Ward 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887102444"/>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Outcome Removed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Sing - Ward 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55276289"/>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Outcome Waiting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Sing - Ward 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784008535"/>
                  </a:ext>
                </a:extLst>
              </a:tr>
              <a:tr h="370840">
                <a:tc gridSpan="10">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9793610"/>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Outcome Transfer - </a:t>
                      </a:r>
                      <a:r>
                        <a:rPr lang="en-GB" sz="2000" b="0" i="0" u="sng" strike="noStrike" dirty="0">
                          <a:solidFill>
                            <a:schemeClr val="tx1"/>
                          </a:solidFill>
                          <a:effectLst/>
                          <a:latin typeface="Calibri" panose="020F0502020204030204" pitchFamily="34" charset="0"/>
                        </a:rPr>
                        <a:t>Total &amp; Average </a:t>
                      </a:r>
                      <a:r>
                        <a:rPr lang="en-GB" sz="2000" b="0" i="0" u="none" strike="noStrike" dirty="0">
                          <a:solidFill>
                            <a:schemeClr val="tx1"/>
                          </a:solidFill>
                          <a:effectLst/>
                          <a:latin typeface="Calibri" panose="020F0502020204030204" pitchFamily="34" charset="0"/>
                        </a:rPr>
                        <a:t>Days Listed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Sing - Ward 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205341010"/>
                  </a:ext>
                </a:extLst>
              </a:tr>
              <a:tr h="370840">
                <a:tc>
                  <a:txBody>
                    <a:bodyPr/>
                    <a:lstStyle/>
                    <a:p>
                      <a:pPr algn="l" fontAlgn="b"/>
                      <a:r>
                        <a:rPr lang="en-GB" sz="2000" b="0" i="0" u="none" strike="noStrike" dirty="0">
                          <a:solidFill>
                            <a:schemeClr val="tx1"/>
                          </a:solidFill>
                          <a:effectLst/>
                          <a:latin typeface="Calibri" panose="020F0502020204030204" pitchFamily="34" charset="0"/>
                        </a:rPr>
                        <a:t>Singleton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Calibri" panose="020F0502020204030204" pitchFamily="34" charset="0"/>
                        </a:rPr>
                        <a:t>Outcome Removed - </a:t>
                      </a:r>
                      <a:r>
                        <a:rPr lang="en-GB" sz="2000" b="0" i="0" u="sng" strike="noStrike" dirty="0">
                          <a:solidFill>
                            <a:schemeClr val="tx1"/>
                          </a:solidFill>
                          <a:effectLst/>
                          <a:latin typeface="Calibri" panose="020F0502020204030204" pitchFamily="34" charset="0"/>
                        </a:rPr>
                        <a:t>Total &amp; Average </a:t>
                      </a:r>
                      <a:r>
                        <a:rPr lang="en-GB" sz="2000" b="0" i="0" u="none" strike="noStrike" dirty="0">
                          <a:solidFill>
                            <a:schemeClr val="tx1"/>
                          </a:solidFill>
                          <a:effectLst/>
                          <a:latin typeface="Calibri" panose="020F0502020204030204" pitchFamily="34" charset="0"/>
                        </a:rPr>
                        <a:t>Days Listed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l" fontAlgn="ctr"/>
                      <a:r>
                        <a:rPr lang="en-GB" sz="2000" b="0" i="0" u="none" strike="noStrike" dirty="0">
                          <a:solidFill>
                            <a:schemeClr val="tx1"/>
                          </a:solidFill>
                          <a:effectLst/>
                          <a:latin typeface="Calibri" panose="020F0502020204030204" pitchFamily="34" charset="0"/>
                        </a:rPr>
                        <a:t>Sing - Ward 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61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717656033"/>
                  </a:ext>
                </a:extLst>
              </a:tr>
            </a:tbl>
          </a:graphicData>
        </a:graphic>
      </p:graphicFrame>
      <p:sp>
        <p:nvSpPr>
          <p:cNvPr id="3" name="TextBox 2">
            <a:extLst>
              <a:ext uri="{FF2B5EF4-FFF2-40B4-BE49-F238E27FC236}">
                <a16:creationId xmlns:a16="http://schemas.microsoft.com/office/drawing/2014/main" id="{E55F2050-9DD8-45AC-960B-EFFAFBA692DE}"/>
              </a:ext>
            </a:extLst>
          </p:cNvPr>
          <p:cNvSpPr txBox="1"/>
          <p:nvPr/>
        </p:nvSpPr>
        <p:spPr>
          <a:xfrm>
            <a:off x="604044" y="10531475"/>
            <a:ext cx="9144000" cy="369332"/>
          </a:xfrm>
          <a:prstGeom prst="rect">
            <a:avLst/>
          </a:prstGeom>
          <a:noFill/>
        </p:spPr>
        <p:txBody>
          <a:bodyPr wrap="square" rtlCol="0">
            <a:spAutoFit/>
          </a:bodyPr>
          <a:lstStyle/>
          <a:p>
            <a:r>
              <a:rPr lang="en-GB" dirty="0"/>
              <a:t>Data source – Manual Data Collection – Step down listed patients – emailed Monday to Friday</a:t>
            </a:r>
          </a:p>
        </p:txBody>
      </p:sp>
      <p:sp>
        <p:nvSpPr>
          <p:cNvPr id="5" name="TextBox 4">
            <a:extLst>
              <a:ext uri="{FF2B5EF4-FFF2-40B4-BE49-F238E27FC236}">
                <a16:creationId xmlns:a16="http://schemas.microsoft.com/office/drawing/2014/main" id="{C1B4B65B-C041-4736-877F-DCDC832874EB}"/>
              </a:ext>
            </a:extLst>
          </p:cNvPr>
          <p:cNvSpPr txBox="1"/>
          <p:nvPr/>
        </p:nvSpPr>
        <p:spPr>
          <a:xfrm>
            <a:off x="1213644" y="7254875"/>
            <a:ext cx="8610600" cy="646331"/>
          </a:xfrm>
          <a:prstGeom prst="rect">
            <a:avLst/>
          </a:prstGeom>
          <a:noFill/>
        </p:spPr>
        <p:txBody>
          <a:bodyPr wrap="square" rtlCol="0">
            <a:spAutoFit/>
          </a:bodyPr>
          <a:lstStyle/>
          <a:p>
            <a:r>
              <a:rPr lang="en-GB" dirty="0"/>
              <a:t>Information in the above table is based upon the addition to the list date.</a:t>
            </a:r>
          </a:p>
          <a:p>
            <a:r>
              <a:rPr lang="en-GB" dirty="0"/>
              <a:t> </a:t>
            </a:r>
          </a:p>
        </p:txBody>
      </p:sp>
    </p:spTree>
    <p:extLst>
      <p:ext uri="{BB962C8B-B14F-4D97-AF65-F5344CB8AC3E}">
        <p14:creationId xmlns:p14="http://schemas.microsoft.com/office/powerpoint/2010/main" val="2700892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7602200" cy="558800"/>
          </a:xfrm>
        </p:spPr>
        <p:txBody>
          <a:bodyPr/>
          <a:lstStyle/>
          <a:p>
            <a:pPr algn="l" fontAlgn="ctr"/>
            <a:r>
              <a:rPr lang="en-GB" dirty="0" err="1">
                <a:solidFill>
                  <a:schemeClr val="tx1"/>
                </a:solidFill>
                <a:latin typeface="Calibri" panose="020F0502020204030204" pitchFamily="34" charset="0"/>
              </a:rPr>
              <a:t>Bonymaen</a:t>
            </a:r>
            <a:r>
              <a:rPr lang="en-GB" dirty="0">
                <a:solidFill>
                  <a:schemeClr val="tx1"/>
                </a:solidFill>
                <a:latin typeface="Calibri" panose="020F0502020204030204" pitchFamily="34" charset="0"/>
              </a:rPr>
              <a:t> House </a:t>
            </a:r>
            <a:r>
              <a:rPr lang="en-GB" sz="4000" b="0" i="0" u="none" strike="noStrike" dirty="0">
                <a:solidFill>
                  <a:schemeClr val="tx1"/>
                </a:solidFill>
                <a:effectLst/>
                <a:latin typeface="Calibri" panose="020F0502020204030204" pitchFamily="34" charset="0"/>
              </a:rPr>
              <a:t>– Weeks Pre and Post Easter 2026</a:t>
            </a:r>
          </a:p>
          <a:p>
            <a:pPr algn="l" fontAlgn="ctr"/>
            <a:endParaRPr lang="en-GB" sz="4000" b="0" i="0" u="none" strike="noStrike" dirty="0">
              <a:solidFill>
                <a:schemeClr val="tx1"/>
              </a:solidFill>
              <a:effectLst/>
              <a:latin typeface="Calibri" panose="020F0502020204030204" pitchFamily="34" charset="0"/>
            </a:endParaRPr>
          </a:p>
        </p:txBody>
      </p:sp>
      <p:graphicFrame>
        <p:nvGraphicFramePr>
          <p:cNvPr id="4" name="Table 4">
            <a:extLst>
              <a:ext uri="{FF2B5EF4-FFF2-40B4-BE49-F238E27FC236}">
                <a16:creationId xmlns:a16="http://schemas.microsoft.com/office/drawing/2014/main" id="{D33F191F-4D3B-4D98-8FE3-FE30805931E9}"/>
              </a:ext>
            </a:extLst>
          </p:cNvPr>
          <p:cNvGraphicFramePr>
            <a:graphicFrameLocks noGrp="1"/>
          </p:cNvGraphicFramePr>
          <p:nvPr>
            <p:extLst>
              <p:ext uri="{D42A27DB-BD31-4B8C-83A1-F6EECF244321}">
                <p14:modId xmlns:p14="http://schemas.microsoft.com/office/powerpoint/2010/main" val="2275947842"/>
              </p:ext>
            </p:extLst>
          </p:nvPr>
        </p:nvGraphicFramePr>
        <p:xfrm>
          <a:off x="1213644" y="1463675"/>
          <a:ext cx="17279235" cy="3693160"/>
        </p:xfrm>
        <a:graphic>
          <a:graphicData uri="http://schemas.openxmlformats.org/drawingml/2006/table">
            <a:tbl>
              <a:tblPr firstRow="1" bandRow="1">
                <a:tableStyleId>{5C22544A-7EE6-4342-B048-85BDC9FD1C3A}</a:tableStyleId>
              </a:tblPr>
              <a:tblGrid>
                <a:gridCol w="1752599">
                  <a:extLst>
                    <a:ext uri="{9D8B030D-6E8A-4147-A177-3AD203B41FA5}">
                      <a16:colId xmlns:a16="http://schemas.microsoft.com/office/drawing/2014/main" val="1399344670"/>
                    </a:ext>
                  </a:extLst>
                </a:gridCol>
                <a:gridCol w="4191001">
                  <a:extLst>
                    <a:ext uri="{9D8B030D-6E8A-4147-A177-3AD203B41FA5}">
                      <a16:colId xmlns:a16="http://schemas.microsoft.com/office/drawing/2014/main" val="3006672338"/>
                    </a:ext>
                  </a:extLst>
                </a:gridCol>
                <a:gridCol w="3962401">
                  <a:extLst>
                    <a:ext uri="{9D8B030D-6E8A-4147-A177-3AD203B41FA5}">
                      <a16:colId xmlns:a16="http://schemas.microsoft.com/office/drawing/2014/main" val="3390508538"/>
                    </a:ext>
                  </a:extLst>
                </a:gridCol>
                <a:gridCol w="935999">
                  <a:extLst>
                    <a:ext uri="{9D8B030D-6E8A-4147-A177-3AD203B41FA5}">
                      <a16:colId xmlns:a16="http://schemas.microsoft.com/office/drawing/2014/main" val="3454163120"/>
                    </a:ext>
                  </a:extLst>
                </a:gridCol>
                <a:gridCol w="935999">
                  <a:extLst>
                    <a:ext uri="{9D8B030D-6E8A-4147-A177-3AD203B41FA5}">
                      <a16:colId xmlns:a16="http://schemas.microsoft.com/office/drawing/2014/main" val="4170249807"/>
                    </a:ext>
                  </a:extLst>
                </a:gridCol>
                <a:gridCol w="935999">
                  <a:extLst>
                    <a:ext uri="{9D8B030D-6E8A-4147-A177-3AD203B41FA5}">
                      <a16:colId xmlns:a16="http://schemas.microsoft.com/office/drawing/2014/main" val="3529132461"/>
                    </a:ext>
                  </a:extLst>
                </a:gridCol>
                <a:gridCol w="935999">
                  <a:extLst>
                    <a:ext uri="{9D8B030D-6E8A-4147-A177-3AD203B41FA5}">
                      <a16:colId xmlns:a16="http://schemas.microsoft.com/office/drawing/2014/main" val="2339829904"/>
                    </a:ext>
                  </a:extLst>
                </a:gridCol>
                <a:gridCol w="935999">
                  <a:extLst>
                    <a:ext uri="{9D8B030D-6E8A-4147-A177-3AD203B41FA5}">
                      <a16:colId xmlns:a16="http://schemas.microsoft.com/office/drawing/2014/main" val="3845215823"/>
                    </a:ext>
                  </a:extLst>
                </a:gridCol>
                <a:gridCol w="935999">
                  <a:extLst>
                    <a:ext uri="{9D8B030D-6E8A-4147-A177-3AD203B41FA5}">
                      <a16:colId xmlns:a16="http://schemas.microsoft.com/office/drawing/2014/main" val="2079006887"/>
                    </a:ext>
                  </a:extLst>
                </a:gridCol>
                <a:gridCol w="1757240">
                  <a:extLst>
                    <a:ext uri="{9D8B030D-6E8A-4147-A177-3AD203B41FA5}">
                      <a16:colId xmlns:a16="http://schemas.microsoft.com/office/drawing/2014/main" val="4148744977"/>
                    </a:ext>
                  </a:extLst>
                </a:gridCol>
              </a:tblGrid>
              <a:tr h="0">
                <a:tc gridSpan="3">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gridSpan="6">
                  <a:txBody>
                    <a:bodyPr/>
                    <a:lstStyle/>
                    <a:p>
                      <a:r>
                        <a:rPr lang="en-GB" sz="2000" dirty="0">
                          <a:solidFill>
                            <a:schemeClr val="bg1"/>
                          </a:solidFill>
                        </a:rPr>
                        <a:t>Week commencing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rowSpan="3">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04913520"/>
                  </a:ext>
                </a:extLst>
              </a:tr>
              <a:tr h="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Hospital Site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Measure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Destination Location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r>
                        <a:rPr lang="en-GB" sz="2000" dirty="0">
                          <a:solidFill>
                            <a:schemeClr val="bg1"/>
                          </a:solidFill>
                        </a:rPr>
                        <a:t>Thursday 26/03/2026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tx1"/>
                          </a:solidFill>
                        </a:rPr>
                        <a:t>Thursday 02/04/2026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chemeClr val="bg1"/>
                          </a:solidFill>
                        </a:rPr>
                        <a:t>Thursday 09/04/2026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sz="20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solidFill>
                  </a:tcPr>
                </a:tc>
                <a:tc vMerge="1">
                  <a:txBody>
                    <a:bodyPr/>
                    <a:lstStyle/>
                    <a:p>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244715960"/>
                  </a:ext>
                </a:extLst>
              </a:tr>
              <a:tr h="370840">
                <a:tc vMerge="1">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Average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Average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GB"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Average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5037673"/>
                  </a:ext>
                </a:extLst>
              </a:tr>
              <a:tr h="370840">
                <a:tc>
                  <a:txBody>
                    <a:bodyPr/>
                    <a:lstStyle/>
                    <a:p>
                      <a:pPr algn="l" fontAlgn="b"/>
                      <a:r>
                        <a:rPr lang="en-GB" sz="2000" b="0" i="0" u="none" strike="noStrike" dirty="0">
                          <a:solidFill>
                            <a:schemeClr val="tx1"/>
                          </a:solidFill>
                          <a:effectLst/>
                          <a:latin typeface="Calibri" panose="020F0502020204030204" pitchFamily="34" charset="0"/>
                        </a:rPr>
                        <a:t>Morriston List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Total New Patients Added to List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dirty="0" err="1">
                          <a:solidFill>
                            <a:schemeClr val="tx1"/>
                          </a:solidFill>
                          <a:latin typeface="Calibri" panose="020F0502020204030204" pitchFamily="34" charset="0"/>
                        </a:rPr>
                        <a:t>Bonymaen</a:t>
                      </a:r>
                      <a:r>
                        <a:rPr lang="en-GB" sz="2000" dirty="0">
                          <a:solidFill>
                            <a:schemeClr val="tx1"/>
                          </a:solidFill>
                          <a:latin typeface="Calibri" panose="020F0502020204030204" pitchFamily="34" charset="0"/>
                        </a:rPr>
                        <a:t> House </a:t>
                      </a: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chemeClr val="bg1"/>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endParaRPr lang="en-GB" sz="2000" b="0"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rgbClr val="000000"/>
                          </a:solidFill>
                          <a:effectLst/>
                          <a:latin typeface="Calibri" panose="020F0502020204030204" pitchFamily="34"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991253533"/>
                  </a:ext>
                </a:extLst>
              </a:tr>
              <a:tr h="370840">
                <a:tc>
                  <a:txBody>
                    <a:bodyPr/>
                    <a:lstStyle/>
                    <a:p>
                      <a:pPr algn="l" fontAlgn="b"/>
                      <a:r>
                        <a:rPr lang="en-GB" sz="2000" b="0" i="0" u="none" strike="noStrike" dirty="0">
                          <a:solidFill>
                            <a:schemeClr val="tx1"/>
                          </a:solidFill>
                          <a:effectLst/>
                          <a:latin typeface="Calibri" panose="020F0502020204030204" pitchFamily="34" charset="0"/>
                        </a:rPr>
                        <a:t>Morriston List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Outcome Transfer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dirty="0" err="1">
                          <a:solidFill>
                            <a:schemeClr val="tx1"/>
                          </a:solidFill>
                          <a:latin typeface="Calibri" panose="020F0502020204030204" pitchFamily="34" charset="0"/>
                        </a:rPr>
                        <a:t>Bonymaen</a:t>
                      </a:r>
                      <a:r>
                        <a:rPr lang="en-GB" sz="2000" dirty="0">
                          <a:solidFill>
                            <a:schemeClr val="tx1"/>
                          </a:solidFill>
                          <a:latin typeface="Calibri" panose="020F0502020204030204" pitchFamily="34" charset="0"/>
                        </a:rPr>
                        <a:t> House </a:t>
                      </a: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chemeClr val="bg1"/>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endParaRPr lang="en-GB" sz="2000" b="0"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GB" sz="2000" b="0" i="0" u="none" strike="noStrike" dirty="0">
                          <a:solidFill>
                            <a:srgbClr val="000000"/>
                          </a:solidFill>
                          <a:effectLst/>
                          <a:latin typeface="Calibri" panose="020F0502020204030204" pitchFamily="34"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887102444"/>
                  </a:ext>
                </a:extLst>
              </a:tr>
              <a:tr h="370840">
                <a:tc>
                  <a:txBody>
                    <a:bodyPr/>
                    <a:lstStyle/>
                    <a:p>
                      <a:pPr algn="l" fontAlgn="b"/>
                      <a:r>
                        <a:rPr lang="en-GB" sz="2000" b="0" i="0" u="none" strike="noStrike" dirty="0">
                          <a:solidFill>
                            <a:schemeClr val="tx1"/>
                          </a:solidFill>
                          <a:effectLst/>
                          <a:latin typeface="Calibri" panose="020F0502020204030204" pitchFamily="34" charset="0"/>
                        </a:rPr>
                        <a:t>Morriston List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Outcome Waiting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dirty="0" err="1">
                          <a:solidFill>
                            <a:schemeClr val="tx1"/>
                          </a:solidFill>
                          <a:latin typeface="Calibri" panose="020F0502020204030204" pitchFamily="34" charset="0"/>
                        </a:rPr>
                        <a:t>Bonymaen</a:t>
                      </a:r>
                      <a:r>
                        <a:rPr lang="en-GB" sz="2000" dirty="0">
                          <a:solidFill>
                            <a:schemeClr val="tx1"/>
                          </a:solidFill>
                          <a:latin typeface="Calibri" panose="020F0502020204030204" pitchFamily="34" charset="0"/>
                        </a:rPr>
                        <a:t> House </a:t>
                      </a: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chemeClr val="tx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chemeClr val="tx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chemeClr val="tx1"/>
                          </a:solidFill>
                          <a:effectLst/>
                          <a:latin typeface="Calibri" panose="020F0502020204030204" pitchFamily="34"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55276289"/>
                  </a:ext>
                </a:extLst>
              </a:tr>
              <a:tr h="370840">
                <a:tc>
                  <a:txBody>
                    <a:bodyPr/>
                    <a:lstStyle/>
                    <a:p>
                      <a:pPr algn="l" fontAlgn="b"/>
                      <a:r>
                        <a:rPr lang="en-GB" sz="2000" b="0" i="0" u="none" strike="noStrike" dirty="0">
                          <a:solidFill>
                            <a:schemeClr val="tx1"/>
                          </a:solidFill>
                          <a:effectLst/>
                          <a:latin typeface="Calibri" panose="020F0502020204030204" pitchFamily="34" charset="0"/>
                        </a:rPr>
                        <a:t>Morriston List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Outcome Removed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dirty="0" err="1">
                          <a:solidFill>
                            <a:schemeClr val="tx1"/>
                          </a:solidFill>
                          <a:latin typeface="Calibri" panose="020F0502020204030204" pitchFamily="34" charset="0"/>
                        </a:rPr>
                        <a:t>Bonymaen</a:t>
                      </a:r>
                      <a:r>
                        <a:rPr lang="en-GB" sz="2000" dirty="0">
                          <a:solidFill>
                            <a:schemeClr val="tx1"/>
                          </a:solidFill>
                          <a:latin typeface="Calibri" panose="020F0502020204030204" pitchFamily="34" charset="0"/>
                        </a:rPr>
                        <a:t> House </a:t>
                      </a: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0" i="0" u="none" strike="noStrike" dirty="0">
                          <a:solidFill>
                            <a:schemeClr val="tx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chemeClr val="tx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r>
                        <a:rPr lang="en-GB" sz="2000" b="0" i="0" u="none" strike="noStrike" dirty="0">
                          <a:solidFill>
                            <a:schemeClr val="tx1"/>
                          </a:solidFill>
                          <a:effectLst/>
                          <a:latin typeface="Calibri" panose="020F0502020204030204" pitchFamily="34"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784008535"/>
                  </a:ext>
                </a:extLst>
              </a:tr>
              <a:tr h="370840">
                <a:tc gridSpan="10">
                  <a:txBody>
                    <a:bodyPr/>
                    <a:lstStyle/>
                    <a:p>
                      <a:pPr algn="l" fontAlgn="b"/>
                      <a:endParaRPr lang="en-GB" sz="20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970081819"/>
                  </a:ext>
                </a:extLst>
              </a:tr>
              <a:tr h="370840">
                <a:tc>
                  <a:txBody>
                    <a:bodyPr/>
                    <a:lstStyle/>
                    <a:p>
                      <a:pPr algn="l" fontAlgn="b"/>
                      <a:r>
                        <a:rPr lang="en-GB" sz="2000" b="0" i="0" u="none" strike="noStrike" dirty="0">
                          <a:solidFill>
                            <a:schemeClr val="tx1"/>
                          </a:solidFill>
                          <a:effectLst/>
                          <a:latin typeface="Calibri" panose="020F0502020204030204" pitchFamily="34" charset="0"/>
                        </a:rPr>
                        <a:t>Morriston List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2000" b="0" i="0" u="none" strike="noStrike" dirty="0">
                          <a:solidFill>
                            <a:schemeClr val="tx1"/>
                          </a:solidFill>
                          <a:effectLst/>
                          <a:latin typeface="Calibri" panose="020F0502020204030204" pitchFamily="34" charset="0"/>
                        </a:rPr>
                        <a:t>Outcome Transfer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2000" dirty="0" err="1">
                          <a:solidFill>
                            <a:schemeClr val="tx1"/>
                          </a:solidFill>
                          <a:latin typeface="Calibri" panose="020F0502020204030204" pitchFamily="34" charset="0"/>
                        </a:rPr>
                        <a:t>Bonymaen</a:t>
                      </a:r>
                      <a:r>
                        <a:rPr lang="en-GB" sz="2000" dirty="0">
                          <a:solidFill>
                            <a:schemeClr val="tx1"/>
                          </a:solidFill>
                          <a:latin typeface="Calibri" panose="020F0502020204030204" pitchFamily="34" charset="0"/>
                        </a:rPr>
                        <a:t> House </a:t>
                      </a:r>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20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380851585"/>
                  </a:ext>
                </a:extLst>
              </a:tr>
            </a:tbl>
          </a:graphicData>
        </a:graphic>
      </p:graphicFrame>
    </p:spTree>
    <p:extLst>
      <p:ext uri="{BB962C8B-B14F-4D97-AF65-F5344CB8AC3E}">
        <p14:creationId xmlns:p14="http://schemas.microsoft.com/office/powerpoint/2010/main" val="1107029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31A2FF-07D1-4490-9378-61738BED1C0D}"/>
              </a:ext>
            </a:extLst>
          </p:cNvPr>
          <p:cNvSpPr>
            <a:spLocks noGrp="1"/>
          </p:cNvSpPr>
          <p:nvPr>
            <p:ph type="body" sz="quarter" idx="10"/>
          </p:nvPr>
        </p:nvSpPr>
        <p:spPr>
          <a:xfrm>
            <a:off x="1518444" y="396875"/>
            <a:ext cx="12293600" cy="558800"/>
          </a:xfrm>
        </p:spPr>
        <p:txBody>
          <a:bodyPr/>
          <a:lstStyle/>
          <a:p>
            <a:r>
              <a:rPr lang="en-GB" dirty="0"/>
              <a:t>Criteria applied</a:t>
            </a:r>
          </a:p>
        </p:txBody>
      </p:sp>
      <p:graphicFrame>
        <p:nvGraphicFramePr>
          <p:cNvPr id="6" name="Table 6">
            <a:extLst>
              <a:ext uri="{FF2B5EF4-FFF2-40B4-BE49-F238E27FC236}">
                <a16:creationId xmlns:a16="http://schemas.microsoft.com/office/drawing/2014/main" id="{F096631A-E62C-4342-A8C8-94B33DCF10C9}"/>
              </a:ext>
            </a:extLst>
          </p:cNvPr>
          <p:cNvGraphicFramePr>
            <a:graphicFrameLocks noGrp="1"/>
          </p:cNvGraphicFramePr>
          <p:nvPr>
            <p:extLst>
              <p:ext uri="{D42A27DB-BD31-4B8C-83A1-F6EECF244321}">
                <p14:modId xmlns:p14="http://schemas.microsoft.com/office/powerpoint/2010/main" val="1930245314"/>
              </p:ext>
            </p:extLst>
          </p:nvPr>
        </p:nvGraphicFramePr>
        <p:xfrm>
          <a:off x="2204244" y="1158875"/>
          <a:ext cx="15621000" cy="7848600"/>
        </p:xfrm>
        <a:graphic>
          <a:graphicData uri="http://schemas.openxmlformats.org/drawingml/2006/table">
            <a:tbl>
              <a:tblPr firstRow="1" bandRow="1">
                <a:tableStyleId>{5C22544A-7EE6-4342-B048-85BDC9FD1C3A}</a:tableStyleId>
              </a:tblPr>
              <a:tblGrid>
                <a:gridCol w="7772400">
                  <a:extLst>
                    <a:ext uri="{9D8B030D-6E8A-4147-A177-3AD203B41FA5}">
                      <a16:colId xmlns:a16="http://schemas.microsoft.com/office/drawing/2014/main" val="2220084802"/>
                    </a:ext>
                  </a:extLst>
                </a:gridCol>
                <a:gridCol w="7848600">
                  <a:extLst>
                    <a:ext uri="{9D8B030D-6E8A-4147-A177-3AD203B41FA5}">
                      <a16:colId xmlns:a16="http://schemas.microsoft.com/office/drawing/2014/main" val="1383236871"/>
                    </a:ext>
                  </a:extLst>
                </a:gridCol>
              </a:tblGrid>
              <a:tr h="3048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chemeClr val="bg1"/>
                          </a:solidFill>
                        </a:rPr>
                        <a:t>Date Range  </a:t>
                      </a:r>
                    </a:p>
                  </a:txBody>
                  <a:tcPr>
                    <a:solidFill>
                      <a:srgbClr val="7030A0"/>
                    </a:solidFill>
                  </a:tcPr>
                </a:tc>
                <a:tc hMerge="1">
                  <a:txBody>
                    <a:bodyPr/>
                    <a:lstStyle/>
                    <a:p>
                      <a:endParaRPr lang="en-GB"/>
                    </a:p>
                  </a:txBody>
                  <a:tcPr/>
                </a:tc>
                <a:extLst>
                  <a:ext uri="{0D108BD9-81ED-4DB2-BD59-A6C34878D82A}">
                    <a16:rowId xmlns:a16="http://schemas.microsoft.com/office/drawing/2014/main" val="2954493250"/>
                  </a:ext>
                </a:extLst>
              </a:tr>
              <a:tr h="3048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solidFill>
                            <a:schemeClr val="tx1"/>
                          </a:solidFill>
                        </a:rPr>
                        <a:t>Full date range </a:t>
                      </a:r>
                      <a:r>
                        <a:rPr lang="en-GB" b="0" i="0" dirty="0">
                          <a:solidFill>
                            <a:schemeClr val="tx1"/>
                          </a:solidFill>
                        </a:rPr>
                        <a:t>- 01/01/2026 to 16/04/2026</a:t>
                      </a:r>
                    </a:p>
                  </a:txBody>
                  <a:tcPr>
                    <a:solidFill>
                      <a:schemeClr val="accent5">
                        <a:lumMod val="20000"/>
                        <a:lumOff val="80000"/>
                      </a:schemeClr>
                    </a:solidFill>
                  </a:tcPr>
                </a:tc>
                <a:tc hMerge="1">
                  <a:txBody>
                    <a:bodyPr/>
                    <a:lstStyle/>
                    <a:p>
                      <a:endParaRPr lang="en-GB"/>
                    </a:p>
                  </a:txBody>
                  <a:tcPr/>
                </a:tc>
                <a:extLst>
                  <a:ext uri="{0D108BD9-81ED-4DB2-BD59-A6C34878D82A}">
                    <a16:rowId xmlns:a16="http://schemas.microsoft.com/office/drawing/2014/main" val="1634830909"/>
                  </a:ext>
                </a:extLst>
              </a:tr>
              <a:tr h="3048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t>With a </a:t>
                      </a:r>
                      <a:r>
                        <a:rPr lang="en-GB" sz="1800" b="1" i="0" kern="1200" dirty="0">
                          <a:solidFill>
                            <a:schemeClr val="tx1"/>
                          </a:solidFill>
                          <a:latin typeface="+mn-lt"/>
                          <a:ea typeface="+mn-ea"/>
                          <a:cs typeface="+mn-cs"/>
                        </a:rPr>
                        <a:t>focus on Easter </a:t>
                      </a:r>
                      <a:r>
                        <a:rPr lang="en-GB" sz="1800" b="0" i="0" kern="1200" dirty="0">
                          <a:solidFill>
                            <a:schemeClr val="tx1"/>
                          </a:solidFill>
                          <a:latin typeface="+mn-lt"/>
                          <a:ea typeface="+mn-ea"/>
                          <a:cs typeface="+mn-cs"/>
                        </a:rPr>
                        <a:t>-26/03/2026 to 02/04/2026</a:t>
                      </a:r>
                    </a:p>
                  </a:txBody>
                  <a:tcPr>
                    <a:solidFill>
                      <a:schemeClr val="accent5">
                        <a:lumMod val="20000"/>
                        <a:lumOff val="80000"/>
                      </a:schemeClr>
                    </a:solidFill>
                  </a:tcPr>
                </a:tc>
                <a:tc hMerge="1">
                  <a:txBody>
                    <a:bodyPr/>
                    <a:lstStyle/>
                    <a:p>
                      <a:endParaRPr lang="en-GB"/>
                    </a:p>
                  </a:txBody>
                  <a:tcPr/>
                </a:tc>
                <a:extLst>
                  <a:ext uri="{0D108BD9-81ED-4DB2-BD59-A6C34878D82A}">
                    <a16:rowId xmlns:a16="http://schemas.microsoft.com/office/drawing/2014/main" val="2463156063"/>
                  </a:ext>
                </a:extLst>
              </a:tr>
              <a:tr h="3048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1" dirty="0"/>
                        <a:t>Note </a:t>
                      </a:r>
                      <a:r>
                        <a:rPr lang="en-GB" i="1" dirty="0"/>
                        <a:t>– Seasonal trends are not available for Singleton Hospital, Ward 3 and Ward 4.</a:t>
                      </a:r>
                    </a:p>
                  </a:txBody>
                  <a:tcPr>
                    <a:solidFill>
                      <a:schemeClr val="accent5">
                        <a:lumMod val="20000"/>
                        <a:lumOff val="80000"/>
                      </a:schemeClr>
                    </a:solidFill>
                  </a:tcPr>
                </a:tc>
                <a:tc hMerge="1">
                  <a:txBody>
                    <a:bodyPr/>
                    <a:lstStyle/>
                    <a:p>
                      <a:endParaRPr lang="en-GB"/>
                    </a:p>
                  </a:txBody>
                  <a:tcPr/>
                </a:tc>
                <a:extLst>
                  <a:ext uri="{0D108BD9-81ED-4DB2-BD59-A6C34878D82A}">
                    <a16:rowId xmlns:a16="http://schemas.microsoft.com/office/drawing/2014/main" val="219613526"/>
                  </a:ext>
                </a:extLst>
              </a:tr>
              <a:tr h="3048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t>A, </a:t>
                      </a:r>
                      <a:r>
                        <a:rPr lang="en-GB" b="0" i="0" dirty="0"/>
                        <a:t>Singleton Hospital , Ward 3 </a:t>
                      </a:r>
                      <a:r>
                        <a:rPr lang="en-GB" b="0" i="1" dirty="0"/>
                        <a:t>- Operational October </a:t>
                      </a:r>
                      <a:r>
                        <a:rPr lang="en-GB" i="1" dirty="0"/>
                        <a:t>2025</a:t>
                      </a:r>
                    </a:p>
                  </a:txBody>
                  <a:tcPr>
                    <a:solidFill>
                      <a:schemeClr val="accent5">
                        <a:lumMod val="20000"/>
                        <a:lumOff val="80000"/>
                      </a:schemeClr>
                    </a:solidFill>
                  </a:tcPr>
                </a:tc>
                <a:tc hMerge="1">
                  <a:txBody>
                    <a:bodyPr/>
                    <a:lstStyle/>
                    <a:p>
                      <a:endParaRPr lang="en-GB"/>
                    </a:p>
                  </a:txBody>
                  <a:tcPr/>
                </a:tc>
                <a:extLst>
                  <a:ext uri="{0D108BD9-81ED-4DB2-BD59-A6C34878D82A}">
                    <a16:rowId xmlns:a16="http://schemas.microsoft.com/office/drawing/2014/main" val="3493243091"/>
                  </a:ext>
                </a:extLst>
              </a:tr>
              <a:tr h="3048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t>B, </a:t>
                      </a:r>
                      <a:r>
                        <a:rPr lang="en-GB" b="0" i="0" dirty="0"/>
                        <a:t>Singleton Hospital, Ward 4 </a:t>
                      </a:r>
                      <a:r>
                        <a:rPr lang="en-GB" b="0" i="1" dirty="0"/>
                        <a:t>-</a:t>
                      </a:r>
                      <a:r>
                        <a:rPr lang="en-GB" i="1" dirty="0"/>
                        <a:t>  Operational early January 2026, with full bed occupancy of 30 patients from the 06/01/2026 .</a:t>
                      </a:r>
                    </a:p>
                  </a:txBody>
                  <a:tcPr>
                    <a:solidFill>
                      <a:schemeClr val="accent5">
                        <a:lumMod val="20000"/>
                        <a:lumOff val="80000"/>
                      </a:schemeClr>
                    </a:solidFill>
                  </a:tcPr>
                </a:tc>
                <a:tc hMerge="1">
                  <a:txBody>
                    <a:bodyPr/>
                    <a:lstStyle/>
                    <a:p>
                      <a:endParaRPr lang="en-GB"/>
                    </a:p>
                  </a:txBody>
                  <a:tcPr/>
                </a:tc>
                <a:extLst>
                  <a:ext uri="{0D108BD9-81ED-4DB2-BD59-A6C34878D82A}">
                    <a16:rowId xmlns:a16="http://schemas.microsoft.com/office/drawing/2014/main" val="3700481273"/>
                  </a:ext>
                </a:extLst>
              </a:tr>
              <a:tr h="3048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chemeClr val="bg1"/>
                          </a:solidFill>
                        </a:rPr>
                        <a:t>Site Description</a:t>
                      </a:r>
                    </a:p>
                  </a:txBody>
                  <a:tcPr>
                    <a:solidFill>
                      <a:srgbClr val="7030A0"/>
                    </a:solidFill>
                  </a:tcPr>
                </a:tc>
                <a:tc hMerge="1">
                  <a:txBody>
                    <a:bodyPr/>
                    <a:lstStyle/>
                    <a:p>
                      <a:endParaRPr lang="en-GB"/>
                    </a:p>
                  </a:txBody>
                  <a:tcPr/>
                </a:tc>
                <a:extLst>
                  <a:ext uri="{0D108BD9-81ED-4DB2-BD59-A6C34878D82A}">
                    <a16:rowId xmlns:a16="http://schemas.microsoft.com/office/drawing/2014/main" val="2909109958"/>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Neath Port Talbot Hospital</a:t>
                      </a:r>
                    </a:p>
                  </a:txBody>
                  <a:tcPr/>
                </a:tc>
                <a:tc hMerge="1">
                  <a:txBody>
                    <a:bodyPr/>
                    <a:lstStyle/>
                    <a:p>
                      <a:endParaRPr lang="en-GB" dirty="0"/>
                    </a:p>
                  </a:txBody>
                  <a:tcPr/>
                </a:tc>
                <a:extLst>
                  <a:ext uri="{0D108BD9-81ED-4DB2-BD59-A6C34878D82A}">
                    <a16:rowId xmlns:a16="http://schemas.microsoft.com/office/drawing/2014/main" val="3510232476"/>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Singleton Hospital</a:t>
                      </a:r>
                    </a:p>
                  </a:txBody>
                  <a:tcPr/>
                </a:tc>
                <a:tc hMerge="1">
                  <a:txBody>
                    <a:bodyPr/>
                    <a:lstStyle/>
                    <a:p>
                      <a:endParaRPr lang="en-GB" dirty="0"/>
                    </a:p>
                  </a:txBody>
                  <a:tcPr/>
                </a:tc>
                <a:extLst>
                  <a:ext uri="{0D108BD9-81ED-4DB2-BD59-A6C34878D82A}">
                    <a16:rowId xmlns:a16="http://schemas.microsoft.com/office/drawing/2014/main" val="854996344"/>
                  </a:ext>
                </a:extLst>
              </a:tr>
              <a:tr h="370840">
                <a:tc gridSpan="2">
                  <a:txBody>
                    <a:bodyPr/>
                    <a:lstStyle/>
                    <a:p>
                      <a:r>
                        <a:rPr lang="en-GB" b="1" dirty="0">
                          <a:solidFill>
                            <a:schemeClr val="bg1"/>
                          </a:solidFill>
                        </a:rPr>
                        <a:t>Ward Description</a:t>
                      </a:r>
                    </a:p>
                  </a:txBody>
                  <a:tcPr>
                    <a:solidFill>
                      <a:srgbClr val="7030A0"/>
                    </a:solidFill>
                  </a:tcPr>
                </a:tc>
                <a:tc hMerge="1">
                  <a:txBody>
                    <a:bodyPr/>
                    <a:lstStyle/>
                    <a:p>
                      <a:endParaRPr lang="en-GB" dirty="0"/>
                    </a:p>
                  </a:txBody>
                  <a:tcPr/>
                </a:tc>
                <a:extLst>
                  <a:ext uri="{0D108BD9-81ED-4DB2-BD59-A6C34878D82A}">
                    <a16:rowId xmlns:a16="http://schemas.microsoft.com/office/drawing/2014/main" val="3678577784"/>
                  </a:ext>
                </a:extLst>
              </a:tr>
              <a:tr h="370840">
                <a:tc>
                  <a:txBody>
                    <a:bodyPr/>
                    <a:lstStyle/>
                    <a:p>
                      <a:r>
                        <a:rPr lang="en-GB" b="1" dirty="0">
                          <a:solidFill>
                            <a:schemeClr val="bg1"/>
                          </a:solidFill>
                        </a:rPr>
                        <a:t>Ward Description</a:t>
                      </a:r>
                    </a:p>
                  </a:txBody>
                  <a:tcPr>
                    <a:solidFill>
                      <a:schemeClr val="accent1"/>
                    </a:solidFill>
                  </a:tcPr>
                </a:tc>
                <a:tc>
                  <a:txBody>
                    <a:bodyPr/>
                    <a:lstStyle/>
                    <a:p>
                      <a:r>
                        <a:rPr lang="en-GB" b="1" dirty="0">
                          <a:solidFill>
                            <a:schemeClr val="bg1"/>
                          </a:solidFill>
                        </a:rPr>
                        <a:t>Site Description</a:t>
                      </a:r>
                    </a:p>
                  </a:txBody>
                  <a:tcPr>
                    <a:solidFill>
                      <a:schemeClr val="accent1"/>
                    </a:solidFill>
                  </a:tcPr>
                </a:tc>
                <a:extLst>
                  <a:ext uri="{0D108BD9-81ED-4DB2-BD59-A6C34878D82A}">
                    <a16:rowId xmlns:a16="http://schemas.microsoft.com/office/drawing/2014/main" val="1271593670"/>
                  </a:ext>
                </a:extLst>
              </a:tr>
              <a:tr h="370840">
                <a:tc>
                  <a:txBody>
                    <a:bodyPr/>
                    <a:lstStyle/>
                    <a:p>
                      <a:r>
                        <a:rPr lang="en-GB" dirty="0"/>
                        <a:t>Ward A (Medical Specialties only)</a:t>
                      </a:r>
                    </a:p>
                  </a:txBody>
                  <a:tcPr/>
                </a:tc>
                <a:tc>
                  <a:txBody>
                    <a:bodyPr/>
                    <a:lstStyle/>
                    <a:p>
                      <a:r>
                        <a:rPr lang="en-GB" dirty="0"/>
                        <a:t>Neath Port Talbot Hospital</a:t>
                      </a:r>
                    </a:p>
                  </a:txBody>
                  <a:tcPr/>
                </a:tc>
                <a:extLst>
                  <a:ext uri="{0D108BD9-81ED-4DB2-BD59-A6C34878D82A}">
                    <a16:rowId xmlns:a16="http://schemas.microsoft.com/office/drawing/2014/main" val="1703007431"/>
                  </a:ext>
                </a:extLst>
              </a:tr>
              <a:tr h="370840">
                <a:tc>
                  <a:txBody>
                    <a:bodyPr/>
                    <a:lstStyle/>
                    <a:p>
                      <a:r>
                        <a:rPr lang="en-GB" dirty="0"/>
                        <a:t>Ward B2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Neath Port Talbot Hospital</a:t>
                      </a:r>
                    </a:p>
                  </a:txBody>
                  <a:tcPr/>
                </a:tc>
                <a:extLst>
                  <a:ext uri="{0D108BD9-81ED-4DB2-BD59-A6C34878D82A}">
                    <a16:rowId xmlns:a16="http://schemas.microsoft.com/office/drawing/2014/main" val="314391753"/>
                  </a:ext>
                </a:extLst>
              </a:tr>
              <a:tr h="370840">
                <a:tc>
                  <a:txBody>
                    <a:bodyPr/>
                    <a:lstStyle/>
                    <a:p>
                      <a:r>
                        <a:rPr lang="en-GB" dirty="0"/>
                        <a:t>Ward 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Neath Port Talbot Hospital</a:t>
                      </a:r>
                    </a:p>
                  </a:txBody>
                  <a:tcPr/>
                </a:tc>
                <a:extLst>
                  <a:ext uri="{0D108BD9-81ED-4DB2-BD59-A6C34878D82A}">
                    <a16:rowId xmlns:a16="http://schemas.microsoft.com/office/drawing/2014/main" val="732571965"/>
                  </a:ext>
                </a:extLst>
              </a:tr>
              <a:tr h="370840">
                <a:tc>
                  <a:txBody>
                    <a:bodyPr/>
                    <a:lstStyle/>
                    <a:p>
                      <a:r>
                        <a:rPr lang="en-GB" dirty="0"/>
                        <a:t>Ward D</a:t>
                      </a:r>
                    </a:p>
                  </a:txBody>
                  <a:tcPr/>
                </a:tc>
                <a:tc>
                  <a:txBody>
                    <a:bodyPr/>
                    <a:lstStyle/>
                    <a:p>
                      <a:r>
                        <a:rPr lang="en-GB" dirty="0"/>
                        <a:t>Neath Port Talbot Hospital</a:t>
                      </a:r>
                    </a:p>
                  </a:txBody>
                  <a:tcPr/>
                </a:tc>
                <a:extLst>
                  <a:ext uri="{0D108BD9-81ED-4DB2-BD59-A6C34878D82A}">
                    <a16:rowId xmlns:a16="http://schemas.microsoft.com/office/drawing/2014/main" val="994575512"/>
                  </a:ext>
                </a:extLst>
              </a:tr>
              <a:tr h="370840">
                <a:tc>
                  <a:txBody>
                    <a:bodyPr/>
                    <a:lstStyle/>
                    <a:p>
                      <a:r>
                        <a:rPr lang="en-GB" dirty="0"/>
                        <a:t>Ward 3</a:t>
                      </a:r>
                    </a:p>
                  </a:txBody>
                  <a:tcPr/>
                </a:tc>
                <a:tc>
                  <a:txBody>
                    <a:bodyPr/>
                    <a:lstStyle/>
                    <a:p>
                      <a:r>
                        <a:rPr lang="en-GB" dirty="0"/>
                        <a:t>Singleton Hospital</a:t>
                      </a:r>
                    </a:p>
                  </a:txBody>
                  <a:tcPr/>
                </a:tc>
                <a:extLst>
                  <a:ext uri="{0D108BD9-81ED-4DB2-BD59-A6C34878D82A}">
                    <a16:rowId xmlns:a16="http://schemas.microsoft.com/office/drawing/2014/main" val="4130798557"/>
                  </a:ext>
                </a:extLst>
              </a:tr>
              <a:tr h="396240">
                <a:tc>
                  <a:txBody>
                    <a:bodyPr/>
                    <a:lstStyle/>
                    <a:p>
                      <a:r>
                        <a:rPr lang="en-GB" dirty="0"/>
                        <a:t>Ward 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Singleton Hospital</a:t>
                      </a:r>
                    </a:p>
                  </a:txBody>
                  <a:tcPr/>
                </a:tc>
                <a:extLst>
                  <a:ext uri="{0D108BD9-81ED-4DB2-BD59-A6C34878D82A}">
                    <a16:rowId xmlns:a16="http://schemas.microsoft.com/office/drawing/2014/main" val="1464229440"/>
                  </a:ext>
                </a:extLst>
              </a:tr>
              <a:tr h="3962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chemeClr val="bg1"/>
                          </a:solidFill>
                        </a:rPr>
                        <a:t>Specialty Description</a:t>
                      </a:r>
                    </a:p>
                  </a:txBody>
                  <a:tcPr>
                    <a:solidFill>
                      <a:srgbClr val="7030A0"/>
                    </a:solidFill>
                  </a:tcPr>
                </a:tc>
                <a:tc hMerge="1">
                  <a:txBody>
                    <a:bodyPr/>
                    <a:lstStyle/>
                    <a:p>
                      <a:endParaRPr lang="en-GB" dirty="0">
                        <a:solidFill>
                          <a:schemeClr val="bg1"/>
                        </a:solidFill>
                      </a:endParaRPr>
                    </a:p>
                  </a:txBody>
                  <a:tcPr>
                    <a:solidFill>
                      <a:srgbClr val="7030A0"/>
                    </a:solidFill>
                  </a:tcPr>
                </a:tc>
                <a:extLst>
                  <a:ext uri="{0D108BD9-81ED-4DB2-BD59-A6C34878D82A}">
                    <a16:rowId xmlns:a16="http://schemas.microsoft.com/office/drawing/2014/main" val="3154300856"/>
                  </a:ext>
                </a:extLst>
              </a:tr>
              <a:tr h="3962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General Medicine</a:t>
                      </a:r>
                    </a:p>
                  </a:txBody>
                  <a:tcPr/>
                </a:tc>
                <a:tc hMerge="1">
                  <a:txBody>
                    <a:bodyPr/>
                    <a:lstStyle/>
                    <a:p>
                      <a:endParaRPr lang="en-GB" dirty="0"/>
                    </a:p>
                  </a:txBody>
                  <a:tcPr/>
                </a:tc>
                <a:extLst>
                  <a:ext uri="{0D108BD9-81ED-4DB2-BD59-A6C34878D82A}">
                    <a16:rowId xmlns:a16="http://schemas.microsoft.com/office/drawing/2014/main" val="3179471103"/>
                  </a:ext>
                </a:extLst>
              </a:tr>
              <a:tr h="3962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Care of the Elderly</a:t>
                      </a:r>
                    </a:p>
                  </a:txBody>
                  <a:tcPr/>
                </a:tc>
                <a:tc hMerge="1">
                  <a:txBody>
                    <a:bodyPr/>
                    <a:lstStyle/>
                    <a:p>
                      <a:endParaRPr lang="en-GB" dirty="0"/>
                    </a:p>
                  </a:txBody>
                  <a:tcPr/>
                </a:tc>
                <a:extLst>
                  <a:ext uri="{0D108BD9-81ED-4DB2-BD59-A6C34878D82A}">
                    <a16:rowId xmlns:a16="http://schemas.microsoft.com/office/drawing/2014/main" val="1111705578"/>
                  </a:ext>
                </a:extLst>
              </a:tr>
              <a:tr h="32512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Rehabilitation</a:t>
                      </a:r>
                    </a:p>
                  </a:txBody>
                  <a:tcPr/>
                </a:tc>
                <a:tc hMerge="1">
                  <a:txBody>
                    <a:bodyPr/>
                    <a:lstStyle/>
                    <a:p>
                      <a:endParaRPr lang="en-GB" dirty="0"/>
                    </a:p>
                  </a:txBody>
                  <a:tcPr/>
                </a:tc>
                <a:extLst>
                  <a:ext uri="{0D108BD9-81ED-4DB2-BD59-A6C34878D82A}">
                    <a16:rowId xmlns:a16="http://schemas.microsoft.com/office/drawing/2014/main" val="72597321"/>
                  </a:ext>
                </a:extLst>
              </a:tr>
            </a:tbl>
          </a:graphicData>
        </a:graphic>
      </p:graphicFrame>
    </p:spTree>
    <p:extLst>
      <p:ext uri="{BB962C8B-B14F-4D97-AF65-F5344CB8AC3E}">
        <p14:creationId xmlns:p14="http://schemas.microsoft.com/office/powerpoint/2010/main" val="1809963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FB5D0A-5B07-4CE4-A292-942B2DE52363}"/>
              </a:ext>
            </a:extLst>
          </p:cNvPr>
          <p:cNvSpPr>
            <a:spLocks noGrp="1"/>
          </p:cNvSpPr>
          <p:nvPr>
            <p:ph type="body" sz="quarter" idx="10"/>
          </p:nvPr>
        </p:nvSpPr>
        <p:spPr/>
        <p:txBody>
          <a:bodyPr/>
          <a:lstStyle/>
          <a:p>
            <a:r>
              <a:rPr lang="en-GB" dirty="0"/>
              <a:t>Easter GP Out of Hours – 2025 V’s 2026</a:t>
            </a:r>
          </a:p>
        </p:txBody>
      </p:sp>
      <p:pic>
        <p:nvPicPr>
          <p:cNvPr id="5" name="Picture 4">
            <a:extLst>
              <a:ext uri="{FF2B5EF4-FFF2-40B4-BE49-F238E27FC236}">
                <a16:creationId xmlns:a16="http://schemas.microsoft.com/office/drawing/2014/main" id="{58DE5513-EBCD-4A25-86F0-936A071B553F}"/>
              </a:ext>
            </a:extLst>
          </p:cNvPr>
          <p:cNvPicPr>
            <a:picLocks noChangeAspect="1"/>
          </p:cNvPicPr>
          <p:nvPr/>
        </p:nvPicPr>
        <p:blipFill>
          <a:blip r:embed="rId2"/>
          <a:stretch>
            <a:fillRect/>
          </a:stretch>
        </p:blipFill>
        <p:spPr>
          <a:xfrm>
            <a:off x="1366044" y="1692275"/>
            <a:ext cx="17592296" cy="7772400"/>
          </a:xfrm>
          <a:prstGeom prst="rect">
            <a:avLst/>
          </a:prstGeom>
        </p:spPr>
      </p:pic>
      <p:sp>
        <p:nvSpPr>
          <p:cNvPr id="6" name="TextBox 5">
            <a:extLst>
              <a:ext uri="{FF2B5EF4-FFF2-40B4-BE49-F238E27FC236}">
                <a16:creationId xmlns:a16="http://schemas.microsoft.com/office/drawing/2014/main" id="{5CFA9FDC-C2DE-4907-8EEF-84A732AE72CD}"/>
              </a:ext>
            </a:extLst>
          </p:cNvPr>
          <p:cNvSpPr txBox="1"/>
          <p:nvPr/>
        </p:nvSpPr>
        <p:spPr>
          <a:xfrm>
            <a:off x="2966244" y="10302875"/>
            <a:ext cx="4648200" cy="369332"/>
          </a:xfrm>
          <a:prstGeom prst="rect">
            <a:avLst/>
          </a:prstGeom>
          <a:noFill/>
        </p:spPr>
        <p:txBody>
          <a:bodyPr wrap="square" rtlCol="0">
            <a:spAutoFit/>
          </a:bodyPr>
          <a:lstStyle/>
          <a:p>
            <a:r>
              <a:rPr lang="en-GB" dirty="0"/>
              <a:t>Supplied by Joanne Warriss</a:t>
            </a:r>
          </a:p>
        </p:txBody>
      </p:sp>
    </p:spTree>
    <p:extLst>
      <p:ext uri="{BB962C8B-B14F-4D97-AF65-F5344CB8AC3E}">
        <p14:creationId xmlns:p14="http://schemas.microsoft.com/office/powerpoint/2010/main" val="1726659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90A622A-A2E2-A068-1521-981C61A74F52}"/>
              </a:ext>
            </a:extLst>
          </p:cNvPr>
          <p:cNvSpPr>
            <a:spLocks noGrp="1"/>
          </p:cNvSpPr>
          <p:nvPr>
            <p:ph type="body" sz="quarter" idx="10"/>
          </p:nvPr>
        </p:nvSpPr>
        <p:spPr>
          <a:xfrm>
            <a:off x="1061244" y="5502275"/>
            <a:ext cx="17409186" cy="2810464"/>
          </a:xfrm>
        </p:spPr>
        <p:txBody>
          <a:bodyPr vert="horz" lIns="150791" tIns="75396" rIns="150791" bIns="75396" rtlCol="0" anchor="ctr">
            <a:normAutofit/>
          </a:bodyPr>
          <a:lstStyle/>
          <a:p>
            <a:pPr algn="ctr"/>
            <a:r>
              <a:rPr lang="en-GB" sz="4000" dirty="0"/>
              <a:t>@20</a:t>
            </a:r>
            <a:r>
              <a:rPr lang="en-GB" sz="4000" baseline="30000" dirty="0"/>
              <a:t>th</a:t>
            </a:r>
            <a:r>
              <a:rPr lang="en-GB" sz="4000" dirty="0"/>
              <a:t> April 2026</a:t>
            </a:r>
          </a:p>
          <a:p>
            <a:pPr algn="ctr"/>
            <a:r>
              <a:rPr lang="en-GB" sz="4000" dirty="0"/>
              <a:t>Data: 23</a:t>
            </a:r>
            <a:r>
              <a:rPr lang="en-GB" sz="4000" baseline="30000" dirty="0"/>
              <a:t>rd</a:t>
            </a:r>
            <a:r>
              <a:rPr lang="en-GB" sz="4000" dirty="0"/>
              <a:t> March 2026 to 12</a:t>
            </a:r>
            <a:r>
              <a:rPr lang="en-GB" sz="4000" baseline="30000" dirty="0"/>
              <a:t>th</a:t>
            </a:r>
            <a:r>
              <a:rPr lang="en-GB" sz="4000" dirty="0"/>
              <a:t> April 2026</a:t>
            </a:r>
          </a:p>
        </p:txBody>
      </p:sp>
      <p:sp>
        <p:nvSpPr>
          <p:cNvPr id="2" name="Title 1">
            <a:extLst>
              <a:ext uri="{FF2B5EF4-FFF2-40B4-BE49-F238E27FC236}">
                <a16:creationId xmlns:a16="http://schemas.microsoft.com/office/drawing/2014/main" id="{B55501EF-921E-E34C-4239-4876BAD79C47}"/>
              </a:ext>
            </a:extLst>
          </p:cNvPr>
          <p:cNvSpPr>
            <a:spLocks noGrp="1"/>
          </p:cNvSpPr>
          <p:nvPr>
            <p:ph type="ctrTitle" idx="4294967295"/>
          </p:nvPr>
        </p:nvSpPr>
        <p:spPr>
          <a:xfrm>
            <a:off x="2432844" y="2225675"/>
            <a:ext cx="15079663" cy="3937000"/>
          </a:xfrm>
        </p:spPr>
        <p:txBody>
          <a:bodyPr>
            <a:normAutofit fontScale="90000"/>
          </a:bodyPr>
          <a:lstStyle/>
          <a:p>
            <a:pPr algn="ctr"/>
            <a:r>
              <a:rPr lang="en-GB" sz="8000" dirty="0">
                <a:solidFill>
                  <a:schemeClr val="bg1"/>
                </a:solidFill>
              </a:rPr>
              <a:t>Morriston Hospital</a:t>
            </a:r>
            <a:br>
              <a:rPr lang="en-GB" sz="6000" dirty="0">
                <a:solidFill>
                  <a:schemeClr val="bg1"/>
                </a:solidFill>
              </a:rPr>
            </a:br>
            <a:r>
              <a:rPr lang="en-GB" sz="6000" dirty="0">
                <a:solidFill>
                  <a:schemeClr val="bg1"/>
                </a:solidFill>
              </a:rPr>
              <a:t>Easter Sprint: 26</a:t>
            </a:r>
            <a:r>
              <a:rPr lang="en-GB" sz="6000" baseline="30000" dirty="0">
                <a:solidFill>
                  <a:schemeClr val="bg1"/>
                </a:solidFill>
              </a:rPr>
              <a:t>th</a:t>
            </a:r>
            <a:r>
              <a:rPr lang="en-GB" sz="6000" dirty="0">
                <a:solidFill>
                  <a:schemeClr val="bg1"/>
                </a:solidFill>
              </a:rPr>
              <a:t> March – 2</a:t>
            </a:r>
            <a:r>
              <a:rPr lang="en-GB" sz="6000" baseline="30000" dirty="0">
                <a:solidFill>
                  <a:schemeClr val="bg1"/>
                </a:solidFill>
              </a:rPr>
              <a:t>nd</a:t>
            </a:r>
            <a:r>
              <a:rPr lang="en-GB" sz="6000" dirty="0">
                <a:solidFill>
                  <a:schemeClr val="bg1"/>
                </a:solidFill>
              </a:rPr>
              <a:t> April</a:t>
            </a:r>
            <a:br>
              <a:rPr lang="en-GB" sz="6000" dirty="0">
                <a:solidFill>
                  <a:schemeClr val="bg1"/>
                </a:solidFill>
              </a:rPr>
            </a:br>
            <a:r>
              <a:rPr lang="en-GB" sz="6000" dirty="0">
                <a:solidFill>
                  <a:schemeClr val="bg1"/>
                </a:solidFill>
              </a:rPr>
              <a:t>Easter Weekend:3</a:t>
            </a:r>
            <a:r>
              <a:rPr lang="en-GB" sz="6000" baseline="30000" dirty="0">
                <a:solidFill>
                  <a:schemeClr val="bg1"/>
                </a:solidFill>
              </a:rPr>
              <a:t>rd</a:t>
            </a:r>
            <a:r>
              <a:rPr lang="en-GB" sz="6000" dirty="0">
                <a:solidFill>
                  <a:schemeClr val="bg1"/>
                </a:solidFill>
              </a:rPr>
              <a:t> April to 6</a:t>
            </a:r>
            <a:r>
              <a:rPr lang="en-GB" sz="6000" baseline="30000" dirty="0">
                <a:solidFill>
                  <a:schemeClr val="bg1"/>
                </a:solidFill>
              </a:rPr>
              <a:t>th</a:t>
            </a:r>
            <a:r>
              <a:rPr lang="en-GB" sz="6000" dirty="0">
                <a:solidFill>
                  <a:schemeClr val="bg1"/>
                </a:solidFill>
              </a:rPr>
              <a:t> April</a:t>
            </a:r>
            <a:br>
              <a:rPr lang="en-GB" dirty="0"/>
            </a:br>
            <a:endParaRPr lang="en-GB" sz="3298" dirty="0"/>
          </a:p>
        </p:txBody>
      </p:sp>
      <p:sp>
        <p:nvSpPr>
          <p:cNvPr id="5" name="TextBox 4">
            <a:extLst>
              <a:ext uri="{FF2B5EF4-FFF2-40B4-BE49-F238E27FC236}">
                <a16:creationId xmlns:a16="http://schemas.microsoft.com/office/drawing/2014/main" id="{897F6FFD-15FC-46E7-68D2-859C187C4E24}"/>
              </a:ext>
            </a:extLst>
          </p:cNvPr>
          <p:cNvSpPr txBox="1"/>
          <p:nvPr/>
        </p:nvSpPr>
        <p:spPr>
          <a:xfrm>
            <a:off x="641965" y="10607675"/>
            <a:ext cx="19430093" cy="549061"/>
          </a:xfrm>
          <a:prstGeom prst="rect">
            <a:avLst/>
          </a:prstGeom>
          <a:noFill/>
        </p:spPr>
        <p:txBody>
          <a:bodyPr wrap="square" rtlCol="0">
            <a:spAutoFit/>
          </a:bodyPr>
          <a:lstStyle/>
          <a:p>
            <a:r>
              <a:rPr lang="en-GB" sz="2968" dirty="0">
                <a:solidFill>
                  <a:schemeClr val="bg1"/>
                </a:solidFill>
              </a:rPr>
              <a:t>Enquiries</a:t>
            </a:r>
            <a:r>
              <a:rPr lang="en-GB" sz="2968" dirty="0"/>
              <a:t>: </a:t>
            </a:r>
            <a:r>
              <a:rPr lang="en-GB" sz="2968" dirty="0">
                <a:solidFill>
                  <a:srgbClr val="7EB0DE"/>
                </a:solidFill>
                <a:hlinkClick r:id="rId2">
                  <a:extLst>
                    <a:ext uri="{A12FA001-AC4F-418D-AE19-62706E023703}">
                      <ahyp:hlinkClr xmlns:ahyp="http://schemas.microsoft.com/office/drawing/2018/hyperlinkcolor" val="tx"/>
                    </a:ext>
                  </a:extLst>
                </a:hlinkClick>
              </a:rPr>
              <a:t>Jonathan.baglow@wales.nhs.uk</a:t>
            </a:r>
            <a:r>
              <a:rPr lang="en-GB" sz="2968" dirty="0">
                <a:solidFill>
                  <a:srgbClr val="7EB0DE"/>
                </a:solidFill>
              </a:rPr>
              <a:t> 	</a:t>
            </a:r>
            <a:r>
              <a:rPr lang="en-GB" sz="2968" dirty="0">
                <a:solidFill>
                  <a:srgbClr val="7EB0DE"/>
                </a:solidFill>
                <a:hlinkClick r:id="rId3">
                  <a:extLst>
                    <a:ext uri="{A12FA001-AC4F-418D-AE19-62706E023703}">
                      <ahyp:hlinkClr xmlns:ahyp="http://schemas.microsoft.com/office/drawing/2018/hyperlinkcolor" val="tx"/>
                    </a:ext>
                  </a:extLst>
                </a:hlinkClick>
              </a:rPr>
              <a:t>Alison.Gallagher@wales.nhs.uk</a:t>
            </a:r>
            <a:r>
              <a:rPr lang="en-GB" sz="2968" dirty="0">
                <a:solidFill>
                  <a:srgbClr val="7EB0DE"/>
                </a:solidFill>
              </a:rPr>
              <a:t> 	</a:t>
            </a:r>
            <a:r>
              <a:rPr lang="en-GB" sz="2968" dirty="0">
                <a:solidFill>
                  <a:srgbClr val="7EB0DE"/>
                </a:solidFill>
                <a:hlinkClick r:id="rId4">
                  <a:extLst>
                    <a:ext uri="{A12FA001-AC4F-418D-AE19-62706E023703}">
                      <ahyp:hlinkClr xmlns:ahyp="http://schemas.microsoft.com/office/drawing/2018/hyperlinkcolor" val="tx"/>
                    </a:ext>
                  </a:extLst>
                </a:hlinkClick>
              </a:rPr>
              <a:t>neil.cooper@wales.nhs.uk</a:t>
            </a:r>
            <a:r>
              <a:rPr lang="en-GB" sz="2968" dirty="0">
                <a:solidFill>
                  <a:srgbClr val="7EB0DE"/>
                </a:solidFill>
              </a:rPr>
              <a:t> </a:t>
            </a:r>
          </a:p>
        </p:txBody>
      </p:sp>
    </p:spTree>
    <p:extLst>
      <p:ext uri="{BB962C8B-B14F-4D97-AF65-F5344CB8AC3E}">
        <p14:creationId xmlns:p14="http://schemas.microsoft.com/office/powerpoint/2010/main" val="1210029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97F6FFD-15FC-46E7-68D2-859C187C4E24}"/>
              </a:ext>
            </a:extLst>
          </p:cNvPr>
          <p:cNvSpPr txBox="1"/>
          <p:nvPr/>
        </p:nvSpPr>
        <p:spPr>
          <a:xfrm>
            <a:off x="439895" y="10334638"/>
            <a:ext cx="19430093" cy="549061"/>
          </a:xfrm>
          <a:prstGeom prst="rect">
            <a:avLst/>
          </a:prstGeom>
          <a:noFill/>
        </p:spPr>
        <p:txBody>
          <a:bodyPr wrap="square" rtlCol="0">
            <a:spAutoFit/>
          </a:bodyPr>
          <a:lstStyle/>
          <a:p>
            <a:r>
              <a:rPr lang="en-GB" sz="2968" dirty="0"/>
              <a:t>Enquiries: </a:t>
            </a:r>
            <a:r>
              <a:rPr lang="en-GB" sz="2968" dirty="0">
                <a:hlinkClick r:id="rId2"/>
              </a:rPr>
              <a:t>Jonathan.baglow@wales.nhs.uk</a:t>
            </a:r>
            <a:r>
              <a:rPr lang="en-GB" sz="2968" dirty="0"/>
              <a:t> 	</a:t>
            </a:r>
            <a:r>
              <a:rPr lang="en-GB" sz="2968" dirty="0">
                <a:hlinkClick r:id="rId3"/>
              </a:rPr>
              <a:t>Alison.Gallagher@wales.nhs.uk</a:t>
            </a:r>
            <a:r>
              <a:rPr lang="en-GB" sz="2968" dirty="0"/>
              <a:t> 	</a:t>
            </a:r>
            <a:r>
              <a:rPr lang="en-GB" sz="2968" dirty="0">
                <a:hlinkClick r:id="rId4"/>
              </a:rPr>
              <a:t>neil.cooper@wales.nhs.uk</a:t>
            </a:r>
            <a:r>
              <a:rPr lang="en-GB" sz="2968" dirty="0"/>
              <a:t> </a:t>
            </a:r>
          </a:p>
        </p:txBody>
      </p:sp>
      <p:sp>
        <p:nvSpPr>
          <p:cNvPr id="14" name="TextBox 13">
            <a:extLst>
              <a:ext uri="{FF2B5EF4-FFF2-40B4-BE49-F238E27FC236}">
                <a16:creationId xmlns:a16="http://schemas.microsoft.com/office/drawing/2014/main" id="{C63824D4-5090-4FBA-C0A5-5CB2986B9D13}"/>
              </a:ext>
            </a:extLst>
          </p:cNvPr>
          <p:cNvSpPr txBox="1"/>
          <p:nvPr/>
        </p:nvSpPr>
        <p:spPr>
          <a:xfrm>
            <a:off x="89" y="0"/>
            <a:ext cx="16629773" cy="549061"/>
          </a:xfrm>
          <a:prstGeom prst="rect">
            <a:avLst/>
          </a:prstGeom>
          <a:noFill/>
        </p:spPr>
        <p:txBody>
          <a:bodyPr wrap="square" rtlCol="0">
            <a:spAutoFit/>
          </a:bodyPr>
          <a:lstStyle/>
          <a:p>
            <a:r>
              <a:rPr lang="en-GB" sz="2968" b="1" dirty="0"/>
              <a:t>Easter Sprint and Easter Weekend Operational Plan – Executive Summary Impact Assessment</a:t>
            </a:r>
          </a:p>
        </p:txBody>
      </p:sp>
      <p:sp>
        <p:nvSpPr>
          <p:cNvPr id="2" name="TextBox 1">
            <a:extLst>
              <a:ext uri="{FF2B5EF4-FFF2-40B4-BE49-F238E27FC236}">
                <a16:creationId xmlns:a16="http://schemas.microsoft.com/office/drawing/2014/main" id="{2B18987A-ED5E-2838-91AB-E7D75E4CABFF}"/>
              </a:ext>
            </a:extLst>
          </p:cNvPr>
          <p:cNvSpPr txBox="1"/>
          <p:nvPr/>
        </p:nvSpPr>
        <p:spPr>
          <a:xfrm>
            <a:off x="-12476" y="523271"/>
            <a:ext cx="19678269" cy="9838591"/>
          </a:xfrm>
          <a:prstGeom prst="rect">
            <a:avLst/>
          </a:prstGeom>
          <a:noFill/>
        </p:spPr>
        <p:txBody>
          <a:bodyPr wrap="square">
            <a:spAutoFit/>
          </a:bodyPr>
          <a:lstStyle/>
          <a:p>
            <a:pPr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Operating context:</a:t>
            </a:r>
            <a:endParaRPr lang="en-GB" sz="1979" dirty="0">
              <a:solidFill>
                <a:prstClr val="black"/>
              </a:solidFill>
              <a:latin typeface="Segoe UI" panose="020B0502040204020203" pitchFamily="34" charset="0"/>
            </a:endParaRPr>
          </a:p>
          <a:p>
            <a:pPr marL="1225199" lvl="1" indent="-471230" defTabSz="1507937" fontAlgn="t">
              <a:buFont typeface="Arial" panose="020B0604020202020204" pitchFamily="34" charset="0"/>
              <a:buChar char="•"/>
              <a:defRPr/>
            </a:pPr>
            <a:r>
              <a:rPr lang="en-GB" sz="1979" dirty="0">
                <a:solidFill>
                  <a:prstClr val="black"/>
                </a:solidFill>
                <a:latin typeface="Segoe UI" panose="020B0502040204020203" pitchFamily="34" charset="0"/>
              </a:rPr>
              <a:t>The Easter period was delivered under </a:t>
            </a:r>
            <a:r>
              <a:rPr lang="en-GB" sz="1979" b="1" dirty="0">
                <a:solidFill>
                  <a:prstClr val="black"/>
                </a:solidFill>
                <a:latin typeface="Segoe UI" panose="020B0502040204020203" pitchFamily="34" charset="0"/>
              </a:rPr>
              <a:t>significantly higher demand than 2024 (the baseline period)</a:t>
            </a:r>
            <a:r>
              <a:rPr lang="en-GB" sz="1979" dirty="0">
                <a:solidFill>
                  <a:prstClr val="black"/>
                </a:solidFill>
                <a:latin typeface="Segoe UI" panose="020B0502040204020203" pitchFamily="34" charset="0"/>
              </a:rPr>
              <a:t>, with ED attendances and ambulance conveyances frequently </a:t>
            </a:r>
            <a:r>
              <a:rPr lang="en-GB" sz="1979" b="1" dirty="0">
                <a:solidFill>
                  <a:prstClr val="black"/>
                </a:solidFill>
                <a:latin typeface="Segoe UI" panose="020B0502040204020203" pitchFamily="34" charset="0"/>
              </a:rPr>
              <a:t>10–30% above baseline</a:t>
            </a:r>
            <a:r>
              <a:rPr lang="en-GB" sz="1979" dirty="0">
                <a:solidFill>
                  <a:prstClr val="black"/>
                </a:solidFill>
                <a:latin typeface="Segoe UI" panose="020B0502040204020203" pitchFamily="34" charset="0"/>
              </a:rPr>
              <a:t>, increasing system risk. </a:t>
            </a:r>
          </a:p>
          <a:p>
            <a:pPr marL="1225199" lvl="1" indent="-471230" defTabSz="1507937" fontAlgn="t">
              <a:buFont typeface="Arial" panose="020B0604020202020204" pitchFamily="34" charset="0"/>
              <a:buChar char="•"/>
              <a:defRPr/>
            </a:pPr>
            <a:r>
              <a:rPr lang="en-GB" sz="1979" i="1" dirty="0">
                <a:solidFill>
                  <a:prstClr val="black"/>
                </a:solidFill>
                <a:latin typeface="Segoe UI" panose="020B0502040204020203" pitchFamily="34" charset="0"/>
              </a:rPr>
              <a:t>Incidentally, the 2025 Easter Period (18</a:t>
            </a:r>
            <a:r>
              <a:rPr lang="en-GB" sz="1979" i="1" baseline="30000" dirty="0">
                <a:solidFill>
                  <a:prstClr val="black"/>
                </a:solidFill>
                <a:latin typeface="Segoe UI" panose="020B0502040204020203" pitchFamily="34" charset="0"/>
              </a:rPr>
              <a:t>th</a:t>
            </a:r>
            <a:r>
              <a:rPr lang="en-GB" sz="1979" i="1" dirty="0">
                <a:solidFill>
                  <a:prstClr val="black"/>
                </a:solidFill>
                <a:latin typeface="Segoe UI" panose="020B0502040204020203" pitchFamily="34" charset="0"/>
              </a:rPr>
              <a:t> April to 21</a:t>
            </a:r>
            <a:r>
              <a:rPr lang="en-GB" sz="1979" i="1" baseline="30000" dirty="0">
                <a:solidFill>
                  <a:prstClr val="black"/>
                </a:solidFill>
                <a:latin typeface="Segoe UI" panose="020B0502040204020203" pitchFamily="34" charset="0"/>
              </a:rPr>
              <a:t>st</a:t>
            </a:r>
            <a:r>
              <a:rPr lang="en-GB" sz="1979" i="1" dirty="0">
                <a:solidFill>
                  <a:prstClr val="black"/>
                </a:solidFill>
                <a:latin typeface="Segoe UI" panose="020B0502040204020203" pitchFamily="34" charset="0"/>
              </a:rPr>
              <a:t> April) also presented a lower baseline level (47 ambulances on average, and 207 ED attends on average, per day, compared to 50 Ambulance arrivals (average) and 235 ED attends (average) each day during Easter 2026.</a:t>
            </a:r>
          </a:p>
          <a:p>
            <a:pPr marL="1225199" lvl="1" indent="-471230" defTabSz="1507937" fontAlgn="t">
              <a:buFont typeface="Arial" panose="020B0604020202020204" pitchFamily="34" charset="0"/>
              <a:buChar char="•"/>
              <a:defRPr/>
            </a:pPr>
            <a:endParaRPr lang="en-GB" sz="197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Overall assessment:</a:t>
            </a:r>
            <a:endParaRPr lang="en-GB" sz="1979" dirty="0">
              <a:solidFill>
                <a:prstClr val="black"/>
              </a:solidFill>
              <a:latin typeface="Segoe UI" panose="020B0502040204020203" pitchFamily="34" charset="0"/>
            </a:endParaRPr>
          </a:p>
          <a:p>
            <a:pPr marL="1225199" lvl="1" indent="-471230" defTabSz="1507937" fontAlgn="t">
              <a:buFont typeface="Arial" panose="020B0604020202020204" pitchFamily="34" charset="0"/>
              <a:buChar char="•"/>
              <a:defRPr/>
            </a:pPr>
            <a:r>
              <a:rPr lang="en-GB" sz="1979" dirty="0">
                <a:solidFill>
                  <a:prstClr val="black"/>
                </a:solidFill>
                <a:latin typeface="Segoe UI" panose="020B0502040204020203" pitchFamily="34" charset="0"/>
              </a:rPr>
              <a:t>The Easter plan functioned effectively as a </a:t>
            </a:r>
            <a:r>
              <a:rPr lang="en-GB" sz="1979" b="1" dirty="0">
                <a:solidFill>
                  <a:prstClr val="black"/>
                </a:solidFill>
                <a:latin typeface="Segoe UI" panose="020B0502040204020203" pitchFamily="34" charset="0"/>
              </a:rPr>
              <a:t>system protection and flow‑stabilisation intervention</a:t>
            </a:r>
            <a:r>
              <a:rPr lang="en-GB" sz="1979" dirty="0">
                <a:solidFill>
                  <a:prstClr val="black"/>
                </a:solidFill>
                <a:latin typeface="Segoe UI" panose="020B0502040204020203" pitchFamily="34" charset="0"/>
              </a:rPr>
              <a:t>, mitigating deterioration and maintaining operational control during a high‑risk period rather than seeking transformational improvement.</a:t>
            </a:r>
          </a:p>
          <a:p>
            <a:pPr marL="1225199" lvl="1" indent="-471230" defTabSz="1507937" fontAlgn="t">
              <a:buFont typeface="Arial" panose="020B0604020202020204" pitchFamily="34" charset="0"/>
              <a:buChar char="•"/>
              <a:defRPr/>
            </a:pPr>
            <a:endParaRPr lang="en-GB" sz="197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Ambulance handover performance:</a:t>
            </a:r>
            <a:endParaRPr lang="en-GB" sz="1979" dirty="0">
              <a:solidFill>
                <a:prstClr val="black"/>
              </a:solidFill>
              <a:latin typeface="Segoe UI" panose="020B0502040204020203" pitchFamily="34" charset="0"/>
            </a:endParaRPr>
          </a:p>
          <a:p>
            <a:pPr marL="1225199" lvl="1" indent="-471230"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Ambulance handover delays improved</a:t>
            </a:r>
            <a:r>
              <a:rPr lang="en-GB" sz="1979" dirty="0">
                <a:solidFill>
                  <a:prstClr val="black"/>
                </a:solidFill>
                <a:latin typeface="Segoe UI" panose="020B0502040204020203" pitchFamily="34" charset="0"/>
              </a:rPr>
              <a:t>, with a clear reduction in </a:t>
            </a:r>
            <a:r>
              <a:rPr lang="en-GB" sz="1979" b="1" dirty="0">
                <a:solidFill>
                  <a:prstClr val="black"/>
                </a:solidFill>
                <a:latin typeface="Segoe UI" panose="020B0502040204020203" pitchFamily="34" charset="0"/>
              </a:rPr>
              <a:t>time lost to handovers (&gt;15 minutes)</a:t>
            </a:r>
            <a:r>
              <a:rPr lang="en-GB" sz="1979" dirty="0">
                <a:solidFill>
                  <a:prstClr val="black"/>
                </a:solidFill>
                <a:latin typeface="Segoe UI" panose="020B0502040204020203" pitchFamily="34" charset="0"/>
              </a:rPr>
              <a:t> over the period, despite sustained conveyance volumes, indicating improved management of exit block.</a:t>
            </a:r>
          </a:p>
          <a:p>
            <a:pPr marL="1225199" lvl="1" indent="-471230" defTabSz="1507937" fontAlgn="t">
              <a:buFont typeface="Arial" panose="020B0604020202020204" pitchFamily="34" charset="0"/>
              <a:buChar char="•"/>
              <a:defRPr/>
            </a:pPr>
            <a:endParaRPr lang="en-GB" sz="197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ED flow and long waits:</a:t>
            </a:r>
            <a:endParaRPr lang="en-GB" sz="1979" dirty="0">
              <a:solidFill>
                <a:prstClr val="black"/>
              </a:solidFill>
              <a:latin typeface="Segoe UI" panose="020B0502040204020203" pitchFamily="34" charset="0"/>
            </a:endParaRPr>
          </a:p>
          <a:p>
            <a:pPr marL="1225199" lvl="1" indent="-471230"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ED long waits (&gt;12 hours) and associated hours lost reduced</a:t>
            </a:r>
            <a:r>
              <a:rPr lang="en-GB" sz="1979" dirty="0">
                <a:solidFill>
                  <a:prstClr val="black"/>
                </a:solidFill>
                <a:latin typeface="Segoe UI" panose="020B0502040204020203" pitchFamily="34" charset="0"/>
              </a:rPr>
              <a:t> in the latter part of the period, providing assurance that ED crowding and delay did not worsen in line with rising demand.</a:t>
            </a:r>
          </a:p>
          <a:p>
            <a:pPr marL="1225199" lvl="1" indent="-471230" defTabSz="1507937" fontAlgn="t">
              <a:buFont typeface="Arial" panose="020B0604020202020204" pitchFamily="34" charset="0"/>
              <a:buChar char="•"/>
              <a:defRPr/>
            </a:pPr>
            <a:endParaRPr lang="en-GB" sz="197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Medical Length of Stay:</a:t>
            </a:r>
            <a:endParaRPr lang="en-GB" sz="1979" dirty="0">
              <a:solidFill>
                <a:prstClr val="black"/>
              </a:solidFill>
              <a:latin typeface="Segoe UI" panose="020B0502040204020203" pitchFamily="34" charset="0"/>
            </a:endParaRPr>
          </a:p>
          <a:p>
            <a:pPr marL="1225199" lvl="1" indent="-471230"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Weekly average medical LOS remained broadly stable across the wider Feb–Apr period (~8.25 days)</a:t>
            </a:r>
            <a:r>
              <a:rPr lang="en-GB" sz="1979" dirty="0">
                <a:solidFill>
                  <a:prstClr val="black"/>
                </a:solidFill>
                <a:latin typeface="Segoe UI" panose="020B0502040204020203" pitchFamily="34" charset="0"/>
              </a:rPr>
              <a:t>, with only short‑term post‑Easter variation and </a:t>
            </a:r>
            <a:r>
              <a:rPr lang="en-GB" sz="1979" b="1" dirty="0">
                <a:solidFill>
                  <a:prstClr val="black"/>
                </a:solidFill>
                <a:latin typeface="Segoe UI" panose="020B0502040204020203" pitchFamily="34" charset="0"/>
              </a:rPr>
              <a:t>no sustained deterioration</a:t>
            </a:r>
            <a:r>
              <a:rPr lang="en-GB" sz="1979" dirty="0">
                <a:solidFill>
                  <a:prstClr val="black"/>
                </a:solidFill>
                <a:latin typeface="Segoe UI" panose="020B0502040204020203" pitchFamily="34" charset="0"/>
              </a:rPr>
              <a:t>, indicating that increased demand was effectively contained.</a:t>
            </a:r>
          </a:p>
          <a:p>
            <a:pPr marL="1225199" lvl="1" indent="-471230" defTabSz="1507937" fontAlgn="t">
              <a:buFont typeface="Arial" panose="020B0604020202020204" pitchFamily="34" charset="0"/>
              <a:buChar char="•"/>
              <a:defRPr/>
            </a:pPr>
            <a:endParaRPr lang="en-GB" sz="197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Front‑door bed availability:</a:t>
            </a:r>
            <a:endParaRPr lang="en-GB" sz="1979" dirty="0">
              <a:solidFill>
                <a:prstClr val="black"/>
              </a:solidFill>
              <a:latin typeface="Segoe UI" panose="020B0502040204020203" pitchFamily="34" charset="0"/>
            </a:endParaRPr>
          </a:p>
          <a:p>
            <a:pPr marL="1225199" lvl="1" indent="-471230" defTabSz="1507937" fontAlgn="t">
              <a:buFont typeface="Arial" panose="020B0604020202020204" pitchFamily="34" charset="0"/>
              <a:buChar char="•"/>
              <a:defRPr/>
            </a:pPr>
            <a:r>
              <a:rPr lang="en-GB" sz="1979" dirty="0">
                <a:solidFill>
                  <a:prstClr val="black"/>
                </a:solidFill>
                <a:latin typeface="Segoe UI" panose="020B0502040204020203" pitchFamily="34" charset="0"/>
              </a:rPr>
              <a:t>The </a:t>
            </a:r>
            <a:r>
              <a:rPr lang="en-GB" sz="1979" b="1" dirty="0">
                <a:solidFill>
                  <a:prstClr val="black"/>
                </a:solidFill>
                <a:latin typeface="Segoe UI" panose="020B0502040204020203" pitchFamily="34" charset="0"/>
              </a:rPr>
              <a:t>number of patients waiting for a bed at 9am reduced</a:t>
            </a:r>
            <a:r>
              <a:rPr lang="en-GB" sz="1979" dirty="0">
                <a:solidFill>
                  <a:prstClr val="black"/>
                </a:solidFill>
                <a:latin typeface="Segoe UI" panose="020B0502040204020203" pitchFamily="34" charset="0"/>
              </a:rPr>
              <a:t> towards the end of the period, supporting improved front‑door flow and operational grip.</a:t>
            </a:r>
          </a:p>
          <a:p>
            <a:pPr marL="1225199" lvl="1" indent="-471230" defTabSz="1507937" fontAlgn="t">
              <a:buFont typeface="Arial" panose="020B0604020202020204" pitchFamily="34" charset="0"/>
              <a:buChar char="•"/>
              <a:defRPr/>
            </a:pPr>
            <a:endParaRPr lang="en-GB" sz="197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Discharge performance:</a:t>
            </a:r>
            <a:endParaRPr lang="en-GB" sz="1979" dirty="0">
              <a:solidFill>
                <a:prstClr val="black"/>
              </a:solidFill>
              <a:latin typeface="Segoe UI" panose="020B0502040204020203" pitchFamily="34" charset="0"/>
            </a:endParaRPr>
          </a:p>
          <a:p>
            <a:pPr marL="1225199" lvl="1" indent="-471230"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Weekday medical discharges remained broadly strong</a:t>
            </a:r>
            <a:r>
              <a:rPr lang="en-GB" sz="1979" dirty="0">
                <a:solidFill>
                  <a:prstClr val="black"/>
                </a:solidFill>
                <a:latin typeface="Segoe UI" panose="020B0502040204020203" pitchFamily="34" charset="0"/>
              </a:rPr>
              <a:t>, with rapid recovery after short‑term dips.</a:t>
            </a:r>
          </a:p>
          <a:p>
            <a:pPr marL="1225199" lvl="1" indent="-471230"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Weekend discharges were more variable</a:t>
            </a:r>
            <a:r>
              <a:rPr lang="en-GB" sz="1979" dirty="0">
                <a:solidFill>
                  <a:prstClr val="black"/>
                </a:solidFill>
                <a:latin typeface="Segoe UI" panose="020B0502040204020203" pitchFamily="34" charset="0"/>
              </a:rPr>
              <a:t>, reflecting the known limitations of mitigation during bank holiday periods.</a:t>
            </a:r>
          </a:p>
          <a:p>
            <a:pPr defTabSz="1507937" fontAlgn="t">
              <a:buFont typeface="Arial" panose="020B0604020202020204" pitchFamily="34" charset="0"/>
              <a:buChar char="•"/>
              <a:defRPr/>
            </a:pPr>
            <a:endParaRPr lang="en-GB" sz="1979" b="1"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1979" b="1" dirty="0">
                <a:solidFill>
                  <a:prstClr val="black"/>
                </a:solidFill>
                <a:latin typeface="Segoe UI" panose="020B0502040204020203" pitchFamily="34" charset="0"/>
              </a:rPr>
              <a:t>Conclusion:</a:t>
            </a:r>
            <a:endParaRPr lang="en-GB" sz="1979" dirty="0">
              <a:solidFill>
                <a:prstClr val="black"/>
              </a:solidFill>
              <a:latin typeface="Segoe UI" panose="020B0502040204020203" pitchFamily="34" charset="0"/>
            </a:endParaRPr>
          </a:p>
          <a:p>
            <a:pPr marL="1225199" lvl="1" indent="-471230" defTabSz="1507937" fontAlgn="t">
              <a:buFont typeface="Arial" panose="020B0604020202020204" pitchFamily="34" charset="0"/>
              <a:buChar char="•"/>
              <a:defRPr/>
            </a:pPr>
            <a:r>
              <a:rPr lang="en-GB" sz="1979" dirty="0">
                <a:solidFill>
                  <a:prstClr val="black"/>
                </a:solidFill>
                <a:latin typeface="Segoe UI" panose="020B0502040204020203" pitchFamily="34" charset="0"/>
              </a:rPr>
              <a:t>Taken together, the evidence supports that the Easter plan </a:t>
            </a:r>
            <a:r>
              <a:rPr lang="en-GB" sz="1979" b="1" dirty="0">
                <a:solidFill>
                  <a:prstClr val="black"/>
                </a:solidFill>
                <a:latin typeface="Segoe UI" panose="020B0502040204020203" pitchFamily="34" charset="0"/>
              </a:rPr>
              <a:t>successfully mitigated operational risk, protected patient flow, and maintained system stability</a:t>
            </a:r>
            <a:r>
              <a:rPr lang="en-GB" sz="1979" dirty="0">
                <a:solidFill>
                  <a:prstClr val="black"/>
                </a:solidFill>
                <a:latin typeface="Segoe UI" panose="020B0502040204020203" pitchFamily="34" charset="0"/>
              </a:rPr>
              <a:t> during a period of materially increased demand.</a:t>
            </a:r>
          </a:p>
        </p:txBody>
      </p:sp>
    </p:spTree>
    <p:extLst>
      <p:ext uri="{BB962C8B-B14F-4D97-AF65-F5344CB8AC3E}">
        <p14:creationId xmlns:p14="http://schemas.microsoft.com/office/powerpoint/2010/main" val="3621798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A149A-4102-74AD-8008-366349D46B5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FF4ACF-F93D-3D37-50B4-EABA036F9C7D}"/>
              </a:ext>
            </a:extLst>
          </p:cNvPr>
          <p:cNvSpPr txBox="1"/>
          <p:nvPr/>
        </p:nvSpPr>
        <p:spPr>
          <a:xfrm>
            <a:off x="165959" y="135712"/>
            <a:ext cx="7509408" cy="549061"/>
          </a:xfrm>
          <a:prstGeom prst="rect">
            <a:avLst/>
          </a:prstGeom>
          <a:noFill/>
        </p:spPr>
        <p:txBody>
          <a:bodyPr wrap="square" rtlCol="0">
            <a:spAutoFit/>
          </a:bodyPr>
          <a:lstStyle/>
          <a:p>
            <a:pPr defTabSz="1507937">
              <a:defRPr/>
            </a:pPr>
            <a:r>
              <a:rPr lang="en-GB" sz="2968" dirty="0">
                <a:solidFill>
                  <a:prstClr val="black"/>
                </a:solidFill>
                <a:latin typeface="Aptos" panose="02110004020202020204"/>
              </a:rPr>
              <a:t>Ambulance and ED DEMAND</a:t>
            </a:r>
            <a:endParaRPr lang="en-GB" sz="2968" b="1" dirty="0">
              <a:solidFill>
                <a:prstClr val="black"/>
              </a:solidFill>
              <a:latin typeface="Aptos" panose="02110004020202020204"/>
            </a:endParaRPr>
          </a:p>
        </p:txBody>
      </p:sp>
      <p:pic>
        <p:nvPicPr>
          <p:cNvPr id="4" name="Picture 3">
            <a:extLst>
              <a:ext uri="{FF2B5EF4-FFF2-40B4-BE49-F238E27FC236}">
                <a16:creationId xmlns:a16="http://schemas.microsoft.com/office/drawing/2014/main" id="{895142EE-96EE-E13E-4EB8-7DF8B4A84671}"/>
              </a:ext>
            </a:extLst>
          </p:cNvPr>
          <p:cNvPicPr>
            <a:picLocks noChangeAspect="1"/>
          </p:cNvPicPr>
          <p:nvPr/>
        </p:nvPicPr>
        <p:blipFill>
          <a:blip r:embed="rId3"/>
          <a:stretch>
            <a:fillRect/>
          </a:stretch>
        </p:blipFill>
        <p:spPr>
          <a:xfrm>
            <a:off x="604044" y="701675"/>
            <a:ext cx="18471938" cy="8623068"/>
          </a:xfrm>
          <a:prstGeom prst="rect">
            <a:avLst/>
          </a:prstGeom>
        </p:spPr>
      </p:pic>
    </p:spTree>
    <p:extLst>
      <p:ext uri="{BB962C8B-B14F-4D97-AF65-F5344CB8AC3E}">
        <p14:creationId xmlns:p14="http://schemas.microsoft.com/office/powerpoint/2010/main" val="2819052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A149A-4102-74AD-8008-366349D46B58}"/>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10CCE7A1-BE5B-0062-95DD-D2EB7BB7E20C}"/>
              </a:ext>
            </a:extLst>
          </p:cNvPr>
          <p:cNvPicPr>
            <a:picLocks noChangeAspect="1"/>
          </p:cNvPicPr>
          <p:nvPr/>
        </p:nvPicPr>
        <p:blipFill>
          <a:blip r:embed="rId3"/>
          <a:stretch>
            <a:fillRect/>
          </a:stretch>
        </p:blipFill>
        <p:spPr>
          <a:xfrm>
            <a:off x="1176261" y="650072"/>
            <a:ext cx="16994183" cy="5531740"/>
          </a:xfrm>
          <a:prstGeom prst="rect">
            <a:avLst/>
          </a:prstGeom>
        </p:spPr>
      </p:pic>
      <p:sp>
        <p:nvSpPr>
          <p:cNvPr id="2" name="TextBox 1">
            <a:extLst>
              <a:ext uri="{FF2B5EF4-FFF2-40B4-BE49-F238E27FC236}">
                <a16:creationId xmlns:a16="http://schemas.microsoft.com/office/drawing/2014/main" id="{39FF4ACF-F93D-3D37-50B4-EABA036F9C7D}"/>
              </a:ext>
            </a:extLst>
          </p:cNvPr>
          <p:cNvSpPr txBox="1"/>
          <p:nvPr/>
        </p:nvSpPr>
        <p:spPr>
          <a:xfrm>
            <a:off x="165959" y="135712"/>
            <a:ext cx="12530760" cy="549061"/>
          </a:xfrm>
          <a:prstGeom prst="rect">
            <a:avLst/>
          </a:prstGeom>
          <a:noFill/>
        </p:spPr>
        <p:txBody>
          <a:bodyPr wrap="square" rtlCol="0">
            <a:spAutoFit/>
          </a:bodyPr>
          <a:lstStyle/>
          <a:p>
            <a:pPr defTabSz="1507937">
              <a:defRPr/>
            </a:pPr>
            <a:r>
              <a:rPr lang="en-GB" sz="2968" dirty="0">
                <a:solidFill>
                  <a:prstClr val="black"/>
                </a:solidFill>
                <a:latin typeface="Aptos" panose="02110004020202020204"/>
              </a:rPr>
              <a:t>Ambulance &amp; ED Attendance Analysis  – versus the 2024 baseline position</a:t>
            </a:r>
            <a:endParaRPr lang="en-GB" sz="2968" b="1" dirty="0">
              <a:solidFill>
                <a:prstClr val="black"/>
              </a:solidFill>
              <a:latin typeface="Aptos" panose="02110004020202020204"/>
            </a:endParaRPr>
          </a:p>
        </p:txBody>
      </p:sp>
      <p:pic>
        <p:nvPicPr>
          <p:cNvPr id="4" name="Picture 3">
            <a:extLst>
              <a:ext uri="{FF2B5EF4-FFF2-40B4-BE49-F238E27FC236}">
                <a16:creationId xmlns:a16="http://schemas.microsoft.com/office/drawing/2014/main" id="{50410A4B-3979-41A0-A93A-B532BDE1F3CF}"/>
              </a:ext>
            </a:extLst>
          </p:cNvPr>
          <p:cNvPicPr>
            <a:picLocks noChangeAspect="1"/>
          </p:cNvPicPr>
          <p:nvPr/>
        </p:nvPicPr>
        <p:blipFill>
          <a:blip r:embed="rId4"/>
          <a:stretch>
            <a:fillRect/>
          </a:stretch>
        </p:blipFill>
        <p:spPr>
          <a:xfrm>
            <a:off x="1176261" y="6376333"/>
            <a:ext cx="16994183" cy="4661593"/>
          </a:xfrm>
          <a:prstGeom prst="rect">
            <a:avLst/>
          </a:prstGeom>
        </p:spPr>
      </p:pic>
    </p:spTree>
    <p:extLst>
      <p:ext uri="{BB962C8B-B14F-4D97-AF65-F5344CB8AC3E}">
        <p14:creationId xmlns:p14="http://schemas.microsoft.com/office/powerpoint/2010/main" val="2039243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A149A-4102-74AD-8008-366349D46B5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FF4ACF-F93D-3D37-50B4-EABA036F9C7D}"/>
              </a:ext>
            </a:extLst>
          </p:cNvPr>
          <p:cNvSpPr txBox="1"/>
          <p:nvPr/>
        </p:nvSpPr>
        <p:spPr>
          <a:xfrm>
            <a:off x="165959" y="135712"/>
            <a:ext cx="7509408" cy="549061"/>
          </a:xfrm>
          <a:prstGeom prst="rect">
            <a:avLst/>
          </a:prstGeom>
          <a:noFill/>
        </p:spPr>
        <p:txBody>
          <a:bodyPr wrap="square" rtlCol="0">
            <a:spAutoFit/>
          </a:bodyPr>
          <a:lstStyle/>
          <a:p>
            <a:pPr defTabSz="1507937">
              <a:defRPr/>
            </a:pPr>
            <a:r>
              <a:rPr lang="en-GB" sz="2968" dirty="0">
                <a:solidFill>
                  <a:prstClr val="black"/>
                </a:solidFill>
                <a:latin typeface="Aptos" panose="02110004020202020204"/>
              </a:rPr>
              <a:t>1. Ambulance and ED DEMAND - ANALYSIS</a:t>
            </a:r>
            <a:endParaRPr lang="en-GB" sz="2968" b="1" dirty="0">
              <a:solidFill>
                <a:prstClr val="black"/>
              </a:solidFill>
              <a:latin typeface="Aptos" panose="02110004020202020204"/>
            </a:endParaRPr>
          </a:p>
        </p:txBody>
      </p:sp>
      <p:sp>
        <p:nvSpPr>
          <p:cNvPr id="7" name="TextBox 6">
            <a:extLst>
              <a:ext uri="{FF2B5EF4-FFF2-40B4-BE49-F238E27FC236}">
                <a16:creationId xmlns:a16="http://schemas.microsoft.com/office/drawing/2014/main" id="{C493ECBB-2922-75BF-33FB-70D57C31EBBD}"/>
              </a:ext>
            </a:extLst>
          </p:cNvPr>
          <p:cNvSpPr txBox="1"/>
          <p:nvPr/>
        </p:nvSpPr>
        <p:spPr>
          <a:xfrm>
            <a:off x="985044" y="854075"/>
            <a:ext cx="17959248" cy="6943247"/>
          </a:xfrm>
          <a:prstGeom prst="rect">
            <a:avLst/>
          </a:prstGeom>
          <a:noFill/>
        </p:spPr>
        <p:txBody>
          <a:bodyPr wrap="square">
            <a:spAutoFit/>
          </a:bodyPr>
          <a:lstStyle/>
          <a:p>
            <a:pPr defTabSz="1507937" fontAlgn="t">
              <a:defRPr/>
            </a:pPr>
            <a:r>
              <a:rPr lang="en-GB" sz="2968" b="1" dirty="0">
                <a:solidFill>
                  <a:prstClr val="black"/>
                </a:solidFill>
                <a:latin typeface="Segoe UI" panose="020B0502040204020203" pitchFamily="34" charset="0"/>
              </a:rPr>
              <a:t>Demand context: the plan was operating under pressure</a:t>
            </a:r>
          </a:p>
          <a:p>
            <a:pPr defTabSz="1507937" fontAlgn="t">
              <a:defRPr/>
            </a:pPr>
            <a:r>
              <a:rPr lang="en-GB" sz="2968" dirty="0">
                <a:solidFill>
                  <a:prstClr val="black"/>
                </a:solidFill>
                <a:latin typeface="Segoe UI" panose="020B0502040204020203" pitchFamily="34" charset="0"/>
              </a:rPr>
              <a:t>This is critical to interpretation.</a:t>
            </a:r>
          </a:p>
          <a:p>
            <a:pPr defTabSz="1507937" fontAlgn="t">
              <a:defRPr/>
            </a:pPr>
            <a:endParaRPr lang="en-GB" sz="2968" dirty="0">
              <a:solidFill>
                <a:prstClr val="black"/>
              </a:solidFill>
              <a:latin typeface="Segoe UI" panose="020B0502040204020203" pitchFamily="34" charset="0"/>
            </a:endParaRPr>
          </a:p>
          <a:p>
            <a:pPr defTabSz="1507937" fontAlgn="t">
              <a:defRPr/>
            </a:pPr>
            <a:r>
              <a:rPr lang="en-GB" sz="2968" b="1" dirty="0">
                <a:solidFill>
                  <a:prstClr val="black"/>
                </a:solidFill>
                <a:latin typeface="Segoe UI" panose="020B0502040204020203" pitchFamily="34" charset="0"/>
              </a:rPr>
              <a:t>ED &amp; Ambulance Demand</a:t>
            </a:r>
          </a:p>
          <a:p>
            <a:pPr defTabSz="1507937" fontAlgn="t">
              <a:buFont typeface="Arial" panose="020B0604020202020204" pitchFamily="34" charset="0"/>
              <a:buChar char="•"/>
              <a:defRPr/>
            </a:pPr>
            <a:r>
              <a:rPr lang="en-GB" sz="2968" b="1" dirty="0">
                <a:solidFill>
                  <a:prstClr val="black"/>
                </a:solidFill>
                <a:latin typeface="Segoe UI" panose="020B0502040204020203" pitchFamily="34" charset="0"/>
              </a:rPr>
              <a:t>ED new attendances</a:t>
            </a:r>
            <a:r>
              <a:rPr lang="en-GB" sz="2968" dirty="0">
                <a:solidFill>
                  <a:prstClr val="black"/>
                </a:solidFill>
                <a:latin typeface="Segoe UI" panose="020B0502040204020203" pitchFamily="34" charset="0"/>
              </a:rPr>
              <a:t> were </a:t>
            </a:r>
            <a:r>
              <a:rPr lang="en-GB" sz="2968" b="1" dirty="0">
                <a:solidFill>
                  <a:prstClr val="black"/>
                </a:solidFill>
                <a:latin typeface="Segoe UI" panose="020B0502040204020203" pitchFamily="34" charset="0"/>
              </a:rPr>
              <a:t>consistently above the 2024 baseline</a:t>
            </a:r>
            <a:r>
              <a:rPr lang="en-GB" sz="2968" dirty="0">
                <a:solidFill>
                  <a:prstClr val="black"/>
                </a:solidFill>
                <a:latin typeface="Segoe UI" panose="020B0502040204020203" pitchFamily="34" charset="0"/>
              </a:rPr>
              <a:t>, with daily increases often </a:t>
            </a:r>
            <a:r>
              <a:rPr lang="en-GB" sz="2968" b="1" dirty="0">
                <a:solidFill>
                  <a:prstClr val="black"/>
                </a:solidFill>
                <a:latin typeface="Segoe UI" panose="020B0502040204020203" pitchFamily="34" charset="0"/>
              </a:rPr>
              <a:t>+10–30%</a:t>
            </a:r>
            <a:r>
              <a:rPr lang="en-GB" sz="2968" dirty="0">
                <a:solidFill>
                  <a:prstClr val="black"/>
                </a:solidFill>
                <a:latin typeface="Segoe UI" panose="020B0502040204020203" pitchFamily="34" charset="0"/>
              </a:rPr>
              <a:t>, peaking around </a:t>
            </a:r>
            <a:r>
              <a:rPr lang="en-GB" sz="2968" b="1" dirty="0">
                <a:solidFill>
                  <a:prstClr val="black"/>
                </a:solidFill>
                <a:latin typeface="Segoe UI" panose="020B0502040204020203" pitchFamily="34" charset="0"/>
              </a:rPr>
              <a:t>+34%</a:t>
            </a:r>
            <a:r>
              <a:rPr lang="en-GB" sz="2968" dirty="0">
                <a:solidFill>
                  <a:prstClr val="black"/>
                </a:solidFill>
                <a:latin typeface="Segoe UI" panose="020B0502040204020203" pitchFamily="34" charset="0"/>
              </a:rPr>
              <a:t>.</a:t>
            </a:r>
          </a:p>
          <a:p>
            <a:pPr defTabSz="1507937" fontAlgn="t">
              <a:defRPr/>
            </a:pPr>
            <a:endParaRPr lang="en-GB" sz="2968"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968" b="1" dirty="0">
                <a:solidFill>
                  <a:prstClr val="black"/>
                </a:solidFill>
                <a:latin typeface="Segoe UI" panose="020B0502040204020203" pitchFamily="34" charset="0"/>
              </a:rPr>
              <a:t>Ambulance conveyances</a:t>
            </a:r>
            <a:r>
              <a:rPr lang="en-GB" sz="2968" dirty="0">
                <a:solidFill>
                  <a:prstClr val="black"/>
                </a:solidFill>
                <a:latin typeface="Segoe UI" panose="020B0502040204020203" pitchFamily="34" charset="0"/>
              </a:rPr>
              <a:t> were also mostly </a:t>
            </a:r>
            <a:r>
              <a:rPr lang="en-GB" sz="2968" b="1" dirty="0">
                <a:solidFill>
                  <a:prstClr val="black"/>
                </a:solidFill>
                <a:latin typeface="Segoe UI" panose="020B0502040204020203" pitchFamily="34" charset="0"/>
              </a:rPr>
              <a:t>above 2024</a:t>
            </a:r>
            <a:r>
              <a:rPr lang="en-GB" sz="2968" dirty="0">
                <a:solidFill>
                  <a:prstClr val="black"/>
                </a:solidFill>
                <a:latin typeface="Segoe UI" panose="020B0502040204020203" pitchFamily="34" charset="0"/>
              </a:rPr>
              <a:t>, several days in the </a:t>
            </a:r>
            <a:r>
              <a:rPr lang="en-GB" sz="2968" b="1" dirty="0">
                <a:solidFill>
                  <a:prstClr val="black"/>
                </a:solidFill>
                <a:latin typeface="Segoe UI" panose="020B0502040204020203" pitchFamily="34" charset="0"/>
              </a:rPr>
              <a:t>+10–17% range</a:t>
            </a:r>
            <a:r>
              <a:rPr lang="en-GB" sz="2968" dirty="0">
                <a:solidFill>
                  <a:prstClr val="black"/>
                </a:solidFill>
                <a:latin typeface="Segoe UI" panose="020B0502040204020203" pitchFamily="34" charset="0"/>
              </a:rPr>
              <a:t>.</a:t>
            </a:r>
          </a:p>
          <a:p>
            <a:pPr defTabSz="1507937" fontAlgn="t">
              <a:buFont typeface="Arial" panose="020B0604020202020204" pitchFamily="34" charset="0"/>
              <a:buChar char="•"/>
              <a:defRPr/>
            </a:pPr>
            <a:endParaRPr lang="en-GB" sz="2968"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968" dirty="0">
                <a:solidFill>
                  <a:prstClr val="black"/>
                </a:solidFill>
                <a:latin typeface="Segoe UI" panose="020B0502040204020203" pitchFamily="34" charset="0"/>
              </a:rPr>
              <a:t>Absolute ED attendances frequently reached or exceeded the </a:t>
            </a:r>
            <a:r>
              <a:rPr lang="en-GB" sz="2968" b="1" dirty="0">
                <a:solidFill>
                  <a:prstClr val="black"/>
                </a:solidFill>
                <a:latin typeface="Segoe UI" panose="020B0502040204020203" pitchFamily="34" charset="0"/>
              </a:rPr>
              <a:t>80th percentile (~249)</a:t>
            </a:r>
            <a:r>
              <a:rPr lang="en-GB" sz="2968" dirty="0">
                <a:solidFill>
                  <a:prstClr val="black"/>
                </a:solidFill>
                <a:latin typeface="Segoe UI" panose="020B0502040204020203" pitchFamily="34" charset="0"/>
              </a:rPr>
              <a:t>.</a:t>
            </a:r>
          </a:p>
          <a:p>
            <a:pPr defTabSz="1507937" fontAlgn="t">
              <a:buFont typeface="Arial" panose="020B0604020202020204" pitchFamily="34" charset="0"/>
              <a:buChar char="•"/>
              <a:defRPr/>
            </a:pPr>
            <a:endParaRPr lang="en-GB" sz="2968"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968" dirty="0">
                <a:solidFill>
                  <a:prstClr val="black"/>
                </a:solidFill>
                <a:latin typeface="Segoe UI" panose="020B0502040204020203" pitchFamily="34" charset="0"/>
              </a:rPr>
              <a:t>Ambulance conveyances averaged </a:t>
            </a:r>
            <a:r>
              <a:rPr lang="en-GB" sz="2968" b="1" dirty="0">
                <a:solidFill>
                  <a:prstClr val="black"/>
                </a:solidFill>
                <a:latin typeface="Segoe UI" panose="020B0502040204020203" pitchFamily="34" charset="0"/>
              </a:rPr>
              <a:t>47</a:t>
            </a:r>
            <a:r>
              <a:rPr lang="en-GB" sz="2968" dirty="0">
                <a:solidFill>
                  <a:prstClr val="black"/>
                </a:solidFill>
                <a:latin typeface="Segoe UI" panose="020B0502040204020203" pitchFamily="34" charset="0"/>
              </a:rPr>
              <a:t>, brushing the </a:t>
            </a:r>
            <a:r>
              <a:rPr lang="en-GB" sz="2968" b="1" dirty="0">
                <a:solidFill>
                  <a:prstClr val="black"/>
                </a:solidFill>
                <a:latin typeface="Segoe UI" panose="020B0502040204020203" pitchFamily="34" charset="0"/>
              </a:rPr>
              <a:t>80th percentile (50)</a:t>
            </a:r>
            <a:r>
              <a:rPr lang="en-GB" sz="2968" dirty="0">
                <a:solidFill>
                  <a:prstClr val="black"/>
                </a:solidFill>
                <a:latin typeface="Segoe UI" panose="020B0502040204020203" pitchFamily="34" charset="0"/>
              </a:rPr>
              <a:t> multiple times.</a:t>
            </a:r>
          </a:p>
          <a:p>
            <a:pPr defTabSz="1507937" fontAlgn="t">
              <a:defRPr/>
            </a:pPr>
            <a:endParaRPr lang="en-GB" sz="2968" dirty="0">
              <a:solidFill>
                <a:prstClr val="black"/>
              </a:solidFill>
              <a:latin typeface="Segoe UI" panose="020B0502040204020203" pitchFamily="34" charset="0"/>
            </a:endParaRPr>
          </a:p>
          <a:p>
            <a:pPr defTabSz="1507937" fontAlgn="t">
              <a:defRPr/>
            </a:pPr>
            <a:r>
              <a:rPr lang="en-GB" sz="2968" b="1" dirty="0">
                <a:solidFill>
                  <a:prstClr val="black"/>
                </a:solidFill>
                <a:latin typeface="Segoe UI" panose="020B0502040204020203" pitchFamily="34" charset="0"/>
              </a:rPr>
              <a:t>Conclusion:</a:t>
            </a:r>
            <a:r>
              <a:rPr lang="en-GB" sz="2968" dirty="0">
                <a:solidFill>
                  <a:prstClr val="black"/>
                </a:solidFill>
                <a:latin typeface="Segoe UI" panose="020B0502040204020203" pitchFamily="34" charset="0"/>
              </a:rPr>
              <a:t> The system was dealing with </a:t>
            </a:r>
            <a:r>
              <a:rPr lang="en-GB" sz="2968" b="1" dirty="0">
                <a:solidFill>
                  <a:prstClr val="black"/>
                </a:solidFill>
                <a:latin typeface="Segoe UI" panose="020B0502040204020203" pitchFamily="34" charset="0"/>
              </a:rPr>
              <a:t>materially higher demand than last year</a:t>
            </a:r>
            <a:r>
              <a:rPr lang="en-GB" sz="2968" dirty="0">
                <a:solidFill>
                  <a:prstClr val="black"/>
                </a:solidFill>
                <a:latin typeface="Segoe UI" panose="020B0502040204020203" pitchFamily="34" charset="0"/>
              </a:rPr>
              <a:t>. Any flat or improving performance indicators should therefore be read as </a:t>
            </a:r>
            <a:r>
              <a:rPr lang="en-GB" sz="2968" b="1" dirty="0">
                <a:solidFill>
                  <a:prstClr val="black"/>
                </a:solidFill>
                <a:latin typeface="Segoe UI" panose="020B0502040204020203" pitchFamily="34" charset="0"/>
              </a:rPr>
              <a:t>impactful</a:t>
            </a:r>
            <a:r>
              <a:rPr lang="en-GB" sz="2968" dirty="0">
                <a:solidFill>
                  <a:prstClr val="black"/>
                </a:solidFill>
                <a:latin typeface="Segoe UI" panose="020B0502040204020203" pitchFamily="34" charset="0"/>
              </a:rPr>
              <a:t>.</a:t>
            </a:r>
          </a:p>
        </p:txBody>
      </p:sp>
    </p:spTree>
    <p:extLst>
      <p:ext uri="{BB962C8B-B14F-4D97-AF65-F5344CB8AC3E}">
        <p14:creationId xmlns:p14="http://schemas.microsoft.com/office/powerpoint/2010/main" val="716588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7A149A-4102-74AD-8008-366349D46B5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9FF4ACF-F93D-3D37-50B4-EABA036F9C7D}"/>
              </a:ext>
            </a:extLst>
          </p:cNvPr>
          <p:cNvSpPr txBox="1"/>
          <p:nvPr/>
        </p:nvSpPr>
        <p:spPr>
          <a:xfrm>
            <a:off x="165959" y="135713"/>
            <a:ext cx="7509408" cy="549061"/>
          </a:xfrm>
          <a:prstGeom prst="rect">
            <a:avLst/>
          </a:prstGeom>
          <a:noFill/>
        </p:spPr>
        <p:txBody>
          <a:bodyPr wrap="square" rtlCol="0">
            <a:spAutoFit/>
          </a:bodyPr>
          <a:lstStyle/>
          <a:p>
            <a:pPr defTabSz="1507937">
              <a:defRPr/>
            </a:pPr>
            <a:r>
              <a:rPr lang="en-GB" sz="2968" dirty="0">
                <a:solidFill>
                  <a:prstClr val="black"/>
                </a:solidFill>
                <a:latin typeface="Aptos" panose="02110004020202020204"/>
              </a:rPr>
              <a:t>2. Ambulance Handover</a:t>
            </a:r>
            <a:endParaRPr lang="en-GB" sz="2968" b="1" dirty="0">
              <a:solidFill>
                <a:prstClr val="black"/>
              </a:solidFill>
              <a:latin typeface="Aptos" panose="02110004020202020204"/>
            </a:endParaRPr>
          </a:p>
        </p:txBody>
      </p:sp>
      <p:sp>
        <p:nvSpPr>
          <p:cNvPr id="5" name="TextBox 4">
            <a:extLst>
              <a:ext uri="{FF2B5EF4-FFF2-40B4-BE49-F238E27FC236}">
                <a16:creationId xmlns:a16="http://schemas.microsoft.com/office/drawing/2014/main" id="{D1D08C01-7483-52D8-48D2-7DCFC8B52978}"/>
              </a:ext>
            </a:extLst>
          </p:cNvPr>
          <p:cNvSpPr txBox="1"/>
          <p:nvPr/>
        </p:nvSpPr>
        <p:spPr>
          <a:xfrm>
            <a:off x="985044" y="625475"/>
            <a:ext cx="18260830" cy="8621206"/>
          </a:xfrm>
          <a:prstGeom prst="rect">
            <a:avLst/>
          </a:prstGeom>
          <a:noFill/>
        </p:spPr>
        <p:txBody>
          <a:bodyPr wrap="square">
            <a:spAutoFit/>
          </a:bodyPr>
          <a:lstStyle/>
          <a:p>
            <a:pPr defTabSz="1507937" fontAlgn="t">
              <a:defRPr/>
            </a:pPr>
            <a:r>
              <a:rPr lang="en-GB" sz="2639" b="1" dirty="0">
                <a:solidFill>
                  <a:prstClr val="black"/>
                </a:solidFill>
                <a:latin typeface="Segoe UI" panose="020B0502040204020203" pitchFamily="34" charset="0"/>
              </a:rPr>
              <a:t>Ambulance handover: clear positive signal</a:t>
            </a:r>
          </a:p>
          <a:p>
            <a:pPr defTabSz="1507937" fontAlgn="t">
              <a:defRPr/>
            </a:pPr>
            <a:endParaRPr lang="en-GB" sz="2639" b="1" dirty="0">
              <a:solidFill>
                <a:prstClr val="black"/>
              </a:solidFill>
              <a:latin typeface="Segoe UI" panose="020B0502040204020203" pitchFamily="34" charset="0"/>
            </a:endParaRPr>
          </a:p>
          <a:p>
            <a:pPr defTabSz="1507937" fontAlgn="t">
              <a:defRPr/>
            </a:pPr>
            <a:r>
              <a:rPr lang="en-GB" sz="2639" b="1" dirty="0">
                <a:solidFill>
                  <a:prstClr val="black"/>
                </a:solidFill>
                <a:latin typeface="Segoe UI" panose="020B0502040204020203" pitchFamily="34" charset="0"/>
              </a:rPr>
              <a:t>What the plan targeted</a:t>
            </a: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Board rounds and escalation of constraints</a:t>
            </a: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Silver Cell coordination</a:t>
            </a: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Focus on flow and bed availability</a:t>
            </a:r>
          </a:p>
          <a:p>
            <a:pPr defTabSz="1507937" fontAlgn="t">
              <a:buFont typeface="Arial" panose="020B0604020202020204" pitchFamily="34" charset="0"/>
              <a:buChar char="•"/>
              <a:defRPr/>
            </a:pPr>
            <a:endParaRPr lang="en-GB" sz="2639" dirty="0">
              <a:solidFill>
                <a:prstClr val="black"/>
              </a:solidFill>
              <a:latin typeface="Segoe UI" panose="020B0502040204020203" pitchFamily="34" charset="0"/>
            </a:endParaRPr>
          </a:p>
          <a:p>
            <a:pPr defTabSz="1507937" fontAlgn="t">
              <a:defRPr/>
            </a:pPr>
            <a:r>
              <a:rPr lang="en-GB" sz="2639" b="1" dirty="0">
                <a:solidFill>
                  <a:prstClr val="black"/>
                </a:solidFill>
                <a:latin typeface="Segoe UI" panose="020B0502040204020203" pitchFamily="34" charset="0"/>
              </a:rPr>
              <a:t>What the charts show</a:t>
            </a:r>
          </a:p>
          <a:p>
            <a:pPr defTabSz="1507937" fontAlgn="t">
              <a:buFont typeface="Arial" panose="020B0604020202020204" pitchFamily="34" charset="0"/>
              <a:buChar char="•"/>
              <a:defRPr/>
            </a:pPr>
            <a:r>
              <a:rPr lang="en-GB" sz="2639" b="1" dirty="0">
                <a:solidFill>
                  <a:prstClr val="black"/>
                </a:solidFill>
                <a:latin typeface="Segoe UI" panose="020B0502040204020203" pitchFamily="34" charset="0"/>
              </a:rPr>
              <a:t>Ambulance handover &lt;45 minutes</a:t>
            </a:r>
            <a:r>
              <a:rPr lang="en-GB" sz="2639" dirty="0">
                <a:solidFill>
                  <a:prstClr val="black"/>
                </a:solidFill>
                <a:latin typeface="Segoe UI" panose="020B0502040204020203" pitchFamily="34" charset="0"/>
              </a:rPr>
              <a:t>: </a:t>
            </a:r>
          </a:p>
          <a:p>
            <a:pPr marL="1225199" lvl="1" indent="-471230" defTabSz="1507937" fontAlgn="t">
              <a:buFont typeface="Arial" panose="020B0604020202020204" pitchFamily="34" charset="0"/>
              <a:buChar char="•"/>
              <a:defRPr/>
            </a:pPr>
            <a:r>
              <a:rPr lang="en-GB" sz="2639" dirty="0">
                <a:solidFill>
                  <a:prstClr val="black"/>
                </a:solidFill>
                <a:latin typeface="Segoe UI" panose="020B0502040204020203" pitchFamily="34" charset="0"/>
              </a:rPr>
              <a:t>Improved trajectory into early April</a:t>
            </a:r>
          </a:p>
          <a:p>
            <a:pPr marL="1225199" lvl="1" indent="-471230" defTabSz="1507937" fontAlgn="t">
              <a:buFont typeface="Arial" panose="020B0604020202020204" pitchFamily="34" charset="0"/>
              <a:buChar char="•"/>
              <a:defRPr/>
            </a:pPr>
            <a:r>
              <a:rPr lang="en-GB" sz="2639" dirty="0">
                <a:solidFill>
                  <a:prstClr val="black"/>
                </a:solidFill>
                <a:latin typeface="Segoe UI" panose="020B0502040204020203" pitchFamily="34" charset="0"/>
              </a:rPr>
              <a:t>End‑period performance close to or above average</a:t>
            </a:r>
          </a:p>
          <a:p>
            <a:pPr defTabSz="1507937" fontAlgn="t">
              <a:buFont typeface="Arial" panose="020B0604020202020204" pitchFamily="34" charset="0"/>
              <a:buChar char="•"/>
              <a:defRPr/>
            </a:pPr>
            <a:endParaRPr lang="en-GB" sz="2639" b="1"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639" b="1" dirty="0">
                <a:solidFill>
                  <a:prstClr val="black"/>
                </a:solidFill>
                <a:latin typeface="Segoe UI" panose="020B0502040204020203" pitchFamily="34" charset="0"/>
              </a:rPr>
              <a:t>Time lost due to ambulance handover (&gt;15 mins)</a:t>
            </a:r>
            <a:r>
              <a:rPr lang="en-GB" sz="2639" dirty="0">
                <a:solidFill>
                  <a:prstClr val="black"/>
                </a:solidFill>
                <a:latin typeface="Segoe UI" panose="020B0502040204020203" pitchFamily="34" charset="0"/>
              </a:rPr>
              <a:t>: </a:t>
            </a:r>
          </a:p>
          <a:p>
            <a:pPr marL="1225199" lvl="1" indent="-471230" defTabSz="1507937" fontAlgn="t">
              <a:buFont typeface="Arial" panose="020B0604020202020204" pitchFamily="34" charset="0"/>
              <a:buChar char="•"/>
              <a:defRPr/>
            </a:pPr>
            <a:r>
              <a:rPr lang="en-GB" sz="2639" dirty="0">
                <a:solidFill>
                  <a:prstClr val="black"/>
                </a:solidFill>
                <a:latin typeface="Segoe UI" panose="020B0502040204020203" pitchFamily="34" charset="0"/>
              </a:rPr>
              <a:t>Clear reduction towards the end of the period</a:t>
            </a:r>
          </a:p>
          <a:p>
            <a:pPr marL="1225199" lvl="1" indent="-471230" defTabSz="1507937" fontAlgn="t">
              <a:buFont typeface="Arial" panose="020B0604020202020204" pitchFamily="34" charset="0"/>
              <a:buChar char="•"/>
              <a:defRPr/>
            </a:pPr>
            <a:r>
              <a:rPr lang="en-GB" sz="2639" dirty="0">
                <a:solidFill>
                  <a:prstClr val="black"/>
                </a:solidFill>
                <a:latin typeface="Segoe UI" panose="020B0502040204020203" pitchFamily="34" charset="0"/>
              </a:rPr>
              <a:t>Final days show </a:t>
            </a:r>
            <a:r>
              <a:rPr lang="en-GB" sz="2639" b="1" dirty="0">
                <a:solidFill>
                  <a:prstClr val="black"/>
                </a:solidFill>
                <a:latin typeface="Segoe UI" panose="020B0502040204020203" pitchFamily="34" charset="0"/>
              </a:rPr>
              <a:t>very low minutes lost</a:t>
            </a:r>
            <a:r>
              <a:rPr lang="en-GB" sz="2639" dirty="0">
                <a:solidFill>
                  <a:prstClr val="black"/>
                </a:solidFill>
                <a:latin typeface="Segoe UI" panose="020B0502040204020203" pitchFamily="34" charset="0"/>
              </a:rPr>
              <a:t> compared to earlier spikes</a:t>
            </a:r>
          </a:p>
          <a:p>
            <a:pPr defTabSz="1507937" fontAlgn="t">
              <a:buFont typeface="Arial" panose="020B0604020202020204" pitchFamily="34" charset="0"/>
              <a:buChar char="•"/>
              <a:defRPr/>
            </a:pPr>
            <a:endParaRPr lang="en-GB" sz="2639" dirty="0">
              <a:solidFill>
                <a:prstClr val="black"/>
              </a:solidFill>
              <a:latin typeface="Segoe UI" panose="020B0502040204020203" pitchFamily="34" charset="0"/>
            </a:endParaRPr>
          </a:p>
          <a:p>
            <a:pPr defTabSz="1507937" fontAlgn="t">
              <a:buFont typeface="Arial" panose="020B0604020202020204" pitchFamily="34" charset="0"/>
              <a:buChar char="•"/>
              <a:defRPr/>
            </a:pPr>
            <a:r>
              <a:rPr lang="en-GB" sz="2639" dirty="0">
                <a:solidFill>
                  <a:prstClr val="black"/>
                </a:solidFill>
                <a:latin typeface="Segoe UI" panose="020B0502040204020203" pitchFamily="34" charset="0"/>
              </a:rPr>
              <a:t>This improvement occurred </a:t>
            </a:r>
            <a:r>
              <a:rPr lang="en-GB" sz="2639" b="1" dirty="0">
                <a:solidFill>
                  <a:prstClr val="black"/>
                </a:solidFill>
                <a:latin typeface="Segoe UI" panose="020B0502040204020203" pitchFamily="34" charset="0"/>
              </a:rPr>
              <a:t>despite high conveyance volumes</a:t>
            </a:r>
            <a:endParaRPr lang="en-GB" sz="2639" dirty="0">
              <a:solidFill>
                <a:prstClr val="black"/>
              </a:solidFill>
              <a:latin typeface="Segoe UI" panose="020B0502040204020203" pitchFamily="34" charset="0"/>
            </a:endParaRPr>
          </a:p>
          <a:p>
            <a:pPr defTabSz="1507937" fontAlgn="t">
              <a:defRPr/>
            </a:pPr>
            <a:endParaRPr lang="en-GB" sz="2639" dirty="0">
              <a:solidFill>
                <a:prstClr val="black"/>
              </a:solidFill>
              <a:latin typeface="Segoe UI" panose="020B0502040204020203" pitchFamily="34" charset="0"/>
            </a:endParaRPr>
          </a:p>
          <a:p>
            <a:pPr defTabSz="1507937" fontAlgn="t">
              <a:defRPr/>
            </a:pPr>
            <a:r>
              <a:rPr lang="en-GB" sz="2639" b="1" dirty="0">
                <a:solidFill>
                  <a:prstClr val="black"/>
                </a:solidFill>
                <a:latin typeface="Segoe UI" panose="020B0502040204020203" pitchFamily="34" charset="0"/>
              </a:rPr>
              <a:t>Interpretation:</a:t>
            </a:r>
            <a:br>
              <a:rPr lang="en-GB" sz="2639" dirty="0">
                <a:solidFill>
                  <a:prstClr val="black"/>
                </a:solidFill>
                <a:latin typeface="Segoe UI" panose="020B0502040204020203" pitchFamily="34" charset="0"/>
              </a:rPr>
            </a:br>
            <a:r>
              <a:rPr lang="en-GB" sz="2639" dirty="0">
                <a:solidFill>
                  <a:prstClr val="black"/>
                </a:solidFill>
                <a:latin typeface="Segoe UI" panose="020B0502040204020203" pitchFamily="34" charset="0"/>
              </a:rPr>
              <a:t>This is one of the </a:t>
            </a:r>
            <a:r>
              <a:rPr lang="en-GB" sz="2639" b="1" dirty="0">
                <a:solidFill>
                  <a:prstClr val="black"/>
                </a:solidFill>
                <a:latin typeface="Segoe UI" panose="020B0502040204020203" pitchFamily="34" charset="0"/>
              </a:rPr>
              <a:t>strongest areas of evidenced impact</a:t>
            </a:r>
            <a:r>
              <a:rPr lang="en-GB" sz="2639" dirty="0">
                <a:solidFill>
                  <a:prstClr val="black"/>
                </a:solidFill>
                <a:latin typeface="Segoe UI" panose="020B0502040204020203" pitchFamily="34" charset="0"/>
              </a:rPr>
              <a:t>. The improvement aligns well with </a:t>
            </a:r>
            <a:r>
              <a:rPr lang="en-GB" sz="2639" b="1" dirty="0">
                <a:solidFill>
                  <a:prstClr val="black"/>
                </a:solidFill>
                <a:latin typeface="Segoe UI" panose="020B0502040204020203" pitchFamily="34" charset="0"/>
              </a:rPr>
              <a:t>daily operational grip, rapid escalation, and bed mobilisation</a:t>
            </a:r>
            <a:r>
              <a:rPr lang="en-GB" sz="2639" dirty="0">
                <a:solidFill>
                  <a:prstClr val="black"/>
                </a:solidFill>
                <a:latin typeface="Segoe UI" panose="020B0502040204020203" pitchFamily="34" charset="0"/>
              </a:rPr>
              <a:t>, consistent with the plan.</a:t>
            </a:r>
          </a:p>
        </p:txBody>
      </p:sp>
    </p:spTree>
    <p:extLst>
      <p:ext uri="{BB962C8B-B14F-4D97-AF65-F5344CB8AC3E}">
        <p14:creationId xmlns:p14="http://schemas.microsoft.com/office/powerpoint/2010/main" val="4291798473"/>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5353AC40-0A0E-4F46-A609-E30D51CC4C15}">
  <ds:schemaRef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137ca15d-9ca5-4969-9050-6a8af13b1758"/>
    <ds:schemaRef ds:uri="http://purl.org/dc/terms/"/>
    <ds:schemaRef ds:uri="http://www.w3.org/XML/1998/namespace"/>
    <ds:schemaRef ds:uri="14f886ef-4092-4ed8-a31e-891c76461312"/>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9D4E23C1-98A7-4B7A-BE29-89B7DD95A37B}"/>
</file>

<file path=docProps/app.xml><?xml version="1.0" encoding="utf-8"?>
<Properties xmlns="http://schemas.openxmlformats.org/officeDocument/2006/extended-properties" xmlns:vt="http://schemas.openxmlformats.org/officeDocument/2006/docPropsVTypes">
  <Template/>
  <TotalTime>1737</TotalTime>
  <Words>2395</Words>
  <Application>Microsoft Office PowerPoint</Application>
  <PresentationFormat>Custom</PresentationFormat>
  <Paragraphs>461</Paragraphs>
  <Slides>28</Slides>
  <Notes>12</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28</vt:i4>
      </vt:variant>
    </vt:vector>
  </HeadingPairs>
  <TitlesOfParts>
    <vt:vector size="40" baseType="lpstr">
      <vt:lpstr>Aptos</vt:lpstr>
      <vt:lpstr>Arial</vt:lpstr>
      <vt:lpstr>Arial Black</vt:lpstr>
      <vt:lpstr>Calibri</vt:lpstr>
      <vt:lpstr>Calibri Light</vt:lpstr>
      <vt:lpstr>Segoe UI</vt:lpstr>
      <vt:lpstr>DARK TITLE BG</vt:lpstr>
      <vt:lpstr>WHITE TITLE BG</vt:lpstr>
      <vt:lpstr>DARK BG (PHOTO) TITLE</vt:lpstr>
      <vt:lpstr>WHITE BG (PHOTO) TITLE</vt:lpstr>
      <vt:lpstr>WHITE BG SLIDE</vt:lpstr>
      <vt:lpstr>ENDING SLIDE</vt:lpstr>
      <vt:lpstr>PowerPoint Presentation</vt:lpstr>
      <vt:lpstr>PowerPoint Presentation</vt:lpstr>
      <vt:lpstr>PowerPoint Presentation</vt:lpstr>
      <vt:lpstr>Morriston Hospital Easter Sprint: 26th March – 2nd April Easter Weekend:3rd April to 6th April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Heledd Bingham (Swansea Bay UHB - Planning and Partnerships)</cp:lastModifiedBy>
  <cp:revision>170</cp:revision>
  <cp:lastPrinted>2026-04-30T11:41:24Z</cp:lastPrinted>
  <dcterms:created xsi:type="dcterms:W3CDTF">2023-11-15T10:54:55Z</dcterms:created>
  <dcterms:modified xsi:type="dcterms:W3CDTF">2026-04-30T17:13:02Z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ies>
</file>