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27"/>
  </p:notesMasterIdLst>
  <p:handoutMasterIdLst>
    <p:handoutMasterId r:id="rId28"/>
  </p:handoutMasterIdLst>
  <p:sldIdLst>
    <p:sldId id="256" r:id="rId5"/>
    <p:sldId id="346" r:id="rId6"/>
    <p:sldId id="349" r:id="rId7"/>
    <p:sldId id="344" r:id="rId8"/>
    <p:sldId id="323" r:id="rId9"/>
    <p:sldId id="326" r:id="rId10"/>
    <p:sldId id="329" r:id="rId11"/>
    <p:sldId id="327" r:id="rId12"/>
    <p:sldId id="296" r:id="rId13"/>
    <p:sldId id="297" r:id="rId14"/>
    <p:sldId id="319" r:id="rId15"/>
    <p:sldId id="298" r:id="rId16"/>
    <p:sldId id="337" r:id="rId17"/>
    <p:sldId id="299" r:id="rId18"/>
    <p:sldId id="314" r:id="rId19"/>
    <p:sldId id="338" r:id="rId20"/>
    <p:sldId id="300" r:id="rId21"/>
    <p:sldId id="315" r:id="rId22"/>
    <p:sldId id="339" r:id="rId23"/>
    <p:sldId id="302" r:id="rId24"/>
    <p:sldId id="317" r:id="rId25"/>
    <p:sldId id="341" r:id="rId26"/>
  </p:sldIdLst>
  <p:sldSz cx="12192000" cy="6858000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8BCF23D-E66D-696D-0D1E-2DDB54A924C2}" name="Nicola Trotman" initials="NT" userId="S::Nicola.Trotman@swansea.gov.uk::cfd3b7e7-6b1b-428f-be21-46e15355343a" providerId="AD"/>
  <p188:author id="{B7EC0B58-A315-FA84-6A11-5DE29891CFC8}" name="Helen Dale" initials="HD" userId="S::Helen.Dale@swansea.gov.uk::210bbfbb-7678-4ccd-bfbd-1fb498172547" providerId="AD"/>
  <p188:author id="{B38F9E65-DDBB-4A1E-1F8F-0FFE1470D10D}" name="Nicola Trotman" initials="NT" userId="S::nicola.trotman@swansea.gov.uk::cfd3b7e7-6b1b-428f-be21-46e15355343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CEB"/>
    <a:srgbClr val="3C4A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5" autoAdjust="0"/>
    <p:restoredTop sz="93690" autoAdjust="0"/>
  </p:normalViewPr>
  <p:slideViewPr>
    <p:cSldViewPr snapToGrid="0">
      <p:cViewPr varScale="1">
        <p:scale>
          <a:sx n="108" d="100"/>
          <a:sy n="108" d="100"/>
        </p:scale>
        <p:origin x="85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19DFF4-D73D-7F0C-222A-8EE491C683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D69337-9F99-34A8-4867-FC3DFF54BC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892D809-F27A-4EE5-9463-F836AE64874D}" type="datetimeFigureOut">
              <a:rPr lang="en-GB"/>
              <a:pPr>
                <a:defRPr/>
              </a:pPr>
              <a:t>24/10/2025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A14F5-A553-7203-5525-ADA185CCDE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EEAEEE-7D8F-D350-910F-A2D7D010F0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EC13BE2-F715-461E-932E-2CB11E720BE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73AB29-D765-AFCD-29E4-D9F9018644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4CBE9D-77AD-01EB-E0FC-BA59A076666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1F3AF68-A5DF-4A5B-9CF0-8647F72DF6C9}" type="datetimeFigureOut">
              <a:rPr lang="en-GB"/>
              <a:pPr>
                <a:defRPr/>
              </a:pPr>
              <a:t>24/10/2025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35C9EE4-71AB-89C6-AC22-688A44D3E8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B0B6F05-3E85-6F94-63AD-8B07EBD294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0025D-9454-BD8D-8CFC-2C0C6B2F157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E11AB-D74B-F750-4C25-4673F4BB6A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3E46005-4617-488E-8460-BB921B651A8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813B5D-4C8F-4EAD-9DD2-F1CC2E9EA6D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450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8343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19533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41050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55552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6248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67326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340833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21475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927073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20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43292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94630-7504-4BF4-5582-9981B7572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509D32-D69C-4BE5-0B59-150CA51B7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D7864-6D39-A57A-7AB5-B104D4C7D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B2B36-6FE0-390D-AF4E-DF5A47FC71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652573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21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207139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22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15207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94630-7504-4BF4-5582-9981B7572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509D32-D69C-4BE5-0B59-150CA51B7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D7864-6D39-A57A-7AB5-B104D4C7D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B2B36-6FE0-390D-AF4E-DF5A47FC71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95840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94630-7504-4BF4-5582-9981B7572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509D32-D69C-4BE5-0B59-150CA51B7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D7864-6D39-A57A-7AB5-B104D4C7D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B2B36-6FE0-390D-AF4E-DF5A47FC71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24104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94630-7504-4BF4-5582-9981B7572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509D32-D69C-4BE5-0B59-150CA51B7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D7864-6D39-A57A-7AB5-B104D4C7D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B2B36-6FE0-390D-AF4E-DF5A47FC71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10910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94630-7504-4BF4-5582-9981B7572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509D32-D69C-4BE5-0B59-150CA51B7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D7864-6D39-A57A-7AB5-B104D4C7D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B2B36-6FE0-390D-AF4E-DF5A47FC71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21107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94630-7504-4BF4-5582-9981B7572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509D32-D69C-4BE5-0B59-150CA51B7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D7864-6D39-A57A-7AB5-B104D4C7D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B2B36-6FE0-390D-AF4E-DF5A47FC71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19640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02255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46005-4617-488E-8460-BB921B651A8C}" type="slidenum">
              <a:rPr lang="en-GB" altLang="en-US" smtClean="0"/>
              <a:pPr/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4430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576AA-6D21-655D-A999-4A872BB94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9E0A1-8028-F2B8-3741-0D31156AD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D9B5F-0BFD-E88D-2DE3-BA08A747D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29A44-8738-418B-ACD3-0100BD07032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17851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881F6F-A5BA-03D6-E3E2-D1E843E76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4B5A6-6717-9402-85C0-05448D12C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E709C-AE22-5633-E5F0-B417B98B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FAE0F-719F-4BB6-AF6D-2031D415458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7730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2E829-F5B2-2ADD-6078-4323AB701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49C6-62F8-46BF-6345-62BCA94D6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51358-8D99-5A9C-5218-4A4FE1D6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2368E-81C9-4A32-92A8-36063F17365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2933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47740-606E-BAED-9F8F-0951F15B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35D96-20A0-DCBC-200F-08C17E63C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8EF4B-2625-6570-9CA7-202AA2D2F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14436-A6DF-2E70-2738-4C5E2C241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39F9F-C410-F316-6498-C11C873C6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8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1F10B543-E705-0E99-61F7-BBEE64BF4F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2174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19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E4E2741F-6DE9-5672-549E-070B6F9AC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934" y="-80963"/>
            <a:ext cx="12479867" cy="693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18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A6FE649-A81B-1799-E116-CC3A8A093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871AA3-EA40-B09D-7094-DA683E512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4F5FB2-20C2-16F2-A17C-6F5862BC1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CA52C-6CEC-4E0C-9E1B-6BB740701ED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32152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1510CF9-FEA7-729C-2E6A-71EF648B3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DD44ECE-A4A2-CD4F-ACD0-6FC520A52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5AA10B5-8F2C-642F-F3B0-2B1A6FB2D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172FD-A689-4BD3-9E3D-72238771674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0933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542FFDE-F9FB-D277-048F-D41CBCC3C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F837C46-0A9E-6FB3-6A17-7C375B3D6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8E6F90F-05BC-8940-22F4-ADFDF900E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7D552-63D7-4582-BE9B-62B6770AF00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9215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5CF92B7-2D75-F8D6-94C0-87037D5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715450F-4B9A-0FC8-F2BF-17EF74866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11514DF-13FF-2FE2-EE2D-9374717B3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4FC64-86A4-4052-808D-798AED261B6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1214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C01E1F7-49F6-F733-F359-23F00CAA9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18B4039-2D8B-7418-9468-2DB9EB432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840913-9714-DA12-8736-D7BB15803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F6D6-700A-4AE7-9734-60F46DAE888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37615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AB0FD1-892A-3698-C0D6-FB5DFC89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2CC0BD-4F7F-EFBA-BC24-D3FF41918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53B4F70-AE39-AF3C-4F67-DBA9C22B2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2E714-ADA8-4592-B935-8F6D9C58B2F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1653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046A1A0-9615-03CD-B8E7-48535909F2D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F44DCCE-FA02-CA37-85B4-C661E19008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EF13D-50F6-FC6F-340C-72F8A49717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C8C17-1E04-080A-1AB9-8683F22DD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F08CA-9899-EE65-42DB-84FC46FAD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FA22A6E-EDE4-4075-B13F-67D870E4402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8" r:id="rId2"/>
    <p:sldLayoutId id="214748376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7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3ABC440-3C6F-4962-82E5-919D219EBB5C}"/>
              </a:ext>
            </a:extLst>
          </p:cNvPr>
          <p:cNvSpPr txBox="1">
            <a:spLocks/>
          </p:cNvSpPr>
          <p:nvPr/>
        </p:nvSpPr>
        <p:spPr>
          <a:xfrm>
            <a:off x="1228725" y="2027238"/>
            <a:ext cx="9144000" cy="2387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6000" dirty="0">
                <a:ea typeface="Calibri Light"/>
                <a:cs typeface="Calibri Light"/>
              </a:rPr>
              <a:t>Pathways of Care Delays </a:t>
            </a:r>
            <a:endParaRPr lang="en-GB" sz="6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BAE2D-77E4-498B-B322-34A7619EBBFB}"/>
              </a:ext>
            </a:extLst>
          </p:cNvPr>
          <p:cNvSpPr txBox="1"/>
          <p:nvPr/>
        </p:nvSpPr>
        <p:spPr>
          <a:xfrm>
            <a:off x="3055144" y="3234809"/>
            <a:ext cx="6110286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400" dirty="0">
                <a:latin typeface="+mj-lt"/>
                <a:ea typeface="Calibri Light"/>
                <a:cs typeface="Calibri Light"/>
              </a:rPr>
              <a:t>Position: Update 21st October 2025</a:t>
            </a:r>
          </a:p>
        </p:txBody>
      </p:sp>
    </p:spTree>
    <p:extLst>
      <p:ext uri="{BB962C8B-B14F-4D97-AF65-F5344CB8AC3E}">
        <p14:creationId xmlns:p14="http://schemas.microsoft.com/office/powerpoint/2010/main" val="129434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452567C-7067-4B6E-9029-08E841B4301D}"/>
              </a:ext>
            </a:extLst>
          </p:cNvPr>
          <p:cNvSpPr txBox="1">
            <a:spLocks/>
          </p:cNvSpPr>
          <p:nvPr/>
        </p:nvSpPr>
        <p:spPr>
          <a:xfrm>
            <a:off x="-2459092" y="229114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SITE ANALYSIS </a:t>
            </a:r>
          </a:p>
        </p:txBody>
      </p:sp>
    </p:spTree>
    <p:extLst>
      <p:ext uri="{BB962C8B-B14F-4D97-AF65-F5344CB8AC3E}">
        <p14:creationId xmlns:p14="http://schemas.microsoft.com/office/powerpoint/2010/main" val="1769067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162992" y="2477158"/>
            <a:ext cx="1893601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MGH Breakdown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796577-2C8F-4CC7-80A9-9C38C6CBE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851" y="335502"/>
            <a:ext cx="9337591" cy="539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329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0" y="68317"/>
            <a:ext cx="3125972" cy="48457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MGH Trajectory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43E198-D2E9-499F-8B77-624D3204A847}"/>
              </a:ext>
            </a:extLst>
          </p:cNvPr>
          <p:cNvSpPr txBox="1"/>
          <p:nvPr/>
        </p:nvSpPr>
        <p:spPr>
          <a:xfrm>
            <a:off x="9320525" y="5354922"/>
            <a:ext cx="312339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>
              <a:solidFill>
                <a:srgbClr val="FF0000"/>
              </a:solidFill>
              <a:ea typeface="Calibri" panose="020F0502020204030204"/>
              <a:cs typeface="Calibri" panose="020F0502020204030204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10 </a:t>
            </a:r>
            <a:r>
              <a:rPr lang="en-GB" dirty="0">
                <a:ea typeface="Calibri" panose="020F0502020204030204"/>
                <a:cs typeface="Calibri" panose="020F0502020204030204"/>
              </a:rPr>
              <a:t>Above Trajectory</a:t>
            </a:r>
          </a:p>
          <a:p>
            <a:pPr lvl="1"/>
            <a:r>
              <a:rPr lang="en-GB" dirty="0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256675-0FFF-476E-A97C-45B743B216E2}"/>
              </a:ext>
            </a:extLst>
          </p:cNvPr>
          <p:cNvSpPr txBox="1"/>
          <p:nvPr/>
        </p:nvSpPr>
        <p:spPr>
          <a:xfrm>
            <a:off x="1182186" y="6147447"/>
            <a:ext cx="418169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*2025 Welsh Government Trajectory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33FCB1-AEDE-4CA7-8AA0-8B54C277D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17" y="705220"/>
            <a:ext cx="7545269" cy="486029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47F8F5F-9D34-444C-A43D-AD70C27203DF}"/>
              </a:ext>
            </a:extLst>
          </p:cNvPr>
          <p:cNvCxnSpPr>
            <a:cxnSpLocks/>
          </p:cNvCxnSpPr>
          <p:nvPr/>
        </p:nvCxnSpPr>
        <p:spPr>
          <a:xfrm>
            <a:off x="7132320" y="2935705"/>
            <a:ext cx="4036594" cy="2648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913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148855" y="0"/>
            <a:ext cx="8305307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MGH: Top 5 Reasons in Bed progression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A61129-8B0A-49BD-8706-454D4F023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35" y="844417"/>
            <a:ext cx="10312930" cy="516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82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162992" y="2477158"/>
            <a:ext cx="1893601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SGH Breakdown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83E34A-7A3C-42EF-BD92-8FEC9BD7F7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085" y="595138"/>
            <a:ext cx="9769181" cy="507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17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186563" y="0"/>
            <a:ext cx="5459326" cy="49435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SGH Trajectory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420310-D2F0-4A6C-BAC2-E236C4C3209B}"/>
              </a:ext>
            </a:extLst>
          </p:cNvPr>
          <p:cNvSpPr txBox="1"/>
          <p:nvPr/>
        </p:nvSpPr>
        <p:spPr>
          <a:xfrm>
            <a:off x="9795163" y="5838425"/>
            <a:ext cx="479367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5</a:t>
            </a:r>
            <a:r>
              <a:rPr lang="en-GB" dirty="0">
                <a:solidFill>
                  <a:srgbClr val="00B050"/>
                </a:solidFill>
                <a:ea typeface="Calibri" panose="020F0502020204030204"/>
                <a:cs typeface="Calibri" panose="020F0502020204030204"/>
              </a:rPr>
              <a:t> </a:t>
            </a:r>
            <a:r>
              <a:rPr lang="en-GB" dirty="0">
                <a:ea typeface="Calibri" panose="020F0502020204030204"/>
                <a:cs typeface="Calibri" panose="020F0502020204030204"/>
              </a:rPr>
              <a:t>above trajectory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dirty="0">
                <a:ea typeface="Calibri" panose="020F0502020204030204"/>
                <a:cs typeface="Calibri" panose="020F0502020204030204"/>
              </a:rPr>
              <a:t>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439DAB-4F3C-4D1E-BBDB-A8C284B6C735}"/>
              </a:ext>
            </a:extLst>
          </p:cNvPr>
          <p:cNvSpPr txBox="1"/>
          <p:nvPr/>
        </p:nvSpPr>
        <p:spPr>
          <a:xfrm>
            <a:off x="1182186" y="6147447"/>
            <a:ext cx="418169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*2025 Welsh Government Trajectory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E0C822-ACB6-452F-A7CA-314D3E808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50" y="837921"/>
            <a:ext cx="7567355" cy="489873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42932-5DF2-4731-9545-6370EBAF4CE8}"/>
              </a:ext>
            </a:extLst>
          </p:cNvPr>
          <p:cNvCxnSpPr>
            <a:cxnSpLocks/>
          </p:cNvCxnSpPr>
          <p:nvPr/>
        </p:nvCxnSpPr>
        <p:spPr>
          <a:xfrm>
            <a:off x="7459579" y="3590223"/>
            <a:ext cx="2656573" cy="2329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249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229093" y="154235"/>
            <a:ext cx="7196173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SGH Top 5 Reasons in Bed progression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15F55D-DFAE-40C8-A970-8B1DD836F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09" y="838067"/>
            <a:ext cx="10331981" cy="518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83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162992" y="2477158"/>
            <a:ext cx="1893601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NPTH Breakdown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226393-560F-43A7-BB80-E98D26A96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938" y="631289"/>
            <a:ext cx="9567517" cy="542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17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229093" y="154235"/>
            <a:ext cx="5693242" cy="63257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NPTH Trajectory*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DA399E-644C-449A-BE64-862F73B191F1}"/>
              </a:ext>
            </a:extLst>
          </p:cNvPr>
          <p:cNvSpPr txBox="1"/>
          <p:nvPr/>
        </p:nvSpPr>
        <p:spPr>
          <a:xfrm>
            <a:off x="9711819" y="5657671"/>
            <a:ext cx="479367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  <a:ea typeface="Calibri" panose="020F0502020204030204"/>
                <a:cs typeface="Calibri" panose="020F0502020204030204"/>
              </a:rPr>
              <a:t>8</a:t>
            </a:r>
            <a:r>
              <a:rPr lang="en-GB" dirty="0">
                <a:ea typeface="Calibri" panose="020F0502020204030204"/>
                <a:cs typeface="Calibri" panose="020F0502020204030204"/>
              </a:rPr>
              <a:t> Below Trajectory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dirty="0">
                <a:ea typeface="Calibri" panose="020F0502020204030204"/>
                <a:cs typeface="Calibri" panose="020F0502020204030204"/>
              </a:rPr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2ACF23-E41D-4990-A9DF-3087D82E700C}"/>
              </a:ext>
            </a:extLst>
          </p:cNvPr>
          <p:cNvSpPr txBox="1"/>
          <p:nvPr/>
        </p:nvSpPr>
        <p:spPr>
          <a:xfrm>
            <a:off x="1182186" y="6147447"/>
            <a:ext cx="418169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*2025 Welsh Government Trajectory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AC2189-94B0-487F-AB9F-80E9BA1A9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371" y="1022753"/>
            <a:ext cx="6720459" cy="433866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82CBD8B-3FA4-43A7-AD5D-977C786AD8F7}"/>
              </a:ext>
            </a:extLst>
          </p:cNvPr>
          <p:cNvCxnSpPr>
            <a:cxnSpLocks/>
          </p:cNvCxnSpPr>
          <p:nvPr/>
        </p:nvCxnSpPr>
        <p:spPr>
          <a:xfrm>
            <a:off x="6987941" y="3349592"/>
            <a:ext cx="3906125" cy="25818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989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229091" y="154235"/>
            <a:ext cx="7348575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NPTH Top 5 Reasons in Bed Progression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F99AD8-A3EB-40DA-AF70-F24484B05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09" y="844417"/>
            <a:ext cx="10331981" cy="516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07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9929E-E7B0-8E98-B4CF-44421FCE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7871196-59E6-3E8C-59CB-15412286B055}"/>
              </a:ext>
            </a:extLst>
          </p:cNvPr>
          <p:cNvSpPr txBox="1">
            <a:spLocks/>
          </p:cNvSpPr>
          <p:nvPr/>
        </p:nvSpPr>
        <p:spPr>
          <a:xfrm>
            <a:off x="299194" y="170388"/>
            <a:ext cx="10515600" cy="13255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Validated POCD Data 21st October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DF61FA-F0A1-51C4-505F-47B65258ADA3}"/>
              </a:ext>
            </a:extLst>
          </p:cNvPr>
          <p:cNvSpPr txBox="1"/>
          <p:nvPr/>
        </p:nvSpPr>
        <p:spPr>
          <a:xfrm>
            <a:off x="201084" y="686696"/>
            <a:ext cx="11575422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dirty="0">
                <a:ea typeface="Calibri" panose="020F0502020204030204"/>
                <a:cs typeface="Calibri" panose="020F0502020204030204"/>
              </a:rPr>
              <a:t>POCD Team attended COP meetings at MGH, SGH &amp; NPTH to ensure consistency of approach across and validation of coding's and COP dates and have worked closely with MH/LD to support accurate coding.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ea typeface="Calibri" panose="020F0502020204030204"/>
                <a:cs typeface="Calibri" panose="020F0502020204030204"/>
              </a:rPr>
              <a:t>Weekly validation meeting with Site and Social Care leads held 21st October 2025 for Accountable Officers from each service confirmed validated data position 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ea typeface="Calibri" panose="020F0502020204030204"/>
                <a:cs typeface="Calibri" panose="020F0502020204030204"/>
              </a:rPr>
              <a:t>Data correct as of 16:30 21st October</a:t>
            </a:r>
            <a:r>
              <a:rPr lang="en-GB" dirty="0">
                <a:ea typeface="Calibri" panose="020F0502020204030204"/>
                <a:cs typeface="Calibri" panose="020F0502020204030204"/>
              </a:rPr>
              <a:t>:</a:t>
            </a:r>
          </a:p>
        </p:txBody>
      </p:sp>
      <p:graphicFrame>
        <p:nvGraphicFramePr>
          <p:cNvPr id="5" name="Table 12">
            <a:extLst>
              <a:ext uri="{FF2B5EF4-FFF2-40B4-BE49-F238E27FC236}">
                <a16:creationId xmlns:a16="http://schemas.microsoft.com/office/drawing/2014/main" id="{2AD01B5D-85A7-4BE8-9670-BB52081ADE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004223"/>
              </p:ext>
            </p:extLst>
          </p:nvPr>
        </p:nvGraphicFramePr>
        <p:xfrm>
          <a:off x="385606" y="1917802"/>
          <a:ext cx="9393394" cy="3528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344">
                  <a:extLst>
                    <a:ext uri="{9D8B030D-6E8A-4147-A177-3AD203B41FA5}">
                      <a16:colId xmlns:a16="http://schemas.microsoft.com/office/drawing/2014/main" val="3655297428"/>
                    </a:ext>
                  </a:extLst>
                </a:gridCol>
                <a:gridCol w="2464460">
                  <a:extLst>
                    <a:ext uri="{9D8B030D-6E8A-4147-A177-3AD203B41FA5}">
                      <a16:colId xmlns:a16="http://schemas.microsoft.com/office/drawing/2014/main" val="1470348394"/>
                    </a:ext>
                  </a:extLst>
                </a:gridCol>
                <a:gridCol w="2464460">
                  <a:extLst>
                    <a:ext uri="{9D8B030D-6E8A-4147-A177-3AD203B41FA5}">
                      <a16:colId xmlns:a16="http://schemas.microsoft.com/office/drawing/2014/main" val="2053027118"/>
                    </a:ext>
                  </a:extLst>
                </a:gridCol>
                <a:gridCol w="2087130">
                  <a:extLst>
                    <a:ext uri="{9D8B030D-6E8A-4147-A177-3AD203B41FA5}">
                      <a16:colId xmlns:a16="http://schemas.microsoft.com/office/drawing/2014/main" val="558312329"/>
                    </a:ext>
                  </a:extLst>
                </a:gridCol>
              </a:tblGrid>
              <a:tr h="380102">
                <a:tc>
                  <a:txBody>
                    <a:bodyPr/>
                    <a:lstStyle/>
                    <a:p>
                      <a:r>
                        <a:rPr lang="en-GB" dirty="0"/>
                        <a:t>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Delayed Pathways of Care: October 21st</a:t>
                      </a:r>
                      <a:endParaRPr lang="en-GB" sz="1800" b="1" kern="1200" baseline="30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Delayed Pathways of Care: October 15th</a:t>
                      </a:r>
                      <a:endParaRPr lang="en-GB" sz="1800" b="1" kern="1200" baseline="30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WoW Variance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2316720"/>
                  </a:ext>
                </a:extLst>
              </a:tr>
              <a:tr h="602466">
                <a:tc>
                  <a:txBody>
                    <a:bodyPr/>
                    <a:lstStyle/>
                    <a:p>
                      <a:r>
                        <a:rPr lang="en-GB" dirty="0"/>
                        <a:t>Learning Disabilities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7107208"/>
                  </a:ext>
                </a:extLst>
              </a:tr>
              <a:tr h="344266">
                <a:tc>
                  <a:txBody>
                    <a:bodyPr/>
                    <a:lstStyle/>
                    <a:p>
                      <a:r>
                        <a:rPr lang="en-GB" dirty="0"/>
                        <a:t>Mental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+1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5509029"/>
                  </a:ext>
                </a:extLst>
              </a:tr>
              <a:tr h="344266">
                <a:tc>
                  <a:txBody>
                    <a:bodyPr/>
                    <a:lstStyle/>
                    <a:p>
                      <a:r>
                        <a:rPr lang="en-GB" dirty="0"/>
                        <a:t>Morriston Hospital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-3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7433313"/>
                  </a:ext>
                </a:extLst>
              </a:tr>
              <a:tr h="602466">
                <a:tc>
                  <a:txBody>
                    <a:bodyPr/>
                    <a:lstStyle/>
                    <a:p>
                      <a:r>
                        <a:rPr lang="en-GB" dirty="0"/>
                        <a:t>Neath Port Talbot Hospital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0923711"/>
                  </a:ext>
                </a:extLst>
              </a:tr>
              <a:tr h="357644">
                <a:tc>
                  <a:txBody>
                    <a:bodyPr/>
                    <a:lstStyle/>
                    <a:p>
                      <a:r>
                        <a:rPr lang="en-GB" dirty="0"/>
                        <a:t>Singleton Hospital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-1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1426347"/>
                  </a:ext>
                </a:extLst>
              </a:tr>
              <a:tr h="332949">
                <a:tc>
                  <a:txBody>
                    <a:bodyPr/>
                    <a:lstStyle/>
                    <a:p>
                      <a:r>
                        <a:rPr lang="en-GB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190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186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+4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0487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160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162992" y="2477158"/>
            <a:ext cx="1893601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Cefn Coed Breakdown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69C1EE-E003-40BD-8FED-E8EC7D48A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277" y="559954"/>
            <a:ext cx="8919221" cy="54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48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218460" y="0"/>
            <a:ext cx="5448693" cy="637953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Cefn Coed Trajectory*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8BDB6C-D34F-4BAF-979D-71F0CEF3D6BF}"/>
              </a:ext>
            </a:extLst>
          </p:cNvPr>
          <p:cNvSpPr txBox="1"/>
          <p:nvPr/>
        </p:nvSpPr>
        <p:spPr>
          <a:xfrm>
            <a:off x="9662877" y="5461805"/>
            <a:ext cx="479367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ea typeface="Calibri" panose="020F0502020204030204"/>
                <a:cs typeface="Calibri" panose="020F0502020204030204"/>
              </a:rPr>
              <a:t>4</a:t>
            </a:r>
            <a:r>
              <a:rPr lang="en-GB" b="1" dirty="0">
                <a:solidFill>
                  <a:srgbClr val="FFC000"/>
                </a:solidFill>
                <a:ea typeface="Calibri" panose="020F0502020204030204"/>
                <a:cs typeface="Calibri" panose="020F0502020204030204"/>
              </a:rPr>
              <a:t> </a:t>
            </a:r>
            <a:r>
              <a:rPr lang="en-GB" dirty="0">
                <a:ea typeface="Calibri" panose="020F0502020204030204"/>
                <a:cs typeface="Calibri" panose="020F0502020204030204"/>
              </a:rPr>
              <a:t>above</a:t>
            </a:r>
            <a:r>
              <a:rPr lang="en-GB" b="1" dirty="0">
                <a:solidFill>
                  <a:srgbClr val="FFC000"/>
                </a:solidFill>
                <a:ea typeface="Calibri" panose="020F0502020204030204"/>
                <a:cs typeface="Calibri" panose="020F0502020204030204"/>
              </a:rPr>
              <a:t> </a:t>
            </a:r>
            <a:r>
              <a:rPr lang="en-GB" dirty="0">
                <a:ea typeface="Calibri" panose="020F0502020204030204"/>
                <a:cs typeface="Calibri" panose="020F0502020204030204"/>
              </a:rPr>
              <a:t>trajectory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GB" dirty="0">
                <a:ea typeface="Calibri" panose="020F0502020204030204"/>
                <a:cs typeface="Calibri" panose="020F0502020204030204"/>
              </a:rPr>
              <a:t>	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0AE1ED-159F-4065-85BE-DCE7535830EA}"/>
              </a:ext>
            </a:extLst>
          </p:cNvPr>
          <p:cNvSpPr txBox="1"/>
          <p:nvPr/>
        </p:nvSpPr>
        <p:spPr>
          <a:xfrm>
            <a:off x="1182186" y="6147447"/>
            <a:ext cx="418169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*2025 Welsh Government Trajectory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6667C7-8BCE-4E76-B27C-1B33CDCAB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208" y="952373"/>
            <a:ext cx="7651148" cy="491589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0C9ED9-DB98-41B6-9FF0-8EE9BFCCCF82}"/>
              </a:ext>
            </a:extLst>
          </p:cNvPr>
          <p:cNvCxnSpPr>
            <a:cxnSpLocks/>
          </p:cNvCxnSpPr>
          <p:nvPr/>
        </p:nvCxnSpPr>
        <p:spPr>
          <a:xfrm>
            <a:off x="7719461" y="2358189"/>
            <a:ext cx="3263972" cy="3344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906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229091" y="154235"/>
            <a:ext cx="7907375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Cefn Coed Top 5 Reasons in Bed progression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3EB985-0E40-44DB-8310-086D0B576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184" y="844417"/>
            <a:ext cx="10325631" cy="516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61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A5E7AD0-18C7-194F-FA2A-7756AD9E6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766567"/>
              </p:ext>
            </p:extLst>
          </p:nvPr>
        </p:nvGraphicFramePr>
        <p:xfrm>
          <a:off x="8076836" y="1692689"/>
          <a:ext cx="3677970" cy="4176554"/>
        </p:xfrm>
        <a:graphic>
          <a:graphicData uri="http://schemas.openxmlformats.org/drawingml/2006/table">
            <a:tbl>
              <a:tblPr firstRow="1" firstCol="1" bandRow="1"/>
              <a:tblGrid>
                <a:gridCol w="2021333">
                  <a:extLst>
                    <a:ext uri="{9D8B030D-6E8A-4147-A177-3AD203B41FA5}">
                      <a16:colId xmlns:a16="http://schemas.microsoft.com/office/drawing/2014/main" val="1654651658"/>
                    </a:ext>
                  </a:extLst>
                </a:gridCol>
                <a:gridCol w="1656637">
                  <a:extLst>
                    <a:ext uri="{9D8B030D-6E8A-4147-A177-3AD203B41FA5}">
                      <a16:colId xmlns:a16="http://schemas.microsoft.com/office/drawing/2014/main" val="3963437363"/>
                    </a:ext>
                  </a:extLst>
                </a:gridCol>
              </a:tblGrid>
              <a:tr h="206145"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POCD Action Plan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74425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Metric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Count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382998"/>
                  </a:ext>
                </a:extLst>
              </a:tr>
              <a:tr h="35427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Open Actions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362419"/>
                  </a:ext>
                </a:extLst>
              </a:tr>
              <a:tr h="173285"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596351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Not Started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68058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588661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Complete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193190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Blocked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550134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Escalated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946515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On Hold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669916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Delegated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93512"/>
                  </a:ext>
                </a:extLst>
              </a:tr>
              <a:tr h="173285"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492268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059347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Amber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057334"/>
                  </a:ext>
                </a:extLst>
              </a:tr>
              <a:tr h="1732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Green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738332"/>
                  </a:ext>
                </a:extLst>
              </a:tr>
              <a:tr h="35427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Blue (Archive)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93417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58A196B-64D6-31C3-319F-FA6AFB2A9941}"/>
              </a:ext>
            </a:extLst>
          </p:cNvPr>
          <p:cNvSpPr txBox="1"/>
          <p:nvPr/>
        </p:nvSpPr>
        <p:spPr>
          <a:xfrm>
            <a:off x="269747" y="210673"/>
            <a:ext cx="6280484" cy="954107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>
              <a:defRPr sz="2800" b="1">
                <a:solidFill>
                  <a:srgbClr val="002060"/>
                </a:solidFill>
                <a:latin typeface="Calibri"/>
                <a:ea typeface="Calibri"/>
                <a:cs typeface="Calibri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GB" dirty="0"/>
              <a:t>Action Plan Position and Key Actions Underway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9BCC5E-8198-E12E-B73D-F9680D35932C}"/>
              </a:ext>
            </a:extLst>
          </p:cNvPr>
          <p:cNvSpPr txBox="1"/>
          <p:nvPr/>
        </p:nvSpPr>
        <p:spPr>
          <a:xfrm>
            <a:off x="269747" y="1287252"/>
            <a:ext cx="7196556" cy="5016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b="1" u="sng" dirty="0">
                <a:ea typeface="Calibri" panose="020F0502020204030204"/>
                <a:cs typeface="Calibri" panose="020F0502020204030204"/>
              </a:rPr>
              <a:t>Programme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Face to Face summit to target key areas of delay and refocus efforts on reductions coming into the Winter period</a:t>
            </a:r>
          </a:p>
          <a:p>
            <a:r>
              <a:rPr lang="en-GB" sz="1600" b="1" u="sng" dirty="0">
                <a:ea typeface="Calibri" panose="020F0502020204030204"/>
                <a:cs typeface="Calibri" panose="020F0502020204030204"/>
              </a:rPr>
              <a:t>Morriston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Board Round Refresh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Embed Weekend Criteria Led Discharges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Weekend Board rounds to be explored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Ward Managers to ensure SIGNAL is updated daily</a:t>
            </a:r>
          </a:p>
          <a:p>
            <a:r>
              <a:rPr lang="en-GB" sz="1600" b="1" u="sng" dirty="0">
                <a:ea typeface="Calibri" panose="020F0502020204030204"/>
                <a:cs typeface="Calibri" panose="020F0502020204030204"/>
              </a:rPr>
              <a:t>Digital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Roll out of Reablement, Recovery &amp; Rehab tab on SIGNAL to support POCD reductions and monitoring</a:t>
            </a:r>
          </a:p>
          <a:p>
            <a:r>
              <a:rPr lang="en-GB" sz="1600" b="1" u="sng" dirty="0">
                <a:ea typeface="Calibri" panose="020F0502020204030204"/>
                <a:cs typeface="Calibri" panose="020F0502020204030204"/>
              </a:rPr>
              <a:t>Mental Health &amp; 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Roll out of improvement plan and implementation of changes in DST processes to reduce delays</a:t>
            </a:r>
          </a:p>
          <a:p>
            <a:r>
              <a:rPr lang="en-GB" sz="1600" b="1" u="sng" dirty="0">
                <a:ea typeface="Calibri" panose="020F0502020204030204"/>
                <a:cs typeface="Calibri" panose="020F0502020204030204"/>
              </a:rPr>
              <a:t>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Undertake dashboard improvements to incorporate POCD removals and allow for tracking of days at each delay code</a:t>
            </a:r>
          </a:p>
          <a:p>
            <a:r>
              <a:rPr lang="en-GB" sz="1600" b="1" u="sng" dirty="0">
                <a:ea typeface="Calibri" panose="020F0502020204030204"/>
                <a:cs typeface="Calibri" panose="020F0502020204030204"/>
              </a:rPr>
              <a:t>Governance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/>
                <a:cs typeface="Calibri" panose="020F0502020204030204"/>
              </a:rPr>
              <a:t>Incorporate changes within POCD SOP to share with site leads to support flow teams with escalations</a:t>
            </a:r>
          </a:p>
        </p:txBody>
      </p:sp>
    </p:spTree>
    <p:extLst>
      <p:ext uri="{BB962C8B-B14F-4D97-AF65-F5344CB8AC3E}">
        <p14:creationId xmlns:p14="http://schemas.microsoft.com/office/powerpoint/2010/main" val="2153296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9929E-E7B0-8E98-B4CF-44421FCE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7871196-59E6-3E8C-59CB-15412286B055}"/>
              </a:ext>
            </a:extLst>
          </p:cNvPr>
          <p:cNvSpPr txBox="1">
            <a:spLocks/>
          </p:cNvSpPr>
          <p:nvPr/>
        </p:nvSpPr>
        <p:spPr>
          <a:xfrm>
            <a:off x="159231" y="1"/>
            <a:ext cx="10515600" cy="64858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Top 5 Delay Code Progression: Last 3 Months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240502-C867-417C-961E-0197F3CF7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35" y="853942"/>
            <a:ext cx="10312930" cy="515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61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9929E-E7B0-8E98-B4CF-44421FCE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FC765A5-6FE3-4B49-A0FE-95231FF86088}"/>
              </a:ext>
            </a:extLst>
          </p:cNvPr>
          <p:cNvSpPr txBox="1">
            <a:spLocks/>
          </p:cNvSpPr>
          <p:nvPr/>
        </p:nvSpPr>
        <p:spPr>
          <a:xfrm>
            <a:off x="-1066717" y="6085"/>
            <a:ext cx="9041043" cy="59825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Total Trend to Trajectory* (21st Oct)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BC70E-478C-9D8C-8DA1-AA5A56608AE3}"/>
              </a:ext>
            </a:extLst>
          </p:cNvPr>
          <p:cNvSpPr txBox="1"/>
          <p:nvPr/>
        </p:nvSpPr>
        <p:spPr>
          <a:xfrm>
            <a:off x="594329" y="5822774"/>
            <a:ext cx="1064741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Excludes LD and MH sites not reporting on Signal: Brynafon Learning Disabilities Unit; Dan Y Bont; Hafod Y Wennol; Laurals and Briary Continuing Care Bungalows; Lletty Newedd Continuing Care Bungalow; Llwyneryr Hospital; Rowan House Treatment Centre and Assessment Center; Swn y Nant; Ty Garth Newydd;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6323D3-FE63-8060-EE22-F5D87F12BECE}"/>
              </a:ext>
            </a:extLst>
          </p:cNvPr>
          <p:cNvSpPr txBox="1"/>
          <p:nvPr/>
        </p:nvSpPr>
        <p:spPr>
          <a:xfrm>
            <a:off x="9481275" y="4043339"/>
            <a:ext cx="23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4</a:t>
            </a:r>
            <a:r>
              <a:rPr lang="en-GB" dirty="0"/>
              <a:t> below trajectory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ECCBB5-4B4D-4252-BC17-C9291F471479}"/>
              </a:ext>
            </a:extLst>
          </p:cNvPr>
          <p:cNvSpPr txBox="1"/>
          <p:nvPr/>
        </p:nvSpPr>
        <p:spPr>
          <a:xfrm>
            <a:off x="0" y="547225"/>
            <a:ext cx="418169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*2025 Welsh Government Trajectory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B9335B-5C04-4F04-8C45-A3CD66D59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53" y="980624"/>
            <a:ext cx="6516910" cy="422894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C70AC0-8685-4151-B1CF-E058F81EF466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246796" y="2916455"/>
            <a:ext cx="3234479" cy="1311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907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9929E-E7B0-8E98-B4CF-44421FCE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FC765A5-6FE3-4B49-A0FE-95231FF8608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978844" cy="59825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Total Days Delayed Trend (21st Oct)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A52ADC-DC5D-4BCE-B29B-F3B30B272BAB}"/>
              </a:ext>
            </a:extLst>
          </p:cNvPr>
          <p:cNvSpPr txBox="1"/>
          <p:nvPr/>
        </p:nvSpPr>
        <p:spPr>
          <a:xfrm>
            <a:off x="594329" y="5822774"/>
            <a:ext cx="1064741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Excludes LD and MH sites not reporting on Signal: Brynafon Learning Disabilities Unit; Dan Y Bont; Hafod Y Wennol; Laurals and Briary Continuing Care Bungalows; Lletty Newedd Continuing Care Bungalow; Llwyneryr Hospital; Rowan House Treatment Centre and Assessment Center; Swn y Nant; Ty Garth Newydd;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2F76B5-2B09-48E9-BB99-8FC1D5A09830}"/>
              </a:ext>
            </a:extLst>
          </p:cNvPr>
          <p:cNvSpPr txBox="1"/>
          <p:nvPr/>
        </p:nvSpPr>
        <p:spPr>
          <a:xfrm>
            <a:off x="8558409" y="3880104"/>
            <a:ext cx="3117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2,058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days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below trajectory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8F3C4E-3B44-4238-AE14-4D4217F27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90" y="747196"/>
            <a:ext cx="7818333" cy="450146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6F4CBC-32E2-40B8-8246-C4AF459CE106}"/>
              </a:ext>
            </a:extLst>
          </p:cNvPr>
          <p:cNvCxnSpPr>
            <a:cxnSpLocks/>
          </p:cNvCxnSpPr>
          <p:nvPr/>
        </p:nvCxnSpPr>
        <p:spPr>
          <a:xfrm>
            <a:off x="8104472" y="3429000"/>
            <a:ext cx="956233" cy="511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670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9929E-E7B0-8E98-B4CF-44421FCE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FC765A5-6FE3-4B49-A0FE-95231FF86088}"/>
              </a:ext>
            </a:extLst>
          </p:cNvPr>
          <p:cNvSpPr txBox="1">
            <a:spLocks/>
          </p:cNvSpPr>
          <p:nvPr/>
        </p:nvSpPr>
        <p:spPr>
          <a:xfrm>
            <a:off x="0" y="6085"/>
            <a:ext cx="6578158" cy="59825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Total Days Delayed Trend by Hospital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A52ADC-DC5D-4BCE-B29B-F3B30B272BAB}"/>
              </a:ext>
            </a:extLst>
          </p:cNvPr>
          <p:cNvSpPr txBox="1"/>
          <p:nvPr/>
        </p:nvSpPr>
        <p:spPr>
          <a:xfrm>
            <a:off x="594329" y="5822774"/>
            <a:ext cx="1064741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Excludes LD and MH sites not reporting on Signal: Brynafon Learning Disabilities Unit; Dan Y Bont; Hafod Y Wennol; Laurals and Briary Continuing Care Bungalows; Lletty Newedd Continuing Care Bungalow; Llwyneryr Hospital; Rowan House Treatment Centre and Assessment Center; Swn y Nant; Ty Garth Newydd;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26C809-2CC6-44BB-A023-7ADED192E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43" y="577404"/>
            <a:ext cx="9284177" cy="524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77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9929E-E7B0-8E98-B4CF-44421FCE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FC765A5-6FE3-4B49-A0FE-95231FF86088}"/>
              </a:ext>
            </a:extLst>
          </p:cNvPr>
          <p:cNvSpPr txBox="1">
            <a:spLocks/>
          </p:cNvSpPr>
          <p:nvPr/>
        </p:nvSpPr>
        <p:spPr>
          <a:xfrm>
            <a:off x="-148721" y="6085"/>
            <a:ext cx="6522513" cy="59825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Assessment Delays Trend (21st Oct)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B48617-139A-4F50-9A99-7F5BAA6D50AD}"/>
              </a:ext>
            </a:extLst>
          </p:cNvPr>
          <p:cNvSpPr txBox="1"/>
          <p:nvPr/>
        </p:nvSpPr>
        <p:spPr>
          <a:xfrm>
            <a:off x="594329" y="5822774"/>
            <a:ext cx="1064741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Excludes LD and MH sites not reporting on Signal: Brynafon Learning Disabilities Unit; Dan Y Bont; Hafod Y Wennol; Laurals and Briary Continuing Care Bungalows; Lletty Newedd Continuing Care Bungalow; Llwyneryr Hospital; Rowan House Treatment Centre and Assessment Center; Swn y Nant; Ty Garth Newydd;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14596E-109A-4627-B3A7-72534AAF77E7}"/>
              </a:ext>
            </a:extLst>
          </p:cNvPr>
          <p:cNvSpPr txBox="1"/>
          <p:nvPr/>
        </p:nvSpPr>
        <p:spPr>
          <a:xfrm>
            <a:off x="9422008" y="3730072"/>
            <a:ext cx="23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6</a:t>
            </a:r>
            <a:r>
              <a:rPr lang="en-GB" b="1" dirty="0">
                <a:solidFill>
                  <a:srgbClr val="FFC000"/>
                </a:solidFill>
              </a:rPr>
              <a:t> </a:t>
            </a:r>
            <a:r>
              <a:rPr lang="en-GB" dirty="0"/>
              <a:t>above trajectory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37DE6A-0B82-46E6-AB29-25508D18B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28" y="647557"/>
            <a:ext cx="7882573" cy="506984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3BBB8B-9FF5-4173-96A4-2A398499B899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7741385" y="3031945"/>
            <a:ext cx="1680623" cy="882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304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D47F49-96C9-405A-A26F-529191D0A53D}"/>
              </a:ext>
            </a:extLst>
          </p:cNvPr>
          <p:cNvSpPr txBox="1">
            <a:spLocks/>
          </p:cNvSpPr>
          <p:nvPr/>
        </p:nvSpPr>
        <p:spPr>
          <a:xfrm>
            <a:off x="-358004" y="959257"/>
            <a:ext cx="2294458" cy="49610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POCD Total Breakdown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424165-76A0-430A-B3FF-5421A6AA9A09}"/>
              </a:ext>
            </a:extLst>
          </p:cNvPr>
          <p:cNvSpPr txBox="1"/>
          <p:nvPr/>
        </p:nvSpPr>
        <p:spPr>
          <a:xfrm>
            <a:off x="567435" y="6122893"/>
            <a:ext cx="1064741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ea typeface="Calibri" panose="020F0502020204030204"/>
                <a:cs typeface="Calibri" panose="020F0502020204030204"/>
              </a:rPr>
              <a:t>Excludes LD and MH sites not reporting on Signal: Brynafon Learning Disabilities Unit; Dan Y Bont; Hafod Y Wennol; Laurals and Briary Continuing Care Bungalows; Lletty Newedd Continuing Care Bungalow; Llwyneryr Hospital; Rowan House Treatment Centre and Assessment Center; Swn y Nant; Ty Garth Newydd; 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D07E35-D338-4690-B6F9-7B6E3C2C7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935" y="304220"/>
            <a:ext cx="8071230" cy="561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278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f943177ea8763000a8499e1c2226e28c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88fda345858a4b69abf4f7695f2c7751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D4FD5C-540B-47FD-843F-728DF946D5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5B2911-8878-4BEE-AB88-E11F67E8B0FC}">
  <ds:schemaRefs>
    <ds:schemaRef ds:uri="http://schemas.openxmlformats.org/package/2006/metadata/core-properties"/>
    <ds:schemaRef ds:uri="5317fc8a-3ddd-4790-b07b-5cf65c5bc2e6"/>
    <ds:schemaRef ds:uri="http://schemas.microsoft.com/sharepoint/v3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b39b4313-5568-4e0c-9cec-84ca146a7537"/>
  </ds:schemaRefs>
</ds:datastoreItem>
</file>

<file path=customXml/itemProps3.xml><?xml version="1.0" encoding="utf-8"?>
<ds:datastoreItem xmlns:ds="http://schemas.openxmlformats.org/officeDocument/2006/customXml" ds:itemID="{0F67A5F3-FC6D-44AB-8673-C8FCB7DF7BEE}"/>
</file>

<file path=docMetadata/LabelInfo.xml><?xml version="1.0" encoding="utf-8"?>
<clbl:labelList xmlns:clbl="http://schemas.microsoft.com/office/2020/mipLabelMetadata">
  <clbl:label id="{4c2e0b76-d452-4d35-8392-187fac002efe}" enabled="0" method="" siteId="{4c2e0b76-d452-4d35-8392-187fac002ef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7020</TotalTime>
  <Words>753</Words>
  <Application>Microsoft Office PowerPoint</Application>
  <PresentationFormat>Widescreen</PresentationFormat>
  <Paragraphs>147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City and County of Swansea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Bay Programme</dc:title>
  <dc:creator>vicky.thomas</dc:creator>
  <cp:lastModifiedBy>Emma Smith (Swansea Bay UHB - Corporate)</cp:lastModifiedBy>
  <cp:revision>217</cp:revision>
  <cp:lastPrinted>2017-07-10T10:14:37Z</cp:lastPrinted>
  <dcterms:created xsi:type="dcterms:W3CDTF">2014-04-15T15:08:55Z</dcterms:created>
  <dcterms:modified xsi:type="dcterms:W3CDTF">2025-10-24T11:15:15Z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0x01010001C022EFBB18C64ABE3B9933434D2554</vt:lpwstr>
  </property>
  <property fmtid="{D5CDD505-2E9C-101B-9397-08002B2CF9AE}" pid="3" name="Order">
    <vt:r8>1598900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MediaServiceImageTags">
    <vt:lpwstr/>
  </property>
</Properties>
</file>