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17"/>
  </p:notesMasterIdLst>
  <p:handoutMasterIdLst>
    <p:handoutMasterId r:id="rId18"/>
  </p:handoutMasterIdLst>
  <p:sldIdLst>
    <p:sldId id="309" r:id="rId10"/>
    <p:sldId id="320" r:id="rId11"/>
    <p:sldId id="338" r:id="rId12"/>
    <p:sldId id="341" r:id="rId13"/>
    <p:sldId id="342" r:id="rId14"/>
    <p:sldId id="343" r:id="rId15"/>
    <p:sldId id="337" r:id="rId16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1421A49-880E-4DB4-9919-ACCB186B3F71}">
          <p14:sldIdLst>
            <p14:sldId id="309"/>
            <p14:sldId id="320"/>
            <p14:sldId id="338"/>
            <p14:sldId id="341"/>
            <p14:sldId id="342"/>
            <p14:sldId id="343"/>
            <p14:sldId id="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khila Muthukrishnan (Swansea Bay UHB - Community Dental Service)" initials="AM(BU-CDS" lastIdx="1" clrIdx="0">
    <p:extLst>
      <p:ext uri="{19B8F6BF-5375-455C-9EA6-DF929625EA0E}">
        <p15:presenceInfo xmlns:p15="http://schemas.microsoft.com/office/powerpoint/2012/main" userId="S-1-5-21-978635462-3828570294-627434887-555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98" autoAdjust="0"/>
    <p:restoredTop sz="77936" autoAdjust="0"/>
  </p:normalViewPr>
  <p:slideViewPr>
    <p:cSldViewPr>
      <p:cViewPr varScale="1">
        <p:scale>
          <a:sx n="49" d="100"/>
          <a:sy n="49" d="100"/>
        </p:scale>
        <p:origin x="36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ymru.nhs.uk\abm_ulhb\group\Localities\Primary%20Care\Business%20Folder\Dental%20Waiting%20Lists\Dental%20Waiting%20List%20Monthly%20Trends%20Summar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ymru.nhs.uk\abm_ulhb\group\Localities\Primary%20Care\Business%20Folder\Dental%20Waiting%20Lists\Dental%20Waiting%20List%20Monthly%20Trends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/>
              <a:t>SCD</a:t>
            </a:r>
            <a:r>
              <a:rPr lang="en-GB" sz="2000" b="1" baseline="0"/>
              <a:t> Adults</a:t>
            </a:r>
            <a:endParaRPr lang="en-GB" sz="20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CDS!$A$35</c:f>
              <c:strCache>
                <c:ptCount val="1"/>
                <c:pt idx="0">
                  <c:v>SCD GA Pre-Assessment (ADULTS)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CDS!$N$2:$Z$2</c:f>
              <c:strCache>
                <c:ptCount val="13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  <c:pt idx="11">
                  <c:v>July</c:v>
                </c:pt>
                <c:pt idx="12">
                  <c:v>August</c:v>
                </c:pt>
              </c:strCache>
              <c:extLst/>
            </c:strRef>
          </c:cat>
          <c:val>
            <c:numRef>
              <c:f>CDS!$M$36:$Y$36</c:f>
              <c:numCache>
                <c:formatCode>General</c:formatCode>
                <c:ptCount val="13"/>
                <c:pt idx="0">
                  <c:v>98</c:v>
                </c:pt>
                <c:pt idx="1">
                  <c:v>100</c:v>
                </c:pt>
                <c:pt idx="2">
                  <c:v>98</c:v>
                </c:pt>
                <c:pt idx="3">
                  <c:v>80</c:v>
                </c:pt>
                <c:pt idx="4">
                  <c:v>84</c:v>
                </c:pt>
                <c:pt idx="5">
                  <c:v>86</c:v>
                </c:pt>
                <c:pt idx="6">
                  <c:v>86</c:v>
                </c:pt>
                <c:pt idx="7">
                  <c:v>90</c:v>
                </c:pt>
                <c:pt idx="8">
                  <c:v>98</c:v>
                </c:pt>
                <c:pt idx="9">
                  <c:v>81</c:v>
                </c:pt>
                <c:pt idx="10">
                  <c:v>88</c:v>
                </c:pt>
                <c:pt idx="11">
                  <c:v>87</c:v>
                </c:pt>
                <c:pt idx="12">
                  <c:v>80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6BB6-47E2-955E-9D8B59643642}"/>
            </c:ext>
          </c:extLst>
        </c:ser>
        <c:ser>
          <c:idx val="1"/>
          <c:order val="1"/>
          <c:tx>
            <c:strRef>
              <c:f>CDS!$A$40</c:f>
              <c:strCache>
                <c:ptCount val="1"/>
                <c:pt idx="0">
                  <c:v>SCD GA Treatment (ADULTS)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CDS!$N$2:$Z$2</c:f>
              <c:strCache>
                <c:ptCount val="13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  <c:pt idx="11">
                  <c:v>July</c:v>
                </c:pt>
                <c:pt idx="12">
                  <c:v>August</c:v>
                </c:pt>
              </c:strCache>
              <c:extLst/>
            </c:strRef>
          </c:cat>
          <c:val>
            <c:numRef>
              <c:f>CDS!$M$41:$Y$41</c:f>
              <c:numCache>
                <c:formatCode>General</c:formatCode>
                <c:ptCount val="13"/>
                <c:pt idx="0">
                  <c:v>45</c:v>
                </c:pt>
                <c:pt idx="1">
                  <c:v>49</c:v>
                </c:pt>
                <c:pt idx="2">
                  <c:v>53</c:v>
                </c:pt>
                <c:pt idx="3">
                  <c:v>50</c:v>
                </c:pt>
                <c:pt idx="4">
                  <c:v>52</c:v>
                </c:pt>
                <c:pt idx="5">
                  <c:v>51</c:v>
                </c:pt>
                <c:pt idx="6">
                  <c:v>50</c:v>
                </c:pt>
                <c:pt idx="7">
                  <c:v>50</c:v>
                </c:pt>
                <c:pt idx="8">
                  <c:v>49</c:v>
                </c:pt>
                <c:pt idx="9">
                  <c:v>48</c:v>
                </c:pt>
                <c:pt idx="10">
                  <c:v>49</c:v>
                </c:pt>
                <c:pt idx="11">
                  <c:v>45</c:v>
                </c:pt>
                <c:pt idx="12">
                  <c:v>34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6BB6-47E2-955E-9D8B59643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7016799"/>
        <c:axId val="347018463"/>
      </c:lineChart>
      <c:catAx>
        <c:axId val="347016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018463"/>
        <c:crosses val="autoZero"/>
        <c:auto val="1"/>
        <c:lblAlgn val="ctr"/>
        <c:lblOffset val="100"/>
        <c:noMultiLvlLbl val="0"/>
      </c:catAx>
      <c:valAx>
        <c:axId val="347018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0167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/>
              <a:t>CDS</a:t>
            </a:r>
            <a:r>
              <a:rPr lang="en-GB" sz="2000" b="1" baseline="0"/>
              <a:t> SCD Paeds</a:t>
            </a:r>
            <a:endParaRPr lang="en-GB" sz="20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CDS!$A$25</c:f>
              <c:strCache>
                <c:ptCount val="1"/>
                <c:pt idx="0">
                  <c:v>SCD GA Pre-Assessment (PAEDS)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CDS!$N$2:$Z$2</c:f>
              <c:strCache>
                <c:ptCount val="13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  <c:pt idx="11">
                  <c:v>July</c:v>
                </c:pt>
                <c:pt idx="12">
                  <c:v>August</c:v>
                </c:pt>
              </c:strCache>
            </c:strRef>
          </c:cat>
          <c:val>
            <c:numRef>
              <c:f>CDS!$N$26:$Z$26</c:f>
              <c:numCache>
                <c:formatCode>General</c:formatCode>
                <c:ptCount val="13"/>
                <c:pt idx="0">
                  <c:v>100</c:v>
                </c:pt>
                <c:pt idx="1">
                  <c:v>94</c:v>
                </c:pt>
                <c:pt idx="2">
                  <c:v>95</c:v>
                </c:pt>
                <c:pt idx="3">
                  <c:v>95</c:v>
                </c:pt>
                <c:pt idx="4">
                  <c:v>101</c:v>
                </c:pt>
                <c:pt idx="5">
                  <c:v>106</c:v>
                </c:pt>
                <c:pt idx="6">
                  <c:v>108</c:v>
                </c:pt>
                <c:pt idx="7">
                  <c:v>110</c:v>
                </c:pt>
                <c:pt idx="8">
                  <c:v>111</c:v>
                </c:pt>
                <c:pt idx="9">
                  <c:v>114</c:v>
                </c:pt>
                <c:pt idx="10">
                  <c:v>115</c:v>
                </c:pt>
                <c:pt idx="11">
                  <c:v>122</c:v>
                </c:pt>
                <c:pt idx="12">
                  <c:v>127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3E-4BC4-91B6-29D85D96A1DE}"/>
            </c:ext>
          </c:extLst>
        </c:ser>
        <c:ser>
          <c:idx val="1"/>
          <c:order val="1"/>
          <c:tx>
            <c:strRef>
              <c:f>CDS!$A$30</c:f>
              <c:strCache>
                <c:ptCount val="1"/>
                <c:pt idx="0">
                  <c:v>SCD GA Treatment (PAEDS)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CDS!$N$2:$Z$2</c:f>
              <c:strCache>
                <c:ptCount val="13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  <c:pt idx="11">
                  <c:v>July</c:v>
                </c:pt>
                <c:pt idx="12">
                  <c:v>August</c:v>
                </c:pt>
              </c:strCache>
            </c:strRef>
          </c:cat>
          <c:val>
            <c:numRef>
              <c:f>CDS!$N$31:$Z$31</c:f>
              <c:numCache>
                <c:formatCode>General</c:formatCode>
                <c:ptCount val="13"/>
                <c:pt idx="0">
                  <c:v>35</c:v>
                </c:pt>
                <c:pt idx="1">
                  <c:v>35</c:v>
                </c:pt>
                <c:pt idx="2">
                  <c:v>35</c:v>
                </c:pt>
                <c:pt idx="3">
                  <c:v>36</c:v>
                </c:pt>
                <c:pt idx="4">
                  <c:v>34</c:v>
                </c:pt>
                <c:pt idx="5">
                  <c:v>34</c:v>
                </c:pt>
                <c:pt idx="6">
                  <c:v>32</c:v>
                </c:pt>
                <c:pt idx="7">
                  <c:v>34</c:v>
                </c:pt>
                <c:pt idx="8">
                  <c:v>32</c:v>
                </c:pt>
                <c:pt idx="9">
                  <c:v>35</c:v>
                </c:pt>
                <c:pt idx="10">
                  <c:v>35</c:v>
                </c:pt>
                <c:pt idx="11">
                  <c:v>48</c:v>
                </c:pt>
                <c:pt idx="12">
                  <c:v>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3E-4BC4-91B6-29D85D96A1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2675392"/>
        <c:axId val="392679552"/>
      </c:lineChart>
      <c:catAx>
        <c:axId val="392675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679552"/>
        <c:crosses val="autoZero"/>
        <c:auto val="1"/>
        <c:lblAlgn val="ctr"/>
        <c:lblOffset val="100"/>
        <c:noMultiLvlLbl val="0"/>
      </c:catAx>
      <c:valAx>
        <c:axId val="39267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675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11-12T21:21:54.119" idx="1">
    <p:pos x="4643" y="227"/>
    <p:text>GA co-ordinator on leave this week, so I dont have breakdown of Paeds MDT assessment wait times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13/11/2024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13/11/2024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4908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2192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5023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173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6026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comments" Target="../comments/commen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3978275"/>
            <a:ext cx="17409186" cy="2810464"/>
          </a:xfrm>
        </p:spPr>
        <p:txBody>
          <a:bodyPr/>
          <a:lstStyle/>
          <a:p>
            <a:pPr algn="ctr"/>
            <a:r>
              <a:rPr lang="pt-BR" dirty="0"/>
              <a:t>Special Care Dentistry Treatment Waiting Lists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8530F79-01BA-1B13-8635-35DCE9D7C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8251" y="1692275"/>
            <a:ext cx="17409186" cy="7924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Regional SCD GA service for both adults and paeds for Hywel Dda, Cwm Taff and Swansea Bay residents</a:t>
            </a:r>
          </a:p>
          <a:p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Delivered through outpatient and day case theatre based assessment and treatments</a:t>
            </a:r>
          </a:p>
          <a:p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Open to adult and children with severe special needs and challenging behavioral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Morriston and POW theatres are the only suitable theatres to accomodate this complex cohort of patients</a:t>
            </a:r>
          </a:p>
          <a:p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Currently delivered in the eye theatre in Princess of Wales Hospital </a:t>
            </a:r>
            <a:r>
              <a:rPr lang="pt-BR" sz="3200" dirty="0">
                <a:solidFill>
                  <a:srgbClr val="FF0000"/>
                </a:solidFill>
              </a:rPr>
              <a:t>**As of 11th October, this service has ceased due to the repair works required in POW, with no date for restart currently**</a:t>
            </a:r>
            <a:endParaRPr lang="pt-BR" sz="3200" dirty="0"/>
          </a:p>
          <a:p>
            <a:endParaRPr lang="pt-BR" sz="3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30DC3-0355-4E7E-B92B-DE6EA51D8073}"/>
              </a:ext>
            </a:extLst>
          </p:cNvPr>
          <p:cNvSpPr txBox="1"/>
          <p:nvPr/>
        </p:nvSpPr>
        <p:spPr>
          <a:xfrm>
            <a:off x="985044" y="473075"/>
            <a:ext cx="13980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rgbClr val="1F355E"/>
                </a:solidFill>
                <a:latin typeface="+mj-lt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98493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8530F79-01BA-1B13-8635-35DCE9D7C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8251" y="1692275"/>
            <a:ext cx="17409186" cy="7924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Average Capacity Summary (per month)</a:t>
            </a:r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Demand into the service over the last three years has remained steady, averaging 159 referrals per year, split 30/70 between adults and paediatric patients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Treatment capacity currently available per year averages at 29 patients for paediatrics and 120 patients for adults but this ratio responds to w/l needs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Assurance gained on theatre and clinic utilisation -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58831D-F447-48E7-A32B-A8B85B57873B}"/>
              </a:ext>
            </a:extLst>
          </p:cNvPr>
          <p:cNvSpPr txBox="1"/>
          <p:nvPr/>
        </p:nvSpPr>
        <p:spPr>
          <a:xfrm>
            <a:off x="1348251" y="320675"/>
            <a:ext cx="11600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rgbClr val="1F355E"/>
                </a:solidFill>
                <a:latin typeface="+mj-lt"/>
              </a:rPr>
              <a:t>Demand and Capacity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5780FA5-A0C9-4329-B740-30B18D93D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95531"/>
              </p:ext>
            </p:extLst>
          </p:nvPr>
        </p:nvGraphicFramePr>
        <p:xfrm>
          <a:off x="2189018" y="2606674"/>
          <a:ext cx="6873226" cy="1715943"/>
        </p:xfrm>
        <a:graphic>
          <a:graphicData uri="http://schemas.openxmlformats.org/drawingml/2006/table">
            <a:tbl>
              <a:tblPr firstRow="1" firstCol="1" bandRow="1"/>
              <a:tblGrid>
                <a:gridCol w="3436613">
                  <a:extLst>
                    <a:ext uri="{9D8B030D-6E8A-4147-A177-3AD203B41FA5}">
                      <a16:colId xmlns:a16="http://schemas.microsoft.com/office/drawing/2014/main" val="3801250629"/>
                    </a:ext>
                  </a:extLst>
                </a:gridCol>
                <a:gridCol w="3436613">
                  <a:extLst>
                    <a:ext uri="{9D8B030D-6E8A-4147-A177-3AD203B41FA5}">
                      <a16:colId xmlns:a16="http://schemas.microsoft.com/office/drawing/2014/main" val="3446530052"/>
                    </a:ext>
                  </a:extLst>
                </a:gridCol>
              </a:tblGrid>
              <a:tr h="3899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Adult Pre Assessment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Adult Treatment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472466"/>
                  </a:ext>
                </a:extLst>
              </a:tr>
              <a:tr h="3899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0426224"/>
                  </a:ext>
                </a:extLst>
              </a:tr>
              <a:tr h="5459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Paediatric Pre Assessment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Paediatric Treatment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15319"/>
                  </a:ext>
                </a:extLst>
              </a:tr>
              <a:tr h="3899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4-5</a:t>
                      </a:r>
                      <a:endParaRPr lang="en-GB" sz="18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953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10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8530F79-01BA-1B13-8635-35DCE9D7C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8251" y="1692275"/>
            <a:ext cx="17409186" cy="7924800"/>
          </a:xfrm>
        </p:spPr>
        <p:txBody>
          <a:bodyPr/>
          <a:lstStyle/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endParaRPr lang="pt-BR" sz="3600" dirty="0"/>
          </a:p>
          <a:p>
            <a:r>
              <a:rPr lang="pt-BR" sz="3600" dirty="0"/>
              <a:t>Longest waits =                  </a:t>
            </a:r>
          </a:p>
          <a:p>
            <a:r>
              <a:rPr lang="pt-BR" sz="3600" dirty="0"/>
              <a:t>MDT POA - 278 weeks                             MDT POA – 176 weeks</a:t>
            </a:r>
          </a:p>
          <a:p>
            <a:r>
              <a:rPr lang="pt-BR" sz="3600" dirty="0"/>
              <a:t>Treatments – 154 weeks                Treatments – 98 weeks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58831D-F447-48E7-A32B-A8B85B57873B}"/>
              </a:ext>
            </a:extLst>
          </p:cNvPr>
          <p:cNvSpPr txBox="1"/>
          <p:nvPr/>
        </p:nvSpPr>
        <p:spPr>
          <a:xfrm>
            <a:off x="1348251" y="320675"/>
            <a:ext cx="11600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rgbClr val="1F355E"/>
                </a:solidFill>
                <a:latin typeface="+mj-lt"/>
              </a:rPr>
              <a:t>Waiting Lists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1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457163"/>
              </p:ext>
            </p:extLst>
          </p:nvPr>
        </p:nvGraphicFramePr>
        <p:xfrm>
          <a:off x="1348251" y="1844675"/>
          <a:ext cx="7180593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1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6962775"/>
              </p:ext>
            </p:extLst>
          </p:nvPr>
        </p:nvGraphicFramePr>
        <p:xfrm>
          <a:off x="10052844" y="1870278"/>
          <a:ext cx="8077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59748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8530F79-01BA-1B13-8635-35DCE9D7C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57286" y="1235075"/>
            <a:ext cx="17409186" cy="7924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Patient reviews undertaken monthly in relation to clinical urgency</a:t>
            </a:r>
          </a:p>
          <a:p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Re-Validation exercise completed for both cohorts of patients bi-annually</a:t>
            </a:r>
          </a:p>
          <a:p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New referrals are triaged to identify clinical needs</a:t>
            </a:r>
          </a:p>
          <a:p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Regular meetings between senior managers and clinicians to review developments</a:t>
            </a:r>
          </a:p>
          <a:p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Specific clinic and waiting list coordinator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Collation of referral and treatment outcome data reviewed by consultant specialist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Regular review of referral acceptance criteria</a:t>
            </a:r>
          </a:p>
          <a:p>
            <a:endParaRPr lang="pt-BR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000" dirty="0"/>
              <a:t>On group risk register – scored 20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58831D-F447-48E7-A32B-A8B85B57873B}"/>
              </a:ext>
            </a:extLst>
          </p:cNvPr>
          <p:cNvSpPr txBox="1"/>
          <p:nvPr/>
        </p:nvSpPr>
        <p:spPr>
          <a:xfrm>
            <a:off x="1348251" y="320675"/>
            <a:ext cx="11600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rgbClr val="1F355E"/>
                </a:solidFill>
                <a:latin typeface="+mj-lt"/>
              </a:rPr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414248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8530F79-01BA-1B13-8635-35DCE9D7C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8251" y="1692275"/>
            <a:ext cx="17409186" cy="7924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Additional theatre sessions at POW has been explored by group management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Available theatre capacity at Morriston to be possibly explored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Conversion of pre assessment session to theatre session to reduce backlog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Increase paediatric assessment and GA to target longer waiting list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Additional WLI sessions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58831D-F447-48E7-A32B-A8B85B57873B}"/>
              </a:ext>
            </a:extLst>
          </p:cNvPr>
          <p:cNvSpPr txBox="1"/>
          <p:nvPr/>
        </p:nvSpPr>
        <p:spPr>
          <a:xfrm>
            <a:off x="1348251" y="320675"/>
            <a:ext cx="11600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rgbClr val="1F355E"/>
                </a:solidFill>
                <a:latin typeface="+mj-lt"/>
              </a:rPr>
              <a:t>Options</a:t>
            </a:r>
          </a:p>
        </p:txBody>
      </p:sp>
    </p:spTree>
    <p:extLst>
      <p:ext uri="{BB962C8B-B14F-4D97-AF65-F5344CB8AC3E}">
        <p14:creationId xmlns:p14="http://schemas.microsoft.com/office/powerpoint/2010/main" val="421602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4E8A8F4-23FF-A8EC-EB56-1F6CC21AE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5329515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7" ma:contentTypeDescription="Create a new document." ma:contentTypeScope="" ma:versionID="c09a4ef1a1c81f314905f738f3f6ba4a">
  <xsd:schema xmlns:xsd="http://www.w3.org/2001/XMLSchema" xmlns:xs="http://www.w3.org/2001/XMLSchema" xmlns:p="http://schemas.microsoft.com/office/2006/metadata/properties" xmlns:ns3="2795bbee-07b4-4e79-98d8-0419d9871cad" xmlns:ns4="258d5018-feb4-45ec-8043-ac7152467c64" targetNamespace="http://schemas.microsoft.com/office/2006/metadata/properties" ma:root="true" ma:fieldsID="a14eb959509a9024cf92299105d2353e" ns3:_="" ns4:_="">
    <xsd:import namespace="2795bbee-07b4-4e79-98d8-0419d9871cad"/>
    <xsd:import namespace="258d5018-feb4-45ec-8043-ac7152467c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_activity" minOccurs="0"/>
                <xsd:element ref="ns3:MediaServiceObjectDetectorVersions" minOccurs="0"/>
                <xsd:element ref="ns3:MediaLengthInSecond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Props1.xml><?xml version="1.0" encoding="utf-8"?>
<ds:datastoreItem xmlns:ds="http://schemas.openxmlformats.org/officeDocument/2006/customXml" ds:itemID="{B69476C9-AC66-4A35-A24B-C5742457A9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5bbee-07b4-4e79-98d8-0419d9871cad"/>
    <ds:schemaRef ds:uri="258d5018-feb4-45ec-8043-ac7152467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53AC40-0A0E-4F46-A609-E30D51CC4C15}">
  <ds:schemaRefs>
    <ds:schemaRef ds:uri="258d5018-feb4-45ec-8043-ac7152467c64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2795bbee-07b4-4e79-98d8-0419d9871ca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333</Words>
  <Application>Microsoft Office PowerPoint</Application>
  <PresentationFormat>Custom</PresentationFormat>
  <Paragraphs>79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Lucy Richards (Swansea Bay UHB - Primary Care)</cp:lastModifiedBy>
  <cp:revision>51</cp:revision>
  <dcterms:created xsi:type="dcterms:W3CDTF">2023-11-15T10:54:55Z</dcterms:created>
  <dcterms:modified xsi:type="dcterms:W3CDTF">2024-11-13T13:51:37Z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0x0101006652E948FA37F943B0514D0A14AFC95A</vt:lpwstr>
  </property>
</Properties>
</file>