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4.xml" ContentType="application/vnd.openxmlformats-officedocument.theme+xml"/>
  <Override PartName="/ppt/slideLayouts/slideLayout22.xml" ContentType="application/vnd.openxmlformats-officedocument.presentationml.slideLayout+xml"/>
  <Override PartName="/ppt/theme/theme5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93" r:id="rId4"/>
    <p:sldMasterId id="2147483700" r:id="rId5"/>
    <p:sldMasterId id="2147483716" r:id="rId6"/>
    <p:sldMasterId id="2147483724" r:id="rId7"/>
    <p:sldMasterId id="2147483729" r:id="rId8"/>
    <p:sldMasterId id="2147483731" r:id="rId9"/>
  </p:sldMasterIdLst>
  <p:notesMasterIdLst>
    <p:notesMasterId r:id="rId16"/>
  </p:notesMasterIdLst>
  <p:handoutMasterIdLst>
    <p:handoutMasterId r:id="rId17"/>
  </p:handoutMasterIdLst>
  <p:sldIdLst>
    <p:sldId id="316" r:id="rId10"/>
    <p:sldId id="337" r:id="rId11"/>
    <p:sldId id="344" r:id="rId12"/>
    <p:sldId id="340" r:id="rId13"/>
    <p:sldId id="345" r:id="rId14"/>
    <p:sldId id="275" r:id="rId15"/>
  </p:sldIdLst>
  <p:sldSz cx="20105688" cy="11309350"/>
  <p:notesSz cx="20104100" cy="113093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EB0DE"/>
    <a:srgbClr val="00BC62"/>
    <a:srgbClr val="FFD550"/>
    <a:srgbClr val="1F355E"/>
    <a:srgbClr val="CE3636"/>
    <a:srgbClr val="181924"/>
    <a:srgbClr val="9E4ECA"/>
    <a:srgbClr val="325A8A"/>
    <a:srgbClr val="F8CD47"/>
    <a:srgbClr val="79C5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774" y="84"/>
      </p:cViewPr>
      <p:guideLst>
        <p:guide orient="horz" pos="2880"/>
        <p:guide pos="216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4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3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2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6.xml"/><Relationship Id="rId10" Type="http://schemas.openxmlformats.org/officeDocument/2006/relationships/slide" Target="slides/slide1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>
            <a:extLst>
              <a:ext uri="{FF2B5EF4-FFF2-40B4-BE49-F238E27FC236}">
                <a16:creationId xmlns:a16="http://schemas.microsoft.com/office/drawing/2014/main" id="{8EE7ECD9-44F3-DEBB-BA72-DE5516BF946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F1BE2199-4116-BDE3-4F84-2224CBF2D68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11387138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33FF07-D416-4C2C-85F3-1B087AD86F7F}" type="datetimeFigureOut">
              <a:rPr lang="pt-BR" smtClean="0"/>
              <a:t>09/12/2025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4D68A4BD-4B7C-6155-441A-AE2DCD77C67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4C0BBA66-9424-88F5-D52A-96D4FF1EB8E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11387138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EBD6FC-EFCB-47FE-B920-DC5304983EAE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707276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11387138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B3879D-8347-4C3B-8580-C424A6D4BD38}" type="datetimeFigureOut">
              <a:rPr lang="pt-BR" smtClean="0"/>
              <a:t>09/12/2025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659563" y="1414463"/>
            <a:ext cx="6784975" cy="3816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2009775" y="5441950"/>
            <a:ext cx="16084550" cy="44545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11387138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32F1A2-D638-401F-83A8-37BE82B69C5E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249728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2F1A2-D638-401F-83A8-37BE82B69C5E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354725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2DE1B9-CE76-76D0-B220-4BF1653637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2363747-5142-BDFC-FA17-1791131C880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B1C306B-C9DA-B470-4C59-4FB57313D44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C112DB-7ABB-3286-37C0-F75BCA54883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2F1A2-D638-401F-83A8-37BE82B69C5E}" type="slidenum">
              <a:rPr lang="pt-BR" smtClean="0"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090428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There has been a New Document released from Welsh Government Value &amp; Sustainability Board stating that Heart Failure growth is projected to be 92% by 2040 – There is a need to work better together for the sake of all our patients – This quality improvement project has shown how working better together has led to effective change and shared learning – this change will now be implemented on an all Wales/national level and hope to share our implementation on a global level in October 2025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48A932-DAB6-4746-A9E2-A524A317EC91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360385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COLO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6" descr="A rainbow colored lines on a black background&#10;&#10;Description automatically generated">
            <a:extLst>
              <a:ext uri="{FF2B5EF4-FFF2-40B4-BE49-F238E27FC236}">
                <a16:creationId xmlns:a16="http://schemas.microsoft.com/office/drawing/2014/main" id="{F07AC103-5CE6-0042-F2D7-D6CEF210F6B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8886303">
            <a:off x="8704738" y="4748898"/>
            <a:ext cx="17064523" cy="13931584"/>
          </a:xfrm>
          <a:prstGeom prst="rect">
            <a:avLst/>
          </a:prstGeom>
        </p:spPr>
      </p:pic>
      <p:sp>
        <p:nvSpPr>
          <p:cNvPr id="15" name="Espaço Reservado para Texto 12">
            <a:extLst>
              <a:ext uri="{FF2B5EF4-FFF2-40B4-BE49-F238E27FC236}">
                <a16:creationId xmlns:a16="http://schemas.microsoft.com/office/drawing/2014/main" id="{55CBB6D1-27F8-4ACE-C5F5-35CB54A925B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err="1"/>
              <a:t>Example</a:t>
            </a:r>
            <a:r>
              <a:rPr lang="pt-BR"/>
              <a:t>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Text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653402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4">
            <a:extLst>
              <a:ext uri="{FF2B5EF4-FFF2-40B4-BE49-F238E27FC236}">
                <a16:creationId xmlns:a16="http://schemas.microsoft.com/office/drawing/2014/main" id="{0C98DE5D-DC25-D662-48FD-7BAE41D40D34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7EB0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10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DABB7111-9CB4-401D-25B3-03242A58CA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11" name="Espaço Reservado para Texto 12">
            <a:extLst>
              <a:ext uri="{FF2B5EF4-FFF2-40B4-BE49-F238E27FC236}">
                <a16:creationId xmlns:a16="http://schemas.microsoft.com/office/drawing/2014/main" id="{66E96822-215A-B2BF-C4C3-A7E5C7DEE31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err="1"/>
              <a:t>Example</a:t>
            </a:r>
            <a:r>
              <a:rPr lang="pt-BR"/>
              <a:t>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Text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019308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D526452F-045C-ED61-45AA-43C2A3266F68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CE36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722C90F2-1DAA-14AD-1E4F-A7566192C55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D000F453-C420-8936-C2A4-472908B448C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err="1"/>
              <a:t>Example</a:t>
            </a:r>
            <a:r>
              <a:rPr lang="pt-BR"/>
              <a:t>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Text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284412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5847C187-BDBE-1BCC-F994-420D7BCA3C2B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00BC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2C51E4E8-4F85-B860-DFA5-880627B500F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17532496-D5C2-5766-E577-459629D5AA6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err="1"/>
              <a:t>Example</a:t>
            </a:r>
            <a:r>
              <a:rPr lang="pt-BR"/>
              <a:t>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Text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980465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C8ABE0F4-A52F-5870-DA91-8B72E53A7530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FFD5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CE0B9299-44D8-E23C-D93B-DC6C2CF99D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B985E978-43A4-04F9-E476-8C8640E00BF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err="1"/>
              <a:t>Example</a:t>
            </a:r>
            <a:r>
              <a:rPr lang="pt-BR"/>
              <a:t>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Text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573562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COLO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A rainbow colored lines on a black background&#10;&#10;Description automatically generated">
            <a:extLst>
              <a:ext uri="{FF2B5EF4-FFF2-40B4-BE49-F238E27FC236}">
                <a16:creationId xmlns:a16="http://schemas.microsoft.com/office/drawing/2014/main" id="{99D578DB-F853-5B63-B23C-4BC39EF2F80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624914">
            <a:off x="7658138" y="4379285"/>
            <a:ext cx="13535425" cy="11050406"/>
          </a:xfrm>
          <a:prstGeom prst="rect">
            <a:avLst/>
          </a:prstGeom>
        </p:spPr>
      </p:pic>
      <p:pic>
        <p:nvPicPr>
          <p:cNvPr id="16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4DBE7E17-4C43-90B1-693F-3DACA2FCD1D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C32F7A55-771D-1B9E-1A6C-E5D1F6FCE2E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err="1"/>
              <a:t>Example</a:t>
            </a:r>
            <a:r>
              <a:rPr lang="pt-BR"/>
              <a:t>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Text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289566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4">
            <a:extLst>
              <a:ext uri="{FF2B5EF4-FFF2-40B4-BE49-F238E27FC236}">
                <a16:creationId xmlns:a16="http://schemas.microsoft.com/office/drawing/2014/main" id="{B4CDD625-1FF5-F87B-3916-F9A38426B8C0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9E4E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16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4DBE7E17-4C43-90B1-693F-3DACA2FCD1D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2" name="Espaço Reservado para Texto 12">
            <a:extLst>
              <a:ext uri="{FF2B5EF4-FFF2-40B4-BE49-F238E27FC236}">
                <a16:creationId xmlns:a16="http://schemas.microsoft.com/office/drawing/2014/main" id="{C457A853-9695-A7ED-A422-962DFCCBD32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err="1"/>
              <a:t>Example</a:t>
            </a:r>
            <a:r>
              <a:rPr lang="pt-BR"/>
              <a:t>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Text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681853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4">
            <a:extLst>
              <a:ext uri="{FF2B5EF4-FFF2-40B4-BE49-F238E27FC236}">
                <a16:creationId xmlns:a16="http://schemas.microsoft.com/office/drawing/2014/main" id="{0C98DE5D-DC25-D662-48FD-7BAE41D40D34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7EB0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10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DABB7111-9CB4-401D-25B3-03242A58CA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6137D377-6665-C263-BB55-097D5AA80E8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err="1"/>
              <a:t>Example</a:t>
            </a:r>
            <a:r>
              <a:rPr lang="pt-BR"/>
              <a:t>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Text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980520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D526452F-045C-ED61-45AA-43C2A3266F68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CE36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722C90F2-1DAA-14AD-1E4F-A7566192C55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5" name="Espaço Reservado para Texto 12">
            <a:extLst>
              <a:ext uri="{FF2B5EF4-FFF2-40B4-BE49-F238E27FC236}">
                <a16:creationId xmlns:a16="http://schemas.microsoft.com/office/drawing/2014/main" id="{70AFEA53-06E1-60BE-6408-DE0AF00C303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err="1"/>
              <a:t>Example</a:t>
            </a:r>
            <a:r>
              <a:rPr lang="pt-BR"/>
              <a:t>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Text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564347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5847C187-BDBE-1BCC-F994-420D7BCA3C2B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00BC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2C51E4E8-4F85-B860-DFA5-880627B500F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5" name="Espaço Reservado para Texto 12">
            <a:extLst>
              <a:ext uri="{FF2B5EF4-FFF2-40B4-BE49-F238E27FC236}">
                <a16:creationId xmlns:a16="http://schemas.microsoft.com/office/drawing/2014/main" id="{705B7979-CB75-D66B-A798-9A6116AEEA1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err="1"/>
              <a:t>Example</a:t>
            </a:r>
            <a:r>
              <a:rPr lang="pt-BR"/>
              <a:t>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Text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046708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C8ABE0F4-A52F-5870-DA91-8B72E53A7530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FFD5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CE0B9299-44D8-E23C-D93B-DC6C2CF99D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5" name="Espaço Reservado para Texto 12">
            <a:extLst>
              <a:ext uri="{FF2B5EF4-FFF2-40B4-BE49-F238E27FC236}">
                <a16:creationId xmlns:a16="http://schemas.microsoft.com/office/drawing/2014/main" id="{1CDF2689-BE96-8C7A-E3E3-2EE9B9F4A6C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err="1"/>
              <a:t>Example</a:t>
            </a:r>
            <a:r>
              <a:rPr lang="pt-BR"/>
              <a:t>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Text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52980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07552C41-DCD9-EDC6-5C46-BB088DE2D5CF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9E4E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8485E0DC-1F07-1AA3-F642-BDFEE117BC0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err="1"/>
              <a:t>Example</a:t>
            </a:r>
            <a:r>
              <a:rPr lang="pt-BR"/>
              <a:t>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Text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6208817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C32F7A55-771D-1B9E-1A6C-E5D1F6FCE2E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54844" y="828675"/>
            <a:ext cx="12293600" cy="558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40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/>
              <a:t>Slide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goes</a:t>
            </a:r>
            <a:r>
              <a:rPr lang="pt-BR"/>
              <a:t> </a:t>
            </a:r>
            <a:r>
              <a:rPr lang="pt-BR" err="1"/>
              <a:t>here</a:t>
            </a:r>
            <a:r>
              <a:rPr lang="pt-BR"/>
              <a:t> (delete </a:t>
            </a:r>
            <a:r>
              <a:rPr lang="pt-BR" err="1"/>
              <a:t>if</a:t>
            </a:r>
            <a:r>
              <a:rPr lang="pt-BR"/>
              <a:t> </a:t>
            </a:r>
            <a:r>
              <a:rPr lang="pt-BR" err="1"/>
              <a:t>not</a:t>
            </a:r>
            <a:r>
              <a:rPr lang="pt-BR"/>
              <a:t> </a:t>
            </a:r>
            <a:r>
              <a:rPr lang="pt-BR" err="1"/>
              <a:t>required</a:t>
            </a:r>
            <a:r>
              <a:rPr lang="pt-BR"/>
              <a:t>)</a:t>
            </a: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944758CB-C348-DFDD-7677-CDE3506100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56444" y="2581275"/>
            <a:ext cx="17409186" cy="6273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 b="0" cap="none" spc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pt-BR"/>
              <a:t>Body Copy </a:t>
            </a:r>
            <a:r>
              <a:rPr lang="pt-BR" err="1"/>
              <a:t>goes</a:t>
            </a:r>
            <a:r>
              <a:rPr lang="pt-BR"/>
              <a:t> </a:t>
            </a:r>
            <a:r>
              <a:rPr lang="pt-BR" err="1"/>
              <a:t>here</a:t>
            </a:r>
            <a:endParaRPr lang="pt-BR"/>
          </a:p>
        </p:txBody>
      </p:sp>
      <p:pic>
        <p:nvPicPr>
          <p:cNvPr id="5" name="Picture 3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A360D965-993E-0A85-F69A-4D2F4B256E4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55711" y="9333565"/>
            <a:ext cx="3690964" cy="114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60904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C32F7A55-771D-1B9E-1A6C-E5D1F6FCE2E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54844" y="828675"/>
            <a:ext cx="12293600" cy="558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40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/>
              <a:t>Slide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goes</a:t>
            </a:r>
            <a:r>
              <a:rPr lang="pt-BR"/>
              <a:t> </a:t>
            </a:r>
            <a:r>
              <a:rPr lang="pt-BR" err="1"/>
              <a:t>here</a:t>
            </a:r>
            <a:r>
              <a:rPr lang="pt-BR"/>
              <a:t> (delete </a:t>
            </a:r>
            <a:r>
              <a:rPr lang="pt-BR" err="1"/>
              <a:t>if</a:t>
            </a:r>
            <a:r>
              <a:rPr lang="pt-BR"/>
              <a:t> </a:t>
            </a:r>
            <a:r>
              <a:rPr lang="pt-BR" err="1"/>
              <a:t>not</a:t>
            </a:r>
            <a:r>
              <a:rPr lang="pt-BR"/>
              <a:t> </a:t>
            </a:r>
            <a:r>
              <a:rPr lang="pt-BR" err="1"/>
              <a:t>required</a:t>
            </a:r>
            <a:r>
              <a:rPr lang="pt-BR"/>
              <a:t>)</a:t>
            </a: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944758CB-C348-DFDD-7677-CDE3506100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56444" y="2581275"/>
            <a:ext cx="17409186" cy="6273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 b="0" cap="none" spc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pt-BR"/>
              <a:t>Body Copy </a:t>
            </a:r>
            <a:r>
              <a:rPr lang="pt-BR" err="1"/>
              <a:t>goes</a:t>
            </a:r>
            <a:r>
              <a:rPr lang="pt-BR"/>
              <a:t> </a:t>
            </a:r>
            <a:r>
              <a:rPr lang="pt-BR" err="1"/>
              <a:t>here</a:t>
            </a:r>
            <a:endParaRPr lang="pt-BR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54994229-318A-5CBA-FCBC-8B5B54254F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359" y="9694840"/>
            <a:ext cx="18414786" cy="114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2232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COLO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2">
            <a:extLst>
              <a:ext uri="{FF2B5EF4-FFF2-40B4-BE49-F238E27FC236}">
                <a16:creationId xmlns:a16="http://schemas.microsoft.com/office/drawing/2014/main" id="{05156341-0DC6-0F59-319D-7530768F394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57358" y="4297599"/>
            <a:ext cx="80238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err="1"/>
              <a:t>Thank</a:t>
            </a:r>
            <a:r>
              <a:rPr lang="pt-BR"/>
              <a:t> </a:t>
            </a:r>
            <a:r>
              <a:rPr lang="pt-BR" err="1"/>
              <a:t>You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5401587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3211" y="1850860"/>
            <a:ext cx="15079266" cy="3937329"/>
          </a:xfrm>
        </p:spPr>
        <p:txBody>
          <a:bodyPr anchor="b"/>
          <a:lstStyle>
            <a:lvl1pPr algn="ctr">
              <a:defRPr sz="9895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3211" y="5940028"/>
            <a:ext cx="15079266" cy="2730474"/>
          </a:xfrm>
        </p:spPr>
        <p:txBody>
          <a:bodyPr/>
          <a:lstStyle>
            <a:lvl1pPr marL="0" indent="0" algn="ctr">
              <a:buNone/>
              <a:defRPr sz="3958"/>
            </a:lvl1pPr>
            <a:lvl2pPr marL="753969" indent="0" algn="ctr">
              <a:buNone/>
              <a:defRPr sz="3298"/>
            </a:lvl2pPr>
            <a:lvl3pPr marL="1507937" indent="0" algn="ctr">
              <a:buNone/>
              <a:defRPr sz="2968"/>
            </a:lvl3pPr>
            <a:lvl4pPr marL="2261906" indent="0" algn="ctr">
              <a:buNone/>
              <a:defRPr sz="2639"/>
            </a:lvl4pPr>
            <a:lvl5pPr marL="3015874" indent="0" algn="ctr">
              <a:buNone/>
              <a:defRPr sz="2639"/>
            </a:lvl5pPr>
            <a:lvl6pPr marL="3769843" indent="0" algn="ctr">
              <a:buNone/>
              <a:defRPr sz="2639"/>
            </a:lvl6pPr>
            <a:lvl7pPr marL="4523811" indent="0" algn="ctr">
              <a:buNone/>
              <a:defRPr sz="2639"/>
            </a:lvl7pPr>
            <a:lvl8pPr marL="5277780" indent="0" algn="ctr">
              <a:buNone/>
              <a:defRPr sz="2639"/>
            </a:lvl8pPr>
            <a:lvl9pPr marL="6031748" indent="0" algn="ctr">
              <a:buNone/>
              <a:defRPr sz="2639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09/12/2025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705774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09/12/2025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459629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794" y="2819485"/>
            <a:ext cx="17341156" cy="4704375"/>
          </a:xfrm>
        </p:spPr>
        <p:txBody>
          <a:bodyPr anchor="b"/>
          <a:lstStyle>
            <a:lvl1pPr>
              <a:defRPr sz="9895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794" y="7568366"/>
            <a:ext cx="17341156" cy="2473919"/>
          </a:xfrm>
        </p:spPr>
        <p:txBody>
          <a:bodyPr/>
          <a:lstStyle>
            <a:lvl1pPr marL="0" indent="0">
              <a:buNone/>
              <a:defRPr sz="3958">
                <a:solidFill>
                  <a:schemeClr val="tx1">
                    <a:tint val="82000"/>
                  </a:schemeClr>
                </a:solidFill>
              </a:defRPr>
            </a:lvl1pPr>
            <a:lvl2pPr marL="753969" indent="0">
              <a:buNone/>
              <a:defRPr sz="3298">
                <a:solidFill>
                  <a:schemeClr val="tx1">
                    <a:tint val="82000"/>
                  </a:schemeClr>
                </a:solidFill>
              </a:defRPr>
            </a:lvl2pPr>
            <a:lvl3pPr marL="1507937" indent="0">
              <a:buNone/>
              <a:defRPr sz="2968">
                <a:solidFill>
                  <a:schemeClr val="tx1">
                    <a:tint val="82000"/>
                  </a:schemeClr>
                </a:solidFill>
              </a:defRPr>
            </a:lvl3pPr>
            <a:lvl4pPr marL="2261906" indent="0">
              <a:buNone/>
              <a:defRPr sz="2639">
                <a:solidFill>
                  <a:schemeClr val="tx1">
                    <a:tint val="82000"/>
                  </a:schemeClr>
                </a:solidFill>
              </a:defRPr>
            </a:lvl4pPr>
            <a:lvl5pPr marL="3015874" indent="0">
              <a:buNone/>
              <a:defRPr sz="2639">
                <a:solidFill>
                  <a:schemeClr val="tx1">
                    <a:tint val="82000"/>
                  </a:schemeClr>
                </a:solidFill>
              </a:defRPr>
            </a:lvl5pPr>
            <a:lvl6pPr marL="3769843" indent="0">
              <a:buNone/>
              <a:defRPr sz="2639">
                <a:solidFill>
                  <a:schemeClr val="tx1">
                    <a:tint val="82000"/>
                  </a:schemeClr>
                </a:solidFill>
              </a:defRPr>
            </a:lvl6pPr>
            <a:lvl7pPr marL="4523811" indent="0">
              <a:buNone/>
              <a:defRPr sz="2639">
                <a:solidFill>
                  <a:schemeClr val="tx1">
                    <a:tint val="82000"/>
                  </a:schemeClr>
                </a:solidFill>
              </a:defRPr>
            </a:lvl7pPr>
            <a:lvl8pPr marL="5277780" indent="0">
              <a:buNone/>
              <a:defRPr sz="2639">
                <a:solidFill>
                  <a:schemeClr val="tx1">
                    <a:tint val="82000"/>
                  </a:schemeClr>
                </a:solidFill>
              </a:defRPr>
            </a:lvl8pPr>
            <a:lvl9pPr marL="6031748" indent="0">
              <a:buNone/>
              <a:defRPr sz="2639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09/12/2025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92455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82266" y="3010591"/>
            <a:ext cx="8544917" cy="717567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178505" y="3010591"/>
            <a:ext cx="8544917" cy="717567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09/12/2025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671629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4885" y="602119"/>
            <a:ext cx="17341156" cy="218595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84885" y="2772362"/>
            <a:ext cx="8505648" cy="1358692"/>
          </a:xfrm>
        </p:spPr>
        <p:txBody>
          <a:bodyPr anchor="b"/>
          <a:lstStyle>
            <a:lvl1pPr marL="0" indent="0">
              <a:buNone/>
              <a:defRPr sz="3958" b="1"/>
            </a:lvl1pPr>
            <a:lvl2pPr marL="753969" indent="0">
              <a:buNone/>
              <a:defRPr sz="3298" b="1"/>
            </a:lvl2pPr>
            <a:lvl3pPr marL="1507937" indent="0">
              <a:buNone/>
              <a:defRPr sz="2968" b="1"/>
            </a:lvl3pPr>
            <a:lvl4pPr marL="2261906" indent="0">
              <a:buNone/>
              <a:defRPr sz="2639" b="1"/>
            </a:lvl4pPr>
            <a:lvl5pPr marL="3015874" indent="0">
              <a:buNone/>
              <a:defRPr sz="2639" b="1"/>
            </a:lvl5pPr>
            <a:lvl6pPr marL="3769843" indent="0">
              <a:buNone/>
              <a:defRPr sz="2639" b="1"/>
            </a:lvl6pPr>
            <a:lvl7pPr marL="4523811" indent="0">
              <a:buNone/>
              <a:defRPr sz="2639" b="1"/>
            </a:lvl7pPr>
            <a:lvl8pPr marL="5277780" indent="0">
              <a:buNone/>
              <a:defRPr sz="2639" b="1"/>
            </a:lvl8pPr>
            <a:lvl9pPr marL="6031748" indent="0">
              <a:buNone/>
              <a:defRPr sz="2639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84885" y="4131054"/>
            <a:ext cx="8505648" cy="607615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178505" y="2772362"/>
            <a:ext cx="8547536" cy="1358692"/>
          </a:xfrm>
        </p:spPr>
        <p:txBody>
          <a:bodyPr anchor="b"/>
          <a:lstStyle>
            <a:lvl1pPr marL="0" indent="0">
              <a:buNone/>
              <a:defRPr sz="3958" b="1"/>
            </a:lvl1pPr>
            <a:lvl2pPr marL="753969" indent="0">
              <a:buNone/>
              <a:defRPr sz="3298" b="1"/>
            </a:lvl2pPr>
            <a:lvl3pPr marL="1507937" indent="0">
              <a:buNone/>
              <a:defRPr sz="2968" b="1"/>
            </a:lvl3pPr>
            <a:lvl4pPr marL="2261906" indent="0">
              <a:buNone/>
              <a:defRPr sz="2639" b="1"/>
            </a:lvl4pPr>
            <a:lvl5pPr marL="3015874" indent="0">
              <a:buNone/>
              <a:defRPr sz="2639" b="1"/>
            </a:lvl5pPr>
            <a:lvl6pPr marL="3769843" indent="0">
              <a:buNone/>
              <a:defRPr sz="2639" b="1"/>
            </a:lvl6pPr>
            <a:lvl7pPr marL="4523811" indent="0">
              <a:buNone/>
              <a:defRPr sz="2639" b="1"/>
            </a:lvl7pPr>
            <a:lvl8pPr marL="5277780" indent="0">
              <a:buNone/>
              <a:defRPr sz="2639" b="1"/>
            </a:lvl8pPr>
            <a:lvl9pPr marL="6031748" indent="0">
              <a:buNone/>
              <a:defRPr sz="2639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178505" y="4131054"/>
            <a:ext cx="8547536" cy="607615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09/12/2025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655752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09/12/2025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536196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09/12/2025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8019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9">
            <a:extLst>
              <a:ext uri="{FF2B5EF4-FFF2-40B4-BE49-F238E27FC236}">
                <a16:creationId xmlns:a16="http://schemas.microsoft.com/office/drawing/2014/main" id="{C6CF2374-8EA3-DD55-C8E3-B17E19D8E8B3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7EB0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" name="Espaço Reservado para Texto 12">
            <a:extLst>
              <a:ext uri="{FF2B5EF4-FFF2-40B4-BE49-F238E27FC236}">
                <a16:creationId xmlns:a16="http://schemas.microsoft.com/office/drawing/2014/main" id="{A46E6397-E760-BEA9-394A-AC77245EA49A}"/>
              </a:ext>
            </a:extLst>
          </p:cNvPr>
          <p:cNvSpPr txBox="1">
            <a:spLocks/>
          </p:cNvSpPr>
          <p:nvPr userDrawn="1"/>
        </p:nvSpPr>
        <p:spPr>
          <a:xfrm>
            <a:off x="644658" y="4310299"/>
            <a:ext cx="9601200" cy="2810464"/>
          </a:xfrm>
          <a:prstGeom prst="rect">
            <a:avLst/>
          </a:prstGeom>
        </p:spPr>
        <p:txBody>
          <a:bodyPr/>
          <a:lstStyle>
            <a:lvl1pPr marL="0"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  <a:ea typeface="+mn-ea"/>
                <a:cs typeface="+mn-cs"/>
              </a:defRPr>
            </a:lvl1pPr>
            <a:lvl2pPr marL="457246">
              <a:defRPr>
                <a:latin typeface="+mn-lt"/>
                <a:ea typeface="+mn-ea"/>
                <a:cs typeface="+mn-cs"/>
              </a:defRPr>
            </a:lvl2pPr>
            <a:lvl3pPr marL="914491">
              <a:defRPr>
                <a:latin typeface="+mn-lt"/>
                <a:ea typeface="+mn-ea"/>
                <a:cs typeface="+mn-cs"/>
              </a:defRPr>
            </a:lvl3pPr>
            <a:lvl4pPr marL="1371737">
              <a:defRPr>
                <a:latin typeface="+mn-lt"/>
                <a:ea typeface="+mn-ea"/>
                <a:cs typeface="+mn-cs"/>
              </a:defRPr>
            </a:lvl4pPr>
            <a:lvl5pPr marL="1828983">
              <a:defRPr>
                <a:latin typeface="+mn-lt"/>
                <a:ea typeface="+mn-ea"/>
                <a:cs typeface="+mn-cs"/>
              </a:defRPr>
            </a:lvl5pPr>
            <a:lvl6pPr marL="2286229">
              <a:defRPr>
                <a:latin typeface="+mn-lt"/>
                <a:ea typeface="+mn-ea"/>
                <a:cs typeface="+mn-cs"/>
              </a:defRPr>
            </a:lvl6pPr>
            <a:lvl7pPr marL="2743474">
              <a:defRPr>
                <a:latin typeface="+mn-lt"/>
                <a:ea typeface="+mn-ea"/>
                <a:cs typeface="+mn-cs"/>
              </a:defRPr>
            </a:lvl7pPr>
            <a:lvl8pPr marL="3200720">
              <a:defRPr>
                <a:latin typeface="+mn-lt"/>
                <a:ea typeface="+mn-ea"/>
                <a:cs typeface="+mn-cs"/>
              </a:defRPr>
            </a:lvl8pPr>
            <a:lvl9pPr marL="3657966">
              <a:defRPr>
                <a:latin typeface="+mn-lt"/>
                <a:ea typeface="+mn-ea"/>
                <a:cs typeface="+mn-cs"/>
              </a:defRPr>
            </a:lvl9pPr>
          </a:lstStyle>
          <a:p>
            <a:r>
              <a:rPr lang="pt-BR" kern="0" err="1"/>
              <a:t>Example</a:t>
            </a:r>
            <a:r>
              <a:rPr lang="pt-BR" kern="0"/>
              <a:t> </a:t>
            </a:r>
            <a:r>
              <a:rPr lang="pt-BR" kern="0" err="1"/>
              <a:t>Title</a:t>
            </a:r>
            <a:r>
              <a:rPr lang="pt-BR" kern="0"/>
              <a:t> </a:t>
            </a:r>
            <a:r>
              <a:rPr lang="pt-BR" kern="0" err="1"/>
              <a:t>Text</a:t>
            </a:r>
            <a:endParaRPr lang="pt-BR" kern="0"/>
          </a:p>
        </p:txBody>
      </p:sp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4B52BEC9-9ED7-80D1-C825-B0A33A6D995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err="1"/>
              <a:t>Example</a:t>
            </a:r>
            <a:r>
              <a:rPr lang="pt-BR"/>
              <a:t>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Text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6418903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4886" y="753957"/>
            <a:ext cx="6484607" cy="2638848"/>
          </a:xfrm>
        </p:spPr>
        <p:txBody>
          <a:bodyPr anchor="b"/>
          <a:lstStyle>
            <a:lvl1pPr>
              <a:defRPr sz="5277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47536" y="1628338"/>
            <a:ext cx="10178505" cy="8036969"/>
          </a:xfrm>
        </p:spPr>
        <p:txBody>
          <a:bodyPr/>
          <a:lstStyle>
            <a:lvl1pPr>
              <a:defRPr sz="5277"/>
            </a:lvl1pPr>
            <a:lvl2pPr>
              <a:defRPr sz="4617"/>
            </a:lvl2pPr>
            <a:lvl3pPr>
              <a:defRPr sz="3958"/>
            </a:lvl3pPr>
            <a:lvl4pPr>
              <a:defRPr sz="3298"/>
            </a:lvl4pPr>
            <a:lvl5pPr>
              <a:defRPr sz="3298"/>
            </a:lvl5pPr>
            <a:lvl6pPr>
              <a:defRPr sz="3298"/>
            </a:lvl6pPr>
            <a:lvl7pPr>
              <a:defRPr sz="3298"/>
            </a:lvl7pPr>
            <a:lvl8pPr>
              <a:defRPr sz="3298"/>
            </a:lvl8pPr>
            <a:lvl9pPr>
              <a:defRPr sz="3298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84886" y="3392805"/>
            <a:ext cx="6484607" cy="6285591"/>
          </a:xfrm>
        </p:spPr>
        <p:txBody>
          <a:bodyPr/>
          <a:lstStyle>
            <a:lvl1pPr marL="0" indent="0">
              <a:buNone/>
              <a:defRPr sz="2639"/>
            </a:lvl1pPr>
            <a:lvl2pPr marL="753969" indent="0">
              <a:buNone/>
              <a:defRPr sz="2309"/>
            </a:lvl2pPr>
            <a:lvl3pPr marL="1507937" indent="0">
              <a:buNone/>
              <a:defRPr sz="1979"/>
            </a:lvl3pPr>
            <a:lvl4pPr marL="2261906" indent="0">
              <a:buNone/>
              <a:defRPr sz="1649"/>
            </a:lvl4pPr>
            <a:lvl5pPr marL="3015874" indent="0">
              <a:buNone/>
              <a:defRPr sz="1649"/>
            </a:lvl5pPr>
            <a:lvl6pPr marL="3769843" indent="0">
              <a:buNone/>
              <a:defRPr sz="1649"/>
            </a:lvl6pPr>
            <a:lvl7pPr marL="4523811" indent="0">
              <a:buNone/>
              <a:defRPr sz="1649"/>
            </a:lvl7pPr>
            <a:lvl8pPr marL="5277780" indent="0">
              <a:buNone/>
              <a:defRPr sz="1649"/>
            </a:lvl8pPr>
            <a:lvl9pPr marL="6031748" indent="0">
              <a:buNone/>
              <a:defRPr sz="1649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09/12/2025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897406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4886" y="753957"/>
            <a:ext cx="6484607" cy="2638848"/>
          </a:xfrm>
        </p:spPr>
        <p:txBody>
          <a:bodyPr anchor="b"/>
          <a:lstStyle>
            <a:lvl1pPr>
              <a:defRPr sz="5277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547536" y="1628338"/>
            <a:ext cx="10178505" cy="8036969"/>
          </a:xfrm>
        </p:spPr>
        <p:txBody>
          <a:bodyPr anchor="t"/>
          <a:lstStyle>
            <a:lvl1pPr marL="0" indent="0">
              <a:buNone/>
              <a:defRPr sz="5277"/>
            </a:lvl1pPr>
            <a:lvl2pPr marL="753969" indent="0">
              <a:buNone/>
              <a:defRPr sz="4617"/>
            </a:lvl2pPr>
            <a:lvl3pPr marL="1507937" indent="0">
              <a:buNone/>
              <a:defRPr sz="3958"/>
            </a:lvl3pPr>
            <a:lvl4pPr marL="2261906" indent="0">
              <a:buNone/>
              <a:defRPr sz="3298"/>
            </a:lvl4pPr>
            <a:lvl5pPr marL="3015874" indent="0">
              <a:buNone/>
              <a:defRPr sz="3298"/>
            </a:lvl5pPr>
            <a:lvl6pPr marL="3769843" indent="0">
              <a:buNone/>
              <a:defRPr sz="3298"/>
            </a:lvl6pPr>
            <a:lvl7pPr marL="4523811" indent="0">
              <a:buNone/>
              <a:defRPr sz="3298"/>
            </a:lvl7pPr>
            <a:lvl8pPr marL="5277780" indent="0">
              <a:buNone/>
              <a:defRPr sz="3298"/>
            </a:lvl8pPr>
            <a:lvl9pPr marL="6031748" indent="0">
              <a:buNone/>
              <a:defRPr sz="3298"/>
            </a:lvl9pPr>
          </a:lstStyle>
          <a:p>
            <a:r>
              <a:rPr lang="en-GB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84886" y="3392805"/>
            <a:ext cx="6484607" cy="6285591"/>
          </a:xfrm>
        </p:spPr>
        <p:txBody>
          <a:bodyPr/>
          <a:lstStyle>
            <a:lvl1pPr marL="0" indent="0">
              <a:buNone/>
              <a:defRPr sz="2639"/>
            </a:lvl1pPr>
            <a:lvl2pPr marL="753969" indent="0">
              <a:buNone/>
              <a:defRPr sz="2309"/>
            </a:lvl2pPr>
            <a:lvl3pPr marL="1507937" indent="0">
              <a:buNone/>
              <a:defRPr sz="1979"/>
            </a:lvl3pPr>
            <a:lvl4pPr marL="2261906" indent="0">
              <a:buNone/>
              <a:defRPr sz="1649"/>
            </a:lvl4pPr>
            <a:lvl5pPr marL="3015874" indent="0">
              <a:buNone/>
              <a:defRPr sz="1649"/>
            </a:lvl5pPr>
            <a:lvl6pPr marL="3769843" indent="0">
              <a:buNone/>
              <a:defRPr sz="1649"/>
            </a:lvl6pPr>
            <a:lvl7pPr marL="4523811" indent="0">
              <a:buNone/>
              <a:defRPr sz="1649"/>
            </a:lvl7pPr>
            <a:lvl8pPr marL="5277780" indent="0">
              <a:buNone/>
              <a:defRPr sz="1649"/>
            </a:lvl8pPr>
            <a:lvl9pPr marL="6031748" indent="0">
              <a:buNone/>
              <a:defRPr sz="1649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09/12/2025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702701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09/12/2025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640390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4388133" y="602118"/>
            <a:ext cx="4335289" cy="9584151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82266" y="602118"/>
            <a:ext cx="12754546" cy="9584151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09/12/2025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011393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COLO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6" descr="A rainbow colored lines on a black background&#10;&#10;Description automatically generated">
            <a:extLst>
              <a:ext uri="{FF2B5EF4-FFF2-40B4-BE49-F238E27FC236}">
                <a16:creationId xmlns:a16="http://schemas.microsoft.com/office/drawing/2014/main" id="{F07AC103-5CE6-0042-F2D7-D6CEF210F6B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8886303">
            <a:off x="8704740" y="4748899"/>
            <a:ext cx="17064523" cy="13931584"/>
          </a:xfrm>
          <a:prstGeom prst="rect">
            <a:avLst/>
          </a:prstGeom>
        </p:spPr>
      </p:pic>
      <p:sp>
        <p:nvSpPr>
          <p:cNvPr id="15" name="Espaço Reservado para Texto 12">
            <a:extLst>
              <a:ext uri="{FF2B5EF4-FFF2-40B4-BE49-F238E27FC236}">
                <a16:creationId xmlns:a16="http://schemas.microsoft.com/office/drawing/2014/main" id="{55CBB6D1-27F8-4ACE-C5F5-35CB54A925B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9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1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err="1"/>
              <a:t>Example</a:t>
            </a:r>
            <a:r>
              <a:rPr lang="pt-BR"/>
              <a:t>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Text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720562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514AA583-8FC2-FDF6-D7DA-6710A1760471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CE36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892E0F08-D370-664B-9A70-B9390133430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err="1"/>
              <a:t>Example</a:t>
            </a:r>
            <a:r>
              <a:rPr lang="pt-BR"/>
              <a:t>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Text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919675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F97B1474-3F52-1181-1FDE-F0285CAFB4D4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00BC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C787FC82-9E0F-B821-9D4A-C9797B2BB11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err="1"/>
              <a:t>Example</a:t>
            </a:r>
            <a:r>
              <a:rPr lang="pt-BR"/>
              <a:t>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Text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71536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9">
            <a:extLst>
              <a:ext uri="{FF2B5EF4-FFF2-40B4-BE49-F238E27FC236}">
                <a16:creationId xmlns:a16="http://schemas.microsoft.com/office/drawing/2014/main" id="{C3340CB0-1C23-F57F-5ADC-F9605B44B579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FFD5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" name="Espaço Reservado para Texto 12">
            <a:extLst>
              <a:ext uri="{FF2B5EF4-FFF2-40B4-BE49-F238E27FC236}">
                <a16:creationId xmlns:a16="http://schemas.microsoft.com/office/drawing/2014/main" id="{CCEB6FC9-0ABE-84AD-5E69-10FCF044B35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err="1"/>
              <a:t>Example</a:t>
            </a:r>
            <a:r>
              <a:rPr lang="pt-BR"/>
              <a:t>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Text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788287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TYL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C32F7A55-771D-1B9E-1A6C-E5D1F6FCE2E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54845" y="828676"/>
            <a:ext cx="12293599" cy="558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4001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/>
              <a:t>Slide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goes</a:t>
            </a:r>
            <a:r>
              <a:rPr lang="pt-BR"/>
              <a:t> </a:t>
            </a:r>
            <a:r>
              <a:rPr lang="pt-BR" err="1"/>
              <a:t>here</a:t>
            </a:r>
            <a:r>
              <a:rPr lang="pt-BR"/>
              <a:t> (delete </a:t>
            </a:r>
            <a:r>
              <a:rPr lang="pt-BR" err="1"/>
              <a:t>if</a:t>
            </a:r>
            <a:r>
              <a:rPr lang="pt-BR"/>
              <a:t> </a:t>
            </a:r>
            <a:r>
              <a:rPr lang="pt-BR" err="1"/>
              <a:t>not</a:t>
            </a:r>
            <a:r>
              <a:rPr lang="pt-BR"/>
              <a:t> </a:t>
            </a:r>
            <a:r>
              <a:rPr lang="pt-BR" err="1"/>
              <a:t>required</a:t>
            </a:r>
            <a:r>
              <a:rPr lang="pt-BR"/>
              <a:t>)</a:t>
            </a: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944758CB-C348-DFDD-7677-CDE3506100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56444" y="2581274"/>
            <a:ext cx="17409186" cy="6273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1" b="0" cap="none" spc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pt-BR"/>
              <a:t>Body Copy </a:t>
            </a:r>
            <a:r>
              <a:rPr lang="pt-BR" err="1"/>
              <a:t>goes</a:t>
            </a:r>
            <a:r>
              <a:rPr lang="pt-BR"/>
              <a:t> </a:t>
            </a:r>
            <a:r>
              <a:rPr lang="pt-BR" err="1"/>
              <a:t>here</a:t>
            </a:r>
            <a:endParaRPr lang="pt-BR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54994229-318A-5CBA-FCBC-8B5B54254F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361" y="9694841"/>
            <a:ext cx="18414787" cy="114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96557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COLO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A rainbow colored lines on a black background&#10;&#10;Description automatically generated">
            <a:extLst>
              <a:ext uri="{FF2B5EF4-FFF2-40B4-BE49-F238E27FC236}">
                <a16:creationId xmlns:a16="http://schemas.microsoft.com/office/drawing/2014/main" id="{6CC31DD0-DA09-F977-542F-B0A1B12DABC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624914">
            <a:off x="7658138" y="4379285"/>
            <a:ext cx="13535425" cy="11050406"/>
          </a:xfrm>
          <a:prstGeom prst="rect">
            <a:avLst/>
          </a:prstGeom>
        </p:spPr>
      </p:pic>
      <p:pic>
        <p:nvPicPr>
          <p:cNvPr id="16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4DBE7E17-4C43-90B1-693F-3DACA2FCD1D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8" name="Espaço Reservado para Texto 12">
            <a:extLst>
              <a:ext uri="{FF2B5EF4-FFF2-40B4-BE49-F238E27FC236}">
                <a16:creationId xmlns:a16="http://schemas.microsoft.com/office/drawing/2014/main" id="{5799AAF5-40A5-D79D-5581-2786C5316C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err="1"/>
              <a:t>Example</a:t>
            </a:r>
            <a:r>
              <a:rPr lang="pt-BR"/>
              <a:t>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Text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972070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4">
            <a:extLst>
              <a:ext uri="{FF2B5EF4-FFF2-40B4-BE49-F238E27FC236}">
                <a16:creationId xmlns:a16="http://schemas.microsoft.com/office/drawing/2014/main" id="{B4CDD625-1FF5-F87B-3916-F9A38426B8C0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9E4E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16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4DBE7E17-4C43-90B1-693F-3DACA2FCD1D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2" name="Espaço Reservado para Texto 12">
            <a:extLst>
              <a:ext uri="{FF2B5EF4-FFF2-40B4-BE49-F238E27FC236}">
                <a16:creationId xmlns:a16="http://schemas.microsoft.com/office/drawing/2014/main" id="{4EC1FC05-905A-A0AC-CFCE-18BA082631B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err="1"/>
              <a:t>Example</a:t>
            </a:r>
            <a:r>
              <a:rPr lang="pt-BR"/>
              <a:t>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Text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243408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em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slideLayout" Target="../slideLayouts/slideLayout10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Relationship Id="rId9" Type="http://schemas.openxmlformats.org/officeDocument/2006/relationships/image" Target="../media/image6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16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7.xml"/><Relationship Id="rId9" Type="http://schemas.openxmlformats.org/officeDocument/2006/relationships/image" Target="../media/image2.emf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6.png"/><Relationship Id="rId4" Type="http://schemas.openxmlformats.org/officeDocument/2006/relationships/image" Target="../media/image8.emf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9F06D21E-B024-0A01-4D72-B02978013CBE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755711" y="9333565"/>
            <a:ext cx="3690964" cy="114184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8121CE6-578C-C793-DCFE-7ABDEF135CCB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15028430" y="739755"/>
            <a:ext cx="4321548" cy="1101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358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45" r:id="rId7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46">
        <a:defRPr>
          <a:latin typeface="+mn-lt"/>
          <a:ea typeface="+mn-ea"/>
          <a:cs typeface="+mn-cs"/>
        </a:defRPr>
      </a:lvl2pPr>
      <a:lvl3pPr marL="914491">
        <a:defRPr>
          <a:latin typeface="+mn-lt"/>
          <a:ea typeface="+mn-ea"/>
          <a:cs typeface="+mn-cs"/>
        </a:defRPr>
      </a:lvl3pPr>
      <a:lvl4pPr marL="1371737">
        <a:defRPr>
          <a:latin typeface="+mn-lt"/>
          <a:ea typeface="+mn-ea"/>
          <a:cs typeface="+mn-cs"/>
        </a:defRPr>
      </a:lvl4pPr>
      <a:lvl5pPr marL="1828983">
        <a:defRPr>
          <a:latin typeface="+mn-lt"/>
          <a:ea typeface="+mn-ea"/>
          <a:cs typeface="+mn-cs"/>
        </a:defRPr>
      </a:lvl5pPr>
      <a:lvl6pPr marL="2286229">
        <a:defRPr>
          <a:latin typeface="+mn-lt"/>
          <a:ea typeface="+mn-ea"/>
          <a:cs typeface="+mn-cs"/>
        </a:defRPr>
      </a:lvl6pPr>
      <a:lvl7pPr marL="2743474">
        <a:defRPr>
          <a:latin typeface="+mn-lt"/>
          <a:ea typeface="+mn-ea"/>
          <a:cs typeface="+mn-cs"/>
        </a:defRPr>
      </a:lvl7pPr>
      <a:lvl8pPr marL="3200720">
        <a:defRPr>
          <a:latin typeface="+mn-lt"/>
          <a:ea typeface="+mn-ea"/>
          <a:cs typeface="+mn-cs"/>
        </a:defRPr>
      </a:lvl8pPr>
      <a:lvl9pPr marL="3657966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46">
        <a:defRPr>
          <a:latin typeface="+mn-lt"/>
          <a:ea typeface="+mn-ea"/>
          <a:cs typeface="+mn-cs"/>
        </a:defRPr>
      </a:lvl2pPr>
      <a:lvl3pPr marL="914491">
        <a:defRPr>
          <a:latin typeface="+mn-lt"/>
          <a:ea typeface="+mn-ea"/>
          <a:cs typeface="+mn-cs"/>
        </a:defRPr>
      </a:lvl3pPr>
      <a:lvl4pPr marL="1371737">
        <a:defRPr>
          <a:latin typeface="+mn-lt"/>
          <a:ea typeface="+mn-ea"/>
          <a:cs typeface="+mn-cs"/>
        </a:defRPr>
      </a:lvl4pPr>
      <a:lvl5pPr marL="1828983">
        <a:defRPr>
          <a:latin typeface="+mn-lt"/>
          <a:ea typeface="+mn-ea"/>
          <a:cs typeface="+mn-cs"/>
        </a:defRPr>
      </a:lvl5pPr>
      <a:lvl6pPr marL="2286229">
        <a:defRPr>
          <a:latin typeface="+mn-lt"/>
          <a:ea typeface="+mn-ea"/>
          <a:cs typeface="+mn-cs"/>
        </a:defRPr>
      </a:lvl6pPr>
      <a:lvl7pPr marL="2743474">
        <a:defRPr>
          <a:latin typeface="+mn-lt"/>
          <a:ea typeface="+mn-ea"/>
          <a:cs typeface="+mn-cs"/>
        </a:defRPr>
      </a:lvl7pPr>
      <a:lvl8pPr marL="3200720">
        <a:defRPr>
          <a:latin typeface="+mn-lt"/>
          <a:ea typeface="+mn-ea"/>
          <a:cs typeface="+mn-cs"/>
        </a:defRPr>
      </a:lvl8pPr>
      <a:lvl9pPr marL="3657966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>
            <a:extLst>
              <a:ext uri="{FF2B5EF4-FFF2-40B4-BE49-F238E27FC236}">
                <a16:creationId xmlns:a16="http://schemas.microsoft.com/office/drawing/2014/main" id="{D9AF0F01-5FF9-F09C-DDB3-0C0AB315ADC3}"/>
              </a:ext>
            </a:extLst>
          </p:cNvPr>
          <p:cNvSpPr/>
          <p:nvPr userDrawn="1"/>
        </p:nvSpPr>
        <p:spPr>
          <a:xfrm>
            <a:off x="0" y="-446"/>
            <a:ext cx="20105688" cy="11309608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1F355E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9" name="Picture 39">
            <a:extLst>
              <a:ext uri="{FF2B5EF4-FFF2-40B4-BE49-F238E27FC236}">
                <a16:creationId xmlns:a16="http://schemas.microsoft.com/office/drawing/2014/main" id="{759ACAD1-D133-C1E0-8B20-C493A7651410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733699" y="751246"/>
            <a:ext cx="4225956" cy="1077204"/>
          </a:xfrm>
          <a:prstGeom prst="rect">
            <a:avLst/>
          </a:prstGeom>
        </p:spPr>
      </p:pic>
      <p:pic>
        <p:nvPicPr>
          <p:cNvPr id="10" name="Content Placeholder 9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77A7B19E-E40A-E314-E4D6-9DDE45399BB0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726978" y="9333565"/>
            <a:ext cx="3690966" cy="114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778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22" r:id="rId2"/>
    <p:sldLayoutId id="2147483711" r:id="rId3"/>
    <p:sldLayoutId id="2147483713" r:id="rId4"/>
    <p:sldLayoutId id="2147483714" r:id="rId5"/>
    <p:sldLayoutId id="2147483715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25C07BA3-9066-96C0-1A4F-39B4D3E15B4A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755711" y="9333565"/>
            <a:ext cx="3690964" cy="1141845"/>
          </a:xfrm>
          <a:prstGeom prst="rect">
            <a:avLst/>
          </a:prstGeom>
        </p:spPr>
      </p:pic>
      <p:pic>
        <p:nvPicPr>
          <p:cNvPr id="3" name="Picture 6">
            <a:extLst>
              <a:ext uri="{FF2B5EF4-FFF2-40B4-BE49-F238E27FC236}">
                <a16:creationId xmlns:a16="http://schemas.microsoft.com/office/drawing/2014/main" id="{65A37F4B-86DB-56EB-30D3-272527875853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701699" y="739755"/>
            <a:ext cx="4321548" cy="1101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5305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23" r:id="rId2"/>
    <p:sldLayoutId id="2147483718" r:id="rId3"/>
    <p:sldLayoutId id="2147483719" r:id="rId4"/>
    <p:sldLayoutId id="2147483720" r:id="rId5"/>
    <p:sldLayoutId id="2147483721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0263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8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CC6DF583-6229-4B21-6A6F-414DD652D88E}"/>
              </a:ext>
            </a:extLst>
          </p:cNvPr>
          <p:cNvSpPr/>
          <p:nvPr userDrawn="1"/>
        </p:nvSpPr>
        <p:spPr>
          <a:xfrm>
            <a:off x="0" y="-446"/>
            <a:ext cx="20105688" cy="11309608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1F355E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" name="Picture 45">
            <a:extLst>
              <a:ext uri="{FF2B5EF4-FFF2-40B4-BE49-F238E27FC236}">
                <a16:creationId xmlns:a16="http://schemas.microsoft.com/office/drawing/2014/main" id="{352CB714-0D0D-0137-2145-4628998E350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5124022" y="751246"/>
            <a:ext cx="4225956" cy="107720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615C335-F55A-4D1C-A863-0249996E00C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 rot="10605549">
            <a:off x="10778872" y="4057117"/>
            <a:ext cx="11139024" cy="9093968"/>
          </a:xfrm>
          <a:prstGeom prst="rect">
            <a:avLst/>
          </a:prstGeom>
        </p:spPr>
      </p:pic>
      <p:pic>
        <p:nvPicPr>
          <p:cNvPr id="6" name="Content Placeholder 9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77F5684F-D2B3-6F5A-1982-4E939AFFA59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26978" y="9333565"/>
            <a:ext cx="3690966" cy="114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077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46">
        <a:defRPr>
          <a:latin typeface="+mn-lt"/>
          <a:ea typeface="+mn-ea"/>
          <a:cs typeface="+mn-cs"/>
        </a:defRPr>
      </a:lvl2pPr>
      <a:lvl3pPr marL="914491">
        <a:defRPr>
          <a:latin typeface="+mn-lt"/>
          <a:ea typeface="+mn-ea"/>
          <a:cs typeface="+mn-cs"/>
        </a:defRPr>
      </a:lvl3pPr>
      <a:lvl4pPr marL="1371737">
        <a:defRPr>
          <a:latin typeface="+mn-lt"/>
          <a:ea typeface="+mn-ea"/>
          <a:cs typeface="+mn-cs"/>
        </a:defRPr>
      </a:lvl4pPr>
      <a:lvl5pPr marL="1828983">
        <a:defRPr>
          <a:latin typeface="+mn-lt"/>
          <a:ea typeface="+mn-ea"/>
          <a:cs typeface="+mn-cs"/>
        </a:defRPr>
      </a:lvl5pPr>
      <a:lvl6pPr marL="2286229">
        <a:defRPr>
          <a:latin typeface="+mn-lt"/>
          <a:ea typeface="+mn-ea"/>
          <a:cs typeface="+mn-cs"/>
        </a:defRPr>
      </a:lvl6pPr>
      <a:lvl7pPr marL="2743474">
        <a:defRPr>
          <a:latin typeface="+mn-lt"/>
          <a:ea typeface="+mn-ea"/>
          <a:cs typeface="+mn-cs"/>
        </a:defRPr>
      </a:lvl7pPr>
      <a:lvl8pPr marL="3200720">
        <a:defRPr>
          <a:latin typeface="+mn-lt"/>
          <a:ea typeface="+mn-ea"/>
          <a:cs typeface="+mn-cs"/>
        </a:defRPr>
      </a:lvl8pPr>
      <a:lvl9pPr marL="3657966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46">
        <a:defRPr>
          <a:latin typeface="+mn-lt"/>
          <a:ea typeface="+mn-ea"/>
          <a:cs typeface="+mn-cs"/>
        </a:defRPr>
      </a:lvl2pPr>
      <a:lvl3pPr marL="914491">
        <a:defRPr>
          <a:latin typeface="+mn-lt"/>
          <a:ea typeface="+mn-ea"/>
          <a:cs typeface="+mn-cs"/>
        </a:defRPr>
      </a:lvl3pPr>
      <a:lvl4pPr marL="1371737">
        <a:defRPr>
          <a:latin typeface="+mn-lt"/>
          <a:ea typeface="+mn-ea"/>
          <a:cs typeface="+mn-cs"/>
        </a:defRPr>
      </a:lvl4pPr>
      <a:lvl5pPr marL="1828983">
        <a:defRPr>
          <a:latin typeface="+mn-lt"/>
          <a:ea typeface="+mn-ea"/>
          <a:cs typeface="+mn-cs"/>
        </a:defRPr>
      </a:lvl5pPr>
      <a:lvl6pPr marL="2286229">
        <a:defRPr>
          <a:latin typeface="+mn-lt"/>
          <a:ea typeface="+mn-ea"/>
          <a:cs typeface="+mn-cs"/>
        </a:defRPr>
      </a:lvl6pPr>
      <a:lvl7pPr marL="2743474">
        <a:defRPr>
          <a:latin typeface="+mn-lt"/>
          <a:ea typeface="+mn-ea"/>
          <a:cs typeface="+mn-cs"/>
        </a:defRPr>
      </a:lvl7pPr>
      <a:lvl8pPr marL="3200720">
        <a:defRPr>
          <a:latin typeface="+mn-lt"/>
          <a:ea typeface="+mn-ea"/>
          <a:cs typeface="+mn-cs"/>
        </a:defRPr>
      </a:lvl8pPr>
      <a:lvl9pPr marL="3657966">
        <a:defRPr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82266" y="602119"/>
            <a:ext cx="17341156" cy="21859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82266" y="3010591"/>
            <a:ext cx="17341156" cy="7175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82266" y="10482093"/>
            <a:ext cx="4523780" cy="6021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97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GB" smtClean="0"/>
              <a:t>09/12/2025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660009" y="10482093"/>
            <a:ext cx="6785670" cy="6021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97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4199642" y="10482093"/>
            <a:ext cx="4523780" cy="6021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97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4658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  <p:sldLayoutId id="2147483743" r:id="rId12"/>
  </p:sldLayoutIdLst>
  <p:txStyles>
    <p:titleStyle>
      <a:lvl1pPr algn="l" defTabSz="1507937" rtl="0" eaLnBrk="1" latinLnBrk="0" hangingPunct="1">
        <a:lnSpc>
          <a:spcPct val="90000"/>
        </a:lnSpc>
        <a:spcBef>
          <a:spcPct val="0"/>
        </a:spcBef>
        <a:buNone/>
        <a:defRPr sz="725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6984" indent="-376984" algn="l" defTabSz="1507937" rtl="0" eaLnBrk="1" latinLnBrk="0" hangingPunct="1">
        <a:lnSpc>
          <a:spcPct val="90000"/>
        </a:lnSpc>
        <a:spcBef>
          <a:spcPts val="1649"/>
        </a:spcBef>
        <a:buFont typeface="Arial" panose="020B0604020202020204" pitchFamily="34" charset="0"/>
        <a:buChar char="•"/>
        <a:defRPr sz="4617" kern="1200">
          <a:solidFill>
            <a:schemeClr val="tx1"/>
          </a:solidFill>
          <a:latin typeface="+mn-lt"/>
          <a:ea typeface="+mn-ea"/>
          <a:cs typeface="+mn-cs"/>
        </a:defRPr>
      </a:lvl1pPr>
      <a:lvl2pPr marL="1130953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3958" kern="1200">
          <a:solidFill>
            <a:schemeClr val="tx1"/>
          </a:solidFill>
          <a:latin typeface="+mn-lt"/>
          <a:ea typeface="+mn-ea"/>
          <a:cs typeface="+mn-cs"/>
        </a:defRPr>
      </a:lvl2pPr>
      <a:lvl3pPr marL="1884921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3298" kern="1200">
          <a:solidFill>
            <a:schemeClr val="tx1"/>
          </a:solidFill>
          <a:latin typeface="+mn-lt"/>
          <a:ea typeface="+mn-ea"/>
          <a:cs typeface="+mn-cs"/>
        </a:defRPr>
      </a:lvl3pPr>
      <a:lvl4pPr marL="2638890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4pPr>
      <a:lvl5pPr marL="3392858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5pPr>
      <a:lvl6pPr marL="4146827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6pPr>
      <a:lvl7pPr marL="4900795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7pPr>
      <a:lvl8pPr marL="5654764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8pPr>
      <a:lvl9pPr marL="6408732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B"/>
      </a:defPPr>
      <a:lvl1pPr marL="0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1pPr>
      <a:lvl2pPr marL="753969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2pPr>
      <a:lvl3pPr marL="1507937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3pPr>
      <a:lvl4pPr marL="2261906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4pPr>
      <a:lvl5pPr marL="3015874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5pPr>
      <a:lvl6pPr marL="3769843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6pPr>
      <a:lvl7pPr marL="4523811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7pPr>
      <a:lvl8pPr marL="5277780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8pPr>
      <a:lvl9pPr marL="6031748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2.png"/><Relationship Id="rId7" Type="http://schemas.openxmlformats.org/officeDocument/2006/relationships/image" Target="../media/image1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1.xml"/><Relationship Id="rId6" Type="http://schemas.openxmlformats.org/officeDocument/2006/relationships/hyperlink" Target="https://pixabay.com/es/vertedero-gesti%C3%B3n-de-residuos-879437/" TargetMode="External"/><Relationship Id="rId5" Type="http://schemas.openxmlformats.org/officeDocument/2006/relationships/image" Target="../media/image14.jp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s://nhswales365-my.sharepoint.com/:f:/g/personal/amanda_reece_wales_nhs_uk/Eglu-857jtNMuPDmi6bqY5MBqhTRFntNJZiBkryKJBhpRw?tdid=1172afde-ab29-4c90-a462-c67dc7308e23" TargetMode="External"/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9.xml"/><Relationship Id="rId5" Type="http://schemas.openxmlformats.org/officeDocument/2006/relationships/hyperlink" Target="https://openclipart.org/detail/188471/people---pessoas-by-leandrosciola-188471" TargetMode="Externa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009A376A-37EC-6007-B8CD-E2AEE0C795C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11576" y="2087052"/>
            <a:ext cx="17409186" cy="2810464"/>
          </a:xfrm>
        </p:spPr>
        <p:txBody>
          <a:bodyPr/>
          <a:lstStyle/>
          <a:p>
            <a:r>
              <a:rPr lang="pt-BR" dirty="0"/>
              <a:t>Case Study from the Quality Improvement Project </a:t>
            </a:r>
          </a:p>
          <a:p>
            <a:endParaRPr lang="pt-BR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0315885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C03A94-759D-CE03-B643-A0C3B14EE8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9055E76-519A-2DC7-2197-6695344073AC}"/>
              </a:ext>
            </a:extLst>
          </p:cNvPr>
          <p:cNvSpPr txBox="1"/>
          <p:nvPr/>
        </p:nvSpPr>
        <p:spPr>
          <a:xfrm>
            <a:off x="1" y="0"/>
            <a:ext cx="15035134" cy="1310487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GB" sz="3958" b="1" dirty="0">
                <a:solidFill>
                  <a:schemeClr val="bg1"/>
                </a:solidFill>
              </a:rPr>
              <a:t>Case Study</a:t>
            </a:r>
            <a:r>
              <a:rPr lang="en-GB" sz="3958" dirty="0">
                <a:solidFill>
                  <a:schemeClr val="bg1"/>
                </a:solidFill>
              </a:rPr>
              <a:t>: 87 Year Old Male under the current Chronic Oedema Wet Leg Pathway© with the District Nursing Workforce  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6BC8C47-D85C-6862-9ED9-900B91B33D5C}"/>
              </a:ext>
            </a:extLst>
          </p:cNvPr>
          <p:cNvSpPr txBox="1"/>
          <p:nvPr/>
        </p:nvSpPr>
        <p:spPr>
          <a:xfrm>
            <a:off x="356800" y="1767340"/>
            <a:ext cx="4539954" cy="602979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GB" sz="2968" b="1" kern="100" dirty="0">
                <a:latin typeface="Arial" panose="020B0604020202020204" pitchFamily="34" charset="0"/>
                <a:cs typeface="Arial" panose="020B0604020202020204" pitchFamily="34" charset="0"/>
              </a:rPr>
              <a:t>Past Medical History </a:t>
            </a:r>
          </a:p>
          <a:p>
            <a:r>
              <a:rPr lang="en-GB" sz="2968" dirty="0">
                <a:latin typeface="Arial" panose="020B0604020202020204" pitchFamily="34" charset="0"/>
                <a:cs typeface="Arial" panose="020B0604020202020204" pitchFamily="34" charset="0"/>
              </a:rPr>
              <a:t>Cellulitis </a:t>
            </a:r>
          </a:p>
          <a:p>
            <a:r>
              <a:rPr lang="en-GB" sz="2968" dirty="0">
                <a:latin typeface="Arial" panose="020B0604020202020204" pitchFamily="34" charset="0"/>
                <a:cs typeface="Arial" panose="020B0604020202020204" pitchFamily="34" charset="0"/>
              </a:rPr>
              <a:t>Lymphoedema </a:t>
            </a:r>
          </a:p>
          <a:p>
            <a:r>
              <a:rPr lang="en-GB" sz="2968" dirty="0">
                <a:latin typeface="Arial" panose="020B0604020202020204" pitchFamily="34" charset="0"/>
                <a:cs typeface="Arial" panose="020B0604020202020204" pitchFamily="34" charset="0"/>
              </a:rPr>
              <a:t>Type 2 diabetes</a:t>
            </a:r>
          </a:p>
          <a:p>
            <a:r>
              <a:rPr lang="en-GB" sz="2968" dirty="0">
                <a:latin typeface="Arial" panose="020B0604020202020204" pitchFamily="34" charset="0"/>
                <a:cs typeface="Arial" panose="020B0604020202020204" pitchFamily="34" charset="0"/>
              </a:rPr>
              <a:t>Hypertension </a:t>
            </a:r>
          </a:p>
          <a:p>
            <a:r>
              <a:rPr lang="en-GB" sz="2968" dirty="0">
                <a:latin typeface="Arial" panose="020B0604020202020204" pitchFamily="34" charset="0"/>
                <a:cs typeface="Arial" panose="020B0604020202020204" pitchFamily="34" charset="0"/>
              </a:rPr>
              <a:t>Pacemaker </a:t>
            </a:r>
          </a:p>
          <a:p>
            <a:r>
              <a:rPr lang="en-GB" sz="2968" dirty="0">
                <a:latin typeface="Arial" panose="020B0604020202020204" pitchFamily="34" charset="0"/>
                <a:cs typeface="Arial" panose="020B0604020202020204" pitchFamily="34" charset="0"/>
              </a:rPr>
              <a:t>Atrial fibrillation </a:t>
            </a:r>
          </a:p>
          <a:p>
            <a:endParaRPr lang="en-GB" sz="2968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968" b="1" dirty="0">
                <a:latin typeface="Arial" panose="020B0604020202020204" pitchFamily="34" charset="0"/>
                <a:cs typeface="Arial" panose="020B0604020202020204" pitchFamily="34" charset="0"/>
              </a:rPr>
              <a:t>Medication</a:t>
            </a:r>
          </a:p>
          <a:p>
            <a:r>
              <a:rPr lang="en-GB" sz="2968" dirty="0">
                <a:latin typeface="Arial" panose="020B0604020202020204" pitchFamily="34" charset="0"/>
                <a:cs typeface="Arial" panose="020B0604020202020204" pitchFamily="34" charset="0"/>
              </a:rPr>
              <a:t>Furosemide</a:t>
            </a:r>
          </a:p>
          <a:p>
            <a:r>
              <a:rPr lang="en-GB" sz="2968" dirty="0">
                <a:latin typeface="Arial" panose="020B0604020202020204" pitchFamily="34" charset="0"/>
                <a:cs typeface="Arial" panose="020B0604020202020204" pitchFamily="34" charset="0"/>
              </a:rPr>
              <a:t>Bisoprolol</a:t>
            </a:r>
          </a:p>
          <a:p>
            <a:r>
              <a:rPr lang="en-GB" sz="2968" dirty="0">
                <a:latin typeface="Arial" panose="020B0604020202020204" pitchFamily="34" charset="0"/>
                <a:cs typeface="Arial" panose="020B0604020202020204" pitchFamily="34" charset="0"/>
              </a:rPr>
              <a:t>Apixaban</a:t>
            </a:r>
          </a:p>
          <a:p>
            <a:r>
              <a:rPr lang="en-GB" sz="2968" dirty="0">
                <a:latin typeface="Arial" panose="020B0604020202020204" pitchFamily="34" charset="0"/>
                <a:cs typeface="Arial" panose="020B0604020202020204" pitchFamily="34" charset="0"/>
              </a:rPr>
              <a:t>Insulin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6D01D65-7117-7300-52E5-78B7F17C3A9B}"/>
              </a:ext>
            </a:extLst>
          </p:cNvPr>
          <p:cNvSpPr txBox="1"/>
          <p:nvPr/>
        </p:nvSpPr>
        <p:spPr>
          <a:xfrm>
            <a:off x="5334544" y="1880846"/>
            <a:ext cx="6955859" cy="2603020"/>
          </a:xfrm>
          <a:prstGeom prst="rect">
            <a:avLst/>
          </a:prstGeom>
          <a:solidFill>
            <a:srgbClr val="7EB0DE"/>
          </a:solidFill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968" b="1" kern="100" dirty="0"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Social History</a:t>
            </a:r>
            <a:r>
              <a:rPr lang="en-GB" sz="2968" kern="100" dirty="0">
                <a:ea typeface="Aptos" panose="020B0004020202020204" pitchFamily="34" charset="0"/>
              </a:rPr>
              <a:t>: </a:t>
            </a:r>
            <a:r>
              <a:rPr lang="en-GB" sz="2968" dirty="0">
                <a:latin typeface="Arial" panose="020B0604020202020204" pitchFamily="34" charset="0"/>
                <a:cs typeface="Arial" panose="020B0604020202020204" pitchFamily="34" charset="0"/>
              </a:rPr>
              <a:t>Lives alone, doesn’t drive, ex-smoker, Needing carers (since fall 6 months ago)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968" b="1" kern="100" dirty="0"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Carers:</a:t>
            </a:r>
            <a:r>
              <a:rPr lang="en-GB" sz="2968" kern="100" dirty="0"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</a:t>
            </a:r>
            <a:r>
              <a:rPr lang="en-GB" sz="2968" dirty="0">
                <a:latin typeface="Arial" panose="020B0604020202020204" pitchFamily="34" charset="0"/>
                <a:cs typeface="Arial" panose="020B0604020202020204" pitchFamily="34" charset="0"/>
              </a:rPr>
              <a:t>Twice daily for 6 months to support morning and nighttime ADLs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1D29B74-634C-CE26-4799-BD58F099376A}"/>
              </a:ext>
            </a:extLst>
          </p:cNvPr>
          <p:cNvSpPr txBox="1"/>
          <p:nvPr/>
        </p:nvSpPr>
        <p:spPr>
          <a:xfrm>
            <a:off x="5334544" y="5123671"/>
            <a:ext cx="6955859" cy="2114297"/>
          </a:xfrm>
          <a:prstGeom prst="rect">
            <a:avLst/>
          </a:prstGeom>
          <a:solidFill>
            <a:srgbClr val="FFD550"/>
          </a:solidFill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968" b="1" kern="100" dirty="0"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Management Plan </a:t>
            </a:r>
            <a:r>
              <a:rPr lang="en-GB" sz="2968" kern="100" dirty="0">
                <a:latin typeface="Arial" panose="020B0604020202020204" pitchFamily="34" charset="0"/>
                <a:cs typeface="Arial" panose="020B0604020202020204" pitchFamily="34" charset="0"/>
              </a:rPr>
              <a:t>District Nursing ‘Wet leg pathway’ (established pathway)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968" b="1" kern="100" dirty="0">
                <a:latin typeface="Arial" panose="020B0604020202020204" pitchFamily="34" charset="0"/>
                <a:cs typeface="Arial" panose="020B0604020202020204" pitchFamily="34" charset="0"/>
              </a:rPr>
              <a:t>31 district nursing calls for wet legs over 10 weeks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5114126-91F0-22F9-1004-33580F22D362}"/>
              </a:ext>
            </a:extLst>
          </p:cNvPr>
          <p:cNvSpPr txBox="1"/>
          <p:nvPr/>
        </p:nvSpPr>
        <p:spPr>
          <a:xfrm>
            <a:off x="12565822" y="5830432"/>
            <a:ext cx="5901939" cy="4171783"/>
          </a:xfrm>
          <a:prstGeom prst="rect">
            <a:avLst/>
          </a:prstGeom>
          <a:solidFill>
            <a:srgbClr val="00BC62"/>
          </a:solidFill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968" b="1" kern="100" dirty="0"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Input</a:t>
            </a:r>
            <a:r>
              <a:rPr lang="en-GB" sz="2968" kern="100" dirty="0"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: Following QI Project/Education and </a:t>
            </a:r>
            <a:r>
              <a:rPr lang="en-GB" sz="2968" kern="100" dirty="0" err="1"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NTproBNP</a:t>
            </a:r>
            <a:r>
              <a:rPr lang="en-GB" sz="2968" kern="100" dirty="0"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968" kern="100" dirty="0" err="1"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NTproBNP</a:t>
            </a:r>
            <a:r>
              <a:rPr lang="en-GB" sz="2968" kern="100" dirty="0"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result </a:t>
            </a:r>
            <a:r>
              <a:rPr lang="en-GB" sz="2968" b="1" kern="100" dirty="0"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</a:t>
            </a:r>
            <a:r>
              <a:rPr lang="en-GB" sz="2968" b="1" kern="100" dirty="0"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1637 </a:t>
            </a:r>
            <a:r>
              <a:rPr lang="en-GB" sz="2968" kern="100" dirty="0"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(positive 400+)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968" b="1" kern="100" dirty="0"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Referral</a:t>
            </a:r>
            <a:r>
              <a:rPr lang="en-GB" sz="2968" kern="100" dirty="0">
                <a:solidFill>
                  <a:schemeClr val="accent1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</a:t>
            </a:r>
            <a:r>
              <a:rPr lang="en-GB" sz="2968" kern="100" dirty="0"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- made by GP to the Rapid Diagnostic Clinic for possible new heart failure diagnosis </a:t>
            </a:r>
          </a:p>
        </p:txBody>
      </p:sp>
      <p:sp>
        <p:nvSpPr>
          <p:cNvPr id="8" name="Flowchart: Alternate Process 7">
            <a:extLst>
              <a:ext uri="{FF2B5EF4-FFF2-40B4-BE49-F238E27FC236}">
                <a16:creationId xmlns:a16="http://schemas.microsoft.com/office/drawing/2014/main" id="{43020955-A945-FC94-B7AC-C70182D421A4}"/>
              </a:ext>
            </a:extLst>
          </p:cNvPr>
          <p:cNvSpPr/>
          <p:nvPr/>
        </p:nvSpPr>
        <p:spPr>
          <a:xfrm>
            <a:off x="12923916" y="1960250"/>
            <a:ext cx="6793717" cy="3291466"/>
          </a:xfrm>
          <a:prstGeom prst="flowChartAlternateProcess">
            <a:avLst/>
          </a:prstGeom>
          <a:gradFill flip="none" rotWithShape="1"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968" dirty="0">
                <a:solidFill>
                  <a:schemeClr val="bg1"/>
                </a:solidFill>
              </a:rPr>
              <a:t>Patient not improving despite efforts and input from many services….. Continues to worsen </a:t>
            </a:r>
          </a:p>
        </p:txBody>
      </p:sp>
      <p:pic>
        <p:nvPicPr>
          <p:cNvPr id="9" name="Picture 2" descr="Blood sample for B-type natriuretic peptide or BNP test, cardiac marker ...">
            <a:extLst>
              <a:ext uri="{FF2B5EF4-FFF2-40B4-BE49-F238E27FC236}">
                <a16:creationId xmlns:a16="http://schemas.microsoft.com/office/drawing/2014/main" id="{FE0172A6-1333-DF8A-343A-0758D375882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17" t="12355" r="9855" b="17109"/>
          <a:stretch>
            <a:fillRect/>
          </a:stretch>
        </p:blipFill>
        <p:spPr bwMode="auto">
          <a:xfrm>
            <a:off x="17828688" y="8377784"/>
            <a:ext cx="1888945" cy="1463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Explosion: 8 Points 3">
            <a:extLst>
              <a:ext uri="{FF2B5EF4-FFF2-40B4-BE49-F238E27FC236}">
                <a16:creationId xmlns:a16="http://schemas.microsoft.com/office/drawing/2014/main" id="{4914BD1D-8340-9BC4-0CF5-3CDBB5D3131F}"/>
              </a:ext>
            </a:extLst>
          </p:cNvPr>
          <p:cNvSpPr/>
          <p:nvPr/>
        </p:nvSpPr>
        <p:spPr>
          <a:xfrm>
            <a:off x="17342698" y="5251716"/>
            <a:ext cx="1749999" cy="1176172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968"/>
          </a:p>
        </p:txBody>
      </p:sp>
    </p:spTree>
    <p:extLst>
      <p:ext uri="{BB962C8B-B14F-4D97-AF65-F5344CB8AC3E}">
        <p14:creationId xmlns:p14="http://schemas.microsoft.com/office/powerpoint/2010/main" val="22456299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4A891B6-CA66-335A-4C86-00D9CD6020B6}"/>
              </a:ext>
            </a:extLst>
          </p:cNvPr>
          <p:cNvSpPr txBox="1"/>
          <p:nvPr/>
        </p:nvSpPr>
        <p:spPr>
          <a:xfrm>
            <a:off x="26994" y="0"/>
            <a:ext cx="9278283" cy="1005981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GB" sz="5937" b="1" dirty="0">
                <a:solidFill>
                  <a:schemeClr val="bg1"/>
                </a:solidFill>
              </a:rPr>
              <a:t>Case Study Intervention</a:t>
            </a:r>
          </a:p>
        </p:txBody>
      </p:sp>
      <p:sp>
        <p:nvSpPr>
          <p:cNvPr id="6" name="Arrow: Pentagon 5">
            <a:extLst>
              <a:ext uri="{FF2B5EF4-FFF2-40B4-BE49-F238E27FC236}">
                <a16:creationId xmlns:a16="http://schemas.microsoft.com/office/drawing/2014/main" id="{552DC0D0-6035-CA46-37D6-F4339678B12B}"/>
              </a:ext>
            </a:extLst>
          </p:cNvPr>
          <p:cNvSpPr/>
          <p:nvPr/>
        </p:nvSpPr>
        <p:spPr>
          <a:xfrm>
            <a:off x="101945" y="1300339"/>
            <a:ext cx="11484457" cy="1634043"/>
          </a:xfrm>
          <a:prstGeom prst="homePlate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3958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 1</a:t>
            </a:r>
          </a:p>
          <a:p>
            <a:r>
              <a:rPr lang="en-GB" sz="3958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District nurse recommends Blood Test – </a:t>
            </a:r>
            <a:r>
              <a:rPr lang="en-GB" sz="3958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NTproBNP</a:t>
            </a:r>
            <a:r>
              <a:rPr lang="en-GB" sz="3958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GP</a:t>
            </a:r>
          </a:p>
        </p:txBody>
      </p:sp>
      <p:sp>
        <p:nvSpPr>
          <p:cNvPr id="7" name="Arrow: Pentagon 6">
            <a:extLst>
              <a:ext uri="{FF2B5EF4-FFF2-40B4-BE49-F238E27FC236}">
                <a16:creationId xmlns:a16="http://schemas.microsoft.com/office/drawing/2014/main" id="{1E71FB1D-B73C-D682-D969-EFCEDD078EBA}"/>
              </a:ext>
            </a:extLst>
          </p:cNvPr>
          <p:cNvSpPr/>
          <p:nvPr/>
        </p:nvSpPr>
        <p:spPr>
          <a:xfrm>
            <a:off x="101946" y="3055803"/>
            <a:ext cx="8542938" cy="1082444"/>
          </a:xfrm>
          <a:prstGeom prst="homePlate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3958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 2</a:t>
            </a:r>
            <a:r>
              <a:rPr lang="en-GB" sz="3958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Rapid diagnostic clinic </a:t>
            </a:r>
          </a:p>
        </p:txBody>
      </p:sp>
      <p:sp>
        <p:nvSpPr>
          <p:cNvPr id="8" name="Arrow: Pentagon 7">
            <a:extLst>
              <a:ext uri="{FF2B5EF4-FFF2-40B4-BE49-F238E27FC236}">
                <a16:creationId xmlns:a16="http://schemas.microsoft.com/office/drawing/2014/main" id="{04FDCC3D-B4A1-A1D7-FCAB-0AF6A44BC650}"/>
              </a:ext>
            </a:extLst>
          </p:cNvPr>
          <p:cNvSpPr/>
          <p:nvPr/>
        </p:nvSpPr>
        <p:spPr>
          <a:xfrm>
            <a:off x="101945" y="4381089"/>
            <a:ext cx="7065488" cy="1082442"/>
          </a:xfrm>
          <a:prstGeom prst="homePlate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3958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 3</a:t>
            </a:r>
            <a:r>
              <a:rPr lang="en-GB" sz="3958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Patient assessment </a:t>
            </a:r>
          </a:p>
        </p:txBody>
      </p:sp>
      <p:sp>
        <p:nvSpPr>
          <p:cNvPr id="9" name="Arrow: Pentagon 8">
            <a:extLst>
              <a:ext uri="{FF2B5EF4-FFF2-40B4-BE49-F238E27FC236}">
                <a16:creationId xmlns:a16="http://schemas.microsoft.com/office/drawing/2014/main" id="{3F6A56C5-09A5-EBEB-87A8-C8B22732FB58}"/>
              </a:ext>
            </a:extLst>
          </p:cNvPr>
          <p:cNvSpPr/>
          <p:nvPr/>
        </p:nvSpPr>
        <p:spPr>
          <a:xfrm>
            <a:off x="101945" y="5682233"/>
            <a:ext cx="7545418" cy="1873665"/>
          </a:xfrm>
          <a:prstGeom prst="homePlate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3958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 4</a:t>
            </a:r>
            <a:r>
              <a:rPr lang="en-GB" sz="3958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GB" sz="3958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Diagnosis Heart Failure with Preserved Ejection Fraction </a:t>
            </a:r>
          </a:p>
        </p:txBody>
      </p:sp>
      <p:sp>
        <p:nvSpPr>
          <p:cNvPr id="10" name="Arrow: Pentagon 9">
            <a:extLst>
              <a:ext uri="{FF2B5EF4-FFF2-40B4-BE49-F238E27FC236}">
                <a16:creationId xmlns:a16="http://schemas.microsoft.com/office/drawing/2014/main" id="{782BE73A-D6B7-D15C-4DA6-6BF3B300EC9C}"/>
              </a:ext>
            </a:extLst>
          </p:cNvPr>
          <p:cNvSpPr/>
          <p:nvPr/>
        </p:nvSpPr>
        <p:spPr>
          <a:xfrm>
            <a:off x="101945" y="7734973"/>
            <a:ext cx="7065488" cy="1948973"/>
          </a:xfrm>
          <a:prstGeom prst="homePlate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3958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 5 </a:t>
            </a:r>
          </a:p>
          <a:p>
            <a:r>
              <a:rPr lang="en-GB" sz="3958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Community heart failure service for optimisation </a:t>
            </a:r>
          </a:p>
        </p:txBody>
      </p:sp>
      <p:pic>
        <p:nvPicPr>
          <p:cNvPr id="4" name="Picture 3" descr="A person sitting in a chair holding a paper money">
            <a:extLst>
              <a:ext uri="{FF2B5EF4-FFF2-40B4-BE49-F238E27FC236}">
                <a16:creationId xmlns:a16="http://schemas.microsoft.com/office/drawing/2014/main" id="{86BF4568-DBF1-3334-F063-798D2634AC0C}"/>
              </a:ext>
            </a:extLst>
          </p:cNvPr>
          <p:cNvPicPr/>
          <p:nvPr/>
        </p:nvPicPr>
        <p:blipFill>
          <a:blip r:embed="rId2">
            <a:alphaModFix amt="35000"/>
          </a:blip>
          <a:srcRect t="2094" r="-1" b="11647"/>
          <a:stretch>
            <a:fillRect/>
          </a:stretch>
        </p:blipFill>
        <p:spPr>
          <a:xfrm>
            <a:off x="8836055" y="0"/>
            <a:ext cx="11269633" cy="10170663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4C98D3F-42FD-C19E-AC7E-2D853C46097E}"/>
              </a:ext>
            </a:extLst>
          </p:cNvPr>
          <p:cNvSpPr txBox="1"/>
          <p:nvPr/>
        </p:nvSpPr>
        <p:spPr>
          <a:xfrm>
            <a:off x="7647362" y="4324902"/>
            <a:ext cx="4985346" cy="5538119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marL="148398" defTabSz="914479">
              <a:lnSpc>
                <a:spcPct val="90000"/>
              </a:lnSpc>
              <a:spcBef>
                <a:spcPts val="1649"/>
              </a:spcBef>
              <a:defRPr/>
            </a:pPr>
            <a:r>
              <a:rPr lang="en-US" sz="2400" b="1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Improved patient outcomes </a:t>
            </a:r>
          </a:p>
          <a:p>
            <a:pPr marL="377017" indent="-228620" defTabSz="914479">
              <a:lnSpc>
                <a:spcPct val="90000"/>
              </a:lnSpc>
              <a:spcBef>
                <a:spcPts val="1649"/>
              </a:spcBef>
              <a:buFont typeface="Arial" panose="020B0604020202020204" pitchFamily="34" charset="0"/>
              <a:buChar char="•"/>
              <a:defRPr/>
            </a:pPr>
            <a:r>
              <a:rPr lang="en-US" sz="1814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Longer under District Nurses for leg dressings </a:t>
            </a:r>
          </a:p>
          <a:p>
            <a:pPr marL="377017" indent="-228620" defTabSz="914479">
              <a:lnSpc>
                <a:spcPct val="90000"/>
              </a:lnSpc>
              <a:spcBef>
                <a:spcPts val="1649"/>
              </a:spcBef>
              <a:buFont typeface="Arial" panose="020B0604020202020204" pitchFamily="34" charset="0"/>
              <a:buChar char="•"/>
              <a:defRPr/>
            </a:pPr>
            <a:r>
              <a:rPr lang="en-US" sz="1814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Improved signs and symptoms of HF (7Kg weight loss)</a:t>
            </a:r>
          </a:p>
          <a:p>
            <a:pPr marL="377017" indent="-228620" defTabSz="914479">
              <a:lnSpc>
                <a:spcPct val="90000"/>
              </a:lnSpc>
              <a:spcBef>
                <a:spcPts val="1649"/>
              </a:spcBef>
              <a:buFont typeface="Arial" panose="020B0604020202020204" pitchFamily="34" charset="0"/>
              <a:buChar char="•"/>
              <a:defRPr/>
            </a:pPr>
            <a:r>
              <a:rPr lang="en-US" sz="1814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Reduction in his Insulin </a:t>
            </a:r>
          </a:p>
          <a:p>
            <a:pPr marL="377017" indent="-228620" defTabSz="914479">
              <a:lnSpc>
                <a:spcPct val="90000"/>
              </a:lnSpc>
              <a:spcBef>
                <a:spcPts val="1649"/>
              </a:spcBef>
              <a:buFont typeface="Arial" panose="020B0604020202020204" pitchFamily="34" charset="0"/>
              <a:buChar char="•"/>
              <a:defRPr/>
            </a:pPr>
            <a:r>
              <a:rPr lang="en-US" sz="1814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Able to sleep at night</a:t>
            </a:r>
          </a:p>
          <a:p>
            <a:pPr marL="377017" indent="-228620" defTabSz="914479">
              <a:lnSpc>
                <a:spcPct val="90000"/>
              </a:lnSpc>
              <a:spcBef>
                <a:spcPts val="1649"/>
              </a:spcBef>
              <a:buFont typeface="Arial" panose="020B0604020202020204" pitchFamily="34" charset="0"/>
              <a:buChar char="•"/>
              <a:defRPr/>
            </a:pPr>
            <a:r>
              <a:rPr lang="en-US" sz="1814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Improved QOL</a:t>
            </a:r>
          </a:p>
          <a:p>
            <a:pPr marL="377017" indent="-228620" defTabSz="914479">
              <a:lnSpc>
                <a:spcPct val="90000"/>
              </a:lnSpc>
              <a:spcBef>
                <a:spcPts val="1649"/>
              </a:spcBef>
              <a:buFont typeface="Arial" panose="020B0604020202020204" pitchFamily="34" charset="0"/>
              <a:buChar char="•"/>
              <a:defRPr/>
            </a:pPr>
            <a:r>
              <a:rPr lang="en-US" sz="1814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 now wear shoes/slippers</a:t>
            </a:r>
          </a:p>
          <a:p>
            <a:pPr marL="377017" indent="-228620" defTabSz="914479">
              <a:lnSpc>
                <a:spcPct val="90000"/>
              </a:lnSpc>
              <a:spcBef>
                <a:spcPts val="1649"/>
              </a:spcBef>
              <a:buFont typeface="Arial" panose="020B0604020202020204" pitchFamily="34" charset="0"/>
              <a:buChar char="•"/>
              <a:defRPr/>
            </a:pPr>
            <a:r>
              <a:rPr lang="en-US" sz="1814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further falls </a:t>
            </a:r>
          </a:p>
          <a:p>
            <a:pPr marL="377017" indent="-228620" defTabSz="914479">
              <a:lnSpc>
                <a:spcPct val="90000"/>
              </a:lnSpc>
              <a:spcBef>
                <a:spcPts val="1649"/>
              </a:spcBef>
              <a:buFont typeface="Arial" panose="020B0604020202020204" pitchFamily="34" charset="0"/>
              <a:buChar char="•"/>
              <a:defRPr/>
            </a:pPr>
            <a:r>
              <a:rPr lang="en-US" sz="1814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longer requiring carers, far more independent </a:t>
            </a:r>
          </a:p>
          <a:p>
            <a:pPr marL="377017" indent="-228620" defTabSz="914479">
              <a:lnSpc>
                <a:spcPct val="90000"/>
              </a:lnSpc>
              <a:spcBef>
                <a:spcPts val="1649"/>
              </a:spcBef>
              <a:buFont typeface="Arial" panose="020B0604020202020204" pitchFamily="34" charset="0"/>
              <a:buChar char="•"/>
              <a:defRPr/>
            </a:pPr>
            <a:r>
              <a:rPr lang="en-US" sz="1814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Has not required a hospital admission for cellulitis or heart failure </a:t>
            </a:r>
          </a:p>
        </p:txBody>
      </p:sp>
      <p:sp>
        <p:nvSpPr>
          <p:cNvPr id="12" name="Thought Bubble: Cloud 11">
            <a:extLst>
              <a:ext uri="{FF2B5EF4-FFF2-40B4-BE49-F238E27FC236}">
                <a16:creationId xmlns:a16="http://schemas.microsoft.com/office/drawing/2014/main" id="{C31D2B75-3167-D32A-80DE-843A23A54F5A}"/>
              </a:ext>
            </a:extLst>
          </p:cNvPr>
          <p:cNvSpPr/>
          <p:nvPr/>
        </p:nvSpPr>
        <p:spPr>
          <a:xfrm>
            <a:off x="16003399" y="7283384"/>
            <a:ext cx="4150326" cy="3109284"/>
          </a:xfrm>
          <a:prstGeom prst="cloudCallout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NTproBNP should have been considered at the start of the patient pathway </a:t>
            </a:r>
          </a:p>
          <a:p>
            <a:r>
              <a:rPr lang="en-GB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Consider aetiology of the wet leg </a:t>
            </a:r>
          </a:p>
        </p:txBody>
      </p:sp>
    </p:spTree>
    <p:extLst>
      <p:ext uri="{BB962C8B-B14F-4D97-AF65-F5344CB8AC3E}">
        <p14:creationId xmlns:p14="http://schemas.microsoft.com/office/powerpoint/2010/main" val="1859362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BC26B8-ED4A-F30D-6C72-13049EBCF8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40887B9-4B75-5EB6-4887-ABD7CDC1704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0" y="0"/>
            <a:ext cx="15463803" cy="1294019"/>
          </a:xfrm>
          <a:solidFill>
            <a:schemeClr val="accent4">
              <a:lumMod val="75000"/>
            </a:schemeClr>
          </a:solidFill>
        </p:spPr>
        <p:txBody>
          <a:bodyPr>
            <a:normAutofit fontScale="70000" lnSpcReduction="20000"/>
          </a:bodyPr>
          <a:lstStyle/>
          <a:p>
            <a:r>
              <a:rPr lang="en-GB" sz="7586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Cost Benefit &amp; Carbon Footprint Impact of QI Project</a:t>
            </a:r>
          </a:p>
          <a:p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31B15EF-7102-4640-7A69-355FAC7AB4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108" y="4777093"/>
            <a:ext cx="6156185" cy="297016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284D673-903A-E6C7-6F0C-DD15E5ABE150}"/>
              </a:ext>
            </a:extLst>
          </p:cNvPr>
          <p:cNvSpPr txBox="1"/>
          <p:nvPr/>
        </p:nvSpPr>
        <p:spPr>
          <a:xfrm>
            <a:off x="492337" y="4854244"/>
            <a:ext cx="5477726" cy="23759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968" dirty="0"/>
              <a:t>Nursing time saved £1500</a:t>
            </a:r>
          </a:p>
          <a:p>
            <a:r>
              <a:rPr lang="en-GB" sz="2968" dirty="0"/>
              <a:t>GP Contacts £1000</a:t>
            </a:r>
          </a:p>
          <a:p>
            <a:r>
              <a:rPr lang="en-GB" sz="2968" dirty="0"/>
              <a:t>Carers £3500</a:t>
            </a:r>
          </a:p>
          <a:p>
            <a:r>
              <a:rPr lang="en-GB" sz="2968" dirty="0"/>
              <a:t>Dressing Costs £1400</a:t>
            </a:r>
          </a:p>
          <a:p>
            <a:r>
              <a:rPr lang="en-GB" sz="2968" dirty="0"/>
              <a:t>Mileage £42 </a:t>
            </a:r>
            <a:r>
              <a:rPr lang="en-GB" sz="2309" dirty="0"/>
              <a:t>(excluding carers mileage)</a:t>
            </a:r>
          </a:p>
        </p:txBody>
      </p:sp>
      <p:sp>
        <p:nvSpPr>
          <p:cNvPr id="6" name="Speech Bubble: Oval 5">
            <a:extLst>
              <a:ext uri="{FF2B5EF4-FFF2-40B4-BE49-F238E27FC236}">
                <a16:creationId xmlns:a16="http://schemas.microsoft.com/office/drawing/2014/main" id="{3901B039-0855-DD70-AD01-82C8A5EDCC3A}"/>
              </a:ext>
            </a:extLst>
          </p:cNvPr>
          <p:cNvSpPr/>
          <p:nvPr/>
        </p:nvSpPr>
        <p:spPr>
          <a:xfrm>
            <a:off x="3771785" y="1721011"/>
            <a:ext cx="5075014" cy="3094657"/>
          </a:xfrm>
          <a:prstGeom prst="wedgeEllipseCallout">
            <a:avLst/>
          </a:prstGeom>
          <a:solidFill>
            <a:srgbClr val="00206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968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BFC47B7-B5D5-6D37-51D6-15869D6B0833}"/>
              </a:ext>
            </a:extLst>
          </p:cNvPr>
          <p:cNvSpPr txBox="1"/>
          <p:nvPr/>
        </p:nvSpPr>
        <p:spPr>
          <a:xfrm>
            <a:off x="4985435" y="2454558"/>
            <a:ext cx="3292790" cy="10057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968" dirty="0">
                <a:solidFill>
                  <a:schemeClr val="bg1"/>
                </a:solidFill>
              </a:rPr>
              <a:t>Estimated Cost Avoidance: £7,442</a:t>
            </a:r>
          </a:p>
        </p:txBody>
      </p:sp>
      <p:pic>
        <p:nvPicPr>
          <p:cNvPr id="8" name="Picture 2" descr="Carbon Footprint Savings Comparison – Updated Labels">
            <a:extLst>
              <a:ext uri="{FF2B5EF4-FFF2-40B4-BE49-F238E27FC236}">
                <a16:creationId xmlns:a16="http://schemas.microsoft.com/office/drawing/2014/main" id="{D4FCCB9A-0859-3FE4-56B6-DBBF64862B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8226" y="5549216"/>
            <a:ext cx="5320464" cy="4466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Carbon Footprint Contributions Line Graph">
            <a:extLst>
              <a:ext uri="{FF2B5EF4-FFF2-40B4-BE49-F238E27FC236}">
                <a16:creationId xmlns:a16="http://schemas.microsoft.com/office/drawing/2014/main" id="{68A2BC76-CA34-E9FD-B440-733934008D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86092" y="5844155"/>
            <a:ext cx="5320464" cy="4027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A bulldozer moving garbage">
            <a:extLst>
              <a:ext uri="{FF2B5EF4-FFF2-40B4-BE49-F238E27FC236}">
                <a16:creationId xmlns:a16="http://schemas.microsoft.com/office/drawing/2014/main" id="{EDA1D6F7-303E-1F20-8768-1CF228FAF76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12902683" y="1657634"/>
            <a:ext cx="6156185" cy="352480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DA15B97-C74F-7CE9-04F8-28C6645A1511}"/>
              </a:ext>
            </a:extLst>
          </p:cNvPr>
          <p:cNvSpPr txBox="1"/>
          <p:nvPr/>
        </p:nvSpPr>
        <p:spPr>
          <a:xfrm>
            <a:off x="12359547" y="2632919"/>
            <a:ext cx="7242456" cy="252857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5277" dirty="0"/>
              <a:t>Reduced landfill/Incineration due to not requiring dressings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3F71179-8311-8990-4287-0D9A9A0E0C2C}"/>
              </a:ext>
            </a:extLst>
          </p:cNvPr>
          <p:cNvSpPr txBox="1"/>
          <p:nvPr/>
        </p:nvSpPr>
        <p:spPr>
          <a:xfrm>
            <a:off x="3033141" y="8035901"/>
            <a:ext cx="10809250" cy="19192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753969">
              <a:defRPr sz="1800">
                <a:latin typeface="Calibri"/>
              </a:defRPr>
            </a:pPr>
            <a:r>
              <a:rPr lang="en-GB" sz="2968" b="1" dirty="0">
                <a:solidFill>
                  <a:prstClr val="black"/>
                </a:solidFill>
                <a:latin typeface="Calibri"/>
                <a:cs typeface="Arial" panose="020B0604020202020204" pitchFamily="34" charset="0"/>
              </a:rPr>
              <a:t>Equivalent to:</a:t>
            </a:r>
          </a:p>
          <a:p>
            <a:pPr defTabSz="753969">
              <a:defRPr sz="1800">
                <a:latin typeface="Calibri"/>
              </a:defRPr>
            </a:pPr>
            <a:r>
              <a:rPr lang="en-GB" sz="2968" dirty="0">
                <a:solidFill>
                  <a:prstClr val="black"/>
                </a:solidFill>
                <a:latin typeface="Calibri"/>
                <a:cs typeface="Arial" panose="020B0604020202020204" pitchFamily="34" charset="0"/>
              </a:rPr>
              <a:t>Driving 1000 miles in a petrol car</a:t>
            </a:r>
          </a:p>
          <a:p>
            <a:pPr defTabSz="753969">
              <a:defRPr sz="1800">
                <a:latin typeface="Calibri"/>
              </a:defRPr>
            </a:pPr>
            <a:r>
              <a:rPr lang="en-GB" sz="2968" dirty="0">
                <a:solidFill>
                  <a:prstClr val="black"/>
                </a:solidFill>
                <a:latin typeface="Calibri"/>
                <a:cs typeface="Arial" panose="020B0604020202020204" pitchFamily="34" charset="0"/>
              </a:rPr>
              <a:t>Charging 39,250 smartphones</a:t>
            </a:r>
          </a:p>
          <a:p>
            <a:pPr defTabSz="753969">
              <a:defRPr sz="1800">
                <a:latin typeface="Calibri"/>
              </a:defRPr>
            </a:pPr>
            <a:r>
              <a:rPr lang="en-GB" sz="2968" dirty="0">
                <a:solidFill>
                  <a:prstClr val="black"/>
                </a:solidFill>
                <a:latin typeface="Calibri"/>
                <a:cs typeface="Arial" panose="020B0604020202020204" pitchFamily="34" charset="0"/>
              </a:rPr>
              <a:t>Daily footprint of 5.6 UK adults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33A7AC6-A0BE-44E5-DD0B-79684BCBC5B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4651" y="1423807"/>
            <a:ext cx="2448178" cy="237597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B40C238-C72B-150A-BF10-2EB95DCB2B0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41192" y="2011892"/>
            <a:ext cx="1805302" cy="1197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4815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10564D-D936-731D-8BE2-004D9D20D9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615EFD2-C7DA-6EF6-D1CC-419FA7335B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72394" y="195350"/>
            <a:ext cx="19551200" cy="1478433"/>
          </a:xfrm>
          <a:solidFill>
            <a:schemeClr val="accent4">
              <a:lumMod val="75000"/>
            </a:schemeClr>
          </a:solidFill>
        </p:spPr>
        <p:txBody>
          <a:bodyPr>
            <a:noAutofit/>
          </a:bodyPr>
          <a:lstStyle/>
          <a:p>
            <a:r>
              <a:rPr lang="en-GB" sz="4617" dirty="0">
                <a:solidFill>
                  <a:schemeClr val="bg1"/>
                </a:solidFill>
              </a:rPr>
              <a:t>District Nurses - Staff Story on the Quality Improvement Project – Qualitative Data </a:t>
            </a:r>
            <a:r>
              <a:rPr lang="en-GB" sz="1600" dirty="0">
                <a:solidFill>
                  <a:schemeClr val="bg1"/>
                </a:solidFill>
              </a:rPr>
              <a:t>(Link to Staff Story) - </a:t>
            </a:r>
            <a:r>
              <a:rPr lang="en-GB" sz="4000" u="sng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  <a:hlinkClick r:id="rId2" tooltip="https://nhswales365-my.sharepoint.com/:f:/g/personal/amanda_reece_wales_nhs_uk/Eglu-857jtNMuPDmi6bqY5MBqhTRFntNJZiBkryKJBhpRw?tdid=1172afde-ab29-4c90-a462-c67dc7308e23"/>
              </a:rPr>
              <a:t>Improvement in Practice -Staff Story</a:t>
            </a:r>
            <a:endParaRPr lang="en-GB" dirty="0"/>
          </a:p>
          <a:p>
            <a:endParaRPr lang="en-GB" sz="4617" dirty="0">
              <a:solidFill>
                <a:schemeClr val="bg1"/>
              </a:solidFill>
            </a:endParaRPr>
          </a:p>
        </p:txBody>
      </p:sp>
      <p:sp>
        <p:nvSpPr>
          <p:cNvPr id="10" name="Speech Bubble: Oval 9">
            <a:extLst>
              <a:ext uri="{FF2B5EF4-FFF2-40B4-BE49-F238E27FC236}">
                <a16:creationId xmlns:a16="http://schemas.microsoft.com/office/drawing/2014/main" id="{5AD1F2C6-77EC-A061-99DB-6089CAA90F0F}"/>
              </a:ext>
            </a:extLst>
          </p:cNvPr>
          <p:cNvSpPr/>
          <p:nvPr/>
        </p:nvSpPr>
        <p:spPr>
          <a:xfrm>
            <a:off x="16108203" y="5583083"/>
            <a:ext cx="3272172" cy="3045985"/>
          </a:xfrm>
          <a:prstGeom prst="wedgeEllipseCallou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968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E2E589E-30FA-34FA-C7A6-2FB09F25A004}"/>
              </a:ext>
            </a:extLst>
          </p:cNvPr>
          <p:cNvSpPr txBox="1"/>
          <p:nvPr/>
        </p:nvSpPr>
        <p:spPr>
          <a:xfrm>
            <a:off x="16843478" y="6737149"/>
            <a:ext cx="2382503" cy="54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968" b="1" dirty="0"/>
              <a:t>Informative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3E8509F-3867-AD1D-8CE0-F6B98B22A3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2753" y="2123037"/>
            <a:ext cx="11078170" cy="7798707"/>
          </a:xfrm>
          <a:prstGeom prst="rect">
            <a:avLst/>
          </a:prstGeom>
        </p:spPr>
      </p:pic>
      <p:sp>
        <p:nvSpPr>
          <p:cNvPr id="9" name="Speech Bubble: Oval 8">
            <a:extLst>
              <a:ext uri="{FF2B5EF4-FFF2-40B4-BE49-F238E27FC236}">
                <a16:creationId xmlns:a16="http://schemas.microsoft.com/office/drawing/2014/main" id="{3474ECE2-E29F-1E9E-EE48-0B58CD3F131E}"/>
              </a:ext>
            </a:extLst>
          </p:cNvPr>
          <p:cNvSpPr/>
          <p:nvPr/>
        </p:nvSpPr>
        <p:spPr>
          <a:xfrm>
            <a:off x="1156150" y="6486949"/>
            <a:ext cx="3272172" cy="3045985"/>
          </a:xfrm>
          <a:prstGeom prst="wedgeEllipseCallou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968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6368B52-4E8B-DA16-E3F2-9EEEF6DA84F7}"/>
              </a:ext>
            </a:extLst>
          </p:cNvPr>
          <p:cNvSpPr txBox="1"/>
          <p:nvPr/>
        </p:nvSpPr>
        <p:spPr>
          <a:xfrm>
            <a:off x="1835048" y="7507047"/>
            <a:ext cx="2126158" cy="10057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968" b="1" dirty="0"/>
              <a:t>Relaxed &amp; Inclusive </a:t>
            </a:r>
          </a:p>
        </p:txBody>
      </p:sp>
      <p:sp>
        <p:nvSpPr>
          <p:cNvPr id="7" name="Speech Bubble: Oval 6">
            <a:extLst>
              <a:ext uri="{FF2B5EF4-FFF2-40B4-BE49-F238E27FC236}">
                <a16:creationId xmlns:a16="http://schemas.microsoft.com/office/drawing/2014/main" id="{E8E61496-46DB-F906-2247-9320359A0FE7}"/>
              </a:ext>
            </a:extLst>
          </p:cNvPr>
          <p:cNvSpPr/>
          <p:nvPr/>
        </p:nvSpPr>
        <p:spPr>
          <a:xfrm>
            <a:off x="14231975" y="2029598"/>
            <a:ext cx="3272172" cy="3045985"/>
          </a:xfrm>
          <a:prstGeom prst="wedgeEllipseCallou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968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7F23A30-93BA-49B2-1B26-D7086A9E0492}"/>
              </a:ext>
            </a:extLst>
          </p:cNvPr>
          <p:cNvSpPr txBox="1"/>
          <p:nvPr/>
        </p:nvSpPr>
        <p:spPr>
          <a:xfrm>
            <a:off x="14659152" y="3088294"/>
            <a:ext cx="2548374" cy="54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968" b="1" dirty="0"/>
              <a:t>Empowering </a:t>
            </a:r>
          </a:p>
        </p:txBody>
      </p:sp>
      <p:sp>
        <p:nvSpPr>
          <p:cNvPr id="16" name="Speech Bubble: Oval 15">
            <a:extLst>
              <a:ext uri="{FF2B5EF4-FFF2-40B4-BE49-F238E27FC236}">
                <a16:creationId xmlns:a16="http://schemas.microsoft.com/office/drawing/2014/main" id="{2A40EFAB-3E68-858B-C5D6-6560F5839651}"/>
              </a:ext>
            </a:extLst>
          </p:cNvPr>
          <p:cNvSpPr/>
          <p:nvPr/>
        </p:nvSpPr>
        <p:spPr>
          <a:xfrm>
            <a:off x="12184026" y="7011680"/>
            <a:ext cx="3272172" cy="3045985"/>
          </a:xfrm>
          <a:prstGeom prst="wedgeEllipseCallout">
            <a:avLst/>
          </a:prstGeom>
          <a:solidFill>
            <a:srgbClr val="FFFF0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968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18E1A16-1369-C4B0-F8BB-2EE5C5FAB6BD}"/>
              </a:ext>
            </a:extLst>
          </p:cNvPr>
          <p:cNvSpPr txBox="1"/>
          <p:nvPr/>
        </p:nvSpPr>
        <p:spPr>
          <a:xfrm>
            <a:off x="12836031" y="8142790"/>
            <a:ext cx="2276949" cy="54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968" b="1" dirty="0"/>
              <a:t>Engaging </a:t>
            </a:r>
          </a:p>
        </p:txBody>
      </p:sp>
      <p:sp>
        <p:nvSpPr>
          <p:cNvPr id="5" name="Speech Bubble: Oval 4">
            <a:extLst>
              <a:ext uri="{FF2B5EF4-FFF2-40B4-BE49-F238E27FC236}">
                <a16:creationId xmlns:a16="http://schemas.microsoft.com/office/drawing/2014/main" id="{D8ADADAB-5313-11CA-F275-541D4F482510}"/>
              </a:ext>
            </a:extLst>
          </p:cNvPr>
          <p:cNvSpPr/>
          <p:nvPr/>
        </p:nvSpPr>
        <p:spPr>
          <a:xfrm>
            <a:off x="5395534" y="1455519"/>
            <a:ext cx="3272172" cy="3045985"/>
          </a:xfrm>
          <a:prstGeom prst="wedgeEllipseCallout">
            <a:avLst/>
          </a:prstGeom>
          <a:solidFill>
            <a:srgbClr val="92D05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968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EC381CF-45CD-7789-F034-BAB8AB49032C}"/>
              </a:ext>
            </a:extLst>
          </p:cNvPr>
          <p:cNvSpPr txBox="1"/>
          <p:nvPr/>
        </p:nvSpPr>
        <p:spPr>
          <a:xfrm>
            <a:off x="5825289" y="2357037"/>
            <a:ext cx="2412661" cy="10057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968" b="1" dirty="0"/>
              <a:t>Relate to experiences </a:t>
            </a:r>
          </a:p>
        </p:txBody>
      </p:sp>
      <p:sp>
        <p:nvSpPr>
          <p:cNvPr id="6" name="Speech Bubble: Oval 5">
            <a:extLst>
              <a:ext uri="{FF2B5EF4-FFF2-40B4-BE49-F238E27FC236}">
                <a16:creationId xmlns:a16="http://schemas.microsoft.com/office/drawing/2014/main" id="{A6E3BC9E-E8C6-4D6A-D106-30CD4E9B0AAB}"/>
              </a:ext>
            </a:extLst>
          </p:cNvPr>
          <p:cNvSpPr/>
          <p:nvPr/>
        </p:nvSpPr>
        <p:spPr>
          <a:xfrm>
            <a:off x="315657" y="1986278"/>
            <a:ext cx="3272172" cy="3045985"/>
          </a:xfrm>
          <a:prstGeom prst="wedgeEllipseCallou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968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0A6D3CC-06BD-864B-F0A1-A8551372E143}"/>
              </a:ext>
            </a:extLst>
          </p:cNvPr>
          <p:cNvSpPr txBox="1"/>
          <p:nvPr/>
        </p:nvSpPr>
        <p:spPr>
          <a:xfrm>
            <a:off x="864253" y="3049697"/>
            <a:ext cx="2427740" cy="10057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968" b="1" dirty="0"/>
              <a:t>Clear Information </a:t>
            </a:r>
          </a:p>
        </p:txBody>
      </p:sp>
    </p:spTree>
    <p:extLst>
      <p:ext uri="{BB962C8B-B14F-4D97-AF65-F5344CB8AC3E}">
        <p14:creationId xmlns:p14="http://schemas.microsoft.com/office/powerpoint/2010/main" val="38842151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9D25F302-27C5-414F-97F8-6EA0A6C028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0105687" cy="113093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Gold glitter star on white background">
            <a:extLst>
              <a:ext uri="{FF2B5EF4-FFF2-40B4-BE49-F238E27FC236}">
                <a16:creationId xmlns:a16="http://schemas.microsoft.com/office/drawing/2014/main" id="{728065C1-438E-BEF2-9EF9-17768771C80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8800" y="1027826"/>
            <a:ext cx="4361569" cy="4361569"/>
          </a:xfrm>
          <a:prstGeom prst="rect">
            <a:avLst/>
          </a:prstGeom>
        </p:spPr>
      </p:pic>
      <p:pic>
        <p:nvPicPr>
          <p:cNvPr id="14" name="Picture 13" descr="A group of people holding hands">
            <a:extLst>
              <a:ext uri="{FF2B5EF4-FFF2-40B4-BE49-F238E27FC236}">
                <a16:creationId xmlns:a16="http://schemas.microsoft.com/office/drawing/2014/main" id="{25F1EA1A-E62A-D3D1-7A49-4B96F0B61C5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2147840" y="5914069"/>
            <a:ext cx="4143489" cy="4361570"/>
          </a:xfrm>
          <a:prstGeom prst="rect">
            <a:avLst/>
          </a:prstGeom>
        </p:spPr>
      </p:pic>
      <p:sp>
        <p:nvSpPr>
          <p:cNvPr id="28" name="Right Triangle 27">
            <a:extLst>
              <a:ext uri="{FF2B5EF4-FFF2-40B4-BE49-F238E27FC236}">
                <a16:creationId xmlns:a16="http://schemas.microsoft.com/office/drawing/2014/main" id="{830A36F8-48C2-4842-A87B-8CE8DF4E7F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4143770" y="5501091"/>
            <a:ext cx="5428536" cy="5277697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7F488E8B-4E1E-4402-8935-D4E6C02615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205912" y="1027826"/>
            <a:ext cx="10835826" cy="9247813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0802B10-E0B9-6B40-2435-0B39BF9FDD02}"/>
              </a:ext>
            </a:extLst>
          </p:cNvPr>
          <p:cNvSpPr txBox="1"/>
          <p:nvPr/>
        </p:nvSpPr>
        <p:spPr>
          <a:xfrm>
            <a:off x="8439169" y="1127896"/>
            <a:ext cx="9304672" cy="2633947"/>
          </a:xfrm>
          <a:prstGeom prst="rect">
            <a:avLst/>
          </a:prstGeom>
        </p:spPr>
        <p:txBody>
          <a:bodyPr rot="0" spcFirstLastPara="0" vertOverflow="overflow" horzOverflow="overflow" vert="horz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989"/>
              </a:spcAft>
            </a:pPr>
            <a:r>
              <a:rPr lang="en-US" sz="8900" dirty="0">
                <a:latin typeface="+mj-lt"/>
                <a:ea typeface="+mj-ea"/>
                <a:cs typeface="+mj-cs"/>
              </a:rPr>
              <a:t>…...... </a:t>
            </a:r>
            <a:r>
              <a:rPr lang="en-US" sz="8900" b="1" dirty="0">
                <a:latin typeface="+mj-lt"/>
                <a:ea typeface="+mj-ea"/>
                <a:cs typeface="+mj-cs"/>
              </a:rPr>
              <a:t>Working Better Together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CC043DC-D51A-3FE0-AAC0-F91EA23AB07A}"/>
              </a:ext>
            </a:extLst>
          </p:cNvPr>
          <p:cNvSpPr txBox="1"/>
          <p:nvPr/>
        </p:nvSpPr>
        <p:spPr>
          <a:xfrm>
            <a:off x="8439169" y="3831245"/>
            <a:ext cx="7430222" cy="5912362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700" dirty="0"/>
              <a:t>Improved patient outcomes/Enhancing patient experience of care through collaboration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GB" sz="2700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700" dirty="0"/>
              <a:t>Changes to All Wales Wet Leg Pathway due to be published 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700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700" dirty="0"/>
              <a:t>QI project reached the Final 3 for the NHS Wales Effective Care award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700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700" dirty="0"/>
              <a:t>Abstract presented at the International Lymphoedema Conference being held in Toronto, Canada October 2025 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US" sz="2700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700" dirty="0"/>
              <a:t>Collaboration drives sustainable improvement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700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700" dirty="0"/>
          </a:p>
        </p:txBody>
      </p:sp>
    </p:spTree>
    <p:extLst>
      <p:ext uri="{BB962C8B-B14F-4D97-AF65-F5344CB8AC3E}">
        <p14:creationId xmlns:p14="http://schemas.microsoft.com/office/powerpoint/2010/main" val="1602999581"/>
      </p:ext>
    </p:extLst>
  </p:cSld>
  <p:clrMapOvr>
    <a:masterClrMapping/>
  </p:clrMapOvr>
</p:sld>
</file>

<file path=ppt/theme/theme1.xml><?xml version="1.0" encoding="utf-8"?>
<a:theme xmlns:a="http://schemas.openxmlformats.org/drawingml/2006/main" name="WHITE TITLE BG">
  <a:themeElements>
    <a:clrScheme name="Escala de Cinza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ARK BG (PHOTO) 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WHITE BG (PHOTO) 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WHITE BG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ENDING SLIDE">
  <a:themeElements>
    <a:clrScheme name="Escala de Cinza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  <lcf76f155ced4ddcb4097134ff3c332f xmlns="60b0568e-e574-4342-a9c0-c22c6fec6509">
      <Terms xmlns="http://schemas.microsoft.com/office/infopath/2007/PartnerControls"/>
    </lcf76f155ced4ddcb4097134ff3c332f>
    <TaxCatchAll xmlns="fdfaf355-f7ae-47f3-8f93-739a60756710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1C022EFBB18C64ABE3B9933434D2554" ma:contentTypeVersion="15" ma:contentTypeDescription="Create a new document." ma:contentTypeScope="" ma:versionID="fa1fdaed32ccfb62a78fe7804e1feb11">
  <xsd:schema xmlns:xsd="http://www.w3.org/2001/XMLSchema" xmlns:xs="http://www.w3.org/2001/XMLSchema" xmlns:p="http://schemas.microsoft.com/office/2006/metadata/properties" xmlns:ns1="http://schemas.microsoft.com/sharepoint/v3" xmlns:ns2="60b0568e-e574-4342-a9c0-c22c6fec6509" xmlns:ns3="fdfaf355-f7ae-47f3-8f93-739a60756710" targetNamespace="http://schemas.microsoft.com/office/2006/metadata/properties" ma:root="true" ma:fieldsID="243aadca8e19f5d5123f99ada160efc8" ns1:_="" ns2:_="" ns3:_="">
    <xsd:import namespace="http://schemas.microsoft.com/sharepoint/v3"/>
    <xsd:import namespace="60b0568e-e574-4342-a9c0-c22c6fec6509"/>
    <xsd:import namespace="fdfaf355-f7ae-47f3-8f93-739a6075671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  <xsd:element ref="ns2:MediaServiceBillingMetadata" minOccurs="0"/>
                <xsd:element ref="ns1:_ip_UnifiedCompliancePolicyProperties" minOccurs="0"/>
                <xsd:element ref="ns1:_ip_UnifiedCompliancePolicyUIAction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7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8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0b0568e-e574-4342-a9c0-c22c6fec650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5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16" nillable="true" ma:displayName="MediaServiceBillingMetadata" ma:hidden="true" ma:internalName="MediaServiceBillingMetadata" ma:readOnly="true">
      <xsd:simpleType>
        <xsd:restriction base="dms:Note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dfaf355-f7ae-47f3-8f93-739a60756710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2c2f2e62-4dc6-41ef-ad8c-e640d42d75ed}" ma:internalName="TaxCatchAll" ma:showField="CatchAllData" ma:web="fdfaf355-f7ae-47f3-8f93-739a607567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EE7A53A-4F8E-4FD8-8FB5-32197C056E5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353AC40-0A0E-4F46-A609-E30D51CC4C15}">
  <ds:schemaRefs>
    <ds:schemaRef ds:uri="http://schemas.microsoft.com/office/2006/documentManagement/types"/>
    <ds:schemaRef ds:uri="http://www.w3.org/XML/1998/namespace"/>
    <ds:schemaRef ds:uri="bf7d5153-526d-4faa-a7e5-6b72b0fb0c64"/>
    <ds:schemaRef ds:uri="http://schemas.microsoft.com/office/2006/metadata/properties"/>
    <ds:schemaRef ds:uri="http://purl.org/dc/terms/"/>
    <ds:schemaRef ds:uri="http://purl.org/dc/dcmitype/"/>
    <ds:schemaRef ds:uri="http://schemas.openxmlformats.org/package/2006/metadata/core-properties"/>
    <ds:schemaRef ds:uri="http://schemas.microsoft.com/office/infopath/2007/PartnerControls"/>
    <ds:schemaRef ds:uri="78c8aab3-f85f-4d29-8803-724cb2e7fdde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D4F5869D-7360-4235-9198-7563810B1603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1056</TotalTime>
  <Words>522</Words>
  <Application>Microsoft Office PowerPoint</Application>
  <PresentationFormat>Custom</PresentationFormat>
  <Paragraphs>77</Paragraphs>
  <Slides>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6</vt:i4>
      </vt:variant>
    </vt:vector>
  </HeadingPairs>
  <TitlesOfParts>
    <vt:vector size="17" baseType="lpstr">
      <vt:lpstr>Aptos</vt:lpstr>
      <vt:lpstr>Aptos Display</vt:lpstr>
      <vt:lpstr>Arial</vt:lpstr>
      <vt:lpstr>Arial Black</vt:lpstr>
      <vt:lpstr>Calibri</vt:lpstr>
      <vt:lpstr>WHITE TITLE BG</vt:lpstr>
      <vt:lpstr>DARK BG (PHOTO) TITLE</vt:lpstr>
      <vt:lpstr>WHITE BG (PHOTO) TITLE</vt:lpstr>
      <vt:lpstr>WHITE BG SLIDE</vt:lpstr>
      <vt:lpstr>ENDING SLIDE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Abby Bolter (Swansea Bay UHB - Communications)</dc:creator>
  <cp:lastModifiedBy>Hayley Taylor (Swansea Bay UHB - Community Cardiology - Primary and Community Care)</cp:lastModifiedBy>
  <cp:revision>17</cp:revision>
  <dcterms:created xsi:type="dcterms:W3CDTF">2023-11-15T10:54:55Z</dcterms:created>
  <dcterms:modified xsi:type="dcterms:W3CDTF">2025-12-09T09:20:37Z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2023-11-15T00:00:00Z</vt:filetime>
  </property>
  <property fmtid="{D5CDD505-2E9C-101B-9397-08002B2CF9AE}" pid="3" name="Creator">
    <vt:lpwstr>Adobe InDesign 19.0 (Macintosh)</vt:lpwstr>
  </property>
  <property fmtid="{D5CDD505-2E9C-101B-9397-08002B2CF9AE}" pid="4" name="LastSaved">
    <vt:filetime>2023-11-15T00:00:00Z</vt:filetime>
  </property>
  <property fmtid="{D5CDD505-2E9C-101B-9397-08002B2CF9AE}" pid="5" name="ContentTypeId">
    <vt:lpwstr>0x01010001C022EFBB18C64ABE3B9933434D2554</vt:lpwstr>
  </property>
  <property fmtid="{D5CDD505-2E9C-101B-9397-08002B2CF9AE}" pid="6" name="MediaServiceImageTags">
    <vt:lpwstr/>
  </property>
</Properties>
</file>