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0" r:id="rId5"/>
    <p:sldId id="258" r:id="rId6"/>
    <p:sldId id="259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601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954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23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353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169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12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329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645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33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864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AC01F-2ADD-4E75-AC4C-2A00D77F6BC9}" type="datetimeFigureOut">
              <a:rPr lang="en-GB" smtClean="0"/>
              <a:t>31/12/2024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816BC-8837-4405-9C52-75CD9D29CA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69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667" y="1122363"/>
            <a:ext cx="11201399" cy="2387600"/>
          </a:xfrm>
        </p:spPr>
        <p:txBody>
          <a:bodyPr>
            <a:normAutofit/>
          </a:bodyPr>
          <a:lstStyle/>
          <a:p>
            <a:r>
              <a:rPr lang="en-GB" dirty="0"/>
              <a:t>Quality, Safety &amp; Patient Experience Assurance Structure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Morriston Service Group</a:t>
            </a:r>
          </a:p>
          <a:p>
            <a:r>
              <a:rPr lang="en-GB" dirty="0"/>
              <a:t>August 2024</a:t>
            </a:r>
          </a:p>
        </p:txBody>
      </p:sp>
    </p:spTree>
    <p:extLst>
      <p:ext uri="{BB962C8B-B14F-4D97-AF65-F5344CB8AC3E}">
        <p14:creationId xmlns:p14="http://schemas.microsoft.com/office/powerpoint/2010/main" val="325355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38597" y="5812218"/>
            <a:ext cx="4239490" cy="92333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Morriston Service Group</a:t>
            </a:r>
          </a:p>
          <a:p>
            <a:pPr algn="ctr"/>
            <a:r>
              <a:rPr lang="en-GB" dirty="0"/>
              <a:t>Quality, Safety &amp; Patient Experience Group</a:t>
            </a:r>
          </a:p>
          <a:p>
            <a:pPr algn="ctr"/>
            <a:r>
              <a:rPr lang="en-GB" dirty="0"/>
              <a:t>(Monthly – 4th Wednesday)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0633" y="4610924"/>
            <a:ext cx="2595418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Morriston Service Group</a:t>
            </a:r>
          </a:p>
          <a:p>
            <a:pPr algn="ctr"/>
            <a:r>
              <a:rPr lang="en-GB" dirty="0"/>
              <a:t>Management Board</a:t>
            </a:r>
          </a:p>
          <a:p>
            <a:pPr algn="ctr"/>
            <a:r>
              <a:rPr lang="en-GB" dirty="0"/>
              <a:t>(Quarterly)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94524" y="1099425"/>
            <a:ext cx="7527637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SBUHB</a:t>
            </a:r>
          </a:p>
          <a:p>
            <a:pPr algn="ctr"/>
            <a:r>
              <a:rPr lang="en-GB" dirty="0"/>
              <a:t>Quality &amp; Safety Group</a:t>
            </a:r>
          </a:p>
          <a:p>
            <a:pPr algn="ctr"/>
            <a:r>
              <a:rPr lang="en-GB" sz="1400" b="1" dirty="0"/>
              <a:t>Chair: Executive Nurse Director</a:t>
            </a:r>
          </a:p>
          <a:p>
            <a:pPr algn="ctr"/>
            <a:r>
              <a:rPr lang="en-GB" sz="1400" b="1" dirty="0"/>
              <a:t>Group Lead: Group Nurse Director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39671" y="169612"/>
            <a:ext cx="3223491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SBUHB</a:t>
            </a:r>
          </a:p>
          <a:p>
            <a:pPr algn="ctr"/>
            <a:r>
              <a:rPr lang="en-GB" dirty="0"/>
              <a:t>Management Board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07052" y="4681307"/>
            <a:ext cx="2770909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Morriston Service Group</a:t>
            </a:r>
          </a:p>
          <a:p>
            <a:pPr algn="ctr"/>
            <a:r>
              <a:rPr lang="en-GB" dirty="0"/>
              <a:t>Clinical Cabinet</a:t>
            </a:r>
          </a:p>
          <a:p>
            <a:pPr algn="ctr"/>
            <a:r>
              <a:rPr lang="en-GB" dirty="0"/>
              <a:t>(Weekly)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07052" y="5762130"/>
            <a:ext cx="2770909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Morriston Service Group</a:t>
            </a:r>
          </a:p>
          <a:p>
            <a:pPr algn="ctr"/>
            <a:r>
              <a:rPr lang="en-GB" dirty="0"/>
              <a:t>Senior Nursing Forum</a:t>
            </a:r>
          </a:p>
          <a:p>
            <a:pPr algn="ctr"/>
            <a:r>
              <a:rPr lang="en-GB" dirty="0"/>
              <a:t>(Monthly)</a:t>
            </a:r>
          </a:p>
        </p:txBody>
      </p:sp>
      <p:cxnSp>
        <p:nvCxnSpPr>
          <p:cNvPr id="10" name="Straight Arrow Connector 9"/>
          <p:cNvCxnSpPr>
            <a:stCxn id="2" idx="0"/>
            <a:endCxn id="3" idx="2"/>
          </p:cNvCxnSpPr>
          <p:nvPr/>
        </p:nvCxnSpPr>
        <p:spPr>
          <a:xfrm flipV="1">
            <a:off x="6158342" y="5534254"/>
            <a:ext cx="0" cy="277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0"/>
            <a:endCxn id="5" idx="2"/>
          </p:cNvCxnSpPr>
          <p:nvPr/>
        </p:nvCxnSpPr>
        <p:spPr>
          <a:xfrm flipH="1" flipV="1">
            <a:off x="6151417" y="815943"/>
            <a:ext cx="6926" cy="283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539671" y="2502537"/>
            <a:ext cx="2971799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Clinical Outcomes and Effectiveness Group</a:t>
            </a:r>
          </a:p>
          <a:p>
            <a:pPr algn="ctr"/>
            <a:r>
              <a:rPr lang="en-GB" sz="1400" b="1" dirty="0"/>
              <a:t>Chair: Deputy Exec. Medical Director</a:t>
            </a:r>
          </a:p>
          <a:p>
            <a:pPr algn="ctr"/>
            <a:r>
              <a:rPr lang="en-GB" sz="1400" b="1" dirty="0"/>
              <a:t>Group Lead: Group Medical Director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307939" y="2502538"/>
            <a:ext cx="2096659" cy="1785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Patient &amp; Stakeholder Experience Group</a:t>
            </a:r>
          </a:p>
          <a:p>
            <a:pPr algn="ctr"/>
            <a:r>
              <a:rPr lang="en-GB" sz="1400" b="1" dirty="0"/>
              <a:t>Chair: Deputy Exec. Nurse Director</a:t>
            </a:r>
          </a:p>
          <a:p>
            <a:pPr algn="ctr"/>
            <a:r>
              <a:rPr lang="en-GB" sz="1400" b="1" dirty="0"/>
              <a:t>Group Lead: Group Nurse Director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36229" y="2507987"/>
            <a:ext cx="2013529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Patient Safety &amp; Compliance Group</a:t>
            </a:r>
          </a:p>
          <a:p>
            <a:pPr algn="ctr"/>
            <a:r>
              <a:rPr lang="en-GB" sz="1400" b="1" dirty="0"/>
              <a:t>Chair: Exec. Director Therapies &amp; Health Sciences</a:t>
            </a:r>
          </a:p>
          <a:p>
            <a:pPr algn="ctr"/>
            <a:r>
              <a:rPr lang="en-GB" sz="1400" b="1" dirty="0"/>
              <a:t>Group Lead: Group Medical &amp; Nurse Directors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646543" y="2514995"/>
            <a:ext cx="2096659" cy="15081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Quality Priorities Programme Board</a:t>
            </a:r>
          </a:p>
          <a:p>
            <a:pPr algn="ctr"/>
            <a:r>
              <a:rPr lang="en-GB" sz="1400" b="1" dirty="0"/>
              <a:t>Chair: Deputy Exec. Nurse Director</a:t>
            </a:r>
          </a:p>
          <a:p>
            <a:pPr algn="ctr"/>
            <a:r>
              <a:rPr lang="en-GB" sz="1400" b="1" dirty="0"/>
              <a:t>Group Lead: Group Nurse Director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878275" y="2502538"/>
            <a:ext cx="2096659" cy="1785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Infection Prevention &amp; Control Committee</a:t>
            </a:r>
          </a:p>
          <a:p>
            <a:pPr algn="ctr"/>
            <a:r>
              <a:rPr lang="en-GB" sz="1400" b="1" dirty="0"/>
              <a:t>Chair: Deputy Exec. Nurse Director</a:t>
            </a:r>
          </a:p>
          <a:p>
            <a:pPr algn="ctr"/>
            <a:r>
              <a:rPr lang="en-GB" sz="1400" b="1" dirty="0"/>
              <a:t>Group Lead: Group Nurse Director</a:t>
            </a:r>
            <a:endParaRPr lang="en-GB" dirty="0"/>
          </a:p>
        </p:txBody>
      </p:sp>
      <p:cxnSp>
        <p:nvCxnSpPr>
          <p:cNvPr id="33" name="Straight Arrow Connector 32"/>
          <p:cNvCxnSpPr>
            <a:stCxn id="56" idx="0"/>
            <a:endCxn id="4" idx="2"/>
          </p:cNvCxnSpPr>
          <p:nvPr/>
        </p:nvCxnSpPr>
        <p:spPr>
          <a:xfrm flipV="1">
            <a:off x="1142994" y="2176643"/>
            <a:ext cx="5015349" cy="331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55" idx="0"/>
            <a:endCxn id="4" idx="2"/>
          </p:cNvCxnSpPr>
          <p:nvPr/>
        </p:nvCxnSpPr>
        <p:spPr>
          <a:xfrm flipV="1">
            <a:off x="3356269" y="2176643"/>
            <a:ext cx="2802074" cy="325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51" idx="0"/>
            <a:endCxn id="4" idx="2"/>
          </p:cNvCxnSpPr>
          <p:nvPr/>
        </p:nvCxnSpPr>
        <p:spPr>
          <a:xfrm flipV="1">
            <a:off x="6025571" y="2176643"/>
            <a:ext cx="132772" cy="325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8" idx="0"/>
            <a:endCxn id="4" idx="2"/>
          </p:cNvCxnSpPr>
          <p:nvPr/>
        </p:nvCxnSpPr>
        <p:spPr>
          <a:xfrm flipH="1" flipV="1">
            <a:off x="6158343" y="2176643"/>
            <a:ext cx="2536530" cy="338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9" idx="0"/>
            <a:endCxn id="4" idx="2"/>
          </p:cNvCxnSpPr>
          <p:nvPr/>
        </p:nvCxnSpPr>
        <p:spPr>
          <a:xfrm flipH="1" flipV="1">
            <a:off x="6158343" y="2176643"/>
            <a:ext cx="4768262" cy="325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3" idx="0"/>
            <a:endCxn id="56" idx="2"/>
          </p:cNvCxnSpPr>
          <p:nvPr/>
        </p:nvCxnSpPr>
        <p:spPr>
          <a:xfrm flipH="1" flipV="1">
            <a:off x="1142994" y="4446979"/>
            <a:ext cx="5015348" cy="1639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3" idx="0"/>
            <a:endCxn id="55" idx="2"/>
          </p:cNvCxnSpPr>
          <p:nvPr/>
        </p:nvCxnSpPr>
        <p:spPr>
          <a:xfrm flipH="1" flipV="1">
            <a:off x="3356269" y="4287642"/>
            <a:ext cx="2802073" cy="323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3" idx="0"/>
            <a:endCxn id="51" idx="2"/>
          </p:cNvCxnSpPr>
          <p:nvPr/>
        </p:nvCxnSpPr>
        <p:spPr>
          <a:xfrm flipH="1" flipV="1">
            <a:off x="6025571" y="3579755"/>
            <a:ext cx="132771" cy="10311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3" idx="0"/>
            <a:endCxn id="38" idx="2"/>
          </p:cNvCxnSpPr>
          <p:nvPr/>
        </p:nvCxnSpPr>
        <p:spPr>
          <a:xfrm flipV="1">
            <a:off x="6158342" y="4023100"/>
            <a:ext cx="2536531" cy="587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3" idx="0"/>
            <a:endCxn id="39" idx="2"/>
          </p:cNvCxnSpPr>
          <p:nvPr/>
        </p:nvCxnSpPr>
        <p:spPr>
          <a:xfrm flipV="1">
            <a:off x="6158342" y="4287642"/>
            <a:ext cx="4768263" cy="323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A60881F-B3AF-4F08-8BC9-44215ACEF738}"/>
              </a:ext>
            </a:extLst>
          </p:cNvPr>
          <p:cNvSpPr txBox="1"/>
          <p:nvPr/>
        </p:nvSpPr>
        <p:spPr>
          <a:xfrm>
            <a:off x="438723" y="4606316"/>
            <a:ext cx="3124201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Service Group</a:t>
            </a:r>
          </a:p>
          <a:p>
            <a:pPr algn="ctr"/>
            <a:r>
              <a:rPr lang="en-GB" dirty="0"/>
              <a:t>Integrated Performance Report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BF853B-90F3-459C-BB06-23C614B9C748}"/>
              </a:ext>
            </a:extLst>
          </p:cNvPr>
          <p:cNvSpPr txBox="1"/>
          <p:nvPr/>
        </p:nvSpPr>
        <p:spPr>
          <a:xfrm>
            <a:off x="442190" y="5350070"/>
            <a:ext cx="3120734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Service Group</a:t>
            </a:r>
          </a:p>
          <a:p>
            <a:pPr algn="ctr"/>
            <a:r>
              <a:rPr lang="en-GB" dirty="0"/>
              <a:t>Finance Report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EFA97A0-E25D-4130-AF46-4C16AEC87048}"/>
              </a:ext>
            </a:extLst>
          </p:cNvPr>
          <p:cNvCxnSpPr>
            <a:stCxn id="27" idx="3"/>
            <a:endCxn id="3" idx="1"/>
          </p:cNvCxnSpPr>
          <p:nvPr/>
        </p:nvCxnSpPr>
        <p:spPr>
          <a:xfrm>
            <a:off x="3562924" y="4929482"/>
            <a:ext cx="1297709" cy="143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CA3A7B4-3094-4327-953C-8E02DF757625}"/>
              </a:ext>
            </a:extLst>
          </p:cNvPr>
          <p:cNvCxnSpPr>
            <a:cxnSpLocks/>
            <a:stCxn id="28" idx="3"/>
            <a:endCxn id="3" idx="1"/>
          </p:cNvCxnSpPr>
          <p:nvPr/>
        </p:nvCxnSpPr>
        <p:spPr>
          <a:xfrm flipV="1">
            <a:off x="3562924" y="5072589"/>
            <a:ext cx="1297709" cy="600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88F0105-7D44-47C0-B8C5-9BC19A35EED7}"/>
              </a:ext>
            </a:extLst>
          </p:cNvPr>
          <p:cNvSpPr txBox="1"/>
          <p:nvPr/>
        </p:nvSpPr>
        <p:spPr>
          <a:xfrm>
            <a:off x="438723" y="6089217"/>
            <a:ext cx="3120734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Service Group</a:t>
            </a:r>
          </a:p>
          <a:p>
            <a:pPr algn="ctr"/>
            <a:r>
              <a:rPr lang="en-GB" dirty="0"/>
              <a:t>GMO Update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6A2C4C7-1BF0-4B38-98DB-BA6D104CA3E8}"/>
              </a:ext>
            </a:extLst>
          </p:cNvPr>
          <p:cNvCxnSpPr>
            <a:stCxn id="36" idx="3"/>
            <a:endCxn id="3" idx="1"/>
          </p:cNvCxnSpPr>
          <p:nvPr/>
        </p:nvCxnSpPr>
        <p:spPr>
          <a:xfrm flipV="1">
            <a:off x="3559457" y="5072589"/>
            <a:ext cx="1301176" cy="1339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494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5654" y="385472"/>
            <a:ext cx="5158509" cy="1138773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Morriston Service Group</a:t>
            </a:r>
          </a:p>
          <a:p>
            <a:pPr algn="ctr"/>
            <a:r>
              <a:rPr lang="en-GB" dirty="0"/>
              <a:t>Quality, Safety &amp; Patient Experience Group</a:t>
            </a:r>
          </a:p>
          <a:p>
            <a:pPr algn="ctr"/>
            <a:r>
              <a:rPr lang="en-GB" dirty="0"/>
              <a:t>(Monthly)</a:t>
            </a:r>
          </a:p>
          <a:p>
            <a:pPr algn="ctr"/>
            <a:r>
              <a:rPr lang="en-GB" sz="1400" b="1" dirty="0"/>
              <a:t>Joint Chair: Group Medical &amp; Nurse Directors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15654" y="1542399"/>
            <a:ext cx="5158508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Quality, Safety &amp; Patient Experience </a:t>
            </a:r>
          </a:p>
          <a:p>
            <a:pPr algn="ctr"/>
            <a:r>
              <a:rPr lang="en-GB" b="1" dirty="0"/>
              <a:t>Terms of Reference: linked to Corporate Groups</a:t>
            </a:r>
          </a:p>
          <a:p>
            <a:pPr algn="ctr"/>
            <a:r>
              <a:rPr lang="en-GB" b="1" dirty="0"/>
              <a:t>Service Group Work Programme: Structured Agenda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Quality Priorities Programme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Clinical Outcomes &amp; Effectiveness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Patient Experience &amp; Stakeholders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Patient Safety &amp; Compliance Group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765303" y="1062644"/>
            <a:ext cx="3269671" cy="8002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IP&amp;C Improvement Group</a:t>
            </a:r>
          </a:p>
          <a:p>
            <a:pPr algn="ctr"/>
            <a:r>
              <a:rPr lang="en-GB" sz="1600" dirty="0"/>
              <a:t>(Monthly)</a:t>
            </a:r>
          </a:p>
          <a:p>
            <a:pPr algn="ctr"/>
            <a:r>
              <a:rPr lang="en-GB" sz="1400" b="1" dirty="0"/>
              <a:t>Chair: Deputy Group Medical Director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65303" y="1880304"/>
            <a:ext cx="3269673" cy="8002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Inpatient Falls Prevention Group</a:t>
            </a:r>
          </a:p>
          <a:p>
            <a:pPr algn="ctr"/>
            <a:r>
              <a:rPr lang="en-GB" sz="1600" dirty="0"/>
              <a:t>(Monthly)</a:t>
            </a:r>
          </a:p>
          <a:p>
            <a:pPr algn="ctr"/>
            <a:r>
              <a:rPr lang="en-GB" sz="1400" b="1" dirty="0"/>
              <a:t>Chair: Head of Nursing Medicine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65300" y="4299477"/>
            <a:ext cx="3269673" cy="1015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Pressure Ulcer Prevention Group</a:t>
            </a:r>
          </a:p>
          <a:p>
            <a:pPr algn="ctr"/>
            <a:r>
              <a:rPr lang="en-GB" sz="1600" dirty="0"/>
              <a:t>(Monthly)</a:t>
            </a:r>
          </a:p>
          <a:p>
            <a:pPr algn="ctr"/>
            <a:r>
              <a:rPr lang="en-GB" sz="1400" b="1" dirty="0"/>
              <a:t>Group Rep.: Quality Improvement Lead Nurse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765311" y="28815"/>
            <a:ext cx="3269672" cy="104644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Morriston Quality Priorities</a:t>
            </a:r>
          </a:p>
          <a:p>
            <a:pPr algn="ctr"/>
            <a:r>
              <a:rPr lang="en-GB" sz="1600" dirty="0"/>
              <a:t>Improvement Group</a:t>
            </a:r>
          </a:p>
          <a:p>
            <a:pPr algn="ctr"/>
            <a:r>
              <a:rPr lang="en-GB" sz="1600" dirty="0"/>
              <a:t>(Bi-Monthly)</a:t>
            </a:r>
          </a:p>
          <a:p>
            <a:pPr algn="ctr"/>
            <a:r>
              <a:rPr lang="en-GB" sz="1400" b="1" dirty="0"/>
              <a:t>Chair: Nurse Director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8765303" y="2692378"/>
            <a:ext cx="3269673" cy="8002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Sepsis Prevention</a:t>
            </a:r>
          </a:p>
          <a:p>
            <a:pPr algn="ctr"/>
            <a:r>
              <a:rPr lang="en-GB" sz="1600" dirty="0"/>
              <a:t>(RADAR - QUARTERLY)</a:t>
            </a:r>
          </a:p>
          <a:p>
            <a:pPr algn="ctr"/>
            <a:r>
              <a:rPr lang="en-GB" sz="1400" b="1" dirty="0"/>
              <a:t>Chair: Emergency Care Consultant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765303" y="3499258"/>
            <a:ext cx="3269673" cy="8002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End of Life Care</a:t>
            </a:r>
          </a:p>
          <a:p>
            <a:pPr algn="ctr"/>
            <a:r>
              <a:rPr lang="en-GB" sz="1600" dirty="0"/>
              <a:t>(Monthly Steering Group)</a:t>
            </a:r>
          </a:p>
          <a:p>
            <a:pPr algn="ctr"/>
            <a:r>
              <a:rPr lang="en-GB" sz="1400" b="1" dirty="0"/>
              <a:t>Group Rep: Deputy Head Nursing, SSSG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5427" y="4110756"/>
            <a:ext cx="1445492" cy="1015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Urgent and Emergency Care &amp; Hospital Operations Divisional </a:t>
            </a:r>
          </a:p>
          <a:p>
            <a:r>
              <a:rPr lang="en-GB" sz="1200" dirty="0"/>
              <a:t> QS&amp;PE Group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24457" y="4110755"/>
            <a:ext cx="1154729" cy="1015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Specialist Surgical Services Divisional QS&amp;PE Group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25512" y="4106990"/>
            <a:ext cx="1445492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Medicine Divisional QS&amp;PE Group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3891" y="5461925"/>
            <a:ext cx="8442036" cy="1077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Generic Terms of Reference Template</a:t>
            </a:r>
            <a:r>
              <a:rPr lang="en-GB" sz="1600" dirty="0"/>
              <a:t>: reflecting HB Structures</a:t>
            </a:r>
          </a:p>
          <a:p>
            <a:pPr algn="ctr"/>
            <a:r>
              <a:rPr lang="en-GB" sz="1600" b="1" dirty="0"/>
              <a:t>Generic Work Programme</a:t>
            </a:r>
            <a:r>
              <a:rPr lang="en-GB" sz="1600" dirty="0"/>
              <a:t>: reflecting HB Q&amp; S Aims &amp; Objectives and QP Outcomes</a:t>
            </a:r>
          </a:p>
          <a:p>
            <a:pPr algn="ctr"/>
            <a:r>
              <a:rPr lang="en-GB" sz="1600" b="1" dirty="0"/>
              <a:t>Generic Divisional Reporting Template: </a:t>
            </a:r>
            <a:r>
              <a:rPr lang="en-GB" sz="1600" dirty="0"/>
              <a:t>Monthly Highlight Report</a:t>
            </a:r>
          </a:p>
          <a:p>
            <a:pPr algn="ctr"/>
            <a:r>
              <a:rPr lang="en-GB" sz="1600" b="1" dirty="0"/>
              <a:t>Generic Divisional Reporting Template: </a:t>
            </a:r>
            <a:r>
              <a:rPr lang="en-GB" sz="1600" dirty="0"/>
              <a:t>Bi-annual Full Situational/Performance Report</a:t>
            </a:r>
          </a:p>
        </p:txBody>
      </p:sp>
      <p:cxnSp>
        <p:nvCxnSpPr>
          <p:cNvPr id="78" name="Straight Arrow Connector 77"/>
          <p:cNvCxnSpPr/>
          <p:nvPr/>
        </p:nvCxnSpPr>
        <p:spPr>
          <a:xfrm flipH="1" flipV="1">
            <a:off x="6878650" y="697606"/>
            <a:ext cx="1886654" cy="171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 flipV="1">
            <a:off x="4294907" y="58497"/>
            <a:ext cx="7952" cy="3178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697680" y="385472"/>
            <a:ext cx="5158509" cy="1138773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Morriston Service Group</a:t>
            </a:r>
          </a:p>
          <a:p>
            <a:pPr algn="ctr"/>
            <a:r>
              <a:rPr lang="en-GB" dirty="0"/>
              <a:t>Quality, Safety &amp; Patient Experience Group</a:t>
            </a:r>
          </a:p>
          <a:p>
            <a:pPr algn="ctr"/>
            <a:r>
              <a:rPr lang="en-GB" dirty="0"/>
              <a:t>(Monthly)</a:t>
            </a:r>
          </a:p>
          <a:p>
            <a:pPr algn="ctr"/>
            <a:r>
              <a:rPr lang="en-GB" sz="1400" b="1" dirty="0"/>
              <a:t>Joint Chair: Group Medical &amp; Nurse Directors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697680" y="1542399"/>
            <a:ext cx="5158508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Quality, Safety &amp; Patient Experience </a:t>
            </a:r>
          </a:p>
          <a:p>
            <a:pPr algn="ctr"/>
            <a:r>
              <a:rPr lang="en-GB" b="1" dirty="0"/>
              <a:t>Terms of Reference: linked to Corporate Groups</a:t>
            </a:r>
          </a:p>
          <a:p>
            <a:pPr algn="ctr"/>
            <a:r>
              <a:rPr lang="en-GB" b="1" dirty="0"/>
              <a:t>Service Group Work Programme: Structured Agenda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Quality Priorities Programme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Clinical Outcomes &amp; Effectiveness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Patient Experience &amp; Stakeholders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Patient Safety &amp; Compliance Group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765297" y="5321801"/>
            <a:ext cx="3269673" cy="8002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Nutrition &amp; Hydration  Group</a:t>
            </a:r>
          </a:p>
          <a:p>
            <a:pPr algn="ctr"/>
            <a:r>
              <a:rPr lang="en-GB" sz="1600" dirty="0"/>
              <a:t>(Monthly)</a:t>
            </a:r>
          </a:p>
          <a:p>
            <a:pPr algn="ctr"/>
            <a:r>
              <a:rPr lang="en-GB" sz="1400" b="1" dirty="0"/>
              <a:t>Group Rep.: Head of Nursing, SSSG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2A3F36-D19B-4F3B-9891-E6E1A1E7D15B}"/>
              </a:ext>
            </a:extLst>
          </p:cNvPr>
          <p:cNvSpPr txBox="1"/>
          <p:nvPr/>
        </p:nvSpPr>
        <p:spPr>
          <a:xfrm>
            <a:off x="4819165" y="4106990"/>
            <a:ext cx="1089793" cy="1015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Integrated Surgical Services Divisional QS&amp;PE Group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B70548-5CDE-486D-A4D9-E632066D2A02}"/>
              </a:ext>
            </a:extLst>
          </p:cNvPr>
          <p:cNvSpPr txBox="1"/>
          <p:nvPr/>
        </p:nvSpPr>
        <p:spPr>
          <a:xfrm>
            <a:off x="6093803" y="4106990"/>
            <a:ext cx="1024467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Pathology QS&amp;PE Group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18F2D9-046D-4AE7-8D56-B25F5D6FE5AC}"/>
              </a:ext>
            </a:extLst>
          </p:cNvPr>
          <p:cNvSpPr txBox="1"/>
          <p:nvPr/>
        </p:nvSpPr>
        <p:spPr>
          <a:xfrm>
            <a:off x="7287865" y="4106989"/>
            <a:ext cx="1024467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Radiology QS&amp;PE Group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138AAFC-7C31-46F3-89FD-034F22FF4255}"/>
              </a:ext>
            </a:extLst>
          </p:cNvPr>
          <p:cNvCxnSpPr>
            <a:stCxn id="42" idx="0"/>
            <a:endCxn id="47" idx="2"/>
          </p:cNvCxnSpPr>
          <p:nvPr/>
        </p:nvCxnSpPr>
        <p:spPr>
          <a:xfrm flipV="1">
            <a:off x="968173" y="3573724"/>
            <a:ext cx="3308761" cy="537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1BE56B2-F864-459A-B65F-1669059F3BBE}"/>
              </a:ext>
            </a:extLst>
          </p:cNvPr>
          <p:cNvCxnSpPr>
            <a:stCxn id="45" idx="0"/>
            <a:endCxn id="47" idx="2"/>
          </p:cNvCxnSpPr>
          <p:nvPr/>
        </p:nvCxnSpPr>
        <p:spPr>
          <a:xfrm flipV="1">
            <a:off x="2548258" y="3573724"/>
            <a:ext cx="1728676" cy="533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9C218A3-640E-4BF0-A585-A20D3A5B54DB}"/>
              </a:ext>
            </a:extLst>
          </p:cNvPr>
          <p:cNvCxnSpPr>
            <a:stCxn id="43" idx="0"/>
            <a:endCxn id="47" idx="2"/>
          </p:cNvCxnSpPr>
          <p:nvPr/>
        </p:nvCxnSpPr>
        <p:spPr>
          <a:xfrm flipV="1">
            <a:off x="4001822" y="3573724"/>
            <a:ext cx="275112" cy="537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F359059-8BC1-4295-88A2-E1D1DBFDF827}"/>
              </a:ext>
            </a:extLst>
          </p:cNvPr>
          <p:cNvCxnSpPr>
            <a:stCxn id="26" idx="0"/>
            <a:endCxn id="47" idx="2"/>
          </p:cNvCxnSpPr>
          <p:nvPr/>
        </p:nvCxnSpPr>
        <p:spPr>
          <a:xfrm flipH="1" flipV="1">
            <a:off x="4276934" y="3573724"/>
            <a:ext cx="1087128" cy="533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9C7DFFD-7A53-4E15-BD2B-416466D4C655}"/>
              </a:ext>
            </a:extLst>
          </p:cNvPr>
          <p:cNvCxnSpPr>
            <a:stCxn id="27" idx="0"/>
            <a:endCxn id="47" idx="2"/>
          </p:cNvCxnSpPr>
          <p:nvPr/>
        </p:nvCxnSpPr>
        <p:spPr>
          <a:xfrm flipH="1" flipV="1">
            <a:off x="4276934" y="3573724"/>
            <a:ext cx="2329103" cy="533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7ACBB24-A732-47DF-8B8A-2DF9A2EADF61}"/>
              </a:ext>
            </a:extLst>
          </p:cNvPr>
          <p:cNvCxnSpPr>
            <a:stCxn id="29" idx="0"/>
            <a:endCxn id="47" idx="2"/>
          </p:cNvCxnSpPr>
          <p:nvPr/>
        </p:nvCxnSpPr>
        <p:spPr>
          <a:xfrm flipH="1" flipV="1">
            <a:off x="4276934" y="3573724"/>
            <a:ext cx="3523165" cy="533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935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923377"/>
              </p:ext>
            </p:extLst>
          </p:nvPr>
        </p:nvGraphicFramePr>
        <p:xfrm>
          <a:off x="415630" y="350981"/>
          <a:ext cx="11453096" cy="6126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3274">
                  <a:extLst>
                    <a:ext uri="{9D8B030D-6E8A-4147-A177-3AD203B41FA5}">
                      <a16:colId xmlns:a16="http://schemas.microsoft.com/office/drawing/2014/main" val="134021265"/>
                    </a:ext>
                  </a:extLst>
                </a:gridCol>
                <a:gridCol w="2863274">
                  <a:extLst>
                    <a:ext uri="{9D8B030D-6E8A-4147-A177-3AD203B41FA5}">
                      <a16:colId xmlns:a16="http://schemas.microsoft.com/office/drawing/2014/main" val="3155719546"/>
                    </a:ext>
                  </a:extLst>
                </a:gridCol>
                <a:gridCol w="2863274">
                  <a:extLst>
                    <a:ext uri="{9D8B030D-6E8A-4147-A177-3AD203B41FA5}">
                      <a16:colId xmlns:a16="http://schemas.microsoft.com/office/drawing/2014/main" val="920567278"/>
                    </a:ext>
                  </a:extLst>
                </a:gridCol>
                <a:gridCol w="2863274">
                  <a:extLst>
                    <a:ext uri="{9D8B030D-6E8A-4147-A177-3AD203B41FA5}">
                      <a16:colId xmlns:a16="http://schemas.microsoft.com/office/drawing/2014/main" val="1308475046"/>
                    </a:ext>
                  </a:extLst>
                </a:gridCol>
              </a:tblGrid>
              <a:tr h="402714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STANDARDISED AGENDA AND WORK PROGRAMME</a:t>
                      </a:r>
                    </a:p>
                    <a:p>
                      <a:pPr algn="ctr"/>
                      <a:r>
                        <a:rPr lang="en-GB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(CONTROL FRAMEWORK)</a:t>
                      </a:r>
                      <a:endParaRPr lang="en-GB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533986"/>
                  </a:ext>
                </a:extLst>
              </a:tr>
              <a:tr h="992993">
                <a:tc>
                  <a:txBody>
                    <a:bodyPr/>
                    <a:lstStyle/>
                    <a:p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 Outcomes and Clinical Effectiveness</a:t>
                      </a:r>
                      <a:endParaRPr lang="en-GB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 Priorities</a:t>
                      </a:r>
                    </a:p>
                    <a:p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Including Infection Prevention &amp; Control</a:t>
                      </a:r>
                      <a:endParaRPr lang="en-GB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 &amp; Stakeholder Experience</a:t>
                      </a:r>
                    </a:p>
                    <a:p>
                      <a:endParaRPr lang="en-GB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 Safety &amp; Compliance</a:t>
                      </a:r>
                      <a:endParaRPr lang="en-GB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389568"/>
                  </a:ext>
                </a:extLst>
              </a:tr>
              <a:tr h="4090743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DAL Completion Rates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“SAFER”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LocSSIPs/NatSSIPs2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WHO Checklist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Mortality Review/ MES Implementation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 Plan; local, HB, national, others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Research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QI Projects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Medicines Management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Tier 1 Infections incl. Rapid Review Findings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Antimicrobial Stewardship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ANTT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SSTF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Sepsis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Falls Prevention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Nutrition &amp; Hydration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 of Life Care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Pressure Ulcers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Divisional Quality Priorities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QI Projects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 Feedback – Complaints/ Compliments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 Experience Feedback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 Voice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QI Projects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Never Events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Serious Incidents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 Safety Incidents; Trends &amp; Themes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Ombudsman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Internal/External Review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Duty of Quality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Duty of Candour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Patent Safety Notices/Safety Alerts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QI Projects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879034"/>
                  </a:ext>
                </a:extLst>
              </a:tr>
              <a:tr h="402714">
                <a:tc gridSpan="4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STRUCTURE</a:t>
                      </a:r>
                      <a:r>
                        <a:rPr lang="en-GB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ANNUAL ASSURANCE WORK PROGRAMME/FRAMEWORK 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401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7184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968146"/>
              </p:ext>
            </p:extLst>
          </p:nvPr>
        </p:nvGraphicFramePr>
        <p:xfrm>
          <a:off x="110355" y="242707"/>
          <a:ext cx="11840456" cy="6507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8091">
                  <a:extLst>
                    <a:ext uri="{9D8B030D-6E8A-4147-A177-3AD203B41FA5}">
                      <a16:colId xmlns:a16="http://schemas.microsoft.com/office/drawing/2014/main" val="2930302422"/>
                    </a:ext>
                  </a:extLst>
                </a:gridCol>
                <a:gridCol w="2089042">
                  <a:extLst>
                    <a:ext uri="{9D8B030D-6E8A-4147-A177-3AD203B41FA5}">
                      <a16:colId xmlns:a16="http://schemas.microsoft.com/office/drawing/2014/main" val="1631065328"/>
                    </a:ext>
                  </a:extLst>
                </a:gridCol>
                <a:gridCol w="2647141">
                  <a:extLst>
                    <a:ext uri="{9D8B030D-6E8A-4147-A177-3AD203B41FA5}">
                      <a16:colId xmlns:a16="http://schemas.microsoft.com/office/drawing/2014/main" val="1534947926"/>
                    </a:ext>
                  </a:extLst>
                </a:gridCol>
                <a:gridCol w="2368091">
                  <a:extLst>
                    <a:ext uri="{9D8B030D-6E8A-4147-A177-3AD203B41FA5}">
                      <a16:colId xmlns:a16="http://schemas.microsoft.com/office/drawing/2014/main" val="4265254285"/>
                    </a:ext>
                  </a:extLst>
                </a:gridCol>
                <a:gridCol w="2368091">
                  <a:extLst>
                    <a:ext uri="{9D8B030D-6E8A-4147-A177-3AD203B41FA5}">
                      <a16:colId xmlns:a16="http://schemas.microsoft.com/office/drawing/2014/main" val="3919865639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STRUCTURE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ANNUAL ASSURANCE WORK PROGRAMME/FRAMEWORK (Deep Dive)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28813"/>
                  </a:ext>
                </a:extLst>
              </a:tr>
              <a:tr h="65562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</a:t>
                      </a:r>
                      <a:r>
                        <a:rPr lang="en-GB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SAFETY TOPIC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 PROGRAMME FREQUENCY</a:t>
                      </a:r>
                      <a:r>
                        <a:rPr lang="en-GB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</a:t>
                      </a:r>
                      <a:r>
                        <a:rPr lang="en-GB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LEAD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</a:t>
                      </a:r>
                      <a:r>
                        <a:rPr lang="en-GB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REPORTING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669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Infection Prevention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Nurse Director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ICC Committee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535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Medicines Management/Controlled Drugs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Assoc. Group Med Director</a:t>
                      </a:r>
                    </a:p>
                    <a:p>
                      <a:pPr algn="ctr"/>
                      <a:endParaRPr lang="en-GB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Management</a:t>
                      </a:r>
                      <a:r>
                        <a:rPr lang="en-GB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Group</a:t>
                      </a:r>
                      <a:endParaRPr lang="en-GB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 Meds Management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Safety &amp; 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9871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Mortality 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Assoc. Group Medical Director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 Outcome and Effectiveness Group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927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Falls Prevention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Bi-Monthly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 of Nursing Medicine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Falls QP Working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Safety &amp; 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932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Pressure Ulcer Prevention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Bi-Monthly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Snr. Nurse – Quality Improvement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PUPSG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Safety &amp; 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283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Nutrition &amp; Hydration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Bi-Monthly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 of Nursing SSSG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N&amp;H</a:t>
                      </a:r>
                      <a:r>
                        <a:rPr lang="en-GB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Steering Group</a:t>
                      </a:r>
                      <a:endParaRPr lang="en-GB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Safety &amp; 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339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Decontamination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Bi-Monthly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Snr. Nurse – Quality Improvement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Decontamination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ICC Committee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205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Quarterly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Snr. Nurse – Quality Improvement</a:t>
                      </a:r>
                      <a:endParaRPr lang="en-GB" sz="13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Safety &amp; 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027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</a:t>
                      </a:r>
                      <a:r>
                        <a:rPr lang="en-GB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Life </a:t>
                      </a:r>
                      <a:endParaRPr lang="en-GB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Quarterly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Dep. Head of Nursing SSSG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EOL QP Steering</a:t>
                      </a:r>
                      <a:r>
                        <a:rPr lang="en-GB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Group</a:t>
                      </a:r>
                      <a:endParaRPr lang="en-GB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&amp; Stakeholder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1285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Safeguarding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Quarterly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 of Nursing AECHO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 Safeguarding Committee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965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Blood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Bi-annually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 of QS&amp;PE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Transfusion</a:t>
                      </a:r>
                      <a:r>
                        <a:rPr lang="en-GB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Committee</a:t>
                      </a:r>
                      <a:endParaRPr lang="en-GB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Safety &amp; 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022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Medical Devices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Bi-annually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 of QS&amp;PE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Medical Devises Committee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Safety &amp; 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994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VTE Thrombolysis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Bi-annually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 of QS&amp;PE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VTE Scrutiny Programme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Safety &amp; 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835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9862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F594D34979B5419D1E10586762BCF6" ma:contentTypeVersion="6" ma:contentTypeDescription="Create a new document." ma:contentTypeScope="" ma:versionID="0f63143415bd08bbf6471e6067f351e8">
  <xsd:schema xmlns:xsd="http://www.w3.org/2001/XMLSchema" xmlns:xs="http://www.w3.org/2001/XMLSchema" xmlns:p="http://schemas.microsoft.com/office/2006/metadata/properties" xmlns:ns2="99f16cb0-1e31-43c5-9da8-15587810d0eb" xmlns:ns3="7fc5c024-4507-4264-a422-ab54d5d777fb" targetNamespace="http://schemas.microsoft.com/office/2006/metadata/properties" ma:root="true" ma:fieldsID="84e193c0b05c70819f171467f6d7d94e" ns2:_="" ns3:_="">
    <xsd:import namespace="99f16cb0-1e31-43c5-9da8-15587810d0eb"/>
    <xsd:import namespace="7fc5c024-4507-4264-a422-ab54d5d777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16cb0-1e31-43c5-9da8-15587810d0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c5c024-4507-4264-a422-ab54d5d777f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3CEDE1-201C-44FA-A4A8-C9F3E055B4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16cb0-1e31-43c5-9da8-15587810d0eb"/>
    <ds:schemaRef ds:uri="7fc5c024-4507-4264-a422-ab54d5d777f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585E1B-ED7D-472A-8C5E-1C7CAD7784EC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7fc5c024-4507-4264-a422-ab54d5d777fb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99f16cb0-1e31-43c5-9da8-15587810d0eb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2DC9CAA-6F27-4CA9-AA6C-28F6CDEF8E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1860</TotalTime>
  <Words>831</Words>
  <Application>Microsoft Office PowerPoint</Application>
  <PresentationFormat>Widescreen</PresentationFormat>
  <Paragraphs>207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Quality, Safety &amp; Patient Experience Assurance Structure</vt:lpstr>
      <vt:lpstr>PowerPoint Presentation</vt:lpstr>
      <vt:lpstr>PowerPoint Presentation</vt:lpstr>
      <vt:lpstr>PowerPoint Presentation</vt:lpstr>
      <vt:lpstr>PowerPoint Presentation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Holloway (Swansea Bay UHB - Morriston Unit)</dc:creator>
  <cp:lastModifiedBy>Suzanne Holloway (Swansea Bay UHB - Morriston Unit)</cp:lastModifiedBy>
  <cp:revision>55</cp:revision>
  <dcterms:created xsi:type="dcterms:W3CDTF">2021-05-11T13:19:42Z</dcterms:created>
  <dcterms:modified xsi:type="dcterms:W3CDTF">2024-12-31T12:43:27Z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0x010100B8F594D34979B5419D1E10586762BCF6</vt:lpwstr>
  </property>
</Properties>
</file>