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3" r:id="rId1"/>
  </p:sldMasterIdLst>
  <p:notesMasterIdLst>
    <p:notesMasterId r:id="rId16"/>
  </p:notesMasterIdLst>
  <p:sldIdLst>
    <p:sldId id="256" r:id="rId2"/>
    <p:sldId id="287" r:id="rId3"/>
    <p:sldId id="257" r:id="rId4"/>
    <p:sldId id="317" r:id="rId5"/>
    <p:sldId id="297" r:id="rId6"/>
    <p:sldId id="303" r:id="rId7"/>
    <p:sldId id="299" r:id="rId8"/>
    <p:sldId id="300" r:id="rId9"/>
    <p:sldId id="266" r:id="rId10"/>
    <p:sldId id="320" r:id="rId11"/>
    <p:sldId id="312" r:id="rId12"/>
    <p:sldId id="310" r:id="rId13"/>
    <p:sldId id="324" r:id="rId14"/>
    <p:sldId id="27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2" autoAdjust="0"/>
    <p:restoredTop sz="90239" autoAdjust="0"/>
  </p:normalViewPr>
  <p:slideViewPr>
    <p:cSldViewPr snapToGrid="0">
      <p:cViewPr varScale="1">
        <p:scale>
          <a:sx n="113" d="100"/>
          <a:sy n="113" d="100"/>
        </p:scale>
        <p:origin x="14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9C9520-8519-4999-99EF-2904735EB869}" type="datetimeFigureOut">
              <a:rPr lang="en-GB" smtClean="0"/>
              <a:t>26/01/2026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56972C-59D7-4153-839B-5D74D68177D4}" type="slidenum">
              <a:rPr lang="en-GB" smtClean="0"/>
              <a:t>‹#›</a:t>
            </a:fld>
            <a:endParaRPr lang="en-GB"/>
          </a:p>
        </p:txBody>
      </p:sp>
    </p:spTree>
    <p:extLst>
      <p:ext uri="{BB962C8B-B14F-4D97-AF65-F5344CB8AC3E}">
        <p14:creationId xmlns:p14="http://schemas.microsoft.com/office/powerpoint/2010/main" val="2839151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556972C-59D7-4153-839B-5D74D68177D4}" type="slidenum">
              <a:rPr lang="en-GB" smtClean="0"/>
              <a:t>13</a:t>
            </a:fld>
            <a:endParaRPr lang="en-GB"/>
          </a:p>
        </p:txBody>
      </p:sp>
    </p:spTree>
    <p:extLst>
      <p:ext uri="{BB962C8B-B14F-4D97-AF65-F5344CB8AC3E}">
        <p14:creationId xmlns:p14="http://schemas.microsoft.com/office/powerpoint/2010/main" val="417586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GB"/>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spc="3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GB"/>
              <a:t>Click to edit Master subtitle style</a:t>
            </a:r>
            <a:endParaRPr lang="en-US" dirty="0"/>
          </a:p>
        </p:txBody>
      </p:sp>
      <p:sp>
        <p:nvSpPr>
          <p:cNvPr id="7" name="Rectangle 6"/>
          <p:cNvSpPr/>
          <p:nvPr/>
        </p:nvSpPr>
        <p:spPr>
          <a:xfrm>
            <a:off x="0" y="0"/>
            <a:ext cx="457200" cy="685800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p>
            <a:fld id="{846CE7D5-CF57-46EF-B807-FDD0502418D4}" type="datetimeFigureOut">
              <a:rPr lang="en-GB" smtClean="0"/>
              <a:t>26/01/2026</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15299321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GB" smtClean="0"/>
              <a:t>26/01/2026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52372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GB" smtClean="0"/>
              <a:t>26/01/2026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83486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GB" smtClean="0"/>
              <a:t>26/01/2026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53037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1"/>
            </a:lvl1pPr>
          </a:lstStyle>
          <a:p>
            <a:r>
              <a:rPr lang="en-GB"/>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spc="30" baseline="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26/01/2026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33201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GB" smtClean="0"/>
              <a:t>26/01/2026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82907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GB"/>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GB" smtClean="0"/>
              <a:t>26/01/2026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
        <p:nvSpPr>
          <p:cNvPr id="11" name="Rectangle 10"/>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7714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GB" smtClean="0"/>
              <a:t>26/01/2026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26670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26/01/2026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
        <p:nvSpPr>
          <p:cNvPr id="5" name="Rectangle 4"/>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27657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2800" b="1" baseline="0"/>
            </a:lvl1pPr>
          </a:lstStyle>
          <a:p>
            <a:r>
              <a:rPr lang="en-GB"/>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26/01/2026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011331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1">
                <a:solidFill>
                  <a:schemeClr val="bg1"/>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400"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26/01/2026</a:t>
            </a:fld>
            <a:endParaRPr lang="en-GB"/>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64440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294198"/>
            <a:ext cx="9692640" cy="1397124"/>
          </a:xfrm>
          <a:prstGeom prst="rect">
            <a:avLst/>
          </a:prstGeom>
        </p:spPr>
        <p:txBody>
          <a:bodyPr vert="horz" lIns="91440" tIns="27432" rIns="91440" bIns="45720" rtlCol="0" anchor="b">
            <a:normAutofit/>
          </a:bodyPr>
          <a:lstStyle/>
          <a:p>
            <a:r>
              <a:rPr lang="en-GB"/>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accent1">
                    <a:lumMod val="40000"/>
                    <a:lumOff val="60000"/>
                  </a:schemeClr>
                </a:solidFill>
              </a:defRPr>
            </a:lvl1pPr>
          </a:lstStyle>
          <a:p>
            <a:fld id="{846CE7D5-CF57-46EF-B807-FDD0502418D4}" type="datetimeFigureOut">
              <a:rPr lang="en-GB" smtClean="0"/>
              <a:t>26/01/2026</a:t>
            </a:fld>
            <a:endParaRPr lang="en-GB"/>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accent1">
                    <a:lumMod val="40000"/>
                    <a:lumOff val="60000"/>
                  </a:schemeClr>
                </a:solidFill>
              </a:defRPr>
            </a:lvl1pPr>
          </a:lstStyle>
          <a:p>
            <a:endParaRPr lang="en-GB"/>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accent1">
                    <a:lumMod val="60000"/>
                    <a:lumOff val="40000"/>
                  </a:schemeClr>
                </a:solidFill>
                <a:latin typeface="+mj-lt"/>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1738189247"/>
      </p:ext>
    </p:extLst>
  </p:cSld>
  <p:clrMap bg1="lt1" tx1="dk1" bg2="lt2" tx2="dk2" accent1="accent1" accent2="accent2" accent3="accent3" accent4="accent4" accent5="accent5" accent6="accent6" hlink="hlink" folHlink="folHlink"/>
  <p:sldLayoutIdLst>
    <p:sldLayoutId id="2147484204" r:id="rId1"/>
    <p:sldLayoutId id="2147484205" r:id="rId2"/>
    <p:sldLayoutId id="2147484206" r:id="rId3"/>
    <p:sldLayoutId id="2147484207" r:id="rId4"/>
    <p:sldLayoutId id="2147484208" r:id="rId5"/>
    <p:sldLayoutId id="2147484209" r:id="rId6"/>
    <p:sldLayoutId id="2147484210" r:id="rId7"/>
    <p:sldLayoutId id="2147484211" r:id="rId8"/>
    <p:sldLayoutId id="2147484212" r:id="rId9"/>
    <p:sldLayoutId id="2147484213" r:id="rId10"/>
    <p:sldLayoutId id="2147484214" r:id="rId11"/>
  </p:sldLayoutIdLst>
  <p:txStyles>
    <p:title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75000"/>
            <a:alpha val="97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3540" y="-145635"/>
            <a:ext cx="11203805" cy="4259484"/>
          </a:xfrm>
        </p:spPr>
        <p:txBody>
          <a:bodyPr>
            <a:noAutofit/>
          </a:bodyPr>
          <a:lstStyle/>
          <a:p>
            <a:pPr algn="ctr"/>
            <a:br>
              <a:rPr lang="en-GB" sz="4800" dirty="0"/>
            </a:br>
            <a:br>
              <a:rPr lang="en-GB" sz="4800" dirty="0"/>
            </a:br>
            <a:br>
              <a:rPr lang="en-GB" sz="4800" dirty="0"/>
            </a:br>
            <a:br>
              <a:rPr lang="en-GB" sz="4800" dirty="0"/>
            </a:br>
            <a:r>
              <a:rPr lang="en-GB" sz="4800" dirty="0"/>
              <a:t>Mortuary &amp; Care after Death Services:  </a:t>
            </a:r>
            <a:br>
              <a:rPr lang="en-GB" sz="4800" dirty="0"/>
            </a:br>
            <a:br>
              <a:rPr lang="en-GB" sz="4800" dirty="0"/>
            </a:br>
            <a:r>
              <a:rPr lang="en-GB" sz="4800" dirty="0"/>
              <a:t>Supporting the Final Phase </a:t>
            </a:r>
            <a:br>
              <a:rPr lang="en-GB" sz="4800" dirty="0"/>
            </a:br>
            <a:r>
              <a:rPr lang="en-GB" sz="4800" dirty="0"/>
              <a:t>of the </a:t>
            </a:r>
            <a:br>
              <a:rPr lang="en-GB" sz="4800" dirty="0"/>
            </a:br>
            <a:r>
              <a:rPr lang="en-GB" sz="4800" dirty="0"/>
              <a:t>Patient Care Pathway</a:t>
            </a:r>
          </a:p>
        </p:txBody>
      </p:sp>
      <p:sp>
        <p:nvSpPr>
          <p:cNvPr id="3" name="Subtitle 2"/>
          <p:cNvSpPr>
            <a:spLocks noGrp="1"/>
          </p:cNvSpPr>
          <p:nvPr>
            <p:ph type="subTitle" idx="1"/>
          </p:nvPr>
        </p:nvSpPr>
        <p:spPr>
          <a:xfrm>
            <a:off x="1023257" y="5453743"/>
            <a:ext cx="10254343" cy="925286"/>
          </a:xfrm>
        </p:spPr>
        <p:txBody>
          <a:bodyPr>
            <a:normAutofit/>
          </a:bodyPr>
          <a:lstStyle/>
          <a:p>
            <a:pPr algn="ctr"/>
            <a:endParaRPr lang="en-GB" dirty="0"/>
          </a:p>
          <a:p>
            <a:pPr algn="ctr"/>
            <a:endParaRPr lang="en-GB" dirty="0"/>
          </a:p>
        </p:txBody>
      </p:sp>
      <p:sp>
        <p:nvSpPr>
          <p:cNvPr id="7" name="Subtitle 2">
            <a:extLst>
              <a:ext uri="{FF2B5EF4-FFF2-40B4-BE49-F238E27FC236}">
                <a16:creationId xmlns:a16="http://schemas.microsoft.com/office/drawing/2014/main" id="{832FE21E-1127-40E7-8105-91A6DF426933}"/>
              </a:ext>
            </a:extLst>
          </p:cNvPr>
          <p:cNvSpPr txBox="1">
            <a:spLocks/>
          </p:cNvSpPr>
          <p:nvPr/>
        </p:nvSpPr>
        <p:spPr>
          <a:xfrm>
            <a:off x="676446" y="4067136"/>
            <a:ext cx="11212014" cy="1212435"/>
          </a:xfrm>
          <a:prstGeom prst="rect">
            <a:avLst/>
          </a:prstGeom>
        </p:spPr>
        <p:txBody>
          <a:bodyPr vert="horz" lIns="91440" tIns="45720" rIns="91440" bIns="45720" rtlCol="0">
            <a:normAutofit fontScale="77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3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65000"/>
                    <a:lumOff val="3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65000"/>
                    <a:lumOff val="35000"/>
                  </a:schemeClr>
                </a:solidFill>
                <a:latin typeface="+mn-lt"/>
                <a:ea typeface="+mn-ea"/>
                <a:cs typeface="+mn-cs"/>
              </a:defRPr>
            </a:lvl9pPr>
          </a:lstStyle>
          <a:p>
            <a:pPr algn="ctr"/>
            <a:endParaRPr lang="en-GB" dirty="0"/>
          </a:p>
          <a:p>
            <a:pPr algn="ctr"/>
            <a:r>
              <a:rPr lang="en-GB" sz="2600" dirty="0">
                <a:solidFill>
                  <a:schemeClr val="tx1"/>
                </a:solidFill>
              </a:rPr>
              <a:t>Yasmin Brown, Regional Mortuary Manager</a:t>
            </a:r>
          </a:p>
          <a:p>
            <a:pPr algn="ctr"/>
            <a:r>
              <a:rPr lang="en-GB" sz="2600" dirty="0">
                <a:solidFill>
                  <a:schemeClr val="tx1"/>
                </a:solidFill>
              </a:rPr>
              <a:t>Hywel Dda &amp; Swansea Bay University Health Boards</a:t>
            </a:r>
          </a:p>
          <a:p>
            <a:pPr algn="ctr"/>
            <a:endParaRPr lang="en-GB" dirty="0"/>
          </a:p>
        </p:txBody>
      </p:sp>
      <p:pic>
        <p:nvPicPr>
          <p:cNvPr id="5" name="Picture 4">
            <a:extLst>
              <a:ext uri="{FF2B5EF4-FFF2-40B4-BE49-F238E27FC236}">
                <a16:creationId xmlns:a16="http://schemas.microsoft.com/office/drawing/2014/main" id="{1A708E2E-B049-4607-946E-C94561D0A4B0}"/>
              </a:ext>
            </a:extLst>
          </p:cNvPr>
          <p:cNvPicPr>
            <a:picLocks noChangeAspect="1"/>
          </p:cNvPicPr>
          <p:nvPr/>
        </p:nvPicPr>
        <p:blipFill>
          <a:blip r:embed="rId2"/>
          <a:stretch>
            <a:fillRect/>
          </a:stretch>
        </p:blipFill>
        <p:spPr>
          <a:xfrm>
            <a:off x="8659630" y="5836596"/>
            <a:ext cx="3229583" cy="826851"/>
          </a:xfrm>
          <a:prstGeom prst="rect">
            <a:avLst/>
          </a:prstGeom>
        </p:spPr>
      </p:pic>
      <p:pic>
        <p:nvPicPr>
          <p:cNvPr id="10" name="Picture 9">
            <a:extLst>
              <a:ext uri="{FF2B5EF4-FFF2-40B4-BE49-F238E27FC236}">
                <a16:creationId xmlns:a16="http://schemas.microsoft.com/office/drawing/2014/main" id="{8B04FD4A-FC06-4A98-902E-CDA5A2A5FF8C}"/>
              </a:ext>
            </a:extLst>
          </p:cNvPr>
          <p:cNvPicPr>
            <a:picLocks noChangeAspect="1"/>
          </p:cNvPicPr>
          <p:nvPr/>
        </p:nvPicPr>
        <p:blipFill>
          <a:blip r:embed="rId3"/>
          <a:stretch>
            <a:fillRect/>
          </a:stretch>
        </p:blipFill>
        <p:spPr>
          <a:xfrm>
            <a:off x="411644" y="5836596"/>
            <a:ext cx="3229583" cy="848450"/>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576A063-94FB-4A5B-A8F0-C20D1BD6F060}"/>
              </a:ext>
            </a:extLst>
          </p:cNvPr>
          <p:cNvSpPr txBox="1"/>
          <p:nvPr/>
        </p:nvSpPr>
        <p:spPr>
          <a:xfrm>
            <a:off x="441434" y="2039487"/>
            <a:ext cx="10941269" cy="5078313"/>
          </a:xfrm>
          <a:prstGeom prst="rect">
            <a:avLst/>
          </a:prstGeom>
          <a:noFill/>
        </p:spPr>
        <p:txBody>
          <a:bodyPr wrap="square">
            <a:spAutoFit/>
          </a:bodyPr>
          <a:lstStyle/>
          <a:p>
            <a:pPr algn="l"/>
            <a:endParaRPr lang="en-GB" b="0" i="0" dirty="0">
              <a:effectLst/>
              <a:latin typeface="Segoe Sans"/>
            </a:endParaRPr>
          </a:p>
          <a:p>
            <a:pPr algn="l"/>
            <a:r>
              <a:rPr lang="en-GB" b="0" i="0" dirty="0">
                <a:effectLst/>
              </a:rPr>
              <a:t>When the time comes for the deceased to be released into the care of a </a:t>
            </a:r>
            <a:r>
              <a:rPr lang="en-GB" b="1" i="0" dirty="0">
                <a:effectLst/>
              </a:rPr>
              <a:t>nominated Funeral </a:t>
            </a:r>
            <a:r>
              <a:rPr lang="en-GB" b="1" dirty="0"/>
              <a:t>D</a:t>
            </a:r>
            <a:r>
              <a:rPr lang="en-GB" b="1" i="0" dirty="0">
                <a:effectLst/>
              </a:rPr>
              <a:t>irector</a:t>
            </a:r>
            <a:r>
              <a:rPr lang="en-GB" b="0" i="0" dirty="0">
                <a:effectLst/>
              </a:rPr>
              <a:t>, a </a:t>
            </a:r>
            <a:r>
              <a:rPr lang="en-GB" b="1" i="0" dirty="0">
                <a:effectLst/>
              </a:rPr>
              <a:t>formal handover process</a:t>
            </a:r>
            <a:r>
              <a:rPr lang="en-GB" b="0" i="0" dirty="0">
                <a:effectLst/>
              </a:rPr>
              <a:t> is conducted.</a:t>
            </a:r>
          </a:p>
          <a:p>
            <a:pPr algn="l"/>
            <a:endParaRPr lang="en-GB" b="0" i="0" dirty="0">
              <a:effectLst/>
            </a:endParaRPr>
          </a:p>
          <a:p>
            <a:pPr algn="l"/>
            <a:r>
              <a:rPr lang="en-GB" b="0" i="0" dirty="0">
                <a:effectLst/>
              </a:rPr>
              <a:t>During this handover:</a:t>
            </a:r>
          </a:p>
          <a:p>
            <a:pPr algn="l"/>
            <a:endParaRPr lang="en-GB" b="0" i="0" dirty="0">
              <a:effectLst/>
            </a:endParaRPr>
          </a:p>
          <a:p>
            <a:pPr marL="742950" lvl="1" indent="-285750" algn="l">
              <a:buFont typeface="Arial" panose="020B0604020202020204" pitchFamily="34" charset="0"/>
              <a:buChar char="•"/>
            </a:pPr>
            <a:r>
              <a:rPr lang="en-GB" b="1" i="0" dirty="0">
                <a:effectLst/>
              </a:rPr>
              <a:t>Mortuary staff and the funeral representative</a:t>
            </a:r>
            <a:r>
              <a:rPr lang="en-GB" b="0" i="0" dirty="0">
                <a:effectLst/>
              </a:rPr>
              <a:t> work together to verify the </a:t>
            </a:r>
            <a:r>
              <a:rPr lang="en-GB" b="1" i="0" dirty="0">
                <a:effectLst/>
              </a:rPr>
              <a:t>identity</a:t>
            </a:r>
            <a:r>
              <a:rPr lang="en-GB" b="0" i="0" dirty="0">
                <a:effectLst/>
              </a:rPr>
              <a:t> of the deceased.</a:t>
            </a:r>
          </a:p>
          <a:p>
            <a:pPr marL="742950" lvl="1" indent="-285750" algn="l">
              <a:buFont typeface="Arial" panose="020B0604020202020204" pitchFamily="34" charset="0"/>
              <a:buChar char="•"/>
            </a:pPr>
            <a:r>
              <a:rPr lang="en-GB" b="0" i="0" dirty="0">
                <a:effectLst/>
              </a:rPr>
              <a:t>The </a:t>
            </a:r>
            <a:r>
              <a:rPr lang="en-GB" b="1" i="0" dirty="0">
                <a:effectLst/>
              </a:rPr>
              <a:t>condition of the deceased</a:t>
            </a:r>
            <a:r>
              <a:rPr lang="en-GB" b="0" i="0" dirty="0">
                <a:effectLst/>
              </a:rPr>
              <a:t> is also reviewed and confirmed</a:t>
            </a:r>
          </a:p>
          <a:p>
            <a:pPr marL="742950" lvl="1" indent="-285750" algn="l">
              <a:buFont typeface="Arial" panose="020B0604020202020204" pitchFamily="34" charset="0"/>
              <a:buChar char="•"/>
            </a:pPr>
            <a:r>
              <a:rPr lang="en-GB" dirty="0"/>
              <a:t>T</a:t>
            </a:r>
            <a:r>
              <a:rPr lang="en-GB" b="0" i="0" dirty="0">
                <a:effectLst/>
              </a:rPr>
              <a:t>he </a:t>
            </a:r>
            <a:r>
              <a:rPr lang="en-GB" b="1" dirty="0"/>
              <a:t>F</a:t>
            </a:r>
            <a:r>
              <a:rPr lang="en-GB" b="1" i="0" dirty="0">
                <a:effectLst/>
              </a:rPr>
              <a:t>uneral </a:t>
            </a:r>
            <a:r>
              <a:rPr lang="en-GB" b="1" dirty="0"/>
              <a:t>D</a:t>
            </a:r>
            <a:r>
              <a:rPr lang="en-GB" b="1" i="0" dirty="0">
                <a:effectLst/>
              </a:rPr>
              <a:t>irector is invited to acknowledge and confirm</a:t>
            </a:r>
            <a:r>
              <a:rPr lang="en-GB" b="0" i="0" dirty="0">
                <a:effectLst/>
              </a:rPr>
              <a:t> the condition of the deceased prior to release from the hospital mortuary.</a:t>
            </a:r>
          </a:p>
          <a:p>
            <a:pPr algn="l"/>
            <a:endParaRPr lang="en-GB" b="0" i="0" dirty="0">
              <a:effectLst/>
            </a:endParaRPr>
          </a:p>
          <a:p>
            <a:pPr algn="l"/>
            <a:r>
              <a:rPr lang="en-GB" b="0" i="0" dirty="0">
                <a:effectLst/>
              </a:rPr>
              <a:t>This process ensures:</a:t>
            </a:r>
          </a:p>
          <a:p>
            <a:pPr algn="l"/>
            <a:endParaRPr lang="en-GB" b="0" i="0" dirty="0">
              <a:effectLst/>
            </a:endParaRPr>
          </a:p>
          <a:p>
            <a:pPr marL="742950" lvl="1" indent="-285750" algn="l">
              <a:buFont typeface="Arial" panose="020B0604020202020204" pitchFamily="34" charset="0"/>
              <a:buChar char="•"/>
            </a:pPr>
            <a:r>
              <a:rPr lang="en-GB" b="1" i="0" dirty="0">
                <a:effectLst/>
              </a:rPr>
              <a:t>Transparency</a:t>
            </a:r>
            <a:r>
              <a:rPr lang="en-GB" b="0" i="0" dirty="0">
                <a:effectLst/>
              </a:rPr>
              <a:t> in the transfer of care</a:t>
            </a:r>
          </a:p>
          <a:p>
            <a:pPr marL="742950" lvl="1" indent="-285750" algn="l">
              <a:buFont typeface="Arial" panose="020B0604020202020204" pitchFamily="34" charset="0"/>
              <a:buChar char="•"/>
            </a:pPr>
            <a:r>
              <a:rPr lang="en-GB" b="1" i="0" dirty="0">
                <a:effectLst/>
              </a:rPr>
              <a:t>Accountability</a:t>
            </a:r>
            <a:r>
              <a:rPr lang="en-GB" b="0" i="0" dirty="0">
                <a:effectLst/>
              </a:rPr>
              <a:t> between hospital and funeral services</a:t>
            </a:r>
          </a:p>
          <a:p>
            <a:pPr marL="742950" lvl="1" indent="-285750" algn="l">
              <a:buFont typeface="Arial" panose="020B0604020202020204" pitchFamily="34" charset="0"/>
              <a:buChar char="•"/>
            </a:pPr>
            <a:r>
              <a:rPr lang="en-GB" b="1" i="0" dirty="0">
                <a:effectLst/>
              </a:rPr>
              <a:t>Continued, respectful care</a:t>
            </a:r>
            <a:r>
              <a:rPr lang="en-GB" b="0" i="0" dirty="0">
                <a:effectLst/>
              </a:rPr>
              <a:t> as the deceased leaves the hospital setting</a:t>
            </a:r>
          </a:p>
          <a:p>
            <a:pPr algn="l"/>
            <a:endParaRPr lang="en-GB" b="1" i="0" dirty="0">
              <a:effectLst/>
              <a:latin typeface="Segoe Sans"/>
            </a:endParaRPr>
          </a:p>
        </p:txBody>
      </p:sp>
      <p:sp>
        <p:nvSpPr>
          <p:cNvPr id="4" name="Title 3">
            <a:extLst>
              <a:ext uri="{FF2B5EF4-FFF2-40B4-BE49-F238E27FC236}">
                <a16:creationId xmlns:a16="http://schemas.microsoft.com/office/drawing/2014/main" id="{B17A31BF-1F15-4B26-AD89-CFABF293237D}"/>
              </a:ext>
            </a:extLst>
          </p:cNvPr>
          <p:cNvSpPr>
            <a:spLocks noGrp="1"/>
          </p:cNvSpPr>
          <p:nvPr>
            <p:ph type="title"/>
          </p:nvPr>
        </p:nvSpPr>
        <p:spPr/>
        <p:txBody>
          <a:bodyPr>
            <a:normAutofit fontScale="90000"/>
          </a:bodyPr>
          <a:lstStyle/>
          <a:p>
            <a:pPr algn="ctr"/>
            <a:r>
              <a:rPr lang="en-GB" dirty="0"/>
              <a:t>Ongoing Care with Dignity:  Mortuary staff support the final journey </a:t>
            </a:r>
          </a:p>
        </p:txBody>
      </p:sp>
      <p:sp>
        <p:nvSpPr>
          <p:cNvPr id="5" name="Oval 4" descr="List with solid fill">
            <a:extLst>
              <a:ext uri="{FF2B5EF4-FFF2-40B4-BE49-F238E27FC236}">
                <a16:creationId xmlns:a16="http://schemas.microsoft.com/office/drawing/2014/main" id="{42C81BC1-DE10-42D1-8B16-1D28D660838E}"/>
              </a:ext>
            </a:extLst>
          </p:cNvPr>
          <p:cNvSpPr/>
          <p:nvPr/>
        </p:nvSpPr>
        <p:spPr>
          <a:xfrm>
            <a:off x="129039" y="241646"/>
            <a:ext cx="1426492" cy="1745289"/>
          </a:xfrm>
          <a:prstGeom prst="ellipse">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559882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851339"/>
            <a:ext cx="10364451" cy="3930868"/>
          </a:xfrm>
        </p:spPr>
        <p:txBody>
          <a:bodyPr>
            <a:normAutofit/>
          </a:bodyPr>
          <a:lstStyle/>
          <a:p>
            <a:pPr algn="ctr"/>
            <a:r>
              <a:rPr lang="en-GB" b="0" dirty="0">
                <a:latin typeface="Bookman Old Style" panose="02050604050505020204" pitchFamily="18" charset="0"/>
              </a:rPr>
              <a:t>Why Getting it Right Matters: </a:t>
            </a:r>
            <a:br>
              <a:rPr lang="en-GB" b="0" dirty="0">
                <a:latin typeface="Bookman Old Style" panose="02050604050505020204" pitchFamily="18" charset="0"/>
              </a:rPr>
            </a:br>
            <a:r>
              <a:rPr lang="en-GB" b="0" dirty="0">
                <a:latin typeface="Bookman Old Style" panose="02050604050505020204" pitchFamily="18" charset="0"/>
              </a:rPr>
              <a:t>The Lasting Impact of Our Work…..</a:t>
            </a:r>
            <a:br>
              <a:rPr lang="en-GB" b="0" i="0" dirty="0">
                <a:solidFill>
                  <a:schemeClr val="accent1">
                    <a:lumMod val="75000"/>
                  </a:schemeClr>
                </a:solidFill>
                <a:effectLst/>
                <a:latin typeface="+mn-lt"/>
              </a:rPr>
            </a:br>
            <a:br>
              <a:rPr lang="en-GB" b="0" i="0" dirty="0">
                <a:solidFill>
                  <a:schemeClr val="accent1">
                    <a:lumMod val="75000"/>
                  </a:schemeClr>
                </a:solidFill>
                <a:effectLst/>
                <a:latin typeface="+mn-lt"/>
              </a:rPr>
            </a:br>
            <a:endParaRPr lang="en-GB" sz="2200" b="0" dirty="0">
              <a:solidFill>
                <a:schemeClr val="accent1">
                  <a:lumMod val="75000"/>
                </a:schemeClr>
              </a:solidFill>
              <a:latin typeface="+mn-lt"/>
            </a:endParaRPr>
          </a:p>
        </p:txBody>
      </p:sp>
    </p:spTree>
    <p:extLst>
      <p:ext uri="{BB962C8B-B14F-4D97-AF65-F5344CB8AC3E}">
        <p14:creationId xmlns:p14="http://schemas.microsoft.com/office/powerpoint/2010/main" val="910030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Content Placeholder 34" descr="Email RequestYasmin_Brown-001">
            <a:extLst>
              <a:ext uri="{FF2B5EF4-FFF2-40B4-BE49-F238E27FC236}">
                <a16:creationId xmlns:a16="http://schemas.microsoft.com/office/drawing/2014/main" id="{C2FB9A1C-E601-4B5D-8AB1-6011F064A669}"/>
              </a:ext>
            </a:extLst>
          </p:cNvPr>
          <p:cNvPicPr>
            <a:picLocks noGrp="1" noChangeAspect="1"/>
          </p:cNvPicPr>
          <p:nvPr isPhoto="1">
            <p:ph sz="half" idx="1"/>
          </p:nvPr>
        </p:nvPicPr>
        <p:blipFill>
          <a:blip r:embed="rId2" cstate="print">
            <a:lum/>
            <a:extLst>
              <a:ext uri="{28A0092B-C50C-407E-A947-70E740481C1C}">
                <a14:useLocalDpi xmlns:a14="http://schemas.microsoft.com/office/drawing/2010/main" val="0"/>
              </a:ext>
            </a:extLst>
          </a:blip>
          <a:stretch>
            <a:fillRect/>
          </a:stretch>
        </p:blipFill>
        <p:spPr>
          <a:xfrm>
            <a:off x="736546" y="231228"/>
            <a:ext cx="10372888" cy="6295696"/>
          </a:xfrm>
          <a:prstGeom prst="rect">
            <a:avLst/>
          </a:prstGeom>
        </p:spPr>
      </p:pic>
    </p:spTree>
    <p:extLst>
      <p:ext uri="{BB962C8B-B14F-4D97-AF65-F5344CB8AC3E}">
        <p14:creationId xmlns:p14="http://schemas.microsoft.com/office/powerpoint/2010/main" val="1510487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65000">
              <a:srgbClr val="CCFFCC">
                <a:alpha val="36000"/>
              </a:srgbClr>
            </a:gs>
            <a:gs pos="87000">
              <a:schemeClr val="accent1">
                <a:lumMod val="30000"/>
                <a:lumOff val="70000"/>
                <a:alpha val="39000"/>
              </a:schemeClr>
            </a:gs>
          </a:gsLst>
          <a:lin ang="5400000" scaled="1"/>
        </a:gra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36A6584-5A9A-41F7-8D73-8EC25CAE2B11}"/>
              </a:ext>
            </a:extLst>
          </p:cNvPr>
          <p:cNvSpPr/>
          <p:nvPr/>
        </p:nvSpPr>
        <p:spPr>
          <a:xfrm>
            <a:off x="1345096" y="1405614"/>
            <a:ext cx="9163878" cy="4671392"/>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Table 3">
            <a:extLst>
              <a:ext uri="{FF2B5EF4-FFF2-40B4-BE49-F238E27FC236}">
                <a16:creationId xmlns:a16="http://schemas.microsoft.com/office/drawing/2014/main" id="{86B6C14B-6DCB-4D34-ACEE-DB0F6F5EDD65}"/>
              </a:ext>
            </a:extLst>
          </p:cNvPr>
          <p:cNvGraphicFramePr>
            <a:graphicFrameLocks noGrp="1"/>
          </p:cNvGraphicFramePr>
          <p:nvPr>
            <p:extLst>
              <p:ext uri="{D42A27DB-BD31-4B8C-83A1-F6EECF244321}">
                <p14:modId xmlns:p14="http://schemas.microsoft.com/office/powerpoint/2010/main" val="354491943"/>
              </p:ext>
            </p:extLst>
          </p:nvPr>
        </p:nvGraphicFramePr>
        <p:xfrm>
          <a:off x="1863035" y="1958009"/>
          <a:ext cx="8128000" cy="3494377"/>
        </p:xfrm>
        <a:graphic>
          <a:graphicData uri="http://schemas.openxmlformats.org/drawingml/2006/table">
            <a:tbl>
              <a:tblPr firstRow="1">
                <a:effectLst>
                  <a:outerShdw blurRad="50800" dist="38100" dir="2700000" algn="tl" rotWithShape="0">
                    <a:schemeClr val="bg1">
                      <a:alpha val="40000"/>
                    </a:schemeClr>
                  </a:outerShdw>
                </a:effectLst>
                <a:tableStyleId>{5C22544A-7EE6-4342-B048-85BDC9FD1C3A}</a:tableStyleId>
              </a:tblPr>
              <a:tblGrid>
                <a:gridCol w="4064000">
                  <a:extLst>
                    <a:ext uri="{9D8B030D-6E8A-4147-A177-3AD203B41FA5}">
                      <a16:colId xmlns:a16="http://schemas.microsoft.com/office/drawing/2014/main" val="1156076718"/>
                    </a:ext>
                  </a:extLst>
                </a:gridCol>
                <a:gridCol w="4064000">
                  <a:extLst>
                    <a:ext uri="{9D8B030D-6E8A-4147-A177-3AD203B41FA5}">
                      <a16:colId xmlns:a16="http://schemas.microsoft.com/office/drawing/2014/main" val="1894529650"/>
                    </a:ext>
                  </a:extLst>
                </a:gridCol>
              </a:tblGrid>
              <a:tr h="2150386">
                <a:tc>
                  <a:txBody>
                    <a:bodyPr/>
                    <a:lstStyle/>
                    <a:p>
                      <a:pPr algn="ctr"/>
                      <a:r>
                        <a:rPr lang="en-GB" b="1" dirty="0">
                          <a:solidFill>
                            <a:schemeClr val="accent4">
                              <a:lumMod val="75000"/>
                            </a:schemeClr>
                          </a:solidFill>
                        </a:rPr>
                        <a:t>“I want you to know you do a great job, you helped me enormously.  Keep doing what you do, how you do it, it’s important!”</a:t>
                      </a:r>
                    </a:p>
                  </a:txBody>
                  <a:tcPr marL="64800" marR="64800" marT="36000" marB="36000"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80000"/>
                      </a:schemeClr>
                    </a:solidFill>
                  </a:tcPr>
                </a:tc>
                <a:tc>
                  <a:txBody>
                    <a:bodyPr/>
                    <a:lstStyle/>
                    <a:p>
                      <a:pPr algn="ctr"/>
                      <a:endParaRPr lang="en-GB" dirty="0">
                        <a:solidFill>
                          <a:schemeClr val="accent4">
                            <a:lumMod val="75000"/>
                          </a:schemeClr>
                        </a:solidFill>
                      </a:endParaRPr>
                    </a:p>
                    <a:p>
                      <a:pPr algn="ctr"/>
                      <a:r>
                        <a:rPr lang="en-GB" dirty="0">
                          <a:solidFill>
                            <a:schemeClr val="accent4">
                              <a:lumMod val="75000"/>
                            </a:schemeClr>
                          </a:solidFill>
                        </a:rPr>
                        <a:t>“I can’t thank you all enough for everything.  I will remember your kindness and comforting words forever.”</a:t>
                      </a:r>
                    </a:p>
                  </a:txBody>
                  <a:tcPr marL="64800" marR="64800" marT="36000" marB="36000"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80000"/>
                      </a:schemeClr>
                    </a:solidFill>
                  </a:tcPr>
                </a:tc>
                <a:extLst>
                  <a:ext uri="{0D108BD9-81ED-4DB2-BD59-A6C34878D82A}">
                    <a16:rowId xmlns:a16="http://schemas.microsoft.com/office/drawing/2014/main" val="2219445866"/>
                  </a:ext>
                </a:extLst>
              </a:tr>
              <a:tr h="1343991">
                <a:tc>
                  <a:txBody>
                    <a:bodyPr/>
                    <a:lstStyle/>
                    <a:p>
                      <a:pPr algn="ctr"/>
                      <a:r>
                        <a:rPr lang="en-GB" b="1" dirty="0">
                          <a:solidFill>
                            <a:schemeClr val="accent4">
                              <a:lumMod val="75000"/>
                            </a:schemeClr>
                          </a:solidFill>
                        </a:rPr>
                        <a:t>“Thank you all for what you’ve all done in looking after our mammy!  </a:t>
                      </a:r>
                    </a:p>
                  </a:txBody>
                  <a:tcPr marL="64800" marR="64800" marT="36000" marB="3600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alpha val="80000"/>
                      </a:schemeClr>
                    </a:solidFill>
                  </a:tcPr>
                </a:tc>
                <a:tc>
                  <a:txBody>
                    <a:bodyPr/>
                    <a:lstStyle/>
                    <a:p>
                      <a:pPr marL="432000" algn="ctr"/>
                      <a:r>
                        <a:rPr lang="en-GB" b="1" dirty="0">
                          <a:solidFill>
                            <a:schemeClr val="accent4">
                              <a:lumMod val="75000"/>
                            </a:schemeClr>
                          </a:solidFill>
                        </a:rPr>
                        <a:t>“Thank you to everyone, you really made everything a lot easier to deal with.”</a:t>
                      </a:r>
                    </a:p>
                  </a:txBody>
                  <a:tcPr marL="64800" marR="64800" marT="36000" marB="3600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bg1">
                        <a:alpha val="80000"/>
                      </a:schemeClr>
                    </a:solidFill>
                  </a:tcPr>
                </a:tc>
                <a:extLst>
                  <a:ext uri="{0D108BD9-81ED-4DB2-BD59-A6C34878D82A}">
                    <a16:rowId xmlns:a16="http://schemas.microsoft.com/office/drawing/2014/main" val="4149688820"/>
                  </a:ext>
                </a:extLst>
              </a:tr>
            </a:tbl>
          </a:graphicData>
        </a:graphic>
      </p:graphicFrame>
      <p:sp>
        <p:nvSpPr>
          <p:cNvPr id="4" name="TextBox 3">
            <a:extLst>
              <a:ext uri="{FF2B5EF4-FFF2-40B4-BE49-F238E27FC236}">
                <a16:creationId xmlns:a16="http://schemas.microsoft.com/office/drawing/2014/main" id="{91A661FC-0E74-4C34-A803-F7F5A9B383B8}"/>
              </a:ext>
            </a:extLst>
          </p:cNvPr>
          <p:cNvSpPr txBox="1"/>
          <p:nvPr/>
        </p:nvSpPr>
        <p:spPr>
          <a:xfrm>
            <a:off x="1863035" y="327991"/>
            <a:ext cx="8127999" cy="707886"/>
          </a:xfrm>
          <a:prstGeom prst="rect">
            <a:avLst/>
          </a:prstGeom>
          <a:noFill/>
        </p:spPr>
        <p:txBody>
          <a:bodyPr wrap="square" rtlCol="0">
            <a:spAutoFit/>
          </a:bodyPr>
          <a:lstStyle/>
          <a:p>
            <a:r>
              <a:rPr lang="en-GB" sz="4000" b="0" dirty="0">
                <a:solidFill>
                  <a:schemeClr val="accent1"/>
                </a:solidFill>
                <a:latin typeface="Bookman Old Style" panose="02050604050505020204" pitchFamily="18" charset="0"/>
              </a:rPr>
              <a:t>Why Getting it Right Matters:</a:t>
            </a:r>
            <a:endParaRPr lang="en-GB" sz="4000" dirty="0">
              <a:solidFill>
                <a:schemeClr val="accent1"/>
              </a:solidFill>
              <a:latin typeface="Georgia" panose="02040502050405020303" pitchFamily="18" charset="0"/>
            </a:endParaRPr>
          </a:p>
        </p:txBody>
      </p:sp>
      <p:sp>
        <p:nvSpPr>
          <p:cNvPr id="5" name="Star: 4 Points 4">
            <a:extLst>
              <a:ext uri="{FF2B5EF4-FFF2-40B4-BE49-F238E27FC236}">
                <a16:creationId xmlns:a16="http://schemas.microsoft.com/office/drawing/2014/main" id="{FDA079E4-6235-461C-ABB3-CF38DD4210D0}"/>
              </a:ext>
            </a:extLst>
          </p:cNvPr>
          <p:cNvSpPr/>
          <p:nvPr/>
        </p:nvSpPr>
        <p:spPr>
          <a:xfrm>
            <a:off x="604631" y="2156791"/>
            <a:ext cx="583648" cy="930082"/>
          </a:xfrm>
          <a:prstGeom prst="star4">
            <a:avLst>
              <a:gd name="adj" fmla="val 5456"/>
            </a:avLst>
          </a:prstGeom>
          <a:solidFill>
            <a:schemeClr val="accent3">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n w="22225">
                <a:solidFill>
                  <a:schemeClr val="accent2"/>
                </a:solidFill>
                <a:prstDash val="solid"/>
              </a:ln>
              <a:solidFill>
                <a:schemeClr val="accent2">
                  <a:lumMod val="40000"/>
                  <a:lumOff val="60000"/>
                </a:schemeClr>
              </a:solidFill>
            </a:endParaRPr>
          </a:p>
        </p:txBody>
      </p:sp>
      <p:sp>
        <p:nvSpPr>
          <p:cNvPr id="6" name="Star: 4 Points 5">
            <a:extLst>
              <a:ext uri="{FF2B5EF4-FFF2-40B4-BE49-F238E27FC236}">
                <a16:creationId xmlns:a16="http://schemas.microsoft.com/office/drawing/2014/main" id="{57356514-EA1F-4E54-ADA4-751CBB5C66C5}"/>
              </a:ext>
            </a:extLst>
          </p:cNvPr>
          <p:cNvSpPr/>
          <p:nvPr/>
        </p:nvSpPr>
        <p:spPr>
          <a:xfrm>
            <a:off x="10687878" y="4211762"/>
            <a:ext cx="521252" cy="787622"/>
          </a:xfrm>
          <a:prstGeom prst="star4">
            <a:avLst>
              <a:gd name="adj" fmla="val 5456"/>
            </a:avLst>
          </a:prstGeom>
          <a:solidFill>
            <a:schemeClr val="accent3">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n w="22225">
                <a:solidFill>
                  <a:schemeClr val="accent2"/>
                </a:solidFill>
                <a:prstDash val="solid"/>
              </a:ln>
              <a:solidFill>
                <a:schemeClr val="accent2">
                  <a:lumMod val="40000"/>
                  <a:lumOff val="60000"/>
                </a:schemeClr>
              </a:solidFill>
            </a:endParaRPr>
          </a:p>
        </p:txBody>
      </p:sp>
      <p:sp>
        <p:nvSpPr>
          <p:cNvPr id="7" name="Star: 4 Points 6">
            <a:extLst>
              <a:ext uri="{FF2B5EF4-FFF2-40B4-BE49-F238E27FC236}">
                <a16:creationId xmlns:a16="http://schemas.microsoft.com/office/drawing/2014/main" id="{6829ACD0-7FB0-437F-BFBD-55F26191F33A}"/>
              </a:ext>
            </a:extLst>
          </p:cNvPr>
          <p:cNvSpPr/>
          <p:nvPr/>
        </p:nvSpPr>
        <p:spPr>
          <a:xfrm>
            <a:off x="502479" y="4211761"/>
            <a:ext cx="685800" cy="787622"/>
          </a:xfrm>
          <a:prstGeom prst="star4">
            <a:avLst>
              <a:gd name="adj" fmla="val 5456"/>
            </a:avLst>
          </a:prstGeom>
          <a:solidFill>
            <a:schemeClr val="accent3">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n w="22225">
                <a:solidFill>
                  <a:schemeClr val="accent2"/>
                </a:solidFill>
                <a:prstDash val="solid"/>
              </a:ln>
              <a:solidFill>
                <a:schemeClr val="accent2">
                  <a:lumMod val="40000"/>
                  <a:lumOff val="60000"/>
                </a:schemeClr>
              </a:solidFill>
            </a:endParaRPr>
          </a:p>
        </p:txBody>
      </p:sp>
      <p:sp>
        <p:nvSpPr>
          <p:cNvPr id="8" name="Star: 4 Points 7">
            <a:extLst>
              <a:ext uri="{FF2B5EF4-FFF2-40B4-BE49-F238E27FC236}">
                <a16:creationId xmlns:a16="http://schemas.microsoft.com/office/drawing/2014/main" id="{25530659-6273-4018-A749-6FE3D2271E8F}"/>
              </a:ext>
            </a:extLst>
          </p:cNvPr>
          <p:cNvSpPr/>
          <p:nvPr/>
        </p:nvSpPr>
        <p:spPr>
          <a:xfrm>
            <a:off x="10687878" y="2156791"/>
            <a:ext cx="521252" cy="930082"/>
          </a:xfrm>
          <a:prstGeom prst="star4">
            <a:avLst>
              <a:gd name="adj" fmla="val 5456"/>
            </a:avLst>
          </a:prstGeom>
          <a:solidFill>
            <a:schemeClr val="accent3">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n w="22225">
                <a:solidFill>
                  <a:schemeClr val="accent2"/>
                </a:solidFill>
                <a:prstDash val="solid"/>
              </a:ln>
              <a:solidFill>
                <a:schemeClr val="accent2">
                  <a:lumMod val="40000"/>
                  <a:lumOff val="60000"/>
                </a:schemeClr>
              </a:solidFill>
            </a:endParaRPr>
          </a:p>
        </p:txBody>
      </p:sp>
      <p:cxnSp>
        <p:nvCxnSpPr>
          <p:cNvPr id="10" name="Straight Connector 9">
            <a:extLst>
              <a:ext uri="{FF2B5EF4-FFF2-40B4-BE49-F238E27FC236}">
                <a16:creationId xmlns:a16="http://schemas.microsoft.com/office/drawing/2014/main" id="{92FB2CE7-3117-4EC2-BD02-E810874E4F01}"/>
              </a:ext>
            </a:extLst>
          </p:cNvPr>
          <p:cNvCxnSpPr>
            <a:endCxn id="3" idx="2"/>
          </p:cNvCxnSpPr>
          <p:nvPr/>
        </p:nvCxnSpPr>
        <p:spPr>
          <a:xfrm>
            <a:off x="5927035" y="1958009"/>
            <a:ext cx="0" cy="3494377"/>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2" name="Straight Connector 11">
            <a:extLst>
              <a:ext uri="{FF2B5EF4-FFF2-40B4-BE49-F238E27FC236}">
                <a16:creationId xmlns:a16="http://schemas.microsoft.com/office/drawing/2014/main" id="{AA22E727-957A-4E81-9B13-CD2C2EEFA21A}"/>
              </a:ext>
            </a:extLst>
          </p:cNvPr>
          <p:cNvCxnSpPr>
            <a:cxnSpLocks/>
          </p:cNvCxnSpPr>
          <p:nvPr/>
        </p:nvCxnSpPr>
        <p:spPr>
          <a:xfrm>
            <a:off x="1863034" y="4033188"/>
            <a:ext cx="8128000" cy="0"/>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488803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7653C-0B96-44FA-964D-6F509875A099}"/>
              </a:ext>
            </a:extLst>
          </p:cNvPr>
          <p:cNvSpPr>
            <a:spLocks noGrp="1"/>
          </p:cNvSpPr>
          <p:nvPr>
            <p:ph type="title"/>
          </p:nvPr>
        </p:nvSpPr>
        <p:spPr>
          <a:xfrm>
            <a:off x="1172954" y="756745"/>
            <a:ext cx="9875520" cy="3311487"/>
          </a:xfrm>
        </p:spPr>
        <p:txBody>
          <a:bodyPr vert="horz" lIns="91440" tIns="27432" rIns="91440" bIns="45720" rtlCol="0" anchor="b">
            <a:normAutofit/>
          </a:bodyPr>
          <a:lstStyle/>
          <a:p>
            <a:pPr algn="ctr">
              <a:lnSpc>
                <a:spcPct val="85000"/>
              </a:lnSpc>
            </a:pPr>
            <a:r>
              <a:rPr lang="en-US" sz="6000" b="0" dirty="0">
                <a:solidFill>
                  <a:schemeClr val="tx1"/>
                </a:solidFill>
              </a:rPr>
              <a:t>Thank you for listening</a:t>
            </a:r>
          </a:p>
        </p:txBody>
      </p:sp>
      <p:sp>
        <p:nvSpPr>
          <p:cNvPr id="3" name="Content Placeholder 2">
            <a:extLst>
              <a:ext uri="{FF2B5EF4-FFF2-40B4-BE49-F238E27FC236}">
                <a16:creationId xmlns:a16="http://schemas.microsoft.com/office/drawing/2014/main" id="{B2CFDBC4-07A8-4659-B9D9-F33D5894E16E}"/>
              </a:ext>
            </a:extLst>
          </p:cNvPr>
          <p:cNvSpPr>
            <a:spLocks noGrp="1"/>
          </p:cNvSpPr>
          <p:nvPr>
            <p:ph idx="1"/>
          </p:nvPr>
        </p:nvSpPr>
        <p:spPr>
          <a:xfrm>
            <a:off x="1143526" y="1806423"/>
            <a:ext cx="9685594" cy="1834260"/>
          </a:xfrm>
          <a:noFill/>
        </p:spPr>
        <p:txBody>
          <a:bodyPr vert="horz" lIns="91440" tIns="45720" rIns="91440" bIns="45720" rtlCol="0" anchor="t">
            <a:normAutofit/>
          </a:bodyPr>
          <a:lstStyle/>
          <a:p>
            <a:pPr marL="0" indent="0" algn="ctr">
              <a:buNone/>
            </a:pPr>
            <a:r>
              <a:rPr lang="en-US" sz="2800" spc="30" dirty="0">
                <a:solidFill>
                  <a:schemeClr val="tx1"/>
                </a:solidFill>
              </a:rPr>
              <a:t>If you would like any further information, please do not hesitate to contact us.</a:t>
            </a:r>
          </a:p>
        </p:txBody>
      </p:sp>
    </p:spTree>
    <p:extLst>
      <p:ext uri="{BB962C8B-B14F-4D97-AF65-F5344CB8AC3E}">
        <p14:creationId xmlns:p14="http://schemas.microsoft.com/office/powerpoint/2010/main" val="3624944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2680137"/>
            <a:ext cx="10364451" cy="2514433"/>
          </a:xfrm>
        </p:spPr>
        <p:txBody>
          <a:bodyPr>
            <a:normAutofit fontScale="90000"/>
          </a:bodyPr>
          <a:lstStyle/>
          <a:p>
            <a:pPr algn="ctr"/>
            <a:r>
              <a:rPr lang="en-GB" b="1" dirty="0">
                <a:latin typeface="Bookman Old Style" panose="02050604050505020204" pitchFamily="18" charset="0"/>
              </a:rPr>
              <a:t> </a:t>
            </a:r>
            <a:br>
              <a:rPr lang="en-GB" b="1" dirty="0">
                <a:latin typeface="Bookman Old Style" panose="02050604050505020204" pitchFamily="18" charset="0"/>
              </a:rPr>
            </a:br>
            <a:br>
              <a:rPr lang="en-GB" b="1" dirty="0">
                <a:latin typeface="Bookman Old Style" panose="02050604050505020204" pitchFamily="18" charset="0"/>
              </a:rPr>
            </a:br>
            <a:br>
              <a:rPr lang="en-GB" b="1" dirty="0">
                <a:latin typeface="Bookman Old Style" panose="02050604050505020204" pitchFamily="18" charset="0"/>
              </a:rPr>
            </a:br>
            <a:br>
              <a:rPr lang="en-GB" b="1" dirty="0">
                <a:latin typeface="Bookman Old Style" panose="02050604050505020204" pitchFamily="18" charset="0"/>
              </a:rPr>
            </a:br>
            <a:br>
              <a:rPr lang="en-GB" b="1" dirty="0">
                <a:latin typeface="Bookman Old Style" panose="02050604050505020204" pitchFamily="18" charset="0"/>
              </a:rPr>
            </a:br>
            <a:r>
              <a:rPr lang="en-GB" b="1" i="0" dirty="0">
                <a:solidFill>
                  <a:schemeClr val="accent1">
                    <a:lumMod val="75000"/>
                  </a:schemeClr>
                </a:solidFill>
                <a:effectLst/>
                <a:latin typeface="+mn-lt"/>
              </a:rPr>
              <a:t>With Sensitivity and Respect:</a:t>
            </a:r>
            <a:br>
              <a:rPr lang="en-GB" b="0" i="0" dirty="0">
                <a:solidFill>
                  <a:schemeClr val="accent1">
                    <a:lumMod val="75000"/>
                  </a:schemeClr>
                </a:solidFill>
                <a:effectLst/>
                <a:latin typeface="+mn-lt"/>
              </a:rPr>
            </a:br>
            <a:br>
              <a:rPr lang="en-GB" b="0" i="0" dirty="0">
                <a:solidFill>
                  <a:schemeClr val="accent1">
                    <a:lumMod val="75000"/>
                  </a:schemeClr>
                </a:solidFill>
                <a:effectLst/>
                <a:latin typeface="+mn-lt"/>
              </a:rPr>
            </a:br>
            <a:br>
              <a:rPr lang="en-GB" b="0" i="0" dirty="0">
                <a:solidFill>
                  <a:schemeClr val="accent1">
                    <a:lumMod val="75000"/>
                  </a:schemeClr>
                </a:solidFill>
                <a:effectLst/>
                <a:latin typeface="+mn-lt"/>
              </a:rPr>
            </a:br>
            <a:br>
              <a:rPr lang="en-GB" sz="2200" i="0" dirty="0">
                <a:solidFill>
                  <a:schemeClr val="accent1">
                    <a:lumMod val="75000"/>
                  </a:schemeClr>
                </a:solidFill>
                <a:effectLst/>
                <a:latin typeface="+mn-lt"/>
              </a:rPr>
            </a:br>
            <a:r>
              <a:rPr lang="en-GB" sz="2200" b="0" i="0" dirty="0">
                <a:solidFill>
                  <a:schemeClr val="accent1">
                    <a:lumMod val="75000"/>
                  </a:schemeClr>
                </a:solidFill>
                <a:effectLst/>
                <a:latin typeface="+mn-lt"/>
              </a:rPr>
              <a:t>We kindly ask that all content shared in this presentation be treated with discretion </a:t>
            </a:r>
            <a:endParaRPr lang="en-GB" sz="2200" b="0" dirty="0">
              <a:solidFill>
                <a:schemeClr val="accent1">
                  <a:lumMod val="75000"/>
                </a:schemeClr>
              </a:solidFill>
              <a:latin typeface="+mn-lt"/>
            </a:endParaRPr>
          </a:p>
        </p:txBody>
      </p:sp>
    </p:spTree>
    <p:extLst>
      <p:ext uri="{BB962C8B-B14F-4D97-AF65-F5344CB8AC3E}">
        <p14:creationId xmlns:p14="http://schemas.microsoft.com/office/powerpoint/2010/main" val="1759552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74B156-854F-4A92-B2FA-C3B0EC0EB6A9}"/>
              </a:ext>
            </a:extLst>
          </p:cNvPr>
          <p:cNvSpPr>
            <a:spLocks noGrp="1"/>
          </p:cNvSpPr>
          <p:nvPr>
            <p:ph idx="1"/>
          </p:nvPr>
        </p:nvSpPr>
        <p:spPr>
          <a:xfrm>
            <a:off x="587141" y="393700"/>
            <a:ext cx="10327907" cy="6324733"/>
          </a:xfrm>
        </p:spPr>
        <p:txBody>
          <a:bodyPr>
            <a:normAutofit/>
          </a:bodyPr>
          <a:lstStyle/>
          <a:p>
            <a:pPr marL="0" indent="0" algn="just">
              <a:buNone/>
            </a:pPr>
            <a:endParaRPr lang="en-GB" cap="none" dirty="0">
              <a:solidFill>
                <a:prstClr val="black"/>
              </a:solidFill>
              <a:latin typeface="Bookman Old Style" panose="02050604050505020204" pitchFamily="18" charset="0"/>
              <a:ea typeface="+mn-ea"/>
              <a:cs typeface="+mn-cs"/>
            </a:endParaRPr>
          </a:p>
          <a:p>
            <a:pPr marL="0" indent="0">
              <a:buNone/>
            </a:pPr>
            <a:r>
              <a:rPr lang="en-GB" cap="none" dirty="0">
                <a:solidFill>
                  <a:prstClr val="black"/>
                </a:solidFill>
                <a:ea typeface="+mn-ea"/>
                <a:cs typeface="+mn-cs"/>
              </a:rPr>
              <a:t>The NHS cares for many people at the end of their lives and that care does not end when they die.  Mortuaries are a vital part of the service the NHS gives to patients who die in hospital and to their bereaved families and friends.  The services they provide are often overlooked.</a:t>
            </a:r>
            <a:br>
              <a:rPr lang="en-GB" cap="none" dirty="0">
                <a:solidFill>
                  <a:prstClr val="black"/>
                </a:solidFill>
                <a:ea typeface="+mn-ea"/>
                <a:cs typeface="+mn-cs"/>
              </a:rPr>
            </a:br>
            <a:br>
              <a:rPr lang="en-GB" cap="none" dirty="0">
                <a:solidFill>
                  <a:prstClr val="black"/>
                </a:solidFill>
                <a:ea typeface="+mn-ea"/>
                <a:cs typeface="+mn-cs"/>
              </a:rPr>
            </a:br>
            <a:r>
              <a:rPr lang="en-GB" cap="none" dirty="0">
                <a:solidFill>
                  <a:prstClr val="black"/>
                </a:solidFill>
                <a:ea typeface="+mn-ea"/>
                <a:cs typeface="+mn-cs"/>
              </a:rPr>
              <a:t>People working in mortuaries in NHS Hospitals have an important and challenging role.  They have to balance a number of different needs – providing an effective, efficient, safe and secure service, while at the same time treating bereaved families respectfully and sensitively.</a:t>
            </a:r>
            <a:br>
              <a:rPr lang="en-GB" cap="none" dirty="0">
                <a:solidFill>
                  <a:prstClr val="black"/>
                </a:solidFill>
                <a:ea typeface="+mn-ea"/>
                <a:cs typeface="+mn-cs"/>
              </a:rPr>
            </a:br>
            <a:br>
              <a:rPr lang="en-GB" cap="none" dirty="0">
                <a:solidFill>
                  <a:prstClr val="black"/>
                </a:solidFill>
                <a:ea typeface="+mn-ea"/>
                <a:cs typeface="+mn-cs"/>
              </a:rPr>
            </a:br>
            <a:r>
              <a:rPr lang="en-GB" cap="none" dirty="0">
                <a:solidFill>
                  <a:prstClr val="black"/>
                </a:solidFill>
                <a:ea typeface="+mn-ea"/>
                <a:cs typeface="+mn-cs"/>
              </a:rPr>
              <a:t>Good care after death is not an optional extra. If things go wrong in a hospital mortuary, the impact on bereaved families can be devastating. Providing a high quality mortuary service which respects the dignity of deceased patients and their families is a key part of effective support for bereaved families.</a:t>
            </a:r>
          </a:p>
          <a:p>
            <a:pPr marL="0" indent="0" algn="r">
              <a:buNone/>
            </a:pPr>
            <a:br>
              <a:rPr lang="en-GB" cap="none" dirty="0">
                <a:solidFill>
                  <a:prstClr val="black"/>
                </a:solidFill>
                <a:ea typeface="+mn-ea"/>
                <a:cs typeface="+mn-cs"/>
              </a:rPr>
            </a:br>
            <a:br>
              <a:rPr lang="en-GB" cap="none" dirty="0">
                <a:solidFill>
                  <a:prstClr val="black"/>
                </a:solidFill>
                <a:ea typeface="+mn-ea"/>
                <a:cs typeface="+mn-cs"/>
              </a:rPr>
            </a:br>
            <a:r>
              <a:rPr lang="en-GB" b="1" cap="none" dirty="0">
                <a:solidFill>
                  <a:prstClr val="black"/>
                </a:solidFill>
                <a:ea typeface="+mn-ea"/>
                <a:cs typeface="+mn-cs"/>
              </a:rPr>
              <a:t>Care &amp; Respect in Death: Good Practice Guidance for NHS Mortuary Staff </a:t>
            </a:r>
            <a:r>
              <a:rPr lang="en-GB" dirty="0"/>
              <a:t>Norman Warner, Minister of State for NHS Reform </a:t>
            </a:r>
          </a:p>
        </p:txBody>
      </p:sp>
    </p:spTree>
    <p:extLst>
      <p:ext uri="{BB962C8B-B14F-4D97-AF65-F5344CB8AC3E}">
        <p14:creationId xmlns:p14="http://schemas.microsoft.com/office/powerpoint/2010/main" val="2268957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74B156-854F-4A92-B2FA-C3B0EC0EB6A9}"/>
              </a:ext>
            </a:extLst>
          </p:cNvPr>
          <p:cNvSpPr>
            <a:spLocks noGrp="1"/>
          </p:cNvSpPr>
          <p:nvPr>
            <p:ph idx="1"/>
          </p:nvPr>
        </p:nvSpPr>
        <p:spPr>
          <a:xfrm>
            <a:off x="587141" y="393700"/>
            <a:ext cx="10327907" cy="6324733"/>
          </a:xfrm>
        </p:spPr>
        <p:txBody>
          <a:bodyPr>
            <a:normAutofit/>
          </a:bodyPr>
          <a:lstStyle/>
          <a:p>
            <a:pPr marL="0" indent="0" algn="just">
              <a:buNone/>
            </a:pPr>
            <a:endParaRPr lang="en-GB" cap="none" dirty="0">
              <a:solidFill>
                <a:prstClr val="black"/>
              </a:solidFill>
              <a:latin typeface="Bookman Old Style" panose="02050604050505020204" pitchFamily="18" charset="0"/>
              <a:ea typeface="+mn-ea"/>
              <a:cs typeface="+mn-cs"/>
            </a:endParaRPr>
          </a:p>
          <a:p>
            <a:pPr marL="0" indent="0">
              <a:buNone/>
            </a:pPr>
            <a:r>
              <a:rPr lang="en-GB" dirty="0"/>
              <a:t> </a:t>
            </a:r>
          </a:p>
        </p:txBody>
      </p:sp>
      <p:sp>
        <p:nvSpPr>
          <p:cNvPr id="4" name="TextBox 3">
            <a:extLst>
              <a:ext uri="{FF2B5EF4-FFF2-40B4-BE49-F238E27FC236}">
                <a16:creationId xmlns:a16="http://schemas.microsoft.com/office/drawing/2014/main" id="{C91BEDBF-697F-43E7-AA72-338A4DD2D904}"/>
              </a:ext>
            </a:extLst>
          </p:cNvPr>
          <p:cNvSpPr txBox="1"/>
          <p:nvPr/>
        </p:nvSpPr>
        <p:spPr>
          <a:xfrm>
            <a:off x="587141" y="1843950"/>
            <a:ext cx="10430933" cy="3170099"/>
          </a:xfrm>
          <a:prstGeom prst="rect">
            <a:avLst/>
          </a:prstGeom>
          <a:noFill/>
        </p:spPr>
        <p:txBody>
          <a:bodyPr wrap="square">
            <a:spAutoFit/>
          </a:bodyPr>
          <a:lstStyle/>
          <a:p>
            <a:pPr marL="0" indent="0" algn="ctr">
              <a:buNone/>
            </a:pPr>
            <a:r>
              <a:rPr lang="en-GB" sz="4000" i="1" dirty="0">
                <a:solidFill>
                  <a:schemeClr val="accent1">
                    <a:lumMod val="50000"/>
                  </a:schemeClr>
                </a:solidFill>
              </a:rPr>
              <a:t>“In a place so few see, we carry out the final acts of hospital care – </a:t>
            </a:r>
          </a:p>
          <a:p>
            <a:pPr marL="0" indent="0" algn="ctr">
              <a:buNone/>
            </a:pPr>
            <a:r>
              <a:rPr lang="en-GB" sz="4000" i="1" dirty="0">
                <a:solidFill>
                  <a:schemeClr val="accent1">
                    <a:lumMod val="50000"/>
                  </a:schemeClr>
                </a:solidFill>
              </a:rPr>
              <a:t>with unwavering dignity &amp; respect for those patients who can no longer speak for themselves”</a:t>
            </a:r>
          </a:p>
        </p:txBody>
      </p:sp>
    </p:spTree>
    <p:extLst>
      <p:ext uri="{BB962C8B-B14F-4D97-AF65-F5344CB8AC3E}">
        <p14:creationId xmlns:p14="http://schemas.microsoft.com/office/powerpoint/2010/main" val="925071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69564-21D1-4602-B308-D9340A84387A}"/>
              </a:ext>
            </a:extLst>
          </p:cNvPr>
          <p:cNvSpPr>
            <a:spLocks noGrp="1"/>
          </p:cNvSpPr>
          <p:nvPr>
            <p:ph type="title"/>
          </p:nvPr>
        </p:nvSpPr>
        <p:spPr/>
        <p:txBody>
          <a:bodyPr/>
          <a:lstStyle/>
          <a:p>
            <a:pPr algn="ctr"/>
            <a:r>
              <a:rPr lang="en-GB" dirty="0"/>
              <a:t>Supporting the Journey After Death: Initial Steps in Care</a:t>
            </a:r>
          </a:p>
        </p:txBody>
      </p:sp>
      <p:sp>
        <p:nvSpPr>
          <p:cNvPr id="8" name="TextBox 7">
            <a:extLst>
              <a:ext uri="{FF2B5EF4-FFF2-40B4-BE49-F238E27FC236}">
                <a16:creationId xmlns:a16="http://schemas.microsoft.com/office/drawing/2014/main" id="{F576A063-94FB-4A5B-A8F0-C20D1BD6F060}"/>
              </a:ext>
            </a:extLst>
          </p:cNvPr>
          <p:cNvSpPr txBox="1"/>
          <p:nvPr/>
        </p:nvSpPr>
        <p:spPr>
          <a:xfrm>
            <a:off x="441435" y="2039487"/>
            <a:ext cx="10513078" cy="4265783"/>
          </a:xfrm>
          <a:prstGeom prst="rect">
            <a:avLst/>
          </a:prstGeom>
          <a:noFill/>
        </p:spPr>
        <p:txBody>
          <a:bodyPr wrap="square">
            <a:spAutoFit/>
          </a:bodyPr>
          <a:lstStyle/>
          <a:p>
            <a:pPr marL="0" lvl="0" indent="0" algn="just" defTabSz="711200">
              <a:lnSpc>
                <a:spcPct val="90000"/>
              </a:lnSpc>
              <a:spcBef>
                <a:spcPct val="0"/>
              </a:spcBef>
              <a:spcAft>
                <a:spcPct val="35000"/>
              </a:spcAft>
              <a:buNone/>
            </a:pPr>
            <a:r>
              <a:rPr lang="en-GB" sz="2400" i="0" kern="1200" dirty="0"/>
              <a:t>Following a patient’s passing on the ward, the SBU Care After Death Team initiates the process for completing the Medical Certificate of Cause of Death (MCCD).   All bereavement support within the HB is provided by the Care after Death Service.</a:t>
            </a:r>
          </a:p>
          <a:p>
            <a:pPr marL="0" lvl="0" indent="0" algn="just" defTabSz="711200">
              <a:lnSpc>
                <a:spcPct val="90000"/>
              </a:lnSpc>
              <a:spcBef>
                <a:spcPct val="0"/>
              </a:spcBef>
              <a:spcAft>
                <a:spcPct val="35000"/>
              </a:spcAft>
              <a:buNone/>
            </a:pPr>
            <a:endParaRPr lang="en-GB" sz="2400" i="0" kern="1200" dirty="0"/>
          </a:p>
          <a:p>
            <a:pPr marL="0" lvl="0" indent="0" algn="just" defTabSz="711200">
              <a:lnSpc>
                <a:spcPct val="90000"/>
              </a:lnSpc>
              <a:spcBef>
                <a:spcPct val="0"/>
              </a:spcBef>
              <a:spcAft>
                <a:spcPct val="35000"/>
              </a:spcAft>
              <a:buNone/>
            </a:pPr>
            <a:r>
              <a:rPr lang="en-GB" sz="2400" i="0" kern="1200" dirty="0"/>
              <a:t>The patient is then respectfully transferred from the ward to the mortuary by the hospital Portering team.</a:t>
            </a:r>
          </a:p>
          <a:p>
            <a:pPr marL="0" lvl="0" indent="0" algn="just" defTabSz="711200">
              <a:lnSpc>
                <a:spcPct val="90000"/>
              </a:lnSpc>
              <a:spcBef>
                <a:spcPct val="0"/>
              </a:spcBef>
              <a:spcAft>
                <a:spcPct val="35000"/>
              </a:spcAft>
              <a:buNone/>
            </a:pPr>
            <a:endParaRPr lang="en-GB" sz="2400" dirty="0"/>
          </a:p>
          <a:p>
            <a:pPr marL="0" lvl="0" indent="0" algn="just" defTabSz="711200">
              <a:lnSpc>
                <a:spcPct val="90000"/>
              </a:lnSpc>
              <a:spcBef>
                <a:spcPct val="0"/>
              </a:spcBef>
              <a:spcAft>
                <a:spcPct val="35000"/>
              </a:spcAft>
              <a:buNone/>
            </a:pPr>
            <a:r>
              <a:rPr lang="en-GB" sz="2400" dirty="0"/>
              <a:t>…T</a:t>
            </a:r>
            <a:r>
              <a:rPr lang="en-GB" sz="2400" i="0" kern="1200" dirty="0"/>
              <a:t>hink of our Mortuary exactly the same as a Ward. Our Pathologists are our Doctors, our APT’s are our Nurses and our Deceased are our patients…a </a:t>
            </a:r>
            <a:r>
              <a:rPr lang="en-GB" sz="2400" dirty="0"/>
              <a:t>continuation of </a:t>
            </a:r>
            <a:r>
              <a:rPr lang="en-GB" sz="2400" i="0" kern="1200" dirty="0"/>
              <a:t>care.</a:t>
            </a:r>
            <a:endParaRPr lang="en-GB" sz="1600" dirty="0"/>
          </a:p>
        </p:txBody>
      </p:sp>
      <p:sp>
        <p:nvSpPr>
          <p:cNvPr id="10" name="Oval 9">
            <a:extLst>
              <a:ext uri="{FF2B5EF4-FFF2-40B4-BE49-F238E27FC236}">
                <a16:creationId xmlns:a16="http://schemas.microsoft.com/office/drawing/2014/main" id="{52058F2E-8D82-4EB2-B4F9-62386BCB039D}"/>
              </a:ext>
            </a:extLst>
          </p:cNvPr>
          <p:cNvSpPr/>
          <p:nvPr/>
        </p:nvSpPr>
        <p:spPr>
          <a:xfrm>
            <a:off x="238111" y="294198"/>
            <a:ext cx="1579804" cy="1397124"/>
          </a:xfrm>
          <a:prstGeom prst="ellipse">
            <a:avLst/>
          </a:prstGeom>
          <a: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64216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69564-21D1-4602-B308-D9340A84387A}"/>
              </a:ext>
            </a:extLst>
          </p:cNvPr>
          <p:cNvSpPr>
            <a:spLocks noGrp="1"/>
          </p:cNvSpPr>
          <p:nvPr>
            <p:ph type="title"/>
          </p:nvPr>
        </p:nvSpPr>
        <p:spPr/>
        <p:txBody>
          <a:bodyPr/>
          <a:lstStyle/>
          <a:p>
            <a:pPr algn="ctr"/>
            <a:r>
              <a:rPr lang="en-GB" dirty="0"/>
              <a:t>Ensuring Dignity &amp; Accuracy: The Mortuary Admission Process</a:t>
            </a:r>
          </a:p>
        </p:txBody>
      </p:sp>
      <p:sp>
        <p:nvSpPr>
          <p:cNvPr id="8" name="TextBox 7">
            <a:extLst>
              <a:ext uri="{FF2B5EF4-FFF2-40B4-BE49-F238E27FC236}">
                <a16:creationId xmlns:a16="http://schemas.microsoft.com/office/drawing/2014/main" id="{F576A063-94FB-4A5B-A8F0-C20D1BD6F060}"/>
              </a:ext>
            </a:extLst>
          </p:cNvPr>
          <p:cNvSpPr txBox="1"/>
          <p:nvPr/>
        </p:nvSpPr>
        <p:spPr>
          <a:xfrm>
            <a:off x="441434" y="2039487"/>
            <a:ext cx="10941269" cy="4524315"/>
          </a:xfrm>
          <a:prstGeom prst="rect">
            <a:avLst/>
          </a:prstGeom>
          <a:noFill/>
        </p:spPr>
        <p:txBody>
          <a:bodyPr wrap="square">
            <a:spAutoFit/>
          </a:bodyPr>
          <a:lstStyle/>
          <a:p>
            <a:pPr lvl="0" algn="just"/>
            <a:r>
              <a:rPr lang="en-GB" b="0" i="0" dirty="0"/>
              <a:t>Upon arrival at the mortuary, the deceased patient is received by an </a:t>
            </a:r>
            <a:r>
              <a:rPr lang="en-GB" b="1" i="0" dirty="0"/>
              <a:t>Anatomical Pathology Technologist (APT) or Anatomical Pathology Support Worker (APSW)</a:t>
            </a:r>
            <a:r>
              <a:rPr lang="en-GB" b="0" i="0" dirty="0"/>
              <a:t>, who carry out the </a:t>
            </a:r>
            <a:r>
              <a:rPr lang="en-GB" b="1" i="0" dirty="0"/>
              <a:t>Mortuary Admission process</a:t>
            </a:r>
            <a:r>
              <a:rPr lang="en-GB" b="0" i="0" dirty="0"/>
              <a:t> with utmost care and professionalism.</a:t>
            </a:r>
          </a:p>
          <a:p>
            <a:pPr lvl="0" algn="just"/>
            <a:endParaRPr lang="en-GB" b="0" i="0" dirty="0"/>
          </a:p>
          <a:p>
            <a:pPr lvl="0" algn="just"/>
            <a:r>
              <a:rPr lang="en-GB" b="0" i="0" dirty="0"/>
              <a:t>This process includes:</a:t>
            </a:r>
          </a:p>
          <a:p>
            <a:pPr lvl="0" algn="just"/>
            <a:r>
              <a:rPr lang="en-GB" b="1" i="0" dirty="0"/>
              <a:t>Documenting the condition and presentation</a:t>
            </a:r>
            <a:r>
              <a:rPr lang="en-GB" b="0" i="0" dirty="0"/>
              <a:t> of the deceased to ensure respectful handling and accurate records.</a:t>
            </a:r>
          </a:p>
          <a:p>
            <a:pPr lvl="0" algn="just"/>
            <a:r>
              <a:rPr lang="en-GB" b="1" i="0" dirty="0"/>
              <a:t>Assessing and preserving dignity</a:t>
            </a:r>
            <a:r>
              <a:rPr lang="en-GB" b="0" i="0" dirty="0"/>
              <a:t>, with attention to personal presentation and respectful positioning.</a:t>
            </a:r>
          </a:p>
          <a:p>
            <a:pPr lvl="0" algn="just"/>
            <a:r>
              <a:rPr lang="en-GB" b="1" i="0" dirty="0"/>
              <a:t>Checking for medical devices</a:t>
            </a:r>
            <a:r>
              <a:rPr lang="en-GB" b="0" i="0" dirty="0"/>
              <a:t>, such as pacemakers or cannulas, which may require removal or documentation.</a:t>
            </a:r>
          </a:p>
          <a:p>
            <a:pPr lvl="0" algn="just"/>
            <a:r>
              <a:rPr lang="en-GB" b="1" i="0" dirty="0"/>
              <a:t>Registering the deceased</a:t>
            </a:r>
            <a:r>
              <a:rPr lang="en-GB" b="0" i="0" dirty="0"/>
              <a:t> into the mortuary system, ensuring traceability and accountability throughout their stay.</a:t>
            </a:r>
          </a:p>
          <a:p>
            <a:pPr lvl="0" algn="just"/>
            <a:endParaRPr lang="en-GB" b="0" i="0" dirty="0"/>
          </a:p>
          <a:p>
            <a:pPr lvl="0" algn="just"/>
            <a:r>
              <a:rPr lang="en-GB" b="0" i="0" dirty="0"/>
              <a:t>This stage is a vital part of the care pathway, reflecting the hospital’s commitment to treating every patient with compassion, dignity</a:t>
            </a:r>
            <a:r>
              <a:rPr lang="en-GB" dirty="0"/>
              <a:t> </a:t>
            </a:r>
            <a:r>
              <a:rPr lang="en-GB" b="0" i="0" dirty="0"/>
              <a:t>and respect - even after death.</a:t>
            </a:r>
            <a:endParaRPr lang="en-GB" dirty="0"/>
          </a:p>
        </p:txBody>
      </p:sp>
      <p:sp>
        <p:nvSpPr>
          <p:cNvPr id="9" name="Oval 8" descr="List with solid fill">
            <a:extLst>
              <a:ext uri="{FF2B5EF4-FFF2-40B4-BE49-F238E27FC236}">
                <a16:creationId xmlns:a16="http://schemas.microsoft.com/office/drawing/2014/main" id="{50E94DC0-B382-44D1-AD30-8C306459B385}"/>
              </a:ext>
            </a:extLst>
          </p:cNvPr>
          <p:cNvSpPr/>
          <p:nvPr/>
        </p:nvSpPr>
        <p:spPr>
          <a:xfrm>
            <a:off x="129039" y="241646"/>
            <a:ext cx="1426492" cy="1745289"/>
          </a:xfrm>
          <a:prstGeom prst="ellipse">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945707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576A063-94FB-4A5B-A8F0-C20D1BD6F060}"/>
              </a:ext>
            </a:extLst>
          </p:cNvPr>
          <p:cNvSpPr txBox="1"/>
          <p:nvPr/>
        </p:nvSpPr>
        <p:spPr>
          <a:xfrm>
            <a:off x="441435" y="2039487"/>
            <a:ext cx="10513078" cy="4801314"/>
          </a:xfrm>
          <a:prstGeom prst="rect">
            <a:avLst/>
          </a:prstGeom>
          <a:noFill/>
        </p:spPr>
        <p:txBody>
          <a:bodyPr wrap="square">
            <a:spAutoFit/>
          </a:bodyPr>
          <a:lstStyle/>
          <a:p>
            <a:pPr algn="l"/>
            <a:endParaRPr lang="en-GB" b="1" i="0" dirty="0">
              <a:effectLst/>
              <a:latin typeface="Segoe Sans"/>
            </a:endParaRPr>
          </a:p>
          <a:p>
            <a:pPr algn="just"/>
            <a:r>
              <a:rPr lang="en-GB" b="0" i="0" dirty="0">
                <a:effectLst/>
              </a:rPr>
              <a:t>In cases where a clear cause of death cannot be determined, </a:t>
            </a:r>
            <a:r>
              <a:rPr lang="en-GB" b="1" i="0" dirty="0">
                <a:effectLst/>
              </a:rPr>
              <a:t>HM Coroner</a:t>
            </a:r>
            <a:r>
              <a:rPr lang="en-GB" b="0" i="0" dirty="0">
                <a:effectLst/>
              </a:rPr>
              <a:t> may request a </a:t>
            </a:r>
            <a:r>
              <a:rPr lang="en-GB" b="1" i="0" dirty="0">
                <a:effectLst/>
              </a:rPr>
              <a:t>post-mortem (PM) examination</a:t>
            </a:r>
            <a:r>
              <a:rPr lang="en-GB" b="0" i="0" dirty="0">
                <a:effectLst/>
              </a:rPr>
              <a:t> to establish one. This is a vital step in ensuring legal and medical clarity, and it is carried out with the utmost respect for the deceased.</a:t>
            </a:r>
          </a:p>
          <a:p>
            <a:pPr algn="just"/>
            <a:endParaRPr lang="en-GB" b="0" i="0" dirty="0">
              <a:effectLst/>
            </a:endParaRPr>
          </a:p>
          <a:p>
            <a:pPr algn="just"/>
            <a:r>
              <a:rPr lang="en-GB" b="0" i="0" dirty="0">
                <a:effectLst/>
              </a:rPr>
              <a:t>A </a:t>
            </a:r>
            <a:r>
              <a:rPr lang="en-GB" b="1" i="0" dirty="0">
                <a:effectLst/>
              </a:rPr>
              <a:t>Pathologist</a:t>
            </a:r>
            <a:r>
              <a:rPr lang="en-GB" b="0" i="0" dirty="0">
                <a:effectLst/>
              </a:rPr>
              <a:t>, supported by an </a:t>
            </a:r>
            <a:r>
              <a:rPr lang="en-GB" b="1" i="0" dirty="0">
                <a:effectLst/>
              </a:rPr>
              <a:t>Anatomical Pathology Technologist (APT)</a:t>
            </a:r>
            <a:r>
              <a:rPr lang="en-GB" b="0" i="0" dirty="0">
                <a:effectLst/>
              </a:rPr>
              <a:t>, is assigned to conduct the examination. </a:t>
            </a:r>
            <a:r>
              <a:rPr lang="en-GB" dirty="0"/>
              <a:t>T</a:t>
            </a:r>
            <a:r>
              <a:rPr lang="en-GB" b="0" i="0" dirty="0">
                <a:effectLst/>
              </a:rPr>
              <a:t>he APT plays a crucial role in maintaining the </a:t>
            </a:r>
            <a:r>
              <a:rPr lang="en-GB" b="1" i="0" dirty="0">
                <a:effectLst/>
              </a:rPr>
              <a:t>dignity, safety, and security</a:t>
            </a:r>
            <a:r>
              <a:rPr lang="en-GB" b="0" i="0" dirty="0">
                <a:effectLst/>
              </a:rPr>
              <a:t> of the deceased throughout the process and is integral to the clinical procedure.</a:t>
            </a:r>
          </a:p>
          <a:p>
            <a:pPr algn="just"/>
            <a:endParaRPr lang="en-GB" dirty="0"/>
          </a:p>
          <a:p>
            <a:pPr algn="just"/>
            <a:r>
              <a:rPr lang="en-GB" b="0" i="0" dirty="0">
                <a:effectLst/>
              </a:rPr>
              <a:t>The APT ensures:</a:t>
            </a:r>
          </a:p>
          <a:p>
            <a:pPr algn="just"/>
            <a:endParaRPr lang="en-GB" b="0" i="0" dirty="0">
              <a:effectLst/>
            </a:endParaRPr>
          </a:p>
          <a:p>
            <a:pPr algn="just">
              <a:buFont typeface="Arial" panose="020B0604020202020204" pitchFamily="34" charset="0"/>
              <a:buChar char="•"/>
            </a:pPr>
            <a:r>
              <a:rPr lang="en-GB" b="0" i="0" dirty="0">
                <a:effectLst/>
              </a:rPr>
              <a:t>The deceased patient is handled with </a:t>
            </a:r>
            <a:r>
              <a:rPr lang="en-GB" b="1" i="0" dirty="0">
                <a:effectLst/>
              </a:rPr>
              <a:t>respect and professionalism</a:t>
            </a:r>
            <a:r>
              <a:rPr lang="en-GB" b="0" i="0" dirty="0">
                <a:effectLst/>
              </a:rPr>
              <a:t> at all times.</a:t>
            </a:r>
          </a:p>
          <a:p>
            <a:pPr algn="just">
              <a:buFont typeface="Arial" panose="020B0604020202020204" pitchFamily="34" charset="0"/>
              <a:buChar char="•"/>
            </a:pPr>
            <a:r>
              <a:rPr lang="en-GB" b="0" i="0" dirty="0">
                <a:effectLst/>
              </a:rPr>
              <a:t>All procedures are conducted in accordance with </a:t>
            </a:r>
            <a:r>
              <a:rPr lang="en-GB" b="1" i="0" dirty="0">
                <a:effectLst/>
              </a:rPr>
              <a:t>legal and ethical standards</a:t>
            </a:r>
            <a:r>
              <a:rPr lang="en-GB" b="0" i="0" dirty="0">
                <a:effectLst/>
              </a:rPr>
              <a:t>.</a:t>
            </a:r>
          </a:p>
          <a:p>
            <a:pPr algn="just">
              <a:buFont typeface="Arial" panose="020B0604020202020204" pitchFamily="34" charset="0"/>
              <a:buChar char="•"/>
            </a:pPr>
            <a:r>
              <a:rPr lang="en-GB" b="0" i="0" dirty="0">
                <a:effectLst/>
              </a:rPr>
              <a:t>The environment remains </a:t>
            </a:r>
            <a:r>
              <a:rPr lang="en-GB" b="1" i="0" dirty="0">
                <a:effectLst/>
              </a:rPr>
              <a:t>secure and private</a:t>
            </a:r>
            <a:r>
              <a:rPr lang="en-GB" b="0" i="0" dirty="0">
                <a:effectLst/>
              </a:rPr>
              <a:t>, safeguarding the integrity of the examination.</a:t>
            </a:r>
          </a:p>
          <a:p>
            <a:pPr algn="just">
              <a:buFont typeface="Arial" panose="020B0604020202020204" pitchFamily="34" charset="0"/>
              <a:buChar char="•"/>
            </a:pPr>
            <a:r>
              <a:rPr lang="en-GB" b="0" i="0" dirty="0">
                <a:effectLst/>
              </a:rPr>
              <a:t>Any findings or observations are </a:t>
            </a:r>
            <a:r>
              <a:rPr lang="en-GB" b="1" i="0" dirty="0">
                <a:effectLst/>
              </a:rPr>
              <a:t>accurately documented</a:t>
            </a:r>
            <a:r>
              <a:rPr lang="en-GB" b="0" i="0" dirty="0">
                <a:effectLst/>
              </a:rPr>
              <a:t> and communicated as required.</a:t>
            </a:r>
          </a:p>
          <a:p>
            <a:pPr algn="just"/>
            <a:r>
              <a:rPr lang="en-GB" b="0" i="0" dirty="0">
                <a:effectLst/>
              </a:rPr>
              <a:t>This process is carried out with deep awareness of the emotional and cultural sensitivities involved.</a:t>
            </a:r>
            <a:endParaRPr lang="en-GB" dirty="0"/>
          </a:p>
        </p:txBody>
      </p:sp>
      <p:sp>
        <p:nvSpPr>
          <p:cNvPr id="4" name="Title 3">
            <a:extLst>
              <a:ext uri="{FF2B5EF4-FFF2-40B4-BE49-F238E27FC236}">
                <a16:creationId xmlns:a16="http://schemas.microsoft.com/office/drawing/2014/main" id="{B17A31BF-1F15-4B26-AD89-CFABF293237D}"/>
              </a:ext>
            </a:extLst>
          </p:cNvPr>
          <p:cNvSpPr>
            <a:spLocks noGrp="1"/>
          </p:cNvSpPr>
          <p:nvPr>
            <p:ph type="title"/>
          </p:nvPr>
        </p:nvSpPr>
        <p:spPr/>
        <p:txBody>
          <a:bodyPr>
            <a:normAutofit fontScale="90000"/>
          </a:bodyPr>
          <a:lstStyle/>
          <a:p>
            <a:pPr algn="ctr"/>
            <a:r>
              <a:rPr lang="en-GB" dirty="0"/>
              <a:t>Establishing Cause with Care: Post Mortem Examination and the Role of the APT </a:t>
            </a:r>
          </a:p>
        </p:txBody>
      </p:sp>
      <p:sp>
        <p:nvSpPr>
          <p:cNvPr id="5" name="Oval 4" descr="Heart organ with solid fill">
            <a:extLst>
              <a:ext uri="{FF2B5EF4-FFF2-40B4-BE49-F238E27FC236}">
                <a16:creationId xmlns:a16="http://schemas.microsoft.com/office/drawing/2014/main" id="{22F9F216-D9CD-42E0-BD54-60E8D2A1E81A}"/>
              </a:ext>
            </a:extLst>
          </p:cNvPr>
          <p:cNvSpPr/>
          <p:nvPr/>
        </p:nvSpPr>
        <p:spPr>
          <a:xfrm>
            <a:off x="171082" y="97417"/>
            <a:ext cx="1437002" cy="1593905"/>
          </a:xfrm>
          <a:prstGeom prst="ellipse">
            <a:avLst/>
          </a:prstGeom>
          <a:blipFill>
            <a:blip r:embed="rId2">
              <a:extLst>
                <a:ext uri="{96DAC541-7B7A-43D3-8B79-37D633B846F1}">
                  <asvg:svgBlip xmlns:asvg="http://schemas.microsoft.com/office/drawing/2016/SVG/main" r:embed="rId3"/>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339205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61DC2E8-BE07-4C5E-8D30-1E8B8E1482F1}"/>
              </a:ext>
            </a:extLst>
          </p:cNvPr>
          <p:cNvSpPr>
            <a:spLocks noGrp="1"/>
          </p:cNvSpPr>
          <p:nvPr>
            <p:ph type="title"/>
          </p:nvPr>
        </p:nvSpPr>
        <p:spPr>
          <a:xfrm>
            <a:off x="1261872" y="294198"/>
            <a:ext cx="9692640" cy="1965526"/>
          </a:xfrm>
        </p:spPr>
        <p:txBody>
          <a:bodyPr>
            <a:normAutofit fontScale="90000"/>
          </a:bodyPr>
          <a:lstStyle/>
          <a:p>
            <a:pPr algn="ctr"/>
            <a:r>
              <a:rPr lang="en-GB" dirty="0"/>
              <a:t>In Loving Hands: </a:t>
            </a:r>
            <a:br>
              <a:rPr lang="en-GB" dirty="0"/>
            </a:br>
            <a:r>
              <a:rPr lang="en-GB" dirty="0"/>
              <a:t>Mortuary Staff Support to Families through visits and memory-making</a:t>
            </a:r>
          </a:p>
        </p:txBody>
      </p:sp>
      <p:sp>
        <p:nvSpPr>
          <p:cNvPr id="9" name="TextBox 8">
            <a:extLst>
              <a:ext uri="{FF2B5EF4-FFF2-40B4-BE49-F238E27FC236}">
                <a16:creationId xmlns:a16="http://schemas.microsoft.com/office/drawing/2014/main" id="{0F5CD643-2E8F-45E5-8C0E-20C4B591EBD2}"/>
              </a:ext>
            </a:extLst>
          </p:cNvPr>
          <p:cNvSpPr txBox="1"/>
          <p:nvPr/>
        </p:nvSpPr>
        <p:spPr>
          <a:xfrm>
            <a:off x="759478" y="2549376"/>
            <a:ext cx="10195034" cy="4247317"/>
          </a:xfrm>
          <a:prstGeom prst="rect">
            <a:avLst/>
          </a:prstGeom>
          <a:noFill/>
        </p:spPr>
        <p:txBody>
          <a:bodyPr wrap="square">
            <a:spAutoFit/>
          </a:bodyPr>
          <a:lstStyle/>
          <a:p>
            <a:pPr algn="just"/>
            <a:r>
              <a:rPr lang="en-GB" b="0" i="0" dirty="0">
                <a:effectLst/>
                <a:ea typeface="Microsoft Himalaya" panose="01010100010101010101" pitchFamily="2" charset="0"/>
                <a:cs typeface="Microsoft Himalaya" panose="01010100010101010101" pitchFamily="2" charset="0"/>
              </a:rPr>
              <a:t>Following the loss of a loved one, families and close friends may wish to spend time with the deceased to say their goodbyes in a private, peaceful setting. Our hospital supports these moments of connection by facilitating </a:t>
            </a:r>
            <a:r>
              <a:rPr lang="en-GB" b="1" i="0" dirty="0">
                <a:effectLst/>
                <a:ea typeface="Microsoft Himalaya" panose="01010100010101010101" pitchFamily="2" charset="0"/>
                <a:cs typeface="Microsoft Himalaya" panose="01010100010101010101" pitchFamily="2" charset="0"/>
              </a:rPr>
              <a:t>visits to the mortuary</a:t>
            </a:r>
            <a:r>
              <a:rPr lang="en-GB" b="0" i="0" dirty="0">
                <a:effectLst/>
                <a:ea typeface="Microsoft Himalaya" panose="01010100010101010101" pitchFamily="2" charset="0"/>
                <a:cs typeface="Microsoft Himalaya" panose="01010100010101010101" pitchFamily="2" charset="0"/>
              </a:rPr>
              <a:t>, arranged with care and sensitivity by the Mortuary and/or Care after Death teams.</a:t>
            </a:r>
          </a:p>
          <a:p>
            <a:pPr algn="just"/>
            <a:endParaRPr lang="en-GB" b="0" i="0" dirty="0">
              <a:effectLst/>
              <a:ea typeface="Microsoft Himalaya" panose="01010100010101010101" pitchFamily="2" charset="0"/>
              <a:cs typeface="Microsoft Himalaya" panose="01010100010101010101" pitchFamily="2" charset="0"/>
            </a:endParaRPr>
          </a:p>
          <a:p>
            <a:pPr algn="just"/>
            <a:r>
              <a:rPr lang="en-GB" b="0" i="0" dirty="0">
                <a:effectLst/>
                <a:ea typeface="Microsoft Himalaya" panose="01010100010101010101" pitchFamily="2" charset="0"/>
                <a:cs typeface="Microsoft Himalaya" panose="01010100010101010101" pitchFamily="2" charset="0"/>
              </a:rPr>
              <a:t>In addition to visits, families, particularly those grieving the loss of a baby or child, may request </a:t>
            </a:r>
            <a:r>
              <a:rPr lang="en-GB" b="1" i="0" dirty="0">
                <a:effectLst/>
                <a:ea typeface="Microsoft Himalaya" panose="01010100010101010101" pitchFamily="2" charset="0"/>
                <a:cs typeface="Microsoft Himalaya" panose="01010100010101010101" pitchFamily="2" charset="0"/>
              </a:rPr>
              <a:t>memory-making</a:t>
            </a:r>
            <a:r>
              <a:rPr lang="en-GB" b="0" i="0" dirty="0">
                <a:effectLst/>
                <a:ea typeface="Microsoft Himalaya" panose="01010100010101010101" pitchFamily="2" charset="0"/>
                <a:cs typeface="Microsoft Himalaya" panose="01010100010101010101" pitchFamily="2" charset="0"/>
              </a:rPr>
              <a:t>. These deeply personal gestures can include:</a:t>
            </a:r>
          </a:p>
          <a:p>
            <a:pPr algn="just"/>
            <a:endParaRPr lang="en-GB" b="0" i="0" dirty="0">
              <a:effectLst/>
              <a:ea typeface="Microsoft Himalaya" panose="01010100010101010101" pitchFamily="2" charset="0"/>
              <a:cs typeface="Microsoft Himalaya" panose="01010100010101010101" pitchFamily="2" charset="0"/>
            </a:endParaRPr>
          </a:p>
          <a:p>
            <a:pPr algn="just">
              <a:buFont typeface="Arial" panose="020B0604020202020204" pitchFamily="34" charset="0"/>
              <a:buChar char="•"/>
            </a:pPr>
            <a:r>
              <a:rPr lang="en-GB" b="1" i="0" dirty="0">
                <a:effectLst/>
                <a:ea typeface="Microsoft Himalaya" panose="01010100010101010101" pitchFamily="2" charset="0"/>
                <a:cs typeface="Microsoft Himalaya" panose="01010100010101010101" pitchFamily="2" charset="0"/>
              </a:rPr>
              <a:t>  	Locks of hair</a:t>
            </a:r>
            <a:r>
              <a:rPr lang="en-GB" b="0" i="0" dirty="0">
                <a:effectLst/>
                <a:ea typeface="Microsoft Himalaya" panose="01010100010101010101" pitchFamily="2" charset="0"/>
                <a:cs typeface="Microsoft Himalaya" panose="01010100010101010101" pitchFamily="2" charset="0"/>
              </a:rPr>
              <a:t> carefully presented and preserved as keepsakes</a:t>
            </a:r>
          </a:p>
          <a:p>
            <a:pPr algn="just">
              <a:buFont typeface="Arial" panose="020B0604020202020204" pitchFamily="34" charset="0"/>
              <a:buChar char="•"/>
            </a:pPr>
            <a:r>
              <a:rPr lang="en-GB" b="1" i="0" dirty="0">
                <a:effectLst/>
                <a:ea typeface="Microsoft Himalaya" panose="01010100010101010101" pitchFamily="2" charset="0"/>
                <a:cs typeface="Microsoft Himalaya" panose="01010100010101010101" pitchFamily="2" charset="0"/>
              </a:rPr>
              <a:t> 	Handprints or footprints</a:t>
            </a:r>
            <a:r>
              <a:rPr lang="en-GB" b="0" i="0" dirty="0">
                <a:effectLst/>
                <a:ea typeface="Microsoft Himalaya" panose="01010100010101010101" pitchFamily="2" charset="0"/>
                <a:cs typeface="Microsoft Himalaya" panose="01010100010101010101" pitchFamily="2" charset="0"/>
              </a:rPr>
              <a:t>, often taken using ink or clay, to create a lasting </a:t>
            </a:r>
            <a:r>
              <a:rPr lang="en-GB" dirty="0">
                <a:ea typeface="Microsoft Himalaya" panose="01010100010101010101" pitchFamily="2" charset="0"/>
                <a:cs typeface="Microsoft Himalaya" panose="01010100010101010101" pitchFamily="2" charset="0"/>
              </a:rPr>
              <a:t>memory</a:t>
            </a:r>
            <a:endParaRPr lang="en-GB" b="0" i="0" dirty="0">
              <a:effectLst/>
              <a:ea typeface="Microsoft Himalaya" panose="01010100010101010101" pitchFamily="2" charset="0"/>
              <a:cs typeface="Microsoft Himalaya" panose="01010100010101010101" pitchFamily="2" charset="0"/>
            </a:endParaRPr>
          </a:p>
          <a:p>
            <a:pPr algn="just"/>
            <a:endParaRPr lang="en-GB" b="0" i="0" dirty="0">
              <a:effectLst/>
              <a:ea typeface="Microsoft Himalaya" panose="01010100010101010101" pitchFamily="2" charset="0"/>
              <a:cs typeface="Microsoft Himalaya" panose="01010100010101010101" pitchFamily="2" charset="0"/>
            </a:endParaRPr>
          </a:p>
          <a:p>
            <a:pPr algn="just"/>
            <a:r>
              <a:rPr lang="en-GB" b="0" i="0" dirty="0">
                <a:effectLst/>
                <a:ea typeface="Microsoft Himalaya" panose="01010100010101010101" pitchFamily="2" charset="0"/>
                <a:cs typeface="Microsoft Himalaya" panose="01010100010101010101" pitchFamily="2" charset="0"/>
              </a:rPr>
              <a:t>These acts of remembrance are carried out with the utmost respect, ensuring that the dignity of the deceased is maintained and that the emotional needs of the family are honoured. The Mortuary and C</a:t>
            </a:r>
            <a:r>
              <a:rPr lang="en-GB" dirty="0">
                <a:ea typeface="Microsoft Himalaya" panose="01010100010101010101" pitchFamily="2" charset="0"/>
                <a:cs typeface="Microsoft Himalaya" panose="01010100010101010101" pitchFamily="2" charset="0"/>
              </a:rPr>
              <a:t>are after Death</a:t>
            </a:r>
            <a:r>
              <a:rPr lang="en-GB" b="0" i="0" dirty="0">
                <a:effectLst/>
                <a:ea typeface="Microsoft Himalaya" panose="01010100010101010101" pitchFamily="2" charset="0"/>
                <a:cs typeface="Microsoft Himalaya" panose="01010100010101010101" pitchFamily="2" charset="0"/>
              </a:rPr>
              <a:t> teams work closely with families to support their wishes and provide comfort during this profoundly difficult time.  </a:t>
            </a:r>
          </a:p>
        </p:txBody>
      </p:sp>
      <p:sp>
        <p:nvSpPr>
          <p:cNvPr id="10" name="Oval 9">
            <a:extLst>
              <a:ext uri="{FF2B5EF4-FFF2-40B4-BE49-F238E27FC236}">
                <a16:creationId xmlns:a16="http://schemas.microsoft.com/office/drawing/2014/main" id="{1373FF09-0D0A-4065-9008-D56F80A0248C}"/>
              </a:ext>
            </a:extLst>
          </p:cNvPr>
          <p:cNvSpPr/>
          <p:nvPr/>
        </p:nvSpPr>
        <p:spPr>
          <a:xfrm>
            <a:off x="63693" y="0"/>
            <a:ext cx="1688092" cy="2389657"/>
          </a:xfrm>
          <a:prstGeom prst="ellipse">
            <a:avLst/>
          </a:prstGeom>
          <a: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7575187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34312-E9A9-46FE-B1F0-2F7422A48253}"/>
              </a:ext>
            </a:extLst>
          </p:cNvPr>
          <p:cNvSpPr>
            <a:spLocks noGrp="1"/>
          </p:cNvSpPr>
          <p:nvPr>
            <p:ph type="title"/>
          </p:nvPr>
        </p:nvSpPr>
        <p:spPr>
          <a:xfrm>
            <a:off x="720344" y="24577"/>
            <a:ext cx="9876028" cy="812800"/>
          </a:xfrm>
        </p:spPr>
        <p:txBody>
          <a:bodyPr>
            <a:normAutofit/>
          </a:bodyPr>
          <a:lstStyle/>
          <a:p>
            <a:pPr algn="ctr"/>
            <a:r>
              <a:rPr lang="en-GB" sz="2800" dirty="0">
                <a:latin typeface="+mn-lt"/>
              </a:rPr>
              <a:t>Memory making  </a:t>
            </a:r>
          </a:p>
        </p:txBody>
      </p:sp>
      <p:pic>
        <p:nvPicPr>
          <p:cNvPr id="8" name="Picture 7">
            <a:extLst>
              <a:ext uri="{FF2B5EF4-FFF2-40B4-BE49-F238E27FC236}">
                <a16:creationId xmlns:a16="http://schemas.microsoft.com/office/drawing/2014/main" id="{924D8AB0-030D-4A5A-A5C0-4D11BD8C85E0}"/>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9576"/>
          <a:stretch/>
        </p:blipFill>
        <p:spPr>
          <a:xfrm rot="5400000">
            <a:off x="5070886" y="1003382"/>
            <a:ext cx="5529153" cy="5770183"/>
          </a:xfrm>
          <a:prstGeom prst="rect">
            <a:avLst/>
          </a:prstGeom>
        </p:spPr>
      </p:pic>
      <p:sp>
        <p:nvSpPr>
          <p:cNvPr id="10" name="Content Placeholder 2">
            <a:extLst>
              <a:ext uri="{FF2B5EF4-FFF2-40B4-BE49-F238E27FC236}">
                <a16:creationId xmlns:a16="http://schemas.microsoft.com/office/drawing/2014/main" id="{A171E2AD-9B5E-4344-8BBD-E22AB7AD0F72}"/>
              </a:ext>
            </a:extLst>
          </p:cNvPr>
          <p:cNvSpPr txBox="1">
            <a:spLocks/>
          </p:cNvSpPr>
          <p:nvPr/>
        </p:nvSpPr>
        <p:spPr>
          <a:xfrm>
            <a:off x="6872480" y="3775499"/>
            <a:ext cx="4224527" cy="2739878"/>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Font typeface="Arial" pitchFamily="34" charset="0"/>
              <a:buNone/>
            </a:pPr>
            <a:endParaRPr lang="en-GB" dirty="0"/>
          </a:p>
          <a:p>
            <a:pPr marL="0" indent="0">
              <a:buFont typeface="Arial" pitchFamily="34" charset="0"/>
              <a:buNone/>
            </a:pPr>
            <a:endParaRPr lang="en-GB" dirty="0"/>
          </a:p>
          <a:p>
            <a:pPr marL="0" indent="0">
              <a:buFont typeface="Arial" pitchFamily="34" charset="0"/>
              <a:buNone/>
            </a:pPr>
            <a:endParaRPr lang="en-GB" dirty="0"/>
          </a:p>
          <a:p>
            <a:pPr marL="0" indent="0">
              <a:buFont typeface="Arial" pitchFamily="34" charset="0"/>
              <a:buNone/>
            </a:pPr>
            <a:endParaRPr lang="en-GB" dirty="0"/>
          </a:p>
          <a:p>
            <a:pPr marL="0" indent="0">
              <a:buFont typeface="Arial" pitchFamily="34" charset="0"/>
              <a:buNone/>
            </a:pPr>
            <a:endParaRPr lang="en-GB" dirty="0"/>
          </a:p>
        </p:txBody>
      </p:sp>
      <p:sp>
        <p:nvSpPr>
          <p:cNvPr id="23" name="Content Placeholder 22">
            <a:extLst>
              <a:ext uri="{FF2B5EF4-FFF2-40B4-BE49-F238E27FC236}">
                <a16:creationId xmlns:a16="http://schemas.microsoft.com/office/drawing/2014/main" id="{E4A02909-834B-4B52-BF79-E252AF5B7DC1}"/>
              </a:ext>
            </a:extLst>
          </p:cNvPr>
          <p:cNvSpPr>
            <a:spLocks noGrp="1"/>
          </p:cNvSpPr>
          <p:nvPr>
            <p:ph idx="1"/>
          </p:nvPr>
        </p:nvSpPr>
        <p:spPr>
          <a:xfrm>
            <a:off x="1261872" y="1123897"/>
            <a:ext cx="3184004" cy="2060738"/>
          </a:xfrm>
        </p:spPr>
        <p:txBody>
          <a:bodyPr>
            <a:normAutofit fontScale="92500" lnSpcReduction="10000"/>
          </a:bodyPr>
          <a:lstStyle/>
          <a:p>
            <a:pPr algn="ctr"/>
            <a:r>
              <a:rPr lang="en-GB" dirty="0">
                <a:solidFill>
                  <a:schemeClr val="tx1"/>
                </a:solidFill>
              </a:rPr>
              <a:t>Mortuary &amp; CAD teams work closely with 2 Wish</a:t>
            </a:r>
          </a:p>
          <a:p>
            <a:pPr marL="0" indent="0" algn="ctr">
              <a:buNone/>
            </a:pPr>
            <a:r>
              <a:rPr lang="en-GB" dirty="0">
                <a:solidFill>
                  <a:schemeClr val="tx1"/>
                </a:solidFill>
              </a:rPr>
              <a:t> (Welsh Bereavement Support Charity supporting sudden, unexpected loss - 25 years of age and under)</a:t>
            </a:r>
          </a:p>
        </p:txBody>
      </p:sp>
    </p:spTree>
    <p:extLst>
      <p:ext uri="{BB962C8B-B14F-4D97-AF65-F5344CB8AC3E}">
        <p14:creationId xmlns:p14="http://schemas.microsoft.com/office/powerpoint/2010/main" val="514730819"/>
      </p:ext>
    </p:extLst>
  </p:cSld>
  <p:clrMapOvr>
    <a:masterClrMapping/>
  </p:clrMapOvr>
</p:sld>
</file>

<file path=ppt/theme/theme1.xml><?xml version="1.0" encoding="utf-8"?>
<a:theme xmlns:a="http://schemas.openxmlformats.org/drawingml/2006/main" name="View">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7B713C7F-58B7-4AE9-B361-B13EB9EC4C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593FDD10-2F9D-461E-AEA3-BA10543C55A9}"/>
</file>

<file path=customXml/itemProps2.xml><?xml version="1.0" encoding="utf-8"?>
<ds:datastoreItem xmlns:ds="http://schemas.openxmlformats.org/officeDocument/2006/customXml" ds:itemID="{E6EE0E3C-E0C4-4D81-9B30-2F3C1D86523D}"/>
</file>

<file path=customXml/itemProps3.xml><?xml version="1.0" encoding="utf-8"?>
<ds:datastoreItem xmlns:ds="http://schemas.openxmlformats.org/officeDocument/2006/customXml" ds:itemID="{02AA13DF-D1EF-4719-BF89-9A747E3E826C}"/>
</file>

<file path=docProps/app.xml><?xml version="1.0" encoding="utf-8"?>
<Properties xmlns="http://schemas.openxmlformats.org/officeDocument/2006/extended-properties" xmlns:vt="http://schemas.openxmlformats.org/officeDocument/2006/docPropsVTypes">
  <Template>TM04033929[[fn=Slate]]</Template>
  <TotalTime>1758</TotalTime>
  <Words>1186</Words>
  <Application>Microsoft Office PowerPoint</Application>
  <PresentationFormat>Widescreen</PresentationFormat>
  <Paragraphs>81</Paragraphs>
  <Slides>14</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Bookman Old Style</vt:lpstr>
      <vt:lpstr>Calibri</vt:lpstr>
      <vt:lpstr>Century Schoolbook</vt:lpstr>
      <vt:lpstr>Georgia</vt:lpstr>
      <vt:lpstr>Segoe Sans</vt:lpstr>
      <vt:lpstr>Wingdings 2</vt:lpstr>
      <vt:lpstr>View</vt:lpstr>
      <vt:lpstr>    Mortuary &amp; Care after Death Services:    Supporting the Final Phase  of the  Patient Care Pathway</vt:lpstr>
      <vt:lpstr>      With Sensitivity and Respect:    We kindly ask that all content shared in this presentation be treated with discretion </vt:lpstr>
      <vt:lpstr>PowerPoint Presentation</vt:lpstr>
      <vt:lpstr>PowerPoint Presentation</vt:lpstr>
      <vt:lpstr>Supporting the Journey After Death: Initial Steps in Care</vt:lpstr>
      <vt:lpstr>Ensuring Dignity &amp; Accuracy: The Mortuary Admission Process</vt:lpstr>
      <vt:lpstr>Establishing Cause with Care: Post Mortem Examination and the Role of the APT </vt:lpstr>
      <vt:lpstr>In Loving Hands:  Mortuary Staff Support to Families through visits and memory-making</vt:lpstr>
      <vt:lpstr>Memory making  </vt:lpstr>
      <vt:lpstr>Ongoing Care with Dignity:  Mortuary staff support the final journey </vt:lpstr>
      <vt:lpstr>Why Getting it Right Matters:  The Lasting Impact of Our Work…..  </vt:lpstr>
      <vt:lpstr>PowerPoint Presentation</vt:lpstr>
      <vt:lpstr>PowerPoint Presentation</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day in the life of an Anatomical Pathology Technologist</dc:title>
  <dc:creator>Molly Saunders (Swansea Bay UHB - Mortuary Department)</dc:creator>
  <cp:lastModifiedBy>Yasmin Brown (Swansea Bay UHB - Mortuary)</cp:lastModifiedBy>
  <cp:revision>107</cp:revision>
  <dcterms:created xsi:type="dcterms:W3CDTF">2025-01-30T09:46:22Z</dcterms:created>
  <dcterms:modified xsi:type="dcterms:W3CDTF">2026-01-26T15:37:25Z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