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handoutMasterIdLst>
    <p:handoutMasterId r:id="rId16"/>
  </p:handoutMasterIdLst>
  <p:sldIdLst>
    <p:sldId id="256" r:id="rId5"/>
    <p:sldId id="678" r:id="rId6"/>
    <p:sldId id="685" r:id="rId7"/>
    <p:sldId id="686" r:id="rId8"/>
    <p:sldId id="680" r:id="rId9"/>
    <p:sldId id="681" r:id="rId10"/>
    <p:sldId id="682" r:id="rId11"/>
    <p:sldId id="683" r:id="rId12"/>
    <p:sldId id="684" r:id="rId13"/>
    <p:sldId id="301" r:id="rId14"/>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dith Vincent (Swansea Bay UHB - Pharmacy)" initials="JP" lastIdx="1" clrIdx="0">
    <p:extLst>
      <p:ext uri="{19B8F6BF-5375-455C-9EA6-DF929625EA0E}">
        <p15:presenceInfo xmlns:p15="http://schemas.microsoft.com/office/powerpoint/2012/main" userId="S::judith.vincent@wales.nhs.uk::7432fb32-99ef-426e-8cf6-1ca4c5a3c7e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CC"/>
    <a:srgbClr val="00CC99"/>
    <a:srgbClr val="C3FFDB"/>
    <a:srgbClr val="00FFCC"/>
    <a:srgbClr val="66FFCC"/>
    <a:srgbClr val="00CC00"/>
    <a:srgbClr val="008A8C"/>
    <a:srgbClr val="6E60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5274" autoAdjust="0"/>
  </p:normalViewPr>
  <p:slideViewPr>
    <p:cSldViewPr snapToGrid="0">
      <p:cViewPr varScale="1">
        <p:scale>
          <a:sx n="115" d="100"/>
          <a:sy n="115" d="100"/>
        </p:scale>
        <p:origin x="372" y="108"/>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2" d="100"/>
          <a:sy n="82" d="100"/>
        </p:scale>
        <p:origin x="203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4F99E0D5-865F-44C7-999D-5493BF15FD1E}" type="datetimeFigureOut">
              <a:rPr lang="en-GB" smtClean="0"/>
              <a:t>23/06/2023</a:t>
            </a:fld>
            <a:endParaRPr lang="en-GB" dirty="0"/>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6BCD2DF8-A32E-4856-854D-0D5A834641C6}" type="slidenum">
              <a:rPr lang="en-GB" smtClean="0"/>
              <a:t>‹#›</a:t>
            </a:fld>
            <a:endParaRPr lang="en-GB" dirty="0"/>
          </a:p>
        </p:txBody>
      </p:sp>
    </p:spTree>
    <p:extLst>
      <p:ext uri="{BB962C8B-B14F-4D97-AF65-F5344CB8AC3E}">
        <p14:creationId xmlns:p14="http://schemas.microsoft.com/office/powerpoint/2010/main" val="9628230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4683A2B0-1F97-47D8-9D84-D2B4DF08DA2C}" type="datetimeFigureOut">
              <a:rPr lang="en-GB" smtClean="0"/>
              <a:t>23/06/2023</a:t>
            </a:fld>
            <a:endParaRPr lang="en-GB"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213A7CD5-194C-4338-BE54-F1562726A4B6}" type="slidenum">
              <a:rPr lang="en-GB" smtClean="0"/>
              <a:t>‹#›</a:t>
            </a:fld>
            <a:endParaRPr lang="en-GB" dirty="0"/>
          </a:p>
        </p:txBody>
      </p:sp>
    </p:spTree>
    <p:extLst>
      <p:ext uri="{BB962C8B-B14F-4D97-AF65-F5344CB8AC3E}">
        <p14:creationId xmlns:p14="http://schemas.microsoft.com/office/powerpoint/2010/main" val="42475182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13A7CD5-194C-4338-BE54-F1562726A4B6}" type="slidenum">
              <a:rPr lang="en-GB" smtClean="0"/>
              <a:t>1</a:t>
            </a:fld>
            <a:endParaRPr lang="en-GB" dirty="0"/>
          </a:p>
        </p:txBody>
      </p:sp>
    </p:spTree>
    <p:extLst>
      <p:ext uri="{BB962C8B-B14F-4D97-AF65-F5344CB8AC3E}">
        <p14:creationId xmlns:p14="http://schemas.microsoft.com/office/powerpoint/2010/main" val="7915226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13A7CD5-194C-4338-BE54-F1562726A4B6}" type="slidenum">
              <a:rPr lang="en-GB" smtClean="0"/>
              <a:t>2</a:t>
            </a:fld>
            <a:endParaRPr lang="en-GB" dirty="0"/>
          </a:p>
        </p:txBody>
      </p:sp>
    </p:spTree>
    <p:extLst>
      <p:ext uri="{BB962C8B-B14F-4D97-AF65-F5344CB8AC3E}">
        <p14:creationId xmlns:p14="http://schemas.microsoft.com/office/powerpoint/2010/main" val="16371254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baseline="0"/>
            </a:lvl1pPr>
          </a:lstStyle>
          <a:p>
            <a:r>
              <a:rPr lang="en-US" dirty="0" smtClean="0"/>
              <a:t>Title in Ariel 60pt</a:t>
            </a:r>
            <a:endParaRPr lang="en-GB"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Subtitle in Ariel 24pt</a:t>
            </a:r>
            <a:endParaRPr lang="en-GB" dirty="0"/>
          </a:p>
        </p:txBody>
      </p:sp>
      <p:sp>
        <p:nvSpPr>
          <p:cNvPr id="4" name="Date Placeholder 3"/>
          <p:cNvSpPr>
            <a:spLocks noGrp="1"/>
          </p:cNvSpPr>
          <p:nvPr>
            <p:ph type="dt" sz="half" idx="10"/>
          </p:nvPr>
        </p:nvSpPr>
        <p:spPr>
          <a:xfrm>
            <a:off x="609600" y="5753100"/>
            <a:ext cx="2971800" cy="968375"/>
          </a:xfrm>
          <a:prstGeom prst="rect">
            <a:avLst/>
          </a:prstGeom>
        </p:spPr>
        <p:txBody>
          <a:bodyPr/>
          <a:lstStyle>
            <a:lvl1pPr>
              <a:defRPr sz="1600" b="1">
                <a:solidFill>
                  <a:srgbClr val="6E609E"/>
                </a:solidFill>
              </a:defRPr>
            </a:lvl1pPr>
          </a:lstStyle>
          <a:p>
            <a:r>
              <a:rPr lang="en-GB" dirty="0" smtClean="0"/>
              <a:t>golfalu am ein gilydd</a:t>
            </a:r>
          </a:p>
          <a:p>
            <a:r>
              <a:rPr lang="en-GB" dirty="0" smtClean="0"/>
              <a:t>cydweithio</a:t>
            </a:r>
          </a:p>
          <a:p>
            <a:r>
              <a:rPr lang="en-GB" dirty="0" smtClean="0"/>
              <a:t>gwella bob amser</a:t>
            </a:r>
            <a:endParaRPr lang="en-GB" dirty="0"/>
          </a:p>
        </p:txBody>
      </p:sp>
      <p:sp>
        <p:nvSpPr>
          <p:cNvPr id="5" name="Footer Placeholder 4"/>
          <p:cNvSpPr>
            <a:spLocks noGrp="1"/>
          </p:cNvSpPr>
          <p:nvPr>
            <p:ph type="ftr" sz="quarter" idx="11"/>
          </p:nvPr>
        </p:nvSpPr>
        <p:spPr>
          <a:xfrm>
            <a:off x="4038600" y="6356351"/>
            <a:ext cx="1130300" cy="107950"/>
          </a:xfrm>
          <a:prstGeom prst="rect">
            <a:avLst/>
          </a:prstGeom>
        </p:spPr>
        <p:txBody>
          <a:bodyPr/>
          <a:lstStyle/>
          <a:p>
            <a:endParaRPr lang="en-GB" dirty="0"/>
          </a:p>
        </p:txBody>
      </p:sp>
      <p:sp>
        <p:nvSpPr>
          <p:cNvPr id="6" name="Slide Number Placeholder 5"/>
          <p:cNvSpPr>
            <a:spLocks noGrp="1"/>
          </p:cNvSpPr>
          <p:nvPr>
            <p:ph type="sldNum" sz="quarter" idx="12"/>
          </p:nvPr>
        </p:nvSpPr>
        <p:spPr>
          <a:xfrm>
            <a:off x="8940800" y="5753100"/>
            <a:ext cx="2607732" cy="968375"/>
          </a:xfrm>
          <a:prstGeom prst="rect">
            <a:avLst/>
          </a:prstGeom>
        </p:spPr>
        <p:txBody>
          <a:bodyPr/>
          <a:lstStyle>
            <a:lvl1pPr algn="l">
              <a:defRPr sz="1600" b="1">
                <a:solidFill>
                  <a:srgbClr val="008A8C"/>
                </a:solidFill>
              </a:defRPr>
            </a:lvl1pPr>
          </a:lstStyle>
          <a:p>
            <a:r>
              <a:rPr lang="en-GB" dirty="0" smtClean="0"/>
              <a:t>caring for each other</a:t>
            </a:r>
          </a:p>
          <a:p>
            <a:r>
              <a:rPr lang="en-GB" dirty="0" smtClean="0"/>
              <a:t>working together</a:t>
            </a:r>
          </a:p>
          <a:p>
            <a:r>
              <a:rPr lang="en-GB" dirty="0" smtClean="0"/>
              <a:t>always improving</a:t>
            </a:r>
            <a:endParaRPr lang="en-GB"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73419" y="5130800"/>
            <a:ext cx="5526081" cy="1590675"/>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556" y="313437"/>
            <a:ext cx="4212844" cy="1075470"/>
          </a:xfrm>
          <a:prstGeom prst="rect">
            <a:avLst/>
          </a:prstGeom>
        </p:spPr>
      </p:pic>
    </p:spTree>
    <p:extLst>
      <p:ext uri="{BB962C8B-B14F-4D97-AF65-F5344CB8AC3E}">
        <p14:creationId xmlns:p14="http://schemas.microsoft.com/office/powerpoint/2010/main" val="66275582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Title Ariel 44pt</a:t>
            </a:r>
            <a:endParaRPr lang="en-GB" dirty="0"/>
          </a:p>
        </p:txBody>
      </p:sp>
      <p:sp>
        <p:nvSpPr>
          <p:cNvPr id="3" name="Content Placeholder 2"/>
          <p:cNvSpPr>
            <a:spLocks noGrp="1"/>
          </p:cNvSpPr>
          <p:nvPr>
            <p:ph idx="1" hasCustomPrompt="1"/>
          </p:nvPr>
        </p:nvSpPr>
        <p:spPr/>
        <p:txBody>
          <a:bodyPr/>
          <a:lstStyle>
            <a:lvl1pPr>
              <a:defRPr/>
            </a:lvl1pPr>
            <a:lvl2pPr>
              <a:defRPr/>
            </a:lvl2pPr>
          </a:lstStyle>
          <a:p>
            <a:pPr lvl="0"/>
            <a:r>
              <a:rPr lang="en-US" dirty="0" smtClean="0"/>
              <a:t>Bullet point 28pt</a:t>
            </a:r>
          </a:p>
          <a:p>
            <a:pPr lvl="1"/>
            <a:r>
              <a:rPr lang="en-US" dirty="0" smtClean="0"/>
              <a:t>Second level 24pt</a:t>
            </a:r>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20009436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1709738"/>
            <a:ext cx="10515600" cy="2852737"/>
          </a:xfrm>
        </p:spPr>
        <p:txBody>
          <a:bodyPr anchor="b"/>
          <a:lstStyle>
            <a:lvl1pPr>
              <a:defRPr sz="6000"/>
            </a:lvl1pPr>
          </a:lstStyle>
          <a:p>
            <a:r>
              <a:rPr lang="en-US" dirty="0" smtClean="0"/>
              <a:t>Section title Ariel 60pt</a:t>
            </a:r>
            <a:endParaRPr lang="en-GB"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baseline="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Subtitle Ariel 24pt</a:t>
            </a:r>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42796311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Title Ariel 44pt</a:t>
            </a:r>
            <a:endParaRPr lang="en-GB" dirty="0"/>
          </a:p>
        </p:txBody>
      </p:sp>
      <p:sp>
        <p:nvSpPr>
          <p:cNvPr id="3" name="Content Placeholder 2"/>
          <p:cNvSpPr>
            <a:spLocks noGrp="1"/>
          </p:cNvSpPr>
          <p:nvPr>
            <p:ph sz="half" idx="1" hasCustomPrompt="1"/>
          </p:nvPr>
        </p:nvSpPr>
        <p:spPr>
          <a:xfrm>
            <a:off x="838200" y="1825625"/>
            <a:ext cx="5181600" cy="4351338"/>
          </a:xfrm>
        </p:spPr>
        <p:txBody>
          <a:bodyPr/>
          <a:lstStyle>
            <a:lvl1pPr>
              <a:defRPr/>
            </a:lvl1pPr>
            <a:lvl2pPr>
              <a:defRPr/>
            </a:lvl2pPr>
          </a:lstStyle>
          <a:p>
            <a:pPr lvl="0"/>
            <a:r>
              <a:rPr lang="en-US" dirty="0" smtClean="0"/>
              <a:t>Subtitle Ariel 28pt</a:t>
            </a:r>
          </a:p>
          <a:p>
            <a:pPr lvl="1"/>
            <a:r>
              <a:rPr lang="en-US" dirty="0" smtClean="0"/>
              <a:t>Second level 24pt</a:t>
            </a:r>
          </a:p>
        </p:txBody>
      </p:sp>
      <p:sp>
        <p:nvSpPr>
          <p:cNvPr id="4" name="Content Placeholder 3"/>
          <p:cNvSpPr>
            <a:spLocks noGrp="1"/>
          </p:cNvSpPr>
          <p:nvPr>
            <p:ph sz="half" idx="2" hasCustomPrompt="1"/>
          </p:nvPr>
        </p:nvSpPr>
        <p:spPr>
          <a:xfrm>
            <a:off x="6172200" y="1825625"/>
            <a:ext cx="5181600" cy="4351338"/>
          </a:xfrm>
        </p:spPr>
        <p:txBody>
          <a:bodyPr/>
          <a:lstStyle>
            <a:lvl1pPr>
              <a:defRPr/>
            </a:lvl1pPr>
            <a:lvl2pPr>
              <a:defRPr/>
            </a:lvl2pPr>
          </a:lstStyle>
          <a:p>
            <a:pPr lvl="0"/>
            <a:r>
              <a:rPr lang="en-US" dirty="0" smtClean="0"/>
              <a:t>Subtitle Ariel 28pt</a:t>
            </a:r>
          </a:p>
          <a:p>
            <a:pPr lvl="1"/>
            <a:r>
              <a:rPr lang="en-US" dirty="0" smtClean="0"/>
              <a:t>Second level 24pt</a:t>
            </a:r>
          </a:p>
        </p:txBody>
      </p:sp>
    </p:spTree>
    <p:extLst>
      <p:ext uri="{BB962C8B-B14F-4D97-AF65-F5344CB8AC3E}">
        <p14:creationId xmlns:p14="http://schemas.microsoft.com/office/powerpoint/2010/main" val="15396209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5"/>
            <a:ext cx="10515600" cy="1325563"/>
          </a:xfrm>
        </p:spPr>
        <p:txBody>
          <a:bodyPr/>
          <a:lstStyle>
            <a:lvl1pPr>
              <a:defRPr baseline="0"/>
            </a:lvl1pPr>
          </a:lstStyle>
          <a:p>
            <a:r>
              <a:rPr lang="en-US" dirty="0" smtClean="0"/>
              <a:t>Title Ariel 44pt</a:t>
            </a:r>
            <a:endParaRPr lang="en-GB"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Subtitle Ariel 24pt bold</a:t>
            </a:r>
          </a:p>
        </p:txBody>
      </p:sp>
      <p:sp>
        <p:nvSpPr>
          <p:cNvPr id="4" name="Content Placeholder 3"/>
          <p:cNvSpPr>
            <a:spLocks noGrp="1"/>
          </p:cNvSpPr>
          <p:nvPr>
            <p:ph sz="half" idx="2" hasCustomPrompt="1"/>
          </p:nvPr>
        </p:nvSpPr>
        <p:spPr>
          <a:xfrm>
            <a:off x="839788" y="2505075"/>
            <a:ext cx="5157787" cy="3684588"/>
          </a:xfrm>
        </p:spPr>
        <p:txBody>
          <a:bodyPr/>
          <a:lstStyle>
            <a:lvl1pPr>
              <a:defRPr/>
            </a:lvl1pPr>
            <a:lvl2pPr>
              <a:defRPr/>
            </a:lvl2pPr>
          </a:lstStyle>
          <a:p>
            <a:pPr lvl="0"/>
            <a:r>
              <a:rPr lang="en-US" dirty="0" smtClean="0"/>
              <a:t>Bulletin point Ariel 28pt</a:t>
            </a:r>
          </a:p>
          <a:p>
            <a:pPr lvl="1"/>
            <a:r>
              <a:rPr lang="en-US" dirty="0" smtClean="0"/>
              <a:t>Second level 24pt</a:t>
            </a:r>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Subtitle Ariel 24pt bold</a:t>
            </a:r>
          </a:p>
        </p:txBody>
      </p:sp>
      <p:sp>
        <p:nvSpPr>
          <p:cNvPr id="6" name="Content Placeholder 5"/>
          <p:cNvSpPr>
            <a:spLocks noGrp="1"/>
          </p:cNvSpPr>
          <p:nvPr>
            <p:ph sz="quarter" idx="4" hasCustomPrompt="1"/>
          </p:nvPr>
        </p:nvSpPr>
        <p:spPr>
          <a:xfrm>
            <a:off x="6172200" y="2505075"/>
            <a:ext cx="5183188" cy="3684588"/>
          </a:xfrm>
        </p:spPr>
        <p:txBody>
          <a:bodyPr/>
          <a:lstStyle>
            <a:lvl1pPr>
              <a:defRPr/>
            </a:lvl1pPr>
            <a:lvl2pPr>
              <a:defRPr baseline="0"/>
            </a:lvl2pPr>
          </a:lstStyle>
          <a:p>
            <a:pPr lvl="0"/>
            <a:r>
              <a:rPr lang="en-US" dirty="0" smtClean="0"/>
              <a:t>Bulletin point Ariel 28pt</a:t>
            </a:r>
          </a:p>
          <a:p>
            <a:pPr lvl="1"/>
            <a:r>
              <a:rPr lang="en-US" dirty="0" smtClean="0"/>
              <a:t>Second level 24pt</a:t>
            </a:r>
          </a:p>
        </p:txBody>
      </p:sp>
    </p:spTree>
    <p:extLst>
      <p:ext uri="{BB962C8B-B14F-4D97-AF65-F5344CB8AC3E}">
        <p14:creationId xmlns:p14="http://schemas.microsoft.com/office/powerpoint/2010/main" val="14144216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Title Ariel 44pt</a:t>
            </a:r>
            <a:endParaRPr lang="en-GB" dirty="0"/>
          </a:p>
        </p:txBody>
      </p:sp>
    </p:spTree>
    <p:extLst>
      <p:ext uri="{BB962C8B-B14F-4D97-AF65-F5344CB8AC3E}">
        <p14:creationId xmlns:p14="http://schemas.microsoft.com/office/powerpoint/2010/main" val="423398576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224789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smtClean="0"/>
              <a:t>Title Ariel 44pt</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Bullet point Ariel 28pt</a:t>
            </a:r>
          </a:p>
          <a:p>
            <a:pPr lvl="1"/>
            <a:r>
              <a:rPr lang="en-US" dirty="0" smtClean="0"/>
              <a:t>Second level 24pt</a:t>
            </a:r>
          </a:p>
        </p:txBody>
      </p:sp>
      <p:pic>
        <p:nvPicPr>
          <p:cNvPr id="7" name="Picture 6"/>
          <p:cNvPicPr>
            <a:picLocks noChangeAspect="1"/>
          </p:cNvPicPr>
          <p:nvPr userDrawn="1"/>
        </p:nvPicPr>
        <p:blipFill>
          <a:blip r:embed="rId9"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36870553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emf"/></Relationships>
</file>

<file path=ppt/slides/_rels/slide7.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emf"/><Relationship Id="rId4" Type="http://schemas.openxmlformats.org/officeDocument/2006/relationships/image" Target="../media/image24.emf"/></Relationships>
</file>

<file path=ppt/slides/_rels/slide8.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emf"/><Relationship Id="rId5" Type="http://schemas.openxmlformats.org/officeDocument/2006/relationships/image" Target="../media/image30.emf"/><Relationship Id="rId4" Type="http://schemas.openxmlformats.org/officeDocument/2006/relationships/image" Target="../media/image29.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27134" y="2125827"/>
            <a:ext cx="9640866" cy="1476211"/>
          </a:xfrm>
        </p:spPr>
        <p:txBody>
          <a:bodyPr>
            <a:normAutofit fontScale="90000"/>
          </a:bodyPr>
          <a:lstStyle/>
          <a:p>
            <a:r>
              <a:rPr lang="en-GB" dirty="0" smtClean="0"/>
              <a:t>Health Care Acquired Infections</a:t>
            </a:r>
            <a:br>
              <a:rPr lang="en-GB" dirty="0" smtClean="0"/>
            </a:br>
            <a:r>
              <a:rPr lang="en-GB" dirty="0" smtClean="0"/>
              <a:t>Improvement plan </a:t>
            </a:r>
            <a:endParaRPr lang="en-GB" dirty="0"/>
          </a:p>
        </p:txBody>
      </p:sp>
      <p:sp>
        <p:nvSpPr>
          <p:cNvPr id="3" name="Subtitle 2"/>
          <p:cNvSpPr>
            <a:spLocks noGrp="1"/>
          </p:cNvSpPr>
          <p:nvPr>
            <p:ph type="subTitle" idx="1"/>
          </p:nvPr>
        </p:nvSpPr>
        <p:spPr/>
        <p:txBody>
          <a:bodyPr/>
          <a:lstStyle/>
          <a:p>
            <a:r>
              <a:rPr lang="en-GB" dirty="0"/>
              <a:t>Neath Port Talbot </a:t>
            </a:r>
            <a:r>
              <a:rPr lang="en-GB" dirty="0" smtClean="0"/>
              <a:t>&amp; Singleton Service Group</a:t>
            </a:r>
          </a:p>
          <a:p>
            <a:r>
              <a:rPr lang="en-GB" dirty="0" smtClean="0"/>
              <a:t>2023 - 2024</a:t>
            </a:r>
            <a:endParaRPr lang="en-GB" dirty="0"/>
          </a:p>
        </p:txBody>
      </p:sp>
      <p:pic>
        <p:nvPicPr>
          <p:cNvPr id="4" name="Picture 3"/>
          <p:cNvPicPr>
            <a:picLocks noChangeAspect="1"/>
          </p:cNvPicPr>
          <p:nvPr/>
        </p:nvPicPr>
        <p:blipFill>
          <a:blip r:embed="rId3"/>
          <a:stretch>
            <a:fillRect/>
          </a:stretch>
        </p:blipFill>
        <p:spPr>
          <a:xfrm>
            <a:off x="8988293" y="4816197"/>
            <a:ext cx="2887346" cy="178533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Picture 7"/>
          <p:cNvPicPr>
            <a:picLocks noChangeAspect="1"/>
          </p:cNvPicPr>
          <p:nvPr/>
        </p:nvPicPr>
        <p:blipFill>
          <a:blip r:embed="rId4"/>
          <a:stretch>
            <a:fillRect/>
          </a:stretch>
        </p:blipFill>
        <p:spPr>
          <a:xfrm>
            <a:off x="316361" y="4819815"/>
            <a:ext cx="2887346" cy="178171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9710142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3537678" y="2488367"/>
            <a:ext cx="4796853" cy="1200329"/>
          </a:xfrm>
          <a:prstGeom prst="rect">
            <a:avLst/>
          </a:prstGeom>
          <a:solidFill>
            <a:schemeClr val="bg1"/>
          </a:solidFill>
          <a:scene3d>
            <a:camera prst="orthographicFront"/>
            <a:lightRig rig="threePt" dir="t"/>
          </a:scene3d>
          <a:sp3d prstMaterial="metal"/>
        </p:spPr>
        <p:txBody>
          <a:bodyPr wrap="square" lIns="91440" tIns="45720" rIns="91440" bIns="45720">
            <a:spAutoFit/>
          </a:bodyPr>
          <a:lstStyle/>
          <a:p>
            <a:pPr algn="ctr"/>
            <a:r>
              <a:rPr lang="en-US" sz="7200" b="1" dirty="0" smtClean="0">
                <a:ln w="9525">
                  <a:solidFill>
                    <a:schemeClr val="bg1"/>
                  </a:solidFill>
                  <a:prstDash val="solid"/>
                </a:ln>
                <a:solidFill>
                  <a:srgbClr val="002060"/>
                </a:solidFill>
                <a:effectLst>
                  <a:outerShdw blurRad="12700" dist="38100" dir="2700000" algn="tl" rotWithShape="0">
                    <a:schemeClr val="accent5">
                      <a:lumMod val="60000"/>
                      <a:lumOff val="40000"/>
                    </a:schemeClr>
                  </a:outerShdw>
                </a:effectLst>
              </a:rPr>
              <a:t>Thank you</a:t>
            </a:r>
            <a:endParaRPr lang="en-US" sz="7200" b="1" cap="none" spc="0" dirty="0">
              <a:ln w="9525">
                <a:solidFill>
                  <a:schemeClr val="bg1"/>
                </a:solidFill>
                <a:prstDash val="solid"/>
              </a:ln>
              <a:solidFill>
                <a:srgbClr val="002060"/>
              </a:solidFill>
              <a:effectLst>
                <a:outerShdw blurRad="12700" dist="38100" dir="2700000" algn="tl" rotWithShape="0">
                  <a:schemeClr val="accent5">
                    <a:lumMod val="60000"/>
                    <a:lumOff val="40000"/>
                  </a:schemeClr>
                </a:outerShdw>
              </a:effectLst>
            </a:endParaRPr>
          </a:p>
        </p:txBody>
      </p:sp>
      <p:pic>
        <p:nvPicPr>
          <p:cNvPr id="3" name="Content Placeholder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219935" y="184516"/>
            <a:ext cx="699718" cy="731815"/>
          </a:xfrm>
          <a:prstGeom prst="rect">
            <a:avLst/>
          </a:prstGeom>
        </p:spPr>
      </p:pic>
      <p:sp>
        <p:nvSpPr>
          <p:cNvPr id="4" name="TextBox 3"/>
          <p:cNvSpPr txBox="1"/>
          <p:nvPr/>
        </p:nvSpPr>
        <p:spPr>
          <a:xfrm>
            <a:off x="21346" y="6534901"/>
            <a:ext cx="990601" cy="246221"/>
          </a:xfrm>
          <a:prstGeom prst="rect">
            <a:avLst/>
          </a:prstGeom>
          <a:noFill/>
        </p:spPr>
        <p:txBody>
          <a:bodyPr wrap="square" rtlCol="0">
            <a:spAutoFit/>
          </a:bodyPr>
          <a:lstStyle/>
          <a:p>
            <a:r>
              <a:rPr lang="en-GB" sz="1000" dirty="0" smtClean="0"/>
              <a:t>Slide </a:t>
            </a:r>
            <a:fld id="{129F1100-2ECC-4063-94C2-E98CA5199A0C}" type="slidenum">
              <a:rPr lang="en-GB" sz="1000" smtClean="0"/>
              <a:t>10</a:t>
            </a:fld>
            <a:endParaRPr lang="en-GB" sz="1000" dirty="0" smtClean="0"/>
          </a:p>
        </p:txBody>
      </p:sp>
    </p:spTree>
    <p:extLst>
      <p:ext uri="{BB962C8B-B14F-4D97-AF65-F5344CB8AC3E}">
        <p14:creationId xmlns:p14="http://schemas.microsoft.com/office/powerpoint/2010/main" val="22501049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a:xfrm>
            <a:off x="419194" y="3429840"/>
            <a:ext cx="11350440" cy="3073997"/>
          </a:xfrm>
          <a:prstGeom prst="roundRect">
            <a:avLst/>
          </a:prstGeom>
          <a:solidFill>
            <a:schemeClr val="accent5">
              <a:lumMod val="75000"/>
            </a:schemeClr>
          </a:solidFill>
          <a:ln>
            <a:solidFill>
              <a:srgbClr val="0070C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2000" dirty="0" smtClean="0"/>
          </a:p>
          <a:p>
            <a:r>
              <a:rPr lang="en-GB" sz="2000" dirty="0" smtClean="0"/>
              <a:t>      </a:t>
            </a:r>
            <a:endParaRPr lang="en-GB" b="1" dirty="0" smtClean="0"/>
          </a:p>
          <a:p>
            <a:r>
              <a:rPr lang="en-GB" dirty="0" smtClean="0"/>
              <a:t> </a:t>
            </a:r>
          </a:p>
          <a:p>
            <a:pPr algn="ctr"/>
            <a:endParaRPr lang="en-GB" dirty="0"/>
          </a:p>
        </p:txBody>
      </p:sp>
      <p:pic>
        <p:nvPicPr>
          <p:cNvPr id="7" name="Content Placeholder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77492" y="88630"/>
            <a:ext cx="699718" cy="731815"/>
          </a:xfrm>
          <a:prstGeom prst="rect">
            <a:avLst/>
          </a:prstGeom>
        </p:spPr>
      </p:pic>
      <p:sp>
        <p:nvSpPr>
          <p:cNvPr id="9" name="TextBox 8"/>
          <p:cNvSpPr txBox="1"/>
          <p:nvPr/>
        </p:nvSpPr>
        <p:spPr>
          <a:xfrm>
            <a:off x="3471026" y="3511721"/>
            <a:ext cx="2594262" cy="3508653"/>
          </a:xfrm>
          <a:prstGeom prst="rect">
            <a:avLst/>
          </a:prstGeom>
          <a:no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GB" sz="1400" b="1" dirty="0" smtClean="0">
                <a:solidFill>
                  <a:schemeClr val="bg1"/>
                </a:solidFill>
              </a:rPr>
              <a:t>Staph Aureus Bacteraemia </a:t>
            </a:r>
            <a:endParaRPr lang="en-GB" sz="1400" b="1" dirty="0">
              <a:solidFill>
                <a:schemeClr val="bg1"/>
              </a:solidFill>
            </a:endParaRPr>
          </a:p>
          <a:p>
            <a:r>
              <a:rPr lang="en-GB" sz="1200" b="1" dirty="0">
                <a:solidFill>
                  <a:schemeClr val="bg1"/>
                </a:solidFill>
              </a:rPr>
              <a:t> </a:t>
            </a:r>
            <a:endParaRPr lang="en-GB" sz="1200" dirty="0">
              <a:solidFill>
                <a:schemeClr val="bg1"/>
              </a:solidFill>
            </a:endParaRPr>
          </a:p>
          <a:p>
            <a:r>
              <a:rPr lang="en-GB" sz="1400" dirty="0" smtClean="0">
                <a:solidFill>
                  <a:schemeClr val="bg1"/>
                </a:solidFill>
              </a:rPr>
              <a:t>The Group has exceeded its QP reduction goal with a total cases of 14 at Singleton and 2 at Neath Port Talbot at year end</a:t>
            </a:r>
          </a:p>
          <a:p>
            <a:pPr marL="171450" indent="-171450">
              <a:buFont typeface="Arial" panose="020B0604020202020204" pitchFamily="34" charset="0"/>
              <a:buChar char="•"/>
            </a:pPr>
            <a:endParaRPr lang="en-GB" sz="1400" dirty="0">
              <a:solidFill>
                <a:schemeClr val="bg1"/>
              </a:solidFill>
            </a:endParaRPr>
          </a:p>
          <a:p>
            <a:r>
              <a:rPr lang="en-GB" sz="1400" dirty="0" smtClean="0">
                <a:solidFill>
                  <a:schemeClr val="bg1"/>
                </a:solidFill>
              </a:rPr>
              <a:t>There has been am 8% improvement from 21/22 at Singleton and whilst NPT is reporting a 100% increase this relates to only 2 cases in total.  </a:t>
            </a:r>
          </a:p>
          <a:p>
            <a:pPr marL="171450" indent="-171450">
              <a:buFont typeface="Arial" panose="020B0604020202020204" pitchFamily="34" charset="0"/>
              <a:buChar char="•"/>
            </a:pPr>
            <a:endParaRPr lang="en-GB" sz="1400" dirty="0" smtClean="0">
              <a:solidFill>
                <a:schemeClr val="bg1"/>
              </a:solidFill>
            </a:endParaRPr>
          </a:p>
          <a:p>
            <a:pPr marL="171450" indent="-171450">
              <a:buFont typeface="Arial" panose="020B0604020202020204" pitchFamily="34" charset="0"/>
              <a:buChar char="•"/>
            </a:pPr>
            <a:endParaRPr lang="en-GB" sz="1400" dirty="0">
              <a:solidFill>
                <a:schemeClr val="bg1"/>
              </a:solidFill>
            </a:endParaRPr>
          </a:p>
          <a:p>
            <a:pPr marL="171450" indent="-171450">
              <a:buFont typeface="Arial" panose="020B0604020202020204" pitchFamily="34" charset="0"/>
              <a:buChar char="•"/>
            </a:pPr>
            <a:endParaRPr lang="en-GB" sz="1400" dirty="0">
              <a:solidFill>
                <a:schemeClr val="bg1"/>
              </a:solidFill>
            </a:endParaRPr>
          </a:p>
        </p:txBody>
      </p:sp>
      <p:sp>
        <p:nvSpPr>
          <p:cNvPr id="12" name="TextBox 11"/>
          <p:cNvSpPr txBox="1"/>
          <p:nvPr/>
        </p:nvSpPr>
        <p:spPr>
          <a:xfrm>
            <a:off x="684646" y="3552666"/>
            <a:ext cx="2690321" cy="4031873"/>
          </a:xfrm>
          <a:prstGeom prst="rect">
            <a:avLst/>
          </a:prstGeom>
          <a:no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GB" sz="1400" b="1" dirty="0">
                <a:solidFill>
                  <a:schemeClr val="bg1"/>
                </a:solidFill>
              </a:rPr>
              <a:t>Clostridium Difficile </a:t>
            </a:r>
          </a:p>
          <a:p>
            <a:endParaRPr lang="en-GB" sz="1400" dirty="0" smtClean="0">
              <a:solidFill>
                <a:schemeClr val="bg1"/>
              </a:solidFill>
            </a:endParaRPr>
          </a:p>
          <a:p>
            <a:r>
              <a:rPr lang="en-GB" sz="1400" dirty="0" smtClean="0">
                <a:solidFill>
                  <a:schemeClr val="bg1"/>
                </a:solidFill>
              </a:rPr>
              <a:t>B</a:t>
            </a:r>
            <a:r>
              <a:rPr lang="en-GB" sz="1400" dirty="0" smtClean="0"/>
              <a:t>oth </a:t>
            </a:r>
            <a:r>
              <a:rPr lang="en-GB" sz="1400" dirty="0"/>
              <a:t>Hospital sites have exceeded the improvement goal for 22/23 there has been an improved performance with C-Difficile infections from the previous year with Singleton reporting a </a:t>
            </a:r>
            <a:r>
              <a:rPr lang="en-GB" sz="1400" dirty="0" smtClean="0"/>
              <a:t>8% </a:t>
            </a:r>
            <a:r>
              <a:rPr lang="en-GB" sz="1400" dirty="0"/>
              <a:t>improvement from 21/22 and Neath Port Talbot 20%.   </a:t>
            </a:r>
            <a:endParaRPr lang="en-GB" sz="1400" dirty="0" smtClean="0">
              <a:solidFill>
                <a:schemeClr val="bg1"/>
              </a:solidFill>
            </a:endParaRPr>
          </a:p>
          <a:p>
            <a:endParaRPr lang="en-GB" sz="1400" dirty="0">
              <a:solidFill>
                <a:schemeClr val="bg1"/>
              </a:solidFill>
            </a:endParaRPr>
          </a:p>
          <a:p>
            <a:endParaRPr lang="en-GB" sz="1400" dirty="0">
              <a:solidFill>
                <a:schemeClr val="bg1"/>
              </a:solidFill>
            </a:endParaRPr>
          </a:p>
          <a:p>
            <a:pPr marL="171450" indent="-171450">
              <a:buFont typeface="Arial" panose="020B0604020202020204" pitchFamily="34" charset="0"/>
              <a:buChar char="•"/>
            </a:pPr>
            <a:endParaRPr lang="en-GB" sz="1400" dirty="0">
              <a:solidFill>
                <a:schemeClr val="bg1"/>
              </a:solidFill>
            </a:endParaRPr>
          </a:p>
          <a:p>
            <a:pPr marL="171450" indent="-171450">
              <a:buFont typeface="Arial" panose="020B0604020202020204" pitchFamily="34" charset="0"/>
              <a:buChar char="•"/>
            </a:pPr>
            <a:endParaRPr lang="en-GB" sz="1400" dirty="0">
              <a:solidFill>
                <a:schemeClr val="bg1"/>
              </a:solidFill>
            </a:endParaRPr>
          </a:p>
          <a:p>
            <a:endParaRPr lang="en-GB" sz="1400" dirty="0">
              <a:solidFill>
                <a:schemeClr val="bg1"/>
              </a:solidFill>
            </a:endParaRPr>
          </a:p>
          <a:p>
            <a:pPr marL="171450" indent="-171450">
              <a:buFont typeface="Arial" panose="020B0604020202020204" pitchFamily="34" charset="0"/>
              <a:buChar char="•"/>
            </a:pPr>
            <a:endParaRPr lang="en-GB" sz="1400" dirty="0">
              <a:solidFill>
                <a:schemeClr val="bg1"/>
              </a:solidFill>
            </a:endParaRPr>
          </a:p>
          <a:p>
            <a:endParaRPr lang="en-GB" dirty="0"/>
          </a:p>
        </p:txBody>
      </p:sp>
      <p:sp>
        <p:nvSpPr>
          <p:cNvPr id="15" name="TextBox 14"/>
          <p:cNvSpPr txBox="1"/>
          <p:nvPr/>
        </p:nvSpPr>
        <p:spPr>
          <a:xfrm>
            <a:off x="6690986" y="3550330"/>
            <a:ext cx="1624233" cy="2677656"/>
          </a:xfrm>
          <a:prstGeom prst="rect">
            <a:avLst/>
          </a:prstGeom>
          <a:no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GB" sz="1400" b="1" dirty="0" smtClean="0">
                <a:solidFill>
                  <a:schemeClr val="bg1"/>
                </a:solidFill>
              </a:rPr>
              <a:t>E Coli Bacteraemia </a:t>
            </a:r>
            <a:endParaRPr lang="en-GB" sz="1400" dirty="0">
              <a:solidFill>
                <a:schemeClr val="bg1"/>
              </a:solidFill>
            </a:endParaRPr>
          </a:p>
          <a:p>
            <a:r>
              <a:rPr lang="en-GB" sz="1400" b="1" dirty="0">
                <a:solidFill>
                  <a:schemeClr val="bg1"/>
                </a:solidFill>
              </a:rPr>
              <a:t> </a:t>
            </a:r>
            <a:endParaRPr lang="en-GB" sz="1400" dirty="0">
              <a:solidFill>
                <a:schemeClr val="bg1"/>
              </a:solidFill>
            </a:endParaRPr>
          </a:p>
          <a:p>
            <a:r>
              <a:rPr lang="en-GB" sz="1400" dirty="0" smtClean="0"/>
              <a:t>There </a:t>
            </a:r>
            <a:r>
              <a:rPr lang="en-GB" sz="1400" dirty="0"/>
              <a:t>have been notable improvement in terms of E-Coli Bacteraemia at Neath Port Talbot Hospital with an 87% improvement from 21/22</a:t>
            </a:r>
            <a:endParaRPr lang="en-GB" sz="1200" dirty="0">
              <a:solidFill>
                <a:schemeClr val="tx1"/>
              </a:solidFill>
            </a:endParaRPr>
          </a:p>
        </p:txBody>
      </p:sp>
      <p:sp>
        <p:nvSpPr>
          <p:cNvPr id="11" name="Title 1"/>
          <p:cNvSpPr txBox="1">
            <a:spLocks/>
          </p:cNvSpPr>
          <p:nvPr/>
        </p:nvSpPr>
        <p:spPr>
          <a:xfrm>
            <a:off x="148244" y="19092"/>
            <a:ext cx="10515600" cy="5324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baseline="0">
                <a:solidFill>
                  <a:schemeClr val="tx1"/>
                </a:solidFill>
                <a:latin typeface="+mj-lt"/>
                <a:ea typeface="+mj-ea"/>
                <a:cs typeface="+mj-cs"/>
              </a:defRPr>
            </a:lvl1pPr>
          </a:lstStyle>
          <a:p>
            <a:r>
              <a:rPr lang="en-GB" sz="3200" b="1" dirty="0" smtClean="0"/>
              <a:t>2022 </a:t>
            </a:r>
            <a:r>
              <a:rPr lang="en-GB" sz="3200" b="1" dirty="0"/>
              <a:t>/ </a:t>
            </a:r>
            <a:r>
              <a:rPr lang="en-GB" sz="3200" b="1" dirty="0" smtClean="0"/>
              <a:t>2023 </a:t>
            </a:r>
            <a:r>
              <a:rPr lang="en-GB" sz="3200" b="1" dirty="0"/>
              <a:t>Position </a:t>
            </a:r>
            <a:endParaRPr lang="en-GB" sz="2800" dirty="0"/>
          </a:p>
        </p:txBody>
      </p:sp>
      <p:sp>
        <p:nvSpPr>
          <p:cNvPr id="18" name="Rounded Rectangle 17"/>
          <p:cNvSpPr/>
          <p:nvPr/>
        </p:nvSpPr>
        <p:spPr>
          <a:xfrm>
            <a:off x="516646" y="531661"/>
            <a:ext cx="10678565" cy="438411"/>
          </a:xfrm>
          <a:prstGeom prst="roundRect">
            <a:avLst/>
          </a:prstGeom>
          <a:solidFill>
            <a:schemeClr val="accent5">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2000" b="1" dirty="0"/>
              <a:t>Infection Prevention and </a:t>
            </a:r>
            <a:r>
              <a:rPr lang="en-GB" sz="2000" b="1" dirty="0" smtClean="0"/>
              <a:t>Control – 22/23 against Tier 1 Targets </a:t>
            </a:r>
            <a:endParaRPr lang="en-GB" sz="2000" b="1" dirty="0"/>
          </a:p>
        </p:txBody>
      </p:sp>
      <p:sp>
        <p:nvSpPr>
          <p:cNvPr id="19" name="TextBox 18"/>
          <p:cNvSpPr txBox="1"/>
          <p:nvPr/>
        </p:nvSpPr>
        <p:spPr>
          <a:xfrm>
            <a:off x="21346" y="6534901"/>
            <a:ext cx="990601" cy="246221"/>
          </a:xfrm>
          <a:prstGeom prst="rect">
            <a:avLst/>
          </a:prstGeom>
          <a:noFill/>
        </p:spPr>
        <p:txBody>
          <a:bodyPr wrap="square" rtlCol="0">
            <a:spAutoFit/>
          </a:bodyPr>
          <a:lstStyle/>
          <a:p>
            <a:r>
              <a:rPr lang="en-GB" sz="1000" dirty="0" smtClean="0"/>
              <a:t>Slide </a:t>
            </a:r>
            <a:fld id="{129F1100-2ECC-4063-94C2-E98CA5199A0C}" type="slidenum">
              <a:rPr lang="en-GB" sz="1000" smtClean="0"/>
              <a:t>2</a:t>
            </a:fld>
            <a:endParaRPr lang="en-GB" sz="1000" dirty="0" smtClean="0"/>
          </a:p>
        </p:txBody>
      </p:sp>
      <p:cxnSp>
        <p:nvCxnSpPr>
          <p:cNvPr id="4" name="Straight Connector 3"/>
          <p:cNvCxnSpPr/>
          <p:nvPr/>
        </p:nvCxnSpPr>
        <p:spPr>
          <a:xfrm>
            <a:off x="3374967" y="3552666"/>
            <a:ext cx="0" cy="282834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283903" y="3552666"/>
            <a:ext cx="0" cy="282834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a:blip r:embed="rId4"/>
          <a:stretch>
            <a:fillRect/>
          </a:stretch>
        </p:blipFill>
        <p:spPr>
          <a:xfrm>
            <a:off x="6827675" y="2052211"/>
            <a:ext cx="3139712" cy="804742"/>
          </a:xfrm>
          <a:prstGeom prst="rect">
            <a:avLst/>
          </a:prstGeom>
        </p:spPr>
      </p:pic>
      <p:pic>
        <p:nvPicPr>
          <p:cNvPr id="2" name="Picture 1"/>
          <p:cNvPicPr>
            <a:picLocks noChangeAspect="1"/>
          </p:cNvPicPr>
          <p:nvPr/>
        </p:nvPicPr>
        <p:blipFill>
          <a:blip r:embed="rId5"/>
          <a:stretch>
            <a:fillRect/>
          </a:stretch>
        </p:blipFill>
        <p:spPr>
          <a:xfrm>
            <a:off x="516646" y="1145005"/>
            <a:ext cx="11053148" cy="977426"/>
          </a:xfrm>
          <a:prstGeom prst="rect">
            <a:avLst/>
          </a:prstGeom>
        </p:spPr>
      </p:pic>
      <p:pic>
        <p:nvPicPr>
          <p:cNvPr id="3" name="Picture 2"/>
          <p:cNvPicPr>
            <a:picLocks noChangeAspect="1"/>
          </p:cNvPicPr>
          <p:nvPr/>
        </p:nvPicPr>
        <p:blipFill>
          <a:blip r:embed="rId6"/>
          <a:stretch>
            <a:fillRect/>
          </a:stretch>
        </p:blipFill>
        <p:spPr>
          <a:xfrm>
            <a:off x="516646" y="2284581"/>
            <a:ext cx="11053148" cy="951289"/>
          </a:xfrm>
          <a:prstGeom prst="rect">
            <a:avLst/>
          </a:prstGeom>
        </p:spPr>
      </p:pic>
      <p:cxnSp>
        <p:nvCxnSpPr>
          <p:cNvPr id="20" name="Straight Connector 19"/>
          <p:cNvCxnSpPr/>
          <p:nvPr/>
        </p:nvCxnSpPr>
        <p:spPr>
          <a:xfrm>
            <a:off x="8780492" y="3511721"/>
            <a:ext cx="0" cy="282834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9155270" y="3511721"/>
            <a:ext cx="2121811" cy="2677656"/>
          </a:xfrm>
          <a:prstGeom prst="rect">
            <a:avLst/>
          </a:prstGeom>
          <a:no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GB" sz="1400" b="1" dirty="0" smtClean="0">
                <a:solidFill>
                  <a:schemeClr val="bg1"/>
                </a:solidFill>
              </a:rPr>
              <a:t>Pseudomonas </a:t>
            </a:r>
            <a:endParaRPr lang="en-GB" sz="1400" dirty="0">
              <a:solidFill>
                <a:schemeClr val="bg1"/>
              </a:solidFill>
            </a:endParaRPr>
          </a:p>
          <a:p>
            <a:r>
              <a:rPr lang="en-GB" sz="1400" b="1" dirty="0">
                <a:solidFill>
                  <a:schemeClr val="bg1"/>
                </a:solidFill>
              </a:rPr>
              <a:t> </a:t>
            </a:r>
            <a:endParaRPr lang="en-GB" sz="1400" dirty="0">
              <a:solidFill>
                <a:schemeClr val="bg1"/>
              </a:solidFill>
            </a:endParaRPr>
          </a:p>
          <a:p>
            <a:r>
              <a:rPr lang="en-GB" sz="1400" dirty="0" smtClean="0"/>
              <a:t>There has been a significant increase in cases of Pseudomonas bacteraemia within Singleton Hospital, work has been done with the estates team due to high levels of pseudomonas reported in water testing.  </a:t>
            </a:r>
            <a:endParaRPr lang="en-GB" sz="1200" dirty="0">
              <a:solidFill>
                <a:schemeClr val="tx1"/>
              </a:solidFill>
            </a:endParaRPr>
          </a:p>
        </p:txBody>
      </p:sp>
    </p:spTree>
    <p:extLst>
      <p:ext uri="{BB962C8B-B14F-4D97-AF65-F5344CB8AC3E}">
        <p14:creationId xmlns:p14="http://schemas.microsoft.com/office/powerpoint/2010/main" val="23838370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16646" y="100791"/>
            <a:ext cx="10678565" cy="438411"/>
          </a:xfrm>
          <a:prstGeom prst="roundRect">
            <a:avLst/>
          </a:prstGeom>
          <a:solidFill>
            <a:schemeClr val="accent5">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2000" b="1" dirty="0"/>
              <a:t>Infection Prevention and </a:t>
            </a:r>
            <a:r>
              <a:rPr lang="en-GB" sz="2000" b="1" dirty="0" smtClean="0"/>
              <a:t>Control – Current Position</a:t>
            </a:r>
            <a:endParaRPr lang="en-GB" sz="2000" b="1" dirty="0"/>
          </a:p>
        </p:txBody>
      </p:sp>
      <p:pic>
        <p:nvPicPr>
          <p:cNvPr id="5" name="Picture 4"/>
          <p:cNvPicPr>
            <a:picLocks noChangeAspect="1"/>
          </p:cNvPicPr>
          <p:nvPr/>
        </p:nvPicPr>
        <p:blipFill>
          <a:blip r:embed="rId2"/>
          <a:stretch>
            <a:fillRect/>
          </a:stretch>
        </p:blipFill>
        <p:spPr>
          <a:xfrm>
            <a:off x="335703" y="659491"/>
            <a:ext cx="5718990" cy="1948693"/>
          </a:xfrm>
          <a:prstGeom prst="rect">
            <a:avLst/>
          </a:prstGeom>
        </p:spPr>
      </p:pic>
      <p:pic>
        <p:nvPicPr>
          <p:cNvPr id="6" name="Picture 5"/>
          <p:cNvPicPr>
            <a:picLocks noChangeAspect="1"/>
          </p:cNvPicPr>
          <p:nvPr/>
        </p:nvPicPr>
        <p:blipFill>
          <a:blip r:embed="rId3"/>
          <a:stretch>
            <a:fillRect/>
          </a:stretch>
        </p:blipFill>
        <p:spPr>
          <a:xfrm>
            <a:off x="6165666" y="659491"/>
            <a:ext cx="5478659" cy="1948693"/>
          </a:xfrm>
          <a:prstGeom prst="rect">
            <a:avLst/>
          </a:prstGeom>
        </p:spPr>
      </p:pic>
      <p:pic>
        <p:nvPicPr>
          <p:cNvPr id="7" name="Picture 6"/>
          <p:cNvPicPr>
            <a:picLocks noChangeAspect="1"/>
          </p:cNvPicPr>
          <p:nvPr/>
        </p:nvPicPr>
        <p:blipFill>
          <a:blip r:embed="rId4"/>
          <a:stretch>
            <a:fillRect/>
          </a:stretch>
        </p:blipFill>
        <p:spPr>
          <a:xfrm>
            <a:off x="335703" y="2728473"/>
            <a:ext cx="5718990" cy="2130911"/>
          </a:xfrm>
          <a:prstGeom prst="rect">
            <a:avLst/>
          </a:prstGeom>
        </p:spPr>
      </p:pic>
      <p:pic>
        <p:nvPicPr>
          <p:cNvPr id="8" name="Picture 7"/>
          <p:cNvPicPr>
            <a:picLocks noChangeAspect="1"/>
          </p:cNvPicPr>
          <p:nvPr/>
        </p:nvPicPr>
        <p:blipFill>
          <a:blip r:embed="rId5"/>
          <a:stretch>
            <a:fillRect/>
          </a:stretch>
        </p:blipFill>
        <p:spPr>
          <a:xfrm>
            <a:off x="6165666" y="2728473"/>
            <a:ext cx="5486063" cy="2130910"/>
          </a:xfrm>
          <a:prstGeom prst="rect">
            <a:avLst/>
          </a:prstGeom>
        </p:spPr>
      </p:pic>
      <p:sp>
        <p:nvSpPr>
          <p:cNvPr id="10" name="Rounded Rectangle 9"/>
          <p:cNvSpPr/>
          <p:nvPr/>
        </p:nvSpPr>
        <p:spPr>
          <a:xfrm>
            <a:off x="335703" y="4979672"/>
            <a:ext cx="8364160" cy="1662834"/>
          </a:xfrm>
          <a:prstGeom prst="roundRect">
            <a:avLst/>
          </a:prstGeom>
          <a:solidFill>
            <a:schemeClr val="accent5">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rtlCol="0" anchor="t"/>
          <a:lstStyle/>
          <a:p>
            <a:r>
              <a:rPr lang="en-GB" sz="2000" b="1" dirty="0" smtClean="0"/>
              <a:t>NPTH</a:t>
            </a:r>
          </a:p>
          <a:p>
            <a:r>
              <a:rPr lang="en-GB" sz="2000" dirty="0" smtClean="0"/>
              <a:t>Whilst NPTH is on </a:t>
            </a:r>
            <a:r>
              <a:rPr lang="en-GB" sz="2000" dirty="0" smtClean="0"/>
              <a:t>its </a:t>
            </a:r>
            <a:r>
              <a:rPr lang="en-GB" sz="2000" dirty="0" smtClean="0"/>
              <a:t>improvement target trajectory Ward D has had incidence of E-Coli and Klebsiella bacteraemia. </a:t>
            </a:r>
          </a:p>
          <a:p>
            <a:r>
              <a:rPr lang="en-GB" sz="2000" dirty="0" smtClean="0"/>
              <a:t>The ward has been escalated as a “hot spot” and focused review is underway </a:t>
            </a:r>
            <a:endParaRPr lang="en-GB" sz="2000" dirty="0"/>
          </a:p>
        </p:txBody>
      </p:sp>
    </p:spTree>
    <p:extLst>
      <p:ext uri="{BB962C8B-B14F-4D97-AF65-F5344CB8AC3E}">
        <p14:creationId xmlns:p14="http://schemas.microsoft.com/office/powerpoint/2010/main" val="1339773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03583" y="101628"/>
            <a:ext cx="10678565" cy="438411"/>
          </a:xfrm>
          <a:prstGeom prst="roundRect">
            <a:avLst/>
          </a:prstGeom>
          <a:solidFill>
            <a:schemeClr val="accent5">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2000" b="1" dirty="0"/>
              <a:t>Infection Prevention and </a:t>
            </a:r>
            <a:r>
              <a:rPr lang="en-GB" sz="2000" b="1" dirty="0" smtClean="0"/>
              <a:t>Control – Current Position</a:t>
            </a:r>
            <a:endParaRPr lang="en-GB" sz="2000" b="1" dirty="0"/>
          </a:p>
        </p:txBody>
      </p:sp>
      <p:pic>
        <p:nvPicPr>
          <p:cNvPr id="5" name="Picture 4"/>
          <p:cNvPicPr>
            <a:picLocks noChangeAspect="1"/>
          </p:cNvPicPr>
          <p:nvPr/>
        </p:nvPicPr>
        <p:blipFill>
          <a:blip r:embed="rId2"/>
          <a:stretch>
            <a:fillRect/>
          </a:stretch>
        </p:blipFill>
        <p:spPr>
          <a:xfrm>
            <a:off x="503583" y="752960"/>
            <a:ext cx="5492268" cy="2107590"/>
          </a:xfrm>
          <a:prstGeom prst="rect">
            <a:avLst/>
          </a:prstGeom>
        </p:spPr>
      </p:pic>
      <p:pic>
        <p:nvPicPr>
          <p:cNvPr id="6" name="Picture 5"/>
          <p:cNvPicPr>
            <a:picLocks noChangeAspect="1"/>
          </p:cNvPicPr>
          <p:nvPr/>
        </p:nvPicPr>
        <p:blipFill>
          <a:blip r:embed="rId3"/>
          <a:stretch>
            <a:fillRect/>
          </a:stretch>
        </p:blipFill>
        <p:spPr>
          <a:xfrm>
            <a:off x="6361612" y="752960"/>
            <a:ext cx="5605784" cy="2107590"/>
          </a:xfrm>
          <a:prstGeom prst="rect">
            <a:avLst/>
          </a:prstGeom>
        </p:spPr>
      </p:pic>
      <p:pic>
        <p:nvPicPr>
          <p:cNvPr id="7" name="Picture 6"/>
          <p:cNvPicPr>
            <a:picLocks noChangeAspect="1"/>
          </p:cNvPicPr>
          <p:nvPr/>
        </p:nvPicPr>
        <p:blipFill>
          <a:blip r:embed="rId4"/>
          <a:stretch>
            <a:fillRect/>
          </a:stretch>
        </p:blipFill>
        <p:spPr>
          <a:xfrm>
            <a:off x="503583" y="2910400"/>
            <a:ext cx="5492268" cy="2114949"/>
          </a:xfrm>
          <a:prstGeom prst="rect">
            <a:avLst/>
          </a:prstGeom>
        </p:spPr>
      </p:pic>
      <p:pic>
        <p:nvPicPr>
          <p:cNvPr id="8" name="Picture 7"/>
          <p:cNvPicPr>
            <a:picLocks noChangeAspect="1"/>
          </p:cNvPicPr>
          <p:nvPr/>
        </p:nvPicPr>
        <p:blipFill>
          <a:blip r:embed="rId5"/>
          <a:stretch>
            <a:fillRect/>
          </a:stretch>
        </p:blipFill>
        <p:spPr>
          <a:xfrm>
            <a:off x="6361612" y="2946354"/>
            <a:ext cx="5713766" cy="2114949"/>
          </a:xfrm>
          <a:prstGeom prst="rect">
            <a:avLst/>
          </a:prstGeom>
        </p:spPr>
      </p:pic>
      <p:sp>
        <p:nvSpPr>
          <p:cNvPr id="9" name="Rounded Rectangle 8"/>
          <p:cNvSpPr/>
          <p:nvPr/>
        </p:nvSpPr>
        <p:spPr>
          <a:xfrm>
            <a:off x="341641" y="5075199"/>
            <a:ext cx="8364160" cy="1682490"/>
          </a:xfrm>
          <a:prstGeom prst="roundRect">
            <a:avLst/>
          </a:prstGeom>
          <a:solidFill>
            <a:schemeClr val="accent5">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rtlCol="0" anchor="t"/>
          <a:lstStyle/>
          <a:p>
            <a:r>
              <a:rPr lang="en-GB" sz="2000" b="1" dirty="0" smtClean="0"/>
              <a:t>Singleton</a:t>
            </a:r>
            <a:endParaRPr lang="en-GB" sz="2000" dirty="0"/>
          </a:p>
          <a:p>
            <a:r>
              <a:rPr lang="en-GB" dirty="0" smtClean="0"/>
              <a:t>The group is already over it’s improvement trajectory for Staph aureus bacteraemia, with 2 cases on NICU and cases on Ward 12, Chemo Day Unit and Ward 8. Cancer Services has had special measures introduced as an area of concern and director led scrutiny implemented as a result  </a:t>
            </a:r>
          </a:p>
        </p:txBody>
      </p:sp>
    </p:spTree>
    <p:extLst>
      <p:ext uri="{BB962C8B-B14F-4D97-AF65-F5344CB8AC3E}">
        <p14:creationId xmlns:p14="http://schemas.microsoft.com/office/powerpoint/2010/main" val="7100438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702077" y="65547"/>
            <a:ext cx="10651723" cy="438411"/>
          </a:xfrm>
          <a:prstGeom prst="roundRect">
            <a:avLst/>
          </a:prstGeom>
          <a:solidFill>
            <a:schemeClr val="accent5">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2000" b="1" dirty="0" smtClean="0"/>
              <a:t>HCAI Improvement Plan </a:t>
            </a:r>
            <a:endParaRPr lang="en-GB" sz="2000" b="1" dirty="0"/>
          </a:p>
        </p:txBody>
      </p:sp>
      <p:sp>
        <p:nvSpPr>
          <p:cNvPr id="7" name="Rounded Rectangle 6"/>
          <p:cNvSpPr/>
          <p:nvPr/>
        </p:nvSpPr>
        <p:spPr>
          <a:xfrm>
            <a:off x="491661" y="798355"/>
            <a:ext cx="11072553" cy="5107409"/>
          </a:xfrm>
          <a:prstGeom prst="roundRect">
            <a:avLst/>
          </a:prstGeom>
          <a:solidFill>
            <a:schemeClr val="accent5">
              <a:lumMod val="7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285750" indent="-285750">
              <a:buFont typeface="Arial" panose="020B0604020202020204" pitchFamily="34" charset="0"/>
              <a:buChar char="•"/>
            </a:pPr>
            <a:r>
              <a:rPr lang="en-GB" sz="2000" dirty="0" smtClean="0"/>
              <a:t>Improvement Plan workshop held 1</a:t>
            </a:r>
            <a:r>
              <a:rPr lang="en-GB" sz="2000" baseline="30000" dirty="0" smtClean="0"/>
              <a:t>st</a:t>
            </a:r>
            <a:r>
              <a:rPr lang="en-GB" sz="2000" dirty="0" smtClean="0"/>
              <a:t> June 2023 to develop and support robust clinical leadership</a:t>
            </a:r>
          </a:p>
          <a:p>
            <a:pPr marL="285750" indent="-285750">
              <a:buFont typeface="Arial" panose="020B0604020202020204" pitchFamily="34" charset="0"/>
              <a:buChar char="•"/>
            </a:pPr>
            <a:r>
              <a:rPr lang="en-GB" sz="2000" dirty="0" smtClean="0"/>
              <a:t>Multi-professional Attendance at the workshop</a:t>
            </a:r>
          </a:p>
          <a:p>
            <a:pPr marL="285750" indent="-285750">
              <a:buFont typeface="Arial" panose="020B0604020202020204" pitchFamily="34" charset="0"/>
              <a:buChar char="•"/>
            </a:pPr>
            <a:r>
              <a:rPr lang="en-GB" sz="2000" dirty="0"/>
              <a:t>Representation from Adult, Childrens and Maternity Services – Service Wide agreement and engagement</a:t>
            </a:r>
          </a:p>
          <a:p>
            <a:pPr marL="285750" indent="-285750">
              <a:buFont typeface="Arial" panose="020B0604020202020204" pitchFamily="34" charset="0"/>
              <a:buChar char="•"/>
            </a:pPr>
            <a:r>
              <a:rPr lang="en-GB" sz="2000" dirty="0" smtClean="0"/>
              <a:t>Incomplete actions from 21/22 to be carried forward</a:t>
            </a:r>
            <a:endParaRPr lang="en-GB" sz="2000" dirty="0"/>
          </a:p>
          <a:p>
            <a:pPr marL="285750" indent="-285750">
              <a:buFont typeface="Arial" panose="020B0604020202020204" pitchFamily="34" charset="0"/>
              <a:buChar char="•"/>
            </a:pPr>
            <a:r>
              <a:rPr lang="en-GB" sz="2000" dirty="0" smtClean="0"/>
              <a:t>Divisional tabs have been added to the plan to support divisional ownership and accountability – the overarching plan has been drafted, divisions are working through their individual plans, with excellent engagement from all divisional </a:t>
            </a:r>
            <a:r>
              <a:rPr lang="en-GB" sz="2000" dirty="0" smtClean="0"/>
              <a:t>teams.     </a:t>
            </a:r>
            <a:endParaRPr lang="en-GB" sz="2000" dirty="0" smtClean="0"/>
          </a:p>
          <a:p>
            <a:pPr marL="285750" indent="-285750">
              <a:buFont typeface="Arial" panose="020B0604020202020204" pitchFamily="34" charset="0"/>
              <a:buChar char="•"/>
            </a:pPr>
            <a:r>
              <a:rPr lang="en-GB" sz="2000" dirty="0" smtClean="0"/>
              <a:t>Confirm and refresh of Service Group and Divisions Governance structures </a:t>
            </a:r>
          </a:p>
          <a:p>
            <a:pPr marL="285750" indent="-285750">
              <a:buFont typeface="Arial" panose="020B0604020202020204" pitchFamily="34" charset="0"/>
              <a:buChar char="•"/>
            </a:pPr>
            <a:r>
              <a:rPr lang="en-GB" sz="2000" dirty="0" smtClean="0"/>
              <a:t>This improvement plan is in draft format and will be confirmed in a further workshop and approved through the Service Group Governance Structures </a:t>
            </a:r>
          </a:p>
          <a:p>
            <a:pPr marL="285750" indent="-285750">
              <a:buFont typeface="Arial" panose="020B0604020202020204" pitchFamily="34" charset="0"/>
              <a:buChar char="•"/>
            </a:pPr>
            <a:r>
              <a:rPr lang="en-GB" sz="2000" dirty="0" smtClean="0"/>
              <a:t>Agreement </a:t>
            </a:r>
            <a:r>
              <a:rPr lang="en-GB" sz="2000" dirty="0"/>
              <a:t>and sign up to development of Divisional plans, monitored and updated live at local IPC meetings </a:t>
            </a:r>
          </a:p>
          <a:p>
            <a:pPr marL="285750" indent="-285750">
              <a:buFont typeface="Arial" panose="020B0604020202020204" pitchFamily="34" charset="0"/>
              <a:buChar char="•"/>
            </a:pPr>
            <a:endParaRPr lang="en-GB" sz="2000" dirty="0"/>
          </a:p>
        </p:txBody>
      </p:sp>
    </p:spTree>
    <p:extLst>
      <p:ext uri="{BB962C8B-B14F-4D97-AF65-F5344CB8AC3E}">
        <p14:creationId xmlns:p14="http://schemas.microsoft.com/office/powerpoint/2010/main" val="4347707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702077" y="6463"/>
            <a:ext cx="10651723" cy="438411"/>
          </a:xfrm>
          <a:prstGeom prst="roundRect">
            <a:avLst/>
          </a:prstGeom>
          <a:solidFill>
            <a:schemeClr val="accent5">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2000" b="1" dirty="0" smtClean="0"/>
              <a:t>HCAI Improvement Plan – Culture, Leadership and Governance</a:t>
            </a:r>
            <a:endParaRPr lang="en-GB" sz="2000" b="1" dirty="0"/>
          </a:p>
        </p:txBody>
      </p:sp>
      <p:sp>
        <p:nvSpPr>
          <p:cNvPr id="7" name="Rounded Rectangle 6"/>
          <p:cNvSpPr/>
          <p:nvPr/>
        </p:nvSpPr>
        <p:spPr>
          <a:xfrm>
            <a:off x="440575" y="572979"/>
            <a:ext cx="11579628" cy="1543570"/>
          </a:xfrm>
          <a:prstGeom prst="roundRect">
            <a:avLst/>
          </a:prstGeom>
          <a:solidFill>
            <a:schemeClr val="accent5">
              <a:lumMod val="7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285750" indent="-285750">
              <a:buFont typeface="Arial" panose="020B0604020202020204" pitchFamily="34" charset="0"/>
              <a:buChar char="•"/>
            </a:pPr>
            <a:r>
              <a:rPr lang="en-GB" sz="1200" dirty="0" smtClean="0"/>
              <a:t>Workshop agreed areas for improvement and schemes</a:t>
            </a:r>
          </a:p>
          <a:p>
            <a:pPr marL="285750" indent="-285750">
              <a:buFont typeface="Arial" panose="020B0604020202020204" pitchFamily="34" charset="0"/>
              <a:buChar char="•"/>
            </a:pPr>
            <a:r>
              <a:rPr lang="en-GB" sz="1200" dirty="0" smtClean="0"/>
              <a:t>Collaboration and engagement across the professional groups</a:t>
            </a:r>
          </a:p>
          <a:p>
            <a:pPr marL="285750" indent="-285750">
              <a:buFont typeface="Arial" panose="020B0604020202020204" pitchFamily="34" charset="0"/>
              <a:buChar char="•"/>
            </a:pPr>
            <a:r>
              <a:rPr lang="en-GB" sz="1200" dirty="0" smtClean="0"/>
              <a:t>Divisional accountability for improvements </a:t>
            </a:r>
          </a:p>
          <a:p>
            <a:pPr marL="285750" indent="-285750">
              <a:buFont typeface="Arial" panose="020B0604020202020204" pitchFamily="34" charset="0"/>
              <a:buChar char="•"/>
            </a:pPr>
            <a:r>
              <a:rPr lang="en-GB" sz="1200" dirty="0"/>
              <a:t>Further Workshop to be held to agree and progress the improvement plan</a:t>
            </a:r>
          </a:p>
          <a:p>
            <a:pPr marL="285750" indent="-285750">
              <a:buFont typeface="Arial" panose="020B0604020202020204" pitchFamily="34" charset="0"/>
              <a:buChar char="•"/>
            </a:pPr>
            <a:r>
              <a:rPr lang="en-GB" sz="1200" dirty="0"/>
              <a:t>Exploration of training around leading for improvement for all professional groups </a:t>
            </a:r>
          </a:p>
          <a:p>
            <a:pPr marL="285750" indent="-285750">
              <a:buFont typeface="Arial" panose="020B0604020202020204" pitchFamily="34" charset="0"/>
              <a:buChar char="•"/>
            </a:pPr>
            <a:r>
              <a:rPr lang="en-GB" sz="1200" dirty="0"/>
              <a:t>Collaboration and engagement across the professional groups</a:t>
            </a:r>
          </a:p>
          <a:p>
            <a:pPr marL="285750" indent="-285750">
              <a:buFont typeface="Arial" panose="020B0604020202020204" pitchFamily="34" charset="0"/>
              <a:buChar char="•"/>
            </a:pPr>
            <a:r>
              <a:rPr lang="en-GB" sz="1200" dirty="0"/>
              <a:t>Adopt a system of reward and recognition to support delivery of the improvement  </a:t>
            </a:r>
            <a:r>
              <a:rPr lang="en-GB" dirty="0" smtClean="0"/>
              <a:t> </a:t>
            </a:r>
            <a:endParaRPr lang="en-GB" dirty="0"/>
          </a:p>
        </p:txBody>
      </p:sp>
      <p:pic>
        <p:nvPicPr>
          <p:cNvPr id="8" name="Picture 7"/>
          <p:cNvPicPr>
            <a:picLocks noChangeAspect="1"/>
          </p:cNvPicPr>
          <p:nvPr/>
        </p:nvPicPr>
        <p:blipFill>
          <a:blip r:embed="rId2"/>
          <a:stretch>
            <a:fillRect/>
          </a:stretch>
        </p:blipFill>
        <p:spPr>
          <a:xfrm>
            <a:off x="8912015" y="954242"/>
            <a:ext cx="2052472" cy="904173"/>
          </a:xfrm>
          <a:prstGeom prst="rect">
            <a:avLst/>
          </a:prstGeom>
        </p:spPr>
      </p:pic>
      <p:pic>
        <p:nvPicPr>
          <p:cNvPr id="10" name="Picture 9"/>
          <p:cNvPicPr>
            <a:picLocks noChangeAspect="1"/>
          </p:cNvPicPr>
          <p:nvPr/>
        </p:nvPicPr>
        <p:blipFill>
          <a:blip r:embed="rId3"/>
          <a:stretch>
            <a:fillRect/>
          </a:stretch>
        </p:blipFill>
        <p:spPr>
          <a:xfrm>
            <a:off x="303066" y="2244654"/>
            <a:ext cx="6524625" cy="4206620"/>
          </a:xfrm>
          <a:prstGeom prst="rect">
            <a:avLst/>
          </a:prstGeom>
        </p:spPr>
      </p:pic>
      <p:pic>
        <p:nvPicPr>
          <p:cNvPr id="15" name="Picture 14"/>
          <p:cNvPicPr>
            <a:picLocks noChangeAspect="1"/>
          </p:cNvPicPr>
          <p:nvPr/>
        </p:nvPicPr>
        <p:blipFill>
          <a:blip r:embed="rId4"/>
          <a:stretch>
            <a:fillRect/>
          </a:stretch>
        </p:blipFill>
        <p:spPr>
          <a:xfrm>
            <a:off x="6827691" y="2256742"/>
            <a:ext cx="4976382" cy="4194532"/>
          </a:xfrm>
          <a:prstGeom prst="rect">
            <a:avLst/>
          </a:prstGeom>
        </p:spPr>
      </p:pic>
      <p:pic>
        <p:nvPicPr>
          <p:cNvPr id="16" name="Picture 15"/>
          <p:cNvPicPr>
            <a:picLocks noChangeAspect="1"/>
          </p:cNvPicPr>
          <p:nvPr/>
        </p:nvPicPr>
        <p:blipFill>
          <a:blip r:embed="rId5"/>
          <a:stretch>
            <a:fillRect/>
          </a:stretch>
        </p:blipFill>
        <p:spPr>
          <a:xfrm>
            <a:off x="373698" y="3968174"/>
            <a:ext cx="2200847" cy="999831"/>
          </a:xfrm>
          <a:prstGeom prst="rect">
            <a:avLst/>
          </a:prstGeom>
        </p:spPr>
      </p:pic>
    </p:spTree>
    <p:extLst>
      <p:ext uri="{BB962C8B-B14F-4D97-AF65-F5344CB8AC3E}">
        <p14:creationId xmlns:p14="http://schemas.microsoft.com/office/powerpoint/2010/main" val="9530405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702077" y="6463"/>
            <a:ext cx="10651723" cy="438411"/>
          </a:xfrm>
          <a:prstGeom prst="roundRect">
            <a:avLst/>
          </a:prstGeom>
          <a:solidFill>
            <a:schemeClr val="accent5">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2000" b="1" dirty="0" smtClean="0"/>
              <a:t>HCAI Improvement Plan – Focus on Key Infections and Improvement Projects</a:t>
            </a:r>
            <a:endParaRPr lang="en-GB" sz="2000" b="1" dirty="0"/>
          </a:p>
        </p:txBody>
      </p:sp>
      <p:sp>
        <p:nvSpPr>
          <p:cNvPr id="9" name="Rounded Rectangle 8"/>
          <p:cNvSpPr/>
          <p:nvPr/>
        </p:nvSpPr>
        <p:spPr>
          <a:xfrm>
            <a:off x="559723" y="522486"/>
            <a:ext cx="11072553" cy="1138148"/>
          </a:xfrm>
          <a:prstGeom prst="roundRect">
            <a:avLst/>
          </a:prstGeom>
          <a:solidFill>
            <a:schemeClr val="accent5">
              <a:lumMod val="7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285750" indent="-285750">
              <a:buFont typeface="Arial" panose="020B0604020202020204" pitchFamily="34" charset="0"/>
              <a:buChar char="•"/>
            </a:pPr>
            <a:r>
              <a:rPr lang="en-GB" dirty="0" smtClean="0"/>
              <a:t>WG Targets monitored and reported monthly</a:t>
            </a:r>
          </a:p>
          <a:p>
            <a:pPr marL="285750" indent="-285750">
              <a:buFont typeface="Arial" panose="020B0604020202020204" pitchFamily="34" charset="0"/>
              <a:buChar char="•"/>
            </a:pPr>
            <a:r>
              <a:rPr lang="en-GB" dirty="0" smtClean="0"/>
              <a:t>Ward performance monitored and displayed with improvement goals</a:t>
            </a:r>
          </a:p>
          <a:p>
            <a:pPr marL="285750" indent="-285750">
              <a:buFont typeface="Arial" panose="020B0604020202020204" pitchFamily="34" charset="0"/>
              <a:buChar char="•"/>
            </a:pPr>
            <a:r>
              <a:rPr lang="en-GB" dirty="0" smtClean="0"/>
              <a:t>IPC Mandatory training to be reported with local stretch targets set </a:t>
            </a:r>
            <a:endParaRPr lang="en-GB" dirty="0"/>
          </a:p>
        </p:txBody>
      </p:sp>
      <p:pic>
        <p:nvPicPr>
          <p:cNvPr id="2" name="Picture 1"/>
          <p:cNvPicPr>
            <a:picLocks noChangeAspect="1"/>
          </p:cNvPicPr>
          <p:nvPr/>
        </p:nvPicPr>
        <p:blipFill>
          <a:blip r:embed="rId2"/>
          <a:stretch>
            <a:fillRect/>
          </a:stretch>
        </p:blipFill>
        <p:spPr>
          <a:xfrm>
            <a:off x="559723" y="2338423"/>
            <a:ext cx="6524625" cy="3648075"/>
          </a:xfrm>
          <a:prstGeom prst="rect">
            <a:avLst/>
          </a:prstGeom>
        </p:spPr>
      </p:pic>
      <p:pic>
        <p:nvPicPr>
          <p:cNvPr id="7" name="Picture 6"/>
          <p:cNvPicPr>
            <a:picLocks noChangeAspect="1"/>
          </p:cNvPicPr>
          <p:nvPr/>
        </p:nvPicPr>
        <p:blipFill>
          <a:blip r:embed="rId3"/>
          <a:stretch>
            <a:fillRect/>
          </a:stretch>
        </p:blipFill>
        <p:spPr>
          <a:xfrm>
            <a:off x="559723" y="1810772"/>
            <a:ext cx="6524625" cy="514350"/>
          </a:xfrm>
          <a:prstGeom prst="rect">
            <a:avLst/>
          </a:prstGeom>
        </p:spPr>
      </p:pic>
      <p:pic>
        <p:nvPicPr>
          <p:cNvPr id="10" name="Picture 9"/>
          <p:cNvPicPr>
            <a:picLocks noChangeAspect="1"/>
          </p:cNvPicPr>
          <p:nvPr/>
        </p:nvPicPr>
        <p:blipFill>
          <a:blip r:embed="rId4"/>
          <a:stretch>
            <a:fillRect/>
          </a:stretch>
        </p:blipFill>
        <p:spPr>
          <a:xfrm>
            <a:off x="7084348" y="1817422"/>
            <a:ext cx="3543300" cy="514350"/>
          </a:xfrm>
          <a:prstGeom prst="rect">
            <a:avLst/>
          </a:prstGeom>
        </p:spPr>
      </p:pic>
      <p:pic>
        <p:nvPicPr>
          <p:cNvPr id="11" name="Picture 10"/>
          <p:cNvPicPr>
            <a:picLocks noChangeAspect="1"/>
          </p:cNvPicPr>
          <p:nvPr/>
        </p:nvPicPr>
        <p:blipFill>
          <a:blip r:embed="rId5"/>
          <a:stretch>
            <a:fillRect/>
          </a:stretch>
        </p:blipFill>
        <p:spPr>
          <a:xfrm>
            <a:off x="7084348" y="2338422"/>
            <a:ext cx="3543300" cy="3648075"/>
          </a:xfrm>
          <a:prstGeom prst="rect">
            <a:avLst/>
          </a:prstGeom>
        </p:spPr>
      </p:pic>
      <p:pic>
        <p:nvPicPr>
          <p:cNvPr id="12" name="Picture 11"/>
          <p:cNvPicPr>
            <a:picLocks noChangeAspect="1"/>
          </p:cNvPicPr>
          <p:nvPr/>
        </p:nvPicPr>
        <p:blipFill>
          <a:blip r:embed="rId6"/>
          <a:stretch>
            <a:fillRect/>
          </a:stretch>
        </p:blipFill>
        <p:spPr>
          <a:xfrm>
            <a:off x="9035935" y="561037"/>
            <a:ext cx="1442649" cy="1061045"/>
          </a:xfrm>
          <a:prstGeom prst="rect">
            <a:avLst/>
          </a:prstGeom>
        </p:spPr>
      </p:pic>
    </p:spTree>
    <p:extLst>
      <p:ext uri="{BB962C8B-B14F-4D97-AF65-F5344CB8AC3E}">
        <p14:creationId xmlns:p14="http://schemas.microsoft.com/office/powerpoint/2010/main" val="16132298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098617" y="550820"/>
            <a:ext cx="8092787" cy="706584"/>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Continue to develop improvements from 22 / 23 </a:t>
            </a:r>
            <a:endParaRPr lang="en-GB" dirty="0"/>
          </a:p>
        </p:txBody>
      </p:sp>
      <p:sp>
        <p:nvSpPr>
          <p:cNvPr id="5" name="Rounded Rectangle 4"/>
          <p:cNvSpPr/>
          <p:nvPr/>
        </p:nvSpPr>
        <p:spPr>
          <a:xfrm>
            <a:off x="702077" y="6463"/>
            <a:ext cx="10651723" cy="438411"/>
          </a:xfrm>
          <a:prstGeom prst="roundRect">
            <a:avLst/>
          </a:prstGeom>
          <a:solidFill>
            <a:schemeClr val="accent5">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2000" b="1" dirty="0" smtClean="0"/>
              <a:t>HCAI Improvement Plan </a:t>
            </a:r>
            <a:endParaRPr lang="en-GB" sz="2000" b="1" dirty="0"/>
          </a:p>
        </p:txBody>
      </p:sp>
      <p:pic>
        <p:nvPicPr>
          <p:cNvPr id="6" name="Picture 5"/>
          <p:cNvPicPr>
            <a:picLocks noChangeAspect="1"/>
          </p:cNvPicPr>
          <p:nvPr/>
        </p:nvPicPr>
        <p:blipFill>
          <a:blip r:embed="rId2"/>
          <a:stretch>
            <a:fillRect/>
          </a:stretch>
        </p:blipFill>
        <p:spPr>
          <a:xfrm>
            <a:off x="2260867" y="613166"/>
            <a:ext cx="1192547" cy="581892"/>
          </a:xfrm>
          <a:prstGeom prst="rect">
            <a:avLst/>
          </a:prstGeom>
        </p:spPr>
      </p:pic>
      <p:sp>
        <p:nvSpPr>
          <p:cNvPr id="7" name="Rounded Rectangle 6"/>
          <p:cNvSpPr/>
          <p:nvPr/>
        </p:nvSpPr>
        <p:spPr>
          <a:xfrm>
            <a:off x="510901" y="1313591"/>
            <a:ext cx="11072553" cy="469748"/>
          </a:xfrm>
          <a:prstGeom prst="roundRect">
            <a:avLst/>
          </a:prstGeom>
          <a:solidFill>
            <a:schemeClr val="accent5">
              <a:lumMod val="7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Continue with Decontamination improvements, building and improving governance</a:t>
            </a:r>
          </a:p>
          <a:p>
            <a:pPr marL="285750" indent="-285750">
              <a:buFont typeface="Arial" panose="020B0604020202020204" pitchFamily="34" charset="0"/>
              <a:buChar char="•"/>
            </a:pPr>
            <a:endParaRPr lang="en-GB" dirty="0"/>
          </a:p>
        </p:txBody>
      </p:sp>
      <p:pic>
        <p:nvPicPr>
          <p:cNvPr id="2" name="Picture 1"/>
          <p:cNvPicPr>
            <a:picLocks noChangeAspect="1"/>
          </p:cNvPicPr>
          <p:nvPr/>
        </p:nvPicPr>
        <p:blipFill>
          <a:blip r:embed="rId3"/>
          <a:stretch>
            <a:fillRect/>
          </a:stretch>
        </p:blipFill>
        <p:spPr>
          <a:xfrm>
            <a:off x="510901" y="1868946"/>
            <a:ext cx="5910919" cy="465970"/>
          </a:xfrm>
          <a:prstGeom prst="rect">
            <a:avLst/>
          </a:prstGeom>
        </p:spPr>
      </p:pic>
      <p:pic>
        <p:nvPicPr>
          <p:cNvPr id="8" name="Picture 7"/>
          <p:cNvPicPr>
            <a:picLocks noChangeAspect="1"/>
          </p:cNvPicPr>
          <p:nvPr/>
        </p:nvPicPr>
        <p:blipFill>
          <a:blip r:embed="rId4"/>
          <a:stretch>
            <a:fillRect/>
          </a:stretch>
        </p:blipFill>
        <p:spPr>
          <a:xfrm>
            <a:off x="6421820" y="1868946"/>
            <a:ext cx="3543300" cy="514350"/>
          </a:xfrm>
          <a:prstGeom prst="rect">
            <a:avLst/>
          </a:prstGeom>
        </p:spPr>
      </p:pic>
      <p:pic>
        <p:nvPicPr>
          <p:cNvPr id="10" name="Picture 9"/>
          <p:cNvPicPr>
            <a:picLocks noChangeAspect="1"/>
          </p:cNvPicPr>
          <p:nvPr/>
        </p:nvPicPr>
        <p:blipFill>
          <a:blip r:embed="rId5"/>
          <a:stretch>
            <a:fillRect/>
          </a:stretch>
        </p:blipFill>
        <p:spPr>
          <a:xfrm>
            <a:off x="497954" y="2334916"/>
            <a:ext cx="5910919" cy="4426717"/>
          </a:xfrm>
          <a:prstGeom prst="rect">
            <a:avLst/>
          </a:prstGeom>
        </p:spPr>
      </p:pic>
      <p:pic>
        <p:nvPicPr>
          <p:cNvPr id="11" name="Picture 10"/>
          <p:cNvPicPr>
            <a:picLocks noChangeAspect="1"/>
          </p:cNvPicPr>
          <p:nvPr/>
        </p:nvPicPr>
        <p:blipFill>
          <a:blip r:embed="rId6"/>
          <a:stretch>
            <a:fillRect/>
          </a:stretch>
        </p:blipFill>
        <p:spPr>
          <a:xfrm>
            <a:off x="6421820" y="2367627"/>
            <a:ext cx="3543300" cy="4394006"/>
          </a:xfrm>
          <a:prstGeom prst="rect">
            <a:avLst/>
          </a:prstGeom>
        </p:spPr>
      </p:pic>
    </p:spTree>
    <p:extLst>
      <p:ext uri="{BB962C8B-B14F-4D97-AF65-F5344CB8AC3E}">
        <p14:creationId xmlns:p14="http://schemas.microsoft.com/office/powerpoint/2010/main" val="32788139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1339481572"/>
              </p:ext>
            </p:extLst>
          </p:nvPr>
        </p:nvGraphicFramePr>
        <p:xfrm>
          <a:off x="838200" y="1801514"/>
          <a:ext cx="5003800" cy="4216400"/>
        </p:xfrm>
        <a:graphic>
          <a:graphicData uri="http://schemas.openxmlformats.org/drawingml/2006/table">
            <a:tbl>
              <a:tblPr firstRow="1" bandRow="1">
                <a:tableStyleId>{5C22544A-7EE6-4342-B048-85BDC9FD1C3A}</a:tableStyleId>
              </a:tblPr>
              <a:tblGrid>
                <a:gridCol w="1714500">
                  <a:extLst>
                    <a:ext uri="{9D8B030D-6E8A-4147-A177-3AD203B41FA5}">
                      <a16:colId xmlns:a16="http://schemas.microsoft.com/office/drawing/2014/main" val="3398048369"/>
                    </a:ext>
                  </a:extLst>
                </a:gridCol>
                <a:gridCol w="1066800">
                  <a:extLst>
                    <a:ext uri="{9D8B030D-6E8A-4147-A177-3AD203B41FA5}">
                      <a16:colId xmlns:a16="http://schemas.microsoft.com/office/drawing/2014/main" val="2754297764"/>
                    </a:ext>
                  </a:extLst>
                </a:gridCol>
                <a:gridCol w="1028700">
                  <a:extLst>
                    <a:ext uri="{9D8B030D-6E8A-4147-A177-3AD203B41FA5}">
                      <a16:colId xmlns:a16="http://schemas.microsoft.com/office/drawing/2014/main" val="1824402176"/>
                    </a:ext>
                  </a:extLst>
                </a:gridCol>
                <a:gridCol w="1193800">
                  <a:extLst>
                    <a:ext uri="{9D8B030D-6E8A-4147-A177-3AD203B41FA5}">
                      <a16:colId xmlns:a16="http://schemas.microsoft.com/office/drawing/2014/main" val="1548847438"/>
                    </a:ext>
                  </a:extLst>
                </a:gridCol>
              </a:tblGrid>
              <a:tr h="843280">
                <a:tc>
                  <a:txBody>
                    <a:bodyPr/>
                    <a:lstStyle/>
                    <a:p>
                      <a:endParaRPr lang="en-GB" dirty="0"/>
                    </a:p>
                  </a:txBody>
                  <a:tcPr/>
                </a:tc>
                <a:tc>
                  <a:txBody>
                    <a:bodyPr/>
                    <a:lstStyle/>
                    <a:p>
                      <a:r>
                        <a:rPr lang="en-GB" dirty="0" smtClean="0"/>
                        <a:t>May 2022</a:t>
                      </a:r>
                      <a:endParaRPr lang="en-GB" dirty="0"/>
                    </a:p>
                  </a:txBody>
                  <a:tcPr/>
                </a:tc>
                <a:tc>
                  <a:txBody>
                    <a:bodyPr/>
                    <a:lstStyle/>
                    <a:p>
                      <a:r>
                        <a:rPr lang="en-GB" dirty="0" smtClean="0"/>
                        <a:t>June 2023</a:t>
                      </a:r>
                      <a:endParaRPr lang="en-GB" dirty="0"/>
                    </a:p>
                  </a:txBody>
                  <a:tcPr/>
                </a:tc>
                <a:tc>
                  <a:txBody>
                    <a:bodyPr/>
                    <a:lstStyle/>
                    <a:p>
                      <a:endParaRPr lang="en-GB" dirty="0"/>
                    </a:p>
                  </a:txBody>
                  <a:tcPr/>
                </a:tc>
                <a:extLst>
                  <a:ext uri="{0D108BD9-81ED-4DB2-BD59-A6C34878D82A}">
                    <a16:rowId xmlns:a16="http://schemas.microsoft.com/office/drawing/2014/main" val="3208817045"/>
                  </a:ext>
                </a:extLst>
              </a:tr>
              <a:tr h="843280">
                <a:tc>
                  <a:txBody>
                    <a:bodyPr/>
                    <a:lstStyle/>
                    <a:p>
                      <a:pPr algn="l" fontAlgn="t"/>
                      <a:r>
                        <a:rPr lang="en-GB" sz="1200" b="0" i="0" u="none" strike="noStrike" dirty="0" err="1" smtClean="0">
                          <a:ln>
                            <a:solidFill>
                              <a:srgbClr val="002060"/>
                            </a:solidFill>
                          </a:ln>
                          <a:solidFill>
                            <a:srgbClr val="FFFFFF"/>
                          </a:solidFill>
                          <a:effectLst/>
                          <a:latin typeface="+mn-lt"/>
                        </a:rPr>
                        <a:t>NHS|CSTF|Infection</a:t>
                      </a:r>
                      <a:r>
                        <a:rPr lang="en-GB" sz="1200" b="0" i="0" u="none" strike="noStrike" dirty="0" smtClean="0">
                          <a:ln>
                            <a:solidFill>
                              <a:srgbClr val="002060"/>
                            </a:solidFill>
                          </a:ln>
                          <a:solidFill>
                            <a:srgbClr val="FFFFFF"/>
                          </a:solidFill>
                          <a:effectLst/>
                          <a:latin typeface="+mn-lt"/>
                        </a:rPr>
                        <a:t> Prevention and Control - Level 2 - 1 Year|</a:t>
                      </a:r>
                      <a:endParaRPr lang="en-GB" sz="1200" b="0" i="0" u="none" strike="noStrike" dirty="0">
                        <a:ln>
                          <a:solidFill>
                            <a:srgbClr val="002060"/>
                          </a:solidFill>
                        </a:ln>
                        <a:solidFill>
                          <a:srgbClr val="FFFFFF"/>
                        </a:solidFill>
                        <a:effectLst/>
                        <a:latin typeface="+mn-lt"/>
                      </a:endParaRPr>
                    </a:p>
                  </a:txBody>
                  <a:tcPr marL="9525" marR="9525" marT="9525"/>
                </a:tc>
                <a:tc>
                  <a:txBody>
                    <a:bodyPr/>
                    <a:lstStyle/>
                    <a:p>
                      <a:r>
                        <a:rPr lang="en-GB" dirty="0" smtClean="0"/>
                        <a:t>37.18%</a:t>
                      </a:r>
                      <a:endParaRPr lang="en-GB" dirty="0"/>
                    </a:p>
                  </a:txBody>
                  <a:tcPr/>
                </a:tc>
                <a:tc>
                  <a:txBody>
                    <a:bodyPr/>
                    <a:lstStyle/>
                    <a:p>
                      <a:pPr algn="r" fontAlgn="t"/>
                      <a:r>
                        <a:rPr lang="en-GB" sz="1800" b="0" i="0" u="none" strike="noStrike" dirty="0" smtClean="0">
                          <a:ln>
                            <a:solidFill>
                              <a:srgbClr val="002060"/>
                            </a:solidFill>
                          </a:ln>
                          <a:solidFill>
                            <a:srgbClr val="002060"/>
                          </a:solidFill>
                          <a:effectLst/>
                          <a:latin typeface="+mn-lt"/>
                        </a:rPr>
                        <a:t>24.48%</a:t>
                      </a:r>
                      <a:endParaRPr lang="en-GB" sz="1800" b="0" i="0" u="none" strike="noStrike" dirty="0">
                        <a:ln>
                          <a:solidFill>
                            <a:srgbClr val="002060"/>
                          </a:solidFill>
                        </a:ln>
                        <a:solidFill>
                          <a:srgbClr val="002060"/>
                        </a:solidFill>
                        <a:effectLst/>
                        <a:latin typeface="+mn-lt"/>
                      </a:endParaRPr>
                    </a:p>
                  </a:txBody>
                  <a:tcPr marL="9525" marR="9525" marT="9525"/>
                </a:tc>
                <a:tc>
                  <a:txBody>
                    <a:bodyPr/>
                    <a:lstStyle/>
                    <a:p>
                      <a:endParaRPr lang="en-GB" dirty="0"/>
                    </a:p>
                  </a:txBody>
                  <a:tcPr/>
                </a:tc>
                <a:extLst>
                  <a:ext uri="{0D108BD9-81ED-4DB2-BD59-A6C34878D82A}">
                    <a16:rowId xmlns:a16="http://schemas.microsoft.com/office/drawing/2014/main" val="1552435514"/>
                  </a:ext>
                </a:extLst>
              </a:tr>
              <a:tr h="843280">
                <a:tc>
                  <a:txBody>
                    <a:bodyPr/>
                    <a:lstStyle/>
                    <a:p>
                      <a:pPr algn="l" fontAlgn="t"/>
                      <a:r>
                        <a:rPr lang="en-GB" sz="1200" b="0" i="0" u="none" strike="noStrike" dirty="0" err="1">
                          <a:ln>
                            <a:solidFill>
                              <a:srgbClr val="002060"/>
                            </a:solidFill>
                          </a:ln>
                          <a:solidFill>
                            <a:srgbClr val="002060"/>
                          </a:solidFill>
                          <a:effectLst/>
                          <a:latin typeface="+mn-lt"/>
                        </a:rPr>
                        <a:t>NHS|CSTF|Infection</a:t>
                      </a:r>
                      <a:r>
                        <a:rPr lang="en-GB" sz="1200" b="0" i="0" u="none" strike="noStrike" dirty="0">
                          <a:ln>
                            <a:solidFill>
                              <a:srgbClr val="002060"/>
                            </a:solidFill>
                          </a:ln>
                          <a:solidFill>
                            <a:srgbClr val="002060"/>
                          </a:solidFill>
                          <a:effectLst/>
                          <a:latin typeface="+mn-lt"/>
                        </a:rPr>
                        <a:t> Prevention and Control - Level 1 - 3 Years|</a:t>
                      </a:r>
                    </a:p>
                  </a:txBody>
                  <a:tcPr marL="9525" marR="9525" marT="9525"/>
                </a:tc>
                <a:tc>
                  <a:txBody>
                    <a:bodyPr/>
                    <a:lstStyle/>
                    <a:p>
                      <a:r>
                        <a:rPr lang="en-GB" dirty="0" smtClean="0"/>
                        <a:t>84.16%</a:t>
                      </a:r>
                      <a:endParaRPr lang="en-GB" dirty="0"/>
                    </a:p>
                  </a:txBody>
                  <a:tcPr/>
                </a:tc>
                <a:tc>
                  <a:txBody>
                    <a:bodyPr/>
                    <a:lstStyle/>
                    <a:p>
                      <a:pPr algn="r" fontAlgn="t"/>
                      <a:r>
                        <a:rPr lang="en-GB" sz="1800" b="1" i="0" u="none" strike="noStrike" dirty="0">
                          <a:ln>
                            <a:solidFill>
                              <a:srgbClr val="002060"/>
                            </a:solidFill>
                          </a:ln>
                          <a:solidFill>
                            <a:srgbClr val="002060"/>
                          </a:solidFill>
                          <a:effectLst/>
                          <a:latin typeface="+mn-lt"/>
                        </a:rPr>
                        <a:t>88.01%</a:t>
                      </a:r>
                    </a:p>
                  </a:txBody>
                  <a:tcPr marL="9525" marR="9525" marT="9525"/>
                </a:tc>
                <a:tc>
                  <a:txBody>
                    <a:bodyPr/>
                    <a:lstStyle/>
                    <a:p>
                      <a:endParaRPr lang="en-GB" dirty="0"/>
                    </a:p>
                  </a:txBody>
                  <a:tcPr/>
                </a:tc>
                <a:extLst>
                  <a:ext uri="{0D108BD9-81ED-4DB2-BD59-A6C34878D82A}">
                    <a16:rowId xmlns:a16="http://schemas.microsoft.com/office/drawing/2014/main" val="287631405"/>
                  </a:ext>
                </a:extLst>
              </a:tr>
              <a:tr h="843280">
                <a:tc>
                  <a:txBody>
                    <a:bodyPr/>
                    <a:lstStyle/>
                    <a:p>
                      <a:pPr algn="l" fontAlgn="t"/>
                      <a:r>
                        <a:rPr lang="en-GB" sz="1200" b="0" i="0" u="none" strike="noStrike" dirty="0" err="1">
                          <a:solidFill>
                            <a:srgbClr val="002060"/>
                          </a:solidFill>
                          <a:effectLst/>
                          <a:latin typeface="+mn-lt"/>
                        </a:rPr>
                        <a:t>NHS|MAND|Aseptic</a:t>
                      </a:r>
                      <a:r>
                        <a:rPr lang="en-GB" sz="1200" b="0" i="0" u="none" strike="noStrike" dirty="0">
                          <a:solidFill>
                            <a:srgbClr val="002060"/>
                          </a:solidFill>
                          <a:effectLst/>
                          <a:latin typeface="+mn-lt"/>
                        </a:rPr>
                        <a:t> Non Touch Technique - 3 Years</a:t>
                      </a:r>
                      <a:r>
                        <a:rPr lang="en-GB" sz="1200" b="0" i="0" u="none" strike="noStrike" dirty="0">
                          <a:solidFill>
                            <a:srgbClr val="FFFFFF"/>
                          </a:solidFill>
                          <a:effectLst/>
                          <a:latin typeface="+mn-lt"/>
                        </a:rPr>
                        <a:t>|</a:t>
                      </a:r>
                    </a:p>
                  </a:txBody>
                  <a:tcPr marL="9525" marR="9525" marT="9525"/>
                </a:tc>
                <a:tc>
                  <a:txBody>
                    <a:bodyPr/>
                    <a:lstStyle/>
                    <a:p>
                      <a:r>
                        <a:rPr lang="en-GB" dirty="0" smtClean="0"/>
                        <a:t>22.58%</a:t>
                      </a:r>
                      <a:endParaRPr lang="en-GB" dirty="0"/>
                    </a:p>
                  </a:txBody>
                  <a:tcPr/>
                </a:tc>
                <a:tc>
                  <a:txBody>
                    <a:bodyPr/>
                    <a:lstStyle/>
                    <a:p>
                      <a:r>
                        <a:rPr lang="en-GB" sz="1800" b="1" dirty="0" smtClean="0">
                          <a:solidFill>
                            <a:srgbClr val="002060"/>
                          </a:solidFill>
                          <a:latin typeface="+mn-lt"/>
                        </a:rPr>
                        <a:t>18.90%</a:t>
                      </a:r>
                      <a:endParaRPr lang="en-GB" sz="1800" b="1" dirty="0">
                        <a:solidFill>
                          <a:srgbClr val="002060"/>
                        </a:solidFill>
                        <a:latin typeface="+mn-lt"/>
                      </a:endParaRPr>
                    </a:p>
                  </a:txBody>
                  <a:tcPr/>
                </a:tc>
                <a:tc>
                  <a:txBody>
                    <a:bodyPr/>
                    <a:lstStyle/>
                    <a:p>
                      <a:endParaRPr lang="en-GB" dirty="0">
                        <a:latin typeface="+mj-lt"/>
                      </a:endParaRPr>
                    </a:p>
                  </a:txBody>
                  <a:tcPr/>
                </a:tc>
                <a:extLst>
                  <a:ext uri="{0D108BD9-81ED-4DB2-BD59-A6C34878D82A}">
                    <a16:rowId xmlns:a16="http://schemas.microsoft.com/office/drawing/2014/main" val="572440421"/>
                  </a:ext>
                </a:extLst>
              </a:tr>
              <a:tr h="843280">
                <a:tc>
                  <a:txBody>
                    <a:bodyPr/>
                    <a:lstStyle/>
                    <a:p>
                      <a:pPr algn="l" fontAlgn="t"/>
                      <a:r>
                        <a:rPr lang="en-GB" sz="1200" b="1" i="0" u="none" strike="noStrike" dirty="0" err="1">
                          <a:solidFill>
                            <a:srgbClr val="002060"/>
                          </a:solidFill>
                          <a:effectLst/>
                          <a:latin typeface="+mn-lt"/>
                        </a:rPr>
                        <a:t>NHS|MAND|Hand</a:t>
                      </a:r>
                      <a:r>
                        <a:rPr lang="en-GB" sz="1200" b="1" i="0" u="none" strike="noStrike" dirty="0">
                          <a:solidFill>
                            <a:srgbClr val="002060"/>
                          </a:solidFill>
                          <a:effectLst/>
                          <a:latin typeface="+mn-lt"/>
                        </a:rPr>
                        <a:t> Hygiene - 1 Year|</a:t>
                      </a:r>
                    </a:p>
                  </a:txBody>
                  <a:tcPr marL="9525" marR="9525" marT="9525"/>
                </a:tc>
                <a:tc>
                  <a:txBody>
                    <a:bodyPr/>
                    <a:lstStyle/>
                    <a:p>
                      <a:r>
                        <a:rPr lang="en-GB" dirty="0" smtClean="0"/>
                        <a:t>15.29%</a:t>
                      </a:r>
                      <a:endParaRPr lang="en-GB" dirty="0"/>
                    </a:p>
                  </a:txBody>
                  <a:tcPr/>
                </a:tc>
                <a:tc>
                  <a:txBody>
                    <a:bodyPr/>
                    <a:lstStyle/>
                    <a:p>
                      <a:pPr algn="r" fontAlgn="t"/>
                      <a:r>
                        <a:rPr lang="en-GB" sz="1800" b="1" i="0" u="none" strike="noStrike" dirty="0" smtClean="0">
                          <a:solidFill>
                            <a:srgbClr val="002060"/>
                          </a:solidFill>
                          <a:effectLst/>
                          <a:latin typeface="+mn-lt"/>
                        </a:rPr>
                        <a:t>11.12%</a:t>
                      </a:r>
                      <a:endParaRPr lang="en-GB" sz="1800" b="1" i="0" u="none" strike="noStrike" dirty="0">
                        <a:solidFill>
                          <a:srgbClr val="002060"/>
                        </a:solidFill>
                        <a:effectLst/>
                        <a:latin typeface="+mn-lt"/>
                      </a:endParaRPr>
                    </a:p>
                  </a:txBody>
                  <a:tcPr marL="9525" marR="9525" marT="9525"/>
                </a:tc>
                <a:tc>
                  <a:txBody>
                    <a:bodyPr/>
                    <a:lstStyle/>
                    <a:p>
                      <a:endParaRPr lang="en-GB" dirty="0">
                        <a:latin typeface="+mj-lt"/>
                      </a:endParaRPr>
                    </a:p>
                  </a:txBody>
                  <a:tcPr/>
                </a:tc>
                <a:extLst>
                  <a:ext uri="{0D108BD9-81ED-4DB2-BD59-A6C34878D82A}">
                    <a16:rowId xmlns:a16="http://schemas.microsoft.com/office/drawing/2014/main" val="290301160"/>
                  </a:ext>
                </a:extLst>
              </a:tr>
            </a:tbl>
          </a:graphicData>
        </a:graphic>
      </p:graphicFrame>
      <p:sp>
        <p:nvSpPr>
          <p:cNvPr id="4" name="Title 3"/>
          <p:cNvSpPr>
            <a:spLocks noGrp="1"/>
          </p:cNvSpPr>
          <p:nvPr>
            <p:ph type="title"/>
          </p:nvPr>
        </p:nvSpPr>
        <p:spPr>
          <a:xfrm>
            <a:off x="838200" y="365125"/>
            <a:ext cx="10515600" cy="498475"/>
          </a:xfrm>
          <a:prstGeom prst="roundRect">
            <a:avLst/>
          </a:prstGeom>
          <a:solidFill>
            <a:schemeClr val="accent5">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2000" b="1" dirty="0"/>
              <a:t>Infection Prevention and </a:t>
            </a:r>
            <a:r>
              <a:rPr lang="en-GB" sz="2000" b="1" dirty="0" smtClean="0"/>
              <a:t>Control – Training Figures </a:t>
            </a:r>
            <a:endParaRPr lang="en-GB" sz="2000" b="1" dirty="0"/>
          </a:p>
        </p:txBody>
      </p:sp>
      <p:sp>
        <p:nvSpPr>
          <p:cNvPr id="9" name="Down Arrow 8"/>
          <p:cNvSpPr/>
          <p:nvPr/>
        </p:nvSpPr>
        <p:spPr>
          <a:xfrm>
            <a:off x="5041229" y="2723554"/>
            <a:ext cx="240633" cy="4476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endParaRPr lang="en-GB"/>
          </a:p>
        </p:txBody>
      </p:sp>
      <p:sp>
        <p:nvSpPr>
          <p:cNvPr id="10" name="Down Arrow 9"/>
          <p:cNvSpPr/>
          <p:nvPr/>
        </p:nvSpPr>
        <p:spPr>
          <a:xfrm>
            <a:off x="5033873" y="4443806"/>
            <a:ext cx="240633" cy="4476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endParaRPr lang="en-GB"/>
          </a:p>
        </p:txBody>
      </p:sp>
      <p:sp>
        <p:nvSpPr>
          <p:cNvPr id="11" name="Down Arrow 10"/>
          <p:cNvSpPr/>
          <p:nvPr/>
        </p:nvSpPr>
        <p:spPr>
          <a:xfrm>
            <a:off x="5041229" y="5370211"/>
            <a:ext cx="240633" cy="4476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endParaRPr lang="en-GB"/>
          </a:p>
        </p:txBody>
      </p:sp>
      <p:sp>
        <p:nvSpPr>
          <p:cNvPr id="12" name="Down Arrow 11"/>
          <p:cNvSpPr/>
          <p:nvPr/>
        </p:nvSpPr>
        <p:spPr>
          <a:xfrm rot="10800000">
            <a:off x="5033874" y="3645594"/>
            <a:ext cx="240633" cy="447675"/>
          </a:xfrm>
          <a:prstGeom prst="downArrow">
            <a:avLst/>
          </a:prstGeom>
          <a:solidFill>
            <a:srgbClr val="00CC99"/>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endParaRPr lang="en-GB"/>
          </a:p>
        </p:txBody>
      </p:sp>
      <p:sp>
        <p:nvSpPr>
          <p:cNvPr id="13" name="Rounded Rectangle 12"/>
          <p:cNvSpPr/>
          <p:nvPr/>
        </p:nvSpPr>
        <p:spPr>
          <a:xfrm>
            <a:off x="6819900" y="1801514"/>
            <a:ext cx="4533900" cy="421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1600" b="1" dirty="0">
                <a:solidFill>
                  <a:schemeClr val="bg1"/>
                </a:solidFill>
                <a:latin typeface="Arial" panose="020B0604020202020204" pitchFamily="34" charset="0"/>
                <a:ea typeface="Calibri" panose="020F0502020204030204" pitchFamily="34" charset="0"/>
                <a:cs typeface="Times New Roman" panose="02020603050405020304" pitchFamily="18" charset="0"/>
              </a:rPr>
              <a:t>Performance with mandatory training has dropped in all areas since the last reporting period.  </a:t>
            </a:r>
          </a:p>
          <a:p>
            <a:pPr algn="just">
              <a:lnSpc>
                <a:spcPct val="107000"/>
              </a:lnSpc>
              <a:spcAft>
                <a:spcPts val="800"/>
              </a:spcAft>
            </a:pPr>
            <a:r>
              <a:rPr lang="en-GB" sz="1600" b="1" dirty="0">
                <a:solidFill>
                  <a:schemeClr val="bg1"/>
                </a:solidFill>
                <a:latin typeface="Arial" panose="020B0604020202020204" pitchFamily="34" charset="0"/>
                <a:ea typeface="Calibri" panose="020F0502020204030204" pitchFamily="34" charset="0"/>
                <a:cs typeface="Times New Roman" panose="02020603050405020304" pitchFamily="18" charset="0"/>
              </a:rPr>
              <a:t>Level 1 training across most ward areas is in excess of 90%, there have been some reduction in </a:t>
            </a:r>
            <a:r>
              <a:rPr lang="en-GB" sz="1600" b="1" dirty="0" smtClean="0">
                <a:solidFill>
                  <a:schemeClr val="bg1"/>
                </a:solidFill>
                <a:latin typeface="Arial" panose="020B0604020202020204" pitchFamily="34" charset="0"/>
                <a:ea typeface="Calibri" panose="020F0502020204030204" pitchFamily="34" charset="0"/>
                <a:cs typeface="Times New Roman" panose="02020603050405020304" pitchFamily="18" charset="0"/>
              </a:rPr>
              <a:t>performance</a:t>
            </a:r>
            <a:endParaRPr lang="en-GB" sz="16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600" b="1" dirty="0">
                <a:solidFill>
                  <a:schemeClr val="bg1"/>
                </a:solidFill>
                <a:latin typeface="Arial" panose="020B0604020202020204" pitchFamily="34" charset="0"/>
                <a:ea typeface="Calibri" panose="020F0502020204030204" pitchFamily="34" charset="0"/>
                <a:cs typeface="Times New Roman" panose="02020603050405020304" pitchFamily="18" charset="0"/>
              </a:rPr>
              <a:t>However, this data is for all staff groups, further work to be completed to establish true baseline of relevant staff compliance for each training module</a:t>
            </a:r>
            <a:r>
              <a:rPr lang="en-GB" sz="1600" b="1" dirty="0" smtClean="0">
                <a:solidFill>
                  <a:schemeClr val="bg1"/>
                </a:solidFill>
                <a:latin typeface="Arial" panose="020B0604020202020204" pitchFamily="34" charset="0"/>
                <a:ea typeface="Calibri" panose="020F0502020204030204" pitchFamily="34" charset="0"/>
                <a:cs typeface="Times New Roman" panose="02020603050405020304" pitchFamily="18" charset="0"/>
              </a:rPr>
              <a:t>.</a:t>
            </a:r>
          </a:p>
          <a:p>
            <a:pPr algn="just">
              <a:lnSpc>
                <a:spcPct val="107000"/>
              </a:lnSpc>
              <a:spcAft>
                <a:spcPts val="800"/>
              </a:spcAft>
            </a:pPr>
            <a:r>
              <a:rPr lang="en-GB" sz="1600" b="1" dirty="0" smtClean="0">
                <a:solidFill>
                  <a:schemeClr val="bg1"/>
                </a:solidFill>
                <a:latin typeface="Arial" panose="020B0604020202020204" pitchFamily="34" charset="0"/>
                <a:ea typeface="Calibri" panose="020F0502020204030204" pitchFamily="34" charset="0"/>
                <a:cs typeface="Times New Roman" panose="02020603050405020304" pitchFamily="18" charset="0"/>
              </a:rPr>
              <a:t>ESR data not reflective of locally held records. Validation work by Divisions on going. </a:t>
            </a:r>
            <a:endParaRPr lang="en-GB" sz="1600" b="1" dirty="0">
              <a:solidFill>
                <a:schemeClr val="bg1"/>
              </a:solidFill>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45442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D569B47E-7461-48D5-8FEA-EAC24C55F6B4}" vid="{44375900-C106-4A27-A78C-C195E42812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BB184E6D408124CA45B87FF80A05A6E" ma:contentTypeVersion="15" ma:contentTypeDescription="Create a new document." ma:contentTypeScope="" ma:versionID="b4c60d5e28501ca110740a0a11dc0de9">
  <xsd:schema xmlns:xsd="http://www.w3.org/2001/XMLSchema" xmlns:xs="http://www.w3.org/2001/XMLSchema" xmlns:p="http://schemas.microsoft.com/office/2006/metadata/properties" xmlns:ns3="7f1e23f3-31d3-499f-875e-2157d9103bac" xmlns:ns4="7e5078d1-72cf-43d1-b3ae-69933ea7ae29" targetNamespace="http://schemas.microsoft.com/office/2006/metadata/properties" ma:root="true" ma:fieldsID="a3eff30caa9e318a60aa35a1f3e15bd5" ns3:_="" ns4:_="">
    <xsd:import namespace="7f1e23f3-31d3-499f-875e-2157d9103bac"/>
    <xsd:import namespace="7e5078d1-72cf-43d1-b3ae-69933ea7ae2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Location" minOccurs="0"/>
                <xsd:element ref="ns3:MediaLengthInSecond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1e23f3-31d3-499f-875e-2157d9103b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e5078d1-72cf-43d1-b3ae-69933ea7ae2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7f1e23f3-31d3-499f-875e-2157d9103ba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23305A1-E292-4F0B-B111-409BD7A579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f1e23f3-31d3-499f-875e-2157d9103bac"/>
    <ds:schemaRef ds:uri="7e5078d1-72cf-43d1-b3ae-69933ea7ae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A736FFC-5E4B-448A-BAE1-35F8668AAAC9}">
  <ds:schemaRefs>
    <ds:schemaRef ds:uri="7e5078d1-72cf-43d1-b3ae-69933ea7ae29"/>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7f1e23f3-31d3-499f-875e-2157d9103bac"/>
    <ds:schemaRef ds:uri="http://www.w3.org/XML/1998/namespace"/>
    <ds:schemaRef ds:uri="http://purl.org/dc/dcmitype/"/>
  </ds:schemaRefs>
</ds:datastoreItem>
</file>

<file path=customXml/itemProps3.xml><?xml version="1.0" encoding="utf-8"?>
<ds:datastoreItem xmlns:ds="http://schemas.openxmlformats.org/officeDocument/2006/customXml" ds:itemID="{70F990FB-20BA-4A5B-93EC-1FDB82CE1A7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SBay presentation template</Template>
  <TotalTime>9302</TotalTime>
  <Words>704</Words>
  <Application>Microsoft Office PowerPoint</Application>
  <PresentationFormat>Widescreen</PresentationFormat>
  <Paragraphs>84</Paragraphs>
  <Slides>10</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Times New Roman</vt:lpstr>
      <vt:lpstr>Office Theme</vt:lpstr>
      <vt:lpstr>Health Care Acquired Infections Improvement plan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Infection Prevention and Control – Training Figures </vt:lpstr>
      <vt:lpstr>PowerPoint Presentation</vt:lpstr>
    </vt:vector>
  </TitlesOfParts>
  <Company>ABM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Mid-Year Planning,</dc:title>
  <dc:creator>Hannah Roan (Swansea Bay UHB - Strategy)</dc:creator>
  <cp:lastModifiedBy>Isabelle Rosenberg (Swansea Bay UHB - Nursing Divison)</cp:lastModifiedBy>
  <cp:revision>965</cp:revision>
  <cp:lastPrinted>2022-01-27T14:46:13Z</cp:lastPrinted>
  <dcterms:created xsi:type="dcterms:W3CDTF">2020-09-25T11:40:59Z</dcterms:created>
  <dcterms:modified xsi:type="dcterms:W3CDTF">2023-06-23T14:23:38Z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0x0101006BB184E6D408124CA45B87FF80A05A6E</vt:lpwstr>
  </property>
</Properties>
</file>