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7"/>
  </p:notesMasterIdLst>
  <p:sldIdLst>
    <p:sldId id="256"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EF6DE1F-8F4C-20D3-F1A5-46FD08D40046}" name="Rees, Sally (HSS - Social Services &amp; Integration)" initials="RI" userId="S::sally.rees076@gov.wales::42f0ea66-4686-450d-9f61-2088f8261d63"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2060"/>
    <a:srgbClr val="2E75B6"/>
    <a:srgbClr val="F6CEF1"/>
    <a:srgbClr val="D497E5"/>
    <a:srgbClr val="E0B2EC"/>
    <a:srgbClr val="D0D7F4"/>
    <a:srgbClr val="8092E0"/>
    <a:srgbClr val="A7A7A7"/>
    <a:srgbClr val="00FFCC"/>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7007099-07A5-4B60-A1D2-B9803311A148}" v="2" dt="2023-04-05T10:28:27.331"/>
    <p1510:client id="{F296B386-028D-443F-9FFC-6463A6F2C476}" v="94" dt="2023-04-05T10:33:34.7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84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8/10/relationships/authors" Targe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ableStyles" Target="tableStyles.xml"/><Relationship Id="rId5" Type="http://schemas.openxmlformats.org/officeDocument/2006/relationships/slideMaster" Target="slideMasters/slideMaster1.xml"/><Relationship Id="rId10"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F00C63-8F71-4BE7-8F11-6DCFB405A0D5}" type="datetimeFigureOut">
              <a:rPr lang="en-GB" smtClean="0"/>
              <a:t>14/06/2023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8A46C5-412B-4CB4-97F3-703A9711B22A}" type="slidenum">
              <a:rPr lang="en-GB" smtClean="0"/>
              <a:t>‹#›</a:t>
            </a:fld>
            <a:endParaRPr lang="en-GB"/>
          </a:p>
        </p:txBody>
      </p:sp>
    </p:spTree>
    <p:extLst>
      <p:ext uri="{BB962C8B-B14F-4D97-AF65-F5344CB8AC3E}">
        <p14:creationId xmlns:p14="http://schemas.microsoft.com/office/powerpoint/2010/main" val="2340105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58A46C5-412B-4CB4-97F3-703A9711B22A}" type="slidenum">
              <a:rPr lang="en-GB" smtClean="0"/>
              <a:t>1</a:t>
            </a:fld>
            <a:endParaRPr lang="en-GB"/>
          </a:p>
        </p:txBody>
      </p:sp>
    </p:spTree>
    <p:extLst>
      <p:ext uri="{BB962C8B-B14F-4D97-AF65-F5344CB8AC3E}">
        <p14:creationId xmlns:p14="http://schemas.microsoft.com/office/powerpoint/2010/main" val="33429762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C88CF-06D9-CE26-16E5-73CDA04709D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26E305D-9A00-0A8F-8902-0C46216F7E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EDC1E40-F829-2826-4662-EED19A0C6DFB}"/>
              </a:ext>
            </a:extLst>
          </p:cNvPr>
          <p:cNvSpPr>
            <a:spLocks noGrp="1"/>
          </p:cNvSpPr>
          <p:nvPr>
            <p:ph type="dt" sz="half" idx="10"/>
          </p:nvPr>
        </p:nvSpPr>
        <p:spPr/>
        <p:txBody>
          <a:bodyPr/>
          <a:lstStyle/>
          <a:p>
            <a:fld id="{B303327B-9E32-4D67-9BED-D9C564230022}" type="datetimeFigureOut">
              <a:rPr lang="en-GB" smtClean="0"/>
              <a:t>14/06/2023</a:t>
            </a:fld>
            <a:endParaRPr lang="en-GB"/>
          </a:p>
        </p:txBody>
      </p:sp>
      <p:sp>
        <p:nvSpPr>
          <p:cNvPr id="5" name="Footer Placeholder 4">
            <a:extLst>
              <a:ext uri="{FF2B5EF4-FFF2-40B4-BE49-F238E27FC236}">
                <a16:creationId xmlns:a16="http://schemas.microsoft.com/office/drawing/2014/main" id="{65347AC8-D0E7-FDEE-5850-B439B589BB5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B0B4CBE-817F-05AC-B343-3FDA033C8F70}"/>
              </a:ext>
            </a:extLst>
          </p:cNvPr>
          <p:cNvSpPr>
            <a:spLocks noGrp="1"/>
          </p:cNvSpPr>
          <p:nvPr>
            <p:ph type="sldNum" sz="quarter" idx="12"/>
          </p:nvPr>
        </p:nvSpPr>
        <p:spPr/>
        <p:txBody>
          <a:bodyPr/>
          <a:lstStyle/>
          <a:p>
            <a:fld id="{93BC0654-AF9A-4AE9-B629-E4CE37868D80}" type="slidenum">
              <a:rPr lang="en-GB" smtClean="0"/>
              <a:t>‹#›</a:t>
            </a:fld>
            <a:endParaRPr lang="en-GB"/>
          </a:p>
        </p:txBody>
      </p:sp>
    </p:spTree>
    <p:extLst>
      <p:ext uri="{BB962C8B-B14F-4D97-AF65-F5344CB8AC3E}">
        <p14:creationId xmlns:p14="http://schemas.microsoft.com/office/powerpoint/2010/main" val="12630208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68C41-D409-9D04-6697-0EA472FFD7E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1EDC6B8-5139-D2A1-54DC-DB0FBDF92BE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767CE0-1541-A0E4-42B6-1AF36A87AAA3}"/>
              </a:ext>
            </a:extLst>
          </p:cNvPr>
          <p:cNvSpPr>
            <a:spLocks noGrp="1"/>
          </p:cNvSpPr>
          <p:nvPr>
            <p:ph type="dt" sz="half" idx="10"/>
          </p:nvPr>
        </p:nvSpPr>
        <p:spPr/>
        <p:txBody>
          <a:bodyPr/>
          <a:lstStyle/>
          <a:p>
            <a:fld id="{B303327B-9E32-4D67-9BED-D9C564230022}" type="datetimeFigureOut">
              <a:rPr lang="en-GB" smtClean="0"/>
              <a:t>14/06/2023</a:t>
            </a:fld>
            <a:endParaRPr lang="en-GB"/>
          </a:p>
        </p:txBody>
      </p:sp>
      <p:sp>
        <p:nvSpPr>
          <p:cNvPr id="5" name="Footer Placeholder 4">
            <a:extLst>
              <a:ext uri="{FF2B5EF4-FFF2-40B4-BE49-F238E27FC236}">
                <a16:creationId xmlns:a16="http://schemas.microsoft.com/office/drawing/2014/main" id="{B5470288-CDB3-21F2-9B4D-C58D7A7522D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6E1775-A870-75B6-F72B-8077FF1AC0A2}"/>
              </a:ext>
            </a:extLst>
          </p:cNvPr>
          <p:cNvSpPr>
            <a:spLocks noGrp="1"/>
          </p:cNvSpPr>
          <p:nvPr>
            <p:ph type="sldNum" sz="quarter" idx="12"/>
          </p:nvPr>
        </p:nvSpPr>
        <p:spPr/>
        <p:txBody>
          <a:bodyPr/>
          <a:lstStyle/>
          <a:p>
            <a:fld id="{93BC0654-AF9A-4AE9-B629-E4CE37868D80}" type="slidenum">
              <a:rPr lang="en-GB" smtClean="0"/>
              <a:t>‹#›</a:t>
            </a:fld>
            <a:endParaRPr lang="en-GB"/>
          </a:p>
        </p:txBody>
      </p:sp>
    </p:spTree>
    <p:extLst>
      <p:ext uri="{BB962C8B-B14F-4D97-AF65-F5344CB8AC3E}">
        <p14:creationId xmlns:p14="http://schemas.microsoft.com/office/powerpoint/2010/main" val="30541046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C55F4EF-BD22-F087-1019-D7F7520981D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189C260-3E12-2E4B-E1E8-4145E51CC20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0103F82-3794-FFD5-D74B-47C9ABF0389D}"/>
              </a:ext>
            </a:extLst>
          </p:cNvPr>
          <p:cNvSpPr>
            <a:spLocks noGrp="1"/>
          </p:cNvSpPr>
          <p:nvPr>
            <p:ph type="dt" sz="half" idx="10"/>
          </p:nvPr>
        </p:nvSpPr>
        <p:spPr/>
        <p:txBody>
          <a:bodyPr/>
          <a:lstStyle/>
          <a:p>
            <a:fld id="{B303327B-9E32-4D67-9BED-D9C564230022}" type="datetimeFigureOut">
              <a:rPr lang="en-GB" smtClean="0"/>
              <a:t>14/06/2023</a:t>
            </a:fld>
            <a:endParaRPr lang="en-GB"/>
          </a:p>
        </p:txBody>
      </p:sp>
      <p:sp>
        <p:nvSpPr>
          <p:cNvPr id="5" name="Footer Placeholder 4">
            <a:extLst>
              <a:ext uri="{FF2B5EF4-FFF2-40B4-BE49-F238E27FC236}">
                <a16:creationId xmlns:a16="http://schemas.microsoft.com/office/drawing/2014/main" id="{559FBFD1-8225-5306-CA6D-67AF7E74668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7B13B27-AF75-48FD-B1A3-B6AECA1F89D1}"/>
              </a:ext>
            </a:extLst>
          </p:cNvPr>
          <p:cNvSpPr>
            <a:spLocks noGrp="1"/>
          </p:cNvSpPr>
          <p:nvPr>
            <p:ph type="sldNum" sz="quarter" idx="12"/>
          </p:nvPr>
        </p:nvSpPr>
        <p:spPr/>
        <p:txBody>
          <a:bodyPr/>
          <a:lstStyle/>
          <a:p>
            <a:fld id="{93BC0654-AF9A-4AE9-B629-E4CE37868D80}" type="slidenum">
              <a:rPr lang="en-GB" smtClean="0"/>
              <a:t>‹#›</a:t>
            </a:fld>
            <a:endParaRPr lang="en-GB"/>
          </a:p>
        </p:txBody>
      </p:sp>
    </p:spTree>
    <p:extLst>
      <p:ext uri="{BB962C8B-B14F-4D97-AF65-F5344CB8AC3E}">
        <p14:creationId xmlns:p14="http://schemas.microsoft.com/office/powerpoint/2010/main" val="2756651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DEE11-63F9-F8AE-8F1F-0969F06C160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1233FC5-A664-74BA-22C0-144E5C5705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F958C52-9358-A030-4561-84181D9C29E9}"/>
              </a:ext>
            </a:extLst>
          </p:cNvPr>
          <p:cNvSpPr>
            <a:spLocks noGrp="1"/>
          </p:cNvSpPr>
          <p:nvPr>
            <p:ph type="dt" sz="half" idx="10"/>
          </p:nvPr>
        </p:nvSpPr>
        <p:spPr/>
        <p:txBody>
          <a:bodyPr/>
          <a:lstStyle/>
          <a:p>
            <a:fld id="{B303327B-9E32-4D67-9BED-D9C564230022}" type="datetimeFigureOut">
              <a:rPr lang="en-GB" smtClean="0"/>
              <a:t>14/06/2023</a:t>
            </a:fld>
            <a:endParaRPr lang="en-GB"/>
          </a:p>
        </p:txBody>
      </p:sp>
      <p:sp>
        <p:nvSpPr>
          <p:cNvPr id="5" name="Footer Placeholder 4">
            <a:extLst>
              <a:ext uri="{FF2B5EF4-FFF2-40B4-BE49-F238E27FC236}">
                <a16:creationId xmlns:a16="http://schemas.microsoft.com/office/drawing/2014/main" id="{EA2A3B3B-C7C7-4D90-AF78-3B161CEE2D0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AB1F04A-DA0A-AB4E-CEAB-BA12F450CFDC}"/>
              </a:ext>
            </a:extLst>
          </p:cNvPr>
          <p:cNvSpPr>
            <a:spLocks noGrp="1"/>
          </p:cNvSpPr>
          <p:nvPr>
            <p:ph type="sldNum" sz="quarter" idx="12"/>
          </p:nvPr>
        </p:nvSpPr>
        <p:spPr/>
        <p:txBody>
          <a:bodyPr/>
          <a:lstStyle/>
          <a:p>
            <a:fld id="{93BC0654-AF9A-4AE9-B629-E4CE37868D80}" type="slidenum">
              <a:rPr lang="en-GB" smtClean="0"/>
              <a:t>‹#›</a:t>
            </a:fld>
            <a:endParaRPr lang="en-GB"/>
          </a:p>
        </p:txBody>
      </p:sp>
    </p:spTree>
    <p:extLst>
      <p:ext uri="{BB962C8B-B14F-4D97-AF65-F5344CB8AC3E}">
        <p14:creationId xmlns:p14="http://schemas.microsoft.com/office/powerpoint/2010/main" val="5329940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2E876-1D6D-2148-CC19-4A50139D3FD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9B64AB4-5A50-ECC4-1B4D-D8603650447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9AFD434-D0AE-2E11-C313-CC5C03CAE28D}"/>
              </a:ext>
            </a:extLst>
          </p:cNvPr>
          <p:cNvSpPr>
            <a:spLocks noGrp="1"/>
          </p:cNvSpPr>
          <p:nvPr>
            <p:ph type="dt" sz="half" idx="10"/>
          </p:nvPr>
        </p:nvSpPr>
        <p:spPr/>
        <p:txBody>
          <a:bodyPr/>
          <a:lstStyle/>
          <a:p>
            <a:fld id="{B303327B-9E32-4D67-9BED-D9C564230022}" type="datetimeFigureOut">
              <a:rPr lang="en-GB" smtClean="0"/>
              <a:t>14/06/2023</a:t>
            </a:fld>
            <a:endParaRPr lang="en-GB"/>
          </a:p>
        </p:txBody>
      </p:sp>
      <p:sp>
        <p:nvSpPr>
          <p:cNvPr id="5" name="Footer Placeholder 4">
            <a:extLst>
              <a:ext uri="{FF2B5EF4-FFF2-40B4-BE49-F238E27FC236}">
                <a16:creationId xmlns:a16="http://schemas.microsoft.com/office/drawing/2014/main" id="{0B463807-91B7-6F72-FB73-42D5120A90F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A1DBEC6-448E-2990-B3BB-C4C5D69D848C}"/>
              </a:ext>
            </a:extLst>
          </p:cNvPr>
          <p:cNvSpPr>
            <a:spLocks noGrp="1"/>
          </p:cNvSpPr>
          <p:nvPr>
            <p:ph type="sldNum" sz="quarter" idx="12"/>
          </p:nvPr>
        </p:nvSpPr>
        <p:spPr/>
        <p:txBody>
          <a:bodyPr/>
          <a:lstStyle/>
          <a:p>
            <a:fld id="{93BC0654-AF9A-4AE9-B629-E4CE37868D80}" type="slidenum">
              <a:rPr lang="en-GB" smtClean="0"/>
              <a:t>‹#›</a:t>
            </a:fld>
            <a:endParaRPr lang="en-GB"/>
          </a:p>
        </p:txBody>
      </p:sp>
    </p:spTree>
    <p:extLst>
      <p:ext uri="{BB962C8B-B14F-4D97-AF65-F5344CB8AC3E}">
        <p14:creationId xmlns:p14="http://schemas.microsoft.com/office/powerpoint/2010/main" val="29582921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C332F-CBD4-7466-4AAF-97F625E4340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4BD17ED-0399-18CB-AA14-3B08A1A1D11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85808D8-955A-60E8-7341-F7116C35412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5E1AEE1-BA87-E9B9-9AF5-C9755118222F}"/>
              </a:ext>
            </a:extLst>
          </p:cNvPr>
          <p:cNvSpPr>
            <a:spLocks noGrp="1"/>
          </p:cNvSpPr>
          <p:nvPr>
            <p:ph type="dt" sz="half" idx="10"/>
          </p:nvPr>
        </p:nvSpPr>
        <p:spPr/>
        <p:txBody>
          <a:bodyPr/>
          <a:lstStyle/>
          <a:p>
            <a:fld id="{B303327B-9E32-4D67-9BED-D9C564230022}" type="datetimeFigureOut">
              <a:rPr lang="en-GB" smtClean="0"/>
              <a:t>14/06/2023</a:t>
            </a:fld>
            <a:endParaRPr lang="en-GB"/>
          </a:p>
        </p:txBody>
      </p:sp>
      <p:sp>
        <p:nvSpPr>
          <p:cNvPr id="6" name="Footer Placeholder 5">
            <a:extLst>
              <a:ext uri="{FF2B5EF4-FFF2-40B4-BE49-F238E27FC236}">
                <a16:creationId xmlns:a16="http://schemas.microsoft.com/office/drawing/2014/main" id="{D24856E3-B564-DF43-92C0-18C7D41E831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215DF85-7299-7C16-8380-5706AA8A938A}"/>
              </a:ext>
            </a:extLst>
          </p:cNvPr>
          <p:cNvSpPr>
            <a:spLocks noGrp="1"/>
          </p:cNvSpPr>
          <p:nvPr>
            <p:ph type="sldNum" sz="quarter" idx="12"/>
          </p:nvPr>
        </p:nvSpPr>
        <p:spPr/>
        <p:txBody>
          <a:bodyPr/>
          <a:lstStyle/>
          <a:p>
            <a:fld id="{93BC0654-AF9A-4AE9-B629-E4CE37868D80}" type="slidenum">
              <a:rPr lang="en-GB" smtClean="0"/>
              <a:t>‹#›</a:t>
            </a:fld>
            <a:endParaRPr lang="en-GB"/>
          </a:p>
        </p:txBody>
      </p:sp>
    </p:spTree>
    <p:extLst>
      <p:ext uri="{BB962C8B-B14F-4D97-AF65-F5344CB8AC3E}">
        <p14:creationId xmlns:p14="http://schemas.microsoft.com/office/powerpoint/2010/main" val="5406063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0DC71-4082-0040-7FCA-D5EDFC4140C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4575418-746C-8322-F837-9B022676D1E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FFC95F1-F423-F12E-7931-F15C00029BC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DAFF478-0C65-56A4-EF3D-13242C5054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C3D3965-6A35-BAD9-CDF0-3121384D781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651134A-CFDC-1601-B3C5-4B41A9BCC2A1}"/>
              </a:ext>
            </a:extLst>
          </p:cNvPr>
          <p:cNvSpPr>
            <a:spLocks noGrp="1"/>
          </p:cNvSpPr>
          <p:nvPr>
            <p:ph type="dt" sz="half" idx="10"/>
          </p:nvPr>
        </p:nvSpPr>
        <p:spPr/>
        <p:txBody>
          <a:bodyPr/>
          <a:lstStyle/>
          <a:p>
            <a:fld id="{B303327B-9E32-4D67-9BED-D9C564230022}" type="datetimeFigureOut">
              <a:rPr lang="en-GB" smtClean="0"/>
              <a:t>14/06/2023</a:t>
            </a:fld>
            <a:endParaRPr lang="en-GB"/>
          </a:p>
        </p:txBody>
      </p:sp>
      <p:sp>
        <p:nvSpPr>
          <p:cNvPr id="8" name="Footer Placeholder 7">
            <a:extLst>
              <a:ext uri="{FF2B5EF4-FFF2-40B4-BE49-F238E27FC236}">
                <a16:creationId xmlns:a16="http://schemas.microsoft.com/office/drawing/2014/main" id="{262B0B8A-CA77-8B15-0A5F-BACC9EF11FD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C8A65C4-7C55-75E3-12F1-60F03BA5557B}"/>
              </a:ext>
            </a:extLst>
          </p:cNvPr>
          <p:cNvSpPr>
            <a:spLocks noGrp="1"/>
          </p:cNvSpPr>
          <p:nvPr>
            <p:ph type="sldNum" sz="quarter" idx="12"/>
          </p:nvPr>
        </p:nvSpPr>
        <p:spPr/>
        <p:txBody>
          <a:bodyPr/>
          <a:lstStyle/>
          <a:p>
            <a:fld id="{93BC0654-AF9A-4AE9-B629-E4CE37868D80}" type="slidenum">
              <a:rPr lang="en-GB" smtClean="0"/>
              <a:t>‹#›</a:t>
            </a:fld>
            <a:endParaRPr lang="en-GB"/>
          </a:p>
        </p:txBody>
      </p:sp>
    </p:spTree>
    <p:extLst>
      <p:ext uri="{BB962C8B-B14F-4D97-AF65-F5344CB8AC3E}">
        <p14:creationId xmlns:p14="http://schemas.microsoft.com/office/powerpoint/2010/main" val="1726325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E23AEC-17B7-AF15-04AA-1DFE1F7003B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B2C44B9-2A9A-16F3-76A4-836594BBA195}"/>
              </a:ext>
            </a:extLst>
          </p:cNvPr>
          <p:cNvSpPr>
            <a:spLocks noGrp="1"/>
          </p:cNvSpPr>
          <p:nvPr>
            <p:ph type="dt" sz="half" idx="10"/>
          </p:nvPr>
        </p:nvSpPr>
        <p:spPr/>
        <p:txBody>
          <a:bodyPr/>
          <a:lstStyle/>
          <a:p>
            <a:fld id="{B303327B-9E32-4D67-9BED-D9C564230022}" type="datetimeFigureOut">
              <a:rPr lang="en-GB" smtClean="0"/>
              <a:t>14/06/2023</a:t>
            </a:fld>
            <a:endParaRPr lang="en-GB"/>
          </a:p>
        </p:txBody>
      </p:sp>
      <p:sp>
        <p:nvSpPr>
          <p:cNvPr id="4" name="Footer Placeholder 3">
            <a:extLst>
              <a:ext uri="{FF2B5EF4-FFF2-40B4-BE49-F238E27FC236}">
                <a16:creationId xmlns:a16="http://schemas.microsoft.com/office/drawing/2014/main" id="{C362A69C-A845-DDA9-1873-138262A3B31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36E2B27-2382-A352-516D-7918FB5E8915}"/>
              </a:ext>
            </a:extLst>
          </p:cNvPr>
          <p:cNvSpPr>
            <a:spLocks noGrp="1"/>
          </p:cNvSpPr>
          <p:nvPr>
            <p:ph type="sldNum" sz="quarter" idx="12"/>
          </p:nvPr>
        </p:nvSpPr>
        <p:spPr/>
        <p:txBody>
          <a:bodyPr/>
          <a:lstStyle/>
          <a:p>
            <a:fld id="{93BC0654-AF9A-4AE9-B629-E4CE37868D80}" type="slidenum">
              <a:rPr lang="en-GB" smtClean="0"/>
              <a:t>‹#›</a:t>
            </a:fld>
            <a:endParaRPr lang="en-GB"/>
          </a:p>
        </p:txBody>
      </p:sp>
    </p:spTree>
    <p:extLst>
      <p:ext uri="{BB962C8B-B14F-4D97-AF65-F5344CB8AC3E}">
        <p14:creationId xmlns:p14="http://schemas.microsoft.com/office/powerpoint/2010/main" val="12649987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D606C40-E4FF-E401-E810-9AE245BE24BE}"/>
              </a:ext>
            </a:extLst>
          </p:cNvPr>
          <p:cNvSpPr>
            <a:spLocks noGrp="1"/>
          </p:cNvSpPr>
          <p:nvPr>
            <p:ph type="dt" sz="half" idx="10"/>
          </p:nvPr>
        </p:nvSpPr>
        <p:spPr/>
        <p:txBody>
          <a:bodyPr/>
          <a:lstStyle/>
          <a:p>
            <a:fld id="{B303327B-9E32-4D67-9BED-D9C564230022}" type="datetimeFigureOut">
              <a:rPr lang="en-GB" smtClean="0"/>
              <a:t>14/06/2023</a:t>
            </a:fld>
            <a:endParaRPr lang="en-GB"/>
          </a:p>
        </p:txBody>
      </p:sp>
      <p:sp>
        <p:nvSpPr>
          <p:cNvPr id="3" name="Footer Placeholder 2">
            <a:extLst>
              <a:ext uri="{FF2B5EF4-FFF2-40B4-BE49-F238E27FC236}">
                <a16:creationId xmlns:a16="http://schemas.microsoft.com/office/drawing/2014/main" id="{F8B41A85-2858-8B54-3699-57FD487C31A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A1B3087-679B-EA9A-1B21-F7D5991956B2}"/>
              </a:ext>
            </a:extLst>
          </p:cNvPr>
          <p:cNvSpPr>
            <a:spLocks noGrp="1"/>
          </p:cNvSpPr>
          <p:nvPr>
            <p:ph type="sldNum" sz="quarter" idx="12"/>
          </p:nvPr>
        </p:nvSpPr>
        <p:spPr/>
        <p:txBody>
          <a:bodyPr/>
          <a:lstStyle/>
          <a:p>
            <a:fld id="{93BC0654-AF9A-4AE9-B629-E4CE37868D80}" type="slidenum">
              <a:rPr lang="en-GB" smtClean="0"/>
              <a:t>‹#›</a:t>
            </a:fld>
            <a:endParaRPr lang="en-GB"/>
          </a:p>
        </p:txBody>
      </p:sp>
    </p:spTree>
    <p:extLst>
      <p:ext uri="{BB962C8B-B14F-4D97-AF65-F5344CB8AC3E}">
        <p14:creationId xmlns:p14="http://schemas.microsoft.com/office/powerpoint/2010/main" val="1116327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E1BB5D-12FD-04F3-9773-53E9FDC03B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7AD5F48-DD4D-DE1D-4EB2-F0986C17C6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6B27F1E-816D-15DF-9EEC-64B305ACD1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7A32F9A-5044-6FD9-6AF2-208DCF13DB50}"/>
              </a:ext>
            </a:extLst>
          </p:cNvPr>
          <p:cNvSpPr>
            <a:spLocks noGrp="1"/>
          </p:cNvSpPr>
          <p:nvPr>
            <p:ph type="dt" sz="half" idx="10"/>
          </p:nvPr>
        </p:nvSpPr>
        <p:spPr/>
        <p:txBody>
          <a:bodyPr/>
          <a:lstStyle/>
          <a:p>
            <a:fld id="{B303327B-9E32-4D67-9BED-D9C564230022}" type="datetimeFigureOut">
              <a:rPr lang="en-GB" smtClean="0"/>
              <a:t>14/06/2023</a:t>
            </a:fld>
            <a:endParaRPr lang="en-GB"/>
          </a:p>
        </p:txBody>
      </p:sp>
      <p:sp>
        <p:nvSpPr>
          <p:cNvPr id="6" name="Footer Placeholder 5">
            <a:extLst>
              <a:ext uri="{FF2B5EF4-FFF2-40B4-BE49-F238E27FC236}">
                <a16:creationId xmlns:a16="http://schemas.microsoft.com/office/drawing/2014/main" id="{80A27FF8-32A5-4BBE-3922-09D4AC39C97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D751CD6-8A06-0F79-C1CA-D945A176557D}"/>
              </a:ext>
            </a:extLst>
          </p:cNvPr>
          <p:cNvSpPr>
            <a:spLocks noGrp="1"/>
          </p:cNvSpPr>
          <p:nvPr>
            <p:ph type="sldNum" sz="quarter" idx="12"/>
          </p:nvPr>
        </p:nvSpPr>
        <p:spPr/>
        <p:txBody>
          <a:bodyPr/>
          <a:lstStyle/>
          <a:p>
            <a:fld id="{93BC0654-AF9A-4AE9-B629-E4CE37868D80}" type="slidenum">
              <a:rPr lang="en-GB" smtClean="0"/>
              <a:t>‹#›</a:t>
            </a:fld>
            <a:endParaRPr lang="en-GB"/>
          </a:p>
        </p:txBody>
      </p:sp>
    </p:spTree>
    <p:extLst>
      <p:ext uri="{BB962C8B-B14F-4D97-AF65-F5344CB8AC3E}">
        <p14:creationId xmlns:p14="http://schemas.microsoft.com/office/powerpoint/2010/main" val="3783008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37BA8A-2A85-3CD5-14B1-FF6917674A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0499996-74A6-4C2D-FD98-A2C704AACA0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5CF628B-60E5-25C0-4480-F34F9481CB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CEB60C8-60D8-31CB-B847-1B52E2FA7CCF}"/>
              </a:ext>
            </a:extLst>
          </p:cNvPr>
          <p:cNvSpPr>
            <a:spLocks noGrp="1"/>
          </p:cNvSpPr>
          <p:nvPr>
            <p:ph type="dt" sz="half" idx="10"/>
          </p:nvPr>
        </p:nvSpPr>
        <p:spPr/>
        <p:txBody>
          <a:bodyPr/>
          <a:lstStyle/>
          <a:p>
            <a:fld id="{B303327B-9E32-4D67-9BED-D9C564230022}" type="datetimeFigureOut">
              <a:rPr lang="en-GB" smtClean="0"/>
              <a:t>14/06/2023</a:t>
            </a:fld>
            <a:endParaRPr lang="en-GB"/>
          </a:p>
        </p:txBody>
      </p:sp>
      <p:sp>
        <p:nvSpPr>
          <p:cNvPr id="6" name="Footer Placeholder 5">
            <a:extLst>
              <a:ext uri="{FF2B5EF4-FFF2-40B4-BE49-F238E27FC236}">
                <a16:creationId xmlns:a16="http://schemas.microsoft.com/office/drawing/2014/main" id="{431839D2-4AB4-7ACE-DFB8-9BEDC1C6625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AFA726A-E436-9A2B-2D75-EEC959C45C3C}"/>
              </a:ext>
            </a:extLst>
          </p:cNvPr>
          <p:cNvSpPr>
            <a:spLocks noGrp="1"/>
          </p:cNvSpPr>
          <p:nvPr>
            <p:ph type="sldNum" sz="quarter" idx="12"/>
          </p:nvPr>
        </p:nvSpPr>
        <p:spPr/>
        <p:txBody>
          <a:bodyPr/>
          <a:lstStyle/>
          <a:p>
            <a:fld id="{93BC0654-AF9A-4AE9-B629-E4CE37868D80}" type="slidenum">
              <a:rPr lang="en-GB" smtClean="0"/>
              <a:t>‹#›</a:t>
            </a:fld>
            <a:endParaRPr lang="en-GB"/>
          </a:p>
        </p:txBody>
      </p:sp>
    </p:spTree>
    <p:extLst>
      <p:ext uri="{BB962C8B-B14F-4D97-AF65-F5344CB8AC3E}">
        <p14:creationId xmlns:p14="http://schemas.microsoft.com/office/powerpoint/2010/main" val="35313220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CF465FC-B357-B342-BF05-45D6813F0A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2C67857-1CC9-FC54-38A8-3F04BA3968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0A0787-32F7-C0B4-1E4F-F7A2DA4E3C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03327B-9E32-4D67-9BED-D9C564230022}" type="datetimeFigureOut">
              <a:rPr lang="en-GB" smtClean="0"/>
              <a:t>14/06/2023</a:t>
            </a:fld>
            <a:endParaRPr lang="en-GB"/>
          </a:p>
        </p:txBody>
      </p:sp>
      <p:sp>
        <p:nvSpPr>
          <p:cNvPr id="5" name="Footer Placeholder 4">
            <a:extLst>
              <a:ext uri="{FF2B5EF4-FFF2-40B4-BE49-F238E27FC236}">
                <a16:creationId xmlns:a16="http://schemas.microsoft.com/office/drawing/2014/main" id="{9DC53859-728D-F7F4-E0C5-83B1EFD866C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A02A8E4-DBF9-1BF2-4206-D7E1536C20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BC0654-AF9A-4AE9-B629-E4CE37868D80}" type="slidenum">
              <a:rPr lang="en-GB" smtClean="0"/>
              <a:t>‹#›</a:t>
            </a:fld>
            <a:endParaRPr lang="en-GB"/>
          </a:p>
        </p:txBody>
      </p:sp>
    </p:spTree>
    <p:extLst>
      <p:ext uri="{BB962C8B-B14F-4D97-AF65-F5344CB8AC3E}">
        <p14:creationId xmlns:p14="http://schemas.microsoft.com/office/powerpoint/2010/main" val="1963834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A8CBCBC5-5A34-6910-C28B-6411FBC7E3BB}"/>
              </a:ext>
            </a:extLst>
          </p:cNvPr>
          <p:cNvSpPr/>
          <p:nvPr/>
        </p:nvSpPr>
        <p:spPr>
          <a:xfrm>
            <a:off x="12141" y="1"/>
            <a:ext cx="12192000" cy="6858000"/>
          </a:xfrm>
          <a:prstGeom prst="rect">
            <a:avLst/>
          </a:prstGeom>
          <a:solidFill>
            <a:schemeClr val="bg1">
              <a:lumMod val="85000"/>
            </a:schemeClr>
          </a:solidFill>
          <a:ln w="285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TextBox 25">
            <a:extLst>
              <a:ext uri="{FF2B5EF4-FFF2-40B4-BE49-F238E27FC236}">
                <a16:creationId xmlns:a16="http://schemas.microsoft.com/office/drawing/2014/main" id="{CF47AB6F-9E7A-A57E-A3A5-8A4F1BEA0C69}"/>
              </a:ext>
            </a:extLst>
          </p:cNvPr>
          <p:cNvSpPr txBox="1"/>
          <p:nvPr/>
        </p:nvSpPr>
        <p:spPr>
          <a:xfrm>
            <a:off x="76512" y="157079"/>
            <a:ext cx="2243396" cy="1015663"/>
          </a:xfrm>
          <a:prstGeom prst="rect">
            <a:avLst/>
          </a:prstGeom>
          <a:noFill/>
          <a:ln w="38100">
            <a:solidFill>
              <a:srgbClr val="2E75B6"/>
            </a:solidFill>
          </a:ln>
        </p:spPr>
        <p:txBody>
          <a:bodyPr wrap="square" rtlCol="0">
            <a:spAutoFit/>
          </a:bodyPr>
          <a:lstStyle/>
          <a:p>
            <a:pPr algn="ctr"/>
            <a:r>
              <a:rPr lang="en-GB" sz="2000" b="1" dirty="0"/>
              <a:t>Integrated Health and Social Care Hubs</a:t>
            </a:r>
          </a:p>
        </p:txBody>
      </p:sp>
      <p:grpSp>
        <p:nvGrpSpPr>
          <p:cNvPr id="14" name="Group 13">
            <a:extLst>
              <a:ext uri="{FF2B5EF4-FFF2-40B4-BE49-F238E27FC236}">
                <a16:creationId xmlns:a16="http://schemas.microsoft.com/office/drawing/2014/main" id="{27413ABD-BCC0-A4C5-42FD-F996A18F61D8}"/>
              </a:ext>
            </a:extLst>
          </p:cNvPr>
          <p:cNvGrpSpPr/>
          <p:nvPr/>
        </p:nvGrpSpPr>
        <p:grpSpPr>
          <a:xfrm>
            <a:off x="0" y="0"/>
            <a:ext cx="12191979" cy="6853340"/>
            <a:chOff x="166822" y="158487"/>
            <a:chExt cx="11816871" cy="6853340"/>
          </a:xfrm>
        </p:grpSpPr>
        <p:sp>
          <p:nvSpPr>
            <p:cNvPr id="29" name="Rectangle 28">
              <a:extLst>
                <a:ext uri="{FF2B5EF4-FFF2-40B4-BE49-F238E27FC236}">
                  <a16:creationId xmlns:a16="http://schemas.microsoft.com/office/drawing/2014/main" id="{4A852968-B95E-39BE-8C2F-3EC8FD8D8F99}"/>
                </a:ext>
              </a:extLst>
            </p:cNvPr>
            <p:cNvSpPr/>
            <p:nvPr/>
          </p:nvSpPr>
          <p:spPr>
            <a:xfrm>
              <a:off x="2477744" y="158487"/>
              <a:ext cx="9505949" cy="561068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 </a:t>
              </a:r>
              <a:endParaRPr lang="en-GB" dirty="0"/>
            </a:p>
          </p:txBody>
        </p:sp>
        <p:sp>
          <p:nvSpPr>
            <p:cNvPr id="27" name="TextBox 26">
              <a:extLst>
                <a:ext uri="{FF2B5EF4-FFF2-40B4-BE49-F238E27FC236}">
                  <a16:creationId xmlns:a16="http://schemas.microsoft.com/office/drawing/2014/main" id="{5AD3502C-3FD9-5AE2-C8B8-0D4B2EA07D4B}"/>
                </a:ext>
              </a:extLst>
            </p:cNvPr>
            <p:cNvSpPr txBox="1"/>
            <p:nvPr/>
          </p:nvSpPr>
          <p:spPr>
            <a:xfrm>
              <a:off x="2445379" y="183728"/>
              <a:ext cx="9459477" cy="1277273"/>
            </a:xfrm>
            <a:prstGeom prst="rect">
              <a:avLst/>
            </a:prstGeom>
            <a:noFill/>
            <a:ln>
              <a:noFill/>
            </a:ln>
          </p:spPr>
          <p:txBody>
            <a:bodyPr wrap="square" rtlCol="0">
              <a:spAutoFit/>
            </a:bodyPr>
            <a:lstStyle/>
            <a:p>
              <a:pPr marL="171450" indent="-171450">
                <a:buFont typeface="Arial" panose="020B0604020202020204" pitchFamily="34" charset="0"/>
                <a:buChar char="•"/>
              </a:pPr>
              <a:r>
                <a:rPr lang="en-GB" sz="1100" dirty="0">
                  <a:solidFill>
                    <a:schemeClr val="bg1"/>
                  </a:solidFill>
                </a:rPr>
                <a:t>It is recognised that there are a wide range of hubs in operation across Wales and all play a valuable role in supporting peoples wellbeing.</a:t>
              </a:r>
            </a:p>
            <a:p>
              <a:pPr marL="171450" indent="-171450">
                <a:buFont typeface="Arial" panose="020B0604020202020204" pitchFamily="34" charset="0"/>
                <a:buChar char="•"/>
              </a:pPr>
              <a:r>
                <a:rPr lang="en-GB" sz="1100" dirty="0">
                  <a:solidFill>
                    <a:schemeClr val="bg1"/>
                  </a:solidFill>
                </a:rPr>
                <a:t>For a  Hub to be eligible for IRCF the greatest part of its service offer must be health and social care related.  Type A hubs are important but outside the scope of IRCF</a:t>
              </a:r>
            </a:p>
            <a:p>
              <a:pPr marL="171450" indent="-171450">
                <a:buFont typeface="Arial" panose="020B0604020202020204" pitchFamily="34" charset="0"/>
                <a:buChar char="•"/>
              </a:pPr>
              <a:r>
                <a:rPr lang="en-GB" sz="1100" dirty="0">
                  <a:solidFill>
                    <a:schemeClr val="bg1"/>
                  </a:solidFill>
                </a:rPr>
                <a:t>Hub types B to D indicate a graduated range of Integrated Community Health and Social Care Hubs which may be considered for funding through IRCF.</a:t>
              </a:r>
            </a:p>
            <a:p>
              <a:pPr marL="171450" indent="-171450">
                <a:buFont typeface="Arial" panose="020B0604020202020204" pitchFamily="34" charset="0"/>
                <a:buChar char="•"/>
              </a:pPr>
              <a:r>
                <a:rPr lang="en-GB" sz="1100" dirty="0">
                  <a:solidFill>
                    <a:schemeClr val="bg1"/>
                  </a:solidFill>
                </a:rPr>
                <a:t>Hub Types are intended to be cumulative i.e. a Type D Health and Care Hub may include aspects of Type A to C Hubs.   </a:t>
              </a:r>
            </a:p>
            <a:p>
              <a:pPr marL="171450" indent="-171450">
                <a:buFont typeface="Arial" panose="020B0604020202020204" pitchFamily="34" charset="0"/>
                <a:buChar char="•"/>
              </a:pPr>
              <a:r>
                <a:rPr lang="en-GB" sz="1100" dirty="0">
                  <a:solidFill>
                    <a:schemeClr val="bg1"/>
                  </a:solidFill>
                </a:rPr>
                <a:t>Type E Hubs could be stand alone population specific hubs or could be part of a wider hub network. </a:t>
              </a:r>
            </a:p>
            <a:p>
              <a:pPr marL="171450" indent="-171450">
                <a:buFont typeface="Arial" panose="020B0604020202020204" pitchFamily="34" charset="0"/>
                <a:buChar char="•"/>
              </a:pPr>
              <a:r>
                <a:rPr lang="en-GB" sz="1100" dirty="0">
                  <a:solidFill>
                    <a:schemeClr val="bg1"/>
                  </a:solidFill>
                </a:rPr>
                <a:t>The scale and range of services outlined here is not intended to be prescriptive or exhaustive, more illustrative.  The exact make up will be dependent upon local design and identified need.  </a:t>
              </a:r>
            </a:p>
          </p:txBody>
        </p:sp>
        <p:grpSp>
          <p:nvGrpSpPr>
            <p:cNvPr id="44" name="Group 43">
              <a:extLst>
                <a:ext uri="{FF2B5EF4-FFF2-40B4-BE49-F238E27FC236}">
                  <a16:creationId xmlns:a16="http://schemas.microsoft.com/office/drawing/2014/main" id="{B272A9B1-521C-0223-A5A2-06CF9ACF8B3F}"/>
                </a:ext>
              </a:extLst>
            </p:cNvPr>
            <p:cNvGrpSpPr/>
            <p:nvPr/>
          </p:nvGrpSpPr>
          <p:grpSpPr>
            <a:xfrm>
              <a:off x="2556217" y="1452454"/>
              <a:ext cx="2257197" cy="4281541"/>
              <a:chOff x="4067953" y="1479088"/>
              <a:chExt cx="1639921" cy="4862812"/>
            </a:xfrm>
          </p:grpSpPr>
          <p:sp>
            <p:nvSpPr>
              <p:cNvPr id="5" name="Rectangle: Top Corners Snipped 4">
                <a:extLst>
                  <a:ext uri="{FF2B5EF4-FFF2-40B4-BE49-F238E27FC236}">
                    <a16:creationId xmlns:a16="http://schemas.microsoft.com/office/drawing/2014/main" id="{B3484C3F-87AA-AA01-C232-1FACEC89F331}"/>
                  </a:ext>
                </a:extLst>
              </p:cNvPr>
              <p:cNvSpPr/>
              <p:nvPr/>
            </p:nvSpPr>
            <p:spPr>
              <a:xfrm>
                <a:off x="4067954" y="1479088"/>
                <a:ext cx="1639920" cy="940411"/>
              </a:xfrm>
              <a:prstGeom prst="snip2SameRect">
                <a:avLst>
                  <a:gd name="adj1" fmla="val 29393"/>
                  <a:gd name="adj2" fmla="val 0"/>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lnSpcReduction="20000"/>
              </a:bodyPr>
              <a:lstStyle/>
              <a:p>
                <a:pPr algn="ctr"/>
                <a:r>
                  <a:rPr lang="en-GB" sz="1600" b="1" dirty="0"/>
                  <a:t>Type B</a:t>
                </a:r>
              </a:p>
              <a:p>
                <a:pPr algn="ctr"/>
                <a:r>
                  <a:rPr lang="en-GB" sz="1600" b="1" dirty="0"/>
                  <a:t>General Community Wellbeing Hub</a:t>
                </a:r>
              </a:p>
            </p:txBody>
          </p:sp>
          <p:sp>
            <p:nvSpPr>
              <p:cNvPr id="31" name="TextBox 30">
                <a:extLst>
                  <a:ext uri="{FF2B5EF4-FFF2-40B4-BE49-F238E27FC236}">
                    <a16:creationId xmlns:a16="http://schemas.microsoft.com/office/drawing/2014/main" id="{4BBC1719-8AEC-C94B-9DBA-06A8605D5E28}"/>
                  </a:ext>
                </a:extLst>
              </p:cNvPr>
              <p:cNvSpPr txBox="1">
                <a:spLocks/>
              </p:cNvSpPr>
              <p:nvPr/>
            </p:nvSpPr>
            <p:spPr>
              <a:xfrm>
                <a:off x="4067953" y="2416705"/>
                <a:ext cx="1639920" cy="3925195"/>
              </a:xfrm>
              <a:prstGeom prst="rect">
                <a:avLst/>
              </a:prstGeom>
              <a:solidFill>
                <a:schemeClr val="accent1">
                  <a:lumMod val="20000"/>
                  <a:lumOff val="80000"/>
                </a:schemeClr>
              </a:solidFill>
            </p:spPr>
            <p:txBody>
              <a:bodyPr wrap="square" rtlCol="0">
                <a:spAutoFit/>
              </a:bodyPr>
              <a:lstStyle/>
              <a:p>
                <a:r>
                  <a:rPr lang="en-GB" sz="900" b="1" dirty="0"/>
                  <a:t>Characteristics:</a:t>
                </a:r>
              </a:p>
              <a:p>
                <a:pPr marL="171450" indent="-171450">
                  <a:buFontTx/>
                  <a:buChar char="-"/>
                </a:pPr>
                <a:r>
                  <a:rPr lang="en-GB" sz="900" dirty="0"/>
                  <a:t>Focus on general population wellbeing and health promotion</a:t>
                </a:r>
              </a:p>
              <a:p>
                <a:pPr marL="171450" indent="-171450">
                  <a:buFontTx/>
                  <a:buChar char="-"/>
                </a:pPr>
                <a:r>
                  <a:rPr lang="en-GB" sz="900" dirty="0"/>
                  <a:t>Some limited statutory health and social care service delivery</a:t>
                </a:r>
              </a:p>
              <a:p>
                <a:pPr marL="171450" indent="-171450">
                  <a:buFontTx/>
                  <a:buChar char="-"/>
                </a:pPr>
                <a:r>
                  <a:rPr lang="en-GB" sz="900" dirty="0"/>
                  <a:t>Limited clinical capacity</a:t>
                </a:r>
              </a:p>
              <a:p>
                <a:pPr marL="171450" indent="-171450">
                  <a:buFontTx/>
                  <a:buChar char="-"/>
                </a:pPr>
                <a:r>
                  <a:rPr lang="en-GB" sz="900" dirty="0"/>
                  <a:t>Some scheduled/sessional health and care service delivery</a:t>
                </a:r>
              </a:p>
              <a:p>
                <a:pPr marL="171450" indent="-171450">
                  <a:buFontTx/>
                  <a:buChar char="-"/>
                </a:pPr>
                <a:r>
                  <a:rPr lang="en-GB" sz="900" dirty="0"/>
                  <a:t>General wellbeing support available including advice from wider support services such as housing</a:t>
                </a:r>
              </a:p>
              <a:p>
                <a:pPr marL="171450" indent="-171450">
                  <a:buFontTx/>
                  <a:buChar char="-"/>
                </a:pPr>
                <a:r>
                  <a:rPr lang="en-GB" sz="900" dirty="0"/>
                  <a:t>Bookable accommodation for  Primary Care facilities and  outreach primary care services / allied health professional teams</a:t>
                </a:r>
              </a:p>
              <a:p>
                <a:pPr marL="171450" indent="-171450">
                  <a:buFontTx/>
                  <a:buChar char="-"/>
                </a:pPr>
                <a:r>
                  <a:rPr lang="en-GB" sz="900" dirty="0"/>
                  <a:t>Connections to wider Accelerated Cluster Development</a:t>
                </a:r>
              </a:p>
              <a:p>
                <a:pPr marL="171450" indent="-171450">
                  <a:buFontTx/>
                  <a:buChar char="-"/>
                </a:pPr>
                <a:r>
                  <a:rPr lang="en-GB" sz="900" dirty="0"/>
                  <a:t>Periodic multi-disciplinary services on site</a:t>
                </a:r>
              </a:p>
              <a:p>
                <a:endParaRPr lang="en-GB" sz="900" b="1" dirty="0"/>
              </a:p>
              <a:p>
                <a:r>
                  <a:rPr lang="en-GB" sz="900" b="1" dirty="0"/>
                  <a:t>E.g. Offers:</a:t>
                </a:r>
              </a:p>
              <a:p>
                <a:pPr marL="171450" indent="-171450">
                  <a:buFontTx/>
                  <a:buChar char="-"/>
                </a:pPr>
                <a:r>
                  <a:rPr lang="en-GB" sz="900" dirty="0"/>
                  <a:t>health interventions, </a:t>
                </a:r>
              </a:p>
              <a:p>
                <a:pPr marL="171450" indent="-171450">
                  <a:buFontTx/>
                  <a:buChar char="-"/>
                </a:pPr>
                <a:r>
                  <a:rPr lang="en-GB" sz="900" dirty="0"/>
                  <a:t>daytime activities  </a:t>
                </a:r>
              </a:p>
              <a:p>
                <a:pPr marL="171450" indent="-171450">
                  <a:buFontTx/>
                  <a:buChar char="-"/>
                </a:pPr>
                <a:r>
                  <a:rPr lang="en-GB" sz="900" dirty="0"/>
                  <a:t>housing, employment and anti-poverty services </a:t>
                </a:r>
              </a:p>
              <a:p>
                <a:pPr marL="171450" indent="-171450">
                  <a:buFontTx/>
                  <a:buChar char="-"/>
                </a:pPr>
                <a:r>
                  <a:rPr lang="en-GB" sz="900" dirty="0"/>
                  <a:t>Communities of Care e.g. Dementia</a:t>
                </a:r>
                <a:endParaRPr lang="en-GB" sz="1200" dirty="0"/>
              </a:p>
            </p:txBody>
          </p:sp>
        </p:grpSp>
        <p:grpSp>
          <p:nvGrpSpPr>
            <p:cNvPr id="39" name="Group 38">
              <a:extLst>
                <a:ext uri="{FF2B5EF4-FFF2-40B4-BE49-F238E27FC236}">
                  <a16:creationId xmlns:a16="http://schemas.microsoft.com/office/drawing/2014/main" id="{F50EAB71-E386-591E-9BD8-69D8292D3F31}"/>
                </a:ext>
              </a:extLst>
            </p:cNvPr>
            <p:cNvGrpSpPr/>
            <p:nvPr/>
          </p:nvGrpSpPr>
          <p:grpSpPr>
            <a:xfrm>
              <a:off x="4929787" y="1452454"/>
              <a:ext cx="2260391" cy="4281540"/>
              <a:chOff x="5631346" y="1605253"/>
              <a:chExt cx="1766302" cy="4057626"/>
            </a:xfrm>
          </p:grpSpPr>
          <p:sp>
            <p:nvSpPr>
              <p:cNvPr id="6" name="Rectangle: Top Corners Snipped 5">
                <a:extLst>
                  <a:ext uri="{FF2B5EF4-FFF2-40B4-BE49-F238E27FC236}">
                    <a16:creationId xmlns:a16="http://schemas.microsoft.com/office/drawing/2014/main" id="{FD9162D5-B5B4-894E-87FF-4A08AA41A377}"/>
                  </a:ext>
                </a:extLst>
              </p:cNvPr>
              <p:cNvSpPr/>
              <p:nvPr/>
            </p:nvSpPr>
            <p:spPr>
              <a:xfrm>
                <a:off x="5633844" y="1605253"/>
                <a:ext cx="1763804" cy="784698"/>
              </a:xfrm>
              <a:prstGeom prst="snip2SameRect">
                <a:avLst>
                  <a:gd name="adj1" fmla="val 29393"/>
                  <a:gd name="adj2" fmla="val 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lnSpcReduction="20000"/>
              </a:bodyPr>
              <a:lstStyle/>
              <a:p>
                <a:pPr algn="ctr"/>
                <a:r>
                  <a:rPr lang="en-GB" sz="1600" b="1" dirty="0"/>
                  <a:t>Type C</a:t>
                </a:r>
              </a:p>
              <a:p>
                <a:pPr algn="ctr"/>
                <a:r>
                  <a:rPr lang="en-GB" sz="1600" b="1" dirty="0"/>
                  <a:t>Health, Care &amp; Wellbeing Hub</a:t>
                </a:r>
              </a:p>
            </p:txBody>
          </p:sp>
          <p:sp>
            <p:nvSpPr>
              <p:cNvPr id="36" name="TextBox 35">
                <a:extLst>
                  <a:ext uri="{FF2B5EF4-FFF2-40B4-BE49-F238E27FC236}">
                    <a16:creationId xmlns:a16="http://schemas.microsoft.com/office/drawing/2014/main" id="{E2E1958B-0787-F87B-D13D-256E90C75209}"/>
                  </a:ext>
                </a:extLst>
              </p:cNvPr>
              <p:cNvSpPr txBox="1">
                <a:spLocks/>
              </p:cNvSpPr>
              <p:nvPr/>
            </p:nvSpPr>
            <p:spPr>
              <a:xfrm>
                <a:off x="5631346" y="2387619"/>
                <a:ext cx="1763804" cy="3275260"/>
              </a:xfrm>
              <a:prstGeom prst="rect">
                <a:avLst/>
              </a:prstGeom>
              <a:solidFill>
                <a:schemeClr val="accent1">
                  <a:lumMod val="40000"/>
                  <a:lumOff val="60000"/>
                </a:schemeClr>
              </a:solidFill>
            </p:spPr>
            <p:txBody>
              <a:bodyPr wrap="square" rtlCol="0">
                <a:spAutoFit/>
              </a:bodyPr>
              <a:lstStyle/>
              <a:p>
                <a:r>
                  <a:rPr lang="en-GB" sz="900" b="1" dirty="0"/>
                  <a:t>Characteristics:</a:t>
                </a:r>
              </a:p>
              <a:p>
                <a:pPr marL="171450" indent="-171450">
                  <a:buFontTx/>
                  <a:buChar char="-"/>
                </a:pPr>
                <a:r>
                  <a:rPr lang="en-GB" sz="900" dirty="0"/>
                  <a:t>Focus on general population health and social care and ill-health prevention</a:t>
                </a:r>
              </a:p>
              <a:p>
                <a:pPr marL="171450" indent="-171450">
                  <a:buFontTx/>
                  <a:buChar char="-"/>
                </a:pPr>
                <a:r>
                  <a:rPr lang="en-GB" sz="900" dirty="0"/>
                  <a:t>Substantive GMS services available including adequate clinical capacity</a:t>
                </a:r>
              </a:p>
              <a:p>
                <a:pPr marL="171450" indent="-171450">
                  <a:buFontTx/>
                  <a:buChar char="-"/>
                </a:pPr>
                <a:r>
                  <a:rPr lang="en-GB" sz="900" dirty="0"/>
                  <a:t>Substantive statutory health and social care services available on site</a:t>
                </a:r>
              </a:p>
              <a:p>
                <a:pPr marL="171450" indent="-171450">
                  <a:buFontTx/>
                  <a:buChar char="-"/>
                </a:pPr>
                <a:r>
                  <a:rPr lang="en-GB" sz="900" dirty="0"/>
                  <a:t>May host periodic complimentary clinical staff and other multi-disciplinary services</a:t>
                </a:r>
              </a:p>
              <a:p>
                <a:pPr marL="171450" indent="-171450">
                  <a:buFontTx/>
                  <a:buChar char="-"/>
                </a:pPr>
                <a:r>
                  <a:rPr lang="en-GB" sz="900" dirty="0">
                    <a:solidFill>
                      <a:srgbClr val="000000">
                        <a:hueOff val="0"/>
                        <a:satOff val="0"/>
                        <a:lumOff val="0"/>
                        <a:alphaOff val="0"/>
                      </a:srgbClr>
                    </a:solidFill>
                    <a:latin typeface="Calibri"/>
                  </a:rPr>
                  <a:t>P</a:t>
                </a:r>
                <a:r>
                  <a:rPr lang="en-GB" sz="900" dirty="0">
                    <a:solidFill>
                      <a:srgbClr val="000000">
                        <a:hueOff val="0"/>
                        <a:satOff val="0"/>
                        <a:lumOff val="0"/>
                        <a:alphaOff val="0"/>
                      </a:srgbClr>
                    </a:solidFill>
                    <a:latin typeface="Calibri"/>
                    <a:ea typeface="+mn-ea"/>
                    <a:cs typeface="+mn-cs"/>
                  </a:rPr>
                  <a:t>art of accelerated cluster delivery</a:t>
                </a:r>
                <a:endParaRPr lang="en-GB" sz="900" dirty="0">
                  <a:highlight>
                    <a:srgbClr val="FFFF00"/>
                  </a:highlight>
                </a:endParaRPr>
              </a:p>
              <a:p>
                <a:endParaRPr lang="en-GB" sz="900" b="1" dirty="0"/>
              </a:p>
              <a:p>
                <a:endParaRPr lang="en-GB" sz="900" b="1" dirty="0"/>
              </a:p>
              <a:p>
                <a:endParaRPr lang="en-GB" sz="900" b="1" dirty="0"/>
              </a:p>
              <a:p>
                <a:endParaRPr lang="en-GB" sz="900" b="1" dirty="0"/>
              </a:p>
              <a:p>
                <a:endParaRPr lang="en-GB" sz="900" b="1" dirty="0"/>
              </a:p>
              <a:p>
                <a:endParaRPr lang="en-GB" sz="900" b="1" dirty="0"/>
              </a:p>
              <a:p>
                <a:endParaRPr lang="en-GB" sz="900" b="1" dirty="0"/>
              </a:p>
              <a:p>
                <a:endParaRPr lang="en-GB" sz="900" b="1" dirty="0"/>
              </a:p>
              <a:p>
                <a:r>
                  <a:rPr lang="en-GB" sz="900" b="1" dirty="0"/>
                  <a:t>E.g.</a:t>
                </a:r>
              </a:p>
              <a:p>
                <a:pPr marL="171450" indent="-171450">
                  <a:buFontTx/>
                  <a:buChar char="-"/>
                </a:pPr>
                <a:r>
                  <a:rPr lang="en-GB" sz="900" dirty="0"/>
                  <a:t>Integrated Centre offering LA and/or 3</a:t>
                </a:r>
                <a:r>
                  <a:rPr lang="en-GB" sz="900" baseline="30000" dirty="0"/>
                  <a:t>rd</a:t>
                </a:r>
                <a:r>
                  <a:rPr lang="en-GB" sz="900" dirty="0"/>
                  <a:t> sector wellbeing services + health services such as leg clinic, mental health support and/or health professional</a:t>
                </a:r>
              </a:p>
              <a:p>
                <a:pPr marL="171450" indent="-171450">
                  <a:buFontTx/>
                  <a:buChar char="-"/>
                </a:pPr>
                <a:r>
                  <a:rPr lang="en-GB" sz="900" dirty="0"/>
                  <a:t> outreach into communities or other connected hubs</a:t>
                </a:r>
                <a:endParaRPr lang="en-GB" sz="1200" dirty="0"/>
              </a:p>
              <a:p>
                <a:pPr marL="171450" indent="-171450">
                  <a:buFontTx/>
                  <a:buChar char="-"/>
                </a:pPr>
                <a:endParaRPr lang="en-GB" sz="1200" dirty="0"/>
              </a:p>
            </p:txBody>
          </p:sp>
        </p:grpSp>
        <p:grpSp>
          <p:nvGrpSpPr>
            <p:cNvPr id="40" name="Group 39">
              <a:extLst>
                <a:ext uri="{FF2B5EF4-FFF2-40B4-BE49-F238E27FC236}">
                  <a16:creationId xmlns:a16="http://schemas.microsoft.com/office/drawing/2014/main" id="{E3A878EE-2E76-178E-0D33-EC8089180D82}"/>
                </a:ext>
              </a:extLst>
            </p:cNvPr>
            <p:cNvGrpSpPr/>
            <p:nvPr/>
          </p:nvGrpSpPr>
          <p:grpSpPr>
            <a:xfrm>
              <a:off x="9676912" y="1452454"/>
              <a:ext cx="2266789" cy="4281542"/>
              <a:chOff x="9947692" y="1603879"/>
              <a:chExt cx="1973062" cy="4742660"/>
            </a:xfrm>
          </p:grpSpPr>
          <p:sp>
            <p:nvSpPr>
              <p:cNvPr id="7" name="Rectangle: Top Corners Snipped 6">
                <a:extLst>
                  <a:ext uri="{FF2B5EF4-FFF2-40B4-BE49-F238E27FC236}">
                    <a16:creationId xmlns:a16="http://schemas.microsoft.com/office/drawing/2014/main" id="{0193CE7E-4340-A586-B091-C64797797309}"/>
                  </a:ext>
                </a:extLst>
              </p:cNvPr>
              <p:cNvSpPr/>
              <p:nvPr/>
            </p:nvSpPr>
            <p:spPr>
              <a:xfrm>
                <a:off x="9956044" y="1603879"/>
                <a:ext cx="1964710" cy="917175"/>
              </a:xfrm>
              <a:prstGeom prst="snip2SameRect">
                <a:avLst>
                  <a:gd name="adj1" fmla="val 29393"/>
                  <a:gd name="adj2" fmla="val 0"/>
                </a:avLst>
              </a:prstGeom>
              <a:solidFill>
                <a:srgbClr val="8CB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lnSpcReduction="20000"/>
              </a:bodyPr>
              <a:lstStyle/>
              <a:p>
                <a:pPr algn="ctr"/>
                <a:r>
                  <a:rPr lang="en-GB" sz="1600" b="1" dirty="0"/>
                  <a:t>Type E</a:t>
                </a:r>
              </a:p>
              <a:p>
                <a:pPr algn="ctr"/>
                <a:r>
                  <a:rPr lang="en-GB" sz="1600" b="1" dirty="0"/>
                  <a:t>Population Specific  Health &amp; Wellbeing Hub</a:t>
                </a:r>
              </a:p>
            </p:txBody>
          </p:sp>
          <p:sp>
            <p:nvSpPr>
              <p:cNvPr id="37" name="TextBox 36">
                <a:extLst>
                  <a:ext uri="{FF2B5EF4-FFF2-40B4-BE49-F238E27FC236}">
                    <a16:creationId xmlns:a16="http://schemas.microsoft.com/office/drawing/2014/main" id="{1343FE59-4E08-C86A-BCBE-4FD77B35B2AB}"/>
                  </a:ext>
                </a:extLst>
              </p:cNvPr>
              <p:cNvSpPr txBox="1"/>
              <p:nvPr/>
            </p:nvSpPr>
            <p:spPr>
              <a:xfrm>
                <a:off x="9947692" y="2518331"/>
                <a:ext cx="1964710" cy="3828208"/>
              </a:xfrm>
              <a:prstGeom prst="rect">
                <a:avLst/>
              </a:prstGeom>
              <a:solidFill>
                <a:srgbClr val="CDDECC"/>
              </a:solidFill>
            </p:spPr>
            <p:txBody>
              <a:bodyPr wrap="square" lIns="91440" tIns="45720" rIns="91440" bIns="45720" rtlCol="0" anchor="t">
                <a:spAutoFit/>
              </a:bodyPr>
              <a:lstStyle/>
              <a:p>
                <a:r>
                  <a:rPr lang="en-GB" sz="900" b="1" dirty="0"/>
                  <a:t>Characteristics:</a:t>
                </a:r>
              </a:p>
              <a:p>
                <a:pPr marL="171450" indent="-171450">
                  <a:buFontTx/>
                  <a:buChar char="-"/>
                </a:pPr>
                <a:r>
                  <a:rPr lang="en-GB" sz="900" dirty="0"/>
                  <a:t>General health &amp; wellbeing services with a focus on a specific population group (not open to the wider population)</a:t>
                </a:r>
              </a:p>
              <a:p>
                <a:pPr marL="171450" indent="-171450">
                  <a:buFontTx/>
                  <a:buChar char="-"/>
                </a:pPr>
                <a:r>
                  <a:rPr lang="en-GB" sz="900" dirty="0"/>
                  <a:t>Primary and Community health and social care services supporting a specific population group across a wider geographical area </a:t>
                </a:r>
              </a:p>
              <a:p>
                <a:pPr marL="171450" indent="-171450">
                  <a:buFontTx/>
                  <a:buChar char="-"/>
                </a:pPr>
                <a:r>
                  <a:rPr lang="en-GB" sz="900" dirty="0"/>
                  <a:t>Wide range of fixed community &amp; health resources on substantive and/or sessional basis</a:t>
                </a:r>
                <a:endParaRPr lang="en-GB" sz="900" dirty="0">
                  <a:highlight>
                    <a:srgbClr val="FFFF00"/>
                  </a:highlight>
                </a:endParaRPr>
              </a:p>
              <a:p>
                <a:pPr marL="171450"/>
                <a:endParaRPr lang="en-GB" sz="900" b="1" dirty="0"/>
              </a:p>
              <a:p>
                <a:pPr marL="171450"/>
                <a:endParaRPr lang="en-GB" sz="900" b="1" dirty="0"/>
              </a:p>
              <a:p>
                <a:pPr marL="171450"/>
                <a:endParaRPr lang="en-GB" sz="900" b="1" dirty="0"/>
              </a:p>
              <a:p>
                <a:pPr marL="171450"/>
                <a:endParaRPr lang="en-GB" sz="900" b="1" dirty="0"/>
              </a:p>
              <a:p>
                <a:pPr marL="171450"/>
                <a:endParaRPr lang="en-GB" sz="900" b="1" dirty="0"/>
              </a:p>
              <a:p>
                <a:pPr marL="171450"/>
                <a:endParaRPr lang="en-GB" sz="900" b="1" dirty="0"/>
              </a:p>
              <a:p>
                <a:pPr marL="171450"/>
                <a:endParaRPr lang="en-GB" sz="900" b="1" dirty="0"/>
              </a:p>
              <a:p>
                <a:pPr marL="171450"/>
                <a:r>
                  <a:rPr lang="en-GB" sz="900" b="1" dirty="0"/>
                  <a:t>E.g.</a:t>
                </a:r>
                <a:endParaRPr lang="en-GB" sz="900" b="1" dirty="0">
                  <a:cs typeface="Calibri" panose="020F0502020204030204"/>
                </a:endParaRPr>
              </a:p>
              <a:p>
                <a:pPr marL="171450" indent="-171450">
                  <a:buFontTx/>
                  <a:buChar char="-"/>
                </a:pPr>
                <a:r>
                  <a:rPr lang="en-GB" sz="900" dirty="0"/>
                  <a:t>Children’s centre</a:t>
                </a:r>
              </a:p>
              <a:p>
                <a:pPr marL="171450" indent="-171450">
                  <a:buFontTx/>
                  <a:buChar char="-"/>
                </a:pPr>
                <a:r>
                  <a:rPr lang="en-GB" sz="900" dirty="0"/>
                  <a:t>Dementia centre</a:t>
                </a:r>
                <a:endParaRPr lang="en-GB" sz="900" dirty="0">
                  <a:highlight>
                    <a:srgbClr val="FFFF00"/>
                  </a:highlight>
                </a:endParaRPr>
              </a:p>
              <a:p>
                <a:pPr marL="171450" indent="-171450">
                  <a:buFontTx/>
                  <a:buChar char="-"/>
                </a:pPr>
                <a:r>
                  <a:rPr lang="en-GB" sz="900" dirty="0"/>
                  <a:t>Substance Misuse Services</a:t>
                </a:r>
              </a:p>
              <a:p>
                <a:pPr marL="171450" indent="-171450">
                  <a:buFontTx/>
                  <a:buChar char="-"/>
                </a:pPr>
                <a:r>
                  <a:rPr lang="en-GB" sz="900" dirty="0"/>
                  <a:t>Learning disabilities support hub</a:t>
                </a:r>
              </a:p>
              <a:p>
                <a:pPr marL="171450" indent="-171450">
                  <a:buFontTx/>
                  <a:buChar char="-"/>
                </a:pPr>
                <a:r>
                  <a:rPr lang="en-GB" sz="900" dirty="0"/>
                  <a:t>Outreach/in reach into communities or other connected hubs</a:t>
                </a:r>
                <a:endParaRPr lang="en-GB" sz="1200" dirty="0"/>
              </a:p>
              <a:p>
                <a:pPr marL="171450" indent="-171450">
                  <a:buFontTx/>
                  <a:buChar char="-"/>
                </a:pPr>
                <a:endParaRPr lang="en-GB" sz="900" dirty="0">
                  <a:highlight>
                    <a:srgbClr val="FFFF00"/>
                  </a:highlight>
                </a:endParaRPr>
              </a:p>
              <a:p>
                <a:pPr marL="171450" indent="-171450">
                  <a:buFontTx/>
                  <a:buChar char="-"/>
                </a:pPr>
                <a:endParaRPr lang="en-GB" sz="900" dirty="0">
                  <a:highlight>
                    <a:srgbClr val="FFFF00"/>
                  </a:highlight>
                </a:endParaRPr>
              </a:p>
              <a:p>
                <a:pPr marL="171450" indent="-171450">
                  <a:buFontTx/>
                  <a:buChar char="-"/>
                </a:pPr>
                <a:endParaRPr lang="en-GB" sz="900" dirty="0">
                  <a:highlight>
                    <a:srgbClr val="FFFF00"/>
                  </a:highlight>
                </a:endParaRPr>
              </a:p>
              <a:p>
                <a:pPr marL="171450" indent="-171450">
                  <a:buFontTx/>
                  <a:buChar char="-"/>
                </a:pPr>
                <a:endParaRPr lang="en-GB" sz="1100" dirty="0">
                  <a:highlight>
                    <a:srgbClr val="FFFF00"/>
                  </a:highlight>
                </a:endParaRPr>
              </a:p>
              <a:p>
                <a:pPr marL="171450" indent="-171450">
                  <a:buFontTx/>
                  <a:buChar char="-"/>
                </a:pPr>
                <a:endParaRPr lang="en-GB" sz="1200" dirty="0"/>
              </a:p>
            </p:txBody>
          </p:sp>
        </p:grpSp>
        <p:grpSp>
          <p:nvGrpSpPr>
            <p:cNvPr id="41" name="Group 40">
              <a:extLst>
                <a:ext uri="{FF2B5EF4-FFF2-40B4-BE49-F238E27FC236}">
                  <a16:creationId xmlns:a16="http://schemas.microsoft.com/office/drawing/2014/main" id="{AEDFD1FE-D126-8790-520C-07497C939765}"/>
                </a:ext>
              </a:extLst>
            </p:cNvPr>
            <p:cNvGrpSpPr/>
            <p:nvPr/>
          </p:nvGrpSpPr>
          <p:grpSpPr>
            <a:xfrm>
              <a:off x="7303350" y="1452454"/>
              <a:ext cx="2263595" cy="4281539"/>
              <a:chOff x="8084856" y="1573523"/>
              <a:chExt cx="1856792" cy="4281539"/>
            </a:xfrm>
          </p:grpSpPr>
          <p:sp>
            <p:nvSpPr>
              <p:cNvPr id="8" name="Rectangle: Top Corners Snipped 7">
                <a:extLst>
                  <a:ext uri="{FF2B5EF4-FFF2-40B4-BE49-F238E27FC236}">
                    <a16:creationId xmlns:a16="http://schemas.microsoft.com/office/drawing/2014/main" id="{72BE3642-FADF-9E95-0C1C-BF91DDDC4726}"/>
                  </a:ext>
                </a:extLst>
              </p:cNvPr>
              <p:cNvSpPr/>
              <p:nvPr/>
            </p:nvSpPr>
            <p:spPr>
              <a:xfrm>
                <a:off x="8090106" y="1573523"/>
                <a:ext cx="1851542" cy="828000"/>
              </a:xfrm>
              <a:prstGeom prst="snip2SameRect">
                <a:avLst>
                  <a:gd name="adj1" fmla="val 29393"/>
                  <a:gd name="adj2" fmla="val 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77500" lnSpcReduction="20000"/>
              </a:bodyPr>
              <a:lstStyle/>
              <a:p>
                <a:pPr algn="ctr"/>
                <a:r>
                  <a:rPr lang="en-GB" sz="1600" b="1" dirty="0"/>
                  <a:t>Type D</a:t>
                </a:r>
              </a:p>
              <a:p>
                <a:pPr algn="ctr"/>
                <a:r>
                  <a:rPr lang="en-GB" sz="1600" b="1" dirty="0"/>
                  <a:t>Large Scale Integrated Health , Care and Wellbeing Hub</a:t>
                </a:r>
              </a:p>
            </p:txBody>
          </p:sp>
          <p:sp>
            <p:nvSpPr>
              <p:cNvPr id="38" name="TextBox 37">
                <a:extLst>
                  <a:ext uri="{FF2B5EF4-FFF2-40B4-BE49-F238E27FC236}">
                    <a16:creationId xmlns:a16="http://schemas.microsoft.com/office/drawing/2014/main" id="{31BD31A4-95BD-6B19-FD38-91B2EE1232DB}"/>
                  </a:ext>
                </a:extLst>
              </p:cNvPr>
              <p:cNvSpPr txBox="1">
                <a:spLocks/>
              </p:cNvSpPr>
              <p:nvPr/>
            </p:nvSpPr>
            <p:spPr>
              <a:xfrm>
                <a:off x="8084856" y="2399062"/>
                <a:ext cx="1851542" cy="3456000"/>
              </a:xfrm>
              <a:prstGeom prst="rect">
                <a:avLst/>
              </a:prstGeom>
              <a:solidFill>
                <a:schemeClr val="accent1">
                  <a:lumMod val="60000"/>
                  <a:lumOff val="40000"/>
                </a:schemeClr>
              </a:solidFill>
            </p:spPr>
            <p:txBody>
              <a:bodyPr wrap="square" rtlCol="0">
                <a:spAutoFit/>
              </a:bodyPr>
              <a:lstStyle/>
              <a:p>
                <a:r>
                  <a:rPr lang="en-GB" sz="900" b="1" dirty="0"/>
                  <a:t>Characteristics:</a:t>
                </a:r>
              </a:p>
              <a:p>
                <a:pPr marL="171450" lvl="0" indent="-171450">
                  <a:buFontTx/>
                  <a:buChar char="-"/>
                </a:pPr>
                <a:r>
                  <a:rPr lang="en-GB" sz="900" dirty="0">
                    <a:solidFill>
                      <a:srgbClr val="000000">
                        <a:hueOff val="0"/>
                        <a:satOff val="0"/>
                        <a:lumOff val="0"/>
                        <a:alphaOff val="0"/>
                      </a:srgbClr>
                    </a:solidFill>
                    <a:latin typeface="Calibri"/>
                    <a:ea typeface="+mn-ea"/>
                    <a:cs typeface="+mn-cs"/>
                  </a:rPr>
                  <a:t>Larger facility with substantive  community health and social care services</a:t>
                </a:r>
              </a:p>
              <a:p>
                <a:pPr marL="171450" lvl="0" indent="-171450">
                  <a:buFontTx/>
                  <a:buChar char="-"/>
                </a:pPr>
                <a:r>
                  <a:rPr lang="en-GB" sz="900" dirty="0">
                    <a:solidFill>
                      <a:srgbClr val="000000">
                        <a:hueOff val="0"/>
                        <a:satOff val="0"/>
                        <a:lumOff val="0"/>
                        <a:alphaOff val="0"/>
                      </a:srgbClr>
                    </a:solidFill>
                    <a:latin typeface="Calibri"/>
                    <a:ea typeface="+mn-ea"/>
                    <a:cs typeface="+mn-cs"/>
                  </a:rPr>
                  <a:t>Multiple GP practices</a:t>
                </a:r>
              </a:p>
              <a:p>
                <a:pPr marL="171450" lvl="0" indent="-171450">
                  <a:buFontTx/>
                  <a:buChar char="-"/>
                </a:pPr>
                <a:r>
                  <a:rPr lang="en-GB" sz="900" dirty="0">
                    <a:solidFill>
                      <a:srgbClr val="000000">
                        <a:hueOff val="0"/>
                        <a:satOff val="0"/>
                        <a:lumOff val="0"/>
                        <a:alphaOff val="0"/>
                      </a:srgbClr>
                    </a:solidFill>
                    <a:latin typeface="Calibri"/>
                  </a:rPr>
                  <a:t>Central to </a:t>
                </a:r>
                <a:r>
                  <a:rPr lang="en-GB" sz="900" dirty="0">
                    <a:solidFill>
                      <a:srgbClr val="000000">
                        <a:hueOff val="0"/>
                        <a:satOff val="0"/>
                        <a:lumOff val="0"/>
                        <a:alphaOff val="0"/>
                      </a:srgbClr>
                    </a:solidFill>
                    <a:latin typeface="Calibri"/>
                    <a:ea typeface="+mn-ea"/>
                    <a:cs typeface="+mn-cs"/>
                  </a:rPr>
                  <a:t>accelerated cluster delivery</a:t>
                </a:r>
              </a:p>
              <a:p>
                <a:pPr marL="171450" lvl="0" indent="-171450">
                  <a:buFontTx/>
                  <a:buChar char="-"/>
                </a:pPr>
                <a:r>
                  <a:rPr lang="en-GB" sz="900" dirty="0">
                    <a:solidFill>
                      <a:srgbClr val="000000">
                        <a:hueOff val="0"/>
                        <a:satOff val="0"/>
                        <a:lumOff val="0"/>
                        <a:alphaOff val="0"/>
                      </a:srgbClr>
                    </a:solidFill>
                    <a:latin typeface="Calibri"/>
                  </a:rPr>
                  <a:t>H</a:t>
                </a:r>
                <a:r>
                  <a:rPr lang="en-GB" sz="900" dirty="0">
                    <a:solidFill>
                      <a:srgbClr val="000000">
                        <a:hueOff val="0"/>
                        <a:satOff val="0"/>
                        <a:lumOff val="0"/>
                        <a:alphaOff val="0"/>
                      </a:srgbClr>
                    </a:solidFill>
                    <a:latin typeface="Calibri"/>
                    <a:ea typeface="+mn-ea"/>
                    <a:cs typeface="+mn-cs"/>
                  </a:rPr>
                  <a:t>ub for primary health care and broad range of community care services across a wider catchment population</a:t>
                </a:r>
              </a:p>
              <a:p>
                <a:pPr marL="171450" lvl="0" indent="-171450">
                  <a:buFontTx/>
                  <a:buChar char="-"/>
                </a:pPr>
                <a:r>
                  <a:rPr lang="en-GB" sz="900" dirty="0">
                    <a:solidFill>
                      <a:srgbClr val="000000">
                        <a:hueOff val="0"/>
                        <a:satOff val="0"/>
                        <a:lumOff val="0"/>
                        <a:alphaOff val="0"/>
                      </a:srgbClr>
                    </a:solidFill>
                    <a:latin typeface="Calibri"/>
                  </a:rPr>
                  <a:t>Location crucial to maximise access and opportunities to consolidate public sector estate</a:t>
                </a:r>
              </a:p>
              <a:p>
                <a:pPr marL="171450" lvl="0" indent="-171450">
                  <a:buFontTx/>
                  <a:buChar char="-"/>
                </a:pPr>
                <a:r>
                  <a:rPr lang="en-GB" sz="900" dirty="0">
                    <a:solidFill>
                      <a:srgbClr val="000000">
                        <a:hueOff val="0"/>
                        <a:satOff val="0"/>
                        <a:lumOff val="0"/>
                        <a:alphaOff val="0"/>
                      </a:srgbClr>
                    </a:solidFill>
                    <a:latin typeface="Calibri"/>
                    <a:ea typeface="+mn-ea"/>
                    <a:cs typeface="+mn-cs"/>
                  </a:rPr>
                  <a:t>Diverse range of clinical, community and commercial capacity</a:t>
                </a:r>
              </a:p>
              <a:p>
                <a:endParaRPr lang="en-GB" sz="900" b="1" dirty="0"/>
              </a:p>
              <a:p>
                <a:endParaRPr lang="en-GB" sz="900" b="1" dirty="0"/>
              </a:p>
              <a:p>
                <a:endParaRPr lang="en-GB" sz="900" b="1" dirty="0"/>
              </a:p>
              <a:p>
                <a:endParaRPr lang="en-GB" sz="900" b="1" dirty="0"/>
              </a:p>
              <a:p>
                <a:endParaRPr lang="en-GB" sz="900" b="1" dirty="0"/>
              </a:p>
              <a:p>
                <a:r>
                  <a:rPr lang="en-GB" sz="900" b="1" dirty="0"/>
                  <a:t>E.g.</a:t>
                </a:r>
              </a:p>
              <a:p>
                <a:pPr marL="171450" indent="-171450">
                  <a:buFontTx/>
                  <a:buChar char="-"/>
                </a:pPr>
                <a:r>
                  <a:rPr lang="en-GB" sz="900" dirty="0"/>
                  <a:t>Integrated Centre offering primary health care, LA , other public sector and 3</a:t>
                </a:r>
                <a:r>
                  <a:rPr lang="en-GB" sz="900" baseline="30000" dirty="0"/>
                  <a:t>rd</a:t>
                </a:r>
                <a:r>
                  <a:rPr lang="en-GB" sz="900" dirty="0"/>
                  <a:t> Sector wellbeing and </a:t>
                </a:r>
                <a:r>
                  <a:rPr lang="en-GB" sz="900" dirty="0">
                    <a:solidFill>
                      <a:srgbClr val="000000">
                        <a:hueOff val="0"/>
                        <a:satOff val="0"/>
                        <a:lumOff val="0"/>
                        <a:alphaOff val="0"/>
                      </a:srgbClr>
                    </a:solidFill>
                    <a:latin typeface="Calibri"/>
                    <a:ea typeface="+mn-ea"/>
                    <a:cs typeface="+mn-cs"/>
                  </a:rPr>
                  <a:t>advisory services, pharmacy and  dentistry</a:t>
                </a:r>
              </a:p>
              <a:p>
                <a:pPr marL="171450" indent="-171450">
                  <a:buFontTx/>
                  <a:buChar char="-"/>
                </a:pPr>
                <a:r>
                  <a:rPr lang="en-GB" sz="900" dirty="0"/>
                  <a:t>outreach into communities or other connected hubs</a:t>
                </a:r>
                <a:endParaRPr lang="en-GB" sz="1200" dirty="0"/>
              </a:p>
              <a:p>
                <a:pPr marL="171450" indent="-171450">
                  <a:buFontTx/>
                  <a:buChar char="-"/>
                </a:pPr>
                <a:endParaRPr lang="en-GB" sz="900" dirty="0">
                  <a:solidFill>
                    <a:srgbClr val="000000">
                      <a:hueOff val="0"/>
                      <a:satOff val="0"/>
                      <a:lumOff val="0"/>
                      <a:alphaOff val="0"/>
                    </a:srgbClr>
                  </a:solidFill>
                  <a:latin typeface="Calibri"/>
                  <a:ea typeface="+mn-ea"/>
                  <a:cs typeface="+mn-cs"/>
                </a:endParaRPr>
              </a:p>
              <a:p>
                <a:pPr marL="171450" indent="-171450">
                  <a:buFontTx/>
                  <a:buChar char="-"/>
                </a:pPr>
                <a:endParaRPr lang="en-GB" sz="900" dirty="0">
                  <a:solidFill>
                    <a:srgbClr val="000000">
                      <a:hueOff val="0"/>
                      <a:satOff val="0"/>
                      <a:lumOff val="0"/>
                      <a:alphaOff val="0"/>
                    </a:srgbClr>
                  </a:solidFill>
                  <a:latin typeface="Calibri"/>
                  <a:ea typeface="+mn-ea"/>
                  <a:cs typeface="+mn-cs"/>
                </a:endParaRPr>
              </a:p>
              <a:p>
                <a:pPr marL="171450" indent="-171450">
                  <a:buFontTx/>
                  <a:buChar char="-"/>
                </a:pPr>
                <a:endParaRPr lang="en-GB" sz="1200" dirty="0"/>
              </a:p>
            </p:txBody>
          </p:sp>
        </p:grpSp>
        <p:grpSp>
          <p:nvGrpSpPr>
            <p:cNvPr id="2" name="Group 1">
              <a:extLst>
                <a:ext uri="{FF2B5EF4-FFF2-40B4-BE49-F238E27FC236}">
                  <a16:creationId xmlns:a16="http://schemas.microsoft.com/office/drawing/2014/main" id="{64B39ADA-F692-4E09-A941-83ECD1558BB2}"/>
                </a:ext>
              </a:extLst>
            </p:cNvPr>
            <p:cNvGrpSpPr/>
            <p:nvPr/>
          </p:nvGrpSpPr>
          <p:grpSpPr>
            <a:xfrm>
              <a:off x="166822" y="1452454"/>
              <a:ext cx="2268961" cy="4281541"/>
              <a:chOff x="10024176" y="1573523"/>
              <a:chExt cx="2123066" cy="4281541"/>
            </a:xfrm>
          </p:grpSpPr>
          <p:sp>
            <p:nvSpPr>
              <p:cNvPr id="3" name="Rectangle: Top Corners Snipped 2">
                <a:extLst>
                  <a:ext uri="{FF2B5EF4-FFF2-40B4-BE49-F238E27FC236}">
                    <a16:creationId xmlns:a16="http://schemas.microsoft.com/office/drawing/2014/main" id="{C3879652-F2B7-4BC6-5543-19836F2B0FEE}"/>
                  </a:ext>
                </a:extLst>
              </p:cNvPr>
              <p:cNvSpPr/>
              <p:nvPr/>
            </p:nvSpPr>
            <p:spPr>
              <a:xfrm>
                <a:off x="10035187" y="1573523"/>
                <a:ext cx="2112055" cy="828000"/>
              </a:xfrm>
              <a:prstGeom prst="snip2SameRect">
                <a:avLst>
                  <a:gd name="adj1" fmla="val 29393"/>
                  <a:gd name="adj2" fmla="val 0"/>
                </a:avLst>
              </a:prstGeom>
              <a:solidFill>
                <a:srgbClr val="D497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rPr>
                  <a:t>Type A</a:t>
                </a:r>
              </a:p>
              <a:p>
                <a:pPr algn="ctr"/>
                <a:r>
                  <a:rPr lang="en-GB" sz="1600" b="1" dirty="0">
                    <a:solidFill>
                      <a:schemeClr val="tx1"/>
                    </a:solidFill>
                  </a:rPr>
                  <a:t>General Community Hub</a:t>
                </a:r>
              </a:p>
            </p:txBody>
          </p:sp>
          <p:sp>
            <p:nvSpPr>
              <p:cNvPr id="4" name="TextBox 3">
                <a:extLst>
                  <a:ext uri="{FF2B5EF4-FFF2-40B4-BE49-F238E27FC236}">
                    <a16:creationId xmlns:a16="http://schemas.microsoft.com/office/drawing/2014/main" id="{978E429E-02F0-6236-D7EF-3E7F890C7588}"/>
                  </a:ext>
                </a:extLst>
              </p:cNvPr>
              <p:cNvSpPr txBox="1"/>
              <p:nvPr/>
            </p:nvSpPr>
            <p:spPr>
              <a:xfrm>
                <a:off x="10024176" y="2399064"/>
                <a:ext cx="2112056" cy="3456000"/>
              </a:xfrm>
              <a:prstGeom prst="rect">
                <a:avLst/>
              </a:prstGeom>
              <a:solidFill>
                <a:srgbClr val="F6CEF1"/>
              </a:solidFill>
            </p:spPr>
            <p:txBody>
              <a:bodyPr wrap="square" lIns="91440" tIns="45720" rIns="91440" bIns="45720" rtlCol="0" anchor="t">
                <a:spAutoFit/>
              </a:bodyPr>
              <a:lstStyle/>
              <a:p>
                <a:r>
                  <a:rPr lang="en-GB" sz="900" b="1" dirty="0"/>
                  <a:t>Characteristics:</a:t>
                </a:r>
              </a:p>
              <a:p>
                <a:pPr marL="171450" indent="-171450">
                  <a:buFontTx/>
                  <a:buChar char="-"/>
                </a:pPr>
                <a:r>
                  <a:rPr lang="en-GB" sz="900" dirty="0"/>
                  <a:t>A community facility offering a wider range of general  community and wellbeing  services e.g. debt advice, book loan, exercise classes, housing advice, adult education, blue badge assessment.   </a:t>
                </a:r>
              </a:p>
              <a:p>
                <a:pPr marL="171450" indent="-171450">
                  <a:buFontTx/>
                  <a:buChar char="-"/>
                </a:pPr>
                <a:r>
                  <a:rPr lang="en-GB" sz="900" dirty="0"/>
                  <a:t>Some wellbeing services/support may be delivered form this site but not the main purpose of the facility</a:t>
                </a:r>
              </a:p>
              <a:p>
                <a:pPr marL="171450" indent="-171450">
                  <a:buFontTx/>
                  <a:buChar char="-"/>
                </a:pPr>
                <a:r>
                  <a:rPr lang="en-GB" sz="900" dirty="0"/>
                  <a:t>statutory Health and Social Care Services not delivered</a:t>
                </a:r>
              </a:p>
              <a:p>
                <a:r>
                  <a:rPr lang="en-GB" sz="900" dirty="0"/>
                  <a:t> </a:t>
                </a:r>
              </a:p>
              <a:p>
                <a:endParaRPr lang="en-GB" sz="900" dirty="0"/>
              </a:p>
              <a:p>
                <a:endParaRPr lang="en-GB" sz="900" dirty="0"/>
              </a:p>
              <a:p>
                <a:endParaRPr lang="en-GB" sz="900" dirty="0"/>
              </a:p>
              <a:p>
                <a:endParaRPr lang="en-GB" sz="900" dirty="0"/>
              </a:p>
              <a:p>
                <a:endParaRPr lang="en-GB" sz="900" dirty="0"/>
              </a:p>
              <a:p>
                <a:endParaRPr lang="en-GB" sz="900" dirty="0"/>
              </a:p>
              <a:p>
                <a:r>
                  <a:rPr lang="en-GB" sz="900" dirty="0"/>
                  <a:t>E.g. </a:t>
                </a:r>
              </a:p>
              <a:p>
                <a:pPr marL="171450" indent="-171450">
                  <a:buFontTx/>
                  <a:buChar char="-"/>
                </a:pPr>
                <a:r>
                  <a:rPr lang="en-GB" sz="900" dirty="0"/>
                  <a:t>a Library, A Leisure Centre, Village Hall offering daytime activities, could be a County Voluntary Council giving general advice and support but not specific health and social care</a:t>
                </a:r>
              </a:p>
              <a:p>
                <a:endParaRPr lang="en-GB" sz="1200" dirty="0"/>
              </a:p>
              <a:p>
                <a:endParaRPr lang="en-GB" sz="1200" dirty="0"/>
              </a:p>
              <a:p>
                <a:endParaRPr lang="en-GB" sz="1200" dirty="0"/>
              </a:p>
              <a:p>
                <a:endParaRPr lang="en-GB" sz="1200" dirty="0"/>
              </a:p>
            </p:txBody>
          </p:sp>
        </p:grpSp>
        <p:sp>
          <p:nvSpPr>
            <p:cNvPr id="9" name="Rectangle 8">
              <a:extLst>
                <a:ext uri="{FF2B5EF4-FFF2-40B4-BE49-F238E27FC236}">
                  <a16:creationId xmlns:a16="http://schemas.microsoft.com/office/drawing/2014/main" id="{40C54C18-D116-AC5E-84D9-F7D535C932C1}"/>
                </a:ext>
              </a:extLst>
            </p:cNvPr>
            <p:cNvSpPr/>
            <p:nvPr/>
          </p:nvSpPr>
          <p:spPr>
            <a:xfrm>
              <a:off x="2496181" y="6287823"/>
              <a:ext cx="9459328" cy="216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a:latin typeface="+mj-lt"/>
                </a:rPr>
                <a:t>OWNERSHIP </a:t>
              </a:r>
              <a:r>
                <a:rPr lang="en-GB" sz="1100">
                  <a:latin typeface="+mj-lt"/>
                </a:rPr>
                <a:t>– Hubs may be owned by any partner organisation from any sector</a:t>
              </a:r>
            </a:p>
          </p:txBody>
        </p:sp>
        <p:sp>
          <p:nvSpPr>
            <p:cNvPr id="10" name="Rectangle 9">
              <a:extLst>
                <a:ext uri="{FF2B5EF4-FFF2-40B4-BE49-F238E27FC236}">
                  <a16:creationId xmlns:a16="http://schemas.microsoft.com/office/drawing/2014/main" id="{DEDD81F5-EF67-D2EF-686D-D8D9B476904C}"/>
                </a:ext>
              </a:extLst>
            </p:cNvPr>
            <p:cNvSpPr/>
            <p:nvPr/>
          </p:nvSpPr>
          <p:spPr>
            <a:xfrm>
              <a:off x="2496181" y="6541824"/>
              <a:ext cx="9459328" cy="216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a:latin typeface="+mj-lt"/>
                </a:rPr>
                <a:t>DIGITAL</a:t>
              </a:r>
              <a:r>
                <a:rPr lang="en-GB" sz="1100">
                  <a:latin typeface="+mj-lt"/>
                </a:rPr>
                <a:t> – all Hubs should be complimented by a digital offer to improve access to advice and support</a:t>
              </a:r>
            </a:p>
          </p:txBody>
        </p:sp>
        <p:sp>
          <p:nvSpPr>
            <p:cNvPr id="11" name="Rectangle 10">
              <a:extLst>
                <a:ext uri="{FF2B5EF4-FFF2-40B4-BE49-F238E27FC236}">
                  <a16:creationId xmlns:a16="http://schemas.microsoft.com/office/drawing/2014/main" id="{7C1CAA02-79FC-A9B1-CFEC-0C60C4E1B990}"/>
                </a:ext>
              </a:extLst>
            </p:cNvPr>
            <p:cNvSpPr/>
            <p:nvPr/>
          </p:nvSpPr>
          <p:spPr>
            <a:xfrm>
              <a:off x="2496181" y="5779821"/>
              <a:ext cx="9459328" cy="216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a:latin typeface="+mj-lt"/>
                </a:rPr>
                <a:t>INTEGRATED OPERATION AND SERVICE DELIVERY </a:t>
              </a:r>
              <a:r>
                <a:rPr lang="en-GB" sz="1100">
                  <a:latin typeface="+mj-lt"/>
                </a:rPr>
                <a:t>-  All services delivered from the Hub should be interconnected and part of a holistic, seamless offer  for people</a:t>
              </a:r>
            </a:p>
          </p:txBody>
        </p:sp>
        <p:sp>
          <p:nvSpPr>
            <p:cNvPr id="12" name="Rectangle 11">
              <a:extLst>
                <a:ext uri="{FF2B5EF4-FFF2-40B4-BE49-F238E27FC236}">
                  <a16:creationId xmlns:a16="http://schemas.microsoft.com/office/drawing/2014/main" id="{69FC3594-F48A-5867-9CCC-24F91550D5BC}"/>
                </a:ext>
              </a:extLst>
            </p:cNvPr>
            <p:cNvSpPr/>
            <p:nvPr/>
          </p:nvSpPr>
          <p:spPr>
            <a:xfrm>
              <a:off x="2496181" y="6795827"/>
              <a:ext cx="9459328" cy="216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a:latin typeface="+mj-lt"/>
                </a:rPr>
                <a:t>ACCESS</a:t>
              </a:r>
              <a:r>
                <a:rPr lang="en-GB" sz="1100">
                  <a:latin typeface="+mj-lt"/>
                </a:rPr>
                <a:t> – All Hubs should be easily accessible by walking, public transport or supported by community transport links</a:t>
              </a:r>
            </a:p>
          </p:txBody>
        </p:sp>
        <p:sp>
          <p:nvSpPr>
            <p:cNvPr id="13" name="Rectangle 12">
              <a:extLst>
                <a:ext uri="{FF2B5EF4-FFF2-40B4-BE49-F238E27FC236}">
                  <a16:creationId xmlns:a16="http://schemas.microsoft.com/office/drawing/2014/main" id="{C7FF4F24-D7A7-99D6-840F-F2CC588BED66}"/>
                </a:ext>
              </a:extLst>
            </p:cNvPr>
            <p:cNvSpPr/>
            <p:nvPr/>
          </p:nvSpPr>
          <p:spPr>
            <a:xfrm>
              <a:off x="2496181" y="6033822"/>
              <a:ext cx="9459328" cy="216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a:latin typeface="+mj-lt"/>
                </a:rPr>
                <a:t>MANAGEMENT AND GOVERNANCE </a:t>
              </a:r>
              <a:r>
                <a:rPr lang="en-GB" sz="1100">
                  <a:latin typeface="+mj-lt"/>
                </a:rPr>
                <a:t>– Hubs should be managed and supported by a multi agency/sector arrangements and part of wider cluster planning arrangements </a:t>
              </a:r>
            </a:p>
          </p:txBody>
        </p:sp>
      </p:grpSp>
      <p:sp>
        <p:nvSpPr>
          <p:cNvPr id="15" name="Arrow: Right 14">
            <a:extLst>
              <a:ext uri="{FF2B5EF4-FFF2-40B4-BE49-F238E27FC236}">
                <a16:creationId xmlns:a16="http://schemas.microsoft.com/office/drawing/2014/main" id="{3768CA34-AF7A-8A4F-0E1F-8F518A1EEEC9}"/>
              </a:ext>
            </a:extLst>
          </p:cNvPr>
          <p:cNvSpPr/>
          <p:nvPr/>
        </p:nvSpPr>
        <p:spPr>
          <a:xfrm>
            <a:off x="4548738" y="1921457"/>
            <a:ext cx="494500" cy="251529"/>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Arrow: Right 15">
            <a:extLst>
              <a:ext uri="{FF2B5EF4-FFF2-40B4-BE49-F238E27FC236}">
                <a16:creationId xmlns:a16="http://schemas.microsoft.com/office/drawing/2014/main" id="{3A14F048-AD56-5AB8-06C5-E4E72731C4BE}"/>
              </a:ext>
            </a:extLst>
          </p:cNvPr>
          <p:cNvSpPr/>
          <p:nvPr/>
        </p:nvSpPr>
        <p:spPr>
          <a:xfrm>
            <a:off x="6994647" y="1919359"/>
            <a:ext cx="494500" cy="251529"/>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Arrow: Pentagon 16">
            <a:extLst>
              <a:ext uri="{FF2B5EF4-FFF2-40B4-BE49-F238E27FC236}">
                <a16:creationId xmlns:a16="http://schemas.microsoft.com/office/drawing/2014/main" id="{6E67042D-0531-75EE-4FF1-CD3842A3B2BC}"/>
              </a:ext>
            </a:extLst>
          </p:cNvPr>
          <p:cNvSpPr/>
          <p:nvPr/>
        </p:nvSpPr>
        <p:spPr>
          <a:xfrm>
            <a:off x="76513" y="5729334"/>
            <a:ext cx="2243396" cy="1026029"/>
          </a:xfrm>
          <a:prstGeom prst="homePlate">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002060"/>
                </a:solidFill>
              </a:rPr>
              <a:t>Overarching Principles</a:t>
            </a:r>
          </a:p>
        </p:txBody>
      </p:sp>
    </p:spTree>
    <p:extLst>
      <p:ext uri="{BB962C8B-B14F-4D97-AF65-F5344CB8AC3E}">
        <p14:creationId xmlns:p14="http://schemas.microsoft.com/office/powerpoint/2010/main" val="21096542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D053D06D3EEF498E1D6603D9F64235" ma:contentTypeVersion="2" ma:contentTypeDescription="Create a new document." ma:contentTypeScope="" ma:versionID="15e2c2cde953eb914b71c2c87cbca3ba">
  <xsd:schema xmlns:xsd="http://www.w3.org/2001/XMLSchema" xmlns:xs="http://www.w3.org/2001/XMLSchema" xmlns:p="http://schemas.microsoft.com/office/2006/metadata/properties" xmlns:ns2="d533af8e-90fc-435e-9c6f-bd5f3a7a0686" targetNamespace="http://schemas.microsoft.com/office/2006/metadata/properties" ma:root="true" ma:fieldsID="9b3a07ef0206aa244b06b666487572e5" ns2:_="">
    <xsd:import namespace="d533af8e-90fc-435e-9c6f-bd5f3a7a0686"/>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33af8e-90fc-435e-9c6f-bd5f3a7a06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4.xml><?xml version="1.0" encoding="utf-8"?>
<metadata xmlns="http://www.objective.com/ecm/document/metadata/FF3C5B18883D4E21973B57C2EEED7FD1" version="1.0.0">
  <systemFields>
    <field name="Objective-Id">
      <value order="0">A44802293</value>
    </field>
    <field name="Objective-Title">
      <value order="0">Integrated Health  Social Care Hub Diagram - EJ -  5 April 23 v004</value>
    </field>
    <field name="Objective-Description">
      <value order="0"/>
    </field>
    <field name="Objective-CreationStamp">
      <value order="0">2023-04-05T10:02:58Z</value>
    </field>
    <field name="Objective-IsApproved">
      <value order="0">false</value>
    </field>
    <field name="Objective-IsPublished">
      <value order="0">true</value>
    </field>
    <field name="Objective-DatePublished">
      <value order="0">2023-04-05T10:06:52Z</value>
    </field>
    <field name="Objective-ModificationStamp">
      <value order="0">2023-04-05T10:07:30Z</value>
    </field>
    <field name="Objective-Owner">
      <value order="0">Jenkins, Emma J. (HSS)</value>
    </field>
    <field name="Objective-Path">
      <value order="0">Objective Global Folder:#Business File Plan:WG Organisational Groups:NEW - Post April 2022 - Health &amp; Social Services:HSS Director of Primary Care &amp; Mental Health:Health &amp; Social Services (HSS) - Primary Care Premises :1 - Save:Programme Governance:HSS - Primary Care Premises - 2022 - 2026:Local Partnerships docs emails order forms etc</value>
    </field>
    <field name="Objective-Parent">
      <value order="0">Local Partnerships docs emails order forms etc</value>
    </field>
    <field name="Objective-State">
      <value order="0">Published</value>
    </field>
    <field name="Objective-VersionId">
      <value order="0">vA85192466</value>
    </field>
    <field name="Objective-Version">
      <value order="0">1.0</value>
    </field>
    <field name="Objective-VersionNumber">
      <value order="0">2</value>
    </field>
    <field name="Objective-VersionComment">
      <value order="0">Version 2</value>
    </field>
    <field name="Objective-FileNumber">
      <value order="0">qA1548106</value>
    </field>
    <field name="Objective-Classification">
      <value order="0">Official</value>
    </field>
    <field name="Objective-Caveats">
      <value order="0"/>
    </field>
  </systemFields>
  <catalogues>
    <catalogue name="Document Type Catalogue" type="type" ori="id:cA14">
      <field name="Objective-Date Acquired">
        <value order="0">2023-04-04T23:00:00Z</value>
      </field>
      <field name="Objective-Official Translation">
        <value order="0"/>
      </field>
      <field name="Objective-Connect Creator">
        <value order="0"/>
      </field>
    </catalogue>
  </catalogues>
</metadata>
</file>

<file path=customXml/itemProps1.xml><?xml version="1.0" encoding="utf-8"?>
<ds:datastoreItem xmlns:ds="http://schemas.openxmlformats.org/officeDocument/2006/customXml" ds:itemID="{1FF9D76D-C37C-4F76-A313-08D633E03E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533af8e-90fc-435e-9c6f-bd5f3a7a068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7B5CBB0-9616-4656-BFEF-05C7DE95AC69}">
  <ds:schemaRefs>
    <ds:schemaRef ds:uri="http://schemas.microsoft.com/sharepoint/v3/contenttype/forms"/>
  </ds:schemaRefs>
</ds:datastoreItem>
</file>

<file path=customXml/itemProps3.xml><?xml version="1.0" encoding="utf-8"?>
<ds:datastoreItem xmlns:ds="http://schemas.openxmlformats.org/officeDocument/2006/customXml" ds:itemID="{E804B956-C20C-4214-A08D-F05FF15882A0}">
  <ds:schemaRefs>
    <ds:schemaRef ds:uri="4bf7c0b7-576f-404e-ab18-7c7517c30942"/>
    <ds:schemaRef ds:uri="http://schemas.microsoft.com/office/2006/documentManagement/types"/>
    <ds:schemaRef ds:uri="http://schemas.microsoft.com/sharepoint/v3"/>
    <ds:schemaRef ds:uri="http://schemas.microsoft.com/office/2006/metadata/properties"/>
    <ds:schemaRef ds:uri="d2383a97-c62f-475c-a991-9924c458d3cd"/>
    <ds:schemaRef ds:uri="http://www.w3.org/XML/1998/namespace"/>
    <ds:schemaRef ds:uri="http://purl.org/dc/elements/1.1/"/>
    <ds:schemaRef ds:uri="http://schemas.microsoft.com/office/infopath/2007/PartnerControls"/>
    <ds:schemaRef ds:uri="http://schemas.openxmlformats.org/package/2006/metadata/core-properties"/>
    <ds:schemaRef ds:uri="http://purl.org/dc/dcmitype/"/>
    <ds:schemaRef ds:uri="http://purl.org/dc/terms/"/>
  </ds:schemaRefs>
</ds:datastoreItem>
</file>

<file path=customXml/itemProps4.xml><?xml version="1.0" encoding="utf-8"?>
<ds:datastoreItem xmlns:ds="http://schemas.openxmlformats.org/officeDocument/2006/customXml" ds:itemID="{5745109E-2DDF-40CB-AC2B-FF9B10C90820}">
  <ds:schemaRefs>
    <ds:schemaRef ds:uri="http://www.objective.com/ecm/document/metadata/FF3C5B18883D4E21973B57C2EEED7FD1"/>
  </ds:schemaRefs>
</ds:datastoreItem>
</file>

<file path=docProps/app.xml><?xml version="1.0" encoding="utf-8"?>
<Properties xmlns="http://schemas.openxmlformats.org/officeDocument/2006/extended-properties" xmlns:vt="http://schemas.openxmlformats.org/officeDocument/2006/docPropsVTypes">
  <TotalTime>578</TotalTime>
  <Words>740</Words>
  <Application>Microsoft Office PowerPoint</Application>
  <PresentationFormat>Widescreen</PresentationFormat>
  <Paragraphs>108</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Jenny Coombs</dc:creator>
  <cp:lastModifiedBy>Paula Picton (Swansea Bay UHB - Strategy)</cp:lastModifiedBy>
  <cp:revision>18</cp:revision>
  <dcterms:created xsi:type="dcterms:W3CDTF">2023-03-01T13:20:15Z</dcterms:created>
  <dcterms:modified xsi:type="dcterms:W3CDTF">2023-06-14T10:07:16Z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0x0101003DD053D06D3EEF498E1D6603D9F64235</vt:lpwstr>
  </property>
  <property fmtid="{D5CDD505-2E9C-101B-9397-08002B2CF9AE}" pid="3" name="_dlc_DocIdItemGuid">
    <vt:lpwstr>c13136a0-4cc0-4a72-8821-08f678188e5b</vt:lpwstr>
  </property>
  <property fmtid="{D5CDD505-2E9C-101B-9397-08002B2CF9AE}" pid="4" name="MediaServiceImageTags">
    <vt:lpwstr/>
  </property>
  <property fmtid="{D5CDD505-2E9C-101B-9397-08002B2CF9AE}" pid="5" name="Objective-Id">
    <vt:lpwstr>A44802293</vt:lpwstr>
  </property>
  <property fmtid="{D5CDD505-2E9C-101B-9397-08002B2CF9AE}" pid="6" name="Objective-Title">
    <vt:lpwstr>Integrated Health  Social Care Hub Diagram - EJ -  5 April 23 v004</vt:lpwstr>
  </property>
  <property fmtid="{D5CDD505-2E9C-101B-9397-08002B2CF9AE}" pid="7" name="Objective-Description">
    <vt:lpwstr/>
  </property>
  <property fmtid="{D5CDD505-2E9C-101B-9397-08002B2CF9AE}" pid="8" name="Objective-CreationStamp">
    <vt:filetime>2023-04-05T10:03:06Z</vt:filetime>
  </property>
  <property fmtid="{D5CDD505-2E9C-101B-9397-08002B2CF9AE}" pid="9" name="Objective-IsApproved">
    <vt:bool>false</vt:bool>
  </property>
  <property fmtid="{D5CDD505-2E9C-101B-9397-08002B2CF9AE}" pid="10" name="Objective-IsPublished">
    <vt:bool>true</vt:bool>
  </property>
  <property fmtid="{D5CDD505-2E9C-101B-9397-08002B2CF9AE}" pid="11" name="Objective-DatePublished">
    <vt:filetime>2023-04-05T10:06:52Z</vt:filetime>
  </property>
  <property fmtid="{D5CDD505-2E9C-101B-9397-08002B2CF9AE}" pid="12" name="Objective-ModificationStamp">
    <vt:filetime>2023-04-05T10:07:30Z</vt:filetime>
  </property>
  <property fmtid="{D5CDD505-2E9C-101B-9397-08002B2CF9AE}" pid="13" name="Objective-Owner">
    <vt:lpwstr>Jenkins, Emma J. (HSS)</vt:lpwstr>
  </property>
  <property fmtid="{D5CDD505-2E9C-101B-9397-08002B2CF9AE}" pid="14" name="Objective-Path">
    <vt:lpwstr>Objective Global Folder:#Business File Plan:WG Organisational Groups:NEW - Post April 2022 - Health &amp; Social Services:HSS Director of Primary Care &amp; Mental Health:Health &amp; Social Services (HSS) - Primary Care Premises :1 - Save:Programme Governance:HSS - </vt:lpwstr>
  </property>
  <property fmtid="{D5CDD505-2E9C-101B-9397-08002B2CF9AE}" pid="15" name="Objective-Parent">
    <vt:lpwstr>Local Partnerships docs emails order forms etc</vt:lpwstr>
  </property>
  <property fmtid="{D5CDD505-2E9C-101B-9397-08002B2CF9AE}" pid="16" name="Objective-State">
    <vt:lpwstr>Published</vt:lpwstr>
  </property>
  <property fmtid="{D5CDD505-2E9C-101B-9397-08002B2CF9AE}" pid="17" name="Objective-VersionId">
    <vt:lpwstr>vA85192466</vt:lpwstr>
  </property>
  <property fmtid="{D5CDD505-2E9C-101B-9397-08002B2CF9AE}" pid="18" name="Objective-Version">
    <vt:lpwstr>1.0</vt:lpwstr>
  </property>
  <property fmtid="{D5CDD505-2E9C-101B-9397-08002B2CF9AE}" pid="19" name="Objective-VersionNumber">
    <vt:r8>2</vt:r8>
  </property>
  <property fmtid="{D5CDD505-2E9C-101B-9397-08002B2CF9AE}" pid="20" name="Objective-VersionComment">
    <vt:lpwstr>Version 2</vt:lpwstr>
  </property>
  <property fmtid="{D5CDD505-2E9C-101B-9397-08002B2CF9AE}" pid="21" name="Objective-FileNumber">
    <vt:lpwstr/>
  </property>
  <property fmtid="{D5CDD505-2E9C-101B-9397-08002B2CF9AE}" pid="22" name="Objective-Classification">
    <vt:lpwstr>[Inherited - Official]</vt:lpwstr>
  </property>
  <property fmtid="{D5CDD505-2E9C-101B-9397-08002B2CF9AE}" pid="23" name="Objective-Caveats">
    <vt:lpwstr/>
  </property>
  <property fmtid="{D5CDD505-2E9C-101B-9397-08002B2CF9AE}" pid="24" name="Objective-Date Acquired">
    <vt:filetime>2023-04-04T23:00:00Z</vt:filetime>
  </property>
  <property fmtid="{D5CDD505-2E9C-101B-9397-08002B2CF9AE}" pid="25" name="Objective-Official Translation">
    <vt:lpwstr/>
  </property>
  <property fmtid="{D5CDD505-2E9C-101B-9397-08002B2CF9AE}" pid="26" name="Objective-Connect Creator">
    <vt:lpwstr/>
  </property>
  <property fmtid="{D5CDD505-2E9C-101B-9397-08002B2CF9AE}" pid="27" name="Objective-Comment">
    <vt:lpwstr/>
  </property>
</Properties>
</file>