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ppt/revisionInfo.xml" ContentType="application/vnd.ms-powerpoint.revisioninfo+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 id="2147483670" r:id="rId3"/>
    <p:sldMasterId id="2147483672" r:id="rId4"/>
  </p:sldMasterIdLst>
  <p:notesMasterIdLst>
    <p:notesMasterId r:id="rId26"/>
  </p:notesMasterIdLst>
  <p:sldIdLst>
    <p:sldId id="309" r:id="rId5"/>
    <p:sldId id="316" r:id="rId6"/>
    <p:sldId id="336" r:id="rId7"/>
    <p:sldId id="338" r:id="rId8"/>
    <p:sldId id="344" r:id="rId9"/>
    <p:sldId id="339" r:id="rId10"/>
    <p:sldId id="346" r:id="rId11"/>
    <p:sldId id="354" r:id="rId12"/>
    <p:sldId id="347" r:id="rId13"/>
    <p:sldId id="345" r:id="rId14"/>
    <p:sldId id="349" r:id="rId15"/>
    <p:sldId id="348" r:id="rId16"/>
    <p:sldId id="351" r:id="rId17"/>
    <p:sldId id="350" r:id="rId18"/>
    <p:sldId id="352" r:id="rId19"/>
    <p:sldId id="359" r:id="rId20"/>
    <p:sldId id="337" r:id="rId21"/>
    <p:sldId id="357" r:id="rId22"/>
    <p:sldId id="358" r:id="rId23"/>
    <p:sldId id="355" r:id="rId24"/>
    <p:sldId id="35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F5AB54-70EF-4D60-A98B-8E849AE1511E}" v="61" dt="2025-08-29T15:45:42.5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5" autoAdjust="0"/>
    <p:restoredTop sz="94660"/>
  </p:normalViewPr>
  <p:slideViewPr>
    <p:cSldViewPr snapToGrid="0">
      <p:cViewPr>
        <p:scale>
          <a:sx n="100" d="100"/>
          <a:sy n="100" d="100"/>
        </p:scale>
        <p:origin x="-472" y="-13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ustomXml" Target="../customXml/item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0AD64B-70E8-4ABC-9284-3E36F5AFE76A}" type="datetimeFigureOut">
              <a:rPr lang="en-GB" smtClean="0"/>
              <a:t>30/08/2025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B7ED21-92B9-416D-BA09-3C5C46513D5F}" type="slidenum">
              <a:rPr lang="en-GB" smtClean="0"/>
              <a:t>‹#›</a:t>
            </a:fld>
            <a:endParaRPr lang="en-GB"/>
          </a:p>
        </p:txBody>
      </p:sp>
    </p:spTree>
    <p:extLst>
      <p:ext uri="{BB962C8B-B14F-4D97-AF65-F5344CB8AC3E}">
        <p14:creationId xmlns:p14="http://schemas.microsoft.com/office/powerpoint/2010/main" val="4051241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54725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3854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4BA24-FEB2-4447-8621-DEF5FE4D0D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2C2097-DEA3-75DB-2E54-388D952BE9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666F6B-3FEF-9711-09E2-7787FE81A24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a:extLst>
              <a:ext uri="{FF2B5EF4-FFF2-40B4-BE49-F238E27FC236}">
                <a16:creationId xmlns:a16="http://schemas.microsoft.com/office/drawing/2014/main" id="{C39598EF-CDAD-0FE2-E37D-1B84522A13F0}"/>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6448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4FE5CD-96B8-23ED-3A98-DB1598FAC6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5B397F-6598-513C-011D-3A2028EE5D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D1D35C-F82E-FDB2-7180-35973C333513}"/>
              </a:ext>
            </a:extLst>
          </p:cNvPr>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a:p>
            <a:endParaRPr lang="en-GB" dirty="0"/>
          </a:p>
        </p:txBody>
      </p:sp>
      <p:sp>
        <p:nvSpPr>
          <p:cNvPr id="4" name="Slide Number Placeholder 3">
            <a:extLst>
              <a:ext uri="{FF2B5EF4-FFF2-40B4-BE49-F238E27FC236}">
                <a16:creationId xmlns:a16="http://schemas.microsoft.com/office/drawing/2014/main" id="{420608D1-9871-019B-F0FB-68695A189E7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16699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39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83227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33374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390918" y="2613769"/>
            <a:ext cx="5822125" cy="1704268"/>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sz="4124" kern="0" dirty="0" err="1"/>
              <a:t>Example</a:t>
            </a:r>
            <a:r>
              <a:rPr lang="pt-BR" sz="4124" kern="0" dirty="0"/>
              <a:t> </a:t>
            </a:r>
            <a:r>
              <a:rPr lang="pt-BR" sz="4124" kern="0" dirty="0" err="1"/>
              <a:t>Title</a:t>
            </a:r>
            <a:r>
              <a:rPr lang="pt-BR" sz="4124" kern="0" dirty="0"/>
              <a:t> </a:t>
            </a:r>
            <a:r>
              <a:rPr lang="pt-BR" sz="4124" kern="0" dirty="0" err="1"/>
              <a:t>Text</a:t>
            </a:r>
            <a:endParaRPr lang="pt-BR" sz="4124"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026322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369776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4308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73236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3215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43404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54687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953437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14958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3463350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3362691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398619" y="2606068"/>
            <a:ext cx="4865649"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2416649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3.xml"/><Relationship Id="rId1" Type="http://schemas.openxmlformats.org/officeDocument/2006/relationships/slideLayout" Target="../slideLayouts/slideLayout9.xml"/><Relationship Id="rId5" Type="http://schemas.openxmlformats.org/officeDocument/2006/relationships/image" Target="../media/image2.png"/><Relationship Id="rId4" Type="http://schemas.openxmlformats.org/officeDocument/2006/relationships/image" Target="../media/image6.emf"/></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2.xml"/><Relationship Id="rId7" Type="http://schemas.openxmlformats.org/officeDocument/2006/relationships/theme" Target="../theme/theme4.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7.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34182502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0971988"/>
      </p:ext>
    </p:extLst>
  </p:cSld>
  <p:clrMap bg1="lt1" tx1="dk1" bg2="lt2" tx2="dk2" accent1="accent1" accent2="accent2" accent3="accent3" accent4="accent4" accent5="accent5" accent6="accent6" hlink="hlink" folHlink="folHlink"/>
  <p:sldLayoutIdLst>
    <p:sldLayoutId id="2147483668" r:id="rId1"/>
    <p:sldLayoutId id="2147483669" r:id="rId2"/>
  </p:sldLayoutIdLst>
  <p:txStyles>
    <p:titleStyle>
      <a:lvl1pPr algn="l" defTabSz="554492"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3" indent="-138623" algn="l" defTabSz="554492"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69" indent="-138623" algn="l" defTabSz="554492"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15" indent="-138623" algn="l" defTabSz="554492"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61"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07"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9171140" y="455556"/>
            <a:ext cx="2562601" cy="653217"/>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6536260" y="2460240"/>
            <a:ext cx="6754655" cy="5514590"/>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800031097"/>
      </p:ext>
    </p:extLst>
  </p:cSld>
  <p:clrMap bg1="lt1" tx1="dk1" bg2="lt2" tx2="dk2" accent1="accent1" accent2="accent2" accent3="accent3" accent4="accent4" accent5="accent5" accent6="accent6" hlink="hlink" folHlink="folHlink"/>
  <p:sldLayoutIdLst>
    <p:sldLayoutId id="2147483671" r:id="rId1"/>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458260" y="5659882"/>
            <a:ext cx="2238184" cy="692416"/>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9113173" y="448588"/>
            <a:ext cx="2620568" cy="667994"/>
          </a:xfrm>
          <a:prstGeom prst="rect">
            <a:avLst/>
          </a:prstGeom>
        </p:spPr>
      </p:pic>
    </p:spTree>
    <p:extLst>
      <p:ext uri="{BB962C8B-B14F-4D97-AF65-F5344CB8AC3E}">
        <p14:creationId xmlns:p14="http://schemas.microsoft.com/office/powerpoint/2010/main" val="7950066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172257" y="2255961"/>
            <a:ext cx="10556853" cy="1704268"/>
          </a:xfrm>
        </p:spPr>
        <p:txBody>
          <a:bodyPr/>
          <a:lstStyle/>
          <a:p>
            <a:r>
              <a:rPr lang="pt-BR" dirty="0"/>
              <a:t>Population Health Actions - SBUHB </a:t>
            </a:r>
          </a:p>
          <a:p>
            <a:r>
              <a:rPr lang="pt-BR" dirty="0"/>
              <a:t>Service Delivery Groups</a:t>
            </a:r>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C2A171-ACCA-7F08-9BDF-B6115C857EAF}"/>
              </a:ext>
            </a:extLst>
          </p:cNvPr>
          <p:cNvSpPr>
            <a:spLocks noGrp="1"/>
          </p:cNvSpPr>
          <p:nvPr>
            <p:ph type="body" sz="quarter" idx="10"/>
          </p:nvPr>
        </p:nvSpPr>
        <p:spPr>
          <a:xfrm>
            <a:off x="220959" y="241870"/>
            <a:ext cx="7454784" cy="338857"/>
          </a:xfrm>
        </p:spPr>
        <p:txBody>
          <a:bodyPr/>
          <a:lstStyle/>
          <a:p>
            <a:r>
              <a:rPr lang="en-GB" dirty="0"/>
              <a:t>Primary, Community, and Therapies Service Delivery Group</a:t>
            </a:r>
          </a:p>
        </p:txBody>
      </p:sp>
      <p:graphicFrame>
        <p:nvGraphicFramePr>
          <p:cNvPr id="5" name="Table 4">
            <a:extLst>
              <a:ext uri="{FF2B5EF4-FFF2-40B4-BE49-F238E27FC236}">
                <a16:creationId xmlns:a16="http://schemas.microsoft.com/office/drawing/2014/main" id="{F7978230-F713-B537-02FE-511CF9C2ED4B}"/>
              </a:ext>
            </a:extLst>
          </p:cNvPr>
          <p:cNvGraphicFramePr>
            <a:graphicFrameLocks noGrp="1"/>
          </p:cNvGraphicFramePr>
          <p:nvPr>
            <p:extLst>
              <p:ext uri="{D42A27DB-BD31-4B8C-83A1-F6EECF244321}">
                <p14:modId xmlns:p14="http://schemas.microsoft.com/office/powerpoint/2010/main" val="3828882753"/>
              </p:ext>
            </p:extLst>
          </p:nvPr>
        </p:nvGraphicFramePr>
        <p:xfrm>
          <a:off x="288810" y="4022190"/>
          <a:ext cx="2769175" cy="1351004"/>
        </p:xfrm>
        <a:graphic>
          <a:graphicData uri="http://schemas.openxmlformats.org/drawingml/2006/table">
            <a:tbl>
              <a:tblPr firstRow="1" firstCol="1" bandRow="1">
                <a:tableStyleId>{BC89EF96-8CEA-46FF-86C4-4CE0E7609802}</a:tableStyleId>
              </a:tblPr>
              <a:tblGrid>
                <a:gridCol w="2769175">
                  <a:extLst>
                    <a:ext uri="{9D8B030D-6E8A-4147-A177-3AD203B41FA5}">
                      <a16:colId xmlns:a16="http://schemas.microsoft.com/office/drawing/2014/main" val="2782634514"/>
                    </a:ext>
                  </a:extLst>
                </a:gridCol>
              </a:tblGrid>
              <a:tr h="248664">
                <a:tc>
                  <a:txBody>
                    <a:bodyPr/>
                    <a:lstStyle/>
                    <a:p>
                      <a:pPr>
                        <a:lnSpc>
                          <a:spcPct val="107000"/>
                        </a:lnSpc>
                        <a:spcAft>
                          <a:spcPts val="800"/>
                        </a:spcAft>
                        <a:buNone/>
                      </a:pPr>
                      <a:r>
                        <a:rPr lang="en-GB" sz="1100" kern="100" dirty="0">
                          <a:effectLst/>
                        </a:rPr>
                        <a:t>Designed to smile metrics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14679340"/>
                  </a:ext>
                </a:extLst>
              </a:tr>
              <a:tr h="200332">
                <a:tc>
                  <a:txBody>
                    <a:bodyPr/>
                    <a:lstStyle/>
                    <a:p>
                      <a:pPr>
                        <a:lnSpc>
                          <a:spcPct val="107000"/>
                        </a:lnSpc>
                        <a:spcAft>
                          <a:spcPts val="800"/>
                        </a:spcAft>
                        <a:buNone/>
                      </a:pPr>
                      <a:r>
                        <a:rPr lang="en-GB" sz="1100" kern="100" dirty="0">
                          <a:effectLst/>
                        </a:rPr>
                        <a:t>Dental portal requests (adult/child)</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39424764"/>
                  </a:ext>
                </a:extLst>
              </a:tr>
              <a:tr h="200332">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Fluoride varnish</a:t>
                      </a:r>
                    </a:p>
                  </a:txBody>
                  <a:tcPr marL="68580" marR="68580" marT="0" marB="0"/>
                </a:tc>
                <a:extLst>
                  <a:ext uri="{0D108BD9-81ED-4DB2-BD59-A6C34878D82A}">
                    <a16:rowId xmlns:a16="http://schemas.microsoft.com/office/drawing/2014/main" val="2164018519"/>
                  </a:ext>
                </a:extLst>
              </a:tr>
              <a:tr h="320264">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Assessment of Clinical Oral Risks and Need (ACORNs) completed</a:t>
                      </a:r>
                    </a:p>
                  </a:txBody>
                  <a:tcPr marL="68580" marR="68580" marT="0" marB="0"/>
                </a:tc>
                <a:extLst>
                  <a:ext uri="{0D108BD9-81ED-4DB2-BD59-A6C34878D82A}">
                    <a16:rowId xmlns:a16="http://schemas.microsoft.com/office/drawing/2014/main" val="3376977815"/>
                  </a:ext>
                </a:extLst>
              </a:tr>
              <a:tr h="320264">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 5/12-year-olds with preventable dental issues (Decayed/Missing/Filled teeth)</a:t>
                      </a:r>
                    </a:p>
                  </a:txBody>
                  <a:tcPr marL="68580" marR="68580" marT="0" marB="0"/>
                </a:tc>
                <a:extLst>
                  <a:ext uri="{0D108BD9-81ED-4DB2-BD59-A6C34878D82A}">
                    <a16:rowId xmlns:a16="http://schemas.microsoft.com/office/drawing/2014/main" val="2368185418"/>
                  </a:ext>
                </a:extLst>
              </a:tr>
            </a:tbl>
          </a:graphicData>
        </a:graphic>
      </p:graphicFrame>
      <p:sp>
        <p:nvSpPr>
          <p:cNvPr id="6" name="TextBox 5">
            <a:extLst>
              <a:ext uri="{FF2B5EF4-FFF2-40B4-BE49-F238E27FC236}">
                <a16:creationId xmlns:a16="http://schemas.microsoft.com/office/drawing/2014/main" id="{4472B482-DB68-822D-3D96-2D2ED60519BB}"/>
              </a:ext>
            </a:extLst>
          </p:cNvPr>
          <p:cNvSpPr txBox="1"/>
          <p:nvPr/>
        </p:nvSpPr>
        <p:spPr>
          <a:xfrm>
            <a:off x="220959" y="3680551"/>
            <a:ext cx="1966543" cy="369332"/>
          </a:xfrm>
          <a:prstGeom prst="rect">
            <a:avLst/>
          </a:prstGeom>
          <a:noFill/>
        </p:spPr>
        <p:txBody>
          <a:bodyPr wrap="square" rtlCol="0">
            <a:spAutoFit/>
          </a:bodyPr>
          <a:lstStyle/>
          <a:p>
            <a:r>
              <a:rPr lang="en-GB" dirty="0"/>
              <a:t>Oral health</a:t>
            </a:r>
          </a:p>
        </p:txBody>
      </p:sp>
      <p:sp>
        <p:nvSpPr>
          <p:cNvPr id="7" name="TextBox 6">
            <a:extLst>
              <a:ext uri="{FF2B5EF4-FFF2-40B4-BE49-F238E27FC236}">
                <a16:creationId xmlns:a16="http://schemas.microsoft.com/office/drawing/2014/main" id="{33EE262B-07BC-0A64-90C1-E845C76F0BDD}"/>
              </a:ext>
            </a:extLst>
          </p:cNvPr>
          <p:cNvSpPr txBox="1"/>
          <p:nvPr/>
        </p:nvSpPr>
        <p:spPr>
          <a:xfrm>
            <a:off x="220960" y="985617"/>
            <a:ext cx="2861046" cy="369332"/>
          </a:xfrm>
          <a:prstGeom prst="rect">
            <a:avLst/>
          </a:prstGeom>
          <a:noFill/>
        </p:spPr>
        <p:txBody>
          <a:bodyPr wrap="square" rtlCol="0">
            <a:spAutoFit/>
          </a:bodyPr>
          <a:lstStyle/>
          <a:p>
            <a:r>
              <a:rPr lang="en-GB" dirty="0"/>
              <a:t>Screening (programmes)</a:t>
            </a:r>
          </a:p>
        </p:txBody>
      </p:sp>
      <p:graphicFrame>
        <p:nvGraphicFramePr>
          <p:cNvPr id="8" name="Table 7">
            <a:extLst>
              <a:ext uri="{FF2B5EF4-FFF2-40B4-BE49-F238E27FC236}">
                <a16:creationId xmlns:a16="http://schemas.microsoft.com/office/drawing/2014/main" id="{2D173445-81B6-C84D-0185-2E681573C65D}"/>
              </a:ext>
            </a:extLst>
          </p:cNvPr>
          <p:cNvGraphicFramePr>
            <a:graphicFrameLocks noGrp="1"/>
          </p:cNvGraphicFramePr>
          <p:nvPr>
            <p:extLst>
              <p:ext uri="{D42A27DB-BD31-4B8C-83A1-F6EECF244321}">
                <p14:modId xmlns:p14="http://schemas.microsoft.com/office/powerpoint/2010/main" val="2950430384"/>
              </p:ext>
            </p:extLst>
          </p:nvPr>
        </p:nvGraphicFramePr>
        <p:xfrm>
          <a:off x="298380" y="1354949"/>
          <a:ext cx="2769175" cy="1425891"/>
        </p:xfrm>
        <a:graphic>
          <a:graphicData uri="http://schemas.openxmlformats.org/drawingml/2006/table">
            <a:tbl>
              <a:tblPr firstRow="1" firstCol="1" bandRow="1">
                <a:tableStyleId>{BC89EF96-8CEA-46FF-86C4-4CE0E7609802}</a:tableStyleId>
              </a:tblPr>
              <a:tblGrid>
                <a:gridCol w="2769175">
                  <a:extLst>
                    <a:ext uri="{9D8B030D-6E8A-4147-A177-3AD203B41FA5}">
                      <a16:colId xmlns:a16="http://schemas.microsoft.com/office/drawing/2014/main" val="3967057918"/>
                    </a:ext>
                  </a:extLst>
                </a:gridCol>
              </a:tblGrid>
              <a:tr h="230213">
                <a:tc>
                  <a:txBody>
                    <a:bodyPr/>
                    <a:lstStyle/>
                    <a:p>
                      <a:pPr>
                        <a:lnSpc>
                          <a:spcPct val="107000"/>
                        </a:lnSpc>
                        <a:spcAft>
                          <a:spcPts val="800"/>
                        </a:spcAft>
                        <a:buNone/>
                      </a:pPr>
                      <a:r>
                        <a:rPr lang="en-GB" sz="1100" kern="100" dirty="0">
                          <a:effectLst/>
                        </a:rPr>
                        <a:t>Cervical screening uptake and inequities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32233365"/>
                  </a:ext>
                </a:extLst>
              </a:tr>
              <a:tr h="367626">
                <a:tc>
                  <a:txBody>
                    <a:bodyPr/>
                    <a:lstStyle/>
                    <a:p>
                      <a:pPr>
                        <a:lnSpc>
                          <a:spcPct val="107000"/>
                        </a:lnSpc>
                        <a:spcAft>
                          <a:spcPts val="800"/>
                        </a:spcAft>
                        <a:buNone/>
                      </a:pPr>
                      <a:r>
                        <a:rPr lang="en-GB" sz="1100" kern="100" dirty="0">
                          <a:effectLst/>
                        </a:rPr>
                        <a:t>Breast cancer screening uptake and inequities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19744464"/>
                  </a:ext>
                </a:extLst>
              </a:tr>
              <a:tr h="36762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Bowel cancer screening uptake and inequities</a:t>
                      </a:r>
                    </a:p>
                  </a:txBody>
                  <a:tcPr marL="68580" marR="68580" marT="0" marB="0"/>
                </a:tc>
                <a:extLst>
                  <a:ext uri="{0D108BD9-81ED-4DB2-BD59-A6C34878D82A}">
                    <a16:rowId xmlns:a16="http://schemas.microsoft.com/office/drawing/2014/main" val="1729143871"/>
                  </a:ext>
                </a:extLst>
              </a:tr>
              <a:tr h="230213">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AAA screening uptake</a:t>
                      </a:r>
                    </a:p>
                  </a:txBody>
                  <a:tcPr marL="68580" marR="68580" marT="0" marB="0"/>
                </a:tc>
                <a:extLst>
                  <a:ext uri="{0D108BD9-81ED-4DB2-BD59-A6C34878D82A}">
                    <a16:rowId xmlns:a16="http://schemas.microsoft.com/office/drawing/2014/main" val="3367713358"/>
                  </a:ext>
                </a:extLst>
              </a:tr>
              <a:tr h="230213">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Diabetes retinopathy screening uptake</a:t>
                      </a:r>
                    </a:p>
                  </a:txBody>
                  <a:tcPr marL="68580" marR="68580" marT="0" marB="0"/>
                </a:tc>
                <a:extLst>
                  <a:ext uri="{0D108BD9-81ED-4DB2-BD59-A6C34878D82A}">
                    <a16:rowId xmlns:a16="http://schemas.microsoft.com/office/drawing/2014/main" val="989277394"/>
                  </a:ext>
                </a:extLst>
              </a:tr>
            </a:tbl>
          </a:graphicData>
        </a:graphic>
      </p:graphicFrame>
      <p:sp>
        <p:nvSpPr>
          <p:cNvPr id="9" name="TextBox 8">
            <a:extLst>
              <a:ext uri="{FF2B5EF4-FFF2-40B4-BE49-F238E27FC236}">
                <a16:creationId xmlns:a16="http://schemas.microsoft.com/office/drawing/2014/main" id="{C652A5B9-86BC-1487-ADA4-0F1BD088D87C}"/>
              </a:ext>
            </a:extLst>
          </p:cNvPr>
          <p:cNvSpPr txBox="1"/>
          <p:nvPr/>
        </p:nvSpPr>
        <p:spPr>
          <a:xfrm>
            <a:off x="3591592" y="985617"/>
            <a:ext cx="1966543" cy="369332"/>
          </a:xfrm>
          <a:prstGeom prst="rect">
            <a:avLst/>
          </a:prstGeom>
          <a:noFill/>
        </p:spPr>
        <p:txBody>
          <a:bodyPr wrap="square" rtlCol="0">
            <a:spAutoFit/>
          </a:bodyPr>
          <a:lstStyle/>
          <a:p>
            <a:r>
              <a:rPr lang="en-GB" dirty="0"/>
              <a:t>Inclusion health</a:t>
            </a:r>
          </a:p>
        </p:txBody>
      </p:sp>
      <p:graphicFrame>
        <p:nvGraphicFramePr>
          <p:cNvPr id="12" name="Table 11">
            <a:extLst>
              <a:ext uri="{FF2B5EF4-FFF2-40B4-BE49-F238E27FC236}">
                <a16:creationId xmlns:a16="http://schemas.microsoft.com/office/drawing/2014/main" id="{C7D9D1E3-B35F-7F46-0255-62605DBC4507}"/>
              </a:ext>
            </a:extLst>
          </p:cNvPr>
          <p:cNvGraphicFramePr>
            <a:graphicFrameLocks noGrp="1"/>
          </p:cNvGraphicFramePr>
          <p:nvPr>
            <p:extLst>
              <p:ext uri="{D42A27DB-BD31-4B8C-83A1-F6EECF244321}">
                <p14:modId xmlns:p14="http://schemas.microsoft.com/office/powerpoint/2010/main" val="2792771670"/>
              </p:ext>
            </p:extLst>
          </p:nvPr>
        </p:nvGraphicFramePr>
        <p:xfrm>
          <a:off x="3675681" y="1344604"/>
          <a:ext cx="2734573" cy="667638"/>
        </p:xfrm>
        <a:graphic>
          <a:graphicData uri="http://schemas.openxmlformats.org/drawingml/2006/table">
            <a:tbl>
              <a:tblPr firstRow="1" firstCol="1" bandRow="1">
                <a:tableStyleId>{BC89EF96-8CEA-46FF-86C4-4CE0E7609802}</a:tableStyleId>
              </a:tblPr>
              <a:tblGrid>
                <a:gridCol w="2734573">
                  <a:extLst>
                    <a:ext uri="{9D8B030D-6E8A-4147-A177-3AD203B41FA5}">
                      <a16:colId xmlns:a16="http://schemas.microsoft.com/office/drawing/2014/main" val="1423857661"/>
                    </a:ext>
                  </a:extLst>
                </a:gridCol>
              </a:tblGrid>
              <a:tr h="222546">
                <a:tc>
                  <a:txBody>
                    <a:bodyPr/>
                    <a:lstStyle/>
                    <a:p>
                      <a:pPr>
                        <a:lnSpc>
                          <a:spcPct val="107000"/>
                        </a:lnSpc>
                        <a:spcAft>
                          <a:spcPts val="800"/>
                        </a:spcAft>
                        <a:buNone/>
                      </a:pPr>
                      <a:r>
                        <a:rPr lang="en-GB" sz="1100" kern="100" dirty="0">
                          <a:effectLst/>
                        </a:rPr>
                        <a:t>Services accessed by homeless people.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7106383"/>
                  </a:ext>
                </a:extLst>
              </a:tr>
              <a:tr h="222546">
                <a:tc>
                  <a:txBody>
                    <a:bodyPr/>
                    <a:lstStyle/>
                    <a:p>
                      <a:pPr>
                        <a:lnSpc>
                          <a:spcPct val="107000"/>
                        </a:lnSpc>
                        <a:spcAft>
                          <a:spcPts val="800"/>
                        </a:spcAft>
                        <a:buNone/>
                      </a:pPr>
                      <a:r>
                        <a:rPr lang="en-GB" sz="1100" kern="100" dirty="0">
                          <a:effectLst/>
                        </a:rPr>
                        <a:t>Assertive outreach activity</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6482507"/>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Blood Borne Viruses vaccination rates</a:t>
                      </a:r>
                    </a:p>
                  </a:txBody>
                  <a:tcPr marL="68580" marR="68580" marT="0" marB="0"/>
                </a:tc>
                <a:extLst>
                  <a:ext uri="{0D108BD9-81ED-4DB2-BD59-A6C34878D82A}">
                    <a16:rowId xmlns:a16="http://schemas.microsoft.com/office/drawing/2014/main" val="2577127466"/>
                  </a:ext>
                </a:extLst>
              </a:tr>
            </a:tbl>
          </a:graphicData>
        </a:graphic>
      </p:graphicFrame>
      <p:sp>
        <p:nvSpPr>
          <p:cNvPr id="13" name="TextBox 12">
            <a:extLst>
              <a:ext uri="{FF2B5EF4-FFF2-40B4-BE49-F238E27FC236}">
                <a16:creationId xmlns:a16="http://schemas.microsoft.com/office/drawing/2014/main" id="{96C14E19-A1CF-6F71-26E9-E2029B1756C5}"/>
              </a:ext>
            </a:extLst>
          </p:cNvPr>
          <p:cNvSpPr txBox="1"/>
          <p:nvPr/>
        </p:nvSpPr>
        <p:spPr>
          <a:xfrm>
            <a:off x="3583695" y="1991351"/>
            <a:ext cx="1966543" cy="369332"/>
          </a:xfrm>
          <a:prstGeom prst="rect">
            <a:avLst/>
          </a:prstGeom>
          <a:noFill/>
        </p:spPr>
        <p:txBody>
          <a:bodyPr wrap="square" rtlCol="0">
            <a:spAutoFit/>
          </a:bodyPr>
          <a:lstStyle/>
          <a:p>
            <a:r>
              <a:rPr lang="en-GB" dirty="0"/>
              <a:t>Sexual health</a:t>
            </a:r>
          </a:p>
        </p:txBody>
      </p:sp>
      <p:graphicFrame>
        <p:nvGraphicFramePr>
          <p:cNvPr id="14" name="Table 13">
            <a:extLst>
              <a:ext uri="{FF2B5EF4-FFF2-40B4-BE49-F238E27FC236}">
                <a16:creationId xmlns:a16="http://schemas.microsoft.com/office/drawing/2014/main" id="{0E7A4449-B460-B0E5-49D4-616381A2274E}"/>
              </a:ext>
            </a:extLst>
          </p:cNvPr>
          <p:cNvGraphicFramePr>
            <a:graphicFrameLocks noGrp="1"/>
          </p:cNvGraphicFramePr>
          <p:nvPr>
            <p:extLst>
              <p:ext uri="{D42A27DB-BD31-4B8C-83A1-F6EECF244321}">
                <p14:modId xmlns:p14="http://schemas.microsoft.com/office/powerpoint/2010/main" val="214700365"/>
              </p:ext>
            </p:extLst>
          </p:nvPr>
        </p:nvGraphicFramePr>
        <p:xfrm>
          <a:off x="3675678" y="2302111"/>
          <a:ext cx="2734573" cy="222546"/>
        </p:xfrm>
        <a:graphic>
          <a:graphicData uri="http://schemas.openxmlformats.org/drawingml/2006/table">
            <a:tbl>
              <a:tblPr firstRow="1" firstCol="1" bandRow="1">
                <a:tableStyleId>{BC89EF96-8CEA-46FF-86C4-4CE0E7609802}</a:tableStyleId>
              </a:tblPr>
              <a:tblGrid>
                <a:gridCol w="2734573">
                  <a:extLst>
                    <a:ext uri="{9D8B030D-6E8A-4147-A177-3AD203B41FA5}">
                      <a16:colId xmlns:a16="http://schemas.microsoft.com/office/drawing/2014/main" val="1423857661"/>
                    </a:ext>
                  </a:extLst>
                </a:gridCol>
              </a:tblGrid>
              <a:tr h="222546">
                <a:tc>
                  <a:txBody>
                    <a:bodyPr/>
                    <a:lstStyle/>
                    <a:p>
                      <a:pPr>
                        <a:lnSpc>
                          <a:spcPct val="107000"/>
                        </a:lnSpc>
                        <a:spcAft>
                          <a:spcPts val="800"/>
                        </a:spcAft>
                        <a:buNone/>
                      </a:pPr>
                      <a:r>
                        <a:rPr lang="en-GB" sz="1100" kern="100" dirty="0">
                          <a:effectLst/>
                        </a:rPr>
                        <a:t>Over the counter contraceptives uptake</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7106383"/>
                  </a:ext>
                </a:extLst>
              </a:tr>
            </a:tbl>
          </a:graphicData>
        </a:graphic>
      </p:graphicFrame>
      <p:sp>
        <p:nvSpPr>
          <p:cNvPr id="17" name="TextBox 16">
            <a:extLst>
              <a:ext uri="{FF2B5EF4-FFF2-40B4-BE49-F238E27FC236}">
                <a16:creationId xmlns:a16="http://schemas.microsoft.com/office/drawing/2014/main" id="{37E47C27-D01D-3DB6-38F1-4D55DE2E5E13}"/>
              </a:ext>
            </a:extLst>
          </p:cNvPr>
          <p:cNvSpPr txBox="1"/>
          <p:nvPr/>
        </p:nvSpPr>
        <p:spPr>
          <a:xfrm>
            <a:off x="3578114" y="2582550"/>
            <a:ext cx="2301816" cy="369332"/>
          </a:xfrm>
          <a:prstGeom prst="rect">
            <a:avLst/>
          </a:prstGeom>
          <a:noFill/>
        </p:spPr>
        <p:txBody>
          <a:bodyPr wrap="square" rtlCol="0">
            <a:spAutoFit/>
          </a:bodyPr>
          <a:lstStyle/>
          <a:p>
            <a:r>
              <a:rPr lang="en-GB" dirty="0"/>
              <a:t>Long-term conditions</a:t>
            </a:r>
          </a:p>
        </p:txBody>
      </p:sp>
      <p:graphicFrame>
        <p:nvGraphicFramePr>
          <p:cNvPr id="18" name="Table 17">
            <a:extLst>
              <a:ext uri="{FF2B5EF4-FFF2-40B4-BE49-F238E27FC236}">
                <a16:creationId xmlns:a16="http://schemas.microsoft.com/office/drawing/2014/main" id="{ABC9D51A-125E-D6F2-A2A7-F73F5818F336}"/>
              </a:ext>
            </a:extLst>
          </p:cNvPr>
          <p:cNvGraphicFramePr>
            <a:graphicFrameLocks noGrp="1"/>
          </p:cNvGraphicFramePr>
          <p:nvPr>
            <p:extLst>
              <p:ext uri="{D42A27DB-BD31-4B8C-83A1-F6EECF244321}">
                <p14:modId xmlns:p14="http://schemas.microsoft.com/office/powerpoint/2010/main" val="1368732040"/>
              </p:ext>
            </p:extLst>
          </p:nvPr>
        </p:nvGraphicFramePr>
        <p:xfrm>
          <a:off x="3689158" y="2936671"/>
          <a:ext cx="2734573" cy="795930"/>
        </p:xfrm>
        <a:graphic>
          <a:graphicData uri="http://schemas.openxmlformats.org/drawingml/2006/table">
            <a:tbl>
              <a:tblPr firstRow="1" firstCol="1" bandRow="1">
                <a:tableStyleId>{BC89EF96-8CEA-46FF-86C4-4CE0E7609802}</a:tableStyleId>
              </a:tblPr>
              <a:tblGrid>
                <a:gridCol w="2734573">
                  <a:extLst>
                    <a:ext uri="{9D8B030D-6E8A-4147-A177-3AD203B41FA5}">
                      <a16:colId xmlns:a16="http://schemas.microsoft.com/office/drawing/2014/main" val="1423857661"/>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8 Diabetes care process compliance</a:t>
                      </a:r>
                    </a:p>
                  </a:txBody>
                  <a:tcPr marL="68580" marR="68580" marT="0" marB="0"/>
                </a:tc>
                <a:extLst>
                  <a:ext uri="{0D108BD9-81ED-4DB2-BD59-A6C34878D82A}">
                    <a16:rowId xmlns:a16="http://schemas.microsoft.com/office/drawing/2014/main" val="3057106383"/>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Respiratory conditions</a:t>
                      </a:r>
                    </a:p>
                  </a:txBody>
                  <a:tcPr marL="68580" marR="68580" marT="0" marB="0"/>
                </a:tc>
                <a:extLst>
                  <a:ext uri="{0D108BD9-81ED-4DB2-BD59-A6C34878D82A}">
                    <a16:rowId xmlns:a16="http://schemas.microsoft.com/office/drawing/2014/main" val="3693727183"/>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%/number patients receiving SGLT2 for diabetes/heart failure/CKD</a:t>
                      </a:r>
                    </a:p>
                  </a:txBody>
                  <a:tcPr marL="68580" marR="68580" marT="0" marB="0"/>
                </a:tc>
                <a:extLst>
                  <a:ext uri="{0D108BD9-81ED-4DB2-BD59-A6C34878D82A}">
                    <a16:rowId xmlns:a16="http://schemas.microsoft.com/office/drawing/2014/main" val="1966615850"/>
                  </a:ext>
                </a:extLst>
              </a:tr>
            </a:tbl>
          </a:graphicData>
        </a:graphic>
      </p:graphicFrame>
      <p:sp>
        <p:nvSpPr>
          <p:cNvPr id="19" name="TextBox 18">
            <a:extLst>
              <a:ext uri="{FF2B5EF4-FFF2-40B4-BE49-F238E27FC236}">
                <a16:creationId xmlns:a16="http://schemas.microsoft.com/office/drawing/2014/main" id="{8C5CDEDA-32E7-A0BF-E274-9FE1FE05D633}"/>
              </a:ext>
            </a:extLst>
          </p:cNvPr>
          <p:cNvSpPr txBox="1"/>
          <p:nvPr/>
        </p:nvSpPr>
        <p:spPr>
          <a:xfrm>
            <a:off x="175011" y="5322576"/>
            <a:ext cx="2734573" cy="369332"/>
          </a:xfrm>
          <a:prstGeom prst="rect">
            <a:avLst/>
          </a:prstGeom>
          <a:noFill/>
        </p:spPr>
        <p:txBody>
          <a:bodyPr wrap="square" rtlCol="0">
            <a:spAutoFit/>
          </a:bodyPr>
          <a:lstStyle/>
          <a:p>
            <a:r>
              <a:rPr lang="en-GB" dirty="0"/>
              <a:t>Supplementary services</a:t>
            </a:r>
          </a:p>
        </p:txBody>
      </p:sp>
      <p:graphicFrame>
        <p:nvGraphicFramePr>
          <p:cNvPr id="20" name="Table 19">
            <a:extLst>
              <a:ext uri="{FF2B5EF4-FFF2-40B4-BE49-F238E27FC236}">
                <a16:creationId xmlns:a16="http://schemas.microsoft.com/office/drawing/2014/main" id="{4E0824F5-645B-5FD2-43AA-26CA2DC0517A}"/>
              </a:ext>
            </a:extLst>
          </p:cNvPr>
          <p:cNvGraphicFramePr>
            <a:graphicFrameLocks noGrp="1"/>
          </p:cNvGraphicFramePr>
          <p:nvPr>
            <p:extLst>
              <p:ext uri="{D42A27DB-BD31-4B8C-83A1-F6EECF244321}">
                <p14:modId xmlns:p14="http://schemas.microsoft.com/office/powerpoint/2010/main" val="1807606551"/>
              </p:ext>
            </p:extLst>
          </p:nvPr>
        </p:nvGraphicFramePr>
        <p:xfrm>
          <a:off x="272574" y="5651779"/>
          <a:ext cx="2734573" cy="171450"/>
        </p:xfrm>
        <a:graphic>
          <a:graphicData uri="http://schemas.openxmlformats.org/drawingml/2006/table">
            <a:tbl>
              <a:tblPr firstRow="1" firstCol="1" bandRow="1">
                <a:tableStyleId>{BC89EF96-8CEA-46FF-86C4-4CE0E7609802}</a:tableStyleId>
              </a:tblPr>
              <a:tblGrid>
                <a:gridCol w="2734573">
                  <a:extLst>
                    <a:ext uri="{9D8B030D-6E8A-4147-A177-3AD203B41FA5}">
                      <a16:colId xmlns:a16="http://schemas.microsoft.com/office/drawing/2014/main" val="1423857661"/>
                    </a:ext>
                  </a:extLst>
                </a:gridCol>
              </a:tblGrid>
              <a:tr h="16242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Care homes – immunisation uptake etc</a:t>
                      </a:r>
                    </a:p>
                  </a:txBody>
                  <a:tcPr marL="68580" marR="68580" marT="0" marB="0"/>
                </a:tc>
                <a:extLst>
                  <a:ext uri="{0D108BD9-81ED-4DB2-BD59-A6C34878D82A}">
                    <a16:rowId xmlns:a16="http://schemas.microsoft.com/office/drawing/2014/main" val="2116482507"/>
                  </a:ext>
                </a:extLst>
              </a:tr>
            </a:tbl>
          </a:graphicData>
        </a:graphic>
      </p:graphicFrame>
      <p:sp>
        <p:nvSpPr>
          <p:cNvPr id="22" name="TextBox 21">
            <a:extLst>
              <a:ext uri="{FF2B5EF4-FFF2-40B4-BE49-F238E27FC236}">
                <a16:creationId xmlns:a16="http://schemas.microsoft.com/office/drawing/2014/main" id="{05623612-7B73-24DB-EE9D-0259DEF651EB}"/>
              </a:ext>
            </a:extLst>
          </p:cNvPr>
          <p:cNvSpPr txBox="1"/>
          <p:nvPr/>
        </p:nvSpPr>
        <p:spPr>
          <a:xfrm>
            <a:off x="3612855" y="3761613"/>
            <a:ext cx="2313039" cy="369332"/>
          </a:xfrm>
          <a:prstGeom prst="rect">
            <a:avLst/>
          </a:prstGeom>
          <a:noFill/>
        </p:spPr>
        <p:txBody>
          <a:bodyPr wrap="square" rtlCol="0">
            <a:spAutoFit/>
          </a:bodyPr>
          <a:lstStyle/>
          <a:p>
            <a:r>
              <a:rPr lang="en-GB" dirty="0"/>
              <a:t>Speech and Language</a:t>
            </a:r>
          </a:p>
        </p:txBody>
      </p:sp>
      <p:graphicFrame>
        <p:nvGraphicFramePr>
          <p:cNvPr id="23" name="Table 22">
            <a:extLst>
              <a:ext uri="{FF2B5EF4-FFF2-40B4-BE49-F238E27FC236}">
                <a16:creationId xmlns:a16="http://schemas.microsoft.com/office/drawing/2014/main" id="{25B11E1E-146E-B258-35F9-CFC21E6235D6}"/>
              </a:ext>
            </a:extLst>
          </p:cNvPr>
          <p:cNvGraphicFramePr>
            <a:graphicFrameLocks noGrp="1"/>
          </p:cNvGraphicFramePr>
          <p:nvPr>
            <p:extLst>
              <p:ext uri="{D42A27DB-BD31-4B8C-83A1-F6EECF244321}">
                <p14:modId xmlns:p14="http://schemas.microsoft.com/office/powerpoint/2010/main" val="222445980"/>
              </p:ext>
            </p:extLst>
          </p:nvPr>
        </p:nvGraphicFramePr>
        <p:xfrm>
          <a:off x="3675677" y="4113735"/>
          <a:ext cx="2734573" cy="350838"/>
        </p:xfrm>
        <a:graphic>
          <a:graphicData uri="http://schemas.openxmlformats.org/drawingml/2006/table">
            <a:tbl>
              <a:tblPr firstRow="1" firstCol="1" bandRow="1">
                <a:tableStyleId>{BC89EF96-8CEA-46FF-86C4-4CE0E7609802}</a:tableStyleId>
              </a:tblPr>
              <a:tblGrid>
                <a:gridCol w="2734573">
                  <a:extLst>
                    <a:ext uri="{9D8B030D-6E8A-4147-A177-3AD203B41FA5}">
                      <a16:colId xmlns:a16="http://schemas.microsoft.com/office/drawing/2014/main" val="1423857661"/>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Rate of speech and language therapists per 100,000 population</a:t>
                      </a:r>
                    </a:p>
                  </a:txBody>
                  <a:tcPr marL="68580" marR="68580" marT="0" marB="0"/>
                </a:tc>
                <a:extLst>
                  <a:ext uri="{0D108BD9-81ED-4DB2-BD59-A6C34878D82A}">
                    <a16:rowId xmlns:a16="http://schemas.microsoft.com/office/drawing/2014/main" val="3057106383"/>
                  </a:ext>
                </a:extLst>
              </a:tr>
            </a:tbl>
          </a:graphicData>
        </a:graphic>
      </p:graphicFrame>
      <p:graphicFrame>
        <p:nvGraphicFramePr>
          <p:cNvPr id="28" name="Table 27">
            <a:extLst>
              <a:ext uri="{FF2B5EF4-FFF2-40B4-BE49-F238E27FC236}">
                <a16:creationId xmlns:a16="http://schemas.microsoft.com/office/drawing/2014/main" id="{F7C983E1-B5A0-CF6E-D50B-5DCA101EA3B7}"/>
              </a:ext>
            </a:extLst>
          </p:cNvPr>
          <p:cNvGraphicFramePr>
            <a:graphicFrameLocks noGrp="1"/>
          </p:cNvGraphicFramePr>
          <p:nvPr>
            <p:extLst>
              <p:ext uri="{D42A27DB-BD31-4B8C-83A1-F6EECF244321}">
                <p14:modId xmlns:p14="http://schemas.microsoft.com/office/powerpoint/2010/main" val="387475225"/>
              </p:ext>
            </p:extLst>
          </p:nvPr>
        </p:nvGraphicFramePr>
        <p:xfrm>
          <a:off x="288810" y="3016049"/>
          <a:ext cx="2734573" cy="727554"/>
        </p:xfrm>
        <a:graphic>
          <a:graphicData uri="http://schemas.openxmlformats.org/drawingml/2006/table">
            <a:tbl>
              <a:tblPr firstRow="1" firstCol="1" bandRow="1">
                <a:tableStyleId>{BC89EF96-8CEA-46FF-86C4-4CE0E7609802}</a:tableStyleId>
              </a:tblPr>
              <a:tblGrid>
                <a:gridCol w="2734573">
                  <a:extLst>
                    <a:ext uri="{9D8B030D-6E8A-4147-A177-3AD203B41FA5}">
                      <a16:colId xmlns:a16="http://schemas.microsoft.com/office/drawing/2014/main" val="2325507205"/>
                    </a:ext>
                  </a:extLst>
                </a:gridCol>
              </a:tblGrid>
              <a:tr h="242518">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Cardiovascular disease screening (QRISK2)</a:t>
                      </a:r>
                    </a:p>
                  </a:txBody>
                  <a:tcPr marL="68580" marR="68580" marT="0" marB="0"/>
                </a:tc>
                <a:extLst>
                  <a:ext uri="{0D108BD9-81ED-4DB2-BD59-A6C34878D82A}">
                    <a16:rowId xmlns:a16="http://schemas.microsoft.com/office/drawing/2014/main" val="2566524113"/>
                  </a:ext>
                </a:extLst>
              </a:tr>
              <a:tr h="242518">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Learning disability annual health check</a:t>
                      </a:r>
                    </a:p>
                  </a:txBody>
                  <a:tcPr marL="68580" marR="68580" marT="0" marB="0"/>
                </a:tc>
                <a:extLst>
                  <a:ext uri="{0D108BD9-81ED-4DB2-BD59-A6C34878D82A}">
                    <a16:rowId xmlns:a16="http://schemas.microsoft.com/office/drawing/2014/main" val="4108941431"/>
                  </a:ext>
                </a:extLst>
              </a:tr>
              <a:tr h="242518">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Serious mental illness annual health check</a:t>
                      </a:r>
                    </a:p>
                  </a:txBody>
                  <a:tcPr marL="68580" marR="68580" marT="0" marB="0"/>
                </a:tc>
                <a:extLst>
                  <a:ext uri="{0D108BD9-81ED-4DB2-BD59-A6C34878D82A}">
                    <a16:rowId xmlns:a16="http://schemas.microsoft.com/office/drawing/2014/main" val="3187720400"/>
                  </a:ext>
                </a:extLst>
              </a:tr>
            </a:tbl>
          </a:graphicData>
        </a:graphic>
      </p:graphicFrame>
      <p:sp>
        <p:nvSpPr>
          <p:cNvPr id="29" name="TextBox 28">
            <a:extLst>
              <a:ext uri="{FF2B5EF4-FFF2-40B4-BE49-F238E27FC236}">
                <a16:creationId xmlns:a16="http://schemas.microsoft.com/office/drawing/2014/main" id="{4B031F49-684C-ED35-C64E-32F2DF6DC602}"/>
              </a:ext>
            </a:extLst>
          </p:cNvPr>
          <p:cNvSpPr txBox="1"/>
          <p:nvPr/>
        </p:nvSpPr>
        <p:spPr>
          <a:xfrm>
            <a:off x="220959" y="2683794"/>
            <a:ext cx="2769175" cy="369332"/>
          </a:xfrm>
          <a:prstGeom prst="rect">
            <a:avLst/>
          </a:prstGeom>
          <a:noFill/>
        </p:spPr>
        <p:txBody>
          <a:bodyPr wrap="square" rtlCol="0">
            <a:spAutoFit/>
          </a:bodyPr>
          <a:lstStyle/>
          <a:p>
            <a:r>
              <a:rPr lang="en-GB" dirty="0"/>
              <a:t>Screening (Risk factors)</a:t>
            </a:r>
          </a:p>
        </p:txBody>
      </p:sp>
      <p:sp>
        <p:nvSpPr>
          <p:cNvPr id="32" name="TextBox 31">
            <a:extLst>
              <a:ext uri="{FF2B5EF4-FFF2-40B4-BE49-F238E27FC236}">
                <a16:creationId xmlns:a16="http://schemas.microsoft.com/office/drawing/2014/main" id="{D6A88490-7BC7-E8D2-6675-26A7DE36D6A5}"/>
              </a:ext>
            </a:extLst>
          </p:cNvPr>
          <p:cNvSpPr txBox="1"/>
          <p:nvPr/>
        </p:nvSpPr>
        <p:spPr>
          <a:xfrm>
            <a:off x="6919840" y="2193534"/>
            <a:ext cx="1966543" cy="369332"/>
          </a:xfrm>
          <a:prstGeom prst="rect">
            <a:avLst/>
          </a:prstGeom>
          <a:noFill/>
        </p:spPr>
        <p:txBody>
          <a:bodyPr wrap="square" rtlCol="0">
            <a:spAutoFit/>
          </a:bodyPr>
          <a:lstStyle/>
          <a:p>
            <a:r>
              <a:rPr lang="en-GB" dirty="0"/>
              <a:t>Anchor institution</a:t>
            </a:r>
          </a:p>
        </p:txBody>
      </p:sp>
      <p:graphicFrame>
        <p:nvGraphicFramePr>
          <p:cNvPr id="33" name="Table 32">
            <a:extLst>
              <a:ext uri="{FF2B5EF4-FFF2-40B4-BE49-F238E27FC236}">
                <a16:creationId xmlns:a16="http://schemas.microsoft.com/office/drawing/2014/main" id="{369DD061-57F7-1450-03C1-55D1D5A44AF9}"/>
              </a:ext>
            </a:extLst>
          </p:cNvPr>
          <p:cNvGraphicFramePr>
            <a:graphicFrameLocks noGrp="1"/>
          </p:cNvGraphicFramePr>
          <p:nvPr>
            <p:extLst>
              <p:ext uri="{D42A27DB-BD31-4B8C-83A1-F6EECF244321}">
                <p14:modId xmlns:p14="http://schemas.microsoft.com/office/powerpoint/2010/main" val="2528472526"/>
              </p:ext>
            </p:extLst>
          </p:nvPr>
        </p:nvGraphicFramePr>
        <p:xfrm>
          <a:off x="7012809" y="2558296"/>
          <a:ext cx="3174987" cy="222546"/>
        </p:xfrm>
        <a:graphic>
          <a:graphicData uri="http://schemas.openxmlformats.org/drawingml/2006/table">
            <a:tbl>
              <a:tblPr firstRow="1" firstCol="1" bandRow="1">
                <a:tableStyleId>{BC89EF96-8CEA-46FF-86C4-4CE0E7609802}</a:tableStyleId>
              </a:tblPr>
              <a:tblGrid>
                <a:gridCol w="3174987">
                  <a:extLst>
                    <a:ext uri="{9D8B030D-6E8A-4147-A177-3AD203B41FA5}">
                      <a16:colId xmlns:a16="http://schemas.microsoft.com/office/drawing/2014/main" val="1423857661"/>
                    </a:ext>
                  </a:extLst>
                </a:gridCol>
              </a:tblGrid>
              <a:tr h="222546">
                <a:tc>
                  <a:txBody>
                    <a:bodyPr/>
                    <a:lstStyle/>
                    <a:p>
                      <a:pPr>
                        <a:lnSpc>
                          <a:spcPct val="107000"/>
                        </a:lnSpc>
                        <a:spcAft>
                          <a:spcPts val="800"/>
                        </a:spcAft>
                        <a:buNone/>
                      </a:pPr>
                      <a:r>
                        <a:rPr lang="en-GB" sz="1100" kern="100" dirty="0">
                          <a:effectLst/>
                        </a:rPr>
                        <a:t>Investment and referrals to social/green prescribing</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7106383"/>
                  </a:ext>
                </a:extLst>
              </a:tr>
            </a:tbl>
          </a:graphicData>
        </a:graphic>
      </p:graphicFrame>
      <p:sp>
        <p:nvSpPr>
          <p:cNvPr id="34" name="TextBox 33">
            <a:extLst>
              <a:ext uri="{FF2B5EF4-FFF2-40B4-BE49-F238E27FC236}">
                <a16:creationId xmlns:a16="http://schemas.microsoft.com/office/drawing/2014/main" id="{BEADE494-610D-9FFE-A2BD-34BFF39B21B1}"/>
              </a:ext>
            </a:extLst>
          </p:cNvPr>
          <p:cNvSpPr txBox="1"/>
          <p:nvPr/>
        </p:nvSpPr>
        <p:spPr>
          <a:xfrm>
            <a:off x="3578114" y="4990237"/>
            <a:ext cx="1966543" cy="369332"/>
          </a:xfrm>
          <a:prstGeom prst="rect">
            <a:avLst/>
          </a:prstGeom>
          <a:noFill/>
        </p:spPr>
        <p:txBody>
          <a:bodyPr wrap="square" rtlCol="0">
            <a:spAutoFit/>
          </a:bodyPr>
          <a:lstStyle/>
          <a:p>
            <a:r>
              <a:rPr lang="en-GB" dirty="0"/>
              <a:t>Access to services</a:t>
            </a:r>
          </a:p>
        </p:txBody>
      </p:sp>
      <p:graphicFrame>
        <p:nvGraphicFramePr>
          <p:cNvPr id="35" name="Table 34">
            <a:extLst>
              <a:ext uri="{FF2B5EF4-FFF2-40B4-BE49-F238E27FC236}">
                <a16:creationId xmlns:a16="http://schemas.microsoft.com/office/drawing/2014/main" id="{7FC50287-FB4F-D72F-EF0B-B8C556542B41}"/>
              </a:ext>
            </a:extLst>
          </p:cNvPr>
          <p:cNvGraphicFramePr>
            <a:graphicFrameLocks noGrp="1"/>
          </p:cNvGraphicFramePr>
          <p:nvPr>
            <p:extLst>
              <p:ext uri="{D42A27DB-BD31-4B8C-83A1-F6EECF244321}">
                <p14:modId xmlns:p14="http://schemas.microsoft.com/office/powerpoint/2010/main" val="3026591353"/>
              </p:ext>
            </p:extLst>
          </p:nvPr>
        </p:nvGraphicFramePr>
        <p:xfrm>
          <a:off x="3648718" y="5321478"/>
          <a:ext cx="3004670" cy="171450"/>
        </p:xfrm>
        <a:graphic>
          <a:graphicData uri="http://schemas.openxmlformats.org/drawingml/2006/table">
            <a:tbl>
              <a:tblPr firstRow="1" firstCol="1" bandRow="1">
                <a:tableStyleId>{BC89EF96-8CEA-46FF-86C4-4CE0E7609802}</a:tableStyleId>
              </a:tblPr>
              <a:tblGrid>
                <a:gridCol w="3004670">
                  <a:extLst>
                    <a:ext uri="{9D8B030D-6E8A-4147-A177-3AD203B41FA5}">
                      <a16:colId xmlns:a16="http://schemas.microsoft.com/office/drawing/2014/main" val="1423857661"/>
                    </a:ext>
                  </a:extLst>
                </a:gridCol>
              </a:tblGrid>
              <a:tr h="0">
                <a:tc>
                  <a:txBody>
                    <a:bodyPr/>
                    <a:lstStyle/>
                    <a:p>
                      <a:pPr>
                        <a:lnSpc>
                          <a:spcPct val="107000"/>
                        </a:lnSpc>
                        <a:spcAft>
                          <a:spcPts val="800"/>
                        </a:spcAft>
                        <a:buNone/>
                      </a:pPr>
                      <a:r>
                        <a:rPr lang="en-GB" sz="1100" kern="100" dirty="0">
                          <a:effectLst/>
                        </a:rPr>
                        <a:t>Did not attend (DNA) by GP/ Cluster/ deprivation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7106383"/>
                  </a:ext>
                </a:extLst>
              </a:tr>
            </a:tbl>
          </a:graphicData>
        </a:graphic>
      </p:graphicFrame>
      <p:sp>
        <p:nvSpPr>
          <p:cNvPr id="36" name="TextBox 35">
            <a:extLst>
              <a:ext uri="{FF2B5EF4-FFF2-40B4-BE49-F238E27FC236}">
                <a16:creationId xmlns:a16="http://schemas.microsoft.com/office/drawing/2014/main" id="{E58F5C61-C364-AF67-24AB-43F5B8B2B721}"/>
              </a:ext>
            </a:extLst>
          </p:cNvPr>
          <p:cNvSpPr txBox="1"/>
          <p:nvPr/>
        </p:nvSpPr>
        <p:spPr>
          <a:xfrm>
            <a:off x="6919840" y="1180628"/>
            <a:ext cx="2313039" cy="369332"/>
          </a:xfrm>
          <a:prstGeom prst="rect">
            <a:avLst/>
          </a:prstGeom>
          <a:noFill/>
        </p:spPr>
        <p:txBody>
          <a:bodyPr wrap="square" rtlCol="0">
            <a:spAutoFit/>
          </a:bodyPr>
          <a:lstStyle/>
          <a:p>
            <a:r>
              <a:rPr lang="en-GB" dirty="0"/>
              <a:t>Smoking cessation</a:t>
            </a:r>
          </a:p>
        </p:txBody>
      </p:sp>
      <p:graphicFrame>
        <p:nvGraphicFramePr>
          <p:cNvPr id="37" name="Table 36">
            <a:extLst>
              <a:ext uri="{FF2B5EF4-FFF2-40B4-BE49-F238E27FC236}">
                <a16:creationId xmlns:a16="http://schemas.microsoft.com/office/drawing/2014/main" id="{40DBDD66-AD94-1E9A-401E-2996A24CD7EA}"/>
              </a:ext>
            </a:extLst>
          </p:cNvPr>
          <p:cNvGraphicFramePr>
            <a:graphicFrameLocks noGrp="1"/>
          </p:cNvGraphicFramePr>
          <p:nvPr>
            <p:extLst>
              <p:ext uri="{D42A27DB-BD31-4B8C-83A1-F6EECF244321}">
                <p14:modId xmlns:p14="http://schemas.microsoft.com/office/powerpoint/2010/main" val="3411838078"/>
              </p:ext>
            </p:extLst>
          </p:nvPr>
        </p:nvGraphicFramePr>
        <p:xfrm>
          <a:off x="7012810" y="1549960"/>
          <a:ext cx="3188130" cy="573384"/>
        </p:xfrm>
        <a:graphic>
          <a:graphicData uri="http://schemas.openxmlformats.org/drawingml/2006/table">
            <a:tbl>
              <a:tblPr firstRow="1" firstCol="1" bandRow="1">
                <a:tableStyleId>{BC89EF96-8CEA-46FF-86C4-4CE0E7609802}</a:tableStyleId>
              </a:tblPr>
              <a:tblGrid>
                <a:gridCol w="3188130">
                  <a:extLst>
                    <a:ext uri="{9D8B030D-6E8A-4147-A177-3AD203B41FA5}">
                      <a16:colId xmlns:a16="http://schemas.microsoft.com/office/drawing/2014/main" val="1423857661"/>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adults quit attempt via smoking cessation services</a:t>
                      </a:r>
                    </a:p>
                  </a:txBody>
                  <a:tcPr marL="68580" marR="68580" marT="0" marB="0"/>
                </a:tc>
                <a:extLst>
                  <a:ext uri="{0D108BD9-81ED-4DB2-BD59-A6C34878D82A}">
                    <a16:rowId xmlns:a16="http://schemas.microsoft.com/office/drawing/2014/main" val="3057106383"/>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CO validated at 4 weeks</a:t>
                      </a:r>
                    </a:p>
                  </a:txBody>
                  <a:tcPr marL="68580" marR="68580" marT="0" marB="0"/>
                </a:tc>
                <a:extLst>
                  <a:ext uri="{0D108BD9-81ED-4DB2-BD59-A6C34878D82A}">
                    <a16:rowId xmlns:a16="http://schemas.microsoft.com/office/drawing/2014/main" val="4071958937"/>
                  </a:ext>
                </a:extLst>
              </a:tr>
            </a:tbl>
          </a:graphicData>
        </a:graphic>
      </p:graphicFrame>
      <p:sp>
        <p:nvSpPr>
          <p:cNvPr id="38" name="TextBox 37">
            <a:extLst>
              <a:ext uri="{FF2B5EF4-FFF2-40B4-BE49-F238E27FC236}">
                <a16:creationId xmlns:a16="http://schemas.microsoft.com/office/drawing/2014/main" id="{146D0798-6834-8B0C-8A45-77DCE332CDC5}"/>
              </a:ext>
            </a:extLst>
          </p:cNvPr>
          <p:cNvSpPr txBox="1"/>
          <p:nvPr/>
        </p:nvSpPr>
        <p:spPr>
          <a:xfrm>
            <a:off x="6919166" y="2817658"/>
            <a:ext cx="2886220" cy="369332"/>
          </a:xfrm>
          <a:prstGeom prst="rect">
            <a:avLst/>
          </a:prstGeom>
          <a:noFill/>
        </p:spPr>
        <p:txBody>
          <a:bodyPr wrap="square" rtlCol="0">
            <a:spAutoFit/>
          </a:bodyPr>
          <a:lstStyle/>
          <a:p>
            <a:r>
              <a:rPr lang="en-GB" dirty="0"/>
              <a:t>Children and Young People</a:t>
            </a:r>
          </a:p>
        </p:txBody>
      </p:sp>
      <p:graphicFrame>
        <p:nvGraphicFramePr>
          <p:cNvPr id="39" name="Table 38">
            <a:extLst>
              <a:ext uri="{FF2B5EF4-FFF2-40B4-BE49-F238E27FC236}">
                <a16:creationId xmlns:a16="http://schemas.microsoft.com/office/drawing/2014/main" id="{4E2EEB45-EAA6-B255-E142-E57A0B7C8835}"/>
              </a:ext>
            </a:extLst>
          </p:cNvPr>
          <p:cNvGraphicFramePr>
            <a:graphicFrameLocks noGrp="1"/>
          </p:cNvGraphicFramePr>
          <p:nvPr>
            <p:extLst>
              <p:ext uri="{D42A27DB-BD31-4B8C-83A1-F6EECF244321}">
                <p14:modId xmlns:p14="http://schemas.microsoft.com/office/powerpoint/2010/main" val="3422614156"/>
              </p:ext>
            </p:extLst>
          </p:nvPr>
        </p:nvGraphicFramePr>
        <p:xfrm>
          <a:off x="7012808" y="3146893"/>
          <a:ext cx="3174987" cy="1262547"/>
        </p:xfrm>
        <a:graphic>
          <a:graphicData uri="http://schemas.openxmlformats.org/drawingml/2006/table">
            <a:tbl>
              <a:tblPr firstRow="1" firstCol="1" bandRow="1">
                <a:tableStyleId>{BC89EF96-8CEA-46FF-86C4-4CE0E7609802}</a:tableStyleId>
              </a:tblPr>
              <a:tblGrid>
                <a:gridCol w="3174987">
                  <a:extLst>
                    <a:ext uri="{9D8B030D-6E8A-4147-A177-3AD203B41FA5}">
                      <a16:colId xmlns:a16="http://schemas.microsoft.com/office/drawing/2014/main" val="2626926871"/>
                    </a:ext>
                  </a:extLst>
                </a:gridCol>
              </a:tblGrid>
              <a:tr h="163570">
                <a:tc>
                  <a:txBody>
                    <a:bodyPr/>
                    <a:lstStyle/>
                    <a:p>
                      <a:pPr>
                        <a:lnSpc>
                          <a:spcPct val="107000"/>
                        </a:lnSpc>
                        <a:spcAft>
                          <a:spcPts val="800"/>
                        </a:spcAft>
                        <a:buNone/>
                      </a:pPr>
                      <a:r>
                        <a:rPr lang="en-GB" sz="1100" kern="100" dirty="0">
                          <a:effectLst/>
                        </a:rPr>
                        <a:t>Asthma admission rate (school nursing team)</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Frequency of </a:t>
                      </a:r>
                      <a:r>
                        <a:rPr lang="en-GB" sz="1100" kern="100" dirty="0" err="1">
                          <a:effectLst/>
                          <a:latin typeface="Calibri" panose="020F0502020204030204" pitchFamily="34" charset="0"/>
                          <a:ea typeface="Calibri" panose="020F0502020204030204" pitchFamily="34" charset="0"/>
                          <a:cs typeface="Times New Roman" panose="02020603050405020304" pitchFamily="18" charset="0"/>
                        </a:rPr>
                        <a:t>Salbutomol</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script requests.</a:t>
                      </a:r>
                      <a:endParaRPr lang="en-GB" sz="1100" kern="100" dirty="0">
                        <a:effectLst/>
                      </a:endParaRPr>
                    </a:p>
                  </a:txBody>
                  <a:tcPr marL="68580" marR="68580" marT="0" marB="0"/>
                </a:tc>
                <a:extLst>
                  <a:ext uri="{0D108BD9-81ED-4DB2-BD59-A6C34878D82A}">
                    <a16:rowId xmlns:a16="http://schemas.microsoft.com/office/drawing/2014/main" val="3117933050"/>
                  </a:ext>
                </a:extLst>
              </a:tr>
              <a:tr h="163570">
                <a:tc>
                  <a:txBody>
                    <a:bodyPr/>
                    <a:lstStyle/>
                    <a:p>
                      <a:pPr>
                        <a:lnSpc>
                          <a:spcPct val="107000"/>
                        </a:lnSpc>
                        <a:spcAft>
                          <a:spcPts val="800"/>
                        </a:spcAft>
                        <a:buNone/>
                      </a:pPr>
                      <a:r>
                        <a:rPr lang="en-GB" sz="1100" kern="100">
                          <a:effectLst/>
                        </a:rPr>
                        <a:t>No (%) Breastfeeding rate 10-14 days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24553254"/>
                  </a:ext>
                </a:extLst>
              </a:tr>
              <a:tr h="163570">
                <a:tc>
                  <a:txBody>
                    <a:bodyPr/>
                    <a:lstStyle/>
                    <a:p>
                      <a:pPr>
                        <a:lnSpc>
                          <a:spcPct val="107000"/>
                        </a:lnSpc>
                        <a:spcAft>
                          <a:spcPts val="800"/>
                        </a:spcAft>
                        <a:buNone/>
                      </a:pPr>
                      <a:r>
                        <a:rPr lang="en-GB" sz="1100" kern="100" dirty="0">
                          <a:effectLst/>
                        </a:rPr>
                        <a:t>No (%) Breastfeeding rate 6 months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65559420"/>
                  </a:ext>
                </a:extLst>
              </a:tr>
              <a:tr h="334714">
                <a:tc>
                  <a:txBody>
                    <a:bodyPr/>
                    <a:lstStyle/>
                    <a:p>
                      <a:pPr>
                        <a:lnSpc>
                          <a:spcPct val="107000"/>
                        </a:lnSpc>
                        <a:spcAft>
                          <a:spcPts val="800"/>
                        </a:spcAft>
                        <a:buNone/>
                      </a:pPr>
                      <a:r>
                        <a:rPr lang="en-GB" sz="1100" kern="100" dirty="0">
                          <a:effectLst/>
                        </a:rPr>
                        <a:t>Healthy Child Wales (School Aged Programme 0-7 and 5-16) –Core Contact Compliance</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41287263"/>
                  </a:ext>
                </a:extLst>
              </a:tr>
              <a:tr h="217971">
                <a:tc>
                  <a:txBody>
                    <a:bodyPr/>
                    <a:lstStyle/>
                    <a:p>
                      <a:pPr>
                        <a:lnSpc>
                          <a:spcPct val="107000"/>
                        </a:lnSpc>
                        <a:spcAft>
                          <a:spcPts val="800"/>
                        </a:spcAft>
                        <a:buNone/>
                      </a:pPr>
                      <a:r>
                        <a:rPr lang="en-GB" sz="1100" kern="100" dirty="0">
                          <a:effectLst/>
                        </a:rPr>
                        <a:t>Child measurement programme (4-5 year olds)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2858633"/>
                  </a:ext>
                </a:extLst>
              </a:tr>
            </a:tbl>
          </a:graphicData>
        </a:graphic>
      </p:graphicFrame>
      <p:sp>
        <p:nvSpPr>
          <p:cNvPr id="40" name="TextBox 39">
            <a:extLst>
              <a:ext uri="{FF2B5EF4-FFF2-40B4-BE49-F238E27FC236}">
                <a16:creationId xmlns:a16="http://schemas.microsoft.com/office/drawing/2014/main" id="{9EFE3C78-EFE4-8808-2320-36F0B75501B5}"/>
              </a:ext>
            </a:extLst>
          </p:cNvPr>
          <p:cNvSpPr txBox="1"/>
          <p:nvPr/>
        </p:nvSpPr>
        <p:spPr>
          <a:xfrm>
            <a:off x="6919166" y="4270022"/>
            <a:ext cx="1668677" cy="369332"/>
          </a:xfrm>
          <a:prstGeom prst="rect">
            <a:avLst/>
          </a:prstGeom>
          <a:noFill/>
        </p:spPr>
        <p:txBody>
          <a:bodyPr wrap="square" rtlCol="0">
            <a:spAutoFit/>
          </a:bodyPr>
          <a:lstStyle/>
          <a:p>
            <a:r>
              <a:rPr lang="en-GB" dirty="0"/>
              <a:t>Immunisations</a:t>
            </a:r>
          </a:p>
        </p:txBody>
      </p:sp>
      <p:graphicFrame>
        <p:nvGraphicFramePr>
          <p:cNvPr id="41" name="Table 40">
            <a:extLst>
              <a:ext uri="{FF2B5EF4-FFF2-40B4-BE49-F238E27FC236}">
                <a16:creationId xmlns:a16="http://schemas.microsoft.com/office/drawing/2014/main" id="{5AEF2D61-F970-857D-062B-DF257FA28087}"/>
              </a:ext>
            </a:extLst>
          </p:cNvPr>
          <p:cNvGraphicFramePr>
            <a:graphicFrameLocks noGrp="1"/>
          </p:cNvGraphicFramePr>
          <p:nvPr>
            <p:extLst>
              <p:ext uri="{D42A27DB-BD31-4B8C-83A1-F6EECF244321}">
                <p14:modId xmlns:p14="http://schemas.microsoft.com/office/powerpoint/2010/main" val="4090206780"/>
              </p:ext>
            </p:extLst>
          </p:nvPr>
        </p:nvGraphicFramePr>
        <p:xfrm>
          <a:off x="7043247" y="4596103"/>
          <a:ext cx="3144548" cy="1425418"/>
        </p:xfrm>
        <a:graphic>
          <a:graphicData uri="http://schemas.openxmlformats.org/drawingml/2006/table">
            <a:tbl>
              <a:tblPr firstRow="1" firstCol="1" bandRow="1">
                <a:tableStyleId>{BC89EF96-8CEA-46FF-86C4-4CE0E7609802}</a:tableStyleId>
              </a:tblPr>
              <a:tblGrid>
                <a:gridCol w="3144548">
                  <a:extLst>
                    <a:ext uri="{9D8B030D-6E8A-4147-A177-3AD203B41FA5}">
                      <a16:colId xmlns:a16="http://schemas.microsoft.com/office/drawing/2014/main" val="4234704785"/>
                    </a:ext>
                  </a:extLst>
                </a:gridCol>
              </a:tblGrid>
              <a:tr h="219084">
                <a:tc>
                  <a:txBody>
                    <a:bodyPr/>
                    <a:lstStyle/>
                    <a:p>
                      <a:pPr marL="0" marR="0" lvl="0" indent="0" algn="l" defTabSz="554492" rtl="0" eaLnBrk="1" fontAlgn="auto" latinLnBrk="0" hangingPunct="1">
                        <a:lnSpc>
                          <a:spcPct val="107000"/>
                        </a:lnSpc>
                        <a:spcBef>
                          <a:spcPts val="0"/>
                        </a:spcBef>
                        <a:spcAft>
                          <a:spcPts val="800"/>
                        </a:spcAft>
                        <a:buClrTx/>
                        <a:buSzTx/>
                        <a:buFontTx/>
                        <a:buNone/>
                        <a:tabLst/>
                        <a:defRPr/>
                      </a:pPr>
                      <a:r>
                        <a:rPr lang="en-GB" sz="1100" kern="100" dirty="0">
                          <a:effectLst/>
                        </a:rPr>
                        <a:t>Adult immunisations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31208601"/>
                  </a:ext>
                </a:extLst>
              </a:tr>
              <a:tr h="405167">
                <a:tc>
                  <a:txBody>
                    <a:bodyPr/>
                    <a:lstStyle/>
                    <a:p>
                      <a:pPr>
                        <a:lnSpc>
                          <a:spcPct val="107000"/>
                        </a:lnSpc>
                        <a:spcAft>
                          <a:spcPts val="800"/>
                        </a:spcAft>
                        <a:buNone/>
                      </a:pPr>
                      <a:r>
                        <a:rPr lang="en-GB" sz="1100" kern="100" dirty="0">
                          <a:effectLst/>
                        </a:rPr>
                        <a:t>Childhood immunisation – secondary school booster (DTP &amp; Men ACWY (No and rate)</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72698253"/>
                  </a:ext>
                </a:extLst>
              </a:tr>
              <a:tr h="405167">
                <a:tc>
                  <a:txBody>
                    <a:bodyPr/>
                    <a:lstStyle/>
                    <a:p>
                      <a:pPr>
                        <a:lnSpc>
                          <a:spcPct val="107000"/>
                        </a:lnSpc>
                        <a:spcAft>
                          <a:spcPts val="800"/>
                        </a:spcAft>
                        <a:buNone/>
                      </a:pPr>
                      <a:r>
                        <a:rPr lang="en-GB" sz="1100" kern="100" dirty="0">
                          <a:effectLst/>
                        </a:rPr>
                        <a:t>Childhood immunisation (Primary &amp; Secondary – </a:t>
                      </a:r>
                      <a:r>
                        <a:rPr lang="en-GB" sz="1100" kern="100" dirty="0" err="1">
                          <a:effectLst/>
                        </a:rPr>
                        <a:t>Fluenz</a:t>
                      </a:r>
                      <a:r>
                        <a:rPr lang="en-GB" sz="1100" kern="100" dirty="0">
                          <a:effectLst/>
                        </a:rPr>
                        <a:t> (No and rate)</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68947591"/>
                  </a:ext>
                </a:extLst>
              </a:tr>
              <a:tr h="198000">
                <a:tc>
                  <a:txBody>
                    <a:bodyPr/>
                    <a:lstStyle/>
                    <a:p>
                      <a:pPr>
                        <a:lnSpc>
                          <a:spcPct val="107000"/>
                        </a:lnSpc>
                        <a:spcAft>
                          <a:spcPts val="800"/>
                        </a:spcAft>
                        <a:buNone/>
                      </a:pPr>
                      <a:r>
                        <a:rPr lang="en-GB" sz="1100" kern="100" dirty="0">
                          <a:effectLst/>
                        </a:rPr>
                        <a:t>HPV Uptake (No. and rate, by sex)</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05462953"/>
                  </a:ext>
                </a:extLst>
              </a:tr>
              <a:tr h="198000">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Staff influenza immunisation uptake</a:t>
                      </a:r>
                    </a:p>
                  </a:txBody>
                  <a:tcPr marL="68580" marR="68580" marT="0" marB="0"/>
                </a:tc>
                <a:extLst>
                  <a:ext uri="{0D108BD9-81ED-4DB2-BD59-A6C34878D82A}">
                    <a16:rowId xmlns:a16="http://schemas.microsoft.com/office/drawing/2014/main" val="888616826"/>
                  </a:ext>
                </a:extLst>
              </a:tr>
            </a:tbl>
          </a:graphicData>
        </a:graphic>
      </p:graphicFrame>
      <p:sp>
        <p:nvSpPr>
          <p:cNvPr id="42" name="TextBox 41">
            <a:extLst>
              <a:ext uri="{FF2B5EF4-FFF2-40B4-BE49-F238E27FC236}">
                <a16:creationId xmlns:a16="http://schemas.microsoft.com/office/drawing/2014/main" id="{B0620948-1460-10AE-5290-ED7913432E73}"/>
              </a:ext>
            </a:extLst>
          </p:cNvPr>
          <p:cNvSpPr txBox="1"/>
          <p:nvPr/>
        </p:nvSpPr>
        <p:spPr>
          <a:xfrm>
            <a:off x="3564103" y="4469851"/>
            <a:ext cx="2829090" cy="369332"/>
          </a:xfrm>
          <a:prstGeom prst="rect">
            <a:avLst/>
          </a:prstGeom>
          <a:noFill/>
        </p:spPr>
        <p:txBody>
          <a:bodyPr wrap="square" rtlCol="0">
            <a:spAutoFit/>
          </a:bodyPr>
          <a:lstStyle/>
          <a:p>
            <a:r>
              <a:rPr lang="en-GB" dirty="0"/>
              <a:t>Weight management</a:t>
            </a:r>
          </a:p>
        </p:txBody>
      </p:sp>
      <p:graphicFrame>
        <p:nvGraphicFramePr>
          <p:cNvPr id="43" name="Table 42">
            <a:extLst>
              <a:ext uri="{FF2B5EF4-FFF2-40B4-BE49-F238E27FC236}">
                <a16:creationId xmlns:a16="http://schemas.microsoft.com/office/drawing/2014/main" id="{F66D2C3E-F816-C243-EE0A-CDDC416C2644}"/>
              </a:ext>
            </a:extLst>
          </p:cNvPr>
          <p:cNvGraphicFramePr>
            <a:graphicFrameLocks noGrp="1"/>
          </p:cNvGraphicFramePr>
          <p:nvPr>
            <p:extLst>
              <p:ext uri="{D42A27DB-BD31-4B8C-83A1-F6EECF244321}">
                <p14:modId xmlns:p14="http://schemas.microsoft.com/office/powerpoint/2010/main" val="3758396347"/>
              </p:ext>
            </p:extLst>
          </p:nvPr>
        </p:nvGraphicFramePr>
        <p:xfrm>
          <a:off x="3658620" y="4818787"/>
          <a:ext cx="2734573" cy="171450"/>
        </p:xfrm>
        <a:graphic>
          <a:graphicData uri="http://schemas.openxmlformats.org/drawingml/2006/table">
            <a:tbl>
              <a:tblPr firstRow="1" firstCol="1" bandRow="1">
                <a:tableStyleId>{BC89EF96-8CEA-46FF-86C4-4CE0E7609802}</a:tableStyleId>
              </a:tblPr>
              <a:tblGrid>
                <a:gridCol w="2734573">
                  <a:extLst>
                    <a:ext uri="{9D8B030D-6E8A-4147-A177-3AD203B41FA5}">
                      <a16:colId xmlns:a16="http://schemas.microsoft.com/office/drawing/2014/main" val="1423857661"/>
                    </a:ext>
                  </a:extLst>
                </a:gridCol>
              </a:tblGrid>
              <a:tr h="0">
                <a:tc>
                  <a:txBody>
                    <a:bodyPr/>
                    <a:lstStyle/>
                    <a:p>
                      <a:pPr>
                        <a:lnSpc>
                          <a:spcPct val="107000"/>
                        </a:lnSpc>
                        <a:spcAft>
                          <a:spcPts val="800"/>
                        </a:spcAft>
                        <a:buNone/>
                      </a:pPr>
                      <a:r>
                        <a:rPr lang="en-GB" sz="1100" kern="100" dirty="0">
                          <a:effectLst/>
                        </a:rPr>
                        <a:t>No. referred to weight management services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7106383"/>
                  </a:ext>
                </a:extLst>
              </a:tr>
            </a:tbl>
          </a:graphicData>
        </a:graphic>
      </p:graphicFrame>
      <p:sp>
        <p:nvSpPr>
          <p:cNvPr id="44" name="TextBox 43">
            <a:extLst>
              <a:ext uri="{FF2B5EF4-FFF2-40B4-BE49-F238E27FC236}">
                <a16:creationId xmlns:a16="http://schemas.microsoft.com/office/drawing/2014/main" id="{37605772-872A-51FC-9752-074CD36F2BF8}"/>
              </a:ext>
            </a:extLst>
          </p:cNvPr>
          <p:cNvSpPr txBox="1"/>
          <p:nvPr/>
        </p:nvSpPr>
        <p:spPr>
          <a:xfrm>
            <a:off x="3559638" y="5468526"/>
            <a:ext cx="1966543" cy="369332"/>
          </a:xfrm>
          <a:prstGeom prst="rect">
            <a:avLst/>
          </a:prstGeom>
          <a:noFill/>
        </p:spPr>
        <p:txBody>
          <a:bodyPr wrap="square" rtlCol="0">
            <a:spAutoFit/>
          </a:bodyPr>
          <a:lstStyle/>
          <a:p>
            <a:r>
              <a:rPr lang="en-GB" dirty="0"/>
              <a:t>Social prescribing</a:t>
            </a:r>
          </a:p>
        </p:txBody>
      </p:sp>
      <p:graphicFrame>
        <p:nvGraphicFramePr>
          <p:cNvPr id="45" name="Table 44">
            <a:extLst>
              <a:ext uri="{FF2B5EF4-FFF2-40B4-BE49-F238E27FC236}">
                <a16:creationId xmlns:a16="http://schemas.microsoft.com/office/drawing/2014/main" id="{63F9417A-31CE-EBD1-390B-69B55D4E8161}"/>
              </a:ext>
            </a:extLst>
          </p:cNvPr>
          <p:cNvGraphicFramePr>
            <a:graphicFrameLocks noGrp="1"/>
          </p:cNvGraphicFramePr>
          <p:nvPr>
            <p:extLst>
              <p:ext uri="{D42A27DB-BD31-4B8C-83A1-F6EECF244321}">
                <p14:modId xmlns:p14="http://schemas.microsoft.com/office/powerpoint/2010/main" val="3525126700"/>
              </p:ext>
            </p:extLst>
          </p:nvPr>
        </p:nvGraphicFramePr>
        <p:xfrm>
          <a:off x="3657201" y="5811092"/>
          <a:ext cx="3004670" cy="171450"/>
        </p:xfrm>
        <a:graphic>
          <a:graphicData uri="http://schemas.openxmlformats.org/drawingml/2006/table">
            <a:tbl>
              <a:tblPr firstRow="1" firstCol="1" bandRow="1">
                <a:tableStyleId>{BC89EF96-8CEA-46FF-86C4-4CE0E7609802}</a:tableStyleId>
              </a:tblPr>
              <a:tblGrid>
                <a:gridCol w="3004670">
                  <a:extLst>
                    <a:ext uri="{9D8B030D-6E8A-4147-A177-3AD203B41FA5}">
                      <a16:colId xmlns:a16="http://schemas.microsoft.com/office/drawing/2014/main" val="1423857661"/>
                    </a:ext>
                  </a:extLst>
                </a:gridCol>
              </a:tblGrid>
              <a:tr h="0">
                <a:tc>
                  <a:txBody>
                    <a:bodyPr/>
                    <a:lstStyle/>
                    <a:p>
                      <a:pPr>
                        <a:lnSpc>
                          <a:spcPct val="107000"/>
                        </a:lnSpc>
                        <a:spcAft>
                          <a:spcPts val="800"/>
                        </a:spcAft>
                        <a:buNone/>
                      </a:pPr>
                      <a:r>
                        <a:rPr lang="en-GB" sz="1100" kern="100" dirty="0">
                          <a:effectLst/>
                        </a:rPr>
                        <a:t>Referrals to social prescribing</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7106383"/>
                  </a:ext>
                </a:extLst>
              </a:tr>
            </a:tbl>
          </a:graphicData>
        </a:graphic>
      </p:graphicFrame>
    </p:spTree>
    <p:extLst>
      <p:ext uri="{BB962C8B-B14F-4D97-AF65-F5344CB8AC3E}">
        <p14:creationId xmlns:p14="http://schemas.microsoft.com/office/powerpoint/2010/main" val="4198116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F7330-DC40-41B2-9EA3-BA11A94E4C9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E0F689D-1EB1-7D7B-9840-61DFA79B0EAF}"/>
              </a:ext>
            </a:extLst>
          </p:cNvPr>
          <p:cNvSpPr>
            <a:spLocks noGrp="1"/>
          </p:cNvSpPr>
          <p:nvPr>
            <p:ph type="body" sz="quarter" idx="10"/>
          </p:nvPr>
        </p:nvSpPr>
        <p:spPr>
          <a:xfrm>
            <a:off x="397093" y="332690"/>
            <a:ext cx="7454784" cy="338857"/>
          </a:xfrm>
        </p:spPr>
        <p:txBody>
          <a:bodyPr/>
          <a:lstStyle/>
          <a:p>
            <a:r>
              <a:rPr lang="en-GB" dirty="0"/>
              <a:t>Neath Port Talbot Singleton </a:t>
            </a:r>
          </a:p>
          <a:p>
            <a:r>
              <a:rPr lang="en-GB" dirty="0"/>
              <a:t>Service Delivery Group</a:t>
            </a:r>
          </a:p>
        </p:txBody>
      </p:sp>
      <p:graphicFrame>
        <p:nvGraphicFramePr>
          <p:cNvPr id="5" name="Table 4">
            <a:extLst>
              <a:ext uri="{FF2B5EF4-FFF2-40B4-BE49-F238E27FC236}">
                <a16:creationId xmlns:a16="http://schemas.microsoft.com/office/drawing/2014/main" id="{040E3643-F39C-5A44-E06F-2A6D8D55A00B}"/>
              </a:ext>
            </a:extLst>
          </p:cNvPr>
          <p:cNvGraphicFramePr>
            <a:graphicFrameLocks noGrp="1"/>
          </p:cNvGraphicFramePr>
          <p:nvPr>
            <p:extLst>
              <p:ext uri="{D42A27DB-BD31-4B8C-83A1-F6EECF244321}">
                <p14:modId xmlns:p14="http://schemas.microsoft.com/office/powerpoint/2010/main" val="548623701"/>
              </p:ext>
            </p:extLst>
          </p:nvPr>
        </p:nvGraphicFramePr>
        <p:xfrm>
          <a:off x="410625" y="5434348"/>
          <a:ext cx="3264064" cy="350838"/>
        </p:xfrm>
        <a:graphic>
          <a:graphicData uri="http://schemas.openxmlformats.org/drawingml/2006/table">
            <a:tbl>
              <a:tblPr firstRow="1" firstCol="1" bandRow="1">
                <a:tableStyleId>{BC89EF96-8CEA-46FF-86C4-4CE0E7609802}</a:tableStyleId>
              </a:tblPr>
              <a:tblGrid>
                <a:gridCol w="3264064">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Number of women disclosing domestic abuse at initial assessment - developmental measure</a:t>
                      </a:r>
                    </a:p>
                  </a:txBody>
                  <a:tcPr marL="68580" marR="68580" marT="0" marB="0"/>
                </a:tc>
                <a:extLst>
                  <a:ext uri="{0D108BD9-81ED-4DB2-BD59-A6C34878D82A}">
                    <a16:rowId xmlns:a16="http://schemas.microsoft.com/office/drawing/2014/main" val="3376977815"/>
                  </a:ext>
                </a:extLst>
              </a:tr>
            </a:tbl>
          </a:graphicData>
        </a:graphic>
      </p:graphicFrame>
      <p:sp>
        <p:nvSpPr>
          <p:cNvPr id="6" name="TextBox 5">
            <a:extLst>
              <a:ext uri="{FF2B5EF4-FFF2-40B4-BE49-F238E27FC236}">
                <a16:creationId xmlns:a16="http://schemas.microsoft.com/office/drawing/2014/main" id="{1732F4C2-BA47-B880-BBE6-31741CA43489}"/>
              </a:ext>
            </a:extLst>
          </p:cNvPr>
          <p:cNvSpPr txBox="1"/>
          <p:nvPr/>
        </p:nvSpPr>
        <p:spPr>
          <a:xfrm>
            <a:off x="391956" y="1139357"/>
            <a:ext cx="1966543" cy="369332"/>
          </a:xfrm>
          <a:prstGeom prst="rect">
            <a:avLst/>
          </a:prstGeom>
          <a:noFill/>
        </p:spPr>
        <p:txBody>
          <a:bodyPr wrap="square" rtlCol="0">
            <a:spAutoFit/>
          </a:bodyPr>
          <a:lstStyle/>
          <a:p>
            <a:r>
              <a:rPr lang="en-GB" dirty="0"/>
              <a:t>Maternity booking </a:t>
            </a:r>
          </a:p>
        </p:txBody>
      </p:sp>
      <p:sp>
        <p:nvSpPr>
          <p:cNvPr id="7" name="TextBox 6">
            <a:extLst>
              <a:ext uri="{FF2B5EF4-FFF2-40B4-BE49-F238E27FC236}">
                <a16:creationId xmlns:a16="http://schemas.microsoft.com/office/drawing/2014/main" id="{4F5C44E3-C336-E73B-271F-D07EFD0F5E31}"/>
              </a:ext>
            </a:extLst>
          </p:cNvPr>
          <p:cNvSpPr txBox="1"/>
          <p:nvPr/>
        </p:nvSpPr>
        <p:spPr>
          <a:xfrm>
            <a:off x="336675" y="1874768"/>
            <a:ext cx="3096468" cy="369332"/>
          </a:xfrm>
          <a:prstGeom prst="rect">
            <a:avLst/>
          </a:prstGeom>
          <a:noFill/>
        </p:spPr>
        <p:txBody>
          <a:bodyPr wrap="square" rtlCol="0">
            <a:spAutoFit/>
          </a:bodyPr>
          <a:lstStyle/>
          <a:p>
            <a:r>
              <a:rPr lang="en-GB" dirty="0"/>
              <a:t>Maternal Weight management</a:t>
            </a:r>
          </a:p>
        </p:txBody>
      </p:sp>
      <p:graphicFrame>
        <p:nvGraphicFramePr>
          <p:cNvPr id="8" name="Table 7">
            <a:extLst>
              <a:ext uri="{FF2B5EF4-FFF2-40B4-BE49-F238E27FC236}">
                <a16:creationId xmlns:a16="http://schemas.microsoft.com/office/drawing/2014/main" id="{DF2EC884-7374-0AE1-38F7-2176CF1161CC}"/>
              </a:ext>
            </a:extLst>
          </p:cNvPr>
          <p:cNvGraphicFramePr>
            <a:graphicFrameLocks noGrp="1"/>
          </p:cNvGraphicFramePr>
          <p:nvPr>
            <p:extLst>
              <p:ext uri="{D42A27DB-BD31-4B8C-83A1-F6EECF244321}">
                <p14:modId xmlns:p14="http://schemas.microsoft.com/office/powerpoint/2010/main" val="1808929086"/>
              </p:ext>
            </p:extLst>
          </p:nvPr>
        </p:nvGraphicFramePr>
        <p:xfrm>
          <a:off x="450118" y="1463246"/>
          <a:ext cx="3221881" cy="445092"/>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%/Number of women booked/initial assessment</a:t>
                      </a:r>
                    </a:p>
                  </a:txBody>
                  <a:tcPr marL="68580" marR="68580" marT="0" marB="0"/>
                </a:tc>
                <a:extLst>
                  <a:ext uri="{0D108BD9-81ED-4DB2-BD59-A6C34878D82A}">
                    <a16:rowId xmlns:a16="http://schemas.microsoft.com/office/drawing/2014/main" val="3732233365"/>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of terminations of pregnancy requested</a:t>
                      </a:r>
                    </a:p>
                  </a:txBody>
                  <a:tcPr marL="68580" marR="68580" marT="0" marB="0"/>
                </a:tc>
                <a:extLst>
                  <a:ext uri="{0D108BD9-81ED-4DB2-BD59-A6C34878D82A}">
                    <a16:rowId xmlns:a16="http://schemas.microsoft.com/office/drawing/2014/main" val="1893038406"/>
                  </a:ext>
                </a:extLst>
              </a:tr>
            </a:tbl>
          </a:graphicData>
        </a:graphic>
      </p:graphicFrame>
      <p:graphicFrame>
        <p:nvGraphicFramePr>
          <p:cNvPr id="10" name="Table 9">
            <a:extLst>
              <a:ext uri="{FF2B5EF4-FFF2-40B4-BE49-F238E27FC236}">
                <a16:creationId xmlns:a16="http://schemas.microsoft.com/office/drawing/2014/main" id="{9082CCFC-093B-8270-DD81-6A6198571333}"/>
              </a:ext>
            </a:extLst>
          </p:cNvPr>
          <p:cNvGraphicFramePr>
            <a:graphicFrameLocks noGrp="1"/>
          </p:cNvGraphicFramePr>
          <p:nvPr>
            <p:extLst>
              <p:ext uri="{D42A27DB-BD31-4B8C-83A1-F6EECF244321}">
                <p14:modId xmlns:p14="http://schemas.microsoft.com/office/powerpoint/2010/main" val="1311705683"/>
              </p:ext>
            </p:extLst>
          </p:nvPr>
        </p:nvGraphicFramePr>
        <p:xfrm>
          <a:off x="428246" y="2197906"/>
          <a:ext cx="3221881" cy="1146768"/>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2939257689"/>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Maternal BMI at initial maternity assessment​</a:t>
                      </a:r>
                    </a:p>
                  </a:txBody>
                  <a:tcPr marL="68580" marR="68580" marT="0" marB="0"/>
                </a:tc>
                <a:extLst>
                  <a:ext uri="{0D108BD9-81ED-4DB2-BD59-A6C34878D82A}">
                    <a16:rowId xmlns:a16="http://schemas.microsoft.com/office/drawing/2014/main" val="4166393669"/>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Number of women with a BMI&gt;35/ 35-39.9/ &gt;40 at early pregnancy</a:t>
                      </a:r>
                    </a:p>
                  </a:txBody>
                  <a:tcPr marL="68580" marR="68580" marT="0" marB="0"/>
                </a:tc>
                <a:extLst>
                  <a:ext uri="{0D108BD9-81ED-4DB2-BD59-A6C34878D82A}">
                    <a16:rowId xmlns:a16="http://schemas.microsoft.com/office/drawing/2014/main" val="3566669105"/>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Number of women with a BMI&gt;35 who gain 5-9kg/ &lt;9kg</a:t>
                      </a:r>
                    </a:p>
                  </a:txBody>
                  <a:tcPr marL="68580" marR="68580" marT="0" marB="0"/>
                </a:tc>
                <a:extLst>
                  <a:ext uri="{0D108BD9-81ED-4DB2-BD59-A6C34878D82A}">
                    <a16:rowId xmlns:a16="http://schemas.microsoft.com/office/drawing/2014/main" val="2191191732"/>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women end weight achieved</a:t>
                      </a:r>
                    </a:p>
                  </a:txBody>
                  <a:tcPr marL="68580" marR="68580" marT="0" marB="0"/>
                </a:tc>
                <a:extLst>
                  <a:ext uri="{0D108BD9-81ED-4DB2-BD59-A6C34878D82A}">
                    <a16:rowId xmlns:a16="http://schemas.microsoft.com/office/drawing/2014/main" val="4018975972"/>
                  </a:ext>
                </a:extLst>
              </a:tr>
            </a:tbl>
          </a:graphicData>
        </a:graphic>
      </p:graphicFrame>
      <p:sp>
        <p:nvSpPr>
          <p:cNvPr id="11" name="TextBox 10">
            <a:extLst>
              <a:ext uri="{FF2B5EF4-FFF2-40B4-BE49-F238E27FC236}">
                <a16:creationId xmlns:a16="http://schemas.microsoft.com/office/drawing/2014/main" id="{A0856E57-33D2-A055-EC03-DD8B0CEADB5F}"/>
              </a:ext>
            </a:extLst>
          </p:cNvPr>
          <p:cNvSpPr txBox="1"/>
          <p:nvPr/>
        </p:nvSpPr>
        <p:spPr>
          <a:xfrm>
            <a:off x="342444" y="3391452"/>
            <a:ext cx="3096468" cy="369332"/>
          </a:xfrm>
          <a:prstGeom prst="rect">
            <a:avLst/>
          </a:prstGeom>
          <a:noFill/>
        </p:spPr>
        <p:txBody>
          <a:bodyPr wrap="square" rtlCol="0">
            <a:spAutoFit/>
          </a:bodyPr>
          <a:lstStyle/>
          <a:p>
            <a:r>
              <a:rPr lang="en-GB" dirty="0"/>
              <a:t>Maternal Smoking </a:t>
            </a:r>
          </a:p>
        </p:txBody>
      </p:sp>
      <p:graphicFrame>
        <p:nvGraphicFramePr>
          <p:cNvPr id="15" name="Table 14">
            <a:extLst>
              <a:ext uri="{FF2B5EF4-FFF2-40B4-BE49-F238E27FC236}">
                <a16:creationId xmlns:a16="http://schemas.microsoft.com/office/drawing/2014/main" id="{F6C68393-87C3-471D-DA19-2F9D8F1A697E}"/>
              </a:ext>
            </a:extLst>
          </p:cNvPr>
          <p:cNvGraphicFramePr>
            <a:graphicFrameLocks noGrp="1"/>
          </p:cNvGraphicFramePr>
          <p:nvPr>
            <p:extLst>
              <p:ext uri="{D42A27DB-BD31-4B8C-83A1-F6EECF244321}">
                <p14:modId xmlns:p14="http://schemas.microsoft.com/office/powerpoint/2010/main" val="4146852328"/>
              </p:ext>
            </p:extLst>
          </p:nvPr>
        </p:nvGraphicFramePr>
        <p:xfrm>
          <a:off x="421004" y="3743052"/>
          <a:ext cx="3221882" cy="795930"/>
        </p:xfrm>
        <a:graphic>
          <a:graphicData uri="http://schemas.openxmlformats.org/drawingml/2006/table">
            <a:tbl>
              <a:tblPr firstRow="1" firstCol="1" bandRow="1">
                <a:tableStyleId>{BC89EF96-8CEA-46FF-86C4-4CE0E7609802}</a:tableStyleId>
              </a:tblPr>
              <a:tblGrid>
                <a:gridCol w="3221882">
                  <a:extLst>
                    <a:ext uri="{9D8B030D-6E8A-4147-A177-3AD203B41FA5}">
                      <a16:colId xmlns:a16="http://schemas.microsoft.com/office/drawing/2014/main" val="619560652"/>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of women smoking at initial maternity assessment​</a:t>
                      </a:r>
                    </a:p>
                  </a:txBody>
                  <a:tcPr marL="68580" marR="68580" marT="0" marB="0"/>
                </a:tc>
                <a:extLst>
                  <a:ext uri="{0D108BD9-81ED-4DB2-BD59-A6C34878D82A}">
                    <a16:rowId xmlns:a16="http://schemas.microsoft.com/office/drawing/2014/main" val="3939859237"/>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of women smoking at birth​</a:t>
                      </a:r>
                    </a:p>
                  </a:txBody>
                  <a:tcPr marL="68580" marR="68580" marT="0" marB="0"/>
                </a:tc>
                <a:extLst>
                  <a:ext uri="{0D108BD9-81ED-4DB2-BD59-A6C34878D82A}">
                    <a16:rowId xmlns:a16="http://schemas.microsoft.com/office/drawing/2014/main" val="3465684213"/>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of women using and E-cig at initial maternity assessment​</a:t>
                      </a:r>
                    </a:p>
                  </a:txBody>
                  <a:tcPr marL="68580" marR="68580" marT="0" marB="0"/>
                </a:tc>
                <a:extLst>
                  <a:ext uri="{0D108BD9-81ED-4DB2-BD59-A6C34878D82A}">
                    <a16:rowId xmlns:a16="http://schemas.microsoft.com/office/drawing/2014/main" val="3342341217"/>
                  </a:ext>
                </a:extLst>
              </a:tr>
            </a:tbl>
          </a:graphicData>
        </a:graphic>
      </p:graphicFrame>
      <p:sp>
        <p:nvSpPr>
          <p:cNvPr id="21" name="TextBox 20">
            <a:extLst>
              <a:ext uri="{FF2B5EF4-FFF2-40B4-BE49-F238E27FC236}">
                <a16:creationId xmlns:a16="http://schemas.microsoft.com/office/drawing/2014/main" id="{4F98129F-3D22-B91B-8F9E-B2A9EB964336}"/>
              </a:ext>
            </a:extLst>
          </p:cNvPr>
          <p:cNvSpPr txBox="1"/>
          <p:nvPr/>
        </p:nvSpPr>
        <p:spPr>
          <a:xfrm>
            <a:off x="4129457" y="1270298"/>
            <a:ext cx="2443871" cy="369332"/>
          </a:xfrm>
          <a:prstGeom prst="rect">
            <a:avLst/>
          </a:prstGeom>
          <a:noFill/>
        </p:spPr>
        <p:txBody>
          <a:bodyPr wrap="square" rtlCol="0">
            <a:spAutoFit/>
          </a:bodyPr>
          <a:lstStyle/>
          <a:p>
            <a:r>
              <a:rPr lang="en-GB" dirty="0"/>
              <a:t>Maternal mental health</a:t>
            </a:r>
          </a:p>
        </p:txBody>
      </p:sp>
      <p:graphicFrame>
        <p:nvGraphicFramePr>
          <p:cNvPr id="25" name="Table 24">
            <a:extLst>
              <a:ext uri="{FF2B5EF4-FFF2-40B4-BE49-F238E27FC236}">
                <a16:creationId xmlns:a16="http://schemas.microsoft.com/office/drawing/2014/main" id="{D1D547E0-C21E-71F2-BF12-D187664B1F2E}"/>
              </a:ext>
            </a:extLst>
          </p:cNvPr>
          <p:cNvGraphicFramePr>
            <a:graphicFrameLocks noGrp="1"/>
          </p:cNvGraphicFramePr>
          <p:nvPr>
            <p:extLst>
              <p:ext uri="{D42A27DB-BD31-4B8C-83A1-F6EECF244321}">
                <p14:modId xmlns:p14="http://schemas.microsoft.com/office/powerpoint/2010/main" val="2972154751"/>
              </p:ext>
            </p:extLst>
          </p:nvPr>
        </p:nvGraphicFramePr>
        <p:xfrm>
          <a:off x="4168084" y="1591534"/>
          <a:ext cx="3221881" cy="350838"/>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Number of women with existing MH conditions with a care plan in place</a:t>
                      </a:r>
                    </a:p>
                  </a:txBody>
                  <a:tcPr marL="68580" marR="68580" marT="0" marB="0"/>
                </a:tc>
                <a:extLst>
                  <a:ext uri="{0D108BD9-81ED-4DB2-BD59-A6C34878D82A}">
                    <a16:rowId xmlns:a16="http://schemas.microsoft.com/office/drawing/2014/main" val="3732233365"/>
                  </a:ext>
                </a:extLst>
              </a:tr>
            </a:tbl>
          </a:graphicData>
        </a:graphic>
      </p:graphicFrame>
      <p:sp>
        <p:nvSpPr>
          <p:cNvPr id="28" name="TextBox 27">
            <a:extLst>
              <a:ext uri="{FF2B5EF4-FFF2-40B4-BE49-F238E27FC236}">
                <a16:creationId xmlns:a16="http://schemas.microsoft.com/office/drawing/2014/main" id="{38CB2282-50C2-6CF5-81D5-7981A20D2527}"/>
              </a:ext>
            </a:extLst>
          </p:cNvPr>
          <p:cNvSpPr txBox="1"/>
          <p:nvPr/>
        </p:nvSpPr>
        <p:spPr>
          <a:xfrm>
            <a:off x="4092006" y="2004248"/>
            <a:ext cx="2978709" cy="369332"/>
          </a:xfrm>
          <a:prstGeom prst="rect">
            <a:avLst/>
          </a:prstGeom>
          <a:noFill/>
        </p:spPr>
        <p:txBody>
          <a:bodyPr wrap="square" rtlCol="0">
            <a:spAutoFit/>
          </a:bodyPr>
          <a:lstStyle/>
          <a:p>
            <a:r>
              <a:rPr lang="en-GB" dirty="0"/>
              <a:t>Maternal substance misuse</a:t>
            </a:r>
          </a:p>
        </p:txBody>
      </p:sp>
      <p:graphicFrame>
        <p:nvGraphicFramePr>
          <p:cNvPr id="29" name="Table 28">
            <a:extLst>
              <a:ext uri="{FF2B5EF4-FFF2-40B4-BE49-F238E27FC236}">
                <a16:creationId xmlns:a16="http://schemas.microsoft.com/office/drawing/2014/main" id="{B39B111C-5D75-EE2B-6A0D-4917877B2034}"/>
              </a:ext>
            </a:extLst>
          </p:cNvPr>
          <p:cNvGraphicFramePr>
            <a:graphicFrameLocks noGrp="1"/>
          </p:cNvGraphicFramePr>
          <p:nvPr>
            <p:extLst>
              <p:ext uri="{D42A27DB-BD31-4B8C-83A1-F6EECF244321}">
                <p14:modId xmlns:p14="http://schemas.microsoft.com/office/powerpoint/2010/main" val="1125451835"/>
              </p:ext>
            </p:extLst>
          </p:nvPr>
        </p:nvGraphicFramePr>
        <p:xfrm>
          <a:off x="4169456" y="2337071"/>
          <a:ext cx="3221881" cy="222546"/>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of women using non-prescription drugs at booking</a:t>
                      </a:r>
                    </a:p>
                  </a:txBody>
                  <a:tcPr marL="68580" marR="68580" marT="0" marB="0"/>
                </a:tc>
                <a:extLst>
                  <a:ext uri="{0D108BD9-81ED-4DB2-BD59-A6C34878D82A}">
                    <a16:rowId xmlns:a16="http://schemas.microsoft.com/office/drawing/2014/main" val="3732233365"/>
                  </a:ext>
                </a:extLst>
              </a:tr>
            </a:tbl>
          </a:graphicData>
        </a:graphic>
      </p:graphicFrame>
      <p:sp>
        <p:nvSpPr>
          <p:cNvPr id="30" name="TextBox 29">
            <a:extLst>
              <a:ext uri="{FF2B5EF4-FFF2-40B4-BE49-F238E27FC236}">
                <a16:creationId xmlns:a16="http://schemas.microsoft.com/office/drawing/2014/main" id="{8C7F381C-33CC-2900-14BD-2DB9A9C7192E}"/>
              </a:ext>
            </a:extLst>
          </p:cNvPr>
          <p:cNvSpPr txBox="1"/>
          <p:nvPr/>
        </p:nvSpPr>
        <p:spPr>
          <a:xfrm>
            <a:off x="4108604" y="2637245"/>
            <a:ext cx="2978709" cy="369332"/>
          </a:xfrm>
          <a:prstGeom prst="rect">
            <a:avLst/>
          </a:prstGeom>
          <a:noFill/>
        </p:spPr>
        <p:txBody>
          <a:bodyPr wrap="square" rtlCol="0">
            <a:spAutoFit/>
          </a:bodyPr>
          <a:lstStyle/>
          <a:p>
            <a:r>
              <a:rPr lang="en-GB" dirty="0"/>
              <a:t>Low birth weight</a:t>
            </a:r>
          </a:p>
        </p:txBody>
      </p:sp>
      <p:graphicFrame>
        <p:nvGraphicFramePr>
          <p:cNvPr id="31" name="Table 30">
            <a:extLst>
              <a:ext uri="{FF2B5EF4-FFF2-40B4-BE49-F238E27FC236}">
                <a16:creationId xmlns:a16="http://schemas.microsoft.com/office/drawing/2014/main" id="{3BDFF5D7-353B-F930-E10D-351478692AF2}"/>
              </a:ext>
            </a:extLst>
          </p:cNvPr>
          <p:cNvGraphicFramePr>
            <a:graphicFrameLocks noGrp="1"/>
          </p:cNvGraphicFramePr>
          <p:nvPr>
            <p:extLst>
              <p:ext uri="{D42A27DB-BD31-4B8C-83A1-F6EECF244321}">
                <p14:modId xmlns:p14="http://schemas.microsoft.com/office/powerpoint/2010/main" val="641876907"/>
              </p:ext>
            </p:extLst>
          </p:nvPr>
        </p:nvGraphicFramePr>
        <p:xfrm>
          <a:off x="4162340" y="2979902"/>
          <a:ext cx="3221881" cy="1052514"/>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1512435767"/>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Number of babies born with a birthweight&lt;10th centile</a:t>
                      </a:r>
                    </a:p>
                  </a:txBody>
                  <a:tcPr marL="68580" marR="68580" marT="0" marB="0"/>
                </a:tc>
                <a:extLst>
                  <a:ext uri="{0D108BD9-81ED-4DB2-BD59-A6C34878D82A}">
                    <a16:rowId xmlns:a16="http://schemas.microsoft.com/office/drawing/2014/main" val="3188910134"/>
                  </a:ext>
                </a:extLst>
              </a:tr>
              <a:tr h="222546">
                <a:tc>
                  <a:txBody>
                    <a:bodyPr/>
                    <a:lstStyle/>
                    <a:p>
                      <a:pPr>
                        <a:lnSpc>
                          <a:spcPct val="107000"/>
                        </a:lnSpc>
                        <a:spcAft>
                          <a:spcPts val="800"/>
                        </a:spcAft>
                        <a:buNone/>
                      </a:pPr>
                      <a:r>
                        <a:rPr lang="en-GB" sz="1100" kern="100">
                          <a:effectLst/>
                          <a:latin typeface="Calibri" panose="020F0502020204030204" pitchFamily="34" charset="0"/>
                          <a:ea typeface="Calibri" panose="020F0502020204030204" pitchFamily="34" charset="0"/>
                          <a:cs typeface="Times New Roman" panose="02020603050405020304" pitchFamily="18" charset="0"/>
                        </a:rPr>
                        <a:t>Number of babies born with a birthweight&lt;2nd centile</a:t>
                      </a:r>
                    </a:p>
                  </a:txBody>
                  <a:tcPr marL="68580" marR="68580" marT="0" marB="0"/>
                </a:tc>
                <a:extLst>
                  <a:ext uri="{0D108BD9-81ED-4DB2-BD59-A6C34878D82A}">
                    <a16:rowId xmlns:a16="http://schemas.microsoft.com/office/drawing/2014/main" val="3621333666"/>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Number of babies born &lt;40 weeks gestation with a birthweight &lt;10th centile</a:t>
                      </a:r>
                    </a:p>
                  </a:txBody>
                  <a:tcPr marL="68580" marR="68580" marT="0" marB="0"/>
                </a:tc>
                <a:extLst>
                  <a:ext uri="{0D108BD9-81ED-4DB2-BD59-A6C34878D82A}">
                    <a16:rowId xmlns:a16="http://schemas.microsoft.com/office/drawing/2014/main" val="2070201176"/>
                  </a:ext>
                </a:extLst>
              </a:tr>
            </a:tbl>
          </a:graphicData>
        </a:graphic>
      </p:graphicFrame>
      <p:sp>
        <p:nvSpPr>
          <p:cNvPr id="32" name="TextBox 31">
            <a:extLst>
              <a:ext uri="{FF2B5EF4-FFF2-40B4-BE49-F238E27FC236}">
                <a16:creationId xmlns:a16="http://schemas.microsoft.com/office/drawing/2014/main" id="{FBED16BB-BCCF-DB36-6A1D-B20DCDB5B80F}"/>
              </a:ext>
            </a:extLst>
          </p:cNvPr>
          <p:cNvSpPr txBox="1"/>
          <p:nvPr/>
        </p:nvSpPr>
        <p:spPr>
          <a:xfrm>
            <a:off x="336675" y="4553580"/>
            <a:ext cx="2978709" cy="369332"/>
          </a:xfrm>
          <a:prstGeom prst="rect">
            <a:avLst/>
          </a:prstGeom>
          <a:noFill/>
        </p:spPr>
        <p:txBody>
          <a:bodyPr wrap="square" rtlCol="0">
            <a:spAutoFit/>
          </a:bodyPr>
          <a:lstStyle/>
          <a:p>
            <a:r>
              <a:rPr lang="en-GB" dirty="0"/>
              <a:t>Maternal age</a:t>
            </a:r>
          </a:p>
        </p:txBody>
      </p:sp>
      <p:graphicFrame>
        <p:nvGraphicFramePr>
          <p:cNvPr id="35" name="Table 34">
            <a:extLst>
              <a:ext uri="{FF2B5EF4-FFF2-40B4-BE49-F238E27FC236}">
                <a16:creationId xmlns:a16="http://schemas.microsoft.com/office/drawing/2014/main" id="{B550CC71-66C0-7685-7500-5204F371CCAD}"/>
              </a:ext>
            </a:extLst>
          </p:cNvPr>
          <p:cNvGraphicFramePr>
            <a:graphicFrameLocks noGrp="1"/>
          </p:cNvGraphicFramePr>
          <p:nvPr>
            <p:extLst>
              <p:ext uri="{D42A27DB-BD31-4B8C-83A1-F6EECF244321}">
                <p14:modId xmlns:p14="http://schemas.microsoft.com/office/powerpoint/2010/main" val="4182674743"/>
              </p:ext>
            </p:extLst>
          </p:nvPr>
        </p:nvGraphicFramePr>
        <p:xfrm>
          <a:off x="391956" y="4882691"/>
          <a:ext cx="3282733" cy="350838"/>
        </p:xfrm>
        <a:graphic>
          <a:graphicData uri="http://schemas.openxmlformats.org/drawingml/2006/table">
            <a:tbl>
              <a:tblPr firstRow="1" firstCol="1" bandRow="1">
                <a:tableStyleId>{BC89EF96-8CEA-46FF-86C4-4CE0E7609802}</a:tableStyleId>
              </a:tblPr>
              <a:tblGrid>
                <a:gridCol w="3282733">
                  <a:extLst>
                    <a:ext uri="{9D8B030D-6E8A-4147-A177-3AD203B41FA5}">
                      <a16:colId xmlns:a16="http://schemas.microsoft.com/office/drawing/2014/main" val="645690479"/>
                    </a:ext>
                  </a:extLst>
                </a:gridCol>
              </a:tblGrid>
              <a:tr h="222546">
                <a:tc>
                  <a:txBody>
                    <a:bodyPr/>
                    <a:lstStyle/>
                    <a:p>
                      <a:pPr marL="0" marR="0" lvl="0" indent="0" algn="l" defTabSz="554492" rtl="0" eaLnBrk="1" fontAlgn="auto" latinLnBrk="0" hangingPunct="1">
                        <a:lnSpc>
                          <a:spcPct val="107000"/>
                        </a:lnSpc>
                        <a:spcBef>
                          <a:spcPts val="0"/>
                        </a:spcBef>
                        <a:spcAft>
                          <a:spcPts val="800"/>
                        </a:spcAft>
                        <a:buClrTx/>
                        <a:buSzTx/>
                        <a:buFontTx/>
                        <a:buNone/>
                        <a:tabLst/>
                        <a:defRPr/>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women &lt;20 years old giving birth and under 16/18 </a:t>
                      </a:r>
                      <a:r>
                        <a:rPr lang="en-GB" sz="1100" kern="100" dirty="0" err="1">
                          <a:effectLst/>
                          <a:latin typeface="Calibri" panose="020F0502020204030204" pitchFamily="34" charset="0"/>
                          <a:ea typeface="Calibri" panose="020F0502020204030204" pitchFamily="34" charset="0"/>
                          <a:cs typeface="Times New Roman" panose="02020603050405020304" pitchFamily="18" charset="0"/>
                        </a:rPr>
                        <a:t>yrs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5959137"/>
                  </a:ext>
                </a:extLst>
              </a:tr>
            </a:tbl>
          </a:graphicData>
        </a:graphic>
      </p:graphicFrame>
      <p:sp>
        <p:nvSpPr>
          <p:cNvPr id="36" name="TextBox 35">
            <a:extLst>
              <a:ext uri="{FF2B5EF4-FFF2-40B4-BE49-F238E27FC236}">
                <a16:creationId xmlns:a16="http://schemas.microsoft.com/office/drawing/2014/main" id="{5B9EA8CE-9AFF-758E-13C6-4ACEB49844F2}"/>
              </a:ext>
            </a:extLst>
          </p:cNvPr>
          <p:cNvSpPr txBox="1"/>
          <p:nvPr/>
        </p:nvSpPr>
        <p:spPr>
          <a:xfrm>
            <a:off x="4053323" y="4229183"/>
            <a:ext cx="2443871" cy="369332"/>
          </a:xfrm>
          <a:prstGeom prst="rect">
            <a:avLst/>
          </a:prstGeom>
          <a:noFill/>
        </p:spPr>
        <p:txBody>
          <a:bodyPr wrap="square" rtlCol="0">
            <a:spAutoFit/>
          </a:bodyPr>
          <a:lstStyle/>
          <a:p>
            <a:r>
              <a:rPr lang="en-GB" dirty="0"/>
              <a:t>Breastfeeding</a:t>
            </a:r>
          </a:p>
        </p:txBody>
      </p:sp>
      <p:graphicFrame>
        <p:nvGraphicFramePr>
          <p:cNvPr id="37" name="Table 36">
            <a:extLst>
              <a:ext uri="{FF2B5EF4-FFF2-40B4-BE49-F238E27FC236}">
                <a16:creationId xmlns:a16="http://schemas.microsoft.com/office/drawing/2014/main" id="{D407D629-EBC5-B868-9BDD-2A4769494397}"/>
              </a:ext>
            </a:extLst>
          </p:cNvPr>
          <p:cNvGraphicFramePr>
            <a:graphicFrameLocks noGrp="1"/>
          </p:cNvGraphicFramePr>
          <p:nvPr>
            <p:extLst>
              <p:ext uri="{D42A27DB-BD31-4B8C-83A1-F6EECF244321}">
                <p14:modId xmlns:p14="http://schemas.microsoft.com/office/powerpoint/2010/main" val="2628771721"/>
              </p:ext>
            </p:extLst>
          </p:nvPr>
        </p:nvGraphicFramePr>
        <p:xfrm>
          <a:off x="4162340" y="4594277"/>
          <a:ext cx="2948567" cy="445092"/>
        </p:xfrm>
        <a:graphic>
          <a:graphicData uri="http://schemas.openxmlformats.org/drawingml/2006/table">
            <a:tbl>
              <a:tblPr firstRow="1" firstCol="1" bandRow="1">
                <a:tableStyleId>{BC89EF96-8CEA-46FF-86C4-4CE0E7609802}</a:tableStyleId>
              </a:tblPr>
              <a:tblGrid>
                <a:gridCol w="2948567">
                  <a:extLst>
                    <a:ext uri="{9D8B030D-6E8A-4147-A177-3AD203B41FA5}">
                      <a16:colId xmlns:a16="http://schemas.microsoft.com/office/drawing/2014/main" val="2740600105"/>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babies breastfed at birth</a:t>
                      </a:r>
                    </a:p>
                  </a:txBody>
                  <a:tcPr marL="68580" marR="68580" marT="0" marB="0"/>
                </a:tc>
                <a:extLst>
                  <a:ext uri="{0D108BD9-81ED-4DB2-BD59-A6C34878D82A}">
                    <a16:rowId xmlns:a16="http://schemas.microsoft.com/office/drawing/2014/main" val="3857789672"/>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babies breastfed at discharge</a:t>
                      </a:r>
                    </a:p>
                  </a:txBody>
                  <a:tcPr marL="68580" marR="68580" marT="0" marB="0"/>
                </a:tc>
                <a:extLst>
                  <a:ext uri="{0D108BD9-81ED-4DB2-BD59-A6C34878D82A}">
                    <a16:rowId xmlns:a16="http://schemas.microsoft.com/office/drawing/2014/main" val="1890499140"/>
                  </a:ext>
                </a:extLst>
              </a:tr>
            </a:tbl>
          </a:graphicData>
        </a:graphic>
      </p:graphicFrame>
      <p:sp>
        <p:nvSpPr>
          <p:cNvPr id="38" name="TextBox 37">
            <a:extLst>
              <a:ext uri="{FF2B5EF4-FFF2-40B4-BE49-F238E27FC236}">
                <a16:creationId xmlns:a16="http://schemas.microsoft.com/office/drawing/2014/main" id="{5E65051F-CB26-1E48-8AB4-2A92CAA28970}"/>
              </a:ext>
            </a:extLst>
          </p:cNvPr>
          <p:cNvSpPr txBox="1"/>
          <p:nvPr/>
        </p:nvSpPr>
        <p:spPr>
          <a:xfrm>
            <a:off x="327038" y="5107919"/>
            <a:ext cx="3014392" cy="369332"/>
          </a:xfrm>
          <a:prstGeom prst="rect">
            <a:avLst/>
          </a:prstGeom>
          <a:noFill/>
        </p:spPr>
        <p:txBody>
          <a:bodyPr wrap="square" rtlCol="0">
            <a:spAutoFit/>
          </a:bodyPr>
          <a:lstStyle/>
          <a:p>
            <a:r>
              <a:rPr lang="en-GB" dirty="0"/>
              <a:t>Maternal domestic abuse</a:t>
            </a:r>
          </a:p>
        </p:txBody>
      </p:sp>
      <p:graphicFrame>
        <p:nvGraphicFramePr>
          <p:cNvPr id="39" name="Table 38">
            <a:extLst>
              <a:ext uri="{FF2B5EF4-FFF2-40B4-BE49-F238E27FC236}">
                <a16:creationId xmlns:a16="http://schemas.microsoft.com/office/drawing/2014/main" id="{935D0C9D-A6E5-65D1-E590-82246F9C996C}"/>
              </a:ext>
            </a:extLst>
          </p:cNvPr>
          <p:cNvGraphicFramePr>
            <a:graphicFrameLocks noGrp="1"/>
          </p:cNvGraphicFramePr>
          <p:nvPr>
            <p:extLst>
              <p:ext uri="{D42A27DB-BD31-4B8C-83A1-F6EECF244321}">
                <p14:modId xmlns:p14="http://schemas.microsoft.com/office/powerpoint/2010/main" val="1287416976"/>
              </p:ext>
            </p:extLst>
          </p:nvPr>
        </p:nvGraphicFramePr>
        <p:xfrm>
          <a:off x="7847423" y="1664554"/>
          <a:ext cx="2769175" cy="924222"/>
        </p:xfrm>
        <a:graphic>
          <a:graphicData uri="http://schemas.openxmlformats.org/drawingml/2006/table">
            <a:tbl>
              <a:tblPr firstRow="1" firstCol="1" bandRow="1">
                <a:tableStyleId>{BC89EF96-8CEA-46FF-86C4-4CE0E7609802}</a:tableStyleId>
              </a:tblPr>
              <a:tblGrid>
                <a:gridCol w="2769175">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of staff immunised for influenza</a:t>
                      </a:r>
                    </a:p>
                  </a:txBody>
                  <a:tcPr marL="68580" marR="68580" marT="0" marB="0"/>
                </a:tc>
                <a:extLst>
                  <a:ext uri="{0D108BD9-81ED-4DB2-BD59-A6C34878D82A}">
                    <a16:rowId xmlns:a16="http://schemas.microsoft.com/office/drawing/2014/main" val="2614679340"/>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immunisations during pregnancy (influenza/pertussis/RSV/COVID-19)</a:t>
                      </a:r>
                    </a:p>
                  </a:txBody>
                  <a:tcPr marL="68580" marR="68580" marT="0" marB="0"/>
                </a:tc>
                <a:extLst>
                  <a:ext uri="{0D108BD9-81ED-4DB2-BD59-A6C34878D82A}">
                    <a16:rowId xmlns:a16="http://schemas.microsoft.com/office/drawing/2014/main" val="2114829098"/>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splenectomy patients received post-operative pneumococcal vaccination</a:t>
                      </a:r>
                    </a:p>
                  </a:txBody>
                  <a:tcPr marL="68580" marR="68580" marT="0" marB="0"/>
                </a:tc>
                <a:extLst>
                  <a:ext uri="{0D108BD9-81ED-4DB2-BD59-A6C34878D82A}">
                    <a16:rowId xmlns:a16="http://schemas.microsoft.com/office/drawing/2014/main" val="323828542"/>
                  </a:ext>
                </a:extLst>
              </a:tr>
            </a:tbl>
          </a:graphicData>
        </a:graphic>
      </p:graphicFrame>
      <p:sp>
        <p:nvSpPr>
          <p:cNvPr id="40" name="TextBox 39">
            <a:extLst>
              <a:ext uri="{FF2B5EF4-FFF2-40B4-BE49-F238E27FC236}">
                <a16:creationId xmlns:a16="http://schemas.microsoft.com/office/drawing/2014/main" id="{9BD378FB-080A-EB95-F7AC-5E1D3F9D0394}"/>
              </a:ext>
            </a:extLst>
          </p:cNvPr>
          <p:cNvSpPr txBox="1"/>
          <p:nvPr/>
        </p:nvSpPr>
        <p:spPr>
          <a:xfrm>
            <a:off x="7769972" y="1306063"/>
            <a:ext cx="2924076" cy="369332"/>
          </a:xfrm>
          <a:prstGeom prst="rect">
            <a:avLst/>
          </a:prstGeom>
          <a:noFill/>
        </p:spPr>
        <p:txBody>
          <a:bodyPr wrap="square" rtlCol="0">
            <a:spAutoFit/>
          </a:bodyPr>
          <a:lstStyle/>
          <a:p>
            <a:r>
              <a:rPr lang="en-GB" dirty="0"/>
              <a:t>Immunisations</a:t>
            </a:r>
          </a:p>
        </p:txBody>
      </p:sp>
      <p:sp>
        <p:nvSpPr>
          <p:cNvPr id="41" name="TextBox 40">
            <a:extLst>
              <a:ext uri="{FF2B5EF4-FFF2-40B4-BE49-F238E27FC236}">
                <a16:creationId xmlns:a16="http://schemas.microsoft.com/office/drawing/2014/main" id="{C747CF4B-A8EA-0F3D-082A-F875FA86124C}"/>
              </a:ext>
            </a:extLst>
          </p:cNvPr>
          <p:cNvSpPr txBox="1"/>
          <p:nvPr/>
        </p:nvSpPr>
        <p:spPr>
          <a:xfrm>
            <a:off x="7769972" y="2646592"/>
            <a:ext cx="2924076" cy="369332"/>
          </a:xfrm>
          <a:prstGeom prst="rect">
            <a:avLst/>
          </a:prstGeom>
          <a:noFill/>
        </p:spPr>
        <p:txBody>
          <a:bodyPr wrap="square" rtlCol="0">
            <a:spAutoFit/>
          </a:bodyPr>
          <a:lstStyle/>
          <a:p>
            <a:r>
              <a:rPr lang="en-GB" dirty="0"/>
              <a:t>Smoking cessation</a:t>
            </a:r>
          </a:p>
        </p:txBody>
      </p:sp>
      <p:graphicFrame>
        <p:nvGraphicFramePr>
          <p:cNvPr id="42" name="Table 41">
            <a:extLst>
              <a:ext uri="{FF2B5EF4-FFF2-40B4-BE49-F238E27FC236}">
                <a16:creationId xmlns:a16="http://schemas.microsoft.com/office/drawing/2014/main" id="{E627B5B8-F73A-DAE8-EFA3-DDDB739967F4}"/>
              </a:ext>
            </a:extLst>
          </p:cNvPr>
          <p:cNvGraphicFramePr>
            <a:graphicFrameLocks noGrp="1"/>
          </p:cNvGraphicFramePr>
          <p:nvPr>
            <p:extLst>
              <p:ext uri="{D42A27DB-BD31-4B8C-83A1-F6EECF244321}">
                <p14:modId xmlns:p14="http://schemas.microsoft.com/office/powerpoint/2010/main" val="1154734454"/>
              </p:ext>
            </p:extLst>
          </p:nvPr>
        </p:nvGraphicFramePr>
        <p:xfrm>
          <a:off x="7847423" y="2986589"/>
          <a:ext cx="2924076" cy="667638"/>
        </p:xfrm>
        <a:graphic>
          <a:graphicData uri="http://schemas.openxmlformats.org/drawingml/2006/table">
            <a:tbl>
              <a:tblPr firstRow="1" firstCol="1" bandRow="1">
                <a:tableStyleId>{BC89EF96-8CEA-46FF-86C4-4CE0E7609802}</a:tableStyleId>
              </a:tblPr>
              <a:tblGrid>
                <a:gridCol w="2924076">
                  <a:extLst>
                    <a:ext uri="{9D8B030D-6E8A-4147-A177-3AD203B41FA5}">
                      <a16:colId xmlns:a16="http://schemas.microsoft.com/office/drawing/2014/main" val="1423857661"/>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Smoking cessation referrals</a:t>
                      </a:r>
                    </a:p>
                  </a:txBody>
                  <a:tcPr marL="68580" marR="68580" marT="0" marB="0"/>
                </a:tc>
                <a:extLst>
                  <a:ext uri="{0D108BD9-81ED-4DB2-BD59-A6C34878D82A}">
                    <a16:rowId xmlns:a16="http://schemas.microsoft.com/office/drawing/2014/main" val="3057106383"/>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Pre-operative smoking cessation</a:t>
                      </a:r>
                    </a:p>
                  </a:txBody>
                  <a:tcPr marL="68580" marR="68580" marT="0" marB="0"/>
                </a:tc>
                <a:extLst>
                  <a:ext uri="{0D108BD9-81ED-4DB2-BD59-A6C34878D82A}">
                    <a16:rowId xmlns:a16="http://schemas.microsoft.com/office/drawing/2014/main" val="4071958937"/>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Nicotine replacement therapy to inpatients</a:t>
                      </a:r>
                    </a:p>
                  </a:txBody>
                  <a:tcPr marL="68580" marR="68580" marT="0" marB="0"/>
                </a:tc>
                <a:extLst>
                  <a:ext uri="{0D108BD9-81ED-4DB2-BD59-A6C34878D82A}">
                    <a16:rowId xmlns:a16="http://schemas.microsoft.com/office/drawing/2014/main" val="2398218275"/>
                  </a:ext>
                </a:extLst>
              </a:tr>
            </a:tbl>
          </a:graphicData>
        </a:graphic>
      </p:graphicFrame>
      <p:graphicFrame>
        <p:nvGraphicFramePr>
          <p:cNvPr id="43" name="Table 42">
            <a:extLst>
              <a:ext uri="{FF2B5EF4-FFF2-40B4-BE49-F238E27FC236}">
                <a16:creationId xmlns:a16="http://schemas.microsoft.com/office/drawing/2014/main" id="{15E8C9FE-5615-90E0-27D6-308A5E0B4395}"/>
              </a:ext>
            </a:extLst>
          </p:cNvPr>
          <p:cNvGraphicFramePr>
            <a:graphicFrameLocks noGrp="1"/>
          </p:cNvGraphicFramePr>
          <p:nvPr>
            <p:extLst>
              <p:ext uri="{D42A27DB-BD31-4B8C-83A1-F6EECF244321}">
                <p14:modId xmlns:p14="http://schemas.microsoft.com/office/powerpoint/2010/main" val="4224886138"/>
              </p:ext>
            </p:extLst>
          </p:nvPr>
        </p:nvGraphicFramePr>
        <p:xfrm>
          <a:off x="7874072" y="4041199"/>
          <a:ext cx="2897427" cy="924222"/>
        </p:xfrm>
        <a:graphic>
          <a:graphicData uri="http://schemas.openxmlformats.org/drawingml/2006/table">
            <a:tbl>
              <a:tblPr firstRow="1" firstCol="1" bandRow="1">
                <a:tableStyleId>{BC89EF96-8CEA-46FF-86C4-4CE0E7609802}</a:tableStyleId>
              </a:tblPr>
              <a:tblGrid>
                <a:gridCol w="2897427">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Prehabilitation weight management (level 2) before surgery</a:t>
                      </a:r>
                    </a:p>
                  </a:txBody>
                  <a:tcPr marL="68580" marR="68580" marT="0" marB="0"/>
                </a:tc>
                <a:extLst>
                  <a:ext uri="{0D108BD9-81ED-4DB2-BD59-A6C34878D82A}">
                    <a16:rowId xmlns:a16="http://schemas.microsoft.com/office/drawing/2014/main" val="2614679340"/>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 with BMI &gt;40 or 45 with surgery postponed pending weight loss</a:t>
                      </a:r>
                    </a:p>
                  </a:txBody>
                  <a:tcPr marL="68580" marR="68580" marT="0" marB="0"/>
                </a:tc>
                <a:extLst>
                  <a:ext uri="{0D108BD9-81ED-4DB2-BD59-A6C34878D82A}">
                    <a16:rowId xmlns:a16="http://schemas.microsoft.com/office/drawing/2014/main" val="1794258302"/>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(Digital level 3 weight loss service)</a:t>
                      </a:r>
                    </a:p>
                  </a:txBody>
                  <a:tcPr marL="68580" marR="68580" marT="0" marB="0"/>
                </a:tc>
                <a:extLst>
                  <a:ext uri="{0D108BD9-81ED-4DB2-BD59-A6C34878D82A}">
                    <a16:rowId xmlns:a16="http://schemas.microsoft.com/office/drawing/2014/main" val="3098438618"/>
                  </a:ext>
                </a:extLst>
              </a:tr>
            </a:tbl>
          </a:graphicData>
        </a:graphic>
      </p:graphicFrame>
      <p:sp>
        <p:nvSpPr>
          <p:cNvPr id="44" name="TextBox 43">
            <a:extLst>
              <a:ext uri="{FF2B5EF4-FFF2-40B4-BE49-F238E27FC236}">
                <a16:creationId xmlns:a16="http://schemas.microsoft.com/office/drawing/2014/main" id="{30DFE9FE-42DD-F224-487B-E651EF1004EC}"/>
              </a:ext>
            </a:extLst>
          </p:cNvPr>
          <p:cNvSpPr txBox="1"/>
          <p:nvPr/>
        </p:nvSpPr>
        <p:spPr>
          <a:xfrm>
            <a:off x="7769972" y="3715304"/>
            <a:ext cx="2924076" cy="369332"/>
          </a:xfrm>
          <a:prstGeom prst="rect">
            <a:avLst/>
          </a:prstGeom>
          <a:noFill/>
        </p:spPr>
        <p:txBody>
          <a:bodyPr wrap="square" rtlCol="0">
            <a:spAutoFit/>
          </a:bodyPr>
          <a:lstStyle/>
          <a:p>
            <a:r>
              <a:rPr lang="en-GB" dirty="0"/>
              <a:t>Weight management</a:t>
            </a:r>
          </a:p>
        </p:txBody>
      </p:sp>
      <p:sp>
        <p:nvSpPr>
          <p:cNvPr id="46" name="TextBox 45">
            <a:extLst>
              <a:ext uri="{FF2B5EF4-FFF2-40B4-BE49-F238E27FC236}">
                <a16:creationId xmlns:a16="http://schemas.microsoft.com/office/drawing/2014/main" id="{1B05A462-F29F-2CF9-39B8-907B8B3E85A4}"/>
              </a:ext>
            </a:extLst>
          </p:cNvPr>
          <p:cNvSpPr txBox="1"/>
          <p:nvPr/>
        </p:nvSpPr>
        <p:spPr>
          <a:xfrm>
            <a:off x="7795197" y="4920571"/>
            <a:ext cx="1966543" cy="369332"/>
          </a:xfrm>
          <a:prstGeom prst="rect">
            <a:avLst/>
          </a:prstGeom>
          <a:noFill/>
        </p:spPr>
        <p:txBody>
          <a:bodyPr wrap="square" rtlCol="0">
            <a:spAutoFit/>
          </a:bodyPr>
          <a:lstStyle/>
          <a:p>
            <a:r>
              <a:rPr lang="en-GB" dirty="0"/>
              <a:t>Access to services</a:t>
            </a:r>
          </a:p>
        </p:txBody>
      </p:sp>
      <p:graphicFrame>
        <p:nvGraphicFramePr>
          <p:cNvPr id="47" name="Table 46">
            <a:extLst>
              <a:ext uri="{FF2B5EF4-FFF2-40B4-BE49-F238E27FC236}">
                <a16:creationId xmlns:a16="http://schemas.microsoft.com/office/drawing/2014/main" id="{1683E7AB-2622-E31C-1C31-800605039CA3}"/>
              </a:ext>
            </a:extLst>
          </p:cNvPr>
          <p:cNvGraphicFramePr>
            <a:graphicFrameLocks noGrp="1"/>
          </p:cNvGraphicFramePr>
          <p:nvPr>
            <p:extLst>
              <p:ext uri="{D42A27DB-BD31-4B8C-83A1-F6EECF244321}">
                <p14:modId xmlns:p14="http://schemas.microsoft.com/office/powerpoint/2010/main" val="4006145070"/>
              </p:ext>
            </p:extLst>
          </p:nvPr>
        </p:nvGraphicFramePr>
        <p:xfrm>
          <a:off x="7847423" y="5258635"/>
          <a:ext cx="2978709" cy="350838"/>
        </p:xfrm>
        <a:graphic>
          <a:graphicData uri="http://schemas.openxmlformats.org/drawingml/2006/table">
            <a:tbl>
              <a:tblPr firstRow="1" firstCol="1" bandRow="1">
                <a:tableStyleId>{BC89EF96-8CEA-46FF-86C4-4CE0E7609802}</a:tableStyleId>
              </a:tblPr>
              <a:tblGrid>
                <a:gridCol w="2978709">
                  <a:extLst>
                    <a:ext uri="{9D8B030D-6E8A-4147-A177-3AD203B41FA5}">
                      <a16:colId xmlns:a16="http://schemas.microsoft.com/office/drawing/2014/main" val="1423857661"/>
                    </a:ext>
                  </a:extLst>
                </a:gridCol>
              </a:tblGrid>
              <a:tr h="0">
                <a:tc>
                  <a:txBody>
                    <a:bodyPr/>
                    <a:lstStyle/>
                    <a:p>
                      <a:pPr>
                        <a:lnSpc>
                          <a:spcPct val="107000"/>
                        </a:lnSpc>
                        <a:spcAft>
                          <a:spcPts val="800"/>
                        </a:spcAft>
                        <a:buNone/>
                      </a:pPr>
                      <a:r>
                        <a:rPr lang="en-GB" sz="1100" kern="100" dirty="0">
                          <a:effectLst/>
                        </a:rPr>
                        <a:t>Did not attend (DNA) data by directorate/ deprivation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7106383"/>
                  </a:ext>
                </a:extLst>
              </a:tr>
            </a:tbl>
          </a:graphicData>
        </a:graphic>
      </p:graphicFrame>
      <p:sp>
        <p:nvSpPr>
          <p:cNvPr id="48" name="TextBox 47">
            <a:extLst>
              <a:ext uri="{FF2B5EF4-FFF2-40B4-BE49-F238E27FC236}">
                <a16:creationId xmlns:a16="http://schemas.microsoft.com/office/drawing/2014/main" id="{77321861-8FAB-6F3B-6FE3-4117A9BFBCC6}"/>
              </a:ext>
            </a:extLst>
          </p:cNvPr>
          <p:cNvSpPr txBox="1"/>
          <p:nvPr/>
        </p:nvSpPr>
        <p:spPr>
          <a:xfrm>
            <a:off x="4053323" y="5110577"/>
            <a:ext cx="2978709" cy="369332"/>
          </a:xfrm>
          <a:prstGeom prst="rect">
            <a:avLst/>
          </a:prstGeom>
          <a:noFill/>
        </p:spPr>
        <p:txBody>
          <a:bodyPr wrap="square" rtlCol="0">
            <a:spAutoFit/>
          </a:bodyPr>
          <a:lstStyle/>
          <a:p>
            <a:r>
              <a:rPr lang="en-GB" dirty="0"/>
              <a:t>Screening	</a:t>
            </a:r>
          </a:p>
        </p:txBody>
      </p:sp>
      <p:graphicFrame>
        <p:nvGraphicFramePr>
          <p:cNvPr id="49" name="Table 48">
            <a:extLst>
              <a:ext uri="{FF2B5EF4-FFF2-40B4-BE49-F238E27FC236}">
                <a16:creationId xmlns:a16="http://schemas.microsoft.com/office/drawing/2014/main" id="{81AE0286-913A-0CB9-099D-B0365EB81501}"/>
              </a:ext>
            </a:extLst>
          </p:cNvPr>
          <p:cNvGraphicFramePr>
            <a:graphicFrameLocks noGrp="1"/>
          </p:cNvGraphicFramePr>
          <p:nvPr>
            <p:extLst>
              <p:ext uri="{D42A27DB-BD31-4B8C-83A1-F6EECF244321}">
                <p14:modId xmlns:p14="http://schemas.microsoft.com/office/powerpoint/2010/main" val="3028916489"/>
              </p:ext>
            </p:extLst>
          </p:nvPr>
        </p:nvGraphicFramePr>
        <p:xfrm>
          <a:off x="4095904" y="5439688"/>
          <a:ext cx="3282733" cy="445092"/>
        </p:xfrm>
        <a:graphic>
          <a:graphicData uri="http://schemas.openxmlformats.org/drawingml/2006/table">
            <a:tbl>
              <a:tblPr firstRow="1" firstCol="1" bandRow="1">
                <a:tableStyleId>{BC89EF96-8CEA-46FF-86C4-4CE0E7609802}</a:tableStyleId>
              </a:tblPr>
              <a:tblGrid>
                <a:gridCol w="3282733">
                  <a:extLst>
                    <a:ext uri="{9D8B030D-6E8A-4147-A177-3AD203B41FA5}">
                      <a16:colId xmlns:a16="http://schemas.microsoft.com/office/drawing/2014/main" val="645690479"/>
                    </a:ext>
                  </a:extLst>
                </a:gridCol>
              </a:tblGrid>
              <a:tr h="222546">
                <a:tc>
                  <a:txBody>
                    <a:bodyPr/>
                    <a:lstStyle/>
                    <a:p>
                      <a:pPr marL="0" marR="0" lvl="0" indent="0" algn="l" defTabSz="554492" rtl="0" eaLnBrk="1" fontAlgn="auto" latinLnBrk="0" hangingPunct="1">
                        <a:lnSpc>
                          <a:spcPct val="107000"/>
                        </a:lnSpc>
                        <a:spcBef>
                          <a:spcPts val="0"/>
                        </a:spcBef>
                        <a:spcAft>
                          <a:spcPts val="800"/>
                        </a:spcAft>
                        <a:buClrTx/>
                        <a:buSzTx/>
                        <a:buFontTx/>
                        <a:buNone/>
                        <a:tabLst/>
                        <a:defRPr/>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Cervical screening uptake</a:t>
                      </a:r>
                    </a:p>
                  </a:txBody>
                  <a:tcPr marL="68580" marR="68580" marT="0" marB="0"/>
                </a:tc>
                <a:extLst>
                  <a:ext uri="{0D108BD9-81ED-4DB2-BD59-A6C34878D82A}">
                    <a16:rowId xmlns:a16="http://schemas.microsoft.com/office/drawing/2014/main" val="235959137"/>
                  </a:ext>
                </a:extLst>
              </a:tr>
              <a:tr h="222546">
                <a:tc>
                  <a:txBody>
                    <a:bodyPr/>
                    <a:lstStyle/>
                    <a:p>
                      <a:pPr marL="0" marR="0" lvl="0" indent="0" algn="l" defTabSz="554492" rtl="0" eaLnBrk="1" fontAlgn="auto" latinLnBrk="0" hangingPunct="1">
                        <a:lnSpc>
                          <a:spcPct val="107000"/>
                        </a:lnSpc>
                        <a:spcBef>
                          <a:spcPts val="0"/>
                        </a:spcBef>
                        <a:spcAft>
                          <a:spcPts val="800"/>
                        </a:spcAft>
                        <a:buClrTx/>
                        <a:buSzTx/>
                        <a:buFontTx/>
                        <a:buNone/>
                        <a:tabLst/>
                        <a:defRPr/>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Antenatal screening uptake</a:t>
                      </a:r>
                    </a:p>
                  </a:txBody>
                  <a:tcPr marL="68580" marR="68580" marT="0" marB="0"/>
                </a:tc>
                <a:extLst>
                  <a:ext uri="{0D108BD9-81ED-4DB2-BD59-A6C34878D82A}">
                    <a16:rowId xmlns:a16="http://schemas.microsoft.com/office/drawing/2014/main" val="2055524635"/>
                  </a:ext>
                </a:extLst>
              </a:tr>
            </a:tbl>
          </a:graphicData>
        </a:graphic>
      </p:graphicFrame>
      <p:sp>
        <p:nvSpPr>
          <p:cNvPr id="50" name="TextBox 49">
            <a:extLst>
              <a:ext uri="{FF2B5EF4-FFF2-40B4-BE49-F238E27FC236}">
                <a16:creationId xmlns:a16="http://schemas.microsoft.com/office/drawing/2014/main" id="{55DD1A95-5B04-D246-6F43-7F6122F7D924}"/>
              </a:ext>
            </a:extLst>
          </p:cNvPr>
          <p:cNvSpPr txBox="1"/>
          <p:nvPr/>
        </p:nvSpPr>
        <p:spPr>
          <a:xfrm>
            <a:off x="7795197" y="5632617"/>
            <a:ext cx="1966543" cy="369332"/>
          </a:xfrm>
          <a:prstGeom prst="rect">
            <a:avLst/>
          </a:prstGeom>
          <a:noFill/>
        </p:spPr>
        <p:txBody>
          <a:bodyPr wrap="square" rtlCol="0">
            <a:spAutoFit/>
          </a:bodyPr>
          <a:lstStyle/>
          <a:p>
            <a:r>
              <a:rPr lang="en-GB" dirty="0"/>
              <a:t>Infection control</a:t>
            </a:r>
          </a:p>
        </p:txBody>
      </p:sp>
      <p:graphicFrame>
        <p:nvGraphicFramePr>
          <p:cNvPr id="51" name="Table 50">
            <a:extLst>
              <a:ext uri="{FF2B5EF4-FFF2-40B4-BE49-F238E27FC236}">
                <a16:creationId xmlns:a16="http://schemas.microsoft.com/office/drawing/2014/main" id="{C8EDA606-A16F-BD28-5DF8-AB6EA56E14F3}"/>
              </a:ext>
            </a:extLst>
          </p:cNvPr>
          <p:cNvGraphicFramePr>
            <a:graphicFrameLocks noGrp="1"/>
          </p:cNvGraphicFramePr>
          <p:nvPr>
            <p:extLst>
              <p:ext uri="{D42A27DB-BD31-4B8C-83A1-F6EECF244321}">
                <p14:modId xmlns:p14="http://schemas.microsoft.com/office/powerpoint/2010/main" val="593491493"/>
              </p:ext>
            </p:extLst>
          </p:nvPr>
        </p:nvGraphicFramePr>
        <p:xfrm>
          <a:off x="7874072" y="5932503"/>
          <a:ext cx="2978709" cy="171450"/>
        </p:xfrm>
        <a:graphic>
          <a:graphicData uri="http://schemas.openxmlformats.org/drawingml/2006/table">
            <a:tbl>
              <a:tblPr firstRow="1" firstCol="1" bandRow="1">
                <a:tableStyleId>{BC89EF96-8CEA-46FF-86C4-4CE0E7609802}</a:tableStyleId>
              </a:tblPr>
              <a:tblGrid>
                <a:gridCol w="2978709">
                  <a:extLst>
                    <a:ext uri="{9D8B030D-6E8A-4147-A177-3AD203B41FA5}">
                      <a16:colId xmlns:a16="http://schemas.microsoft.com/office/drawing/2014/main" val="1423857661"/>
                    </a:ext>
                  </a:extLst>
                </a:gridCol>
              </a:tblGrid>
              <a:tr h="0">
                <a:tc>
                  <a:txBody>
                    <a:bodyPr/>
                    <a:lstStyle/>
                    <a:p>
                      <a:pPr>
                        <a:lnSpc>
                          <a:spcPct val="107000"/>
                        </a:lnSpc>
                        <a:spcAft>
                          <a:spcPts val="800"/>
                        </a:spcAft>
                        <a:buNone/>
                      </a:pPr>
                      <a:r>
                        <a:rPr lang="en-GB" sz="1100" kern="100" dirty="0">
                          <a:effectLst/>
                        </a:rPr>
                        <a:t>Infection control indicators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7106383"/>
                  </a:ext>
                </a:extLst>
              </a:tr>
            </a:tbl>
          </a:graphicData>
        </a:graphic>
      </p:graphicFrame>
    </p:spTree>
    <p:extLst>
      <p:ext uri="{BB962C8B-B14F-4D97-AF65-F5344CB8AC3E}">
        <p14:creationId xmlns:p14="http://schemas.microsoft.com/office/powerpoint/2010/main" val="1570327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72880FB-9B7B-CD26-E2F9-51D4E1C985E0}"/>
              </a:ext>
            </a:extLst>
          </p:cNvPr>
          <p:cNvSpPr>
            <a:spLocks noGrp="1"/>
          </p:cNvSpPr>
          <p:nvPr>
            <p:ph type="body" sz="quarter" idx="10"/>
          </p:nvPr>
        </p:nvSpPr>
        <p:spPr>
          <a:xfrm>
            <a:off x="397093" y="250429"/>
            <a:ext cx="4390567" cy="338857"/>
          </a:xfrm>
        </p:spPr>
        <p:txBody>
          <a:bodyPr/>
          <a:lstStyle/>
          <a:p>
            <a:r>
              <a:rPr lang="en-GB" dirty="0"/>
              <a:t>Morriston</a:t>
            </a:r>
          </a:p>
          <a:p>
            <a:r>
              <a:rPr lang="en-GB" dirty="0"/>
              <a:t>Service Delivery Group</a:t>
            </a:r>
          </a:p>
        </p:txBody>
      </p:sp>
      <p:sp>
        <p:nvSpPr>
          <p:cNvPr id="6" name="TextBox 5">
            <a:extLst>
              <a:ext uri="{FF2B5EF4-FFF2-40B4-BE49-F238E27FC236}">
                <a16:creationId xmlns:a16="http://schemas.microsoft.com/office/drawing/2014/main" id="{33C5BFDB-6992-749C-723C-C3FCFD15E71E}"/>
              </a:ext>
            </a:extLst>
          </p:cNvPr>
          <p:cNvSpPr txBox="1"/>
          <p:nvPr/>
        </p:nvSpPr>
        <p:spPr>
          <a:xfrm>
            <a:off x="367039" y="3289694"/>
            <a:ext cx="3567953" cy="369332"/>
          </a:xfrm>
          <a:prstGeom prst="rect">
            <a:avLst/>
          </a:prstGeom>
          <a:noFill/>
        </p:spPr>
        <p:txBody>
          <a:bodyPr wrap="square" rtlCol="0">
            <a:spAutoFit/>
          </a:bodyPr>
          <a:lstStyle/>
          <a:p>
            <a:r>
              <a:rPr lang="en-GB" dirty="0"/>
              <a:t>Alcohol and substance misuse</a:t>
            </a:r>
          </a:p>
        </p:txBody>
      </p:sp>
      <p:graphicFrame>
        <p:nvGraphicFramePr>
          <p:cNvPr id="7" name="Table 6">
            <a:extLst>
              <a:ext uri="{FF2B5EF4-FFF2-40B4-BE49-F238E27FC236}">
                <a16:creationId xmlns:a16="http://schemas.microsoft.com/office/drawing/2014/main" id="{02EDD913-9406-B856-1976-077599505746}"/>
              </a:ext>
            </a:extLst>
          </p:cNvPr>
          <p:cNvGraphicFramePr>
            <a:graphicFrameLocks noGrp="1"/>
          </p:cNvGraphicFramePr>
          <p:nvPr>
            <p:extLst>
              <p:ext uri="{D42A27DB-BD31-4B8C-83A1-F6EECF244321}">
                <p14:modId xmlns:p14="http://schemas.microsoft.com/office/powerpoint/2010/main" val="2688839241"/>
              </p:ext>
            </p:extLst>
          </p:nvPr>
        </p:nvGraphicFramePr>
        <p:xfrm>
          <a:off x="444489" y="3693454"/>
          <a:ext cx="2954129" cy="701676"/>
        </p:xfrm>
        <a:graphic>
          <a:graphicData uri="http://schemas.openxmlformats.org/drawingml/2006/table">
            <a:tbl>
              <a:tblPr firstRow="1" firstCol="1" bandRow="1">
                <a:tableStyleId>{BC89EF96-8CEA-46FF-86C4-4CE0E7609802}</a:tableStyleId>
              </a:tblPr>
              <a:tblGrid>
                <a:gridCol w="2954129">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rPr>
                        <a:t>Alcohol-related and alcohol-attributed attendances and admissions</a:t>
                      </a:r>
                    </a:p>
                  </a:txBody>
                  <a:tcPr marL="68580" marR="68580" marT="0" marB="0"/>
                </a:tc>
                <a:extLst>
                  <a:ext uri="{0D108BD9-81ED-4DB2-BD59-A6C34878D82A}">
                    <a16:rowId xmlns:a16="http://schemas.microsoft.com/office/drawing/2014/main" val="2614679340"/>
                  </a:ext>
                </a:extLst>
              </a:tr>
              <a:tr h="222546">
                <a:tc>
                  <a:txBody>
                    <a:bodyPr/>
                    <a:lstStyle/>
                    <a:p>
                      <a:pPr>
                        <a:lnSpc>
                          <a:spcPct val="107000"/>
                        </a:lnSpc>
                        <a:spcAft>
                          <a:spcPts val="800"/>
                        </a:spcAft>
                        <a:buNone/>
                      </a:pPr>
                      <a:r>
                        <a:rPr lang="en-GB" sz="1100" kern="100" dirty="0">
                          <a:effectLst/>
                        </a:rPr>
                        <a:t>Substance misuse-related and –attributed attendances and admissions</a:t>
                      </a:r>
                    </a:p>
                  </a:txBody>
                  <a:tcPr marL="68580" marR="68580" marT="0" marB="0"/>
                </a:tc>
                <a:extLst>
                  <a:ext uri="{0D108BD9-81ED-4DB2-BD59-A6C34878D82A}">
                    <a16:rowId xmlns:a16="http://schemas.microsoft.com/office/drawing/2014/main" val="2994519417"/>
                  </a:ext>
                </a:extLst>
              </a:tr>
            </a:tbl>
          </a:graphicData>
        </a:graphic>
      </p:graphicFrame>
      <p:sp>
        <p:nvSpPr>
          <p:cNvPr id="10" name="Text Placeholder 1">
            <a:extLst>
              <a:ext uri="{FF2B5EF4-FFF2-40B4-BE49-F238E27FC236}">
                <a16:creationId xmlns:a16="http://schemas.microsoft.com/office/drawing/2014/main" id="{FA68D75F-6A56-CB2C-BCEB-FC828FBC2227}"/>
              </a:ext>
            </a:extLst>
          </p:cNvPr>
          <p:cNvSpPr txBox="1">
            <a:spLocks/>
          </p:cNvSpPr>
          <p:nvPr/>
        </p:nvSpPr>
        <p:spPr>
          <a:xfrm>
            <a:off x="5348656" y="250429"/>
            <a:ext cx="6705321" cy="338857"/>
          </a:xfrm>
          <a:prstGeom prst="rect">
            <a:avLst/>
          </a:prstGeom>
        </p:spPr>
        <p:txBody>
          <a:bodyPr/>
          <a:lstStyle>
            <a:lvl1pPr marL="0" indent="0" algn="l" defTabSz="554492" rtl="0" eaLnBrk="1" latinLnBrk="0" hangingPunct="1">
              <a:lnSpc>
                <a:spcPct val="90000"/>
              </a:lnSpc>
              <a:spcBef>
                <a:spcPts val="606"/>
              </a:spcBef>
              <a:buFontTx/>
              <a:buNone/>
              <a:defRPr sz="2426" b="0" kern="1200" cap="none" spc="0">
                <a:ln>
                  <a:noFill/>
                </a:ln>
                <a:solidFill>
                  <a:srgbClr val="1F355E"/>
                </a:solidFill>
                <a:effectLst/>
                <a:latin typeface="Arial Black" panose="020B0A04020102020204" pitchFamily="34" charset="0"/>
                <a:ea typeface="+mn-ea"/>
                <a:cs typeface="+mn-cs"/>
              </a:defRPr>
            </a:lvl1pPr>
            <a:lvl2pPr marL="415869" indent="-138623" algn="l" defTabSz="554492"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15" indent="-138623" algn="l" defTabSz="554492"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61"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07"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a:lstStyle>
          <a:p>
            <a:endParaRPr lang="en-GB" dirty="0"/>
          </a:p>
        </p:txBody>
      </p:sp>
      <p:sp>
        <p:nvSpPr>
          <p:cNvPr id="19" name="TextBox 18">
            <a:extLst>
              <a:ext uri="{FF2B5EF4-FFF2-40B4-BE49-F238E27FC236}">
                <a16:creationId xmlns:a16="http://schemas.microsoft.com/office/drawing/2014/main" id="{2D9A3EA5-3281-629A-C3C5-1B89EBAD1C63}"/>
              </a:ext>
            </a:extLst>
          </p:cNvPr>
          <p:cNvSpPr txBox="1"/>
          <p:nvPr/>
        </p:nvSpPr>
        <p:spPr>
          <a:xfrm>
            <a:off x="397093" y="1085499"/>
            <a:ext cx="2924076" cy="369332"/>
          </a:xfrm>
          <a:prstGeom prst="rect">
            <a:avLst/>
          </a:prstGeom>
          <a:noFill/>
        </p:spPr>
        <p:txBody>
          <a:bodyPr wrap="square" rtlCol="0">
            <a:spAutoFit/>
          </a:bodyPr>
          <a:lstStyle/>
          <a:p>
            <a:r>
              <a:rPr lang="en-GB" dirty="0"/>
              <a:t>Smoking cessation</a:t>
            </a:r>
          </a:p>
        </p:txBody>
      </p:sp>
      <p:graphicFrame>
        <p:nvGraphicFramePr>
          <p:cNvPr id="20" name="Table 19">
            <a:extLst>
              <a:ext uri="{FF2B5EF4-FFF2-40B4-BE49-F238E27FC236}">
                <a16:creationId xmlns:a16="http://schemas.microsoft.com/office/drawing/2014/main" id="{D2E73943-B8B3-0CAF-8E44-1AE6EFAFEBBA}"/>
              </a:ext>
            </a:extLst>
          </p:cNvPr>
          <p:cNvGraphicFramePr>
            <a:graphicFrameLocks noGrp="1"/>
          </p:cNvGraphicFramePr>
          <p:nvPr>
            <p:extLst>
              <p:ext uri="{D42A27DB-BD31-4B8C-83A1-F6EECF244321}">
                <p14:modId xmlns:p14="http://schemas.microsoft.com/office/powerpoint/2010/main" val="3426454525"/>
              </p:ext>
            </p:extLst>
          </p:nvPr>
        </p:nvGraphicFramePr>
        <p:xfrm>
          <a:off x="474544" y="1425496"/>
          <a:ext cx="2924076" cy="667638"/>
        </p:xfrm>
        <a:graphic>
          <a:graphicData uri="http://schemas.openxmlformats.org/drawingml/2006/table">
            <a:tbl>
              <a:tblPr firstRow="1" firstCol="1" bandRow="1">
                <a:tableStyleId>{BC89EF96-8CEA-46FF-86C4-4CE0E7609802}</a:tableStyleId>
              </a:tblPr>
              <a:tblGrid>
                <a:gridCol w="2924076">
                  <a:extLst>
                    <a:ext uri="{9D8B030D-6E8A-4147-A177-3AD203B41FA5}">
                      <a16:colId xmlns:a16="http://schemas.microsoft.com/office/drawing/2014/main" val="1423857661"/>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Smoking cessation referrals</a:t>
                      </a:r>
                    </a:p>
                  </a:txBody>
                  <a:tcPr marL="68580" marR="68580" marT="0" marB="0"/>
                </a:tc>
                <a:extLst>
                  <a:ext uri="{0D108BD9-81ED-4DB2-BD59-A6C34878D82A}">
                    <a16:rowId xmlns:a16="http://schemas.microsoft.com/office/drawing/2014/main" val="3057106383"/>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Pre-operative smoking cessation</a:t>
                      </a:r>
                    </a:p>
                  </a:txBody>
                  <a:tcPr marL="68580" marR="68580" marT="0" marB="0"/>
                </a:tc>
                <a:extLst>
                  <a:ext uri="{0D108BD9-81ED-4DB2-BD59-A6C34878D82A}">
                    <a16:rowId xmlns:a16="http://schemas.microsoft.com/office/drawing/2014/main" val="4071958937"/>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Nicotine replacement therapy to inpatients</a:t>
                      </a:r>
                    </a:p>
                  </a:txBody>
                  <a:tcPr marL="68580" marR="68580" marT="0" marB="0"/>
                </a:tc>
                <a:extLst>
                  <a:ext uri="{0D108BD9-81ED-4DB2-BD59-A6C34878D82A}">
                    <a16:rowId xmlns:a16="http://schemas.microsoft.com/office/drawing/2014/main" val="2398218275"/>
                  </a:ext>
                </a:extLst>
              </a:tr>
            </a:tbl>
          </a:graphicData>
        </a:graphic>
      </p:graphicFrame>
      <p:graphicFrame>
        <p:nvGraphicFramePr>
          <p:cNvPr id="21" name="Table 20">
            <a:extLst>
              <a:ext uri="{FF2B5EF4-FFF2-40B4-BE49-F238E27FC236}">
                <a16:creationId xmlns:a16="http://schemas.microsoft.com/office/drawing/2014/main" id="{3B1DBFEB-8EAE-A3B5-040F-C068306FF01B}"/>
              </a:ext>
            </a:extLst>
          </p:cNvPr>
          <p:cNvGraphicFramePr>
            <a:graphicFrameLocks noGrp="1"/>
          </p:cNvGraphicFramePr>
          <p:nvPr>
            <p:extLst>
              <p:ext uri="{D42A27DB-BD31-4B8C-83A1-F6EECF244321}">
                <p14:modId xmlns:p14="http://schemas.microsoft.com/office/powerpoint/2010/main" val="1764672178"/>
              </p:ext>
            </p:extLst>
          </p:nvPr>
        </p:nvGraphicFramePr>
        <p:xfrm>
          <a:off x="444489" y="2555290"/>
          <a:ext cx="2954129" cy="573384"/>
        </p:xfrm>
        <a:graphic>
          <a:graphicData uri="http://schemas.openxmlformats.org/drawingml/2006/table">
            <a:tbl>
              <a:tblPr firstRow="1" firstCol="1" bandRow="1">
                <a:tableStyleId>{BC89EF96-8CEA-46FF-86C4-4CE0E7609802}</a:tableStyleId>
              </a:tblPr>
              <a:tblGrid>
                <a:gridCol w="2954129">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of staff immunised for influenza</a:t>
                      </a:r>
                    </a:p>
                  </a:txBody>
                  <a:tcPr marL="68580" marR="68580" marT="0" marB="0"/>
                </a:tc>
                <a:extLst>
                  <a:ext uri="{0D108BD9-81ED-4DB2-BD59-A6C34878D82A}">
                    <a16:rowId xmlns:a16="http://schemas.microsoft.com/office/drawing/2014/main" val="2614679340"/>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splenectomy patients received post-operative pneumococcal vaccination</a:t>
                      </a:r>
                    </a:p>
                  </a:txBody>
                  <a:tcPr marL="68580" marR="68580" marT="0" marB="0"/>
                </a:tc>
                <a:extLst>
                  <a:ext uri="{0D108BD9-81ED-4DB2-BD59-A6C34878D82A}">
                    <a16:rowId xmlns:a16="http://schemas.microsoft.com/office/drawing/2014/main" val="323828542"/>
                  </a:ext>
                </a:extLst>
              </a:tr>
            </a:tbl>
          </a:graphicData>
        </a:graphic>
      </p:graphicFrame>
      <p:sp>
        <p:nvSpPr>
          <p:cNvPr id="22" name="TextBox 21">
            <a:extLst>
              <a:ext uri="{FF2B5EF4-FFF2-40B4-BE49-F238E27FC236}">
                <a16:creationId xmlns:a16="http://schemas.microsoft.com/office/drawing/2014/main" id="{97CABAB7-ACEA-0E5A-6897-7825057F5B72}"/>
              </a:ext>
            </a:extLst>
          </p:cNvPr>
          <p:cNvSpPr txBox="1"/>
          <p:nvPr/>
        </p:nvSpPr>
        <p:spPr>
          <a:xfrm>
            <a:off x="367039" y="2209604"/>
            <a:ext cx="2924076" cy="369332"/>
          </a:xfrm>
          <a:prstGeom prst="rect">
            <a:avLst/>
          </a:prstGeom>
          <a:noFill/>
        </p:spPr>
        <p:txBody>
          <a:bodyPr wrap="square" rtlCol="0">
            <a:spAutoFit/>
          </a:bodyPr>
          <a:lstStyle/>
          <a:p>
            <a:r>
              <a:rPr lang="en-GB" dirty="0"/>
              <a:t>Immunisations</a:t>
            </a:r>
          </a:p>
        </p:txBody>
      </p:sp>
      <p:sp>
        <p:nvSpPr>
          <p:cNvPr id="23" name="TextBox 22">
            <a:extLst>
              <a:ext uri="{FF2B5EF4-FFF2-40B4-BE49-F238E27FC236}">
                <a16:creationId xmlns:a16="http://schemas.microsoft.com/office/drawing/2014/main" id="{AC2BFDC0-4966-DFFE-50DD-493BF3BDACF1}"/>
              </a:ext>
            </a:extLst>
          </p:cNvPr>
          <p:cNvSpPr txBox="1"/>
          <p:nvPr/>
        </p:nvSpPr>
        <p:spPr>
          <a:xfrm>
            <a:off x="342459" y="4486254"/>
            <a:ext cx="1966543" cy="369332"/>
          </a:xfrm>
          <a:prstGeom prst="rect">
            <a:avLst/>
          </a:prstGeom>
          <a:noFill/>
        </p:spPr>
        <p:txBody>
          <a:bodyPr wrap="square" rtlCol="0">
            <a:spAutoFit/>
          </a:bodyPr>
          <a:lstStyle/>
          <a:p>
            <a:r>
              <a:rPr lang="en-GB" dirty="0"/>
              <a:t>Infection control</a:t>
            </a:r>
          </a:p>
        </p:txBody>
      </p:sp>
      <p:graphicFrame>
        <p:nvGraphicFramePr>
          <p:cNvPr id="24" name="Table 23">
            <a:extLst>
              <a:ext uri="{FF2B5EF4-FFF2-40B4-BE49-F238E27FC236}">
                <a16:creationId xmlns:a16="http://schemas.microsoft.com/office/drawing/2014/main" id="{24223194-1A33-6E4C-E996-CD9791A2D339}"/>
              </a:ext>
            </a:extLst>
          </p:cNvPr>
          <p:cNvGraphicFramePr>
            <a:graphicFrameLocks noGrp="1"/>
          </p:cNvGraphicFramePr>
          <p:nvPr>
            <p:extLst>
              <p:ext uri="{D42A27DB-BD31-4B8C-83A1-F6EECF244321}">
                <p14:modId xmlns:p14="http://schemas.microsoft.com/office/powerpoint/2010/main" val="3513349926"/>
              </p:ext>
            </p:extLst>
          </p:nvPr>
        </p:nvGraphicFramePr>
        <p:xfrm>
          <a:off x="419909" y="4825547"/>
          <a:ext cx="2978709" cy="171450"/>
        </p:xfrm>
        <a:graphic>
          <a:graphicData uri="http://schemas.openxmlformats.org/drawingml/2006/table">
            <a:tbl>
              <a:tblPr firstRow="1" firstCol="1" bandRow="1">
                <a:tableStyleId>{BC89EF96-8CEA-46FF-86C4-4CE0E7609802}</a:tableStyleId>
              </a:tblPr>
              <a:tblGrid>
                <a:gridCol w="2978709">
                  <a:extLst>
                    <a:ext uri="{9D8B030D-6E8A-4147-A177-3AD203B41FA5}">
                      <a16:colId xmlns:a16="http://schemas.microsoft.com/office/drawing/2014/main" val="1423857661"/>
                    </a:ext>
                  </a:extLst>
                </a:gridCol>
              </a:tblGrid>
              <a:tr h="0">
                <a:tc>
                  <a:txBody>
                    <a:bodyPr/>
                    <a:lstStyle/>
                    <a:p>
                      <a:pPr>
                        <a:lnSpc>
                          <a:spcPct val="107000"/>
                        </a:lnSpc>
                        <a:spcAft>
                          <a:spcPts val="800"/>
                        </a:spcAft>
                        <a:buNone/>
                      </a:pPr>
                      <a:r>
                        <a:rPr lang="en-GB" sz="1100" kern="100" dirty="0">
                          <a:effectLst/>
                        </a:rPr>
                        <a:t>Infection control indicators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7106383"/>
                  </a:ext>
                </a:extLst>
              </a:tr>
            </a:tbl>
          </a:graphicData>
        </a:graphic>
      </p:graphicFrame>
      <p:graphicFrame>
        <p:nvGraphicFramePr>
          <p:cNvPr id="25" name="Table 24">
            <a:extLst>
              <a:ext uri="{FF2B5EF4-FFF2-40B4-BE49-F238E27FC236}">
                <a16:creationId xmlns:a16="http://schemas.microsoft.com/office/drawing/2014/main" id="{636F47A4-11D3-BA97-E64F-D3A09CE26735}"/>
              </a:ext>
            </a:extLst>
          </p:cNvPr>
          <p:cNvGraphicFramePr>
            <a:graphicFrameLocks noGrp="1"/>
          </p:cNvGraphicFramePr>
          <p:nvPr>
            <p:extLst>
              <p:ext uri="{D42A27DB-BD31-4B8C-83A1-F6EECF244321}">
                <p14:modId xmlns:p14="http://schemas.microsoft.com/office/powerpoint/2010/main" val="3178687605"/>
              </p:ext>
            </p:extLst>
          </p:nvPr>
        </p:nvGraphicFramePr>
        <p:xfrm>
          <a:off x="3836910" y="1382059"/>
          <a:ext cx="2897427" cy="924222"/>
        </p:xfrm>
        <a:graphic>
          <a:graphicData uri="http://schemas.openxmlformats.org/drawingml/2006/table">
            <a:tbl>
              <a:tblPr firstRow="1" firstCol="1" bandRow="1">
                <a:tableStyleId>{BC89EF96-8CEA-46FF-86C4-4CE0E7609802}</a:tableStyleId>
              </a:tblPr>
              <a:tblGrid>
                <a:gridCol w="2897427">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Prehabilitation weight management (level 2) before surgery</a:t>
                      </a:r>
                    </a:p>
                  </a:txBody>
                  <a:tcPr marL="68580" marR="68580" marT="0" marB="0"/>
                </a:tc>
                <a:extLst>
                  <a:ext uri="{0D108BD9-81ED-4DB2-BD59-A6C34878D82A}">
                    <a16:rowId xmlns:a16="http://schemas.microsoft.com/office/drawing/2014/main" val="2614679340"/>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 with BMI &gt;40 or 45 with surgery postponed pending weight loss</a:t>
                      </a:r>
                    </a:p>
                  </a:txBody>
                  <a:tcPr marL="68580" marR="68580" marT="0" marB="0"/>
                </a:tc>
                <a:extLst>
                  <a:ext uri="{0D108BD9-81ED-4DB2-BD59-A6C34878D82A}">
                    <a16:rowId xmlns:a16="http://schemas.microsoft.com/office/drawing/2014/main" val="1794258302"/>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(Digital level 3 weight loss service)</a:t>
                      </a:r>
                    </a:p>
                  </a:txBody>
                  <a:tcPr marL="68580" marR="68580" marT="0" marB="0"/>
                </a:tc>
                <a:extLst>
                  <a:ext uri="{0D108BD9-81ED-4DB2-BD59-A6C34878D82A}">
                    <a16:rowId xmlns:a16="http://schemas.microsoft.com/office/drawing/2014/main" val="3098438618"/>
                  </a:ext>
                </a:extLst>
              </a:tr>
            </a:tbl>
          </a:graphicData>
        </a:graphic>
      </p:graphicFrame>
      <p:sp>
        <p:nvSpPr>
          <p:cNvPr id="26" name="TextBox 25">
            <a:extLst>
              <a:ext uri="{FF2B5EF4-FFF2-40B4-BE49-F238E27FC236}">
                <a16:creationId xmlns:a16="http://schemas.microsoft.com/office/drawing/2014/main" id="{3AC84FC6-4345-D7B1-4C21-2D989A56282F}"/>
              </a:ext>
            </a:extLst>
          </p:cNvPr>
          <p:cNvSpPr txBox="1"/>
          <p:nvPr/>
        </p:nvSpPr>
        <p:spPr>
          <a:xfrm>
            <a:off x="3744349" y="1062489"/>
            <a:ext cx="2924076" cy="369332"/>
          </a:xfrm>
          <a:prstGeom prst="rect">
            <a:avLst/>
          </a:prstGeom>
          <a:noFill/>
        </p:spPr>
        <p:txBody>
          <a:bodyPr wrap="square" rtlCol="0">
            <a:spAutoFit/>
          </a:bodyPr>
          <a:lstStyle/>
          <a:p>
            <a:r>
              <a:rPr lang="en-GB" dirty="0"/>
              <a:t>Weight management</a:t>
            </a:r>
          </a:p>
        </p:txBody>
      </p:sp>
      <p:sp>
        <p:nvSpPr>
          <p:cNvPr id="27" name="TextBox 26">
            <a:extLst>
              <a:ext uri="{FF2B5EF4-FFF2-40B4-BE49-F238E27FC236}">
                <a16:creationId xmlns:a16="http://schemas.microsoft.com/office/drawing/2014/main" id="{54ECC3D1-BF38-B4F0-F78C-DCE771A48FA0}"/>
              </a:ext>
            </a:extLst>
          </p:cNvPr>
          <p:cNvSpPr txBox="1"/>
          <p:nvPr/>
        </p:nvSpPr>
        <p:spPr>
          <a:xfrm>
            <a:off x="3804388" y="2394270"/>
            <a:ext cx="1966543" cy="369332"/>
          </a:xfrm>
          <a:prstGeom prst="rect">
            <a:avLst/>
          </a:prstGeom>
          <a:noFill/>
        </p:spPr>
        <p:txBody>
          <a:bodyPr wrap="square" rtlCol="0">
            <a:spAutoFit/>
          </a:bodyPr>
          <a:lstStyle/>
          <a:p>
            <a:r>
              <a:rPr lang="en-GB" dirty="0"/>
              <a:t>Access to services</a:t>
            </a:r>
          </a:p>
        </p:txBody>
      </p:sp>
      <p:graphicFrame>
        <p:nvGraphicFramePr>
          <p:cNvPr id="28" name="Table 27">
            <a:extLst>
              <a:ext uri="{FF2B5EF4-FFF2-40B4-BE49-F238E27FC236}">
                <a16:creationId xmlns:a16="http://schemas.microsoft.com/office/drawing/2014/main" id="{BC508139-B1BF-F211-EE2F-75F6EC746148}"/>
              </a:ext>
            </a:extLst>
          </p:cNvPr>
          <p:cNvGraphicFramePr>
            <a:graphicFrameLocks noGrp="1"/>
          </p:cNvGraphicFramePr>
          <p:nvPr>
            <p:extLst>
              <p:ext uri="{D42A27DB-BD31-4B8C-83A1-F6EECF244321}">
                <p14:modId xmlns:p14="http://schemas.microsoft.com/office/powerpoint/2010/main" val="407145903"/>
              </p:ext>
            </p:extLst>
          </p:nvPr>
        </p:nvGraphicFramePr>
        <p:xfrm>
          <a:off x="3856615" y="2732334"/>
          <a:ext cx="2897428" cy="350838"/>
        </p:xfrm>
        <a:graphic>
          <a:graphicData uri="http://schemas.openxmlformats.org/drawingml/2006/table">
            <a:tbl>
              <a:tblPr firstRow="1" firstCol="1" bandRow="1">
                <a:tableStyleId>{BC89EF96-8CEA-46FF-86C4-4CE0E7609802}</a:tableStyleId>
              </a:tblPr>
              <a:tblGrid>
                <a:gridCol w="2897428">
                  <a:extLst>
                    <a:ext uri="{9D8B030D-6E8A-4147-A177-3AD203B41FA5}">
                      <a16:colId xmlns:a16="http://schemas.microsoft.com/office/drawing/2014/main" val="1423857661"/>
                    </a:ext>
                  </a:extLst>
                </a:gridCol>
              </a:tblGrid>
              <a:tr h="0">
                <a:tc>
                  <a:txBody>
                    <a:bodyPr/>
                    <a:lstStyle/>
                    <a:p>
                      <a:pPr>
                        <a:lnSpc>
                          <a:spcPct val="107000"/>
                        </a:lnSpc>
                        <a:spcAft>
                          <a:spcPts val="800"/>
                        </a:spcAft>
                        <a:buNone/>
                      </a:pPr>
                      <a:r>
                        <a:rPr lang="en-GB" sz="1100" kern="100" dirty="0">
                          <a:effectLst/>
                        </a:rPr>
                        <a:t>Did not attend (DNA) data by directorate/ deprivation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7106383"/>
                  </a:ext>
                </a:extLst>
              </a:tr>
            </a:tbl>
          </a:graphicData>
        </a:graphic>
      </p:graphicFrame>
      <p:sp>
        <p:nvSpPr>
          <p:cNvPr id="29" name="TextBox 28">
            <a:extLst>
              <a:ext uri="{FF2B5EF4-FFF2-40B4-BE49-F238E27FC236}">
                <a16:creationId xmlns:a16="http://schemas.microsoft.com/office/drawing/2014/main" id="{B9951979-4FC9-11D3-C4A4-DE4C776AA9E5}"/>
              </a:ext>
            </a:extLst>
          </p:cNvPr>
          <p:cNvSpPr txBox="1"/>
          <p:nvPr/>
        </p:nvSpPr>
        <p:spPr>
          <a:xfrm>
            <a:off x="3804388" y="3273906"/>
            <a:ext cx="3567953" cy="369332"/>
          </a:xfrm>
          <a:prstGeom prst="rect">
            <a:avLst/>
          </a:prstGeom>
          <a:noFill/>
        </p:spPr>
        <p:txBody>
          <a:bodyPr wrap="square" rtlCol="0">
            <a:spAutoFit/>
          </a:bodyPr>
          <a:lstStyle/>
          <a:p>
            <a:r>
              <a:rPr lang="en-GB" dirty="0"/>
              <a:t>Inclusion health</a:t>
            </a:r>
          </a:p>
        </p:txBody>
      </p:sp>
      <p:graphicFrame>
        <p:nvGraphicFramePr>
          <p:cNvPr id="30" name="Table 29">
            <a:extLst>
              <a:ext uri="{FF2B5EF4-FFF2-40B4-BE49-F238E27FC236}">
                <a16:creationId xmlns:a16="http://schemas.microsoft.com/office/drawing/2014/main" id="{56B11E6B-1FCD-61FD-DE31-658F2C17BD96}"/>
              </a:ext>
            </a:extLst>
          </p:cNvPr>
          <p:cNvGraphicFramePr>
            <a:graphicFrameLocks noGrp="1"/>
          </p:cNvGraphicFramePr>
          <p:nvPr>
            <p:extLst>
              <p:ext uri="{D42A27DB-BD31-4B8C-83A1-F6EECF244321}">
                <p14:modId xmlns:p14="http://schemas.microsoft.com/office/powerpoint/2010/main" val="3283317097"/>
              </p:ext>
            </p:extLst>
          </p:nvPr>
        </p:nvGraphicFramePr>
        <p:xfrm>
          <a:off x="3881838" y="3677666"/>
          <a:ext cx="2954129" cy="350838"/>
        </p:xfrm>
        <a:graphic>
          <a:graphicData uri="http://schemas.openxmlformats.org/drawingml/2006/table">
            <a:tbl>
              <a:tblPr firstRow="1" firstCol="1" bandRow="1">
                <a:tableStyleId>{BC89EF96-8CEA-46FF-86C4-4CE0E7609802}</a:tableStyleId>
              </a:tblPr>
              <a:tblGrid>
                <a:gridCol w="2954129">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rPr>
                        <a:t>Attendances/admissions by inclusion health group</a:t>
                      </a:r>
                    </a:p>
                  </a:txBody>
                  <a:tcPr marL="68580" marR="68580" marT="0" marB="0"/>
                </a:tc>
                <a:extLst>
                  <a:ext uri="{0D108BD9-81ED-4DB2-BD59-A6C34878D82A}">
                    <a16:rowId xmlns:a16="http://schemas.microsoft.com/office/drawing/2014/main" val="2614679340"/>
                  </a:ext>
                </a:extLst>
              </a:tr>
            </a:tbl>
          </a:graphicData>
        </a:graphic>
      </p:graphicFrame>
      <p:sp>
        <p:nvSpPr>
          <p:cNvPr id="31" name="TextBox 30">
            <a:extLst>
              <a:ext uri="{FF2B5EF4-FFF2-40B4-BE49-F238E27FC236}">
                <a16:creationId xmlns:a16="http://schemas.microsoft.com/office/drawing/2014/main" id="{401B7716-EDB4-3013-D491-93AC73958432}"/>
              </a:ext>
            </a:extLst>
          </p:cNvPr>
          <p:cNvSpPr txBox="1"/>
          <p:nvPr/>
        </p:nvSpPr>
        <p:spPr>
          <a:xfrm>
            <a:off x="3804388" y="4185118"/>
            <a:ext cx="2924076" cy="369332"/>
          </a:xfrm>
          <a:prstGeom prst="rect">
            <a:avLst/>
          </a:prstGeom>
          <a:noFill/>
        </p:spPr>
        <p:txBody>
          <a:bodyPr wrap="square" rtlCol="0">
            <a:spAutoFit/>
          </a:bodyPr>
          <a:lstStyle/>
          <a:p>
            <a:r>
              <a:rPr lang="en-GB" dirty="0"/>
              <a:t>Screening</a:t>
            </a:r>
          </a:p>
        </p:txBody>
      </p:sp>
      <p:graphicFrame>
        <p:nvGraphicFramePr>
          <p:cNvPr id="32" name="Table 31">
            <a:extLst>
              <a:ext uri="{FF2B5EF4-FFF2-40B4-BE49-F238E27FC236}">
                <a16:creationId xmlns:a16="http://schemas.microsoft.com/office/drawing/2014/main" id="{BEBAAD7C-8745-027F-8E20-9298ECD8323C}"/>
              </a:ext>
            </a:extLst>
          </p:cNvPr>
          <p:cNvGraphicFramePr>
            <a:graphicFrameLocks noGrp="1"/>
          </p:cNvGraphicFramePr>
          <p:nvPr>
            <p:extLst>
              <p:ext uri="{D42A27DB-BD31-4B8C-83A1-F6EECF244321}">
                <p14:modId xmlns:p14="http://schemas.microsoft.com/office/powerpoint/2010/main" val="2045669969"/>
              </p:ext>
            </p:extLst>
          </p:nvPr>
        </p:nvGraphicFramePr>
        <p:xfrm>
          <a:off x="3881839" y="4525115"/>
          <a:ext cx="2924076" cy="573384"/>
        </p:xfrm>
        <a:graphic>
          <a:graphicData uri="http://schemas.openxmlformats.org/drawingml/2006/table">
            <a:tbl>
              <a:tblPr firstRow="1" firstCol="1" bandRow="1">
                <a:tableStyleId>{BC89EF96-8CEA-46FF-86C4-4CE0E7609802}</a:tableStyleId>
              </a:tblPr>
              <a:tblGrid>
                <a:gridCol w="2924076">
                  <a:extLst>
                    <a:ext uri="{9D8B030D-6E8A-4147-A177-3AD203B41FA5}">
                      <a16:colId xmlns:a16="http://schemas.microsoft.com/office/drawing/2014/main" val="1423857661"/>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patients offered index </a:t>
                      </a:r>
                      <a:r>
                        <a:rPr lang="en-GB" sz="1100" kern="100" dirty="0" err="1">
                          <a:effectLst/>
                          <a:latin typeface="Calibri" panose="020F0502020204030204" pitchFamily="34" charset="0"/>
                          <a:ea typeface="Calibri" panose="020F0502020204030204" pitchFamily="34" charset="0"/>
                          <a:cs typeface="Times New Roman" panose="02020603050405020304" pitchFamily="18" charset="0"/>
                        </a:rPr>
                        <a:t>colonscopy</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within 4 weeks</a:t>
                      </a:r>
                    </a:p>
                  </a:txBody>
                  <a:tcPr marL="68580" marR="68580" marT="0" marB="0"/>
                </a:tc>
                <a:extLst>
                  <a:ext uri="{0D108BD9-81ED-4DB2-BD59-A6C34878D82A}">
                    <a16:rowId xmlns:a16="http://schemas.microsoft.com/office/drawing/2014/main" val="3057106383"/>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Follow up wider screening programmes</a:t>
                      </a:r>
                    </a:p>
                  </a:txBody>
                  <a:tcPr marL="68580" marR="68580" marT="0" marB="0"/>
                </a:tc>
                <a:extLst>
                  <a:ext uri="{0D108BD9-81ED-4DB2-BD59-A6C34878D82A}">
                    <a16:rowId xmlns:a16="http://schemas.microsoft.com/office/drawing/2014/main" val="48011126"/>
                  </a:ext>
                </a:extLst>
              </a:tr>
            </a:tbl>
          </a:graphicData>
        </a:graphic>
      </p:graphicFrame>
    </p:spTree>
    <p:extLst>
      <p:ext uri="{BB962C8B-B14F-4D97-AF65-F5344CB8AC3E}">
        <p14:creationId xmlns:p14="http://schemas.microsoft.com/office/powerpoint/2010/main" val="2161073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2ADCB34-58A3-31D0-185D-6DA8DFDCA915}"/>
              </a:ext>
            </a:extLst>
          </p:cNvPr>
          <p:cNvSpPr>
            <a:spLocks noGrp="1"/>
          </p:cNvSpPr>
          <p:nvPr>
            <p:ph type="body" sz="quarter" idx="10"/>
          </p:nvPr>
        </p:nvSpPr>
        <p:spPr/>
        <p:txBody>
          <a:bodyPr/>
          <a:lstStyle/>
          <a:p>
            <a:r>
              <a:rPr lang="en-GB" dirty="0"/>
              <a:t>Mental Health &amp; Learning Disabilities</a:t>
            </a:r>
          </a:p>
          <a:p>
            <a:r>
              <a:rPr lang="en-GB" dirty="0"/>
              <a:t>Service Delivery Group</a:t>
            </a:r>
          </a:p>
          <a:p>
            <a:endParaRPr lang="en-GB" dirty="0"/>
          </a:p>
        </p:txBody>
      </p:sp>
      <p:graphicFrame>
        <p:nvGraphicFramePr>
          <p:cNvPr id="11" name="Table 10">
            <a:extLst>
              <a:ext uri="{FF2B5EF4-FFF2-40B4-BE49-F238E27FC236}">
                <a16:creationId xmlns:a16="http://schemas.microsoft.com/office/drawing/2014/main" id="{EAAE39CF-9D48-5D2C-704A-093397559905}"/>
              </a:ext>
            </a:extLst>
          </p:cNvPr>
          <p:cNvGraphicFramePr>
            <a:graphicFrameLocks noGrp="1"/>
          </p:cNvGraphicFramePr>
          <p:nvPr>
            <p:extLst>
              <p:ext uri="{D42A27DB-BD31-4B8C-83A1-F6EECF244321}">
                <p14:modId xmlns:p14="http://schemas.microsoft.com/office/powerpoint/2010/main" val="3998396947"/>
              </p:ext>
            </p:extLst>
          </p:nvPr>
        </p:nvGraphicFramePr>
        <p:xfrm>
          <a:off x="475892" y="1753111"/>
          <a:ext cx="2769175" cy="881063"/>
        </p:xfrm>
        <a:graphic>
          <a:graphicData uri="http://schemas.openxmlformats.org/drawingml/2006/table">
            <a:tbl>
              <a:tblPr firstRow="1" firstCol="1" bandRow="1">
                <a:tableStyleId>{BC89EF96-8CEA-46FF-86C4-4CE0E7609802}</a:tableStyleId>
              </a:tblPr>
              <a:tblGrid>
                <a:gridCol w="2769175">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of mental health patients offered and received smoking cessation (inpatient and outpatient)</a:t>
                      </a:r>
                    </a:p>
                  </a:txBody>
                  <a:tcPr marL="68580" marR="68580" marT="0" marB="0"/>
                </a:tc>
                <a:extLst>
                  <a:ext uri="{0D108BD9-81ED-4DB2-BD59-A6C34878D82A}">
                    <a16:rowId xmlns:a16="http://schemas.microsoft.com/office/drawing/2014/main" val="2614679340"/>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of people with learning disabilities offered and received smoking cessation</a:t>
                      </a:r>
                    </a:p>
                  </a:txBody>
                  <a:tcPr marL="68580" marR="68580" marT="0" marB="0"/>
                </a:tc>
                <a:extLst>
                  <a:ext uri="{0D108BD9-81ED-4DB2-BD59-A6C34878D82A}">
                    <a16:rowId xmlns:a16="http://schemas.microsoft.com/office/drawing/2014/main" val="1645640657"/>
                  </a:ext>
                </a:extLst>
              </a:tr>
            </a:tbl>
          </a:graphicData>
        </a:graphic>
      </p:graphicFrame>
      <p:sp>
        <p:nvSpPr>
          <p:cNvPr id="12" name="TextBox 11">
            <a:extLst>
              <a:ext uri="{FF2B5EF4-FFF2-40B4-BE49-F238E27FC236}">
                <a16:creationId xmlns:a16="http://schemas.microsoft.com/office/drawing/2014/main" id="{2C50EC77-1E3E-5F83-AB10-B5C447DF33D2}"/>
              </a:ext>
            </a:extLst>
          </p:cNvPr>
          <p:cNvSpPr txBox="1"/>
          <p:nvPr/>
        </p:nvSpPr>
        <p:spPr>
          <a:xfrm>
            <a:off x="397095" y="1331603"/>
            <a:ext cx="1966543" cy="369332"/>
          </a:xfrm>
          <a:prstGeom prst="rect">
            <a:avLst/>
          </a:prstGeom>
          <a:noFill/>
        </p:spPr>
        <p:txBody>
          <a:bodyPr wrap="square" rtlCol="0">
            <a:spAutoFit/>
          </a:bodyPr>
          <a:lstStyle/>
          <a:p>
            <a:r>
              <a:rPr lang="en-GB" dirty="0"/>
              <a:t>Smoking cessation</a:t>
            </a:r>
          </a:p>
        </p:txBody>
      </p:sp>
      <p:graphicFrame>
        <p:nvGraphicFramePr>
          <p:cNvPr id="15" name="Table 14">
            <a:extLst>
              <a:ext uri="{FF2B5EF4-FFF2-40B4-BE49-F238E27FC236}">
                <a16:creationId xmlns:a16="http://schemas.microsoft.com/office/drawing/2014/main" id="{61867CD6-2B8C-FB7E-93B2-3ACADAD8CB3D}"/>
              </a:ext>
            </a:extLst>
          </p:cNvPr>
          <p:cNvGraphicFramePr>
            <a:graphicFrameLocks noGrp="1"/>
          </p:cNvGraphicFramePr>
          <p:nvPr>
            <p:extLst>
              <p:ext uri="{D42A27DB-BD31-4B8C-83A1-F6EECF244321}">
                <p14:modId xmlns:p14="http://schemas.microsoft.com/office/powerpoint/2010/main" val="151211022"/>
              </p:ext>
            </p:extLst>
          </p:nvPr>
        </p:nvGraphicFramePr>
        <p:xfrm>
          <a:off x="474545" y="4035824"/>
          <a:ext cx="2769175" cy="222546"/>
        </p:xfrm>
        <a:graphic>
          <a:graphicData uri="http://schemas.openxmlformats.org/drawingml/2006/table">
            <a:tbl>
              <a:tblPr firstRow="1" firstCol="1" bandRow="1">
                <a:tableStyleId>{BC89EF96-8CEA-46FF-86C4-4CE0E7609802}</a:tableStyleId>
              </a:tblPr>
              <a:tblGrid>
                <a:gridCol w="2769175">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of staff immunised for influenza</a:t>
                      </a:r>
                    </a:p>
                  </a:txBody>
                  <a:tcPr marL="68580" marR="68580" marT="0" marB="0"/>
                </a:tc>
                <a:extLst>
                  <a:ext uri="{0D108BD9-81ED-4DB2-BD59-A6C34878D82A}">
                    <a16:rowId xmlns:a16="http://schemas.microsoft.com/office/drawing/2014/main" val="2614679340"/>
                  </a:ext>
                </a:extLst>
              </a:tr>
            </a:tbl>
          </a:graphicData>
        </a:graphic>
      </p:graphicFrame>
      <p:sp>
        <p:nvSpPr>
          <p:cNvPr id="16" name="TextBox 15">
            <a:extLst>
              <a:ext uri="{FF2B5EF4-FFF2-40B4-BE49-F238E27FC236}">
                <a16:creationId xmlns:a16="http://schemas.microsoft.com/office/drawing/2014/main" id="{75ED16E0-D020-FC6C-23AE-0D2F7F2076AB}"/>
              </a:ext>
            </a:extLst>
          </p:cNvPr>
          <p:cNvSpPr txBox="1"/>
          <p:nvPr/>
        </p:nvSpPr>
        <p:spPr>
          <a:xfrm>
            <a:off x="349977" y="3599487"/>
            <a:ext cx="2924076" cy="369332"/>
          </a:xfrm>
          <a:prstGeom prst="rect">
            <a:avLst/>
          </a:prstGeom>
          <a:noFill/>
        </p:spPr>
        <p:txBody>
          <a:bodyPr wrap="square" rtlCol="0">
            <a:spAutoFit/>
          </a:bodyPr>
          <a:lstStyle/>
          <a:p>
            <a:r>
              <a:rPr lang="en-GB" dirty="0"/>
              <a:t>Staff immunisation uptake</a:t>
            </a:r>
          </a:p>
        </p:txBody>
      </p:sp>
      <p:graphicFrame>
        <p:nvGraphicFramePr>
          <p:cNvPr id="17" name="Table 16">
            <a:extLst>
              <a:ext uri="{FF2B5EF4-FFF2-40B4-BE49-F238E27FC236}">
                <a16:creationId xmlns:a16="http://schemas.microsoft.com/office/drawing/2014/main" id="{912E0934-3745-A8CD-7CAC-072DCCD9FA24}"/>
              </a:ext>
            </a:extLst>
          </p:cNvPr>
          <p:cNvGraphicFramePr>
            <a:graphicFrameLocks noGrp="1"/>
          </p:cNvGraphicFramePr>
          <p:nvPr>
            <p:extLst>
              <p:ext uri="{D42A27DB-BD31-4B8C-83A1-F6EECF244321}">
                <p14:modId xmlns:p14="http://schemas.microsoft.com/office/powerpoint/2010/main" val="3205596197"/>
              </p:ext>
            </p:extLst>
          </p:nvPr>
        </p:nvGraphicFramePr>
        <p:xfrm>
          <a:off x="474685" y="3129847"/>
          <a:ext cx="2769175" cy="350838"/>
        </p:xfrm>
        <a:graphic>
          <a:graphicData uri="http://schemas.openxmlformats.org/drawingml/2006/table">
            <a:tbl>
              <a:tblPr firstRow="1" firstCol="1" bandRow="1">
                <a:tableStyleId>{BC89EF96-8CEA-46FF-86C4-4CE0E7609802}</a:tableStyleId>
              </a:tblPr>
              <a:tblGrid>
                <a:gridCol w="2769175">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of patients who have an occupational therapy plan</a:t>
                      </a:r>
                    </a:p>
                  </a:txBody>
                  <a:tcPr marL="68580" marR="68580" marT="0" marB="0"/>
                </a:tc>
                <a:extLst>
                  <a:ext uri="{0D108BD9-81ED-4DB2-BD59-A6C34878D82A}">
                    <a16:rowId xmlns:a16="http://schemas.microsoft.com/office/drawing/2014/main" val="2614679340"/>
                  </a:ext>
                </a:extLst>
              </a:tr>
            </a:tbl>
          </a:graphicData>
        </a:graphic>
      </p:graphicFrame>
      <p:sp>
        <p:nvSpPr>
          <p:cNvPr id="18" name="TextBox 17">
            <a:extLst>
              <a:ext uri="{FF2B5EF4-FFF2-40B4-BE49-F238E27FC236}">
                <a16:creationId xmlns:a16="http://schemas.microsoft.com/office/drawing/2014/main" id="{99B0B99B-130B-1DD1-18C3-EE19196AAE44}"/>
              </a:ext>
            </a:extLst>
          </p:cNvPr>
          <p:cNvSpPr txBox="1"/>
          <p:nvPr/>
        </p:nvSpPr>
        <p:spPr>
          <a:xfrm>
            <a:off x="397095" y="2790802"/>
            <a:ext cx="2475502" cy="369332"/>
          </a:xfrm>
          <a:prstGeom prst="rect">
            <a:avLst/>
          </a:prstGeom>
          <a:noFill/>
        </p:spPr>
        <p:txBody>
          <a:bodyPr wrap="square" rtlCol="0">
            <a:spAutoFit/>
          </a:bodyPr>
          <a:lstStyle/>
          <a:p>
            <a:r>
              <a:rPr lang="en-GB" dirty="0"/>
              <a:t>Occupational therapy</a:t>
            </a:r>
          </a:p>
        </p:txBody>
      </p:sp>
      <p:sp>
        <p:nvSpPr>
          <p:cNvPr id="4" name="TextBox 3">
            <a:extLst>
              <a:ext uri="{FF2B5EF4-FFF2-40B4-BE49-F238E27FC236}">
                <a16:creationId xmlns:a16="http://schemas.microsoft.com/office/drawing/2014/main" id="{6E2BA278-E6C9-62E5-D0DD-738CEB4FCA35}"/>
              </a:ext>
            </a:extLst>
          </p:cNvPr>
          <p:cNvSpPr txBox="1"/>
          <p:nvPr/>
        </p:nvSpPr>
        <p:spPr>
          <a:xfrm>
            <a:off x="3706763" y="1358387"/>
            <a:ext cx="2475502" cy="369332"/>
          </a:xfrm>
          <a:prstGeom prst="rect">
            <a:avLst/>
          </a:prstGeom>
          <a:noFill/>
        </p:spPr>
        <p:txBody>
          <a:bodyPr wrap="square" rtlCol="0">
            <a:spAutoFit/>
          </a:bodyPr>
          <a:lstStyle/>
          <a:p>
            <a:r>
              <a:rPr lang="en-GB" dirty="0"/>
              <a:t>Annual health check</a:t>
            </a:r>
          </a:p>
        </p:txBody>
      </p:sp>
      <p:graphicFrame>
        <p:nvGraphicFramePr>
          <p:cNvPr id="5" name="Table 4">
            <a:extLst>
              <a:ext uri="{FF2B5EF4-FFF2-40B4-BE49-F238E27FC236}">
                <a16:creationId xmlns:a16="http://schemas.microsoft.com/office/drawing/2014/main" id="{6CEF4D63-8565-17B8-E260-105EB50CF1B6}"/>
              </a:ext>
            </a:extLst>
          </p:cNvPr>
          <p:cNvGraphicFramePr>
            <a:graphicFrameLocks noGrp="1"/>
          </p:cNvGraphicFramePr>
          <p:nvPr>
            <p:extLst>
              <p:ext uri="{D42A27DB-BD31-4B8C-83A1-F6EECF244321}">
                <p14:modId xmlns:p14="http://schemas.microsoft.com/office/powerpoint/2010/main" val="3301654218"/>
              </p:ext>
            </p:extLst>
          </p:nvPr>
        </p:nvGraphicFramePr>
        <p:xfrm>
          <a:off x="3724017" y="1715716"/>
          <a:ext cx="2769175" cy="701676"/>
        </p:xfrm>
        <a:graphic>
          <a:graphicData uri="http://schemas.openxmlformats.org/drawingml/2006/table">
            <a:tbl>
              <a:tblPr firstRow="1" firstCol="1" bandRow="1">
                <a:tableStyleId>{BC89EF96-8CEA-46FF-86C4-4CE0E7609802}</a:tableStyleId>
              </a:tblPr>
              <a:tblGrid>
                <a:gridCol w="2769175">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Annual learning disability health screening offered/uptake</a:t>
                      </a:r>
                    </a:p>
                  </a:txBody>
                  <a:tcPr marL="68580" marR="68580" marT="0" marB="0"/>
                </a:tc>
                <a:extLst>
                  <a:ext uri="{0D108BD9-81ED-4DB2-BD59-A6C34878D82A}">
                    <a16:rowId xmlns:a16="http://schemas.microsoft.com/office/drawing/2014/main" val="2614679340"/>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Annual health check for serious mental illness offered/uptake</a:t>
                      </a:r>
                    </a:p>
                  </a:txBody>
                  <a:tcPr marL="68580" marR="68580" marT="0" marB="0"/>
                </a:tc>
                <a:extLst>
                  <a:ext uri="{0D108BD9-81ED-4DB2-BD59-A6C34878D82A}">
                    <a16:rowId xmlns:a16="http://schemas.microsoft.com/office/drawing/2014/main" val="581532111"/>
                  </a:ext>
                </a:extLst>
              </a:tr>
            </a:tbl>
          </a:graphicData>
        </a:graphic>
      </p:graphicFrame>
      <p:graphicFrame>
        <p:nvGraphicFramePr>
          <p:cNvPr id="6" name="Table 5">
            <a:extLst>
              <a:ext uri="{FF2B5EF4-FFF2-40B4-BE49-F238E27FC236}">
                <a16:creationId xmlns:a16="http://schemas.microsoft.com/office/drawing/2014/main" id="{C394A1D7-92C3-416E-52ED-0CA38FAA1AAE}"/>
              </a:ext>
            </a:extLst>
          </p:cNvPr>
          <p:cNvGraphicFramePr>
            <a:graphicFrameLocks noGrp="1"/>
          </p:cNvGraphicFramePr>
          <p:nvPr>
            <p:extLst>
              <p:ext uri="{D42A27DB-BD31-4B8C-83A1-F6EECF244321}">
                <p14:modId xmlns:p14="http://schemas.microsoft.com/office/powerpoint/2010/main" val="3014021135"/>
              </p:ext>
            </p:extLst>
          </p:nvPr>
        </p:nvGraphicFramePr>
        <p:xfrm>
          <a:off x="3715391" y="2929100"/>
          <a:ext cx="2769175" cy="350838"/>
        </p:xfrm>
        <a:graphic>
          <a:graphicData uri="http://schemas.openxmlformats.org/drawingml/2006/table">
            <a:tbl>
              <a:tblPr firstRow="1" firstCol="1" bandRow="1">
                <a:tableStyleId>{BC89EF96-8CEA-46FF-86C4-4CE0E7609802}</a:tableStyleId>
              </a:tblPr>
              <a:tblGrid>
                <a:gridCol w="2769175">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Suicide rates in SBUHB area by age/gender/deprivation</a:t>
                      </a:r>
                    </a:p>
                  </a:txBody>
                  <a:tcPr marL="68580" marR="68580" marT="0" marB="0"/>
                </a:tc>
                <a:extLst>
                  <a:ext uri="{0D108BD9-81ED-4DB2-BD59-A6C34878D82A}">
                    <a16:rowId xmlns:a16="http://schemas.microsoft.com/office/drawing/2014/main" val="2614679340"/>
                  </a:ext>
                </a:extLst>
              </a:tr>
            </a:tbl>
          </a:graphicData>
        </a:graphic>
      </p:graphicFrame>
      <p:sp>
        <p:nvSpPr>
          <p:cNvPr id="7" name="TextBox 6">
            <a:extLst>
              <a:ext uri="{FF2B5EF4-FFF2-40B4-BE49-F238E27FC236}">
                <a16:creationId xmlns:a16="http://schemas.microsoft.com/office/drawing/2014/main" id="{D25CA647-1B00-7E4A-F3DF-D582D929DA0F}"/>
              </a:ext>
            </a:extLst>
          </p:cNvPr>
          <p:cNvSpPr txBox="1"/>
          <p:nvPr/>
        </p:nvSpPr>
        <p:spPr>
          <a:xfrm>
            <a:off x="3637801" y="2590055"/>
            <a:ext cx="2475502" cy="369332"/>
          </a:xfrm>
          <a:prstGeom prst="rect">
            <a:avLst/>
          </a:prstGeom>
          <a:noFill/>
        </p:spPr>
        <p:txBody>
          <a:bodyPr wrap="square" rtlCol="0">
            <a:spAutoFit/>
          </a:bodyPr>
          <a:lstStyle/>
          <a:p>
            <a:r>
              <a:rPr lang="en-GB" dirty="0"/>
              <a:t>Suicide and self harm</a:t>
            </a:r>
          </a:p>
        </p:txBody>
      </p:sp>
      <p:sp>
        <p:nvSpPr>
          <p:cNvPr id="33" name="TextBox 32">
            <a:extLst>
              <a:ext uri="{FF2B5EF4-FFF2-40B4-BE49-F238E27FC236}">
                <a16:creationId xmlns:a16="http://schemas.microsoft.com/office/drawing/2014/main" id="{48C0C2D6-3A9D-1C21-477B-5B054566B4B2}"/>
              </a:ext>
            </a:extLst>
          </p:cNvPr>
          <p:cNvSpPr txBox="1"/>
          <p:nvPr/>
        </p:nvSpPr>
        <p:spPr>
          <a:xfrm>
            <a:off x="3637801" y="3414821"/>
            <a:ext cx="1966543" cy="369332"/>
          </a:xfrm>
          <a:prstGeom prst="rect">
            <a:avLst/>
          </a:prstGeom>
          <a:noFill/>
        </p:spPr>
        <p:txBody>
          <a:bodyPr wrap="square" rtlCol="0">
            <a:spAutoFit/>
          </a:bodyPr>
          <a:lstStyle/>
          <a:p>
            <a:r>
              <a:rPr lang="en-GB" dirty="0"/>
              <a:t>Access to services</a:t>
            </a:r>
          </a:p>
        </p:txBody>
      </p:sp>
      <p:graphicFrame>
        <p:nvGraphicFramePr>
          <p:cNvPr id="34" name="Table 33">
            <a:extLst>
              <a:ext uri="{FF2B5EF4-FFF2-40B4-BE49-F238E27FC236}">
                <a16:creationId xmlns:a16="http://schemas.microsoft.com/office/drawing/2014/main" id="{81123803-2ACE-465F-579B-AC2D21513351}"/>
              </a:ext>
            </a:extLst>
          </p:cNvPr>
          <p:cNvGraphicFramePr>
            <a:graphicFrameLocks noGrp="1"/>
          </p:cNvGraphicFramePr>
          <p:nvPr>
            <p:extLst>
              <p:ext uri="{D42A27DB-BD31-4B8C-83A1-F6EECF244321}">
                <p14:modId xmlns:p14="http://schemas.microsoft.com/office/powerpoint/2010/main" val="2458460804"/>
              </p:ext>
            </p:extLst>
          </p:nvPr>
        </p:nvGraphicFramePr>
        <p:xfrm>
          <a:off x="3690028" y="3752885"/>
          <a:ext cx="2897428" cy="350838"/>
        </p:xfrm>
        <a:graphic>
          <a:graphicData uri="http://schemas.openxmlformats.org/drawingml/2006/table">
            <a:tbl>
              <a:tblPr firstRow="1" firstCol="1" bandRow="1">
                <a:tableStyleId>{BC89EF96-8CEA-46FF-86C4-4CE0E7609802}</a:tableStyleId>
              </a:tblPr>
              <a:tblGrid>
                <a:gridCol w="2897428">
                  <a:extLst>
                    <a:ext uri="{9D8B030D-6E8A-4147-A177-3AD203B41FA5}">
                      <a16:colId xmlns:a16="http://schemas.microsoft.com/office/drawing/2014/main" val="1423857661"/>
                    </a:ext>
                  </a:extLst>
                </a:gridCol>
              </a:tblGrid>
              <a:tr h="0">
                <a:tc>
                  <a:txBody>
                    <a:bodyPr/>
                    <a:lstStyle/>
                    <a:p>
                      <a:pPr>
                        <a:lnSpc>
                          <a:spcPct val="107000"/>
                        </a:lnSpc>
                        <a:spcAft>
                          <a:spcPts val="800"/>
                        </a:spcAft>
                        <a:buNone/>
                      </a:pPr>
                      <a:r>
                        <a:rPr lang="en-GB" sz="1100" kern="100" dirty="0">
                          <a:effectLst/>
                        </a:rPr>
                        <a:t>Did not attend (DNA) data by directorate/ deprivation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7106383"/>
                  </a:ext>
                </a:extLst>
              </a:tr>
            </a:tbl>
          </a:graphicData>
        </a:graphic>
      </p:graphicFrame>
      <p:sp>
        <p:nvSpPr>
          <p:cNvPr id="35" name="TextBox 34">
            <a:extLst>
              <a:ext uri="{FF2B5EF4-FFF2-40B4-BE49-F238E27FC236}">
                <a16:creationId xmlns:a16="http://schemas.microsoft.com/office/drawing/2014/main" id="{9773CB23-2DC9-DD00-E3BE-A5B74235A2B5}"/>
              </a:ext>
            </a:extLst>
          </p:cNvPr>
          <p:cNvSpPr txBox="1"/>
          <p:nvPr/>
        </p:nvSpPr>
        <p:spPr>
          <a:xfrm>
            <a:off x="3637801" y="4294457"/>
            <a:ext cx="3567953" cy="369332"/>
          </a:xfrm>
          <a:prstGeom prst="rect">
            <a:avLst/>
          </a:prstGeom>
          <a:noFill/>
        </p:spPr>
        <p:txBody>
          <a:bodyPr wrap="square" rtlCol="0">
            <a:spAutoFit/>
          </a:bodyPr>
          <a:lstStyle/>
          <a:p>
            <a:r>
              <a:rPr lang="en-GB" dirty="0"/>
              <a:t>Inclusion health</a:t>
            </a:r>
          </a:p>
        </p:txBody>
      </p:sp>
      <p:graphicFrame>
        <p:nvGraphicFramePr>
          <p:cNvPr id="36" name="Table 35">
            <a:extLst>
              <a:ext uri="{FF2B5EF4-FFF2-40B4-BE49-F238E27FC236}">
                <a16:creationId xmlns:a16="http://schemas.microsoft.com/office/drawing/2014/main" id="{4CA5C7EB-B5EB-8DFC-B512-590DF96A459F}"/>
              </a:ext>
            </a:extLst>
          </p:cNvPr>
          <p:cNvGraphicFramePr>
            <a:graphicFrameLocks noGrp="1"/>
          </p:cNvGraphicFramePr>
          <p:nvPr>
            <p:extLst>
              <p:ext uri="{D42A27DB-BD31-4B8C-83A1-F6EECF244321}">
                <p14:modId xmlns:p14="http://schemas.microsoft.com/office/powerpoint/2010/main" val="3876062745"/>
              </p:ext>
            </p:extLst>
          </p:nvPr>
        </p:nvGraphicFramePr>
        <p:xfrm>
          <a:off x="3690028" y="4620707"/>
          <a:ext cx="2954129" cy="350838"/>
        </p:xfrm>
        <a:graphic>
          <a:graphicData uri="http://schemas.openxmlformats.org/drawingml/2006/table">
            <a:tbl>
              <a:tblPr firstRow="1" firstCol="1" bandRow="1">
                <a:tableStyleId>{BC89EF96-8CEA-46FF-86C4-4CE0E7609802}</a:tableStyleId>
              </a:tblPr>
              <a:tblGrid>
                <a:gridCol w="2954129">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rPr>
                        <a:t>No/% of patients in inclusion health group/ known to inclusion health services</a:t>
                      </a:r>
                    </a:p>
                  </a:txBody>
                  <a:tcPr marL="68580" marR="68580" marT="0" marB="0"/>
                </a:tc>
                <a:extLst>
                  <a:ext uri="{0D108BD9-81ED-4DB2-BD59-A6C34878D82A}">
                    <a16:rowId xmlns:a16="http://schemas.microsoft.com/office/drawing/2014/main" val="2614679340"/>
                  </a:ext>
                </a:extLst>
              </a:tr>
            </a:tbl>
          </a:graphicData>
        </a:graphic>
      </p:graphicFrame>
      <p:graphicFrame>
        <p:nvGraphicFramePr>
          <p:cNvPr id="8" name="Table 7">
            <a:extLst>
              <a:ext uri="{FF2B5EF4-FFF2-40B4-BE49-F238E27FC236}">
                <a16:creationId xmlns:a16="http://schemas.microsoft.com/office/drawing/2014/main" id="{396C170E-5D3F-E9F8-BFA5-3A15406A2CFC}"/>
              </a:ext>
            </a:extLst>
          </p:cNvPr>
          <p:cNvGraphicFramePr>
            <a:graphicFrameLocks noGrp="1"/>
          </p:cNvGraphicFramePr>
          <p:nvPr>
            <p:extLst>
              <p:ext uri="{D42A27DB-BD31-4B8C-83A1-F6EECF244321}">
                <p14:modId xmlns:p14="http://schemas.microsoft.com/office/powerpoint/2010/main" val="3640000489"/>
              </p:ext>
            </p:extLst>
          </p:nvPr>
        </p:nvGraphicFramePr>
        <p:xfrm>
          <a:off x="6873407" y="1715716"/>
          <a:ext cx="2897427" cy="795930"/>
        </p:xfrm>
        <a:graphic>
          <a:graphicData uri="http://schemas.openxmlformats.org/drawingml/2006/table">
            <a:tbl>
              <a:tblPr firstRow="1" firstCol="1" bandRow="1">
                <a:tableStyleId>{BC89EF96-8CEA-46FF-86C4-4CE0E7609802}</a:tableStyleId>
              </a:tblPr>
              <a:tblGrid>
                <a:gridCol w="2897427">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Mental health inpatient BMI</a:t>
                      </a:r>
                    </a:p>
                  </a:txBody>
                  <a:tcPr marL="68580" marR="68580" marT="0" marB="0"/>
                </a:tc>
                <a:extLst>
                  <a:ext uri="{0D108BD9-81ED-4DB2-BD59-A6C34878D82A}">
                    <a16:rowId xmlns:a16="http://schemas.microsoft.com/office/drawing/2014/main" val="2614679340"/>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of mental health and learning disability patients with BMI recorded</a:t>
                      </a:r>
                    </a:p>
                  </a:txBody>
                  <a:tcPr marL="68580" marR="68580" marT="0" marB="0"/>
                </a:tc>
                <a:extLst>
                  <a:ext uri="{0D108BD9-81ED-4DB2-BD59-A6C34878D82A}">
                    <a16:rowId xmlns:a16="http://schemas.microsoft.com/office/drawing/2014/main" val="1794258302"/>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(Digital level 3 weight loss service)</a:t>
                      </a:r>
                    </a:p>
                  </a:txBody>
                  <a:tcPr marL="68580" marR="68580" marT="0" marB="0"/>
                </a:tc>
                <a:extLst>
                  <a:ext uri="{0D108BD9-81ED-4DB2-BD59-A6C34878D82A}">
                    <a16:rowId xmlns:a16="http://schemas.microsoft.com/office/drawing/2014/main" val="3098438618"/>
                  </a:ext>
                </a:extLst>
              </a:tr>
            </a:tbl>
          </a:graphicData>
        </a:graphic>
      </p:graphicFrame>
      <p:sp>
        <p:nvSpPr>
          <p:cNvPr id="9" name="TextBox 8">
            <a:extLst>
              <a:ext uri="{FF2B5EF4-FFF2-40B4-BE49-F238E27FC236}">
                <a16:creationId xmlns:a16="http://schemas.microsoft.com/office/drawing/2014/main" id="{6703249E-F704-7528-70F3-C7874D6F3C19}"/>
              </a:ext>
            </a:extLst>
          </p:cNvPr>
          <p:cNvSpPr txBox="1"/>
          <p:nvPr/>
        </p:nvSpPr>
        <p:spPr>
          <a:xfrm>
            <a:off x="6772220" y="1346384"/>
            <a:ext cx="2924076" cy="369332"/>
          </a:xfrm>
          <a:prstGeom prst="rect">
            <a:avLst/>
          </a:prstGeom>
          <a:noFill/>
        </p:spPr>
        <p:txBody>
          <a:bodyPr wrap="square" rtlCol="0">
            <a:spAutoFit/>
          </a:bodyPr>
          <a:lstStyle/>
          <a:p>
            <a:r>
              <a:rPr lang="en-GB" dirty="0"/>
              <a:t>Weight management</a:t>
            </a:r>
          </a:p>
        </p:txBody>
      </p:sp>
    </p:spTree>
    <p:extLst>
      <p:ext uri="{BB962C8B-B14F-4D97-AF65-F5344CB8AC3E}">
        <p14:creationId xmlns:p14="http://schemas.microsoft.com/office/powerpoint/2010/main" val="83535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B44688-4864-9463-A8BE-26EED5183B0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442FA97-6242-EC4E-FE19-EA13BB8F7FB1}"/>
              </a:ext>
            </a:extLst>
          </p:cNvPr>
          <p:cNvSpPr>
            <a:spLocks noGrp="1"/>
          </p:cNvSpPr>
          <p:nvPr>
            <p:ph type="body" sz="quarter" idx="10"/>
          </p:nvPr>
        </p:nvSpPr>
        <p:spPr>
          <a:xfrm>
            <a:off x="397092" y="332690"/>
            <a:ext cx="7884265" cy="338857"/>
          </a:xfrm>
        </p:spPr>
        <p:txBody>
          <a:bodyPr/>
          <a:lstStyle/>
          <a:p>
            <a:r>
              <a:rPr lang="en-GB" dirty="0"/>
              <a:t>Corporate Departments – Workforce and OD</a:t>
            </a:r>
          </a:p>
        </p:txBody>
      </p:sp>
      <p:sp>
        <p:nvSpPr>
          <p:cNvPr id="6" name="TextBox 5">
            <a:extLst>
              <a:ext uri="{FF2B5EF4-FFF2-40B4-BE49-F238E27FC236}">
                <a16:creationId xmlns:a16="http://schemas.microsoft.com/office/drawing/2014/main" id="{79DFAA65-4887-0C99-30A0-CF9FA9BF6E8A}"/>
              </a:ext>
            </a:extLst>
          </p:cNvPr>
          <p:cNvSpPr txBox="1"/>
          <p:nvPr/>
        </p:nvSpPr>
        <p:spPr>
          <a:xfrm>
            <a:off x="348432" y="1123341"/>
            <a:ext cx="2596273" cy="369332"/>
          </a:xfrm>
          <a:prstGeom prst="rect">
            <a:avLst/>
          </a:prstGeom>
          <a:noFill/>
        </p:spPr>
        <p:txBody>
          <a:bodyPr wrap="square" rtlCol="0">
            <a:spAutoFit/>
          </a:bodyPr>
          <a:lstStyle/>
          <a:p>
            <a:r>
              <a:rPr lang="en-GB" dirty="0"/>
              <a:t>Staff wellbeing services</a:t>
            </a:r>
          </a:p>
        </p:txBody>
      </p:sp>
      <p:graphicFrame>
        <p:nvGraphicFramePr>
          <p:cNvPr id="8" name="Table 7">
            <a:extLst>
              <a:ext uri="{FF2B5EF4-FFF2-40B4-BE49-F238E27FC236}">
                <a16:creationId xmlns:a16="http://schemas.microsoft.com/office/drawing/2014/main" id="{FA3BDCB7-E7A9-650F-47D5-B10C9A0151AF}"/>
              </a:ext>
            </a:extLst>
          </p:cNvPr>
          <p:cNvGraphicFramePr>
            <a:graphicFrameLocks noGrp="1"/>
          </p:cNvGraphicFramePr>
          <p:nvPr>
            <p:extLst>
              <p:ext uri="{D42A27DB-BD31-4B8C-83A1-F6EECF244321}">
                <p14:modId xmlns:p14="http://schemas.microsoft.com/office/powerpoint/2010/main" val="3143262489"/>
              </p:ext>
            </p:extLst>
          </p:nvPr>
        </p:nvGraphicFramePr>
        <p:xfrm>
          <a:off x="441344" y="1509600"/>
          <a:ext cx="3221881" cy="573384"/>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Number of referrals per month to wellbeing services (by MSK or mental health)</a:t>
                      </a:r>
                    </a:p>
                  </a:txBody>
                  <a:tcPr marL="68580" marR="68580" marT="0" marB="0"/>
                </a:tc>
                <a:extLst>
                  <a:ext uri="{0D108BD9-81ED-4DB2-BD59-A6C34878D82A}">
                    <a16:rowId xmlns:a16="http://schemas.microsoft.com/office/drawing/2014/main" val="3732233365"/>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EQ5D-L data on health-related quality of life</a:t>
                      </a:r>
                    </a:p>
                  </a:txBody>
                  <a:tcPr marL="68580" marR="68580" marT="0" marB="0"/>
                </a:tc>
                <a:extLst>
                  <a:ext uri="{0D108BD9-81ED-4DB2-BD59-A6C34878D82A}">
                    <a16:rowId xmlns:a16="http://schemas.microsoft.com/office/drawing/2014/main" val="2267651564"/>
                  </a:ext>
                </a:extLst>
              </a:tr>
            </a:tbl>
          </a:graphicData>
        </a:graphic>
      </p:graphicFrame>
      <p:sp>
        <p:nvSpPr>
          <p:cNvPr id="13" name="TextBox 12">
            <a:extLst>
              <a:ext uri="{FF2B5EF4-FFF2-40B4-BE49-F238E27FC236}">
                <a16:creationId xmlns:a16="http://schemas.microsoft.com/office/drawing/2014/main" id="{DDCC3C36-7922-6891-8CCC-C5F2478BC02B}"/>
              </a:ext>
            </a:extLst>
          </p:cNvPr>
          <p:cNvSpPr txBox="1"/>
          <p:nvPr/>
        </p:nvSpPr>
        <p:spPr>
          <a:xfrm>
            <a:off x="343633" y="2215849"/>
            <a:ext cx="2596273" cy="369332"/>
          </a:xfrm>
          <a:prstGeom prst="rect">
            <a:avLst/>
          </a:prstGeom>
          <a:noFill/>
        </p:spPr>
        <p:txBody>
          <a:bodyPr wrap="square" rtlCol="0">
            <a:spAutoFit/>
          </a:bodyPr>
          <a:lstStyle/>
          <a:p>
            <a:r>
              <a:rPr lang="en-GB" dirty="0"/>
              <a:t>Staff annual health check</a:t>
            </a:r>
          </a:p>
        </p:txBody>
      </p:sp>
      <p:graphicFrame>
        <p:nvGraphicFramePr>
          <p:cNvPr id="14" name="Table 13">
            <a:extLst>
              <a:ext uri="{FF2B5EF4-FFF2-40B4-BE49-F238E27FC236}">
                <a16:creationId xmlns:a16="http://schemas.microsoft.com/office/drawing/2014/main" id="{8A21B962-BBB8-9A9F-E8A4-6F813A10A62E}"/>
              </a:ext>
            </a:extLst>
          </p:cNvPr>
          <p:cNvGraphicFramePr>
            <a:graphicFrameLocks noGrp="1"/>
          </p:cNvGraphicFramePr>
          <p:nvPr>
            <p:extLst>
              <p:ext uri="{D42A27DB-BD31-4B8C-83A1-F6EECF244321}">
                <p14:modId xmlns:p14="http://schemas.microsoft.com/office/powerpoint/2010/main" val="3604220728"/>
              </p:ext>
            </p:extLst>
          </p:nvPr>
        </p:nvGraphicFramePr>
        <p:xfrm>
          <a:off x="409079" y="2548345"/>
          <a:ext cx="3221881" cy="350838"/>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Proportion of uptake by different staff groups and demographics</a:t>
                      </a:r>
                    </a:p>
                  </a:txBody>
                  <a:tcPr marL="68580" marR="68580" marT="0" marB="0"/>
                </a:tc>
                <a:extLst>
                  <a:ext uri="{0D108BD9-81ED-4DB2-BD59-A6C34878D82A}">
                    <a16:rowId xmlns:a16="http://schemas.microsoft.com/office/drawing/2014/main" val="3732233365"/>
                  </a:ext>
                </a:extLst>
              </a:tr>
            </a:tbl>
          </a:graphicData>
        </a:graphic>
      </p:graphicFrame>
      <p:sp>
        <p:nvSpPr>
          <p:cNvPr id="16" name="TextBox 15">
            <a:extLst>
              <a:ext uri="{FF2B5EF4-FFF2-40B4-BE49-F238E27FC236}">
                <a16:creationId xmlns:a16="http://schemas.microsoft.com/office/drawing/2014/main" id="{68285C4E-FCDB-E39E-76AD-EFA2F6E2F403}"/>
              </a:ext>
            </a:extLst>
          </p:cNvPr>
          <p:cNvSpPr txBox="1"/>
          <p:nvPr/>
        </p:nvSpPr>
        <p:spPr>
          <a:xfrm>
            <a:off x="335183" y="4660520"/>
            <a:ext cx="3295014" cy="369332"/>
          </a:xfrm>
          <a:prstGeom prst="rect">
            <a:avLst/>
          </a:prstGeom>
          <a:noFill/>
        </p:spPr>
        <p:txBody>
          <a:bodyPr wrap="square" rtlCol="0">
            <a:spAutoFit/>
          </a:bodyPr>
          <a:lstStyle/>
          <a:p>
            <a:r>
              <a:rPr lang="en-GB" dirty="0"/>
              <a:t>Trauma Risk Management (</a:t>
            </a:r>
            <a:r>
              <a:rPr lang="en-GB" dirty="0" err="1"/>
              <a:t>TRiM</a:t>
            </a:r>
            <a:r>
              <a:rPr lang="en-GB" dirty="0"/>
              <a:t>)</a:t>
            </a:r>
          </a:p>
        </p:txBody>
      </p:sp>
      <p:graphicFrame>
        <p:nvGraphicFramePr>
          <p:cNvPr id="17" name="Table 16">
            <a:extLst>
              <a:ext uri="{FF2B5EF4-FFF2-40B4-BE49-F238E27FC236}">
                <a16:creationId xmlns:a16="http://schemas.microsoft.com/office/drawing/2014/main" id="{358819FC-A66C-591B-D0FC-0771CBD7202B}"/>
              </a:ext>
            </a:extLst>
          </p:cNvPr>
          <p:cNvGraphicFramePr>
            <a:graphicFrameLocks noGrp="1"/>
          </p:cNvGraphicFramePr>
          <p:nvPr>
            <p:extLst>
              <p:ext uri="{D42A27DB-BD31-4B8C-83A1-F6EECF244321}">
                <p14:modId xmlns:p14="http://schemas.microsoft.com/office/powerpoint/2010/main" val="1274791446"/>
              </p:ext>
            </p:extLst>
          </p:nvPr>
        </p:nvGraphicFramePr>
        <p:xfrm>
          <a:off x="408316" y="5108181"/>
          <a:ext cx="3221881" cy="445092"/>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referrals into </a:t>
                      </a:r>
                      <a:r>
                        <a:rPr lang="en-GB" sz="1100" kern="100" dirty="0" err="1">
                          <a:effectLst/>
                          <a:latin typeface="Calibri" panose="020F0502020204030204" pitchFamily="34" charset="0"/>
                          <a:ea typeface="Calibri" panose="020F0502020204030204" pitchFamily="34" charset="0"/>
                          <a:cs typeface="Times New Roman" panose="02020603050405020304" pitchFamily="18" charset="0"/>
                        </a:rPr>
                        <a:t>TRiM</a:t>
                      </a: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(individuals/teams)</a:t>
                      </a:r>
                    </a:p>
                  </a:txBody>
                  <a:tcPr marL="68580" marR="68580" marT="0" marB="0"/>
                </a:tc>
                <a:extLst>
                  <a:ext uri="{0D108BD9-81ED-4DB2-BD59-A6C34878D82A}">
                    <a16:rowId xmlns:a16="http://schemas.microsoft.com/office/drawing/2014/main" val="3732233365"/>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practitioners trained in </a:t>
                      </a:r>
                      <a:r>
                        <a:rPr lang="en-GB" sz="1100" kern="100" dirty="0" err="1">
                          <a:effectLst/>
                          <a:latin typeface="Calibri" panose="020F0502020204030204" pitchFamily="34" charset="0"/>
                          <a:ea typeface="Calibri" panose="020F0502020204030204" pitchFamily="34" charset="0"/>
                          <a:cs typeface="Times New Roman" panose="02020603050405020304" pitchFamily="18" charset="0"/>
                        </a:rPr>
                        <a:t>TRiM</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22256312"/>
                  </a:ext>
                </a:extLst>
              </a:tr>
            </a:tbl>
          </a:graphicData>
        </a:graphic>
      </p:graphicFrame>
      <p:sp>
        <p:nvSpPr>
          <p:cNvPr id="18" name="TextBox 17">
            <a:extLst>
              <a:ext uri="{FF2B5EF4-FFF2-40B4-BE49-F238E27FC236}">
                <a16:creationId xmlns:a16="http://schemas.microsoft.com/office/drawing/2014/main" id="{F9D34D3F-40B4-CF94-85D2-0FB301BC4913}"/>
              </a:ext>
            </a:extLst>
          </p:cNvPr>
          <p:cNvSpPr txBox="1"/>
          <p:nvPr/>
        </p:nvSpPr>
        <p:spPr>
          <a:xfrm>
            <a:off x="4162887" y="1140268"/>
            <a:ext cx="3295014" cy="369332"/>
          </a:xfrm>
          <a:prstGeom prst="rect">
            <a:avLst/>
          </a:prstGeom>
          <a:noFill/>
        </p:spPr>
        <p:txBody>
          <a:bodyPr wrap="square" rtlCol="0">
            <a:spAutoFit/>
          </a:bodyPr>
          <a:lstStyle/>
          <a:p>
            <a:r>
              <a:rPr lang="en-GB" dirty="0"/>
              <a:t>Anchor - people</a:t>
            </a:r>
          </a:p>
        </p:txBody>
      </p:sp>
      <p:graphicFrame>
        <p:nvGraphicFramePr>
          <p:cNvPr id="19" name="Table 18">
            <a:extLst>
              <a:ext uri="{FF2B5EF4-FFF2-40B4-BE49-F238E27FC236}">
                <a16:creationId xmlns:a16="http://schemas.microsoft.com/office/drawing/2014/main" id="{2D7B2D60-665A-4B63-EADC-785C797331A3}"/>
              </a:ext>
            </a:extLst>
          </p:cNvPr>
          <p:cNvGraphicFramePr>
            <a:graphicFrameLocks noGrp="1"/>
          </p:cNvGraphicFramePr>
          <p:nvPr>
            <p:extLst>
              <p:ext uri="{D42A27DB-BD31-4B8C-83A1-F6EECF244321}">
                <p14:modId xmlns:p14="http://schemas.microsoft.com/office/powerpoint/2010/main" val="2112035946"/>
              </p:ext>
            </p:extLst>
          </p:nvPr>
        </p:nvGraphicFramePr>
        <p:xfrm>
          <a:off x="4229496" y="1483658"/>
          <a:ext cx="3221881" cy="222546"/>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Considering measures around anchor and people</a:t>
                      </a:r>
                    </a:p>
                  </a:txBody>
                  <a:tcPr marL="68580" marR="68580" marT="0" marB="0"/>
                </a:tc>
                <a:extLst>
                  <a:ext uri="{0D108BD9-81ED-4DB2-BD59-A6C34878D82A}">
                    <a16:rowId xmlns:a16="http://schemas.microsoft.com/office/drawing/2014/main" val="3732233365"/>
                  </a:ext>
                </a:extLst>
              </a:tr>
            </a:tbl>
          </a:graphicData>
        </a:graphic>
      </p:graphicFrame>
      <p:sp>
        <p:nvSpPr>
          <p:cNvPr id="45" name="TextBox 44">
            <a:extLst>
              <a:ext uri="{FF2B5EF4-FFF2-40B4-BE49-F238E27FC236}">
                <a16:creationId xmlns:a16="http://schemas.microsoft.com/office/drawing/2014/main" id="{32D9FC20-0ADF-0801-2E56-DA35A9BE0B02}"/>
              </a:ext>
            </a:extLst>
          </p:cNvPr>
          <p:cNvSpPr txBox="1"/>
          <p:nvPr/>
        </p:nvSpPr>
        <p:spPr>
          <a:xfrm>
            <a:off x="335185" y="3123691"/>
            <a:ext cx="3295014" cy="369332"/>
          </a:xfrm>
          <a:prstGeom prst="rect">
            <a:avLst/>
          </a:prstGeom>
          <a:noFill/>
        </p:spPr>
        <p:txBody>
          <a:bodyPr wrap="square" rtlCol="0">
            <a:spAutoFit/>
          </a:bodyPr>
          <a:lstStyle/>
          <a:p>
            <a:r>
              <a:rPr lang="en-GB" dirty="0"/>
              <a:t>Staff smoking cessation</a:t>
            </a:r>
          </a:p>
        </p:txBody>
      </p:sp>
      <p:graphicFrame>
        <p:nvGraphicFramePr>
          <p:cNvPr id="46" name="Table 45">
            <a:extLst>
              <a:ext uri="{FF2B5EF4-FFF2-40B4-BE49-F238E27FC236}">
                <a16:creationId xmlns:a16="http://schemas.microsoft.com/office/drawing/2014/main" id="{44FD13F4-7D21-5579-FBBA-E99E5C451771}"/>
              </a:ext>
            </a:extLst>
          </p:cNvPr>
          <p:cNvGraphicFramePr>
            <a:graphicFrameLocks noGrp="1"/>
          </p:cNvGraphicFramePr>
          <p:nvPr>
            <p:extLst>
              <p:ext uri="{D42A27DB-BD31-4B8C-83A1-F6EECF244321}">
                <p14:modId xmlns:p14="http://schemas.microsoft.com/office/powerpoint/2010/main" val="3126475863"/>
              </p:ext>
            </p:extLst>
          </p:nvPr>
        </p:nvGraphicFramePr>
        <p:xfrm>
          <a:off x="408317" y="3493023"/>
          <a:ext cx="3221881" cy="222546"/>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Staff smoking cessation referrals</a:t>
                      </a:r>
                    </a:p>
                  </a:txBody>
                  <a:tcPr marL="68580" marR="68580" marT="0" marB="0"/>
                </a:tc>
                <a:extLst>
                  <a:ext uri="{0D108BD9-81ED-4DB2-BD59-A6C34878D82A}">
                    <a16:rowId xmlns:a16="http://schemas.microsoft.com/office/drawing/2014/main" val="3732233365"/>
                  </a:ext>
                </a:extLst>
              </a:tr>
            </a:tbl>
          </a:graphicData>
        </a:graphic>
      </p:graphicFrame>
      <p:sp>
        <p:nvSpPr>
          <p:cNvPr id="49" name="TextBox 48">
            <a:extLst>
              <a:ext uri="{FF2B5EF4-FFF2-40B4-BE49-F238E27FC236}">
                <a16:creationId xmlns:a16="http://schemas.microsoft.com/office/drawing/2014/main" id="{9198F946-5F34-4467-BE5C-C5E697F9EDA2}"/>
              </a:ext>
            </a:extLst>
          </p:cNvPr>
          <p:cNvSpPr txBox="1"/>
          <p:nvPr/>
        </p:nvSpPr>
        <p:spPr>
          <a:xfrm>
            <a:off x="4156363" y="1975113"/>
            <a:ext cx="3295014" cy="369332"/>
          </a:xfrm>
          <a:prstGeom prst="rect">
            <a:avLst/>
          </a:prstGeom>
          <a:noFill/>
        </p:spPr>
        <p:txBody>
          <a:bodyPr wrap="square" rtlCol="0">
            <a:spAutoFit/>
          </a:bodyPr>
          <a:lstStyle/>
          <a:p>
            <a:r>
              <a:rPr lang="en-GB" dirty="0"/>
              <a:t>Anchor - place</a:t>
            </a:r>
          </a:p>
        </p:txBody>
      </p:sp>
      <p:graphicFrame>
        <p:nvGraphicFramePr>
          <p:cNvPr id="50" name="Table 49">
            <a:extLst>
              <a:ext uri="{FF2B5EF4-FFF2-40B4-BE49-F238E27FC236}">
                <a16:creationId xmlns:a16="http://schemas.microsoft.com/office/drawing/2014/main" id="{C3599D5B-64E2-0A24-5365-86DB2380A8D5}"/>
              </a:ext>
            </a:extLst>
          </p:cNvPr>
          <p:cNvGraphicFramePr>
            <a:graphicFrameLocks noGrp="1"/>
          </p:cNvGraphicFramePr>
          <p:nvPr>
            <p:extLst>
              <p:ext uri="{D42A27DB-BD31-4B8C-83A1-F6EECF244321}">
                <p14:modId xmlns:p14="http://schemas.microsoft.com/office/powerpoint/2010/main" val="2192230229"/>
              </p:ext>
            </p:extLst>
          </p:nvPr>
        </p:nvGraphicFramePr>
        <p:xfrm>
          <a:off x="4222972" y="2318503"/>
          <a:ext cx="3221881" cy="573384"/>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of staff travelling to work using public or active travel</a:t>
                      </a:r>
                    </a:p>
                  </a:txBody>
                  <a:tcPr marL="68580" marR="68580" marT="0" marB="0"/>
                </a:tc>
                <a:extLst>
                  <a:ext uri="{0D108BD9-81ED-4DB2-BD59-A6C34878D82A}">
                    <a16:rowId xmlns:a16="http://schemas.microsoft.com/office/drawing/2014/main" val="3732233365"/>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volunteering</a:t>
                      </a:r>
                    </a:p>
                  </a:txBody>
                  <a:tcPr marL="68580" marR="68580" marT="0" marB="0"/>
                </a:tc>
                <a:extLst>
                  <a:ext uri="{0D108BD9-81ED-4DB2-BD59-A6C34878D82A}">
                    <a16:rowId xmlns:a16="http://schemas.microsoft.com/office/drawing/2014/main" val="898884010"/>
                  </a:ext>
                </a:extLst>
              </a:tr>
            </a:tbl>
          </a:graphicData>
        </a:graphic>
      </p:graphicFrame>
      <p:sp>
        <p:nvSpPr>
          <p:cNvPr id="51" name="TextBox 50">
            <a:extLst>
              <a:ext uri="{FF2B5EF4-FFF2-40B4-BE49-F238E27FC236}">
                <a16:creationId xmlns:a16="http://schemas.microsoft.com/office/drawing/2014/main" id="{C5E9AB01-9720-B06B-E8BC-2D841651100A}"/>
              </a:ext>
            </a:extLst>
          </p:cNvPr>
          <p:cNvSpPr txBox="1"/>
          <p:nvPr/>
        </p:nvSpPr>
        <p:spPr>
          <a:xfrm>
            <a:off x="4149839" y="3066621"/>
            <a:ext cx="3295014" cy="369332"/>
          </a:xfrm>
          <a:prstGeom prst="rect">
            <a:avLst/>
          </a:prstGeom>
          <a:noFill/>
        </p:spPr>
        <p:txBody>
          <a:bodyPr wrap="square" rtlCol="0">
            <a:spAutoFit/>
          </a:bodyPr>
          <a:lstStyle/>
          <a:p>
            <a:r>
              <a:rPr lang="en-GB" dirty="0"/>
              <a:t>Pre-work programmes</a:t>
            </a:r>
          </a:p>
        </p:txBody>
      </p:sp>
      <p:graphicFrame>
        <p:nvGraphicFramePr>
          <p:cNvPr id="52" name="Table 51">
            <a:extLst>
              <a:ext uri="{FF2B5EF4-FFF2-40B4-BE49-F238E27FC236}">
                <a16:creationId xmlns:a16="http://schemas.microsoft.com/office/drawing/2014/main" id="{592365F7-5C6B-7965-1F7A-C1B9B7204D5E}"/>
              </a:ext>
            </a:extLst>
          </p:cNvPr>
          <p:cNvGraphicFramePr>
            <a:graphicFrameLocks noGrp="1"/>
          </p:cNvGraphicFramePr>
          <p:nvPr>
            <p:extLst>
              <p:ext uri="{D42A27DB-BD31-4B8C-83A1-F6EECF244321}">
                <p14:modId xmlns:p14="http://schemas.microsoft.com/office/powerpoint/2010/main" val="4058297784"/>
              </p:ext>
            </p:extLst>
          </p:nvPr>
        </p:nvGraphicFramePr>
        <p:xfrm>
          <a:off x="4216448" y="3410011"/>
          <a:ext cx="3221881" cy="1269027"/>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Participation in pre-work programmes – no/% local/target populations</a:t>
                      </a:r>
                    </a:p>
                  </a:txBody>
                  <a:tcPr marL="68580" marR="68580" marT="0" marB="0"/>
                </a:tc>
                <a:extLst>
                  <a:ext uri="{0D108BD9-81ED-4DB2-BD59-A6C34878D82A}">
                    <a16:rowId xmlns:a16="http://schemas.microsoft.com/office/drawing/2014/main" val="3732233365"/>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Proportion recruited into SBUHB out of those participated in pre-work programmes</a:t>
                      </a:r>
                    </a:p>
                  </a:txBody>
                  <a:tcPr marL="68580" marR="68580" marT="0" marB="0"/>
                </a:tc>
                <a:extLst>
                  <a:ext uri="{0D108BD9-81ED-4DB2-BD59-A6C34878D82A}">
                    <a16:rowId xmlns:a16="http://schemas.microsoft.com/office/drawing/2014/main" val="295173214"/>
                  </a:ext>
                </a:extLst>
              </a:tr>
              <a:tr h="222546">
                <a:tc>
                  <a:txBody>
                    <a:bodyPr/>
                    <a:lstStyle/>
                    <a:p>
                      <a:pPr algn="l" fontAlgn="b"/>
                      <a:r>
                        <a:rPr lang="en-GB" sz="1100" b="1" i="0" u="none" strike="noStrike" dirty="0">
                          <a:solidFill>
                            <a:schemeClr val="tx1"/>
                          </a:solidFill>
                          <a:effectLst/>
                          <a:latin typeface="+mn-lt"/>
                        </a:rPr>
                        <a:t>Proportion of the apprenticeship levy spent​</a:t>
                      </a:r>
                    </a:p>
                  </a:txBody>
                  <a:tcPr marL="9525" marR="9525" marT="9525" marB="0" anchor="b"/>
                </a:tc>
                <a:extLst>
                  <a:ext uri="{0D108BD9-81ED-4DB2-BD59-A6C34878D82A}">
                    <a16:rowId xmlns:a16="http://schemas.microsoft.com/office/drawing/2014/main" val="1067748797"/>
                  </a:ext>
                </a:extLst>
              </a:tr>
              <a:tr h="222546">
                <a:tc>
                  <a:txBody>
                    <a:bodyPr/>
                    <a:lstStyle/>
                    <a:p>
                      <a:pPr algn="l" fontAlgn="b"/>
                      <a:r>
                        <a:rPr lang="en-GB" sz="1100" b="1" i="0" u="none" strike="noStrike" dirty="0">
                          <a:solidFill>
                            <a:schemeClr val="tx1"/>
                          </a:solidFill>
                          <a:effectLst/>
                          <a:latin typeface="+mn-lt"/>
                        </a:rPr>
                        <a:t>Proportion of the apprenticeship levy spent on local and/or target populations​</a:t>
                      </a:r>
                    </a:p>
                  </a:txBody>
                  <a:tcPr marL="9525" marR="9525" marT="9525" marB="0" anchor="b"/>
                </a:tc>
                <a:extLst>
                  <a:ext uri="{0D108BD9-81ED-4DB2-BD59-A6C34878D82A}">
                    <a16:rowId xmlns:a16="http://schemas.microsoft.com/office/drawing/2014/main" val="1540460623"/>
                  </a:ext>
                </a:extLst>
              </a:tr>
            </a:tbl>
          </a:graphicData>
        </a:graphic>
      </p:graphicFrame>
      <p:sp>
        <p:nvSpPr>
          <p:cNvPr id="53" name="TextBox 52">
            <a:extLst>
              <a:ext uri="{FF2B5EF4-FFF2-40B4-BE49-F238E27FC236}">
                <a16:creationId xmlns:a16="http://schemas.microsoft.com/office/drawing/2014/main" id="{7A36A899-ACDF-CA28-A8F2-4D284CB3D0D6}"/>
              </a:ext>
            </a:extLst>
          </p:cNvPr>
          <p:cNvSpPr txBox="1"/>
          <p:nvPr/>
        </p:nvSpPr>
        <p:spPr>
          <a:xfrm>
            <a:off x="8281357" y="1114326"/>
            <a:ext cx="3295014" cy="369332"/>
          </a:xfrm>
          <a:prstGeom prst="rect">
            <a:avLst/>
          </a:prstGeom>
          <a:noFill/>
        </p:spPr>
        <p:txBody>
          <a:bodyPr wrap="square" rtlCol="0">
            <a:spAutoFit/>
          </a:bodyPr>
          <a:lstStyle/>
          <a:p>
            <a:r>
              <a:rPr lang="en-GB" dirty="0"/>
              <a:t>Economic inactivity</a:t>
            </a:r>
          </a:p>
        </p:txBody>
      </p:sp>
      <p:graphicFrame>
        <p:nvGraphicFramePr>
          <p:cNvPr id="55" name="Table 54">
            <a:extLst>
              <a:ext uri="{FF2B5EF4-FFF2-40B4-BE49-F238E27FC236}">
                <a16:creationId xmlns:a16="http://schemas.microsoft.com/office/drawing/2014/main" id="{F9A883C4-5A08-7CB0-C367-C8DBBAF06211}"/>
              </a:ext>
            </a:extLst>
          </p:cNvPr>
          <p:cNvGraphicFramePr>
            <a:graphicFrameLocks noGrp="1"/>
          </p:cNvGraphicFramePr>
          <p:nvPr>
            <p:extLst>
              <p:ext uri="{D42A27DB-BD31-4B8C-83A1-F6EECF244321}">
                <p14:modId xmlns:p14="http://schemas.microsoft.com/office/powerpoint/2010/main" val="661639223"/>
              </p:ext>
            </p:extLst>
          </p:nvPr>
        </p:nvGraphicFramePr>
        <p:xfrm>
          <a:off x="8354490" y="1481969"/>
          <a:ext cx="3221881" cy="344805"/>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gn="l" fontAlgn="b"/>
                      <a:r>
                        <a:rPr lang="en-GB" sz="1100" b="1" i="0" u="none" strike="noStrike" dirty="0">
                          <a:solidFill>
                            <a:schemeClr val="tx1"/>
                          </a:solidFill>
                          <a:effectLst/>
                          <a:latin typeface="+mn-lt"/>
                        </a:rPr>
                        <a:t>Number / proportion who are economically inactive long-term sick / with key chronic conditions​</a:t>
                      </a:r>
                    </a:p>
                  </a:txBody>
                  <a:tcPr marL="9525" marR="9525" marT="9525" marB="0" anchor="b"/>
                </a:tc>
                <a:extLst>
                  <a:ext uri="{0D108BD9-81ED-4DB2-BD59-A6C34878D82A}">
                    <a16:rowId xmlns:a16="http://schemas.microsoft.com/office/drawing/2014/main" val="3732233365"/>
                  </a:ext>
                </a:extLst>
              </a:tr>
            </a:tbl>
          </a:graphicData>
        </a:graphic>
      </p:graphicFrame>
      <p:sp>
        <p:nvSpPr>
          <p:cNvPr id="56" name="TextBox 55">
            <a:extLst>
              <a:ext uri="{FF2B5EF4-FFF2-40B4-BE49-F238E27FC236}">
                <a16:creationId xmlns:a16="http://schemas.microsoft.com/office/drawing/2014/main" id="{E47F1FC5-4801-55A7-BA85-CBFBAB1804FB}"/>
              </a:ext>
            </a:extLst>
          </p:cNvPr>
          <p:cNvSpPr txBox="1"/>
          <p:nvPr/>
        </p:nvSpPr>
        <p:spPr>
          <a:xfrm>
            <a:off x="8281357" y="1975113"/>
            <a:ext cx="3295014" cy="369332"/>
          </a:xfrm>
          <a:prstGeom prst="rect">
            <a:avLst/>
          </a:prstGeom>
          <a:noFill/>
        </p:spPr>
        <p:txBody>
          <a:bodyPr wrap="square" rtlCol="0">
            <a:spAutoFit/>
          </a:bodyPr>
          <a:lstStyle/>
          <a:p>
            <a:r>
              <a:rPr lang="en-GB" dirty="0"/>
              <a:t>Staff satisfaction</a:t>
            </a:r>
          </a:p>
        </p:txBody>
      </p:sp>
      <p:graphicFrame>
        <p:nvGraphicFramePr>
          <p:cNvPr id="57" name="Table 56">
            <a:extLst>
              <a:ext uri="{FF2B5EF4-FFF2-40B4-BE49-F238E27FC236}">
                <a16:creationId xmlns:a16="http://schemas.microsoft.com/office/drawing/2014/main" id="{281FE952-6FB3-A267-7840-B8713D1E3475}"/>
              </a:ext>
            </a:extLst>
          </p:cNvPr>
          <p:cNvGraphicFramePr>
            <a:graphicFrameLocks noGrp="1"/>
          </p:cNvGraphicFramePr>
          <p:nvPr>
            <p:extLst>
              <p:ext uri="{D42A27DB-BD31-4B8C-83A1-F6EECF244321}">
                <p14:modId xmlns:p14="http://schemas.microsoft.com/office/powerpoint/2010/main" val="1107252017"/>
              </p:ext>
            </p:extLst>
          </p:nvPr>
        </p:nvGraphicFramePr>
        <p:xfrm>
          <a:off x="8354490" y="2342756"/>
          <a:ext cx="3221881" cy="344805"/>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gn="l" fontAlgn="b"/>
                      <a:r>
                        <a:rPr lang="en-GB" sz="1100" b="1" i="0" u="none" strike="noStrike" dirty="0">
                          <a:solidFill>
                            <a:schemeClr val="tx1"/>
                          </a:solidFill>
                          <a:effectLst/>
                          <a:latin typeface="+mn-lt"/>
                        </a:rPr>
                        <a:t>NHS Staff Survey outcomes by ethnic group and protected characteristics​</a:t>
                      </a:r>
                    </a:p>
                  </a:txBody>
                  <a:tcPr marL="9525" marR="9525" marT="9525" marB="0" anchor="b"/>
                </a:tc>
                <a:extLst>
                  <a:ext uri="{0D108BD9-81ED-4DB2-BD59-A6C34878D82A}">
                    <a16:rowId xmlns:a16="http://schemas.microsoft.com/office/drawing/2014/main" val="3732233365"/>
                  </a:ext>
                </a:extLst>
              </a:tr>
            </a:tbl>
          </a:graphicData>
        </a:graphic>
      </p:graphicFrame>
      <p:sp>
        <p:nvSpPr>
          <p:cNvPr id="60" name="TextBox 59">
            <a:extLst>
              <a:ext uri="{FF2B5EF4-FFF2-40B4-BE49-F238E27FC236}">
                <a16:creationId xmlns:a16="http://schemas.microsoft.com/office/drawing/2014/main" id="{5FEAC45C-B819-E46F-F058-9CE76C7A91A5}"/>
              </a:ext>
            </a:extLst>
          </p:cNvPr>
          <p:cNvSpPr txBox="1"/>
          <p:nvPr/>
        </p:nvSpPr>
        <p:spPr>
          <a:xfrm>
            <a:off x="8281357" y="2832020"/>
            <a:ext cx="3295014" cy="369332"/>
          </a:xfrm>
          <a:prstGeom prst="rect">
            <a:avLst/>
          </a:prstGeom>
          <a:noFill/>
        </p:spPr>
        <p:txBody>
          <a:bodyPr wrap="square" rtlCol="0">
            <a:spAutoFit/>
          </a:bodyPr>
          <a:lstStyle/>
          <a:p>
            <a:r>
              <a:rPr lang="en-GB" dirty="0"/>
              <a:t>Staff demography</a:t>
            </a:r>
          </a:p>
        </p:txBody>
      </p:sp>
      <p:graphicFrame>
        <p:nvGraphicFramePr>
          <p:cNvPr id="61" name="Table 60">
            <a:extLst>
              <a:ext uri="{FF2B5EF4-FFF2-40B4-BE49-F238E27FC236}">
                <a16:creationId xmlns:a16="http://schemas.microsoft.com/office/drawing/2014/main" id="{6FA1464B-F326-549C-81B8-11609B01A2B2}"/>
              </a:ext>
            </a:extLst>
          </p:cNvPr>
          <p:cNvGraphicFramePr>
            <a:graphicFrameLocks noGrp="1"/>
          </p:cNvGraphicFramePr>
          <p:nvPr>
            <p:extLst>
              <p:ext uri="{D42A27DB-BD31-4B8C-83A1-F6EECF244321}">
                <p14:modId xmlns:p14="http://schemas.microsoft.com/office/powerpoint/2010/main" val="2480839589"/>
              </p:ext>
            </p:extLst>
          </p:nvPr>
        </p:nvGraphicFramePr>
        <p:xfrm>
          <a:off x="8354490" y="3203543"/>
          <a:ext cx="3221881" cy="789897"/>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gn="l" fontAlgn="b"/>
                      <a:r>
                        <a:rPr lang="en-GB" sz="1100" b="1" i="0" u="none" strike="noStrike" dirty="0">
                          <a:solidFill>
                            <a:schemeClr val="tx1"/>
                          </a:solidFill>
                          <a:effectLst/>
                          <a:latin typeface="+mn-lt"/>
                        </a:rPr>
                        <a:t>Relative likelihood of appointment from shortlisting for target populations​</a:t>
                      </a:r>
                    </a:p>
                  </a:txBody>
                  <a:tcPr marL="9525" marR="9525" marT="9525" marB="0" anchor="b"/>
                </a:tc>
                <a:extLst>
                  <a:ext uri="{0D108BD9-81ED-4DB2-BD59-A6C34878D82A}">
                    <a16:rowId xmlns:a16="http://schemas.microsoft.com/office/drawing/2014/main" val="3732233365"/>
                  </a:ext>
                </a:extLst>
              </a:tr>
              <a:tr h="222546">
                <a:tc>
                  <a:txBody>
                    <a:bodyPr/>
                    <a:lstStyle/>
                    <a:p>
                      <a:pPr algn="l" fontAlgn="b"/>
                      <a:r>
                        <a:rPr lang="en-GB" sz="1100" b="1" i="0" u="none" strike="noStrike">
                          <a:solidFill>
                            <a:schemeClr val="tx1"/>
                          </a:solidFill>
                          <a:effectLst/>
                          <a:latin typeface="+mn-lt"/>
                        </a:rPr>
                        <a:t>Pay gap​</a:t>
                      </a:r>
                    </a:p>
                  </a:txBody>
                  <a:tcPr marL="9525" marR="9525" marT="9525" marB="0" anchor="b"/>
                </a:tc>
                <a:extLst>
                  <a:ext uri="{0D108BD9-81ED-4DB2-BD59-A6C34878D82A}">
                    <a16:rowId xmlns:a16="http://schemas.microsoft.com/office/drawing/2014/main" val="1924481806"/>
                  </a:ext>
                </a:extLst>
              </a:tr>
              <a:tr h="222546">
                <a:tc>
                  <a:txBody>
                    <a:bodyPr/>
                    <a:lstStyle/>
                    <a:p>
                      <a:pPr algn="l" fontAlgn="b"/>
                      <a:r>
                        <a:rPr lang="en-GB" sz="1100" b="1" i="0" u="none" strike="noStrike" dirty="0">
                          <a:solidFill>
                            <a:schemeClr val="tx1"/>
                          </a:solidFill>
                          <a:effectLst/>
                          <a:latin typeface="+mn-lt"/>
                        </a:rPr>
                        <a:t>Leaver rate by target group </a:t>
                      </a:r>
                    </a:p>
                  </a:txBody>
                  <a:tcPr marL="9525" marR="9525" marT="9525" marB="0" anchor="b"/>
                </a:tc>
                <a:extLst>
                  <a:ext uri="{0D108BD9-81ED-4DB2-BD59-A6C34878D82A}">
                    <a16:rowId xmlns:a16="http://schemas.microsoft.com/office/drawing/2014/main" val="845080395"/>
                  </a:ext>
                </a:extLst>
              </a:tr>
            </a:tbl>
          </a:graphicData>
        </a:graphic>
      </p:graphicFrame>
      <p:sp>
        <p:nvSpPr>
          <p:cNvPr id="63" name="TextBox 62">
            <a:extLst>
              <a:ext uri="{FF2B5EF4-FFF2-40B4-BE49-F238E27FC236}">
                <a16:creationId xmlns:a16="http://schemas.microsoft.com/office/drawing/2014/main" id="{CD416AED-BE8B-0A94-1EE9-35312A4A15D5}"/>
              </a:ext>
            </a:extLst>
          </p:cNvPr>
          <p:cNvSpPr txBox="1"/>
          <p:nvPr/>
        </p:nvSpPr>
        <p:spPr>
          <a:xfrm>
            <a:off x="8281357" y="4144224"/>
            <a:ext cx="3295014" cy="369332"/>
          </a:xfrm>
          <a:prstGeom prst="rect">
            <a:avLst/>
          </a:prstGeom>
          <a:noFill/>
        </p:spPr>
        <p:txBody>
          <a:bodyPr wrap="square" rtlCol="0">
            <a:spAutoFit/>
          </a:bodyPr>
          <a:lstStyle/>
          <a:p>
            <a:r>
              <a:rPr lang="en-GB" dirty="0"/>
              <a:t>Staff poverty</a:t>
            </a:r>
          </a:p>
        </p:txBody>
      </p:sp>
      <p:graphicFrame>
        <p:nvGraphicFramePr>
          <p:cNvPr id="64" name="Table 63">
            <a:extLst>
              <a:ext uri="{FF2B5EF4-FFF2-40B4-BE49-F238E27FC236}">
                <a16:creationId xmlns:a16="http://schemas.microsoft.com/office/drawing/2014/main" id="{00236304-D4CE-8CF6-B974-398CC1E7DD30}"/>
              </a:ext>
            </a:extLst>
          </p:cNvPr>
          <p:cNvGraphicFramePr>
            <a:graphicFrameLocks noGrp="1"/>
          </p:cNvGraphicFramePr>
          <p:nvPr>
            <p:extLst>
              <p:ext uri="{D42A27DB-BD31-4B8C-83A1-F6EECF244321}">
                <p14:modId xmlns:p14="http://schemas.microsoft.com/office/powerpoint/2010/main" val="2387603564"/>
              </p:ext>
            </p:extLst>
          </p:nvPr>
        </p:nvGraphicFramePr>
        <p:xfrm>
          <a:off x="8354490" y="4511867"/>
          <a:ext cx="3221881" cy="344805"/>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gn="l" fontAlgn="b"/>
                      <a:r>
                        <a:rPr lang="en-GB" sz="1100" b="1" i="0" u="none" strike="noStrike" dirty="0">
                          <a:solidFill>
                            <a:schemeClr val="tx1"/>
                          </a:solidFill>
                          <a:effectLst/>
                          <a:latin typeface="+mn-lt"/>
                        </a:rPr>
                        <a:t>Number / proportion of staff / key groups claiming benefits​</a:t>
                      </a:r>
                    </a:p>
                  </a:txBody>
                  <a:tcPr marL="9525" marR="9525" marT="9525" marB="0" anchor="b"/>
                </a:tc>
                <a:extLst>
                  <a:ext uri="{0D108BD9-81ED-4DB2-BD59-A6C34878D82A}">
                    <a16:rowId xmlns:a16="http://schemas.microsoft.com/office/drawing/2014/main" val="3732233365"/>
                  </a:ext>
                </a:extLst>
              </a:tr>
            </a:tbl>
          </a:graphicData>
        </a:graphic>
      </p:graphicFrame>
      <p:graphicFrame>
        <p:nvGraphicFramePr>
          <p:cNvPr id="65" name="Table 64">
            <a:extLst>
              <a:ext uri="{FF2B5EF4-FFF2-40B4-BE49-F238E27FC236}">
                <a16:creationId xmlns:a16="http://schemas.microsoft.com/office/drawing/2014/main" id="{8BA4FBD2-2323-3C62-7448-F8485BDE9AF9}"/>
              </a:ext>
            </a:extLst>
          </p:cNvPr>
          <p:cNvGraphicFramePr>
            <a:graphicFrameLocks noGrp="1"/>
          </p:cNvGraphicFramePr>
          <p:nvPr>
            <p:extLst>
              <p:ext uri="{D42A27DB-BD31-4B8C-83A1-F6EECF244321}">
                <p14:modId xmlns:p14="http://schemas.microsoft.com/office/powerpoint/2010/main" val="3337828733"/>
              </p:ext>
            </p:extLst>
          </p:nvPr>
        </p:nvGraphicFramePr>
        <p:xfrm>
          <a:off x="387555" y="4231687"/>
          <a:ext cx="3257314" cy="222546"/>
        </p:xfrm>
        <a:graphic>
          <a:graphicData uri="http://schemas.openxmlformats.org/drawingml/2006/table">
            <a:tbl>
              <a:tblPr firstRow="1" firstCol="1" bandRow="1">
                <a:tableStyleId>{BC89EF96-8CEA-46FF-86C4-4CE0E7609802}</a:tableStyleId>
              </a:tblPr>
              <a:tblGrid>
                <a:gridCol w="3257314">
                  <a:extLst>
                    <a:ext uri="{9D8B030D-6E8A-4147-A177-3AD203B41FA5}">
                      <a16:colId xmlns:a16="http://schemas.microsoft.com/office/drawing/2014/main" val="2782634514"/>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of staff immunised for influenza</a:t>
                      </a:r>
                    </a:p>
                  </a:txBody>
                  <a:tcPr marL="68580" marR="68580" marT="0" marB="0"/>
                </a:tc>
                <a:extLst>
                  <a:ext uri="{0D108BD9-81ED-4DB2-BD59-A6C34878D82A}">
                    <a16:rowId xmlns:a16="http://schemas.microsoft.com/office/drawing/2014/main" val="2614679340"/>
                  </a:ext>
                </a:extLst>
              </a:tr>
            </a:tbl>
          </a:graphicData>
        </a:graphic>
      </p:graphicFrame>
      <p:sp>
        <p:nvSpPr>
          <p:cNvPr id="66" name="TextBox 65">
            <a:extLst>
              <a:ext uri="{FF2B5EF4-FFF2-40B4-BE49-F238E27FC236}">
                <a16:creationId xmlns:a16="http://schemas.microsoft.com/office/drawing/2014/main" id="{88FB82E3-E907-D54E-4A11-2F18EE0DA26D}"/>
              </a:ext>
            </a:extLst>
          </p:cNvPr>
          <p:cNvSpPr txBox="1"/>
          <p:nvPr/>
        </p:nvSpPr>
        <p:spPr>
          <a:xfrm>
            <a:off x="343633" y="3862355"/>
            <a:ext cx="2924076" cy="369332"/>
          </a:xfrm>
          <a:prstGeom prst="rect">
            <a:avLst/>
          </a:prstGeom>
          <a:noFill/>
        </p:spPr>
        <p:txBody>
          <a:bodyPr wrap="square" rtlCol="0">
            <a:spAutoFit/>
          </a:bodyPr>
          <a:lstStyle/>
          <a:p>
            <a:r>
              <a:rPr lang="en-GB" dirty="0"/>
              <a:t>Staff immunisation uptake</a:t>
            </a:r>
          </a:p>
        </p:txBody>
      </p:sp>
      <p:sp>
        <p:nvSpPr>
          <p:cNvPr id="67" name="TextBox 66">
            <a:extLst>
              <a:ext uri="{FF2B5EF4-FFF2-40B4-BE49-F238E27FC236}">
                <a16:creationId xmlns:a16="http://schemas.microsoft.com/office/drawing/2014/main" id="{0739DB2D-600C-CC1C-73B7-D27449D383A6}"/>
              </a:ext>
            </a:extLst>
          </p:cNvPr>
          <p:cNvSpPr txBox="1"/>
          <p:nvPr/>
        </p:nvSpPr>
        <p:spPr>
          <a:xfrm>
            <a:off x="4141791" y="4815290"/>
            <a:ext cx="3295014" cy="369332"/>
          </a:xfrm>
          <a:prstGeom prst="rect">
            <a:avLst/>
          </a:prstGeom>
          <a:noFill/>
        </p:spPr>
        <p:txBody>
          <a:bodyPr wrap="square" rtlCol="0">
            <a:spAutoFit/>
          </a:bodyPr>
          <a:lstStyle/>
          <a:p>
            <a:r>
              <a:rPr lang="en-GB" dirty="0"/>
              <a:t>Staff training</a:t>
            </a:r>
          </a:p>
        </p:txBody>
      </p:sp>
      <p:graphicFrame>
        <p:nvGraphicFramePr>
          <p:cNvPr id="68" name="Table 67">
            <a:extLst>
              <a:ext uri="{FF2B5EF4-FFF2-40B4-BE49-F238E27FC236}">
                <a16:creationId xmlns:a16="http://schemas.microsoft.com/office/drawing/2014/main" id="{49F6D02D-A341-54A6-3C90-1C05F1F7740F}"/>
              </a:ext>
            </a:extLst>
          </p:cNvPr>
          <p:cNvGraphicFramePr>
            <a:graphicFrameLocks noGrp="1"/>
          </p:cNvGraphicFramePr>
          <p:nvPr>
            <p:extLst>
              <p:ext uri="{D42A27DB-BD31-4B8C-83A1-F6EECF244321}">
                <p14:modId xmlns:p14="http://schemas.microsoft.com/office/powerpoint/2010/main" val="3812875724"/>
              </p:ext>
            </p:extLst>
          </p:nvPr>
        </p:nvGraphicFramePr>
        <p:xfrm>
          <a:off x="4229495" y="5151796"/>
          <a:ext cx="3221881" cy="222546"/>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trained in Making Every Contact Count</a:t>
                      </a:r>
                    </a:p>
                  </a:txBody>
                  <a:tcPr marL="68580" marR="68580" marT="0" marB="0"/>
                </a:tc>
                <a:extLst>
                  <a:ext uri="{0D108BD9-81ED-4DB2-BD59-A6C34878D82A}">
                    <a16:rowId xmlns:a16="http://schemas.microsoft.com/office/drawing/2014/main" val="3732233365"/>
                  </a:ext>
                </a:extLst>
              </a:tr>
            </a:tbl>
          </a:graphicData>
        </a:graphic>
      </p:graphicFrame>
    </p:spTree>
    <p:extLst>
      <p:ext uri="{BB962C8B-B14F-4D97-AF65-F5344CB8AC3E}">
        <p14:creationId xmlns:p14="http://schemas.microsoft.com/office/powerpoint/2010/main" val="1627373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77E0B1-E426-2277-A661-A5DD76028D9A}"/>
              </a:ext>
            </a:extLst>
          </p:cNvPr>
          <p:cNvSpPr>
            <a:spLocks noGrp="1"/>
          </p:cNvSpPr>
          <p:nvPr>
            <p:ph type="body" sz="quarter" idx="10"/>
          </p:nvPr>
        </p:nvSpPr>
        <p:spPr>
          <a:xfrm>
            <a:off x="353406" y="528421"/>
            <a:ext cx="7454784" cy="338857"/>
          </a:xfrm>
        </p:spPr>
        <p:txBody>
          <a:bodyPr/>
          <a:lstStyle/>
          <a:p>
            <a:r>
              <a:rPr lang="en-GB" dirty="0"/>
              <a:t>Corporate Departments - Other</a:t>
            </a:r>
          </a:p>
        </p:txBody>
      </p:sp>
      <p:sp>
        <p:nvSpPr>
          <p:cNvPr id="21" name="TextBox 20">
            <a:extLst>
              <a:ext uri="{FF2B5EF4-FFF2-40B4-BE49-F238E27FC236}">
                <a16:creationId xmlns:a16="http://schemas.microsoft.com/office/drawing/2014/main" id="{819C1B7F-E878-9EA4-BD86-1809C87FD3D6}"/>
              </a:ext>
            </a:extLst>
          </p:cNvPr>
          <p:cNvSpPr txBox="1"/>
          <p:nvPr/>
        </p:nvSpPr>
        <p:spPr>
          <a:xfrm>
            <a:off x="490761" y="1251261"/>
            <a:ext cx="2443871" cy="369332"/>
          </a:xfrm>
          <a:prstGeom prst="rect">
            <a:avLst/>
          </a:prstGeom>
          <a:noFill/>
        </p:spPr>
        <p:txBody>
          <a:bodyPr wrap="square" rtlCol="0">
            <a:spAutoFit/>
          </a:bodyPr>
          <a:lstStyle/>
          <a:p>
            <a:r>
              <a:rPr lang="en-GB" dirty="0"/>
              <a:t>Finance - procurement</a:t>
            </a:r>
          </a:p>
        </p:txBody>
      </p:sp>
      <p:sp>
        <p:nvSpPr>
          <p:cNvPr id="32" name="TextBox 31">
            <a:extLst>
              <a:ext uri="{FF2B5EF4-FFF2-40B4-BE49-F238E27FC236}">
                <a16:creationId xmlns:a16="http://schemas.microsoft.com/office/drawing/2014/main" id="{DDCBAF09-5576-8DD5-20D0-34B1D7A94D9E}"/>
              </a:ext>
            </a:extLst>
          </p:cNvPr>
          <p:cNvSpPr txBox="1"/>
          <p:nvPr/>
        </p:nvSpPr>
        <p:spPr>
          <a:xfrm>
            <a:off x="456258" y="4857072"/>
            <a:ext cx="2978709" cy="369332"/>
          </a:xfrm>
          <a:prstGeom prst="rect">
            <a:avLst/>
          </a:prstGeom>
          <a:noFill/>
        </p:spPr>
        <p:txBody>
          <a:bodyPr wrap="square" rtlCol="0">
            <a:spAutoFit/>
          </a:bodyPr>
          <a:lstStyle/>
          <a:p>
            <a:r>
              <a:rPr lang="en-GB" dirty="0"/>
              <a:t>Finance - estates</a:t>
            </a:r>
          </a:p>
        </p:txBody>
      </p:sp>
      <p:graphicFrame>
        <p:nvGraphicFramePr>
          <p:cNvPr id="27" name="Table 26">
            <a:extLst>
              <a:ext uri="{FF2B5EF4-FFF2-40B4-BE49-F238E27FC236}">
                <a16:creationId xmlns:a16="http://schemas.microsoft.com/office/drawing/2014/main" id="{9AE8885A-AE8F-E019-7BC1-52A19BE612A4}"/>
              </a:ext>
            </a:extLst>
          </p:cNvPr>
          <p:cNvGraphicFramePr>
            <a:graphicFrameLocks noGrp="1"/>
          </p:cNvGraphicFramePr>
          <p:nvPr>
            <p:extLst>
              <p:ext uri="{D42A27DB-BD31-4B8C-83A1-F6EECF244321}">
                <p14:modId xmlns:p14="http://schemas.microsoft.com/office/powerpoint/2010/main" val="4170275647"/>
              </p:ext>
            </p:extLst>
          </p:nvPr>
        </p:nvGraphicFramePr>
        <p:xfrm>
          <a:off x="547233" y="1638211"/>
          <a:ext cx="3105232" cy="2447928"/>
        </p:xfrm>
        <a:graphic>
          <a:graphicData uri="http://schemas.openxmlformats.org/drawingml/2006/table">
            <a:tbl>
              <a:tblPr firstRow="1" firstCol="1" bandRow="1">
                <a:tableStyleId>{BC89EF96-8CEA-46FF-86C4-4CE0E7609802}</a:tableStyleId>
              </a:tblPr>
              <a:tblGrid>
                <a:gridCol w="3105232">
                  <a:extLst>
                    <a:ext uri="{9D8B030D-6E8A-4147-A177-3AD203B41FA5}">
                      <a16:colId xmlns:a16="http://schemas.microsoft.com/office/drawing/2014/main" val="3734504034"/>
                    </a:ext>
                  </a:extLst>
                </a:gridCol>
              </a:tblGrid>
              <a:tr h="0">
                <a:tc>
                  <a:txBody>
                    <a:bodyPr/>
                    <a:lstStyle/>
                    <a:p>
                      <a:pPr>
                        <a:lnSpc>
                          <a:spcPct val="107000"/>
                        </a:lnSpc>
                        <a:spcAft>
                          <a:spcPts val="800"/>
                        </a:spcAft>
                        <a:buNone/>
                      </a:pPr>
                      <a:r>
                        <a:rPr lang="en-GB" sz="1100" kern="100" dirty="0">
                          <a:effectLst/>
                        </a:rPr>
                        <a:t>Health Board &amp; Trust non-pay spend on Welsh and SBUHB footprint suppliers (% and expenditure)</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9824566"/>
                  </a:ext>
                </a:extLst>
              </a:tr>
              <a:tr h="0">
                <a:tc>
                  <a:txBody>
                    <a:bodyPr/>
                    <a:lstStyle/>
                    <a:p>
                      <a:pPr>
                        <a:lnSpc>
                          <a:spcPct val="107000"/>
                        </a:lnSpc>
                        <a:spcAft>
                          <a:spcPts val="800"/>
                        </a:spcAft>
                        <a:buNone/>
                      </a:pPr>
                      <a:r>
                        <a:rPr lang="en-GB" sz="1100" kern="100" dirty="0">
                          <a:effectLst/>
                        </a:rPr>
                        <a:t>SBUHB non-pay spend on Welsh and SBUHB footprint suppliers (% and expenditure)</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65944883"/>
                  </a:ext>
                </a:extLst>
              </a:tr>
              <a:tr h="0">
                <a:tc>
                  <a:txBody>
                    <a:bodyPr/>
                    <a:lstStyle/>
                    <a:p>
                      <a:pPr>
                        <a:lnSpc>
                          <a:spcPct val="107000"/>
                        </a:lnSpc>
                        <a:spcAft>
                          <a:spcPts val="800"/>
                        </a:spcAft>
                        <a:buNone/>
                      </a:pPr>
                      <a:r>
                        <a:rPr lang="en-GB" sz="1100" kern="100" dirty="0">
                          <a:effectLst/>
                        </a:rPr>
                        <a:t>Contracts awarded to Welsh Suppliers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6690245"/>
                  </a:ext>
                </a:extLst>
              </a:tr>
              <a:tr h="0">
                <a:tc>
                  <a:txBody>
                    <a:bodyPr/>
                    <a:lstStyle/>
                    <a:p>
                      <a:pPr>
                        <a:lnSpc>
                          <a:spcPct val="107000"/>
                        </a:lnSpc>
                        <a:spcAft>
                          <a:spcPts val="800"/>
                        </a:spcAft>
                        <a:buNone/>
                      </a:pPr>
                      <a:r>
                        <a:rPr lang="en-GB" sz="1100" kern="100" dirty="0">
                          <a:effectLst/>
                        </a:rPr>
                        <a:t>Foundational Economy spend per health board (quarterly)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763986"/>
                  </a:ext>
                </a:extLst>
              </a:tr>
              <a:tr h="0">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 spend on procurement spent on Welsh Small and Medium Enterprises (SME)</a:t>
                      </a:r>
                    </a:p>
                  </a:txBody>
                  <a:tcPr marL="68580" marR="68580" marT="0" marB="0"/>
                </a:tc>
                <a:extLst>
                  <a:ext uri="{0D108BD9-81ED-4DB2-BD59-A6C34878D82A}">
                    <a16:rowId xmlns:a16="http://schemas.microsoft.com/office/drawing/2014/main" val="320884079"/>
                  </a:ext>
                </a:extLst>
              </a:tr>
              <a:tr h="0">
                <a:tc>
                  <a:txBody>
                    <a:bodyPr/>
                    <a:lstStyle/>
                    <a:p>
                      <a:pPr>
                        <a:lnSpc>
                          <a:spcPct val="107000"/>
                        </a:lnSpc>
                        <a:spcAft>
                          <a:spcPts val="800"/>
                        </a:spcAft>
                        <a:buNone/>
                      </a:pPr>
                      <a:r>
                        <a:rPr lang="en-GB" sz="1100" kern="100">
                          <a:effectLst/>
                        </a:rPr>
                        <a:t>Average social value weighting across all contracts in the last year</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28852315"/>
                  </a:ext>
                </a:extLst>
              </a:tr>
              <a:tr h="0">
                <a:tc>
                  <a:txBody>
                    <a:bodyPr/>
                    <a:lstStyle/>
                    <a:p>
                      <a:pPr>
                        <a:lnSpc>
                          <a:spcPct val="107000"/>
                        </a:lnSpc>
                        <a:spcAft>
                          <a:spcPts val="800"/>
                        </a:spcAft>
                        <a:buNone/>
                      </a:pPr>
                      <a:r>
                        <a:rPr lang="en-GB" sz="1100" kern="100">
                          <a:effectLst/>
                        </a:rPr>
                        <a:t>% spend on prevention (potential to link up with national work on this)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24940263"/>
                  </a:ext>
                </a:extLst>
              </a:tr>
              <a:tr h="0">
                <a:tc>
                  <a:txBody>
                    <a:bodyPr/>
                    <a:lstStyle/>
                    <a:p>
                      <a:pPr>
                        <a:lnSpc>
                          <a:spcPct val="107000"/>
                        </a:lnSpc>
                        <a:spcAft>
                          <a:spcPts val="800"/>
                        </a:spcAft>
                        <a:buNone/>
                      </a:pPr>
                      <a:r>
                        <a:rPr lang="en-GB" sz="1100" kern="100" dirty="0">
                          <a:effectLst/>
                        </a:rPr>
                        <a:t>% spend on health board public health team</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37937194"/>
                  </a:ext>
                </a:extLst>
              </a:tr>
            </a:tbl>
          </a:graphicData>
        </a:graphic>
      </p:graphicFrame>
      <p:graphicFrame>
        <p:nvGraphicFramePr>
          <p:cNvPr id="41" name="Table 40">
            <a:extLst>
              <a:ext uri="{FF2B5EF4-FFF2-40B4-BE49-F238E27FC236}">
                <a16:creationId xmlns:a16="http://schemas.microsoft.com/office/drawing/2014/main" id="{9BF27DC1-11B3-7791-04FC-7431FA12C46B}"/>
              </a:ext>
            </a:extLst>
          </p:cNvPr>
          <p:cNvGraphicFramePr>
            <a:graphicFrameLocks noGrp="1"/>
          </p:cNvGraphicFramePr>
          <p:nvPr>
            <p:extLst>
              <p:ext uri="{D42A27DB-BD31-4B8C-83A1-F6EECF244321}">
                <p14:modId xmlns:p14="http://schemas.microsoft.com/office/powerpoint/2010/main" val="522629596"/>
              </p:ext>
            </p:extLst>
          </p:nvPr>
        </p:nvGraphicFramePr>
        <p:xfrm>
          <a:off x="547236" y="5287850"/>
          <a:ext cx="3105229" cy="171450"/>
        </p:xfrm>
        <a:graphic>
          <a:graphicData uri="http://schemas.openxmlformats.org/drawingml/2006/table">
            <a:tbl>
              <a:tblPr firstRow="1" firstCol="1" bandRow="1">
                <a:tableStyleId>{BC89EF96-8CEA-46FF-86C4-4CE0E7609802}</a:tableStyleId>
              </a:tblPr>
              <a:tblGrid>
                <a:gridCol w="3105229">
                  <a:extLst>
                    <a:ext uri="{9D8B030D-6E8A-4147-A177-3AD203B41FA5}">
                      <a16:colId xmlns:a16="http://schemas.microsoft.com/office/drawing/2014/main" val="2492103600"/>
                    </a:ext>
                  </a:extLst>
                </a:gridCol>
              </a:tblGrid>
              <a:tr h="0">
                <a:tc>
                  <a:txBody>
                    <a:bodyPr/>
                    <a:lstStyle/>
                    <a:p>
                      <a:pPr>
                        <a:lnSpc>
                          <a:spcPct val="107000"/>
                        </a:lnSpc>
                        <a:spcAft>
                          <a:spcPts val="800"/>
                        </a:spcAft>
                        <a:buNone/>
                      </a:pPr>
                      <a:r>
                        <a:rPr lang="en-GB" sz="1100" kern="100" dirty="0">
                          <a:effectLst/>
                        </a:rPr>
                        <a:t>Anchor measures for estates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26333672"/>
                  </a:ext>
                </a:extLst>
              </a:tr>
            </a:tbl>
          </a:graphicData>
        </a:graphic>
      </p:graphicFrame>
      <p:sp>
        <p:nvSpPr>
          <p:cNvPr id="4" name="TextBox 3">
            <a:extLst>
              <a:ext uri="{FF2B5EF4-FFF2-40B4-BE49-F238E27FC236}">
                <a16:creationId xmlns:a16="http://schemas.microsoft.com/office/drawing/2014/main" id="{62907A74-4FF9-A611-2F42-5FF72EE92B16}"/>
              </a:ext>
            </a:extLst>
          </p:cNvPr>
          <p:cNvSpPr txBox="1"/>
          <p:nvPr/>
        </p:nvSpPr>
        <p:spPr>
          <a:xfrm>
            <a:off x="490761" y="4175616"/>
            <a:ext cx="3105232" cy="369332"/>
          </a:xfrm>
          <a:prstGeom prst="rect">
            <a:avLst/>
          </a:prstGeom>
          <a:noFill/>
        </p:spPr>
        <p:txBody>
          <a:bodyPr wrap="square" rtlCol="0">
            <a:spAutoFit/>
          </a:bodyPr>
          <a:lstStyle/>
          <a:p>
            <a:r>
              <a:rPr lang="en-GB" dirty="0"/>
              <a:t>Cost of missed appointments</a:t>
            </a:r>
          </a:p>
        </p:txBody>
      </p:sp>
      <p:graphicFrame>
        <p:nvGraphicFramePr>
          <p:cNvPr id="5" name="Table 4">
            <a:extLst>
              <a:ext uri="{FF2B5EF4-FFF2-40B4-BE49-F238E27FC236}">
                <a16:creationId xmlns:a16="http://schemas.microsoft.com/office/drawing/2014/main" id="{35A8876C-BCDD-5F16-6314-184CC1128F71}"/>
              </a:ext>
            </a:extLst>
          </p:cNvPr>
          <p:cNvGraphicFramePr>
            <a:graphicFrameLocks noGrp="1"/>
          </p:cNvGraphicFramePr>
          <p:nvPr>
            <p:extLst>
              <p:ext uri="{D42A27DB-BD31-4B8C-83A1-F6EECF244321}">
                <p14:modId xmlns:p14="http://schemas.microsoft.com/office/powerpoint/2010/main" val="3738255365"/>
              </p:ext>
            </p:extLst>
          </p:nvPr>
        </p:nvGraphicFramePr>
        <p:xfrm>
          <a:off x="547236" y="4548700"/>
          <a:ext cx="3105229" cy="171450"/>
        </p:xfrm>
        <a:graphic>
          <a:graphicData uri="http://schemas.openxmlformats.org/drawingml/2006/table">
            <a:tbl>
              <a:tblPr firstRow="1" firstCol="1" bandRow="1">
                <a:tableStyleId>{BC89EF96-8CEA-46FF-86C4-4CE0E7609802}</a:tableStyleId>
              </a:tblPr>
              <a:tblGrid>
                <a:gridCol w="3105229">
                  <a:extLst>
                    <a:ext uri="{9D8B030D-6E8A-4147-A177-3AD203B41FA5}">
                      <a16:colId xmlns:a16="http://schemas.microsoft.com/office/drawing/2014/main" val="2492103600"/>
                    </a:ext>
                  </a:extLst>
                </a:gridCol>
              </a:tblGrid>
              <a:tr h="0">
                <a:tc>
                  <a:txBody>
                    <a:bodyPr/>
                    <a:lstStyle/>
                    <a:p>
                      <a:pPr>
                        <a:lnSpc>
                          <a:spcPct val="107000"/>
                        </a:lnSpc>
                        <a:spcAft>
                          <a:spcPts val="800"/>
                        </a:spcAft>
                        <a:buNone/>
                      </a:pPr>
                      <a:r>
                        <a:rPr lang="en-GB" sz="1100" kern="100" dirty="0">
                          <a:effectLst/>
                        </a:rPr>
                        <a:t>Monthly/Annual cost for DNAs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26333672"/>
                  </a:ext>
                </a:extLst>
              </a:tr>
            </a:tbl>
          </a:graphicData>
        </a:graphic>
      </p:graphicFrame>
      <p:sp>
        <p:nvSpPr>
          <p:cNvPr id="6" name="TextBox 5">
            <a:extLst>
              <a:ext uri="{FF2B5EF4-FFF2-40B4-BE49-F238E27FC236}">
                <a16:creationId xmlns:a16="http://schemas.microsoft.com/office/drawing/2014/main" id="{75FBD200-5FF9-CABB-043C-363836CB87C5}"/>
              </a:ext>
            </a:extLst>
          </p:cNvPr>
          <p:cNvSpPr txBox="1"/>
          <p:nvPr/>
        </p:nvSpPr>
        <p:spPr>
          <a:xfrm>
            <a:off x="4080574" y="2693794"/>
            <a:ext cx="2978709" cy="369332"/>
          </a:xfrm>
          <a:prstGeom prst="rect">
            <a:avLst/>
          </a:prstGeom>
          <a:noFill/>
        </p:spPr>
        <p:txBody>
          <a:bodyPr wrap="square" rtlCol="0">
            <a:spAutoFit/>
          </a:bodyPr>
          <a:lstStyle/>
          <a:p>
            <a:r>
              <a:rPr lang="en-GB" dirty="0"/>
              <a:t>Value-based health care</a:t>
            </a:r>
          </a:p>
        </p:txBody>
      </p:sp>
      <p:graphicFrame>
        <p:nvGraphicFramePr>
          <p:cNvPr id="7" name="Table 6">
            <a:extLst>
              <a:ext uri="{FF2B5EF4-FFF2-40B4-BE49-F238E27FC236}">
                <a16:creationId xmlns:a16="http://schemas.microsoft.com/office/drawing/2014/main" id="{D936A829-7101-0187-BE63-BC4B577A5648}"/>
              </a:ext>
            </a:extLst>
          </p:cNvPr>
          <p:cNvGraphicFramePr>
            <a:graphicFrameLocks noGrp="1"/>
          </p:cNvGraphicFramePr>
          <p:nvPr>
            <p:extLst>
              <p:ext uri="{D42A27DB-BD31-4B8C-83A1-F6EECF244321}">
                <p14:modId xmlns:p14="http://schemas.microsoft.com/office/powerpoint/2010/main" val="1992165621"/>
              </p:ext>
            </p:extLst>
          </p:nvPr>
        </p:nvGraphicFramePr>
        <p:xfrm>
          <a:off x="4214562" y="1678510"/>
          <a:ext cx="3221881" cy="795930"/>
        </p:xfrm>
        <a:graphic>
          <a:graphicData uri="http://schemas.openxmlformats.org/drawingml/2006/table">
            <a:tbl>
              <a:tblPr firstRow="1" firstCol="1" bandRow="1">
                <a:tableStyleId>{BC89EF96-8CEA-46FF-86C4-4CE0E7609802}</a:tableStyleId>
              </a:tblPr>
              <a:tblGrid>
                <a:gridCol w="3221881">
                  <a:extLst>
                    <a:ext uri="{9D8B030D-6E8A-4147-A177-3AD203B41FA5}">
                      <a16:colId xmlns:a16="http://schemas.microsoft.com/office/drawing/2014/main" val="3967057918"/>
                    </a:ext>
                  </a:extLst>
                </a:gridCol>
              </a:tblGrid>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Development of measures on areas leading in the Population Health Strategy</a:t>
                      </a:r>
                    </a:p>
                  </a:txBody>
                  <a:tcPr marL="68580" marR="68580" marT="0" marB="0"/>
                </a:tc>
                <a:extLst>
                  <a:ext uri="{0D108BD9-81ED-4DB2-BD59-A6C34878D82A}">
                    <a16:rowId xmlns:a16="http://schemas.microsoft.com/office/drawing/2014/main" val="3732233365"/>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No. engagement events immunisations team support</a:t>
                      </a:r>
                    </a:p>
                  </a:txBody>
                  <a:tcPr marL="68580" marR="68580" marT="0" marB="0"/>
                </a:tc>
                <a:extLst>
                  <a:ext uri="{0D108BD9-81ED-4DB2-BD59-A6C34878D82A}">
                    <a16:rowId xmlns:a16="http://schemas.microsoft.com/office/drawing/2014/main" val="1212248172"/>
                  </a:ext>
                </a:extLst>
              </a:tr>
              <a:tr h="222546">
                <a:tc>
                  <a:txBody>
                    <a:bodyPr/>
                    <a:lstStyle/>
                    <a:p>
                      <a:pPr>
                        <a:lnSpc>
                          <a:spcPct val="107000"/>
                        </a:lnSpc>
                        <a:spcAft>
                          <a:spcPts val="800"/>
                        </a:spcAft>
                        <a:buNone/>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SBUHB Healthy and sustainable food strategy</a:t>
                      </a:r>
                    </a:p>
                  </a:txBody>
                  <a:tcPr marL="68580" marR="68580" marT="0" marB="0"/>
                </a:tc>
                <a:extLst>
                  <a:ext uri="{0D108BD9-81ED-4DB2-BD59-A6C34878D82A}">
                    <a16:rowId xmlns:a16="http://schemas.microsoft.com/office/drawing/2014/main" val="3384134946"/>
                  </a:ext>
                </a:extLst>
              </a:tr>
            </a:tbl>
          </a:graphicData>
        </a:graphic>
      </p:graphicFrame>
      <p:sp>
        <p:nvSpPr>
          <p:cNvPr id="8" name="TextBox 7">
            <a:extLst>
              <a:ext uri="{FF2B5EF4-FFF2-40B4-BE49-F238E27FC236}">
                <a16:creationId xmlns:a16="http://schemas.microsoft.com/office/drawing/2014/main" id="{D7B58815-5EF0-3032-419D-2C6C1CABDF7C}"/>
              </a:ext>
            </a:extLst>
          </p:cNvPr>
          <p:cNvSpPr txBox="1"/>
          <p:nvPr/>
        </p:nvSpPr>
        <p:spPr>
          <a:xfrm>
            <a:off x="4080574" y="1251261"/>
            <a:ext cx="2978709" cy="369332"/>
          </a:xfrm>
          <a:prstGeom prst="rect">
            <a:avLst/>
          </a:prstGeom>
          <a:noFill/>
        </p:spPr>
        <p:txBody>
          <a:bodyPr wrap="square" rtlCol="0">
            <a:spAutoFit/>
          </a:bodyPr>
          <a:lstStyle/>
          <a:p>
            <a:r>
              <a:rPr lang="en-GB" dirty="0"/>
              <a:t>Public Health</a:t>
            </a:r>
          </a:p>
        </p:txBody>
      </p:sp>
      <p:graphicFrame>
        <p:nvGraphicFramePr>
          <p:cNvPr id="9" name="Table 8">
            <a:extLst>
              <a:ext uri="{FF2B5EF4-FFF2-40B4-BE49-F238E27FC236}">
                <a16:creationId xmlns:a16="http://schemas.microsoft.com/office/drawing/2014/main" id="{CC644055-BE80-462E-A113-330CBAD6D4D4}"/>
              </a:ext>
            </a:extLst>
          </p:cNvPr>
          <p:cNvGraphicFramePr>
            <a:graphicFrameLocks noGrp="1"/>
          </p:cNvGraphicFramePr>
          <p:nvPr>
            <p:extLst>
              <p:ext uri="{D42A27DB-BD31-4B8C-83A1-F6EECF244321}">
                <p14:modId xmlns:p14="http://schemas.microsoft.com/office/powerpoint/2010/main" val="357542795"/>
              </p:ext>
            </p:extLst>
          </p:nvPr>
        </p:nvGraphicFramePr>
        <p:xfrm>
          <a:off x="4153710" y="3063126"/>
          <a:ext cx="3282733" cy="222546"/>
        </p:xfrm>
        <a:graphic>
          <a:graphicData uri="http://schemas.openxmlformats.org/drawingml/2006/table">
            <a:tbl>
              <a:tblPr firstRow="1" firstCol="1" bandRow="1">
                <a:tableStyleId>{BC89EF96-8CEA-46FF-86C4-4CE0E7609802}</a:tableStyleId>
              </a:tblPr>
              <a:tblGrid>
                <a:gridCol w="3282733">
                  <a:extLst>
                    <a:ext uri="{9D8B030D-6E8A-4147-A177-3AD203B41FA5}">
                      <a16:colId xmlns:a16="http://schemas.microsoft.com/office/drawing/2014/main" val="645690479"/>
                    </a:ext>
                  </a:extLst>
                </a:gridCol>
              </a:tblGrid>
              <a:tr h="222546">
                <a:tc>
                  <a:txBody>
                    <a:bodyPr/>
                    <a:lstStyle/>
                    <a:p>
                      <a:pPr marL="0" marR="0" lvl="0" indent="0" algn="l" defTabSz="554492" rtl="0" eaLnBrk="1" fontAlgn="auto" latinLnBrk="0" hangingPunct="1">
                        <a:lnSpc>
                          <a:spcPct val="107000"/>
                        </a:lnSpc>
                        <a:spcBef>
                          <a:spcPts val="0"/>
                        </a:spcBef>
                        <a:spcAft>
                          <a:spcPts val="800"/>
                        </a:spcAft>
                        <a:buClrTx/>
                        <a:buSzTx/>
                        <a:buFontTx/>
                        <a:buNone/>
                        <a:tabLst/>
                        <a:defRPr/>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PROMS measures for diabetes (national roll out)</a:t>
                      </a:r>
                    </a:p>
                  </a:txBody>
                  <a:tcPr marL="68580" marR="68580" marT="0" marB="0"/>
                </a:tc>
                <a:extLst>
                  <a:ext uri="{0D108BD9-81ED-4DB2-BD59-A6C34878D82A}">
                    <a16:rowId xmlns:a16="http://schemas.microsoft.com/office/drawing/2014/main" val="235959137"/>
                  </a:ext>
                </a:extLst>
              </a:tr>
            </a:tbl>
          </a:graphicData>
        </a:graphic>
      </p:graphicFrame>
      <p:sp>
        <p:nvSpPr>
          <p:cNvPr id="12" name="TextBox 11">
            <a:extLst>
              <a:ext uri="{FF2B5EF4-FFF2-40B4-BE49-F238E27FC236}">
                <a16:creationId xmlns:a16="http://schemas.microsoft.com/office/drawing/2014/main" id="{D06F108F-2788-4836-3DB4-AE8C1B8B5BE2}"/>
              </a:ext>
            </a:extLst>
          </p:cNvPr>
          <p:cNvSpPr txBox="1"/>
          <p:nvPr/>
        </p:nvSpPr>
        <p:spPr>
          <a:xfrm>
            <a:off x="4153710" y="3747358"/>
            <a:ext cx="3949045" cy="1754326"/>
          </a:xfrm>
          <a:prstGeom prst="rect">
            <a:avLst/>
          </a:prstGeom>
          <a:noFill/>
        </p:spPr>
        <p:txBody>
          <a:bodyPr wrap="square" rtlCol="0">
            <a:spAutoFit/>
          </a:bodyPr>
          <a:lstStyle/>
          <a:p>
            <a:r>
              <a:rPr lang="en-GB" b="1" dirty="0">
                <a:solidFill>
                  <a:schemeClr val="accent1">
                    <a:lumMod val="50000"/>
                  </a:schemeClr>
                </a:solidFill>
                <a:latin typeface="Arial Black" panose="020B0A04020102020204" pitchFamily="34" charset="0"/>
              </a:rPr>
              <a:t>Other corporate departments to be explored, including:</a:t>
            </a:r>
          </a:p>
          <a:p>
            <a:endParaRPr lang="en-GB" b="1" dirty="0">
              <a:solidFill>
                <a:schemeClr val="accent1">
                  <a:lumMod val="50000"/>
                </a:schemeClr>
              </a:solidFill>
              <a:latin typeface="Arial Black" panose="020B0A04020102020204" pitchFamily="34" charset="0"/>
            </a:endParaRPr>
          </a:p>
          <a:p>
            <a:pPr marL="285750" indent="-285750">
              <a:buFontTx/>
              <a:buChar char="-"/>
            </a:pPr>
            <a:r>
              <a:rPr lang="en-GB" b="1" dirty="0">
                <a:solidFill>
                  <a:schemeClr val="accent1">
                    <a:lumMod val="50000"/>
                  </a:schemeClr>
                </a:solidFill>
                <a:latin typeface="Arial Black" panose="020B0A04020102020204" pitchFamily="34" charset="0"/>
              </a:rPr>
              <a:t>Planning and Partnerships</a:t>
            </a:r>
          </a:p>
          <a:p>
            <a:pPr marL="285750" indent="-285750">
              <a:buFontTx/>
              <a:buChar char="-"/>
            </a:pPr>
            <a:r>
              <a:rPr lang="en-GB" b="1" dirty="0">
                <a:solidFill>
                  <a:schemeClr val="accent1">
                    <a:lumMod val="50000"/>
                  </a:schemeClr>
                </a:solidFill>
                <a:latin typeface="Arial Black" panose="020B0A04020102020204" pitchFamily="34" charset="0"/>
              </a:rPr>
              <a:t>Arts and Health</a:t>
            </a:r>
          </a:p>
          <a:p>
            <a:pPr marL="285750" indent="-285750">
              <a:buFontTx/>
              <a:buChar char="-"/>
            </a:pPr>
            <a:r>
              <a:rPr lang="en-GB" b="1" dirty="0">
                <a:solidFill>
                  <a:schemeClr val="accent1">
                    <a:lumMod val="50000"/>
                  </a:schemeClr>
                </a:solidFill>
                <a:latin typeface="Arial Black" panose="020B0A04020102020204" pitchFamily="34" charset="0"/>
              </a:rPr>
              <a:t>Digital</a:t>
            </a:r>
          </a:p>
        </p:txBody>
      </p:sp>
    </p:spTree>
    <p:extLst>
      <p:ext uri="{BB962C8B-B14F-4D97-AF65-F5344CB8AC3E}">
        <p14:creationId xmlns:p14="http://schemas.microsoft.com/office/powerpoint/2010/main" val="2917354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BC63B3-09AD-4EE6-F18A-091DDB688A75}"/>
              </a:ext>
            </a:extLst>
          </p:cNvPr>
          <p:cNvSpPr>
            <a:spLocks noGrp="1"/>
          </p:cNvSpPr>
          <p:nvPr>
            <p:ph type="body" sz="quarter" idx="10"/>
          </p:nvPr>
        </p:nvSpPr>
        <p:spPr/>
        <p:txBody>
          <a:bodyPr/>
          <a:lstStyle/>
          <a:p>
            <a:r>
              <a:rPr lang="en-GB" dirty="0"/>
              <a:t>Summary</a:t>
            </a:r>
          </a:p>
        </p:txBody>
      </p:sp>
      <p:sp>
        <p:nvSpPr>
          <p:cNvPr id="3" name="Text Placeholder 2">
            <a:extLst>
              <a:ext uri="{FF2B5EF4-FFF2-40B4-BE49-F238E27FC236}">
                <a16:creationId xmlns:a16="http://schemas.microsoft.com/office/drawing/2014/main" id="{C6915492-EFF6-E9B1-4052-E94FBEA904DF}"/>
              </a:ext>
            </a:extLst>
          </p:cNvPr>
          <p:cNvSpPr>
            <a:spLocks noGrp="1"/>
          </p:cNvSpPr>
          <p:nvPr>
            <p:ph type="body" sz="quarter" idx="11"/>
          </p:nvPr>
        </p:nvSpPr>
        <p:spPr/>
        <p:txBody>
          <a:bodyPr/>
          <a:lstStyle/>
          <a:p>
            <a:pPr marL="285750" indent="-285750">
              <a:buFont typeface="Arial" panose="020B0604020202020204" pitchFamily="34" charset="0"/>
              <a:buChar char="•"/>
            </a:pPr>
            <a:r>
              <a:rPr lang="en-GB" sz="1800" dirty="0"/>
              <a:t>The aim is to strengthen how the Health Board reports on and has oversight of Population Health</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t>The SDG indicators work will support each Service Delivery Group in identifying and reporting key population health measures</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t>This presentation demonstrated work to date on potential indicators</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t>Further work will be undertaken in the next few months to refine, agree, and implement the indicators</a:t>
            </a:r>
          </a:p>
        </p:txBody>
      </p:sp>
    </p:spTree>
    <p:extLst>
      <p:ext uri="{BB962C8B-B14F-4D97-AF65-F5344CB8AC3E}">
        <p14:creationId xmlns:p14="http://schemas.microsoft.com/office/powerpoint/2010/main" val="5373522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4E8A8F4-23FF-A8EC-EB56-1F6CC21AE643}"/>
              </a:ext>
            </a:extLst>
          </p:cNvPr>
          <p:cNvSpPr>
            <a:spLocks noGrp="1"/>
          </p:cNvSpPr>
          <p:nvPr>
            <p:ph type="body" sz="quarter" idx="10"/>
          </p:nvPr>
        </p:nvSpPr>
        <p:spPr/>
        <p:txBody>
          <a:bodyPr/>
          <a:lstStyle/>
          <a:p>
            <a:r>
              <a:rPr lang="pt-BR" dirty="0"/>
              <a:t>Diolch yn fawr</a:t>
            </a:r>
          </a:p>
          <a:p>
            <a:r>
              <a:rPr lang="pt-BR" dirty="0"/>
              <a:t>Thank you</a:t>
            </a:r>
          </a:p>
        </p:txBody>
      </p:sp>
    </p:spTree>
    <p:extLst>
      <p:ext uri="{BB962C8B-B14F-4D97-AF65-F5344CB8AC3E}">
        <p14:creationId xmlns:p14="http://schemas.microsoft.com/office/powerpoint/2010/main" val="42353295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42C35A-659C-2607-415C-6FEAEE6266EC}"/>
              </a:ext>
            </a:extLst>
          </p:cNvPr>
          <p:cNvSpPr>
            <a:spLocks noGrp="1"/>
          </p:cNvSpPr>
          <p:nvPr>
            <p:ph type="body" sz="quarter" idx="10"/>
          </p:nvPr>
        </p:nvSpPr>
        <p:spPr>
          <a:xfrm>
            <a:off x="293578" y="2460706"/>
            <a:ext cx="7454784" cy="338857"/>
          </a:xfrm>
        </p:spPr>
        <p:txBody>
          <a:bodyPr/>
          <a:lstStyle/>
          <a:p>
            <a:r>
              <a:rPr lang="en-GB" dirty="0"/>
              <a:t>Additional information:</a:t>
            </a:r>
          </a:p>
          <a:p>
            <a:endParaRPr lang="en-GB" dirty="0"/>
          </a:p>
          <a:p>
            <a:r>
              <a:rPr lang="en-GB" dirty="0"/>
              <a:t>Mapping to the Population Health Strategy drivers</a:t>
            </a:r>
          </a:p>
        </p:txBody>
      </p:sp>
    </p:spTree>
    <p:extLst>
      <p:ext uri="{BB962C8B-B14F-4D97-AF65-F5344CB8AC3E}">
        <p14:creationId xmlns:p14="http://schemas.microsoft.com/office/powerpoint/2010/main" val="3979429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A84D4AA-C132-3074-3451-25E9A7D1683E}"/>
              </a:ext>
            </a:extLst>
          </p:cNvPr>
          <p:cNvSpPr>
            <a:spLocks noGrp="1"/>
          </p:cNvSpPr>
          <p:nvPr>
            <p:ph type="body" sz="quarter" idx="10"/>
          </p:nvPr>
        </p:nvSpPr>
        <p:spPr/>
        <p:txBody>
          <a:bodyPr/>
          <a:lstStyle/>
          <a:p>
            <a:r>
              <a:rPr lang="en-GB" dirty="0"/>
              <a:t>Population health strategy drivers </a:t>
            </a:r>
          </a:p>
        </p:txBody>
      </p:sp>
      <p:sp>
        <p:nvSpPr>
          <p:cNvPr id="3" name="Text Placeholder 2">
            <a:extLst>
              <a:ext uri="{FF2B5EF4-FFF2-40B4-BE49-F238E27FC236}">
                <a16:creationId xmlns:a16="http://schemas.microsoft.com/office/drawing/2014/main" id="{711FCDF1-7DCC-9A3B-9004-1528F8A3FDF0}"/>
              </a:ext>
            </a:extLst>
          </p:cNvPr>
          <p:cNvSpPr>
            <a:spLocks noGrp="1"/>
          </p:cNvSpPr>
          <p:nvPr>
            <p:ph type="body" sz="quarter" idx="11"/>
          </p:nvPr>
        </p:nvSpPr>
        <p:spPr/>
        <p:txBody>
          <a:bodyPr/>
          <a:lstStyle/>
          <a:p>
            <a:pPr marL="342900" indent="-342900">
              <a:buFontTx/>
              <a:buChar char="-"/>
            </a:pPr>
            <a:r>
              <a:rPr lang="en-GB" sz="2000" dirty="0"/>
              <a:t>Additional work currently being undertaken by the public health team looking at how we earth the SBUHB Population Health Strategy</a:t>
            </a:r>
          </a:p>
          <a:p>
            <a:pPr marL="342900" indent="-342900">
              <a:buFontTx/>
              <a:buChar char="-"/>
            </a:pPr>
            <a:endParaRPr lang="en-GB" sz="2000" dirty="0"/>
          </a:p>
          <a:p>
            <a:pPr marL="342900" indent="-342900">
              <a:buFontTx/>
              <a:buChar char="-"/>
            </a:pPr>
            <a:r>
              <a:rPr lang="en-GB" sz="2000" dirty="0"/>
              <a:t>A number of secondary drivers are relevant to the Health Board</a:t>
            </a:r>
          </a:p>
          <a:p>
            <a:pPr marL="342900" indent="-342900">
              <a:buFontTx/>
              <a:buChar char="-"/>
            </a:pPr>
            <a:endParaRPr lang="en-GB" sz="2000" dirty="0"/>
          </a:p>
          <a:p>
            <a:pPr marL="342900" indent="-342900">
              <a:buFontTx/>
              <a:buChar char="-"/>
            </a:pPr>
            <a:r>
              <a:rPr lang="en-GB" sz="2000" dirty="0"/>
              <a:t>The work with the SDGs to firm up the indicators will include mapping across to key drivers from the population health strategy, to support the Health Board demonstrate how it is working towards the objectives.</a:t>
            </a:r>
          </a:p>
        </p:txBody>
      </p:sp>
    </p:spTree>
    <p:extLst>
      <p:ext uri="{BB962C8B-B14F-4D97-AF65-F5344CB8AC3E}">
        <p14:creationId xmlns:p14="http://schemas.microsoft.com/office/powerpoint/2010/main" val="124139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09A376A-37EC-6007-B8CD-E2AEE0C795C1}"/>
              </a:ext>
            </a:extLst>
          </p:cNvPr>
          <p:cNvSpPr>
            <a:spLocks noGrp="1"/>
          </p:cNvSpPr>
          <p:nvPr>
            <p:ph type="body" sz="quarter" idx="10"/>
          </p:nvPr>
        </p:nvSpPr>
        <p:spPr>
          <a:xfrm>
            <a:off x="390918" y="1188720"/>
            <a:ext cx="10556853" cy="3129317"/>
          </a:xfrm>
        </p:spPr>
        <p:txBody>
          <a:bodyPr/>
          <a:lstStyle/>
          <a:p>
            <a:r>
              <a:rPr lang="pt-BR" dirty="0"/>
              <a:t>Earthing and Embedding the Population Health Strategy</a:t>
            </a:r>
          </a:p>
          <a:p>
            <a:endParaRPr lang="pt-BR" dirty="0"/>
          </a:p>
          <a:p>
            <a:r>
              <a:rPr lang="pt-BR" dirty="0"/>
              <a:t>Service Delivery Group </a:t>
            </a:r>
          </a:p>
          <a:p>
            <a:r>
              <a:rPr lang="pt-BR" dirty="0"/>
              <a:t>Indicators</a:t>
            </a:r>
          </a:p>
        </p:txBody>
      </p:sp>
    </p:spTree>
    <p:extLst>
      <p:ext uri="{BB962C8B-B14F-4D97-AF65-F5344CB8AC3E}">
        <p14:creationId xmlns:p14="http://schemas.microsoft.com/office/powerpoint/2010/main" val="40315885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6864CA-6C81-FADE-4598-524381DAE813}"/>
              </a:ext>
            </a:extLst>
          </p:cNvPr>
          <p:cNvSpPr>
            <a:spLocks noGrp="1"/>
          </p:cNvSpPr>
          <p:nvPr>
            <p:ph type="body" sz="quarter" idx="10"/>
          </p:nvPr>
        </p:nvSpPr>
        <p:spPr>
          <a:xfrm>
            <a:off x="397093" y="226464"/>
            <a:ext cx="10696475" cy="338857"/>
          </a:xfrm>
        </p:spPr>
        <p:txBody>
          <a:bodyPr/>
          <a:lstStyle/>
          <a:p>
            <a:r>
              <a:rPr lang="en-GB" dirty="0"/>
              <a:t>Population health strategy drivers where SBUHB is a lead, to be monitored by Service Delivery Groups</a:t>
            </a:r>
          </a:p>
        </p:txBody>
      </p:sp>
      <p:graphicFrame>
        <p:nvGraphicFramePr>
          <p:cNvPr id="4" name="Table 3">
            <a:extLst>
              <a:ext uri="{FF2B5EF4-FFF2-40B4-BE49-F238E27FC236}">
                <a16:creationId xmlns:a16="http://schemas.microsoft.com/office/drawing/2014/main" id="{98E58D41-B119-5497-8681-3AC07BFF64EC}"/>
              </a:ext>
            </a:extLst>
          </p:cNvPr>
          <p:cNvGraphicFramePr>
            <a:graphicFrameLocks noGrp="1"/>
          </p:cNvGraphicFramePr>
          <p:nvPr>
            <p:extLst>
              <p:ext uri="{D42A27DB-BD31-4B8C-83A1-F6EECF244321}">
                <p14:modId xmlns:p14="http://schemas.microsoft.com/office/powerpoint/2010/main" val="1539779046"/>
              </p:ext>
            </p:extLst>
          </p:nvPr>
        </p:nvGraphicFramePr>
        <p:xfrm>
          <a:off x="522378" y="1234440"/>
          <a:ext cx="10571190" cy="4389120"/>
        </p:xfrm>
        <a:graphic>
          <a:graphicData uri="http://schemas.openxmlformats.org/drawingml/2006/table">
            <a:tbl>
              <a:tblPr firstRow="1" bandRow="1">
                <a:tableStyleId>{5DA37D80-6434-44D0-A028-1B22A696006F}</a:tableStyleId>
              </a:tblPr>
              <a:tblGrid>
                <a:gridCol w="1761865">
                  <a:extLst>
                    <a:ext uri="{9D8B030D-6E8A-4147-A177-3AD203B41FA5}">
                      <a16:colId xmlns:a16="http://schemas.microsoft.com/office/drawing/2014/main" val="3888429059"/>
                    </a:ext>
                  </a:extLst>
                </a:gridCol>
                <a:gridCol w="1761865">
                  <a:extLst>
                    <a:ext uri="{9D8B030D-6E8A-4147-A177-3AD203B41FA5}">
                      <a16:colId xmlns:a16="http://schemas.microsoft.com/office/drawing/2014/main" val="3407167701"/>
                    </a:ext>
                  </a:extLst>
                </a:gridCol>
                <a:gridCol w="1761865">
                  <a:extLst>
                    <a:ext uri="{9D8B030D-6E8A-4147-A177-3AD203B41FA5}">
                      <a16:colId xmlns:a16="http://schemas.microsoft.com/office/drawing/2014/main" val="3676200081"/>
                    </a:ext>
                  </a:extLst>
                </a:gridCol>
                <a:gridCol w="1761865">
                  <a:extLst>
                    <a:ext uri="{9D8B030D-6E8A-4147-A177-3AD203B41FA5}">
                      <a16:colId xmlns:a16="http://schemas.microsoft.com/office/drawing/2014/main" val="3012588658"/>
                    </a:ext>
                  </a:extLst>
                </a:gridCol>
                <a:gridCol w="1761865">
                  <a:extLst>
                    <a:ext uri="{9D8B030D-6E8A-4147-A177-3AD203B41FA5}">
                      <a16:colId xmlns:a16="http://schemas.microsoft.com/office/drawing/2014/main" val="2547105880"/>
                    </a:ext>
                  </a:extLst>
                </a:gridCol>
                <a:gridCol w="1761865">
                  <a:extLst>
                    <a:ext uri="{9D8B030D-6E8A-4147-A177-3AD203B41FA5}">
                      <a16:colId xmlns:a16="http://schemas.microsoft.com/office/drawing/2014/main" val="1778692752"/>
                    </a:ext>
                  </a:extLst>
                </a:gridCol>
              </a:tblGrid>
              <a:tr h="370840">
                <a:tc>
                  <a:txBody>
                    <a:bodyPr/>
                    <a:lstStyle/>
                    <a:p>
                      <a:r>
                        <a:rPr lang="en-GB" sz="800" dirty="0">
                          <a:solidFill>
                            <a:schemeClr val="tx1"/>
                          </a:solidFill>
                        </a:rPr>
                        <a:t>1.1.1 - </a:t>
                      </a:r>
                      <a:r>
                        <a:rPr lang="en-GB" sz="800" b="0" kern="1200" dirty="0">
                          <a:solidFill>
                            <a:schemeClr val="tx1"/>
                          </a:solidFill>
                          <a:effectLst/>
                        </a:rPr>
                        <a:t>Access to good quality, joined up prenatal and perinatal care for all from the preconception period, including Midwifery, Health Visiting and Primary Care, across the SBUHB area </a:t>
                      </a:r>
                      <a:endParaRPr lang="en-GB" sz="800" dirty="0">
                        <a:solidFill>
                          <a:schemeClr val="tx1"/>
                        </a:solidFill>
                      </a:endParaRPr>
                    </a:p>
                  </a:txBody>
                  <a:tcPr/>
                </a:tc>
                <a:tc>
                  <a:txBody>
                    <a:bodyPr/>
                    <a:lstStyle/>
                    <a:p>
                      <a:r>
                        <a:rPr lang="en-GB" sz="800" dirty="0">
                          <a:solidFill>
                            <a:schemeClr val="tx1"/>
                          </a:solidFill>
                        </a:rPr>
                        <a:t>1.1.2 </a:t>
                      </a:r>
                      <a:r>
                        <a:rPr lang="en-GB" sz="800" b="0" kern="1200" dirty="0">
                          <a:solidFill>
                            <a:schemeClr val="tx1"/>
                          </a:solidFill>
                          <a:effectLst/>
                        </a:rPr>
                        <a:t>Holistic approach to supporting health behaviours from the prenatal period onwards (e.g. smoking, alcohol, diet, physical activity) which aligns with wider care </a:t>
                      </a:r>
                      <a:endParaRPr lang="en-GB" sz="800" dirty="0">
                        <a:solidFill>
                          <a:schemeClr val="tx1"/>
                        </a:solidFill>
                      </a:endParaRPr>
                    </a:p>
                  </a:txBody>
                  <a:tcPr/>
                </a:tc>
                <a:tc>
                  <a:txBody>
                    <a:bodyPr/>
                    <a:lstStyle/>
                    <a:p>
                      <a:r>
                        <a:rPr lang="en-GB" sz="800" dirty="0">
                          <a:solidFill>
                            <a:schemeClr val="tx1"/>
                          </a:solidFill>
                        </a:rPr>
                        <a:t>1.1.3 </a:t>
                      </a:r>
                      <a:r>
                        <a:rPr lang="en-GB" sz="800" b="0" kern="1200" dirty="0">
                          <a:solidFill>
                            <a:schemeClr val="tx1"/>
                          </a:solidFill>
                          <a:effectLst/>
                        </a:rPr>
                        <a:t>Provide support for the initiation and continuation of breastfeeding </a:t>
                      </a:r>
                      <a:endParaRPr lang="en-GB" sz="800" dirty="0">
                        <a:solidFill>
                          <a:schemeClr val="tx1"/>
                        </a:solidFill>
                      </a:endParaRPr>
                    </a:p>
                  </a:txBody>
                  <a:tcPr/>
                </a:tc>
                <a:tc>
                  <a:txBody>
                    <a:bodyPr/>
                    <a:lstStyle/>
                    <a:p>
                      <a:r>
                        <a:rPr lang="en-GB" sz="800" dirty="0">
                          <a:solidFill>
                            <a:schemeClr val="tx1"/>
                          </a:solidFill>
                        </a:rPr>
                        <a:t>1.1.4 </a:t>
                      </a:r>
                      <a:r>
                        <a:rPr lang="en-GB" sz="800" b="0" kern="1200" dirty="0">
                          <a:solidFill>
                            <a:schemeClr val="tx1"/>
                          </a:solidFill>
                          <a:effectLst/>
                        </a:rPr>
                        <a:t>Increase support to enable engagement with, and uptake of, vaccination programmes </a:t>
                      </a:r>
                      <a:endParaRPr lang="en-GB" sz="800" dirty="0">
                        <a:solidFill>
                          <a:schemeClr val="tx1"/>
                        </a:solidFill>
                      </a:endParaRPr>
                    </a:p>
                  </a:txBody>
                  <a:tcPr/>
                </a:tc>
                <a:tc>
                  <a:txBody>
                    <a:bodyPr/>
                    <a:lstStyle/>
                    <a:p>
                      <a:r>
                        <a:rPr lang="en-GB" sz="800" dirty="0">
                          <a:solidFill>
                            <a:schemeClr val="tx1"/>
                          </a:solidFill>
                        </a:rPr>
                        <a:t>1.1.5 </a:t>
                      </a:r>
                      <a:r>
                        <a:rPr lang="en-GB" sz="800" b="0" kern="1200" dirty="0">
                          <a:solidFill>
                            <a:schemeClr val="tx1"/>
                          </a:solidFill>
                          <a:effectLst/>
                        </a:rPr>
                        <a:t>Access to good quality sexual health services, including contraceptive health, from prenatal period onwards </a:t>
                      </a:r>
                      <a:endParaRPr lang="en-GB" sz="800" dirty="0">
                        <a:solidFill>
                          <a:schemeClr val="tx1"/>
                        </a:solidFill>
                      </a:endParaRPr>
                    </a:p>
                  </a:txBody>
                  <a:tcPr/>
                </a:tc>
                <a:tc>
                  <a:txBody>
                    <a:bodyPr/>
                    <a:lstStyle/>
                    <a:p>
                      <a:r>
                        <a:rPr lang="en-GB" sz="800" dirty="0">
                          <a:solidFill>
                            <a:schemeClr val="tx1"/>
                          </a:solidFill>
                        </a:rPr>
                        <a:t>1.1.6 </a:t>
                      </a:r>
                      <a:r>
                        <a:rPr lang="en-GB" sz="800" b="0" kern="1200" dirty="0">
                          <a:solidFill>
                            <a:schemeClr val="tx1"/>
                          </a:solidFill>
                          <a:effectLst/>
                        </a:rPr>
                        <a:t>Integrated approach to service delivery and management of physical and mental health </a:t>
                      </a:r>
                      <a:endParaRPr lang="en-GB" sz="800" dirty="0">
                        <a:solidFill>
                          <a:schemeClr val="tx1"/>
                        </a:solidFill>
                      </a:endParaRPr>
                    </a:p>
                  </a:txBody>
                  <a:tcPr/>
                </a:tc>
                <a:extLst>
                  <a:ext uri="{0D108BD9-81ED-4DB2-BD59-A6C34878D82A}">
                    <a16:rowId xmlns:a16="http://schemas.microsoft.com/office/drawing/2014/main" val="16887952"/>
                  </a:ext>
                </a:extLst>
              </a:tr>
              <a:tr h="370840">
                <a:tc>
                  <a:txBody>
                    <a:bodyPr/>
                    <a:lstStyle/>
                    <a:p>
                      <a:r>
                        <a:rPr lang="en-GB" sz="800" dirty="0">
                          <a:solidFill>
                            <a:schemeClr val="tx1"/>
                          </a:solidFill>
                        </a:rPr>
                        <a:t>1.3.1 </a:t>
                      </a:r>
                      <a:r>
                        <a:rPr lang="en-GB" sz="800" b="0" kern="1200" dirty="0">
                          <a:solidFill>
                            <a:schemeClr val="tx1"/>
                          </a:solidFill>
                          <a:effectLst/>
                        </a:rPr>
                        <a:t>Access to good quality, timely mental health support tailored to needs of both parents and the wider family, including consideration of the mental health needs of babies and children </a:t>
                      </a:r>
                      <a:endParaRPr lang="en-GB" sz="800" dirty="0">
                        <a:solidFill>
                          <a:schemeClr val="tx1"/>
                        </a:solidFill>
                      </a:endParaRPr>
                    </a:p>
                  </a:txBody>
                  <a:tcPr/>
                </a:tc>
                <a:tc>
                  <a:txBody>
                    <a:bodyPr/>
                    <a:lstStyle/>
                    <a:p>
                      <a:r>
                        <a:rPr lang="en-GB" sz="800" dirty="0">
                          <a:solidFill>
                            <a:schemeClr val="tx1"/>
                          </a:solidFill>
                        </a:rPr>
                        <a:t>1.3.6 </a:t>
                      </a:r>
                      <a:r>
                        <a:rPr lang="en-GB" sz="800" b="0" kern="1200" dirty="0">
                          <a:solidFill>
                            <a:schemeClr val="tx1"/>
                          </a:solidFill>
                          <a:effectLst/>
                        </a:rPr>
                        <a:t>Consideration to the impact of discrimination and exclusion for individuals, families and communities with protected characteristics including minority ethnic groups, refugees and asylum seekers  </a:t>
                      </a:r>
                      <a:endParaRPr lang="en-GB" sz="800" dirty="0">
                        <a:solidFill>
                          <a:schemeClr val="tx1"/>
                        </a:solidFill>
                      </a:endParaRPr>
                    </a:p>
                  </a:txBody>
                  <a:tcPr/>
                </a:tc>
                <a:tc>
                  <a:txBody>
                    <a:bodyPr/>
                    <a:lstStyle/>
                    <a:p>
                      <a:r>
                        <a:rPr lang="en-GB" sz="800" dirty="0">
                          <a:solidFill>
                            <a:schemeClr val="tx1"/>
                          </a:solidFill>
                        </a:rPr>
                        <a:t>3.1.1 </a:t>
                      </a:r>
                      <a:r>
                        <a:rPr lang="en-GB" sz="800" b="0" kern="1200" dirty="0">
                          <a:solidFill>
                            <a:schemeClr val="tx1"/>
                          </a:solidFill>
                          <a:effectLst/>
                        </a:rPr>
                        <a:t>People who are at risk of being disadvantaged are supported to access and stay in good quality employment. Including those who are long-term unemployed; with disabilities; parents and carers; from minority ethnic backgrounds; and from deprived backgrounds </a:t>
                      </a:r>
                      <a:endParaRPr lang="en-GB" sz="800" dirty="0">
                        <a:solidFill>
                          <a:schemeClr val="tx1"/>
                        </a:solidFill>
                      </a:endParaRPr>
                    </a:p>
                  </a:txBody>
                  <a:tcPr/>
                </a:tc>
                <a:tc>
                  <a:txBody>
                    <a:bodyPr/>
                    <a:lstStyle/>
                    <a:p>
                      <a:r>
                        <a:rPr lang="en-GB" sz="800" dirty="0">
                          <a:solidFill>
                            <a:schemeClr val="tx1"/>
                          </a:solidFill>
                        </a:rPr>
                        <a:t>3.1.3 </a:t>
                      </a:r>
                      <a:r>
                        <a:rPr lang="en-GB" sz="800" b="0" kern="1200" dirty="0">
                          <a:solidFill>
                            <a:schemeClr val="tx1"/>
                          </a:solidFill>
                          <a:effectLst/>
                        </a:rPr>
                        <a:t>People are supported to help make sure no-one is financially worse off by being in employment or receiving a wage increase </a:t>
                      </a:r>
                    </a:p>
                    <a:p>
                      <a:endParaRPr lang="en-GB" sz="800" b="0" kern="1200" dirty="0">
                        <a:solidFill>
                          <a:schemeClr val="tx1"/>
                        </a:solidFill>
                        <a:effectLst/>
                      </a:endParaRPr>
                    </a:p>
                    <a:p>
                      <a:r>
                        <a:rPr lang="en-GB" sz="800" b="0" kern="1200" dirty="0">
                          <a:solidFill>
                            <a:schemeClr val="tx1"/>
                          </a:solidFill>
                          <a:effectLst/>
                        </a:rPr>
                        <a:t>3.2.4 Every employee has a decent wage that meets their needs to live a decent life </a:t>
                      </a:r>
                      <a:endParaRPr lang="en-GB" sz="800" dirty="0">
                        <a:solidFill>
                          <a:schemeClr val="tx1"/>
                        </a:solidFill>
                      </a:endParaRPr>
                    </a:p>
                  </a:txBody>
                  <a:tcPr/>
                </a:tc>
                <a:tc>
                  <a:txBody>
                    <a:bodyPr/>
                    <a:lstStyle/>
                    <a:p>
                      <a:r>
                        <a:rPr lang="en-GB" sz="800" dirty="0">
                          <a:solidFill>
                            <a:schemeClr val="tx1"/>
                          </a:solidFill>
                        </a:rPr>
                        <a:t>3.1.4 </a:t>
                      </a:r>
                      <a:r>
                        <a:rPr lang="en-GB" sz="800" b="0" kern="1200" dirty="0">
                          <a:solidFill>
                            <a:schemeClr val="tx1"/>
                          </a:solidFill>
                          <a:effectLst/>
                        </a:rPr>
                        <a:t>There is no systemic racism or discrimination in accessing good quality work </a:t>
                      </a:r>
                    </a:p>
                    <a:p>
                      <a:endParaRPr lang="en-GB" sz="800" b="0" kern="1200" dirty="0">
                        <a:solidFill>
                          <a:schemeClr val="tx1"/>
                        </a:solidFill>
                        <a:effectLst/>
                      </a:endParaRPr>
                    </a:p>
                    <a:p>
                      <a:r>
                        <a:rPr lang="en-GB" sz="800" b="0" kern="1200" dirty="0">
                          <a:solidFill>
                            <a:schemeClr val="tx1"/>
                          </a:solidFill>
                          <a:effectLst/>
                        </a:rPr>
                        <a:t>4.3.2 Understanding root causes so we move from management to prevention &amp; early intervention, which includes tackling racism, discrimination and their outcomes  </a:t>
                      </a:r>
                    </a:p>
                    <a:p>
                      <a:endParaRPr lang="en-GB" sz="800" dirty="0">
                        <a:solidFill>
                          <a:schemeClr val="tx1"/>
                        </a:solidFill>
                      </a:endParaRPr>
                    </a:p>
                  </a:txBody>
                  <a:tcPr/>
                </a:tc>
                <a:tc>
                  <a:txBody>
                    <a:bodyPr/>
                    <a:lstStyle/>
                    <a:p>
                      <a:r>
                        <a:rPr lang="en-GB" sz="800" dirty="0">
                          <a:solidFill>
                            <a:schemeClr val="tx1"/>
                          </a:solidFill>
                        </a:rPr>
                        <a:t>3.1.5 </a:t>
                      </a:r>
                      <a:r>
                        <a:rPr lang="en-GB" sz="800" b="0" kern="1200" dirty="0">
                          <a:solidFill>
                            <a:schemeClr val="tx1"/>
                          </a:solidFill>
                          <a:effectLst/>
                        </a:rPr>
                        <a:t>Entry requirements for jobs support a diverse workforce, environmental sustainability and health equity </a:t>
                      </a:r>
                      <a:endParaRPr lang="en-GB" sz="800" dirty="0">
                        <a:solidFill>
                          <a:schemeClr val="tx1"/>
                        </a:solidFill>
                      </a:endParaRPr>
                    </a:p>
                  </a:txBody>
                  <a:tcPr/>
                </a:tc>
                <a:extLst>
                  <a:ext uri="{0D108BD9-81ED-4DB2-BD59-A6C34878D82A}">
                    <a16:rowId xmlns:a16="http://schemas.microsoft.com/office/drawing/2014/main" val="2465344705"/>
                  </a:ext>
                </a:extLst>
              </a:tr>
              <a:tr h="370840">
                <a:tc>
                  <a:txBody>
                    <a:bodyPr/>
                    <a:lstStyle/>
                    <a:p>
                      <a:r>
                        <a:rPr lang="en-GB" sz="800" dirty="0">
                          <a:solidFill>
                            <a:schemeClr val="tx1"/>
                          </a:solidFill>
                        </a:rPr>
                        <a:t>3.2.2 </a:t>
                      </a:r>
                      <a:r>
                        <a:rPr lang="en-GB" sz="800" b="0" kern="1200" dirty="0">
                          <a:solidFill>
                            <a:schemeClr val="tx1"/>
                          </a:solidFill>
                          <a:effectLst/>
                        </a:rPr>
                        <a:t>Secure work contracts with guaranteed hours are available where possible and helpful (recognising that every employee is different) </a:t>
                      </a:r>
                      <a:endParaRPr lang="en-GB" sz="800" dirty="0">
                        <a:solidFill>
                          <a:schemeClr val="tx1"/>
                        </a:solidFill>
                      </a:endParaRPr>
                    </a:p>
                  </a:txBody>
                  <a:tcPr/>
                </a:tc>
                <a:tc>
                  <a:txBody>
                    <a:bodyPr/>
                    <a:lstStyle/>
                    <a:p>
                      <a:r>
                        <a:rPr lang="en-GB" sz="800" dirty="0">
                          <a:solidFill>
                            <a:schemeClr val="tx1"/>
                          </a:solidFill>
                        </a:rPr>
                        <a:t>3.2.3 </a:t>
                      </a:r>
                      <a:r>
                        <a:rPr lang="en-GB" sz="800" b="0" kern="1200" dirty="0">
                          <a:solidFill>
                            <a:schemeClr val="tx1"/>
                          </a:solidFill>
                          <a:effectLst/>
                        </a:rPr>
                        <a:t>Fixed-term funded work takes into account the need for job security and takes steps to provide reassurance where needed </a:t>
                      </a:r>
                      <a:endParaRPr lang="en-GB" sz="800" dirty="0">
                        <a:solidFill>
                          <a:schemeClr val="tx1"/>
                        </a:solidFill>
                      </a:endParaRPr>
                    </a:p>
                  </a:txBody>
                  <a:tcPr/>
                </a:tc>
                <a:tc>
                  <a:txBody>
                    <a:bodyPr/>
                    <a:lstStyle/>
                    <a:p>
                      <a:r>
                        <a:rPr lang="en-GB" sz="800" dirty="0">
                          <a:solidFill>
                            <a:schemeClr val="tx1"/>
                          </a:solidFill>
                        </a:rPr>
                        <a:t>3.2.5 </a:t>
                      </a:r>
                      <a:r>
                        <a:rPr lang="en-GB" sz="800" b="0" kern="1200" dirty="0">
                          <a:solidFill>
                            <a:schemeClr val="tx1"/>
                          </a:solidFill>
                          <a:effectLst/>
                        </a:rPr>
                        <a:t>Wherever possible flexible working is available to support individuals to have a good work life balance </a:t>
                      </a:r>
                      <a:endParaRPr lang="en-GB" sz="800" dirty="0">
                        <a:solidFill>
                          <a:schemeClr val="tx1"/>
                        </a:solidFill>
                      </a:endParaRPr>
                    </a:p>
                  </a:txBody>
                  <a:tcPr/>
                </a:tc>
                <a:tc>
                  <a:txBody>
                    <a:bodyPr/>
                    <a:lstStyle/>
                    <a:p>
                      <a:r>
                        <a:rPr lang="en-GB" sz="800" dirty="0">
                          <a:solidFill>
                            <a:schemeClr val="tx1"/>
                          </a:solidFill>
                        </a:rPr>
                        <a:t>3.2.6 </a:t>
                      </a:r>
                      <a:r>
                        <a:rPr lang="en-GB" sz="800" b="0" kern="1200" dirty="0">
                          <a:solidFill>
                            <a:schemeClr val="tx1"/>
                          </a:solidFill>
                          <a:effectLst/>
                        </a:rPr>
                        <a:t>Individuals are protected from in-work conditions that could damage their health  </a:t>
                      </a:r>
                    </a:p>
                    <a:p>
                      <a:endParaRPr lang="en-GB" sz="800" b="0" kern="1200" dirty="0">
                        <a:solidFill>
                          <a:schemeClr val="tx1"/>
                        </a:solidFill>
                        <a:effectLst/>
                      </a:endParaRPr>
                    </a:p>
                    <a:p>
                      <a:r>
                        <a:rPr lang="en-GB" sz="800" b="0" kern="1200" dirty="0">
                          <a:solidFill>
                            <a:schemeClr val="tx1"/>
                          </a:solidFill>
                          <a:effectLst/>
                        </a:rPr>
                        <a:t>6.2.2 Fair working practices that support our staff to maximise their health &amp; well-being  </a:t>
                      </a:r>
                      <a:endParaRPr lang="en-GB" sz="800" dirty="0">
                        <a:solidFill>
                          <a:schemeClr val="tx1"/>
                        </a:solidFill>
                      </a:endParaRPr>
                    </a:p>
                  </a:txBody>
                  <a:tcPr/>
                </a:tc>
                <a:tc>
                  <a:txBody>
                    <a:bodyPr/>
                    <a:lstStyle/>
                    <a:p>
                      <a:pPr marL="0" marR="0" lvl="0" indent="0" algn="l" defTabSz="554492"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rPr>
                        <a:t>3.2.7 Employees have a voice and are heard</a:t>
                      </a:r>
                    </a:p>
                    <a:p>
                      <a:endParaRPr lang="en-GB" sz="800" dirty="0">
                        <a:solidFill>
                          <a:schemeClr val="tx1"/>
                        </a:solidFill>
                      </a:endParaRPr>
                    </a:p>
                    <a:p>
                      <a:r>
                        <a:rPr lang="en-GB" sz="800" dirty="0">
                          <a:solidFill>
                            <a:schemeClr val="tx1"/>
                          </a:solidFill>
                        </a:rPr>
                        <a:t>3.2.8 Employees are supported to provide a good quality of work</a:t>
                      </a:r>
                    </a:p>
                  </a:txBody>
                  <a:tcPr/>
                </a:tc>
                <a:tc>
                  <a:txBody>
                    <a:bodyPr/>
                    <a:lstStyle/>
                    <a:p>
                      <a:r>
                        <a:rPr lang="en-GB" sz="800" dirty="0">
                          <a:solidFill>
                            <a:schemeClr val="tx1"/>
                          </a:solidFill>
                        </a:rPr>
                        <a:t>3.3.1 Everyone has opportunities for in-work training and skills development</a:t>
                      </a:r>
                    </a:p>
                  </a:txBody>
                  <a:tcPr/>
                </a:tc>
                <a:extLst>
                  <a:ext uri="{0D108BD9-81ED-4DB2-BD59-A6C34878D82A}">
                    <a16:rowId xmlns:a16="http://schemas.microsoft.com/office/drawing/2014/main" val="4199699226"/>
                  </a:ext>
                </a:extLst>
              </a:tr>
              <a:tr h="370840">
                <a:tc>
                  <a:txBody>
                    <a:bodyPr/>
                    <a:lstStyle/>
                    <a:p>
                      <a:pPr marL="0" marR="0" lvl="0" indent="0" algn="l" defTabSz="554492" rtl="0" eaLnBrk="1" fontAlgn="auto" latinLnBrk="0" hangingPunct="1">
                        <a:lnSpc>
                          <a:spcPct val="100000"/>
                        </a:lnSpc>
                        <a:spcBef>
                          <a:spcPts val="0"/>
                        </a:spcBef>
                        <a:spcAft>
                          <a:spcPts val="0"/>
                        </a:spcAft>
                        <a:buClrTx/>
                        <a:buSzTx/>
                        <a:buFontTx/>
                        <a:buNone/>
                        <a:tabLst/>
                        <a:defRPr/>
                      </a:pPr>
                      <a:r>
                        <a:rPr lang="en-GB" sz="800" dirty="0">
                          <a:solidFill>
                            <a:schemeClr val="tx1"/>
                          </a:solidFill>
                        </a:rPr>
                        <a:t>3.3.2 </a:t>
                      </a:r>
                      <a:r>
                        <a:rPr lang="en-GB" sz="800" b="0" kern="1200" dirty="0">
                          <a:solidFill>
                            <a:schemeClr val="tx1"/>
                          </a:solidFill>
                          <a:effectLst/>
                        </a:rPr>
                        <a:t>Pathways into employment and training are easy to find and the first step is not seen as overwhelming </a:t>
                      </a:r>
                      <a:endParaRPr lang="en-GB" sz="800" dirty="0">
                        <a:solidFill>
                          <a:schemeClr val="tx1"/>
                        </a:solidFill>
                      </a:endParaRPr>
                    </a:p>
                    <a:p>
                      <a:endParaRPr lang="en-GB" sz="800" dirty="0">
                        <a:solidFill>
                          <a:schemeClr val="tx1"/>
                        </a:solidFill>
                      </a:endParaRPr>
                    </a:p>
                  </a:txBody>
                  <a:tcPr/>
                </a:tc>
                <a:tc>
                  <a:txBody>
                    <a:bodyPr/>
                    <a:lstStyle/>
                    <a:p>
                      <a:r>
                        <a:rPr lang="en-GB" sz="800" dirty="0">
                          <a:solidFill>
                            <a:schemeClr val="tx1"/>
                          </a:solidFill>
                        </a:rPr>
                        <a:t>4.2.1 </a:t>
                      </a:r>
                      <a:r>
                        <a:rPr lang="en-GB" sz="800" b="0" kern="1200" dirty="0">
                          <a:solidFill>
                            <a:schemeClr val="tx1"/>
                          </a:solidFill>
                          <a:effectLst/>
                        </a:rPr>
                        <a:t>Ensuring people have the right qualifications, skills and training that enable them to gain fair work now and in the future – including those who are disadvantaged or long term unemployed  </a:t>
                      </a:r>
                    </a:p>
                    <a:p>
                      <a:endParaRPr lang="en-GB" sz="800" b="0" kern="1200" dirty="0">
                        <a:solidFill>
                          <a:schemeClr val="tx1"/>
                        </a:solidFill>
                        <a:effectLst/>
                      </a:endParaRPr>
                    </a:p>
                    <a:p>
                      <a:r>
                        <a:rPr lang="en-GB" sz="800" b="0" kern="1200" dirty="0">
                          <a:solidFill>
                            <a:schemeClr val="tx1"/>
                          </a:solidFill>
                          <a:effectLst/>
                        </a:rPr>
                        <a:t>6.2.5 </a:t>
                      </a:r>
                      <a:r>
                        <a:rPr lang="en-GB" sz="800" b="0" i="0" kern="1200" dirty="0">
                          <a:solidFill>
                            <a:schemeClr val="tx1"/>
                          </a:solidFill>
                          <a:effectLst/>
                          <a:latin typeface="+mn-lt"/>
                          <a:ea typeface="+mn-ea"/>
                          <a:cs typeface="+mn-cs"/>
                        </a:rPr>
                        <a:t>Of</a:t>
                      </a:r>
                      <a:r>
                        <a:rPr lang="en-GB" sz="800" b="0" i="0" u="sng" kern="1200" dirty="0">
                          <a:solidFill>
                            <a:schemeClr val="tx1"/>
                          </a:solidFill>
                          <a:effectLst/>
                          <a:latin typeface="+mn-lt"/>
                          <a:ea typeface="+mn-ea"/>
                          <a:cs typeface="+mn-cs"/>
                        </a:rPr>
                        <a:t>f</a:t>
                      </a:r>
                      <a:r>
                        <a:rPr lang="en-GB" sz="800" b="0" i="0" kern="1200" dirty="0">
                          <a:solidFill>
                            <a:schemeClr val="tx1"/>
                          </a:solidFill>
                          <a:effectLst/>
                          <a:latin typeface="+mn-lt"/>
                          <a:ea typeface="+mn-ea"/>
                          <a:cs typeface="+mn-cs"/>
                        </a:rPr>
                        <a:t>er employment &amp; skills development opportunities for current and future local workforce </a:t>
                      </a:r>
                      <a:endParaRPr lang="en-GB" sz="800" dirty="0">
                        <a:solidFill>
                          <a:schemeClr val="tx1"/>
                        </a:solidFill>
                      </a:endParaRPr>
                    </a:p>
                  </a:txBody>
                  <a:tcPr/>
                </a:tc>
                <a:tc>
                  <a:txBody>
                    <a:bodyPr/>
                    <a:lstStyle/>
                    <a:p>
                      <a:r>
                        <a:rPr lang="en-GB" sz="800" dirty="0">
                          <a:solidFill>
                            <a:schemeClr val="tx1"/>
                          </a:solidFill>
                        </a:rPr>
                        <a:t>4.2.2 </a:t>
                      </a:r>
                      <a:r>
                        <a:rPr lang="en-GB" sz="800" b="0" kern="1200" dirty="0">
                          <a:solidFill>
                            <a:schemeClr val="tx1"/>
                          </a:solidFill>
                          <a:effectLst/>
                        </a:rPr>
                        <a:t>Regional investment in economic approaches e.g. foundational economy, circular economy, addressing areas including transport and housing (see Objective 5)  </a:t>
                      </a:r>
                      <a:endParaRPr lang="en-GB" sz="800" dirty="0">
                        <a:solidFill>
                          <a:schemeClr val="tx1"/>
                        </a:solidFill>
                      </a:endParaRPr>
                    </a:p>
                  </a:txBody>
                  <a:tcPr/>
                </a:tc>
                <a:tc>
                  <a:txBody>
                    <a:bodyPr/>
                    <a:lstStyle/>
                    <a:p>
                      <a:r>
                        <a:rPr lang="en-GB" sz="800" dirty="0">
                          <a:solidFill>
                            <a:schemeClr val="tx1"/>
                          </a:solidFill>
                        </a:rPr>
                        <a:t>4.4.1 </a:t>
                      </a:r>
                      <a:r>
                        <a:rPr lang="en-GB" sz="800" b="0" kern="1200" dirty="0">
                          <a:solidFill>
                            <a:schemeClr val="tx1"/>
                          </a:solidFill>
                          <a:effectLst/>
                        </a:rPr>
                        <a:t>People are able to access formal and informal support at times of stress  </a:t>
                      </a:r>
                      <a:endParaRPr lang="en-GB" sz="800" dirty="0">
                        <a:solidFill>
                          <a:schemeClr val="tx1"/>
                        </a:solidFill>
                      </a:endParaRPr>
                    </a:p>
                  </a:txBody>
                  <a:tcPr/>
                </a:tc>
                <a:tc>
                  <a:txBody>
                    <a:bodyPr/>
                    <a:lstStyle/>
                    <a:p>
                      <a:r>
                        <a:rPr lang="en-GB" sz="800" dirty="0">
                          <a:solidFill>
                            <a:schemeClr val="tx1"/>
                          </a:solidFill>
                        </a:rPr>
                        <a:t>4.4.2 </a:t>
                      </a:r>
                      <a:r>
                        <a:rPr lang="en-GB" sz="800" b="0" kern="1200" dirty="0">
                          <a:solidFill>
                            <a:schemeClr val="tx1"/>
                          </a:solidFill>
                          <a:effectLst/>
                        </a:rPr>
                        <a:t>Compassionate approaches to poverty that considers the potential impact on mental health distress  </a:t>
                      </a:r>
                      <a:endParaRPr lang="en-GB" sz="800" dirty="0">
                        <a:solidFill>
                          <a:schemeClr val="tx1"/>
                        </a:solidFill>
                      </a:endParaRPr>
                    </a:p>
                  </a:txBody>
                  <a:tcPr/>
                </a:tc>
                <a:tc>
                  <a:txBody>
                    <a:bodyPr/>
                    <a:lstStyle/>
                    <a:p>
                      <a:r>
                        <a:rPr lang="en-GB" sz="800" dirty="0">
                          <a:solidFill>
                            <a:schemeClr val="tx1"/>
                          </a:solidFill>
                        </a:rPr>
                        <a:t>5.1.2 </a:t>
                      </a:r>
                      <a:r>
                        <a:rPr lang="en-GB" sz="800" b="0" kern="1200" dirty="0">
                          <a:solidFill>
                            <a:schemeClr val="tx1"/>
                          </a:solidFill>
                          <a:effectLst/>
                        </a:rPr>
                        <a:t>Work towards creating a low carbon infrastructure, healthy housing, and increasing healthy placemaking </a:t>
                      </a:r>
                      <a:endParaRPr lang="en-GB" sz="800" dirty="0">
                        <a:solidFill>
                          <a:schemeClr val="tx1"/>
                        </a:solidFill>
                      </a:endParaRPr>
                    </a:p>
                  </a:txBody>
                  <a:tcPr/>
                </a:tc>
                <a:extLst>
                  <a:ext uri="{0D108BD9-81ED-4DB2-BD59-A6C34878D82A}">
                    <a16:rowId xmlns:a16="http://schemas.microsoft.com/office/drawing/2014/main" val="4239851680"/>
                  </a:ext>
                </a:extLst>
              </a:tr>
            </a:tbl>
          </a:graphicData>
        </a:graphic>
      </p:graphicFrame>
    </p:spTree>
    <p:extLst>
      <p:ext uri="{BB962C8B-B14F-4D97-AF65-F5344CB8AC3E}">
        <p14:creationId xmlns:p14="http://schemas.microsoft.com/office/powerpoint/2010/main" val="15967320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FF5FB1-2A29-4EDC-14BE-2142DA74B12E}"/>
              </a:ext>
            </a:extLst>
          </p:cNvPr>
          <p:cNvSpPr>
            <a:spLocks noGrp="1"/>
          </p:cNvSpPr>
          <p:nvPr>
            <p:ph type="body" sz="quarter" idx="10"/>
          </p:nvPr>
        </p:nvSpPr>
        <p:spPr>
          <a:xfrm>
            <a:off x="397095" y="502509"/>
            <a:ext cx="10756860" cy="338857"/>
          </a:xfrm>
        </p:spPr>
        <p:txBody>
          <a:bodyPr/>
          <a:lstStyle/>
          <a:p>
            <a:r>
              <a:rPr lang="en-GB" dirty="0"/>
              <a:t>Population health strategy drivers where SBUHB is a lead, to be monitored by Service Delivery Groups</a:t>
            </a:r>
          </a:p>
          <a:p>
            <a:endParaRPr lang="en-GB" dirty="0"/>
          </a:p>
        </p:txBody>
      </p:sp>
      <p:graphicFrame>
        <p:nvGraphicFramePr>
          <p:cNvPr id="4" name="Table 3">
            <a:extLst>
              <a:ext uri="{FF2B5EF4-FFF2-40B4-BE49-F238E27FC236}">
                <a16:creationId xmlns:a16="http://schemas.microsoft.com/office/drawing/2014/main" id="{573CE6C1-3A70-57E7-F7C7-78E0FD3BB29D}"/>
              </a:ext>
            </a:extLst>
          </p:cNvPr>
          <p:cNvGraphicFramePr>
            <a:graphicFrameLocks noGrp="1"/>
          </p:cNvGraphicFramePr>
          <p:nvPr>
            <p:extLst>
              <p:ext uri="{D42A27DB-BD31-4B8C-83A1-F6EECF244321}">
                <p14:modId xmlns:p14="http://schemas.microsoft.com/office/powerpoint/2010/main" val="455713779"/>
              </p:ext>
            </p:extLst>
          </p:nvPr>
        </p:nvGraphicFramePr>
        <p:xfrm>
          <a:off x="294736" y="1316666"/>
          <a:ext cx="10571190" cy="4069080"/>
        </p:xfrm>
        <a:graphic>
          <a:graphicData uri="http://schemas.openxmlformats.org/drawingml/2006/table">
            <a:tbl>
              <a:tblPr firstRow="1" bandRow="1">
                <a:tableStyleId>{5DA37D80-6434-44D0-A028-1B22A696006F}</a:tableStyleId>
              </a:tblPr>
              <a:tblGrid>
                <a:gridCol w="1761865">
                  <a:extLst>
                    <a:ext uri="{9D8B030D-6E8A-4147-A177-3AD203B41FA5}">
                      <a16:colId xmlns:a16="http://schemas.microsoft.com/office/drawing/2014/main" val="3021357912"/>
                    </a:ext>
                  </a:extLst>
                </a:gridCol>
                <a:gridCol w="1761865">
                  <a:extLst>
                    <a:ext uri="{9D8B030D-6E8A-4147-A177-3AD203B41FA5}">
                      <a16:colId xmlns:a16="http://schemas.microsoft.com/office/drawing/2014/main" val="3876778084"/>
                    </a:ext>
                  </a:extLst>
                </a:gridCol>
                <a:gridCol w="1761865">
                  <a:extLst>
                    <a:ext uri="{9D8B030D-6E8A-4147-A177-3AD203B41FA5}">
                      <a16:colId xmlns:a16="http://schemas.microsoft.com/office/drawing/2014/main" val="1805011506"/>
                    </a:ext>
                  </a:extLst>
                </a:gridCol>
                <a:gridCol w="1761865">
                  <a:extLst>
                    <a:ext uri="{9D8B030D-6E8A-4147-A177-3AD203B41FA5}">
                      <a16:colId xmlns:a16="http://schemas.microsoft.com/office/drawing/2014/main" val="19908523"/>
                    </a:ext>
                  </a:extLst>
                </a:gridCol>
                <a:gridCol w="1761865">
                  <a:extLst>
                    <a:ext uri="{9D8B030D-6E8A-4147-A177-3AD203B41FA5}">
                      <a16:colId xmlns:a16="http://schemas.microsoft.com/office/drawing/2014/main" val="3338467531"/>
                    </a:ext>
                  </a:extLst>
                </a:gridCol>
                <a:gridCol w="1761865">
                  <a:extLst>
                    <a:ext uri="{9D8B030D-6E8A-4147-A177-3AD203B41FA5}">
                      <a16:colId xmlns:a16="http://schemas.microsoft.com/office/drawing/2014/main" val="3836426259"/>
                    </a:ext>
                  </a:extLst>
                </a:gridCol>
              </a:tblGrid>
              <a:tr h="370840">
                <a:tc>
                  <a:txBody>
                    <a:bodyPr/>
                    <a:lstStyle/>
                    <a:p>
                      <a:r>
                        <a:rPr lang="en-GB" sz="900" dirty="0"/>
                        <a:t>5.1.3 </a:t>
                      </a:r>
                      <a:r>
                        <a:rPr lang="en-GB" sz="900" b="0" kern="1200" dirty="0">
                          <a:solidFill>
                            <a:schemeClr val="dk1"/>
                          </a:solidFill>
                          <a:effectLst/>
                        </a:rPr>
                        <a:t>Create sustainable diets and food environments </a:t>
                      </a:r>
                      <a:endParaRPr lang="en-GB" sz="900" dirty="0"/>
                    </a:p>
                  </a:txBody>
                  <a:tcPr/>
                </a:tc>
                <a:tc>
                  <a:txBody>
                    <a:bodyPr/>
                    <a:lstStyle/>
                    <a:p>
                      <a:r>
                        <a:rPr lang="en-GB" sz="900" dirty="0"/>
                        <a:t>5.1.4 </a:t>
                      </a:r>
                      <a:r>
                        <a:rPr lang="en-GB" sz="900" b="0" kern="1200" dirty="0">
                          <a:solidFill>
                            <a:schemeClr val="dk1"/>
                          </a:solidFill>
                          <a:effectLst/>
                        </a:rPr>
                        <a:t>Create supportive transport system and active travel </a:t>
                      </a:r>
                      <a:endParaRPr lang="en-GB" sz="900" dirty="0"/>
                    </a:p>
                  </a:txBody>
                  <a:tcPr/>
                </a:tc>
                <a:tc>
                  <a:txBody>
                    <a:bodyPr/>
                    <a:lstStyle/>
                    <a:p>
                      <a:r>
                        <a:rPr lang="en-GB" sz="900" dirty="0"/>
                        <a:t>5.1.5 </a:t>
                      </a:r>
                      <a:r>
                        <a:rPr lang="en-GB" sz="900" b="0" kern="1200" dirty="0">
                          <a:solidFill>
                            <a:schemeClr val="dk1"/>
                          </a:solidFill>
                          <a:effectLst/>
                        </a:rPr>
                        <a:t>Ensure sustainable economic models e.g. circular economy and foundation economy approaches </a:t>
                      </a:r>
                    </a:p>
                    <a:p>
                      <a:endParaRPr lang="en-GB" sz="900" b="0" kern="1200" dirty="0">
                        <a:solidFill>
                          <a:schemeClr val="dk1"/>
                        </a:solidFill>
                        <a:effectLst/>
                      </a:endParaRPr>
                    </a:p>
                    <a:p>
                      <a:r>
                        <a:rPr lang="en-GB" sz="900" b="0" kern="1200" dirty="0">
                          <a:solidFill>
                            <a:schemeClr val="dk1"/>
                          </a:solidFill>
                          <a:effectLst/>
                        </a:rPr>
                        <a:t>6.3.1 </a:t>
                      </a:r>
                      <a:r>
                        <a:rPr lang="en-GB" sz="900" b="0" i="0" kern="1200" dirty="0">
                          <a:solidFill>
                            <a:schemeClr val="tx1"/>
                          </a:solidFill>
                          <a:effectLst/>
                          <a:latin typeface="+mn-lt"/>
                          <a:ea typeface="+mn-ea"/>
                          <a:cs typeface="+mn-cs"/>
                        </a:rPr>
                        <a:t>Sustainable procurement and commissioning – using circular economy/ foundational economy principles  </a:t>
                      </a:r>
                      <a:endParaRPr lang="en-GB" sz="900" dirty="0"/>
                    </a:p>
                  </a:txBody>
                  <a:tcPr/>
                </a:tc>
                <a:tc>
                  <a:txBody>
                    <a:bodyPr/>
                    <a:lstStyle/>
                    <a:p>
                      <a:r>
                        <a:rPr lang="en-GB" sz="900" dirty="0"/>
                        <a:t>5.2.1 </a:t>
                      </a:r>
                      <a:r>
                        <a:rPr lang="en-GB" sz="900" b="0" kern="1200" dirty="0">
                          <a:solidFill>
                            <a:schemeClr val="dk1"/>
                          </a:solidFill>
                          <a:effectLst/>
                        </a:rPr>
                        <a:t>Regularly assess the health vulnerabilities of populations and adaptation capacity </a:t>
                      </a:r>
                      <a:endParaRPr lang="en-GB" sz="900" dirty="0"/>
                    </a:p>
                  </a:txBody>
                  <a:tcPr/>
                </a:tc>
                <a:tc>
                  <a:txBody>
                    <a:bodyPr/>
                    <a:lstStyle/>
                    <a:p>
                      <a:r>
                        <a:rPr lang="en-GB" sz="900" dirty="0"/>
                        <a:t>5.2.2 </a:t>
                      </a:r>
                      <a:r>
                        <a:rPr lang="en-GB" sz="900" b="0" kern="1200" dirty="0">
                          <a:solidFill>
                            <a:schemeClr val="dk1"/>
                          </a:solidFill>
                          <a:effectLst/>
                        </a:rPr>
                        <a:t>Develop and implement an adaptation plan for health </a:t>
                      </a:r>
                      <a:endParaRPr lang="en-GB" sz="900" dirty="0"/>
                    </a:p>
                  </a:txBody>
                  <a:tcPr/>
                </a:tc>
                <a:tc>
                  <a:txBody>
                    <a:bodyPr/>
                    <a:lstStyle/>
                    <a:p>
                      <a:r>
                        <a:rPr lang="en-GB" sz="900" dirty="0"/>
                        <a:t>5.2.3 </a:t>
                      </a:r>
                      <a:r>
                        <a:rPr lang="en-GB" sz="900" b="0" kern="1200" dirty="0">
                          <a:solidFill>
                            <a:schemeClr val="dk1"/>
                          </a:solidFill>
                          <a:effectLst/>
                        </a:rPr>
                        <a:t>Strengthen the resilience to climate risks alongside mitigation strategies </a:t>
                      </a:r>
                      <a:endParaRPr lang="en-GB" sz="900" dirty="0"/>
                    </a:p>
                  </a:txBody>
                  <a:tcPr/>
                </a:tc>
                <a:extLst>
                  <a:ext uri="{0D108BD9-81ED-4DB2-BD59-A6C34878D82A}">
                    <a16:rowId xmlns:a16="http://schemas.microsoft.com/office/drawing/2014/main" val="3050543539"/>
                  </a:ext>
                </a:extLst>
              </a:tr>
              <a:tr h="370840">
                <a:tc>
                  <a:txBody>
                    <a:bodyPr/>
                    <a:lstStyle/>
                    <a:p>
                      <a:r>
                        <a:rPr lang="en-GB" sz="900" dirty="0"/>
                        <a:t>5.3.1 </a:t>
                      </a:r>
                      <a:r>
                        <a:rPr lang="en-GB" sz="900" b="0" kern="1200" dirty="0">
                          <a:solidFill>
                            <a:schemeClr val="dk1"/>
                          </a:solidFill>
                          <a:effectLst/>
                        </a:rPr>
                        <a:t>Reduce barriers and encourage community participation in community action and development </a:t>
                      </a:r>
                      <a:endParaRPr lang="en-GB" sz="900" dirty="0"/>
                    </a:p>
                  </a:txBody>
                  <a:tcPr/>
                </a:tc>
                <a:tc>
                  <a:txBody>
                    <a:bodyPr/>
                    <a:lstStyle/>
                    <a:p>
                      <a:r>
                        <a:rPr lang="en-GB" sz="900" dirty="0"/>
                        <a:t>5.3.3 </a:t>
                      </a:r>
                      <a:r>
                        <a:rPr lang="en-GB" sz="900" b="0" kern="1200" dirty="0">
                          <a:solidFill>
                            <a:schemeClr val="dk1"/>
                          </a:solidFill>
                          <a:effectLst/>
                        </a:rPr>
                        <a:t>Maximise the use of community hubs </a:t>
                      </a:r>
                      <a:endParaRPr lang="en-GB" sz="900" dirty="0"/>
                    </a:p>
                  </a:txBody>
                  <a:tcPr/>
                </a:tc>
                <a:tc>
                  <a:txBody>
                    <a:bodyPr/>
                    <a:lstStyle/>
                    <a:p>
                      <a:r>
                        <a:rPr lang="en-GB" sz="900" dirty="0"/>
                        <a:t>5.3.5 </a:t>
                      </a:r>
                      <a:r>
                        <a:rPr lang="en-GB" sz="900" b="0" kern="1200" dirty="0">
                          <a:solidFill>
                            <a:schemeClr val="dk1"/>
                          </a:solidFill>
                          <a:effectLst/>
                        </a:rPr>
                        <a:t>Embed health into local and regional development plans to benefit current and future generations </a:t>
                      </a:r>
                      <a:endParaRPr lang="en-GB" sz="900" dirty="0"/>
                    </a:p>
                  </a:txBody>
                  <a:tcPr/>
                </a:tc>
                <a:tc>
                  <a:txBody>
                    <a:bodyPr/>
                    <a:lstStyle/>
                    <a:p>
                      <a:r>
                        <a:rPr lang="en-GB" sz="900" dirty="0"/>
                        <a:t>6.1.1 </a:t>
                      </a:r>
                      <a:r>
                        <a:rPr lang="en-GB" sz="900" b="0" kern="1200" dirty="0">
                          <a:solidFill>
                            <a:schemeClr val="dk1"/>
                          </a:solidFill>
                          <a:effectLst/>
                        </a:rPr>
                        <a:t>Develop capacity &amp; capability to ensure a focus on drivers of health throughout the life course, across all sectors, to address the impact of poverty, deprivation, employment &amp; housing on health  </a:t>
                      </a:r>
                      <a:endParaRPr lang="en-GB" sz="900" dirty="0"/>
                    </a:p>
                  </a:txBody>
                  <a:tcPr/>
                </a:tc>
                <a:tc>
                  <a:txBody>
                    <a:bodyPr/>
                    <a:lstStyle/>
                    <a:p>
                      <a:r>
                        <a:rPr lang="en-GB" sz="900" dirty="0"/>
                        <a:t>6.1.2  </a:t>
                      </a:r>
                      <a:r>
                        <a:rPr lang="en-GB" sz="900" b="0" kern="1200" dirty="0">
                          <a:solidFill>
                            <a:schemeClr val="dk1"/>
                          </a:solidFill>
                          <a:effectLst/>
                        </a:rPr>
                        <a:t>Investment in prevention - long-term, sustainable &amp; evidence informed  </a:t>
                      </a:r>
                    </a:p>
                    <a:p>
                      <a:endParaRPr lang="en-GB" sz="900" b="0" kern="1200" dirty="0">
                        <a:solidFill>
                          <a:schemeClr val="dk1"/>
                        </a:solidFill>
                        <a:effectLst/>
                      </a:endParaRPr>
                    </a:p>
                    <a:p>
                      <a:r>
                        <a:rPr lang="en-GB" sz="900" b="0" kern="1200" dirty="0">
                          <a:solidFill>
                            <a:schemeClr val="dk1"/>
                          </a:solidFill>
                          <a:effectLst/>
                        </a:rPr>
                        <a:t>6.3.2 </a:t>
                      </a:r>
                      <a:r>
                        <a:rPr lang="en-GB" sz="900" b="0" i="0" kern="1200" dirty="0">
                          <a:solidFill>
                            <a:schemeClr val="tx1"/>
                          </a:solidFill>
                          <a:effectLst/>
                          <a:latin typeface="+mn-lt"/>
                          <a:ea typeface="+mn-ea"/>
                          <a:cs typeface="+mn-cs"/>
                        </a:rPr>
                        <a:t>Increase social value of our investments  </a:t>
                      </a:r>
                      <a:endParaRPr lang="en-GB" sz="900" dirty="0"/>
                    </a:p>
                  </a:txBody>
                  <a:tcPr/>
                </a:tc>
                <a:tc>
                  <a:txBody>
                    <a:bodyPr/>
                    <a:lstStyle/>
                    <a:p>
                      <a:r>
                        <a:rPr lang="en-GB" sz="900" dirty="0"/>
                        <a:t>6.1.3 </a:t>
                      </a:r>
                      <a:r>
                        <a:rPr lang="en-GB" sz="900" b="0" kern="1200" dirty="0">
                          <a:solidFill>
                            <a:schemeClr val="dk1"/>
                          </a:solidFill>
                          <a:effectLst/>
                        </a:rPr>
                        <a:t>Consider opportunities for prevention before, during and after an individual comes into contact with healthcare services  </a:t>
                      </a:r>
                      <a:endParaRPr lang="en-GB" sz="900" dirty="0"/>
                    </a:p>
                  </a:txBody>
                  <a:tcPr/>
                </a:tc>
                <a:extLst>
                  <a:ext uri="{0D108BD9-81ED-4DB2-BD59-A6C34878D82A}">
                    <a16:rowId xmlns:a16="http://schemas.microsoft.com/office/drawing/2014/main" val="687834732"/>
                  </a:ext>
                </a:extLst>
              </a:tr>
              <a:tr h="370840">
                <a:tc>
                  <a:txBody>
                    <a:bodyPr/>
                    <a:lstStyle/>
                    <a:p>
                      <a:r>
                        <a:rPr lang="en-GB" sz="900" dirty="0"/>
                        <a:t>6.1.4 </a:t>
                      </a:r>
                      <a:r>
                        <a:rPr lang="en-GB" sz="900" b="0" kern="1200" dirty="0">
                          <a:solidFill>
                            <a:schemeClr val="dk1"/>
                          </a:solidFill>
                          <a:effectLst/>
                        </a:rPr>
                        <a:t>Develop social determinants of health interventions to improve healthy behaviours and reduce inequalities across the social gradient with targeted interventions for disadvantaged groups  </a:t>
                      </a:r>
                      <a:endParaRPr lang="en-GB" sz="900" dirty="0"/>
                    </a:p>
                  </a:txBody>
                  <a:tcPr/>
                </a:tc>
                <a:tc>
                  <a:txBody>
                    <a:bodyPr/>
                    <a:lstStyle/>
                    <a:p>
                      <a:r>
                        <a:rPr lang="en-GB" sz="900" dirty="0"/>
                        <a:t>6.1.5 </a:t>
                      </a:r>
                      <a:r>
                        <a:rPr lang="en-GB" sz="900" b="0" kern="1200" dirty="0">
                          <a:solidFill>
                            <a:schemeClr val="dk1"/>
                          </a:solidFill>
                          <a:effectLst/>
                        </a:rPr>
                        <a:t>Infrastructure to enable and support effective delivery (</a:t>
                      </a:r>
                      <a:r>
                        <a:rPr lang="en-GB" sz="900" b="1" kern="1200" dirty="0">
                          <a:solidFill>
                            <a:schemeClr val="dk1"/>
                          </a:solidFill>
                          <a:effectLst/>
                        </a:rPr>
                        <a:t>of mechanisms that focus on equity &amp; prevention</a:t>
                      </a:r>
                      <a:r>
                        <a:rPr lang="en-GB" sz="900" b="0" kern="1200" dirty="0">
                          <a:solidFill>
                            <a:schemeClr val="dk1"/>
                          </a:solidFill>
                          <a:effectLst/>
                        </a:rPr>
                        <a:t>)</a:t>
                      </a:r>
                      <a:endParaRPr lang="en-GB" sz="900" dirty="0"/>
                    </a:p>
                  </a:txBody>
                  <a:tcPr/>
                </a:tc>
                <a:tc>
                  <a:txBody>
                    <a:bodyPr/>
                    <a:lstStyle/>
                    <a:p>
                      <a:r>
                        <a:rPr lang="en-GB" sz="900" dirty="0"/>
                        <a:t>6.1.6 </a:t>
                      </a:r>
                      <a:r>
                        <a:rPr lang="en-GB" sz="900" b="0" kern="1200" dirty="0">
                          <a:solidFill>
                            <a:schemeClr val="dk1"/>
                          </a:solidFill>
                          <a:effectLst/>
                        </a:rPr>
                        <a:t>Intelligence as basis for decision making  </a:t>
                      </a:r>
                      <a:endParaRPr lang="en-GB" sz="900" dirty="0"/>
                    </a:p>
                  </a:txBody>
                  <a:tcPr/>
                </a:tc>
                <a:tc>
                  <a:txBody>
                    <a:bodyPr/>
                    <a:lstStyle/>
                    <a:p>
                      <a:r>
                        <a:rPr lang="en-GB" sz="900" dirty="0"/>
                        <a:t>6.1.7 </a:t>
                      </a:r>
                      <a:r>
                        <a:rPr lang="en-GB" sz="900" b="0" kern="1200" dirty="0">
                          <a:solidFill>
                            <a:schemeClr val="dk1"/>
                          </a:solidFill>
                          <a:effectLst/>
                        </a:rPr>
                        <a:t>Incentivise delivery to focus on prevention &amp; reducing inequity  </a:t>
                      </a:r>
                      <a:endParaRPr lang="en-GB" sz="900" dirty="0"/>
                    </a:p>
                  </a:txBody>
                  <a:tcPr/>
                </a:tc>
                <a:tc>
                  <a:txBody>
                    <a:bodyPr/>
                    <a:lstStyle/>
                    <a:p>
                      <a:r>
                        <a:rPr lang="en-GB" sz="900" dirty="0"/>
                        <a:t>6.2.1 </a:t>
                      </a:r>
                      <a:r>
                        <a:rPr lang="en-GB" sz="900" b="0" kern="1200" dirty="0">
                          <a:solidFill>
                            <a:schemeClr val="dk1"/>
                          </a:solidFill>
                          <a:effectLst/>
                        </a:rPr>
                        <a:t>Capital estates as community assets  </a:t>
                      </a:r>
                      <a:endParaRPr lang="en-GB" sz="900" dirty="0"/>
                    </a:p>
                  </a:txBody>
                  <a:tcPr/>
                </a:tc>
                <a:tc>
                  <a:txBody>
                    <a:bodyPr/>
                    <a:lstStyle/>
                    <a:p>
                      <a:r>
                        <a:rPr lang="en-GB" sz="900" dirty="0"/>
                        <a:t>6.2.3 </a:t>
                      </a:r>
                      <a:r>
                        <a:rPr lang="en-GB" sz="900" b="0" kern="1200" dirty="0">
                          <a:solidFill>
                            <a:schemeClr val="dk1"/>
                          </a:solidFill>
                          <a:effectLst/>
                        </a:rPr>
                        <a:t>Equip healthcare staff with the skills and knowledge to help patients make sustainable changes to their lifestyles which feel within their reach  </a:t>
                      </a:r>
                      <a:endParaRPr lang="en-GB" sz="900" dirty="0"/>
                    </a:p>
                  </a:txBody>
                  <a:tcPr/>
                </a:tc>
                <a:extLst>
                  <a:ext uri="{0D108BD9-81ED-4DB2-BD59-A6C34878D82A}">
                    <a16:rowId xmlns:a16="http://schemas.microsoft.com/office/drawing/2014/main" val="1590324324"/>
                  </a:ext>
                </a:extLst>
              </a:tr>
              <a:tr h="370840">
                <a:tc>
                  <a:txBody>
                    <a:bodyPr/>
                    <a:lstStyle/>
                    <a:p>
                      <a:r>
                        <a:rPr lang="en-GB" sz="900" dirty="0"/>
                        <a:t>6.2.4 </a:t>
                      </a:r>
                      <a:r>
                        <a:rPr lang="en-GB" sz="900" b="0" i="0" kern="1200" dirty="0">
                          <a:solidFill>
                            <a:schemeClr val="tx1"/>
                          </a:solidFill>
                          <a:effectLst/>
                          <a:latin typeface="+mn-lt"/>
                          <a:ea typeface="+mn-ea"/>
                          <a:cs typeface="+mn-cs"/>
                        </a:rPr>
                        <a:t>Co-production with our patients and communities</a:t>
                      </a:r>
                      <a:endParaRPr lang="en-GB" sz="900" dirty="0"/>
                    </a:p>
                  </a:txBody>
                  <a:tcPr/>
                </a:tc>
                <a:tc>
                  <a:txBody>
                    <a:bodyPr/>
                    <a:lstStyle/>
                    <a:p>
                      <a:r>
                        <a:rPr lang="en-GB" sz="900" dirty="0"/>
                        <a:t>6.3.3 </a:t>
                      </a:r>
                      <a:r>
                        <a:rPr lang="en-GB" sz="900" b="0" i="0" kern="1200" dirty="0">
                          <a:solidFill>
                            <a:schemeClr val="tx1"/>
                          </a:solidFill>
                          <a:effectLst/>
                          <a:latin typeface="+mn-lt"/>
                          <a:ea typeface="+mn-ea"/>
                          <a:cs typeface="+mn-cs"/>
                        </a:rPr>
                        <a:t>Reduce our impact on nature and wider environment – protecting &amp; enhancing biodiversity  </a:t>
                      </a:r>
                      <a:endParaRPr lang="en-GB" sz="900" dirty="0"/>
                    </a:p>
                  </a:txBody>
                  <a:tcPr/>
                </a:tc>
                <a:tc>
                  <a:txBody>
                    <a:bodyPr/>
                    <a:lstStyle/>
                    <a:p>
                      <a:endParaRPr lang="en-GB" sz="900" dirty="0"/>
                    </a:p>
                  </a:txBody>
                  <a:tcPr/>
                </a:tc>
                <a:tc>
                  <a:txBody>
                    <a:bodyPr/>
                    <a:lstStyle/>
                    <a:p>
                      <a:endParaRPr lang="en-GB" sz="900" dirty="0"/>
                    </a:p>
                  </a:txBody>
                  <a:tcPr/>
                </a:tc>
                <a:tc>
                  <a:txBody>
                    <a:bodyPr/>
                    <a:lstStyle/>
                    <a:p>
                      <a:endParaRPr lang="en-GB" sz="900" dirty="0"/>
                    </a:p>
                  </a:txBody>
                  <a:tcPr/>
                </a:tc>
                <a:tc>
                  <a:txBody>
                    <a:bodyPr/>
                    <a:lstStyle/>
                    <a:p>
                      <a:endParaRPr lang="en-GB" sz="900" dirty="0"/>
                    </a:p>
                  </a:txBody>
                  <a:tcPr/>
                </a:tc>
                <a:extLst>
                  <a:ext uri="{0D108BD9-81ED-4DB2-BD59-A6C34878D82A}">
                    <a16:rowId xmlns:a16="http://schemas.microsoft.com/office/drawing/2014/main" val="2840103266"/>
                  </a:ext>
                </a:extLst>
              </a:tr>
            </a:tbl>
          </a:graphicData>
        </a:graphic>
      </p:graphicFrame>
    </p:spTree>
    <p:extLst>
      <p:ext uri="{BB962C8B-B14F-4D97-AF65-F5344CB8AC3E}">
        <p14:creationId xmlns:p14="http://schemas.microsoft.com/office/powerpoint/2010/main" val="284793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5" y="502509"/>
            <a:ext cx="10618462" cy="570917"/>
          </a:xfrm>
        </p:spPr>
        <p:txBody>
          <a:bodyPr/>
          <a:lstStyle/>
          <a:p>
            <a:r>
              <a:rPr lang="pt-BR" sz="3600" dirty="0"/>
              <a:t>Service Delivery Group (SDG) Indicators</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58704" y="1410059"/>
            <a:ext cx="10556853" cy="4037882"/>
          </a:xfrm>
        </p:spPr>
        <p:txBody>
          <a:bodyPr/>
          <a:lstStyle/>
          <a:p>
            <a:r>
              <a:rPr lang="pt-BR" sz="2800" b="1" dirty="0"/>
              <a:t>Aim</a:t>
            </a:r>
            <a:endParaRPr lang="pt-BR" sz="2800" dirty="0"/>
          </a:p>
          <a:p>
            <a:r>
              <a:rPr lang="pt-BR" sz="2800" dirty="0"/>
              <a:t>Determine a set of population health indicators for each Service Delivery Group to:</a:t>
            </a:r>
          </a:p>
          <a:p>
            <a:endParaRPr lang="pt-BR" sz="2800" dirty="0"/>
          </a:p>
          <a:p>
            <a:pPr marL="342900" indent="-342900">
              <a:buFont typeface="Arial" panose="020B0604020202020204" pitchFamily="34" charset="0"/>
              <a:buChar char="•"/>
            </a:pPr>
            <a:r>
              <a:rPr lang="pt-BR" sz="2800" dirty="0"/>
              <a:t>Raise awareness of key population health factors the health board can influence </a:t>
            </a:r>
          </a:p>
          <a:p>
            <a:pPr marL="342900" indent="-342900">
              <a:buFont typeface="Arial" panose="020B0604020202020204" pitchFamily="34" charset="0"/>
              <a:buChar char="•"/>
            </a:pPr>
            <a:r>
              <a:rPr lang="pt-BR" sz="2800" dirty="0"/>
              <a:t>Promote oversight</a:t>
            </a:r>
          </a:p>
          <a:p>
            <a:pPr marL="342900" indent="-342900">
              <a:buFont typeface="Arial" panose="020B0604020202020204" pitchFamily="34" charset="0"/>
              <a:buChar char="•"/>
            </a:pPr>
            <a:r>
              <a:rPr lang="pt-BR" sz="2800" dirty="0"/>
              <a:t>Increase accountability towards population health measures</a:t>
            </a:r>
          </a:p>
        </p:txBody>
      </p:sp>
    </p:spTree>
    <p:extLst>
      <p:ext uri="{BB962C8B-B14F-4D97-AF65-F5344CB8AC3E}">
        <p14:creationId xmlns:p14="http://schemas.microsoft.com/office/powerpoint/2010/main" val="3455359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3242AE-025A-4715-AF9E-C0231C557A85}"/>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6099D77F-81DB-0A84-CE8F-AAA757CD0AFB}"/>
              </a:ext>
            </a:extLst>
          </p:cNvPr>
          <p:cNvSpPr>
            <a:spLocks noGrp="1"/>
          </p:cNvSpPr>
          <p:nvPr>
            <p:ph type="body" sz="quarter" idx="10"/>
          </p:nvPr>
        </p:nvSpPr>
        <p:spPr>
          <a:xfrm>
            <a:off x="397095" y="502509"/>
            <a:ext cx="10618462" cy="570917"/>
          </a:xfrm>
        </p:spPr>
        <p:txBody>
          <a:bodyPr/>
          <a:lstStyle/>
          <a:p>
            <a:r>
              <a:rPr lang="pt-BR" sz="3600" dirty="0"/>
              <a:t>Service Delivery Group (SDG) Indicators</a:t>
            </a:r>
          </a:p>
        </p:txBody>
      </p:sp>
      <p:sp>
        <p:nvSpPr>
          <p:cNvPr id="3" name="Espaço Reservado para Texto 2">
            <a:extLst>
              <a:ext uri="{FF2B5EF4-FFF2-40B4-BE49-F238E27FC236}">
                <a16:creationId xmlns:a16="http://schemas.microsoft.com/office/drawing/2014/main" id="{3491E809-4749-2236-93B4-74FF268F6474}"/>
              </a:ext>
            </a:extLst>
          </p:cNvPr>
          <p:cNvSpPr>
            <a:spLocks noGrp="1"/>
          </p:cNvSpPr>
          <p:nvPr>
            <p:ph type="body" sz="quarter" idx="11"/>
          </p:nvPr>
        </p:nvSpPr>
        <p:spPr>
          <a:xfrm>
            <a:off x="458704" y="1410059"/>
            <a:ext cx="10945417" cy="4037882"/>
          </a:xfrm>
        </p:spPr>
        <p:txBody>
          <a:bodyPr/>
          <a:lstStyle/>
          <a:p>
            <a:r>
              <a:rPr lang="pt-BR" sz="2400" b="1" dirty="0"/>
              <a:t>Action to date:</a:t>
            </a:r>
          </a:p>
          <a:p>
            <a:r>
              <a:rPr lang="pt-BR" sz="2400" dirty="0"/>
              <a:t>- Scoping engagement work with SDGs and public health</a:t>
            </a:r>
          </a:p>
          <a:p>
            <a:r>
              <a:rPr lang="pt-BR" sz="2400" dirty="0"/>
              <a:t>- Building list of proposed population health indicators for the SDGs</a:t>
            </a:r>
          </a:p>
          <a:p>
            <a:endParaRPr lang="pt-BR" sz="2400" dirty="0"/>
          </a:p>
          <a:p>
            <a:r>
              <a:rPr lang="pt-BR" sz="2400" b="1" dirty="0"/>
              <a:t>Next steps:</a:t>
            </a:r>
          </a:p>
          <a:p>
            <a:pPr marL="342900" indent="-342900">
              <a:buFontTx/>
              <a:buChar char="-"/>
            </a:pPr>
            <a:r>
              <a:rPr lang="pt-BR" sz="2400" dirty="0"/>
              <a:t>Collaborative review of proposed indicators to refine and determine: </a:t>
            </a:r>
          </a:p>
          <a:p>
            <a:pPr marL="758769" lvl="1" indent="-342900">
              <a:buFontTx/>
              <a:buChar char="-"/>
            </a:pPr>
            <a:r>
              <a:rPr lang="pt-BR" sz="2763" dirty="0"/>
              <a:t>Already available and quality assured (quick)</a:t>
            </a:r>
          </a:p>
          <a:p>
            <a:pPr marL="758769" lvl="1" indent="-342900">
              <a:buFontTx/>
              <a:buChar char="-"/>
            </a:pPr>
            <a:r>
              <a:rPr lang="pt-BR" sz="2763" dirty="0"/>
              <a:t>Available but further data quality assurance required (medium-term)</a:t>
            </a:r>
          </a:p>
          <a:p>
            <a:pPr marL="758769" lvl="1" indent="-342900">
              <a:buFontTx/>
              <a:buChar char="-"/>
            </a:pPr>
            <a:r>
              <a:rPr lang="pt-BR" sz="2763" dirty="0"/>
              <a:t>Future indicators which are not currently available (longer-term)</a:t>
            </a:r>
          </a:p>
          <a:p>
            <a:endParaRPr lang="pt-BR" sz="2800" dirty="0"/>
          </a:p>
          <a:p>
            <a:endParaRPr lang="pt-BR" sz="2800" dirty="0"/>
          </a:p>
          <a:p>
            <a:endParaRPr lang="pt-BR" sz="2800" dirty="0"/>
          </a:p>
          <a:p>
            <a:endParaRPr lang="pt-BR" sz="2800" dirty="0"/>
          </a:p>
          <a:p>
            <a:endParaRPr lang="pt-BR" sz="2800" dirty="0"/>
          </a:p>
        </p:txBody>
      </p:sp>
    </p:spTree>
    <p:extLst>
      <p:ext uri="{BB962C8B-B14F-4D97-AF65-F5344CB8AC3E}">
        <p14:creationId xmlns:p14="http://schemas.microsoft.com/office/powerpoint/2010/main" val="1721426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41727D5-3D4E-F853-8B2A-32073112BC51}"/>
              </a:ext>
            </a:extLst>
          </p:cNvPr>
          <p:cNvSpPr>
            <a:spLocks noGrp="1"/>
          </p:cNvSpPr>
          <p:nvPr>
            <p:ph type="body" sz="quarter" idx="10"/>
          </p:nvPr>
        </p:nvSpPr>
        <p:spPr/>
        <p:txBody>
          <a:bodyPr/>
          <a:lstStyle/>
          <a:p>
            <a:r>
              <a:rPr lang="en-GB" sz="3600" dirty="0"/>
              <a:t>Governance</a:t>
            </a:r>
          </a:p>
        </p:txBody>
      </p:sp>
      <p:sp>
        <p:nvSpPr>
          <p:cNvPr id="3" name="Text Placeholder 2">
            <a:extLst>
              <a:ext uri="{FF2B5EF4-FFF2-40B4-BE49-F238E27FC236}">
                <a16:creationId xmlns:a16="http://schemas.microsoft.com/office/drawing/2014/main" id="{4C2B2F0E-11BA-E55E-A2B6-997DC12FC8FA}"/>
              </a:ext>
            </a:extLst>
          </p:cNvPr>
          <p:cNvSpPr>
            <a:spLocks noGrp="1"/>
          </p:cNvSpPr>
          <p:nvPr>
            <p:ph type="body" sz="quarter" idx="11"/>
          </p:nvPr>
        </p:nvSpPr>
        <p:spPr>
          <a:xfrm>
            <a:off x="458704" y="1371600"/>
            <a:ext cx="10556853" cy="3998125"/>
          </a:xfrm>
        </p:spPr>
        <p:txBody>
          <a:bodyPr/>
          <a:lstStyle/>
          <a:p>
            <a:endParaRPr lang="en-GB" sz="2800" dirty="0"/>
          </a:p>
          <a:p>
            <a:pPr marL="457200" indent="-457200">
              <a:buFont typeface="Arial" panose="020B0604020202020204" pitchFamily="34" charset="0"/>
              <a:buChar char="•"/>
            </a:pPr>
            <a:r>
              <a:rPr lang="en-GB" sz="2800" dirty="0"/>
              <a:t>Each SDG to formally agree the list of proposed indicators through their governance mechanisms to enable reporting</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t>Management and reporting of the indicators will sit with each SDG</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t>Public health can offer advice and quality assurance</a:t>
            </a:r>
          </a:p>
          <a:p>
            <a:pPr marL="457200" indent="-457200">
              <a:buFont typeface="Arial" panose="020B0604020202020204" pitchFamily="34" charset="0"/>
              <a:buChar char="•"/>
            </a:pPr>
            <a:endParaRPr lang="en-GB" sz="2800" dirty="0"/>
          </a:p>
          <a:p>
            <a:endParaRPr lang="en-GB" dirty="0"/>
          </a:p>
        </p:txBody>
      </p:sp>
    </p:spTree>
    <p:extLst>
      <p:ext uri="{BB962C8B-B14F-4D97-AF65-F5344CB8AC3E}">
        <p14:creationId xmlns:p14="http://schemas.microsoft.com/office/powerpoint/2010/main" val="879192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1F4EFE-0170-9659-7CA7-5E196A4D5DE5}"/>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642D2FB-0478-DE27-6D7B-B3AAA6D4835E}"/>
              </a:ext>
            </a:extLst>
          </p:cNvPr>
          <p:cNvSpPr>
            <a:spLocks noGrp="1"/>
          </p:cNvSpPr>
          <p:nvPr>
            <p:ph type="body" sz="quarter" idx="10"/>
          </p:nvPr>
        </p:nvSpPr>
        <p:spPr>
          <a:xfrm>
            <a:off x="192135" y="2142175"/>
            <a:ext cx="8256125" cy="1704268"/>
          </a:xfrm>
        </p:spPr>
        <p:txBody>
          <a:bodyPr/>
          <a:lstStyle/>
          <a:p>
            <a:r>
              <a:rPr lang="pt-BR" dirty="0"/>
              <a:t>Proposed SDG indicators to date by group</a:t>
            </a:r>
          </a:p>
        </p:txBody>
      </p:sp>
    </p:spTree>
    <p:extLst>
      <p:ext uri="{BB962C8B-B14F-4D97-AF65-F5344CB8AC3E}">
        <p14:creationId xmlns:p14="http://schemas.microsoft.com/office/powerpoint/2010/main" val="1959378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70A9F9-E888-17FF-8166-22224CA843B2}"/>
              </a:ext>
            </a:extLst>
          </p:cNvPr>
          <p:cNvSpPr>
            <a:spLocks noGrp="1"/>
          </p:cNvSpPr>
          <p:nvPr>
            <p:ph type="body" sz="quarter" idx="10"/>
          </p:nvPr>
        </p:nvSpPr>
        <p:spPr>
          <a:xfrm>
            <a:off x="362590" y="433497"/>
            <a:ext cx="11101916" cy="338857"/>
          </a:xfrm>
        </p:spPr>
        <p:txBody>
          <a:bodyPr/>
          <a:lstStyle/>
          <a:p>
            <a:r>
              <a:rPr lang="en-GB" dirty="0"/>
              <a:t>Note:</a:t>
            </a:r>
          </a:p>
          <a:p>
            <a:endParaRPr lang="en-GB" dirty="0"/>
          </a:p>
          <a:p>
            <a:endParaRPr lang="en-GB" dirty="0"/>
          </a:p>
          <a:p>
            <a:endParaRPr lang="en-GB" dirty="0"/>
          </a:p>
          <a:p>
            <a:endParaRPr lang="en-GB" dirty="0"/>
          </a:p>
          <a:p>
            <a:r>
              <a:rPr lang="en-GB" dirty="0"/>
              <a:t>In the development of indicators, the current status means some are reported as themes and need further breakdown into specific indicators.</a:t>
            </a:r>
          </a:p>
        </p:txBody>
      </p:sp>
    </p:spTree>
    <p:extLst>
      <p:ext uri="{BB962C8B-B14F-4D97-AF65-F5344CB8AC3E}">
        <p14:creationId xmlns:p14="http://schemas.microsoft.com/office/powerpoint/2010/main" val="1164954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7F8CF2-8264-49A7-7FF6-FC9B3A6CFD9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CC26E85-EFD4-B6CA-CF37-ACAD98281BA5}"/>
              </a:ext>
            </a:extLst>
          </p:cNvPr>
          <p:cNvSpPr>
            <a:spLocks noGrp="1"/>
          </p:cNvSpPr>
          <p:nvPr>
            <p:ph type="body" sz="quarter" idx="10"/>
          </p:nvPr>
        </p:nvSpPr>
        <p:spPr>
          <a:xfrm>
            <a:off x="293579" y="226463"/>
            <a:ext cx="11007025" cy="5812028"/>
          </a:xfrm>
        </p:spPr>
        <p:txBody>
          <a:bodyPr/>
          <a:lstStyle/>
          <a:p>
            <a:r>
              <a:rPr lang="en-GB" dirty="0"/>
              <a:t>Key themes for population health indicators include:</a:t>
            </a:r>
          </a:p>
          <a:p>
            <a:endParaRPr lang="en-GB" dirty="0"/>
          </a:p>
          <a:p>
            <a:r>
              <a:rPr lang="en-GB" dirty="0"/>
              <a:t>Health Protection </a:t>
            </a:r>
          </a:p>
          <a:p>
            <a:pPr marL="342900" indent="-342900">
              <a:buFontTx/>
              <a:buChar char="-"/>
            </a:pPr>
            <a:r>
              <a:rPr lang="en-GB" sz="2000" dirty="0"/>
              <a:t>Immunisations</a:t>
            </a:r>
          </a:p>
          <a:p>
            <a:pPr marL="342900" indent="-342900">
              <a:buFontTx/>
              <a:buChar char="-"/>
            </a:pPr>
            <a:r>
              <a:rPr lang="en-GB" sz="2000" dirty="0"/>
              <a:t>Screening</a:t>
            </a:r>
          </a:p>
          <a:p>
            <a:pPr marL="342900" indent="-342900">
              <a:buFontTx/>
              <a:buChar char="-"/>
            </a:pPr>
            <a:endParaRPr lang="en-GB" dirty="0"/>
          </a:p>
          <a:p>
            <a:r>
              <a:rPr lang="en-GB" dirty="0"/>
              <a:t>Health Improvement</a:t>
            </a:r>
          </a:p>
          <a:p>
            <a:pPr marL="342900" indent="-342900">
              <a:buFontTx/>
              <a:buChar char="-"/>
            </a:pPr>
            <a:r>
              <a:rPr lang="en-GB" sz="2000" dirty="0"/>
              <a:t>Smoking cessation</a:t>
            </a:r>
          </a:p>
          <a:p>
            <a:pPr marL="342900" indent="-342900">
              <a:buFontTx/>
              <a:buChar char="-"/>
            </a:pPr>
            <a:r>
              <a:rPr lang="en-GB" sz="2000" dirty="0"/>
              <a:t>Weight management</a:t>
            </a:r>
          </a:p>
          <a:p>
            <a:pPr marL="342900" indent="-342900">
              <a:buFontTx/>
              <a:buChar char="-"/>
            </a:pPr>
            <a:endParaRPr lang="en-GB" dirty="0"/>
          </a:p>
          <a:p>
            <a:r>
              <a:rPr lang="en-GB" dirty="0"/>
              <a:t>Healthcare Public Health</a:t>
            </a:r>
          </a:p>
          <a:p>
            <a:r>
              <a:rPr lang="en-GB" dirty="0"/>
              <a:t>-  </a:t>
            </a:r>
            <a:r>
              <a:rPr lang="en-GB" sz="2000" dirty="0"/>
              <a:t>Access to services</a:t>
            </a:r>
          </a:p>
          <a:p>
            <a:pPr marL="342900" indent="-342900">
              <a:buFontTx/>
              <a:buChar char="-"/>
            </a:pPr>
            <a:r>
              <a:rPr lang="en-GB" sz="2000" dirty="0"/>
              <a:t>Inclusion health</a:t>
            </a:r>
          </a:p>
          <a:p>
            <a:pPr marL="342900" indent="-342900">
              <a:buFontTx/>
              <a:buChar char="-"/>
            </a:pPr>
            <a:r>
              <a:rPr lang="en-GB" sz="2000" dirty="0"/>
              <a:t>Anchor institution</a:t>
            </a:r>
          </a:p>
          <a:p>
            <a:pPr marL="342900" indent="-342900">
              <a:buFontTx/>
              <a:buChar char="-"/>
            </a:pPr>
            <a:endParaRPr lang="en-GB" dirty="0"/>
          </a:p>
        </p:txBody>
      </p:sp>
    </p:spTree>
    <p:extLst>
      <p:ext uri="{BB962C8B-B14F-4D97-AF65-F5344CB8AC3E}">
        <p14:creationId xmlns:p14="http://schemas.microsoft.com/office/powerpoint/2010/main" val="2298327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C05DD7-C574-CD93-189C-EFD3E68A4B0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93EFC59-E45D-D34F-D4CE-40805C6A5CED}"/>
              </a:ext>
            </a:extLst>
          </p:cNvPr>
          <p:cNvSpPr>
            <a:spLocks noGrp="1"/>
          </p:cNvSpPr>
          <p:nvPr>
            <p:ph type="body" sz="quarter" idx="10"/>
          </p:nvPr>
        </p:nvSpPr>
        <p:spPr>
          <a:xfrm>
            <a:off x="328084" y="2452078"/>
            <a:ext cx="11101916" cy="338857"/>
          </a:xfrm>
        </p:spPr>
        <p:txBody>
          <a:bodyPr/>
          <a:lstStyle/>
          <a:p>
            <a:r>
              <a:rPr lang="en-GB" dirty="0"/>
              <a:t>It is proposed that all SDGs report on standard measures of: </a:t>
            </a:r>
          </a:p>
          <a:p>
            <a:r>
              <a:rPr lang="en-GB" dirty="0"/>
              <a:t>	- Staff influenza immunisation uptake (already reported)</a:t>
            </a:r>
          </a:p>
          <a:p>
            <a:r>
              <a:rPr lang="en-GB" dirty="0"/>
              <a:t>	- Smoking </a:t>
            </a:r>
            <a:r>
              <a:rPr lang="en-GB"/>
              <a:t>cessation referrals</a:t>
            </a:r>
            <a:endParaRPr lang="en-GB" dirty="0"/>
          </a:p>
        </p:txBody>
      </p:sp>
    </p:spTree>
    <p:extLst>
      <p:ext uri="{BB962C8B-B14F-4D97-AF65-F5344CB8AC3E}">
        <p14:creationId xmlns:p14="http://schemas.microsoft.com/office/powerpoint/2010/main" val="923952399"/>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4F0B611D-B968-4547-A065-CB795DFE60B8}"/>
</file>

<file path=customXml/itemProps2.xml><?xml version="1.0" encoding="utf-8"?>
<ds:datastoreItem xmlns:ds="http://schemas.openxmlformats.org/officeDocument/2006/customXml" ds:itemID="{7417662A-572A-43E6-8C55-E06952DA10B3}"/>
</file>

<file path=customXml/itemProps3.xml><?xml version="1.0" encoding="utf-8"?>
<ds:datastoreItem xmlns:ds="http://schemas.openxmlformats.org/officeDocument/2006/customXml" ds:itemID="{BF1030E6-4F51-45EF-9295-4C054534D06C}"/>
</file>

<file path=docProps/app.xml><?xml version="1.0" encoding="utf-8"?>
<Properties xmlns="http://schemas.openxmlformats.org/officeDocument/2006/extended-properties" xmlns:vt="http://schemas.openxmlformats.org/officeDocument/2006/docPropsVTypes">
  <TotalTime>516</TotalTime>
  <Words>2742</Words>
  <Application>Microsoft Office PowerPoint</Application>
  <PresentationFormat>Widescreen</PresentationFormat>
  <Paragraphs>355</Paragraphs>
  <Slides>21</Slides>
  <Notes>5</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21</vt:i4>
      </vt:variant>
    </vt:vector>
  </HeadingPairs>
  <TitlesOfParts>
    <vt:vector size="29" baseType="lpstr">
      <vt:lpstr>Aptos</vt:lpstr>
      <vt:lpstr>Arial</vt:lpstr>
      <vt:lpstr>Arial Black</vt:lpstr>
      <vt:lpstr>Calibri</vt:lpstr>
      <vt:lpstr>DARK TITLE BG</vt:lpstr>
      <vt:lpstr>WHITE BG SLIDE</vt:lpstr>
      <vt:lpstr>ENDING SLIDE</vt:lpstr>
      <vt:lpstr>WHITE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Public Health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Penelope Cresswell-Jones (Swansea Bay University Local Health Board - RYT)</dc:creator>
  <cp:lastModifiedBy>Gillian Richardson (Swansea Bay UHB - Public Health - SBUHB)</cp:lastModifiedBy>
  <cp:revision>4</cp:revision>
  <dcterms:created xsi:type="dcterms:W3CDTF">2025-08-27T08:12:34Z</dcterms:created>
  <dcterms:modified xsi:type="dcterms:W3CDTF">2025-08-30T13:04:31Z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