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5.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 id="2147483672" r:id="rId2"/>
    <p:sldMasterId id="2147483679" r:id="rId3"/>
    <p:sldMasterId id="2147483708" r:id="rId4"/>
    <p:sldMasterId id="2147483787" r:id="rId5"/>
    <p:sldMasterId id="2147483791" r:id="rId6"/>
  </p:sldMasterIdLst>
  <p:notesMasterIdLst>
    <p:notesMasterId r:id="rId30"/>
  </p:notesMasterIdLst>
  <p:sldIdLst>
    <p:sldId id="357" r:id="rId7"/>
    <p:sldId id="256" r:id="rId8"/>
    <p:sldId id="644" r:id="rId9"/>
    <p:sldId id="642" r:id="rId10"/>
    <p:sldId id="647" r:id="rId11"/>
    <p:sldId id="651" r:id="rId12"/>
    <p:sldId id="643" r:id="rId13"/>
    <p:sldId id="645" r:id="rId14"/>
    <p:sldId id="646" r:id="rId15"/>
    <p:sldId id="648" r:id="rId16"/>
    <p:sldId id="649" r:id="rId17"/>
    <p:sldId id="650" r:id="rId18"/>
    <p:sldId id="633" r:id="rId19"/>
    <p:sldId id="634" r:id="rId20"/>
    <p:sldId id="638" r:id="rId21"/>
    <p:sldId id="652" r:id="rId22"/>
    <p:sldId id="653" r:id="rId23"/>
    <p:sldId id="654" r:id="rId24"/>
    <p:sldId id="655" r:id="rId25"/>
    <p:sldId id="656" r:id="rId26"/>
    <p:sldId id="657" r:id="rId27"/>
    <p:sldId id="658" r:id="rId28"/>
    <p:sldId id="64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initials="K" lastIdx="1" clrIdx="0">
    <p:extLst>
      <p:ext uri="{19B8F6BF-5375-455C-9EA6-DF929625EA0E}">
        <p15:presenceInfo xmlns:p15="http://schemas.microsoft.com/office/powerpoint/2012/main" userId="S::Karen.Stapleton@wales.nhs.uk::61762c99-3c51-4f78-b818-f39507bd1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CC99FF"/>
    <a:srgbClr val="8FAADC"/>
    <a:srgbClr val="3399FF"/>
    <a:srgbClr val="0066CC"/>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94660"/>
  </p:normalViewPr>
  <p:slideViewPr>
    <p:cSldViewPr snapToGrid="0">
      <p:cViewPr varScale="1">
        <p:scale>
          <a:sx n="68" d="100"/>
          <a:sy n="68" d="100"/>
        </p:scale>
        <p:origin x="82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ustomXml" Target="../customXml/item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89565-8D73-4EFE-B4E1-234B15FBA2FA}" type="datetimeFigureOut">
              <a:rPr lang="en-GB" smtClean="0"/>
              <a:t>24/11/2025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31E32A-197E-489E-A9B7-DE1BABDD2C99}" type="slidenum">
              <a:rPr lang="en-GB" smtClean="0"/>
              <a:t>‹#›</a:t>
            </a:fld>
            <a:endParaRPr lang="en-GB"/>
          </a:p>
        </p:txBody>
      </p:sp>
    </p:spTree>
    <p:extLst>
      <p:ext uri="{BB962C8B-B14F-4D97-AF65-F5344CB8AC3E}">
        <p14:creationId xmlns:p14="http://schemas.microsoft.com/office/powerpoint/2010/main" val="109811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453E4-8D13-49A7-05A6-C3EC0A7F06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2E1FE9-30D1-FBFD-3112-E4887E1F9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08DD3-E319-E80B-3736-18377DEDA1D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98CF6F-B300-FFA1-D6E0-69474FF1433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8103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E9656-1F68-0538-8C76-7E32724025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2B2E4E-8855-24A2-C106-668350915B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57CA8C-4ABA-80E4-40B3-9F8A04C80C8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6CD017E-84EE-D19D-9DAA-4872F0F0A7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3DBB3-99AD-4E9D-A376-28ADDCA5BD7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0750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453E4-8D13-49A7-05A6-C3EC0A7F06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2E1FE9-30D1-FBFD-3112-E4887E1F9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08DD3-E319-E80B-3736-18377DEDA1D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98CF6F-B300-FFA1-D6E0-69474FF1433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8103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D352B-C97E-FD83-420C-CE97865A07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B3A7D7-C806-5A75-7EF2-DC36321E1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3E4925-E141-33F2-9F26-1AD31091CE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EF19ED4-4240-729B-BC34-DAA2E492CA9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9838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B5E06-53D3-BD1F-3B45-E7CF47B223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570DA-BD99-C75E-FDDC-0E3E2CDDD9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0B6776-E999-ABE4-39BA-9D45A0D83B0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EC8712-3D67-9AE2-065C-44FEEEBF20A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0253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E815E-F07E-56E8-1923-70BBA8378A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2FAFFA-0520-712E-5B7C-164754DCE7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E37BA0-747F-BC61-FDD8-8B2A7665BE9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40E403A-966E-8C95-B1E6-03F380E89C7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7306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52E14-40C6-8B4A-FFA4-F66FA0787D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C40EC6-1A9C-E69D-D740-0C304E6D86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5FA1A9-3DAD-701C-2D38-B8F5860FDB2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0AACAB-1271-6F4A-CD45-43F169D65ED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2029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CFB9D-09F2-695A-4388-052F4EE2ED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74B7ED-433E-6154-BFC9-ACD2CDF754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23DE39-29A4-D4E7-2A42-9CA2460D4A9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22D135-2E24-DB91-910D-69CD52C05F6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7480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814DB-2676-955E-1559-339E2362AC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68260A-B802-2011-D07D-74C7AF59B6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198ADB-5957-DE89-822E-A459ABA33FB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2A2F193-253B-CD47-5C80-869AC50E9C2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903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CF7D84-0AB1-915D-646F-9CAC9FF01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A22E25-C257-7415-5DE0-D8AA008140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24A071-E252-3D63-8670-17C91CF0C64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3B5F03-B117-3650-6708-D1CD5219BEF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0336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3669626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1623730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015598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2836111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9" y="5878961"/>
            <a:ext cx="11166645" cy="692416"/>
          </a:xfrm>
          <a:prstGeom prst="rect">
            <a:avLst/>
          </a:prstGeom>
        </p:spPr>
      </p:pic>
    </p:spTree>
    <p:extLst>
      <p:ext uri="{BB962C8B-B14F-4D97-AF65-F5344CB8AC3E}">
        <p14:creationId xmlns:p14="http://schemas.microsoft.com/office/powerpoint/2010/main" val="3164510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9CF6B7-1E4C-47D4-B2D8-74818477E347}" type="datetimeFigureOut">
              <a:rPr lang="en-GB" smtClean="0"/>
              <a:t>24/11/2025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B2504D3-846C-41A7-B21E-C3BE04ED95F9}" type="slidenum">
              <a:rPr lang="en-GB" smtClean="0"/>
              <a:t>‹#›</a:t>
            </a:fld>
            <a:endParaRPr lang="en-GB"/>
          </a:p>
        </p:txBody>
      </p:sp>
    </p:spTree>
    <p:extLst>
      <p:ext uri="{BB962C8B-B14F-4D97-AF65-F5344CB8AC3E}">
        <p14:creationId xmlns:p14="http://schemas.microsoft.com/office/powerpoint/2010/main" val="879363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1944342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9" y="5878961"/>
            <a:ext cx="11166645" cy="692416"/>
          </a:xfrm>
          <a:prstGeom prst="rect">
            <a:avLst/>
          </a:prstGeom>
        </p:spPr>
      </p:pic>
    </p:spTree>
    <p:extLst>
      <p:ext uri="{BB962C8B-B14F-4D97-AF65-F5344CB8AC3E}">
        <p14:creationId xmlns:p14="http://schemas.microsoft.com/office/powerpoint/2010/main" val="38716778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9CF6B7-1E4C-47D4-B2D8-74818477E347}" type="datetimeFigureOut">
              <a:rPr lang="en-GB" smtClean="0"/>
              <a:t>24/11/2025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B2504D3-846C-41A7-B21E-C3BE04ED95F9}" type="slidenum">
              <a:rPr lang="en-GB" smtClean="0"/>
              <a:t>‹#›</a:t>
            </a:fld>
            <a:endParaRPr lang="en-GB"/>
          </a:p>
        </p:txBody>
      </p:sp>
    </p:spTree>
    <p:extLst>
      <p:ext uri="{BB962C8B-B14F-4D97-AF65-F5344CB8AC3E}">
        <p14:creationId xmlns:p14="http://schemas.microsoft.com/office/powerpoint/2010/main" val="1190484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267126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37110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9" y="5878961"/>
            <a:ext cx="11166645" cy="692416"/>
          </a:xfrm>
          <a:prstGeom prst="rect">
            <a:avLst/>
          </a:prstGeom>
        </p:spPr>
      </p:pic>
    </p:spTree>
    <p:extLst>
      <p:ext uri="{BB962C8B-B14F-4D97-AF65-F5344CB8AC3E}">
        <p14:creationId xmlns:p14="http://schemas.microsoft.com/office/powerpoint/2010/main" val="47444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895310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595554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2897086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2586659"/>
            <a:ext cx="9144000" cy="923304"/>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1" y="3602039"/>
            <a:ext cx="9144000" cy="369345"/>
          </a:xfrm>
        </p:spPr>
        <p:txBody>
          <a:bodyPr/>
          <a:lstStyle>
            <a:lvl1pPr marL="0" indent="0" algn="ctr">
              <a:buNone/>
              <a:defRPr sz="2400"/>
            </a:lvl1pPr>
            <a:lvl2pPr marL="457179" indent="0" algn="ctr">
              <a:buNone/>
              <a:defRPr sz="2000"/>
            </a:lvl2pPr>
            <a:lvl3pPr marL="914358" indent="0" algn="ctr">
              <a:buNone/>
              <a:defRPr sz="1800"/>
            </a:lvl3pPr>
            <a:lvl4pPr marL="1371536" indent="0" algn="ctr">
              <a:buNone/>
              <a:defRPr sz="1600"/>
            </a:lvl4pPr>
            <a:lvl5pPr marL="1828715" indent="0" algn="ctr">
              <a:buNone/>
              <a:defRPr sz="1600"/>
            </a:lvl5pPr>
            <a:lvl6pPr marL="2285894" indent="0" algn="ctr">
              <a:buNone/>
              <a:defRPr sz="1600"/>
            </a:lvl6pPr>
            <a:lvl7pPr marL="2743073" indent="0" algn="ctr">
              <a:buNone/>
              <a:defRPr sz="1600"/>
            </a:lvl7pPr>
            <a:lvl8pPr marL="3200252" indent="0" algn="ctr">
              <a:buNone/>
              <a:defRPr sz="1600"/>
            </a:lvl8pPr>
            <a:lvl9pPr marL="365743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609600" y="6377941"/>
            <a:ext cx="2804160" cy="276999"/>
          </a:xfrm>
        </p:spPr>
        <p:txBody>
          <a:bodyPr/>
          <a:lstStyle/>
          <a:p>
            <a:fld id="{18B35AFC-2618-4C5A-AC18-4331823BB484}" type="datetimeFigureOut">
              <a:rPr lang="en-GB" smtClean="0"/>
              <a:t>24/11/2025</a:t>
            </a:fld>
            <a:endParaRPr lang="en-GB"/>
          </a:p>
        </p:txBody>
      </p:sp>
      <p:sp>
        <p:nvSpPr>
          <p:cNvPr id="5" name="Footer Placeholder 4"/>
          <p:cNvSpPr>
            <a:spLocks noGrp="1"/>
          </p:cNvSpPr>
          <p:nvPr>
            <p:ph type="ftr" sz="quarter" idx="11"/>
          </p:nvPr>
        </p:nvSpPr>
        <p:spPr>
          <a:xfrm>
            <a:off x="4145280" y="6377941"/>
            <a:ext cx="3901440" cy="276999"/>
          </a:xfrm>
        </p:spPr>
        <p:txBody>
          <a:bodyPr/>
          <a:lstStyle/>
          <a:p>
            <a:endParaRPr lang="en-GB"/>
          </a:p>
        </p:txBody>
      </p:sp>
      <p:sp>
        <p:nvSpPr>
          <p:cNvPr id="6" name="Slide Number Placeholder 5"/>
          <p:cNvSpPr>
            <a:spLocks noGrp="1"/>
          </p:cNvSpPr>
          <p:nvPr>
            <p:ph type="sldNum" sz="quarter" idx="12"/>
          </p:nvPr>
        </p:nvSpPr>
        <p:spPr>
          <a:xfrm>
            <a:off x="8778241" y="6377941"/>
            <a:ext cx="2804160" cy="276999"/>
          </a:xfrm>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29731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9CF6B7-1E4C-47D4-B2D8-74818477E347}" type="datetimeFigureOut">
              <a:rPr lang="en-GB" smtClean="0"/>
              <a:t>24/11/2025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B2504D3-846C-41A7-B21E-C3BE04ED95F9}" type="slidenum">
              <a:rPr lang="en-GB" smtClean="0"/>
              <a:t>‹#›</a:t>
            </a:fld>
            <a:endParaRPr lang="en-GB"/>
          </a:p>
        </p:txBody>
      </p:sp>
    </p:spTree>
    <p:extLst>
      <p:ext uri="{BB962C8B-B14F-4D97-AF65-F5344CB8AC3E}">
        <p14:creationId xmlns:p14="http://schemas.microsoft.com/office/powerpoint/2010/main" val="238248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25044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63668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212950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90960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7062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220619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6.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971360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Lst>
  <p:txStyles>
    <p:titleStyle>
      <a:lvl1pPr algn="l" defTabSz="554500"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5" indent="-138625" algn="l" defTabSz="554500"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75" indent="-138625" algn="l" defTabSz="554500"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25" indent="-138625" algn="l" defTabSz="554500"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2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6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500" rtl="0" eaLnBrk="1" latinLnBrk="0" hangingPunct="1">
        <a:defRPr sz="1092" kern="1200">
          <a:solidFill>
            <a:schemeClr val="tx1"/>
          </a:solidFill>
          <a:latin typeface="+mn-lt"/>
          <a:ea typeface="+mn-ea"/>
          <a:cs typeface="+mn-cs"/>
        </a:defRPr>
      </a:lvl1pPr>
      <a:lvl2pPr marL="277250" algn="l" defTabSz="554500" rtl="0" eaLnBrk="1" latinLnBrk="0" hangingPunct="1">
        <a:defRPr sz="1092" kern="1200">
          <a:solidFill>
            <a:schemeClr val="tx1"/>
          </a:solidFill>
          <a:latin typeface="+mn-lt"/>
          <a:ea typeface="+mn-ea"/>
          <a:cs typeface="+mn-cs"/>
        </a:defRPr>
      </a:lvl2pPr>
      <a:lvl3pPr marL="554500" algn="l" defTabSz="554500" rtl="0" eaLnBrk="1" latinLnBrk="0" hangingPunct="1">
        <a:defRPr sz="1092" kern="1200">
          <a:solidFill>
            <a:schemeClr val="tx1"/>
          </a:solidFill>
          <a:latin typeface="+mn-lt"/>
          <a:ea typeface="+mn-ea"/>
          <a:cs typeface="+mn-cs"/>
        </a:defRPr>
      </a:lvl3pPr>
      <a:lvl4pPr marL="831750" algn="l" defTabSz="554500" rtl="0" eaLnBrk="1" latinLnBrk="0" hangingPunct="1">
        <a:defRPr sz="1092" kern="1200">
          <a:solidFill>
            <a:schemeClr val="tx1"/>
          </a:solidFill>
          <a:latin typeface="+mn-lt"/>
          <a:ea typeface="+mn-ea"/>
          <a:cs typeface="+mn-cs"/>
        </a:defRPr>
      </a:lvl4pPr>
      <a:lvl5pPr marL="1109000" algn="l" defTabSz="554500" rtl="0" eaLnBrk="1" latinLnBrk="0" hangingPunct="1">
        <a:defRPr sz="1092" kern="1200">
          <a:solidFill>
            <a:schemeClr val="tx1"/>
          </a:solidFill>
          <a:latin typeface="+mn-lt"/>
          <a:ea typeface="+mn-ea"/>
          <a:cs typeface="+mn-cs"/>
        </a:defRPr>
      </a:lvl5pPr>
      <a:lvl6pPr marL="1386250" algn="l" defTabSz="554500" rtl="0" eaLnBrk="1" latinLnBrk="0" hangingPunct="1">
        <a:defRPr sz="1092" kern="1200">
          <a:solidFill>
            <a:schemeClr val="tx1"/>
          </a:solidFill>
          <a:latin typeface="+mn-lt"/>
          <a:ea typeface="+mn-ea"/>
          <a:cs typeface="+mn-cs"/>
        </a:defRPr>
      </a:lvl6pPr>
      <a:lvl7pPr marL="1663500" algn="l" defTabSz="554500" rtl="0" eaLnBrk="1" latinLnBrk="0" hangingPunct="1">
        <a:defRPr sz="1092" kern="1200">
          <a:solidFill>
            <a:schemeClr val="tx1"/>
          </a:solidFill>
          <a:latin typeface="+mn-lt"/>
          <a:ea typeface="+mn-ea"/>
          <a:cs typeface="+mn-cs"/>
        </a:defRPr>
      </a:lvl7pPr>
      <a:lvl8pPr marL="1940750" algn="l" defTabSz="554500" rtl="0" eaLnBrk="1" latinLnBrk="0" hangingPunct="1">
        <a:defRPr sz="1092" kern="1200">
          <a:solidFill>
            <a:schemeClr val="tx1"/>
          </a:solidFill>
          <a:latin typeface="+mn-lt"/>
          <a:ea typeface="+mn-ea"/>
          <a:cs typeface="+mn-cs"/>
        </a:defRPr>
      </a:lvl8pPr>
      <a:lvl9pPr marL="2218001" algn="l" defTabSz="554500" rtl="0" eaLnBrk="1" latinLnBrk="0" hangingPunct="1">
        <a:defRPr sz="10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41629528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62743"/>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618778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Lst>
  <p:txStyles>
    <p:titleStyle>
      <a:lvl1pPr algn="l" defTabSz="554500"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5" indent="-138625" algn="l" defTabSz="554500"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75" indent="-138625" algn="l" defTabSz="554500"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25" indent="-138625" algn="l" defTabSz="554500"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2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6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500" rtl="0" eaLnBrk="1" latinLnBrk="0" hangingPunct="1">
        <a:defRPr sz="1092" kern="1200">
          <a:solidFill>
            <a:schemeClr val="tx1"/>
          </a:solidFill>
          <a:latin typeface="+mn-lt"/>
          <a:ea typeface="+mn-ea"/>
          <a:cs typeface="+mn-cs"/>
        </a:defRPr>
      </a:lvl1pPr>
      <a:lvl2pPr marL="277250" algn="l" defTabSz="554500" rtl="0" eaLnBrk="1" latinLnBrk="0" hangingPunct="1">
        <a:defRPr sz="1092" kern="1200">
          <a:solidFill>
            <a:schemeClr val="tx1"/>
          </a:solidFill>
          <a:latin typeface="+mn-lt"/>
          <a:ea typeface="+mn-ea"/>
          <a:cs typeface="+mn-cs"/>
        </a:defRPr>
      </a:lvl2pPr>
      <a:lvl3pPr marL="554500" algn="l" defTabSz="554500" rtl="0" eaLnBrk="1" latinLnBrk="0" hangingPunct="1">
        <a:defRPr sz="1092" kern="1200">
          <a:solidFill>
            <a:schemeClr val="tx1"/>
          </a:solidFill>
          <a:latin typeface="+mn-lt"/>
          <a:ea typeface="+mn-ea"/>
          <a:cs typeface="+mn-cs"/>
        </a:defRPr>
      </a:lvl3pPr>
      <a:lvl4pPr marL="831750" algn="l" defTabSz="554500" rtl="0" eaLnBrk="1" latinLnBrk="0" hangingPunct="1">
        <a:defRPr sz="1092" kern="1200">
          <a:solidFill>
            <a:schemeClr val="tx1"/>
          </a:solidFill>
          <a:latin typeface="+mn-lt"/>
          <a:ea typeface="+mn-ea"/>
          <a:cs typeface="+mn-cs"/>
        </a:defRPr>
      </a:lvl4pPr>
      <a:lvl5pPr marL="1109000" algn="l" defTabSz="554500" rtl="0" eaLnBrk="1" latinLnBrk="0" hangingPunct="1">
        <a:defRPr sz="1092" kern="1200">
          <a:solidFill>
            <a:schemeClr val="tx1"/>
          </a:solidFill>
          <a:latin typeface="+mn-lt"/>
          <a:ea typeface="+mn-ea"/>
          <a:cs typeface="+mn-cs"/>
        </a:defRPr>
      </a:lvl5pPr>
      <a:lvl6pPr marL="1386250" algn="l" defTabSz="554500" rtl="0" eaLnBrk="1" latinLnBrk="0" hangingPunct="1">
        <a:defRPr sz="1092" kern="1200">
          <a:solidFill>
            <a:schemeClr val="tx1"/>
          </a:solidFill>
          <a:latin typeface="+mn-lt"/>
          <a:ea typeface="+mn-ea"/>
          <a:cs typeface="+mn-cs"/>
        </a:defRPr>
      </a:lvl6pPr>
      <a:lvl7pPr marL="1663500" algn="l" defTabSz="554500" rtl="0" eaLnBrk="1" latinLnBrk="0" hangingPunct="1">
        <a:defRPr sz="1092" kern="1200">
          <a:solidFill>
            <a:schemeClr val="tx1"/>
          </a:solidFill>
          <a:latin typeface="+mn-lt"/>
          <a:ea typeface="+mn-ea"/>
          <a:cs typeface="+mn-cs"/>
        </a:defRPr>
      </a:lvl7pPr>
      <a:lvl8pPr marL="1940750" algn="l" defTabSz="554500" rtl="0" eaLnBrk="1" latinLnBrk="0" hangingPunct="1">
        <a:defRPr sz="1092" kern="1200">
          <a:solidFill>
            <a:schemeClr val="tx1"/>
          </a:solidFill>
          <a:latin typeface="+mn-lt"/>
          <a:ea typeface="+mn-ea"/>
          <a:cs typeface="+mn-cs"/>
        </a:defRPr>
      </a:lvl8pPr>
      <a:lvl9pPr marL="2218001" algn="l" defTabSz="554500" rtl="0" eaLnBrk="1" latinLnBrk="0" hangingPunct="1">
        <a:defRPr sz="1092"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38367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Lst>
  <p:txStyles>
    <p:titleStyle>
      <a:lvl1pPr algn="l" defTabSz="554500"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5" indent="-138625" algn="l" defTabSz="554500"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75" indent="-138625" algn="l" defTabSz="554500"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25" indent="-138625" algn="l" defTabSz="554500"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2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75"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626" indent="-138625" algn="l" defTabSz="554500"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500" rtl="0" eaLnBrk="1" latinLnBrk="0" hangingPunct="1">
        <a:defRPr sz="1092" kern="1200">
          <a:solidFill>
            <a:schemeClr val="tx1"/>
          </a:solidFill>
          <a:latin typeface="+mn-lt"/>
          <a:ea typeface="+mn-ea"/>
          <a:cs typeface="+mn-cs"/>
        </a:defRPr>
      </a:lvl1pPr>
      <a:lvl2pPr marL="277250" algn="l" defTabSz="554500" rtl="0" eaLnBrk="1" latinLnBrk="0" hangingPunct="1">
        <a:defRPr sz="1092" kern="1200">
          <a:solidFill>
            <a:schemeClr val="tx1"/>
          </a:solidFill>
          <a:latin typeface="+mn-lt"/>
          <a:ea typeface="+mn-ea"/>
          <a:cs typeface="+mn-cs"/>
        </a:defRPr>
      </a:lvl2pPr>
      <a:lvl3pPr marL="554500" algn="l" defTabSz="554500" rtl="0" eaLnBrk="1" latinLnBrk="0" hangingPunct="1">
        <a:defRPr sz="1092" kern="1200">
          <a:solidFill>
            <a:schemeClr val="tx1"/>
          </a:solidFill>
          <a:latin typeface="+mn-lt"/>
          <a:ea typeface="+mn-ea"/>
          <a:cs typeface="+mn-cs"/>
        </a:defRPr>
      </a:lvl3pPr>
      <a:lvl4pPr marL="831750" algn="l" defTabSz="554500" rtl="0" eaLnBrk="1" latinLnBrk="0" hangingPunct="1">
        <a:defRPr sz="1092" kern="1200">
          <a:solidFill>
            <a:schemeClr val="tx1"/>
          </a:solidFill>
          <a:latin typeface="+mn-lt"/>
          <a:ea typeface="+mn-ea"/>
          <a:cs typeface="+mn-cs"/>
        </a:defRPr>
      </a:lvl4pPr>
      <a:lvl5pPr marL="1109000" algn="l" defTabSz="554500" rtl="0" eaLnBrk="1" latinLnBrk="0" hangingPunct="1">
        <a:defRPr sz="1092" kern="1200">
          <a:solidFill>
            <a:schemeClr val="tx1"/>
          </a:solidFill>
          <a:latin typeface="+mn-lt"/>
          <a:ea typeface="+mn-ea"/>
          <a:cs typeface="+mn-cs"/>
        </a:defRPr>
      </a:lvl5pPr>
      <a:lvl6pPr marL="1386250" algn="l" defTabSz="554500" rtl="0" eaLnBrk="1" latinLnBrk="0" hangingPunct="1">
        <a:defRPr sz="1092" kern="1200">
          <a:solidFill>
            <a:schemeClr val="tx1"/>
          </a:solidFill>
          <a:latin typeface="+mn-lt"/>
          <a:ea typeface="+mn-ea"/>
          <a:cs typeface="+mn-cs"/>
        </a:defRPr>
      </a:lvl6pPr>
      <a:lvl7pPr marL="1663500" algn="l" defTabSz="554500" rtl="0" eaLnBrk="1" latinLnBrk="0" hangingPunct="1">
        <a:defRPr sz="1092" kern="1200">
          <a:solidFill>
            <a:schemeClr val="tx1"/>
          </a:solidFill>
          <a:latin typeface="+mn-lt"/>
          <a:ea typeface="+mn-ea"/>
          <a:cs typeface="+mn-cs"/>
        </a:defRPr>
      </a:lvl7pPr>
      <a:lvl8pPr marL="1940750" algn="l" defTabSz="554500" rtl="0" eaLnBrk="1" latinLnBrk="0" hangingPunct="1">
        <a:defRPr sz="1092" kern="1200">
          <a:solidFill>
            <a:schemeClr val="tx1"/>
          </a:solidFill>
          <a:latin typeface="+mn-lt"/>
          <a:ea typeface="+mn-ea"/>
          <a:cs typeface="+mn-cs"/>
        </a:defRPr>
      </a:lvl8pPr>
      <a:lvl9pPr marL="2218001" algn="l" defTabSz="554500" rtl="0" eaLnBrk="1" latinLnBrk="0" hangingPunct="1">
        <a:defRPr sz="1092"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09600" y="274320"/>
            <a:ext cx="109728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11/24/2025</a:t>
            </a:fld>
            <a:endParaRPr lang="en-US" dirty="0"/>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04781328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sbuhb.nhs.wales/about-us/a-healthier-swansea-bay/" TargetMode="External"/><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8911AF9-EF40-5E74-6301-6051F583E43B}"/>
              </a:ext>
            </a:extLst>
          </p:cNvPr>
          <p:cNvSpPr>
            <a:spLocks noGrp="1"/>
          </p:cNvSpPr>
          <p:nvPr>
            <p:ph type="body" sz="quarter" idx="10"/>
          </p:nvPr>
        </p:nvSpPr>
        <p:spPr>
          <a:xfrm>
            <a:off x="555581" y="467043"/>
            <a:ext cx="10556853" cy="1704253"/>
          </a:xfrm>
        </p:spPr>
        <p:txBody>
          <a:bodyPr/>
          <a:lstStyle/>
          <a:p>
            <a:endParaRPr lang="en-GB" dirty="0"/>
          </a:p>
          <a:p>
            <a:pPr algn="ctr"/>
            <a:endParaRPr lang="en-GB" sz="4400" b="1" dirty="0"/>
          </a:p>
          <a:p>
            <a:pPr algn="ctr"/>
            <a:r>
              <a:rPr lang="en-GB" sz="4400" b="1" dirty="0"/>
              <a:t>CSP Development</a:t>
            </a:r>
          </a:p>
          <a:p>
            <a:pPr algn="ctr"/>
            <a:r>
              <a:rPr lang="en-GB" sz="4400" b="1" dirty="0"/>
              <a:t>H</a:t>
            </a:r>
            <a:r>
              <a:rPr lang="en-GB" sz="4400" b="1"/>
              <a:t>&amp;CSI</a:t>
            </a:r>
          </a:p>
          <a:p>
            <a:pPr algn="ctr"/>
            <a:r>
              <a:rPr lang="en-GB" sz="3200" b="1"/>
              <a:t>20</a:t>
            </a:r>
            <a:r>
              <a:rPr lang="en-GB" sz="3200" b="1" baseline="30000"/>
              <a:t>th</a:t>
            </a:r>
            <a:r>
              <a:rPr lang="en-GB" sz="3200" b="1"/>
              <a:t> </a:t>
            </a:r>
            <a:r>
              <a:rPr lang="en-GB" sz="3200" b="1" dirty="0"/>
              <a:t>October 2025</a:t>
            </a:r>
          </a:p>
        </p:txBody>
      </p:sp>
    </p:spTree>
    <p:extLst>
      <p:ext uri="{BB962C8B-B14F-4D97-AF65-F5344CB8AC3E}">
        <p14:creationId xmlns:p14="http://schemas.microsoft.com/office/powerpoint/2010/main" val="2165370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A8F22-14D7-E621-2973-0711D1922222}"/>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0712E704-0C19-048E-EB9E-B11E68F24D0C}"/>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07690158-C88C-6880-12F9-23DCC37D618C}"/>
              </a:ext>
            </a:extLst>
          </p:cNvPr>
          <p:cNvPicPr>
            <a:picLocks noChangeAspect="1"/>
          </p:cNvPicPr>
          <p:nvPr/>
        </p:nvPicPr>
        <p:blipFill>
          <a:blip r:embed="rId2"/>
          <a:stretch>
            <a:fillRect/>
          </a:stretch>
        </p:blipFill>
        <p:spPr>
          <a:xfrm>
            <a:off x="0" y="6112"/>
            <a:ext cx="12192000" cy="6845776"/>
          </a:xfrm>
          <a:prstGeom prst="rect">
            <a:avLst/>
          </a:prstGeom>
        </p:spPr>
      </p:pic>
    </p:spTree>
    <p:extLst>
      <p:ext uri="{BB962C8B-B14F-4D97-AF65-F5344CB8AC3E}">
        <p14:creationId xmlns:p14="http://schemas.microsoft.com/office/powerpoint/2010/main" val="526069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5BA3D-3E36-2CD6-3A45-CF7C3C841D5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BD4C2B2E-824E-5A47-8C89-53515C2D288F}"/>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7F709C6B-4969-03CC-A259-8D2DC304EC7B}"/>
              </a:ext>
            </a:extLst>
          </p:cNvPr>
          <p:cNvPicPr>
            <a:picLocks noChangeAspect="1"/>
          </p:cNvPicPr>
          <p:nvPr/>
        </p:nvPicPr>
        <p:blipFill>
          <a:blip r:embed="rId2"/>
          <a:stretch>
            <a:fillRect/>
          </a:stretch>
        </p:blipFill>
        <p:spPr>
          <a:xfrm>
            <a:off x="0" y="11668"/>
            <a:ext cx="12192000" cy="6834663"/>
          </a:xfrm>
          <a:prstGeom prst="rect">
            <a:avLst/>
          </a:prstGeom>
        </p:spPr>
      </p:pic>
    </p:spTree>
    <p:extLst>
      <p:ext uri="{BB962C8B-B14F-4D97-AF65-F5344CB8AC3E}">
        <p14:creationId xmlns:p14="http://schemas.microsoft.com/office/powerpoint/2010/main" val="2858407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77ABE-50CF-6BFA-0E81-99A93C9B95DA}"/>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BB46270-11AA-9F98-DDFB-554CCD0E8A3D}"/>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77035C3B-39F4-004B-3E58-1C3BC01C20B9}"/>
              </a:ext>
            </a:extLst>
          </p:cNvPr>
          <p:cNvPicPr>
            <a:picLocks noChangeAspect="1"/>
          </p:cNvPicPr>
          <p:nvPr/>
        </p:nvPicPr>
        <p:blipFill>
          <a:blip r:embed="rId2"/>
          <a:stretch>
            <a:fillRect/>
          </a:stretch>
        </p:blipFill>
        <p:spPr>
          <a:xfrm>
            <a:off x="0" y="7400"/>
            <a:ext cx="12192000" cy="6843199"/>
          </a:xfrm>
          <a:prstGeom prst="rect">
            <a:avLst/>
          </a:prstGeom>
        </p:spPr>
      </p:pic>
    </p:spTree>
    <p:extLst>
      <p:ext uri="{BB962C8B-B14F-4D97-AF65-F5344CB8AC3E}">
        <p14:creationId xmlns:p14="http://schemas.microsoft.com/office/powerpoint/2010/main" val="1111915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73B3A-C9C6-032B-D601-8DE3D7FA42F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C9E6D3F-8EC7-A070-BF87-981375C85B8F}"/>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Where We Are</a:t>
            </a:r>
          </a:p>
        </p:txBody>
      </p:sp>
      <p:sp>
        <p:nvSpPr>
          <p:cNvPr id="5" name="TextBox 4">
            <a:extLst>
              <a:ext uri="{FF2B5EF4-FFF2-40B4-BE49-F238E27FC236}">
                <a16:creationId xmlns:a16="http://schemas.microsoft.com/office/drawing/2014/main" id="{B61C0F7F-F161-D57D-9DD9-194EA8676171}"/>
              </a:ext>
            </a:extLst>
          </p:cNvPr>
          <p:cNvSpPr txBox="1"/>
          <p:nvPr/>
        </p:nvSpPr>
        <p:spPr>
          <a:xfrm>
            <a:off x="322024" y="755717"/>
            <a:ext cx="11649397" cy="5203284"/>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GB" dirty="0">
                <a:effectLst/>
                <a:latin typeface="Aptos" panose="020B0004020202020204" pitchFamily="34" charset="0"/>
                <a:ea typeface="Calibri" panose="020F0502020204030204" pitchFamily="34" charset="0"/>
              </a:rPr>
              <a:t>The Health Board’s Clinical Services Plan (CSP) 2019-2025 was extended for 12 months and comes to an end March 2026. </a:t>
            </a:r>
            <a:r>
              <a:rPr lang="en-GB" dirty="0">
                <a:latin typeface="Aptos" panose="020B0004020202020204" pitchFamily="34" charset="0"/>
                <a:ea typeface="Calibri" panose="020F0502020204030204" pitchFamily="34" charset="0"/>
              </a:rPr>
              <a:t>An initial CSP assessment demonstrated that we have delivered on or progressed a number of the main commitments including: </a:t>
            </a:r>
          </a:p>
          <a:p>
            <a:pPr marL="742950" lvl="1"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A clear focus on delivering on Networked Hospitals -, Integrated Clusters; Virtual Wards; Outpatient Modernisation; Stroke Early Supported Discharge and Acute Stroke Unit; Community Mental health and Emotional Wellbeing Strategy; Frailty; Surgical Services Remodelling.</a:t>
            </a:r>
          </a:p>
          <a:p>
            <a:pPr marL="285750"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 A number of changes need to be considered and addressed through a refreshed CSP e.g.</a:t>
            </a:r>
            <a:r>
              <a:rPr lang="en-GB" dirty="0">
                <a:solidFill>
                  <a:prstClr val="black"/>
                </a:solidFill>
                <a:latin typeface="Aptos" panose="020B0004020202020204" pitchFamily="34" charset="0"/>
                <a:ea typeface="Calibri" panose="020F0502020204030204" pitchFamily="34" charset="0"/>
                <a:cs typeface="Times New Roman" panose="02020603050405020304" pitchFamily="18" charset="0"/>
              </a:rPr>
              <a:t> A Healthier Wales Refresh (2024), National clinical Framework (2021), Duty of Quality Statutory Guidance and Quality Standards (2023)</a:t>
            </a:r>
          </a:p>
          <a:p>
            <a:pPr marL="285750"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The Health Board has also seen significant changes in leadership and in the development of its strategic objectives and various strategies which have been brought together in the Organisational Strategy, being launched at the AGM 9th September 2025.</a:t>
            </a:r>
          </a:p>
          <a:p>
            <a:pPr marL="285750"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The Health Board is in Targeted Intervention for Finance, Strategy and Planning. The WG Escalation Framework sets out clear expectations for the Health Board to have in place an </a:t>
            </a:r>
            <a:r>
              <a:rPr lang="en-GB" b="1" dirty="0">
                <a:latin typeface="Aptos" panose="020B0004020202020204" pitchFamily="34" charset="0"/>
                <a:ea typeface="Calibri" panose="020F0502020204030204" pitchFamily="34" charset="0"/>
              </a:rPr>
              <a:t>agreed clinical Strategy </a:t>
            </a:r>
            <a:r>
              <a:rPr lang="en-GB" dirty="0">
                <a:latin typeface="Aptos" panose="020B0004020202020204" pitchFamily="34" charset="0"/>
                <a:ea typeface="Calibri" panose="020F0502020204030204" pitchFamily="34" charset="0"/>
              </a:rPr>
              <a:t>and </a:t>
            </a:r>
            <a:r>
              <a:rPr lang="en-GB" b="1" dirty="0">
                <a:latin typeface="Aptos" panose="020B0004020202020204" pitchFamily="34" charset="0"/>
                <a:ea typeface="Calibri" panose="020F0502020204030204" pitchFamily="34" charset="0"/>
              </a:rPr>
              <a:t>development of  Clinical Plans </a:t>
            </a:r>
            <a:r>
              <a:rPr lang="en-GB" dirty="0">
                <a:latin typeface="Aptos" panose="020B0004020202020204" pitchFamily="34" charset="0"/>
                <a:ea typeface="Calibri" panose="020F0502020204030204" pitchFamily="34" charset="0"/>
              </a:rPr>
              <a:t>to lead future planning and investment decisions. </a:t>
            </a:r>
          </a:p>
          <a:p>
            <a:pPr marL="342905" indent="-342905" algn="just" defTabSz="914413">
              <a:lnSpc>
                <a:spcPct val="107000"/>
              </a:lnSpc>
              <a:buFont typeface="Symbol" panose="05050102010706020507" pitchFamily="18" charset="2"/>
              <a:buChar char=""/>
            </a:pPr>
            <a:endParaRPr lang="en-GB" dirty="0">
              <a:latin typeface="Aptos" panose="020B0004020202020204" pitchFamily="34" charset="0"/>
              <a:ea typeface="Calibri" panose="020F0502020204030204" pitchFamily="34" charset="0"/>
            </a:endParaRPr>
          </a:p>
          <a:p>
            <a:pPr marL="342905" indent="-342905" algn="just" defTabSz="914413">
              <a:lnSpc>
                <a:spcPct val="107000"/>
              </a:lnSpc>
              <a:buFont typeface="Symbol" panose="05050102010706020507" pitchFamily="18" charset="2"/>
              <a:buChar char=""/>
            </a:pPr>
            <a:endParaRPr lang="en-GB"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538918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81048-9978-E7F9-3482-30E01C2C60B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3CA402D-79F9-309C-98B9-230450178155}"/>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What is the Clinical Strategic Plan (And what Is It Not)</a:t>
            </a:r>
          </a:p>
        </p:txBody>
      </p:sp>
      <p:sp>
        <p:nvSpPr>
          <p:cNvPr id="5" name="TextBox 4">
            <a:extLst>
              <a:ext uri="{FF2B5EF4-FFF2-40B4-BE49-F238E27FC236}">
                <a16:creationId xmlns:a16="http://schemas.microsoft.com/office/drawing/2014/main" id="{D21F7FB9-1D7F-203D-4021-1F6A8B2446DA}"/>
              </a:ext>
            </a:extLst>
          </p:cNvPr>
          <p:cNvSpPr txBox="1"/>
          <p:nvPr/>
        </p:nvSpPr>
        <p:spPr>
          <a:xfrm>
            <a:off x="322025" y="1518464"/>
            <a:ext cx="11649397" cy="4308231"/>
          </a:xfrm>
          <a:prstGeom prst="rect">
            <a:avLst/>
          </a:prstGeom>
          <a:noFill/>
        </p:spPr>
        <p:txBody>
          <a:bodyPr wrap="square">
            <a:spAutoFit/>
          </a:bodyPr>
          <a:lstStyle/>
          <a:p>
            <a:pPr marL="342900" indent="-342900" algn="just" defTabSz="914413">
              <a:lnSpc>
                <a:spcPct val="107000"/>
              </a:lnSpc>
              <a:buFont typeface="Arial" panose="020B0604020202020204" pitchFamily="34" charset="0"/>
              <a:buChar char="•"/>
            </a:pPr>
            <a:r>
              <a:rPr lang="en-GB" dirty="0">
                <a:latin typeface="Aptos" panose="020B0004020202020204" pitchFamily="34" charset="0"/>
                <a:ea typeface="Calibri" panose="020F0502020204030204" pitchFamily="34" charset="0"/>
              </a:rPr>
              <a:t>The Clinical Strategic Plan:</a:t>
            </a:r>
          </a:p>
          <a:p>
            <a:pPr marL="1257305" lvl="2" indent="-342905" algn="just" defTabSz="914413">
              <a:lnSpc>
                <a:spcPct val="107000"/>
              </a:lnSpc>
              <a:buFont typeface="Wingdings" panose="05000000000000000000" pitchFamily="2" charset="2"/>
              <a:buChar char=""/>
            </a:pPr>
            <a:r>
              <a:rPr lang="en-GB" dirty="0">
                <a:latin typeface="Aptos" panose="020B0004020202020204" pitchFamily="34" charset="0"/>
                <a:ea typeface="Calibri" panose="020F0502020204030204" pitchFamily="34" charset="0"/>
              </a:rPr>
              <a:t>Is a high-level road map aligning clinical priorities with the Organisational Strategy</a:t>
            </a:r>
          </a:p>
          <a:p>
            <a:pPr marL="1257305" lvl="2" indent="-342905" algn="just" defTabSz="914413">
              <a:lnSpc>
                <a:spcPct val="107000"/>
              </a:lnSpc>
              <a:buFont typeface="Wingdings" panose="05000000000000000000" pitchFamily="2" charset="2"/>
              <a:buChar char=""/>
            </a:pPr>
            <a:r>
              <a:rPr lang="en-GB" dirty="0">
                <a:latin typeface="Aptos" panose="020B0004020202020204" pitchFamily="34" charset="0"/>
                <a:ea typeface="Calibri" panose="020F0502020204030204" pitchFamily="34" charset="0"/>
              </a:rPr>
              <a:t>Focuses on long-term goals, vision and direction for clinical services</a:t>
            </a:r>
          </a:p>
          <a:p>
            <a:pPr marL="1257305" lvl="2" indent="-342905" algn="just" defTabSz="914413">
              <a:lnSpc>
                <a:spcPct val="107000"/>
              </a:lnSpc>
              <a:buFont typeface="Wingdings" panose="05000000000000000000" pitchFamily="2" charset="2"/>
              <a:buChar char=""/>
            </a:pPr>
            <a:r>
              <a:rPr lang="en-GB" dirty="0">
                <a:latin typeface="Aptos" panose="020B0004020202020204" pitchFamily="34" charset="0"/>
                <a:ea typeface="Calibri" panose="020F0502020204030204" pitchFamily="34" charset="0"/>
              </a:rPr>
              <a:t>Guides decision-making, investment and partnerships across the health system</a:t>
            </a:r>
          </a:p>
          <a:p>
            <a:pPr marL="1257305" lvl="2" indent="-342905" algn="just" defTabSz="914413">
              <a:lnSpc>
                <a:spcPct val="107000"/>
              </a:lnSpc>
              <a:buFont typeface="Wingdings" panose="05000000000000000000" pitchFamily="2" charset="2"/>
              <a:buChar char=""/>
            </a:pPr>
            <a:r>
              <a:rPr lang="en-GB" dirty="0">
                <a:latin typeface="Aptos" panose="020B0004020202020204" pitchFamily="34" charset="0"/>
                <a:ea typeface="Calibri" panose="020F0502020204030204" pitchFamily="34" charset="0"/>
              </a:rPr>
              <a:t>Defines priorities </a:t>
            </a:r>
          </a:p>
          <a:p>
            <a:pPr marL="342900" indent="-342900" algn="just" defTabSz="914413">
              <a:lnSpc>
                <a:spcPct val="107000"/>
              </a:lnSpc>
              <a:buFont typeface="Arial" panose="020B0604020202020204" pitchFamily="34" charset="0"/>
              <a:buChar char="•"/>
            </a:pPr>
            <a:r>
              <a:rPr lang="en-GB" dirty="0">
                <a:latin typeface="Aptos" panose="020B0004020202020204" pitchFamily="34" charset="0"/>
                <a:ea typeface="Calibri" panose="020F0502020204030204" pitchFamily="34" charset="0"/>
              </a:rPr>
              <a:t>The Clinical Strategic Plan</a:t>
            </a:r>
          </a:p>
          <a:p>
            <a:pPr marL="1257305" lvl="2" indent="-342905" algn="just" defTabSz="914413" fontAlgn="base">
              <a:lnSpc>
                <a:spcPct val="107000"/>
              </a:lnSpc>
              <a:spcBef>
                <a:spcPct val="0"/>
              </a:spcBef>
              <a:spcAft>
                <a:spcPct val="0"/>
              </a:spcAft>
              <a:buFont typeface="Wingdings" panose="05000000000000000000" pitchFamily="2" charset="2"/>
              <a:buChar char=""/>
            </a:pPr>
            <a:r>
              <a:rPr lang="en-US" altLang="en-US" dirty="0">
                <a:latin typeface="Aptos" panose="020B0004020202020204" pitchFamily="34" charset="0"/>
                <a:ea typeface="Calibri" panose="020F0502020204030204" pitchFamily="34" charset="0"/>
              </a:rPr>
              <a:t>Not a detailed operational plan.</a:t>
            </a:r>
          </a:p>
          <a:p>
            <a:pPr marL="1257305" lvl="2" indent="-342905" algn="just" defTabSz="914413" fontAlgn="base">
              <a:lnSpc>
                <a:spcPct val="107000"/>
              </a:lnSpc>
              <a:spcBef>
                <a:spcPct val="0"/>
              </a:spcBef>
              <a:spcAft>
                <a:spcPct val="0"/>
              </a:spcAft>
              <a:buFont typeface="Wingdings" panose="05000000000000000000" pitchFamily="2" charset="2"/>
              <a:buChar char=""/>
            </a:pPr>
            <a:r>
              <a:rPr lang="en-US" altLang="en-US" dirty="0">
                <a:latin typeface="Aptos" panose="020B0004020202020204" pitchFamily="34" charset="0"/>
                <a:ea typeface="Calibri" panose="020F0502020204030204" pitchFamily="34" charset="0"/>
              </a:rPr>
              <a:t>Not focused on service capacity plans, workforce plans, or detailed estates plans.</a:t>
            </a:r>
          </a:p>
          <a:p>
            <a:pPr marL="1257305" lvl="2" indent="-342905" algn="just" defTabSz="914413" fontAlgn="base">
              <a:lnSpc>
                <a:spcPct val="107000"/>
              </a:lnSpc>
              <a:spcBef>
                <a:spcPct val="0"/>
              </a:spcBef>
              <a:spcAft>
                <a:spcPts val="600"/>
              </a:spcAft>
              <a:buFont typeface="Wingdings" panose="05000000000000000000" pitchFamily="2" charset="2"/>
              <a:buChar char=""/>
            </a:pPr>
            <a:r>
              <a:rPr lang="en-US" altLang="en-US" dirty="0">
                <a:latin typeface="Aptos" panose="020B0004020202020204" pitchFamily="34" charset="0"/>
                <a:ea typeface="Calibri" panose="020F0502020204030204" pitchFamily="34" charset="0"/>
              </a:rPr>
              <a:t>Not limited to one specialty or department.</a:t>
            </a:r>
          </a:p>
          <a:p>
            <a:pPr marL="342900" indent="-342900" algn="just" defTabSz="914413" fontAlgn="base">
              <a:lnSpc>
                <a:spcPct val="107000"/>
              </a:lnSpc>
              <a:spcBef>
                <a:spcPct val="0"/>
              </a:spcBef>
              <a:spcAft>
                <a:spcPct val="0"/>
              </a:spcAft>
              <a:buFont typeface="Arial" panose="020B0604020202020204" pitchFamily="34" charset="0"/>
              <a:buChar char="•"/>
            </a:pPr>
            <a:r>
              <a:rPr lang="en-US" altLang="en-US" dirty="0">
                <a:latin typeface="Aptos" panose="020B0004020202020204" pitchFamily="34" charset="0"/>
                <a:ea typeface="Calibri" panose="020F0502020204030204" pitchFamily="34" charset="0"/>
              </a:rPr>
              <a:t>The Clinical Strategic Plan will be supported by System and Condition specific Clinical Service Plans</a:t>
            </a:r>
          </a:p>
          <a:p>
            <a:pPr marL="342900" indent="-342900" algn="just" defTabSz="914413" fontAlgn="base">
              <a:lnSpc>
                <a:spcPct val="107000"/>
              </a:lnSpc>
              <a:spcBef>
                <a:spcPct val="0"/>
              </a:spcBef>
              <a:spcAft>
                <a:spcPct val="0"/>
              </a:spcAft>
              <a:buFont typeface="Arial" panose="020B0604020202020204" pitchFamily="34" charset="0"/>
              <a:buChar char="•"/>
            </a:pPr>
            <a:endParaRPr lang="en-US" altLang="en-US" dirty="0">
              <a:latin typeface="Aptos" panose="020B0004020202020204" pitchFamily="34" charset="0"/>
              <a:ea typeface="Calibri" panose="020F0502020204030204" pitchFamily="34" charset="0"/>
            </a:endParaRPr>
          </a:p>
          <a:p>
            <a:pPr algn="just" defTabSz="914413" fontAlgn="base">
              <a:lnSpc>
                <a:spcPct val="107000"/>
              </a:lnSpc>
              <a:spcBef>
                <a:spcPct val="0"/>
              </a:spcBef>
              <a:spcAft>
                <a:spcPct val="0"/>
              </a:spcAft>
            </a:pPr>
            <a:endParaRPr lang="en-US" altLang="en-US" dirty="0">
              <a:latin typeface="Aptos" panose="020B0004020202020204" pitchFamily="34" charset="0"/>
              <a:ea typeface="Calibri" panose="020F0502020204030204" pitchFamily="34" charset="0"/>
            </a:endParaRPr>
          </a:p>
          <a:p>
            <a:pPr marL="342905" indent="-342905" algn="just" defTabSz="914413">
              <a:lnSpc>
                <a:spcPct val="107000"/>
              </a:lnSpc>
              <a:buFont typeface="Arial" panose="020B0604020202020204" pitchFamily="34" charset="0"/>
              <a:buChar char="•"/>
            </a:pPr>
            <a:endParaRPr lang="en-GB" dirty="0">
              <a:latin typeface="Aptos" panose="020B0004020202020204" pitchFamily="34" charset="0"/>
              <a:ea typeface="Calibri" panose="020F0502020204030204" pitchFamily="34" charset="0"/>
            </a:endParaRPr>
          </a:p>
          <a:p>
            <a:pPr marL="342905" indent="-342905" algn="just" defTabSz="914413">
              <a:lnSpc>
                <a:spcPct val="107000"/>
              </a:lnSpc>
              <a:buFont typeface="Arial" panose="020B0604020202020204" pitchFamily="34" charset="0"/>
              <a:buChar char="•"/>
            </a:pPr>
            <a:endParaRPr lang="en-GB" dirty="0">
              <a:latin typeface="Aptos" panose="020B0004020202020204" pitchFamily="34" charset="0"/>
              <a:ea typeface="Calibri" panose="020F0502020204030204" pitchFamily="34" charset="0"/>
            </a:endParaRPr>
          </a:p>
        </p:txBody>
      </p:sp>
      <p:graphicFrame>
        <p:nvGraphicFramePr>
          <p:cNvPr id="17" name="Table 16">
            <a:extLst>
              <a:ext uri="{FF2B5EF4-FFF2-40B4-BE49-F238E27FC236}">
                <a16:creationId xmlns:a16="http://schemas.microsoft.com/office/drawing/2014/main" id="{7DCEAFE1-C83A-D863-A898-281989A731D3}"/>
              </a:ext>
            </a:extLst>
          </p:cNvPr>
          <p:cNvGraphicFramePr>
            <a:graphicFrameLocks noGrp="1"/>
          </p:cNvGraphicFramePr>
          <p:nvPr>
            <p:extLst>
              <p:ext uri="{D42A27DB-BD31-4B8C-83A1-F6EECF244321}">
                <p14:modId xmlns:p14="http://schemas.microsoft.com/office/powerpoint/2010/main" val="967494165"/>
              </p:ext>
            </p:extLst>
          </p:nvPr>
        </p:nvGraphicFramePr>
        <p:xfrm>
          <a:off x="468754" y="4800356"/>
          <a:ext cx="11153043" cy="1764000"/>
        </p:xfrm>
        <a:graphic>
          <a:graphicData uri="http://schemas.openxmlformats.org/drawingml/2006/table">
            <a:tbl>
              <a:tblPr firstRow="1" bandRow="1">
                <a:tableStyleId>{5C22544A-7EE6-4342-B048-85BDC9FD1C3A}</a:tableStyleId>
              </a:tblPr>
              <a:tblGrid>
                <a:gridCol w="1194907">
                  <a:extLst>
                    <a:ext uri="{9D8B030D-6E8A-4147-A177-3AD203B41FA5}">
                      <a16:colId xmlns:a16="http://schemas.microsoft.com/office/drawing/2014/main" val="1502971655"/>
                    </a:ext>
                  </a:extLst>
                </a:gridCol>
                <a:gridCol w="4632158">
                  <a:extLst>
                    <a:ext uri="{9D8B030D-6E8A-4147-A177-3AD203B41FA5}">
                      <a16:colId xmlns:a16="http://schemas.microsoft.com/office/drawing/2014/main" val="2358370333"/>
                    </a:ext>
                  </a:extLst>
                </a:gridCol>
                <a:gridCol w="5325978">
                  <a:extLst>
                    <a:ext uri="{9D8B030D-6E8A-4147-A177-3AD203B41FA5}">
                      <a16:colId xmlns:a16="http://schemas.microsoft.com/office/drawing/2014/main" val="3894113931"/>
                    </a:ext>
                  </a:extLst>
                </a:gridCol>
              </a:tblGrid>
              <a:tr h="252000">
                <a:tc>
                  <a:txBody>
                    <a:bodyPr/>
                    <a:lstStyle/>
                    <a:p>
                      <a:pPr marL="0" marR="0" lvl="0" indent="0" algn="ctr" defTabSz="554500" rtl="0" eaLnBrk="1" fontAlgn="auto" latinLnBrk="0" hangingPunct="1">
                        <a:lnSpc>
                          <a:spcPct val="100000"/>
                        </a:lnSpc>
                        <a:spcBef>
                          <a:spcPts val="0"/>
                        </a:spcBef>
                        <a:spcAft>
                          <a:spcPts val="0"/>
                        </a:spcAft>
                        <a:buClrTx/>
                        <a:buSzTx/>
                        <a:buFontTx/>
                        <a:buNone/>
                        <a:tabLst/>
                        <a:defRPr/>
                      </a:pPr>
                      <a:r>
                        <a:rPr lang="en-GB" sz="1400" dirty="0"/>
                        <a:t>Aspect</a:t>
                      </a:r>
                    </a:p>
                  </a:txBody>
                  <a:tcPr marL="72000" marR="0" marT="0" marB="0" anchor="ctr"/>
                </a:tc>
                <a:tc>
                  <a:txBody>
                    <a:bodyPr/>
                    <a:lstStyle/>
                    <a:p>
                      <a:pPr marL="0" marR="0" lvl="0" indent="0" algn="ctr" defTabSz="554500" rtl="0" eaLnBrk="1" fontAlgn="auto" latinLnBrk="0" hangingPunct="1">
                        <a:lnSpc>
                          <a:spcPct val="100000"/>
                        </a:lnSpc>
                        <a:spcBef>
                          <a:spcPts val="0"/>
                        </a:spcBef>
                        <a:spcAft>
                          <a:spcPts val="0"/>
                        </a:spcAft>
                        <a:buClrTx/>
                        <a:buSzTx/>
                        <a:buFontTx/>
                        <a:buNone/>
                        <a:tabLst/>
                        <a:defRPr/>
                      </a:pPr>
                      <a:r>
                        <a:rPr lang="en-GB" sz="1400" b="1" dirty="0"/>
                        <a:t>Clinical Strategic Plan</a:t>
                      </a:r>
                      <a:endParaRPr lang="en-GB" sz="1400" dirty="0"/>
                    </a:p>
                  </a:txBody>
                  <a:tcPr marL="72000" marR="0" marT="0" marB="0" anchor="ctr"/>
                </a:tc>
                <a:tc>
                  <a:txBody>
                    <a:bodyPr/>
                    <a:lstStyle/>
                    <a:p>
                      <a:pPr marL="0" marR="0" lvl="0" indent="0" algn="ctr" defTabSz="554500" rtl="0" eaLnBrk="1" fontAlgn="auto" latinLnBrk="0" hangingPunct="1">
                        <a:lnSpc>
                          <a:spcPct val="100000"/>
                        </a:lnSpc>
                        <a:spcBef>
                          <a:spcPts val="0"/>
                        </a:spcBef>
                        <a:spcAft>
                          <a:spcPts val="0"/>
                        </a:spcAft>
                        <a:buClrTx/>
                        <a:buSzTx/>
                        <a:buFontTx/>
                        <a:buNone/>
                        <a:tabLst/>
                        <a:defRPr/>
                      </a:pPr>
                      <a:r>
                        <a:rPr lang="en-GB" sz="1400" b="1" dirty="0"/>
                        <a:t>Clinical Services Plan</a:t>
                      </a:r>
                      <a:endParaRPr lang="en-GB" sz="1400" dirty="0"/>
                    </a:p>
                  </a:txBody>
                  <a:tcPr marL="72000" marR="0" marT="0" marB="0" anchor="ctr"/>
                </a:tc>
                <a:extLst>
                  <a:ext uri="{0D108BD9-81ED-4DB2-BD59-A6C34878D82A}">
                    <a16:rowId xmlns:a16="http://schemas.microsoft.com/office/drawing/2014/main" val="4101895002"/>
                  </a:ext>
                </a:extLst>
              </a:tr>
              <a:tr h="252000">
                <a:tc>
                  <a:txBody>
                    <a:bodyPr/>
                    <a:lstStyle/>
                    <a:p>
                      <a:r>
                        <a:rPr lang="en-GB" sz="1400" dirty="0"/>
                        <a:t>Purpose</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Sets long-term vision and strategic priorities for services</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Defines what services will be provided, where, and how</a:t>
                      </a:r>
                    </a:p>
                  </a:txBody>
                  <a:tcPr marL="72000" marR="0" marT="0" marB="0" anchor="ctr"/>
                </a:tc>
                <a:extLst>
                  <a:ext uri="{0D108BD9-81ED-4DB2-BD59-A6C34878D82A}">
                    <a16:rowId xmlns:a16="http://schemas.microsoft.com/office/drawing/2014/main" val="666320042"/>
                  </a:ext>
                </a:extLst>
              </a:tr>
              <a:tr h="252000">
                <a:tc>
                  <a:txBody>
                    <a:bodyPr/>
                    <a:lstStyle/>
                    <a:p>
                      <a:r>
                        <a:rPr lang="en-GB" sz="1400" dirty="0"/>
                        <a:t>Scope</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System-wide, cross-service, high-level direction</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Service-specific, detailed, operational configuration</a:t>
                      </a:r>
                    </a:p>
                  </a:txBody>
                  <a:tcPr marL="72000" marR="0" marT="0" marB="0" anchor="ctr"/>
                </a:tc>
                <a:extLst>
                  <a:ext uri="{0D108BD9-81ED-4DB2-BD59-A6C34878D82A}">
                    <a16:rowId xmlns:a16="http://schemas.microsoft.com/office/drawing/2014/main" val="1025778132"/>
                  </a:ext>
                </a:extLst>
              </a:tr>
              <a:tr h="252000">
                <a:tc>
                  <a:txBody>
                    <a:bodyPr/>
                    <a:lstStyle/>
                    <a:p>
                      <a:r>
                        <a:rPr lang="en-GB" sz="1400" dirty="0"/>
                        <a:t>Focus</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Quality, safety, integration, innovation, partnerships</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Models of care, workforce, infrastructure, service locations</a:t>
                      </a:r>
                    </a:p>
                  </a:txBody>
                  <a:tcPr marL="72000" marR="0" marT="0" marB="0" anchor="ctr"/>
                </a:tc>
                <a:extLst>
                  <a:ext uri="{0D108BD9-81ED-4DB2-BD59-A6C34878D82A}">
                    <a16:rowId xmlns:a16="http://schemas.microsoft.com/office/drawing/2014/main" val="1177387312"/>
                  </a:ext>
                </a:extLst>
              </a:tr>
              <a:tr h="252000">
                <a:tc>
                  <a:txBody>
                    <a:bodyPr/>
                    <a:lstStyle/>
                    <a:p>
                      <a:r>
                        <a:rPr lang="en-GB" sz="1400" dirty="0"/>
                        <a:t>Time Horizon</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5–10 years (broad direction)</a:t>
                      </a:r>
                    </a:p>
                  </a:txBody>
                  <a:tcPr marL="72000" marR="0" marT="0" marB="0" anchor="ctr"/>
                </a:tc>
                <a:tc>
                  <a:txBody>
                    <a:bodyPr/>
                    <a:lstStyle/>
                    <a:p>
                      <a:r>
                        <a:rPr lang="en-GB" sz="1400" dirty="0"/>
                        <a:t>3  years (tactical planning)</a:t>
                      </a:r>
                    </a:p>
                  </a:txBody>
                  <a:tcPr marL="72000" marR="0" marT="0" marB="0" anchor="ctr"/>
                </a:tc>
                <a:extLst>
                  <a:ext uri="{0D108BD9-81ED-4DB2-BD59-A6C34878D82A}">
                    <a16:rowId xmlns:a16="http://schemas.microsoft.com/office/drawing/2014/main" val="3762518209"/>
                  </a:ext>
                </a:extLst>
              </a:tr>
              <a:tr h="252000">
                <a:tc>
                  <a:txBody>
                    <a:bodyPr/>
                    <a:lstStyle/>
                    <a:p>
                      <a:r>
                        <a:rPr lang="en-GB" sz="1400" dirty="0"/>
                        <a:t>Output</a:t>
                      </a:r>
                    </a:p>
                  </a:txBody>
                  <a:tcPr marL="72000" marR="0" marT="0" marB="0" anchor="ctr"/>
                </a:tc>
                <a:tc>
                  <a:txBody>
                    <a:bodyPr/>
                    <a:lstStyle/>
                    <a:p>
                      <a:r>
                        <a:rPr lang="en-GB" sz="1400" dirty="0"/>
                        <a:t>Strategic priorities and guiding framework</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Service delivery models, resource allocation, and capacity planning</a:t>
                      </a:r>
                    </a:p>
                  </a:txBody>
                  <a:tcPr marL="72000" marR="0" marT="0" marB="0" anchor="ctr"/>
                </a:tc>
                <a:extLst>
                  <a:ext uri="{0D108BD9-81ED-4DB2-BD59-A6C34878D82A}">
                    <a16:rowId xmlns:a16="http://schemas.microsoft.com/office/drawing/2014/main" val="2455349707"/>
                  </a:ext>
                </a:extLst>
              </a:tr>
              <a:tr h="252000">
                <a:tc>
                  <a:txBody>
                    <a:bodyPr/>
                    <a:lstStyle/>
                    <a:p>
                      <a:r>
                        <a:rPr lang="en-GB" sz="1400" dirty="0"/>
                        <a:t>What it is not</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Not an operational or staffing plan</a:t>
                      </a:r>
                    </a:p>
                  </a:txBody>
                  <a:tcPr marL="72000" marR="0" marT="0" marB="0" anchor="ctr"/>
                </a:tc>
                <a:tc>
                  <a:txBody>
                    <a:bodyPr/>
                    <a:lstStyle/>
                    <a:p>
                      <a:pPr marL="0" marR="0" lvl="0" indent="0" algn="l" defTabSz="554500" rtl="0" eaLnBrk="1" fontAlgn="auto" latinLnBrk="0" hangingPunct="1">
                        <a:lnSpc>
                          <a:spcPct val="100000"/>
                        </a:lnSpc>
                        <a:spcBef>
                          <a:spcPts val="0"/>
                        </a:spcBef>
                        <a:spcAft>
                          <a:spcPts val="0"/>
                        </a:spcAft>
                        <a:buClrTx/>
                        <a:buSzTx/>
                        <a:buFontTx/>
                        <a:buNone/>
                        <a:tabLst/>
                        <a:defRPr/>
                      </a:pPr>
                      <a:r>
                        <a:rPr lang="en-GB" sz="1400" dirty="0"/>
                        <a:t>Not about system-wide strategic vision</a:t>
                      </a:r>
                    </a:p>
                  </a:txBody>
                  <a:tcPr marL="72000" marR="0" marT="0" marB="0" anchor="ctr"/>
                </a:tc>
                <a:extLst>
                  <a:ext uri="{0D108BD9-81ED-4DB2-BD59-A6C34878D82A}">
                    <a16:rowId xmlns:a16="http://schemas.microsoft.com/office/drawing/2014/main" val="4191857489"/>
                  </a:ext>
                </a:extLst>
              </a:tr>
            </a:tbl>
          </a:graphicData>
        </a:graphic>
      </p:graphicFrame>
      <p:sp>
        <p:nvSpPr>
          <p:cNvPr id="8" name="TextBox 7">
            <a:extLst>
              <a:ext uri="{FF2B5EF4-FFF2-40B4-BE49-F238E27FC236}">
                <a16:creationId xmlns:a16="http://schemas.microsoft.com/office/drawing/2014/main" id="{B6CC8C4D-ADAD-5FFA-836A-625D99A58E8C}"/>
              </a:ext>
            </a:extLst>
          </p:cNvPr>
          <p:cNvSpPr txBox="1"/>
          <p:nvPr/>
        </p:nvSpPr>
        <p:spPr>
          <a:xfrm>
            <a:off x="322024" y="595134"/>
            <a:ext cx="11547951" cy="923330"/>
          </a:xfrm>
          <a:prstGeom prst="rect">
            <a:avLst/>
          </a:prstGeom>
          <a:noFill/>
        </p:spPr>
        <p:txBody>
          <a:bodyPr wrap="square">
            <a:spAutoFit/>
          </a:bodyPr>
          <a:lstStyle/>
          <a:p>
            <a:r>
              <a:rPr lang="en-GB" dirty="0">
                <a:latin typeface="Aptos" panose="020B0004020202020204" pitchFamily="34" charset="0"/>
                <a:ea typeface="Calibri" panose="020F0502020204030204" pitchFamily="34" charset="0"/>
              </a:rPr>
              <a:t>The Clinical Strategic Plan will provide an overall framework for the Health Board,  giving high level context and principles and signalling what has already been done (as per previous CSP 2019-2024), what needs to be updated and what will be new for the next 10 years. </a:t>
            </a:r>
          </a:p>
        </p:txBody>
      </p:sp>
    </p:spTree>
    <p:extLst>
      <p:ext uri="{BB962C8B-B14F-4D97-AF65-F5344CB8AC3E}">
        <p14:creationId xmlns:p14="http://schemas.microsoft.com/office/powerpoint/2010/main" val="648830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1E8D7-935D-BA8E-2630-AB7248E5190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E5740FA-2F62-1A9D-3CB9-E8EBDC267B6D}"/>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72" name="TextBox 71">
            <a:extLst>
              <a:ext uri="{FF2B5EF4-FFF2-40B4-BE49-F238E27FC236}">
                <a16:creationId xmlns:a16="http://schemas.microsoft.com/office/drawing/2014/main" id="{0C90214F-96CB-854B-069C-CF94D49A44AE}"/>
              </a:ext>
            </a:extLst>
          </p:cNvPr>
          <p:cNvSpPr txBox="1"/>
          <p:nvPr/>
        </p:nvSpPr>
        <p:spPr>
          <a:xfrm>
            <a:off x="284253" y="803969"/>
            <a:ext cx="11683158" cy="38010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The Clinical Strategic plan will include:</a:t>
            </a:r>
          </a:p>
          <a:p>
            <a:pPr marL="342900" indent="-342900">
              <a:spcAft>
                <a:spcPts val="600"/>
              </a:spcAft>
              <a:buFont typeface="+mj-lt"/>
              <a:buAutoNum type="arabicPeriod"/>
              <a:defRPr/>
            </a:pPr>
            <a:r>
              <a:rPr lang="en-GB" sz="2800" b="1" dirty="0">
                <a:solidFill>
                  <a:prstClr val="black"/>
                </a:solidFill>
                <a:latin typeface="Aptos" panose="020B0004020202020204" pitchFamily="34" charset="0"/>
                <a:ea typeface="Calibri" panose="020F0502020204030204" pitchFamily="34" charset="0"/>
              </a:rPr>
              <a:t>Context and Drivers</a:t>
            </a:r>
          </a:p>
          <a:p>
            <a:pPr marL="800100" lvl="1" indent="-342900">
              <a:spcAft>
                <a:spcPts val="1800"/>
              </a:spcAft>
              <a:buFont typeface="+mj-lt"/>
              <a:buAutoNum type="alphaLcParenR"/>
              <a:defRPr/>
            </a:pPr>
            <a:r>
              <a:rPr lang="en-GB" sz="2800" dirty="0">
                <a:solidFill>
                  <a:prstClr val="black"/>
                </a:solidFill>
                <a:latin typeface="Aptos" panose="020B0004020202020204" pitchFamily="34" charset="0"/>
                <a:ea typeface="Calibri" panose="020F0502020204030204" pitchFamily="34" charset="0"/>
              </a:rPr>
              <a:t>‘State of the Population’ Report</a:t>
            </a:r>
          </a:p>
          <a:p>
            <a:pPr marL="800100" lvl="1" indent="-342900">
              <a:spcAft>
                <a:spcPts val="1800"/>
              </a:spcAft>
              <a:buFont typeface="+mj-lt"/>
              <a:buAutoNum type="alphaLcParenR"/>
              <a:defRPr/>
            </a:pPr>
            <a:r>
              <a:rPr lang="en-GB" sz="2800" dirty="0">
                <a:solidFill>
                  <a:prstClr val="black"/>
                </a:solidFill>
                <a:latin typeface="Aptos" panose="020B0004020202020204" pitchFamily="34" charset="0"/>
                <a:ea typeface="Calibri" panose="020F0502020204030204" pitchFamily="34" charset="0"/>
              </a:rPr>
              <a:t>Horizon Scan Report</a:t>
            </a:r>
          </a:p>
          <a:p>
            <a:pPr marL="800100" lvl="1" indent="-342900">
              <a:spcAft>
                <a:spcPts val="1800"/>
              </a:spcAft>
              <a:buFont typeface="+mj-lt"/>
              <a:buAutoNum type="alphaLcParenR"/>
              <a:defRPr/>
            </a:pPr>
            <a:r>
              <a:rPr lang="en-GB" sz="2800" dirty="0">
                <a:solidFill>
                  <a:prstClr val="black"/>
                </a:solidFill>
                <a:latin typeface="Aptos" panose="020B0004020202020204" pitchFamily="34" charset="0"/>
                <a:ea typeface="Calibri" panose="020F0502020204030204" pitchFamily="34" charset="0"/>
              </a:rPr>
              <a:t>Demand and Capacity Overview</a:t>
            </a:r>
          </a:p>
          <a:p>
            <a:pPr marL="800100" lvl="1" indent="-342900">
              <a:spcAft>
                <a:spcPts val="1800"/>
              </a:spcAft>
              <a:buFont typeface="+mj-lt"/>
              <a:buAutoNum type="alphaLcParenR"/>
              <a:defRPr/>
            </a:pPr>
            <a:r>
              <a:rPr lang="en-GB" sz="2800" dirty="0">
                <a:solidFill>
                  <a:prstClr val="black"/>
                </a:solidFill>
                <a:latin typeface="Aptos" panose="020B0004020202020204" pitchFamily="34" charset="0"/>
                <a:ea typeface="Calibri" panose="020F0502020204030204" pitchFamily="34" charset="0"/>
              </a:rPr>
              <a:t>Infrastructure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5670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0DD7A-BC46-AD73-FCAF-171ED2552FE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FB1F6F3-2B30-7ADC-C51B-A50B5FE8BD8D}"/>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72" name="TextBox 71">
            <a:extLst>
              <a:ext uri="{FF2B5EF4-FFF2-40B4-BE49-F238E27FC236}">
                <a16:creationId xmlns:a16="http://schemas.microsoft.com/office/drawing/2014/main" id="{CA8E46F8-D65D-ECA8-4010-E42DB80B4A3D}"/>
              </a:ext>
            </a:extLst>
          </p:cNvPr>
          <p:cNvSpPr txBox="1"/>
          <p:nvPr/>
        </p:nvSpPr>
        <p:spPr>
          <a:xfrm>
            <a:off x="284253" y="803969"/>
            <a:ext cx="6326859" cy="3524042"/>
          </a:xfrm>
          <a:prstGeom prst="rect">
            <a:avLst/>
          </a:prstGeom>
          <a:noFill/>
        </p:spPr>
        <p:txBody>
          <a:bodyPr wrap="square" rtlCol="0">
            <a:spAutoFit/>
          </a:bodyPr>
          <a:lstStyle/>
          <a:p>
            <a:pPr marL="342900" indent="-342900">
              <a:spcAft>
                <a:spcPts val="600"/>
              </a:spcAft>
              <a:buFont typeface="+mj-lt"/>
              <a:buAutoNum type="arabicPeriod"/>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Context and Drivers</a:t>
            </a: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0066CC"/>
                </a:solidFill>
                <a:effectLst/>
                <a:uLnTx/>
                <a:uFillTx/>
                <a:latin typeface="Aptos" panose="020B0004020202020204" pitchFamily="34" charset="0"/>
                <a:ea typeface="Calibri" panose="020F0502020204030204" pitchFamily="34" charset="0"/>
                <a:cs typeface="+mn-cs"/>
              </a:rPr>
              <a:t>‘State of the Population’ Report</a:t>
            </a:r>
            <a:endParaRPr lang="en-GB" sz="2800" b="1" dirty="0">
              <a:solidFill>
                <a:srgbClr val="0066CC"/>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Horizon Scan Report</a:t>
            </a:r>
            <a:endParaRPr lang="en-GB" sz="2800" dirty="0">
              <a:solidFill>
                <a:prstClr val="black"/>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Demand and Capacity Overview</a:t>
            </a:r>
            <a:endParaRPr lang="en-GB" sz="2800" dirty="0">
              <a:solidFill>
                <a:prstClr val="black"/>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Infrastructure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6BA67431-960A-B371-A1F6-26FE6ABC6423}"/>
              </a:ext>
            </a:extLst>
          </p:cNvPr>
          <p:cNvGrpSpPr/>
          <p:nvPr/>
        </p:nvGrpSpPr>
        <p:grpSpPr>
          <a:xfrm>
            <a:off x="6367549" y="631771"/>
            <a:ext cx="5540198" cy="5519648"/>
            <a:chOff x="6367549" y="631771"/>
            <a:chExt cx="5540198" cy="5519648"/>
          </a:xfrm>
        </p:grpSpPr>
        <p:sp>
          <p:nvSpPr>
            <p:cNvPr id="4" name="Rectangle: Rounded Corners 3">
              <a:extLst>
                <a:ext uri="{FF2B5EF4-FFF2-40B4-BE49-F238E27FC236}">
                  <a16:creationId xmlns:a16="http://schemas.microsoft.com/office/drawing/2014/main" id="{BBA3340B-46A6-D5AD-E4A0-CC706E782A8C}"/>
                </a:ext>
              </a:extLst>
            </p:cNvPr>
            <p:cNvSpPr/>
            <p:nvPr/>
          </p:nvSpPr>
          <p:spPr>
            <a:xfrm>
              <a:off x="7331825" y="631771"/>
              <a:ext cx="4575922" cy="5519648"/>
            </a:xfrm>
            <a:prstGeom prst="roundRect">
              <a:avLst>
                <a:gd name="adj" fmla="val 304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spcAft>
                  <a:spcPts val="1800"/>
                </a:spcAft>
                <a:buFont typeface="Wingdings" panose="05000000000000000000" pitchFamily="2" charset="2"/>
                <a:buChar char="Ø"/>
              </a:pPr>
              <a:r>
                <a:rPr lang="en-GB" sz="2800" dirty="0"/>
                <a:t>What we know about our population</a:t>
              </a:r>
            </a:p>
            <a:p>
              <a:pPr marL="285750" indent="-285750">
                <a:spcAft>
                  <a:spcPts val="1800"/>
                </a:spcAft>
                <a:buFont typeface="Wingdings" panose="05000000000000000000" pitchFamily="2" charset="2"/>
                <a:buChar char="Ø"/>
              </a:pPr>
              <a:r>
                <a:rPr lang="en-GB" sz="2800" dirty="0"/>
                <a:t>Implications of demographic changes for clinical services</a:t>
              </a:r>
            </a:p>
            <a:p>
              <a:pPr marL="285750" indent="-285750">
                <a:spcAft>
                  <a:spcPts val="1800"/>
                </a:spcAft>
                <a:buFont typeface="Wingdings" panose="05000000000000000000" pitchFamily="2" charset="2"/>
                <a:buChar char="Ø"/>
              </a:pPr>
              <a:r>
                <a:rPr lang="en-GB" sz="2800" dirty="0"/>
                <a:t>Implications of health inequalities on demand for clinical services</a:t>
              </a:r>
            </a:p>
            <a:p>
              <a:pPr marL="285750" indent="-285750">
                <a:spcAft>
                  <a:spcPts val="1800"/>
                </a:spcAft>
                <a:buFont typeface="Wingdings" panose="05000000000000000000" pitchFamily="2" charset="2"/>
                <a:buChar char="Ø"/>
              </a:pPr>
              <a:r>
                <a:rPr lang="en-GB" sz="2800" dirty="0"/>
                <a:t>Implications of changes in health needs for clinical services</a:t>
              </a:r>
            </a:p>
          </p:txBody>
        </p:sp>
        <p:cxnSp>
          <p:nvCxnSpPr>
            <p:cNvPr id="6" name="Straight Arrow Connector 5">
              <a:extLst>
                <a:ext uri="{FF2B5EF4-FFF2-40B4-BE49-F238E27FC236}">
                  <a16:creationId xmlns:a16="http://schemas.microsoft.com/office/drawing/2014/main" id="{94E59F05-4F19-40F8-6412-5F4484CBD0A9}"/>
                </a:ext>
              </a:extLst>
            </p:cNvPr>
            <p:cNvCxnSpPr>
              <a:cxnSpLocks/>
            </p:cNvCxnSpPr>
            <p:nvPr/>
          </p:nvCxnSpPr>
          <p:spPr>
            <a:xfrm>
              <a:off x="6367549" y="1579418"/>
              <a:ext cx="96427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54363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C5BED-2E56-A292-0BEA-8E3A685910F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98E55A1-3262-3812-56AC-A3D33A12B49F}"/>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72" name="TextBox 71">
            <a:extLst>
              <a:ext uri="{FF2B5EF4-FFF2-40B4-BE49-F238E27FC236}">
                <a16:creationId xmlns:a16="http://schemas.microsoft.com/office/drawing/2014/main" id="{3E184630-8969-2737-BA95-FB73D3396E95}"/>
              </a:ext>
            </a:extLst>
          </p:cNvPr>
          <p:cNvSpPr txBox="1"/>
          <p:nvPr/>
        </p:nvSpPr>
        <p:spPr>
          <a:xfrm>
            <a:off x="284253" y="803969"/>
            <a:ext cx="6326859" cy="3524042"/>
          </a:xfrm>
          <a:prstGeom prst="rect">
            <a:avLst/>
          </a:prstGeom>
          <a:noFill/>
        </p:spPr>
        <p:txBody>
          <a:bodyPr wrap="square" rtlCol="0">
            <a:spAutoFit/>
          </a:bodyPr>
          <a:lstStyle/>
          <a:p>
            <a:pPr marL="342900" indent="-342900">
              <a:spcAft>
                <a:spcPts val="600"/>
              </a:spcAft>
              <a:buFont typeface="+mj-lt"/>
              <a:buAutoNum type="arabicPeriod"/>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Context and Drivers</a:t>
            </a: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0066CC"/>
                </a:solidFill>
                <a:effectLst/>
                <a:uLnTx/>
                <a:uFillTx/>
                <a:latin typeface="Aptos" panose="020B0004020202020204" pitchFamily="34" charset="0"/>
                <a:ea typeface="Calibri" panose="020F0502020204030204" pitchFamily="34" charset="0"/>
                <a:cs typeface="+mn-cs"/>
              </a:rPr>
              <a:t>‘State of the Population’ Report</a:t>
            </a:r>
            <a:endParaRPr lang="en-GB" sz="2800" b="1" dirty="0">
              <a:solidFill>
                <a:srgbClr val="0066CC"/>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chemeClr val="accent2"/>
                </a:solidFill>
                <a:effectLst/>
                <a:uLnTx/>
                <a:uFillTx/>
                <a:latin typeface="Aptos" panose="020B0004020202020204" pitchFamily="34" charset="0"/>
                <a:ea typeface="Calibri" panose="020F0502020204030204" pitchFamily="34" charset="0"/>
                <a:cs typeface="+mn-cs"/>
              </a:rPr>
              <a:t>Horizon Scan Report</a:t>
            </a:r>
            <a:endParaRPr lang="en-GB" sz="2800" b="1" dirty="0">
              <a:solidFill>
                <a:schemeClr val="accent2"/>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Demand and Capacity Overview</a:t>
            </a:r>
            <a:endParaRPr lang="en-GB" sz="2800" dirty="0">
              <a:solidFill>
                <a:prstClr val="black"/>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Infrastructure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6563C153-1022-AB1D-A690-E3490F1369B7}"/>
              </a:ext>
            </a:extLst>
          </p:cNvPr>
          <p:cNvGrpSpPr/>
          <p:nvPr/>
        </p:nvGrpSpPr>
        <p:grpSpPr>
          <a:xfrm>
            <a:off x="6367549" y="631771"/>
            <a:ext cx="5540198" cy="5519648"/>
            <a:chOff x="6367549" y="631771"/>
            <a:chExt cx="5540198" cy="5519648"/>
          </a:xfrm>
        </p:grpSpPr>
        <p:sp>
          <p:nvSpPr>
            <p:cNvPr id="4" name="Rectangle: Rounded Corners 3">
              <a:extLst>
                <a:ext uri="{FF2B5EF4-FFF2-40B4-BE49-F238E27FC236}">
                  <a16:creationId xmlns:a16="http://schemas.microsoft.com/office/drawing/2014/main" id="{99EE6796-2CA1-C2BB-5822-618AC7664436}"/>
                </a:ext>
              </a:extLst>
            </p:cNvPr>
            <p:cNvSpPr/>
            <p:nvPr/>
          </p:nvSpPr>
          <p:spPr>
            <a:xfrm>
              <a:off x="7331825" y="631771"/>
              <a:ext cx="4575922" cy="5519648"/>
            </a:xfrm>
            <a:prstGeom prst="roundRect">
              <a:avLst>
                <a:gd name="adj" fmla="val 3041"/>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en-GB" sz="2800" dirty="0">
                  <a:solidFill>
                    <a:schemeClr val="tx1"/>
                  </a:solidFill>
                </a:rPr>
                <a:t>Political &amp; Financial</a:t>
              </a:r>
            </a:p>
            <a:p>
              <a:pPr marL="285750" indent="-285750">
                <a:buFont typeface="Wingdings" panose="05000000000000000000" pitchFamily="2" charset="2"/>
                <a:buChar char="Ø"/>
              </a:pPr>
              <a:r>
                <a:rPr lang="en-GB" sz="2800" dirty="0">
                  <a:solidFill>
                    <a:schemeClr val="tx1"/>
                  </a:solidFill>
                </a:rPr>
                <a:t>Demographics</a:t>
              </a:r>
            </a:p>
            <a:p>
              <a:pPr marL="285750" indent="-285750">
                <a:buFont typeface="Wingdings" panose="05000000000000000000" pitchFamily="2" charset="2"/>
                <a:buChar char="Ø"/>
              </a:pPr>
              <a:r>
                <a:rPr lang="en-GB" sz="2800" dirty="0">
                  <a:solidFill>
                    <a:schemeClr val="tx1"/>
                  </a:solidFill>
                </a:rPr>
                <a:t>Inequality</a:t>
              </a:r>
            </a:p>
            <a:p>
              <a:pPr marL="285750" indent="-285750">
                <a:buFont typeface="Wingdings" panose="05000000000000000000" pitchFamily="2" charset="2"/>
                <a:buChar char="Ø"/>
              </a:pPr>
              <a:r>
                <a:rPr lang="en-GB" sz="2800" dirty="0">
                  <a:solidFill>
                    <a:schemeClr val="tx1"/>
                  </a:solidFill>
                </a:rPr>
                <a:t>Workforce</a:t>
              </a:r>
            </a:p>
            <a:p>
              <a:pPr marL="285750" indent="-285750">
                <a:buFont typeface="Wingdings" panose="05000000000000000000" pitchFamily="2" charset="2"/>
                <a:buChar char="Ø"/>
              </a:pPr>
              <a:r>
                <a:rPr lang="en-GB" sz="2800" dirty="0">
                  <a:solidFill>
                    <a:schemeClr val="tx1"/>
                  </a:solidFill>
                </a:rPr>
                <a:t>Ways of Working and Organisational Culture</a:t>
              </a:r>
            </a:p>
            <a:p>
              <a:pPr marL="285750" indent="-285750">
                <a:buFont typeface="Wingdings" panose="05000000000000000000" pitchFamily="2" charset="2"/>
                <a:buChar char="Ø"/>
              </a:pPr>
              <a:r>
                <a:rPr lang="en-GB" sz="2800" dirty="0">
                  <a:solidFill>
                    <a:schemeClr val="tx1"/>
                  </a:solidFill>
                </a:rPr>
                <a:t>Digital Technologies</a:t>
              </a:r>
            </a:p>
            <a:p>
              <a:pPr marL="285750" indent="-285750">
                <a:buFont typeface="Wingdings" panose="05000000000000000000" pitchFamily="2" charset="2"/>
                <a:buChar char="Ø"/>
              </a:pPr>
              <a:r>
                <a:rPr lang="en-GB" sz="2800" dirty="0">
                  <a:solidFill>
                    <a:schemeClr val="tx1"/>
                  </a:solidFill>
                </a:rPr>
                <a:t>Artificial Intelligence</a:t>
              </a:r>
            </a:p>
            <a:p>
              <a:pPr marL="285750" indent="-285750">
                <a:buFont typeface="Wingdings" panose="05000000000000000000" pitchFamily="2" charset="2"/>
                <a:buChar char="Ø"/>
              </a:pPr>
              <a:r>
                <a:rPr lang="en-GB" sz="2800" dirty="0">
                  <a:solidFill>
                    <a:schemeClr val="tx1"/>
                  </a:solidFill>
                </a:rPr>
                <a:t>System Approaches</a:t>
              </a:r>
            </a:p>
            <a:p>
              <a:pPr marL="285750" indent="-285750">
                <a:buFont typeface="Wingdings" panose="05000000000000000000" pitchFamily="2" charset="2"/>
                <a:buChar char="Ø"/>
              </a:pPr>
              <a:r>
                <a:rPr lang="en-GB" sz="2800" dirty="0">
                  <a:solidFill>
                    <a:schemeClr val="tx1"/>
                  </a:solidFill>
                </a:rPr>
                <a:t>Patient and Public Contract</a:t>
              </a:r>
            </a:p>
            <a:p>
              <a:pPr marL="285750" indent="-285750">
                <a:buFont typeface="Wingdings" panose="05000000000000000000" pitchFamily="2" charset="2"/>
                <a:buChar char="Ø"/>
              </a:pPr>
              <a:r>
                <a:rPr lang="en-GB" sz="2800" dirty="0">
                  <a:solidFill>
                    <a:schemeClr val="tx1"/>
                  </a:solidFill>
                </a:rPr>
                <a:t>Climate Change</a:t>
              </a:r>
            </a:p>
            <a:p>
              <a:pPr marL="285750" indent="-285750">
                <a:buFont typeface="Wingdings" panose="05000000000000000000" pitchFamily="2" charset="2"/>
                <a:buChar char="Ø"/>
              </a:pPr>
              <a:r>
                <a:rPr lang="en-GB" sz="2800" dirty="0">
                  <a:solidFill>
                    <a:schemeClr val="tx1"/>
                  </a:solidFill>
                </a:rPr>
                <a:t>Adaption</a:t>
              </a:r>
            </a:p>
          </p:txBody>
        </p:sp>
        <p:cxnSp>
          <p:nvCxnSpPr>
            <p:cNvPr id="6" name="Straight Arrow Connector 5">
              <a:extLst>
                <a:ext uri="{FF2B5EF4-FFF2-40B4-BE49-F238E27FC236}">
                  <a16:creationId xmlns:a16="http://schemas.microsoft.com/office/drawing/2014/main" id="{E4EE0FCA-0EFD-844E-1B6D-AE227097EB8D}"/>
                </a:ext>
              </a:extLst>
            </p:cNvPr>
            <p:cNvCxnSpPr>
              <a:cxnSpLocks/>
            </p:cNvCxnSpPr>
            <p:nvPr/>
          </p:nvCxnSpPr>
          <p:spPr>
            <a:xfrm>
              <a:off x="6367549" y="2261061"/>
              <a:ext cx="964276" cy="0"/>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9649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FD9786-8E6F-98E3-E9DB-544394C7172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8CAA246-0C79-B794-E860-12C36CCDA3EE}"/>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72" name="TextBox 71">
            <a:extLst>
              <a:ext uri="{FF2B5EF4-FFF2-40B4-BE49-F238E27FC236}">
                <a16:creationId xmlns:a16="http://schemas.microsoft.com/office/drawing/2014/main" id="{CFDD4520-A18B-3B7E-35F4-11634B73ECBB}"/>
              </a:ext>
            </a:extLst>
          </p:cNvPr>
          <p:cNvSpPr txBox="1"/>
          <p:nvPr/>
        </p:nvSpPr>
        <p:spPr>
          <a:xfrm>
            <a:off x="284253" y="803969"/>
            <a:ext cx="6326859" cy="3524042"/>
          </a:xfrm>
          <a:prstGeom prst="rect">
            <a:avLst/>
          </a:prstGeom>
          <a:noFill/>
        </p:spPr>
        <p:txBody>
          <a:bodyPr wrap="square" rtlCol="0">
            <a:spAutoFit/>
          </a:bodyPr>
          <a:lstStyle/>
          <a:p>
            <a:pPr marL="342900" indent="-342900">
              <a:spcAft>
                <a:spcPts val="600"/>
              </a:spcAft>
              <a:buFont typeface="+mj-lt"/>
              <a:buAutoNum type="arabicPeriod"/>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Context and Drivers</a:t>
            </a: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0066CC"/>
                </a:solidFill>
                <a:effectLst/>
                <a:uLnTx/>
                <a:uFillTx/>
                <a:latin typeface="Aptos" panose="020B0004020202020204" pitchFamily="34" charset="0"/>
                <a:ea typeface="Calibri" panose="020F0502020204030204" pitchFamily="34" charset="0"/>
                <a:cs typeface="+mn-cs"/>
              </a:rPr>
              <a:t>‘State of the Population’ Report</a:t>
            </a:r>
            <a:endParaRPr lang="en-GB" sz="2800" b="1" dirty="0">
              <a:solidFill>
                <a:srgbClr val="0066CC"/>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chemeClr val="accent2"/>
                </a:solidFill>
                <a:effectLst/>
                <a:uLnTx/>
                <a:uFillTx/>
                <a:latin typeface="Aptos" panose="020B0004020202020204" pitchFamily="34" charset="0"/>
                <a:ea typeface="Calibri" panose="020F0502020204030204" pitchFamily="34" charset="0"/>
                <a:cs typeface="+mn-cs"/>
              </a:rPr>
              <a:t>Horizon Scan Report</a:t>
            </a:r>
            <a:endParaRPr lang="en-GB" sz="2800" b="1" dirty="0">
              <a:solidFill>
                <a:schemeClr val="accent2"/>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7030A0"/>
                </a:solidFill>
                <a:effectLst/>
                <a:uLnTx/>
                <a:uFillTx/>
                <a:latin typeface="Aptos" panose="020B0004020202020204" pitchFamily="34" charset="0"/>
                <a:ea typeface="Calibri" panose="020F0502020204030204" pitchFamily="34" charset="0"/>
                <a:cs typeface="+mn-cs"/>
              </a:rPr>
              <a:t>Demand and Capacity Overview</a:t>
            </a:r>
            <a:endParaRPr lang="en-GB" sz="2800" b="1" dirty="0">
              <a:solidFill>
                <a:srgbClr val="7030A0"/>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Infrastructure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38E6225B-8C9B-75F0-A587-F8C415709ECF}"/>
              </a:ext>
            </a:extLst>
          </p:cNvPr>
          <p:cNvGrpSpPr/>
          <p:nvPr/>
        </p:nvGrpSpPr>
        <p:grpSpPr>
          <a:xfrm>
            <a:off x="6367549" y="631771"/>
            <a:ext cx="5540198" cy="5519648"/>
            <a:chOff x="6367549" y="631771"/>
            <a:chExt cx="5540198" cy="5519648"/>
          </a:xfrm>
        </p:grpSpPr>
        <p:sp>
          <p:nvSpPr>
            <p:cNvPr id="4" name="Rectangle: Rounded Corners 3">
              <a:extLst>
                <a:ext uri="{FF2B5EF4-FFF2-40B4-BE49-F238E27FC236}">
                  <a16:creationId xmlns:a16="http://schemas.microsoft.com/office/drawing/2014/main" id="{D5B7968F-AA79-BC6A-81E6-55A0176E7AE5}"/>
                </a:ext>
              </a:extLst>
            </p:cNvPr>
            <p:cNvSpPr/>
            <p:nvPr/>
          </p:nvSpPr>
          <p:spPr>
            <a:xfrm>
              <a:off x="7331825" y="631771"/>
              <a:ext cx="4575922" cy="5519648"/>
            </a:xfrm>
            <a:prstGeom prst="roundRect">
              <a:avLst>
                <a:gd name="adj" fmla="val 3041"/>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lvl="0" indent="-285750">
                <a:spcAft>
                  <a:spcPts val="600"/>
                </a:spcAft>
                <a:buFont typeface="Wingdings" panose="05000000000000000000" pitchFamily="2" charset="2"/>
                <a:buChar char="Ø"/>
              </a:pPr>
              <a:r>
                <a:rPr lang="en-GB" sz="2800" dirty="0">
                  <a:solidFill>
                    <a:schemeClr val="bg1"/>
                  </a:solidFill>
                </a:rPr>
                <a:t>Current Demand Profile</a:t>
              </a:r>
            </a:p>
            <a:p>
              <a:pPr marL="285750" indent="-285750">
                <a:spcAft>
                  <a:spcPts val="600"/>
                </a:spcAft>
                <a:buFont typeface="Wingdings" panose="05000000000000000000" pitchFamily="2" charset="2"/>
                <a:buChar char="Ø"/>
              </a:pPr>
              <a:r>
                <a:rPr lang="en-GB" sz="2800" dirty="0">
                  <a:solidFill>
                    <a:schemeClr val="bg1"/>
                  </a:solidFill>
                </a:rPr>
                <a:t>Service demand patterns</a:t>
              </a:r>
            </a:p>
            <a:p>
              <a:pPr marL="285750" indent="-285750">
                <a:spcAft>
                  <a:spcPts val="600"/>
                </a:spcAft>
                <a:buFont typeface="Wingdings" panose="05000000000000000000" pitchFamily="2" charset="2"/>
                <a:buChar char="Ø"/>
              </a:pPr>
              <a:r>
                <a:rPr lang="en-GB" sz="2800" dirty="0">
                  <a:solidFill>
                    <a:schemeClr val="bg1"/>
                  </a:solidFill>
                </a:rPr>
                <a:t>Capacity Overview</a:t>
              </a:r>
            </a:p>
            <a:p>
              <a:pPr marL="285750" indent="-285750">
                <a:spcAft>
                  <a:spcPts val="600"/>
                </a:spcAft>
                <a:buFont typeface="Wingdings" panose="05000000000000000000" pitchFamily="2" charset="2"/>
                <a:buChar char="Ø"/>
              </a:pPr>
              <a:r>
                <a:rPr lang="en-GB" sz="2800" dirty="0">
                  <a:solidFill>
                    <a:schemeClr val="bg1"/>
                  </a:solidFill>
                </a:rPr>
                <a:t>Demand vs Capacity Analysis</a:t>
              </a:r>
            </a:p>
            <a:p>
              <a:pPr marL="285750" indent="-285750">
                <a:spcAft>
                  <a:spcPts val="600"/>
                </a:spcAft>
                <a:buFont typeface="Wingdings" panose="05000000000000000000" pitchFamily="2" charset="2"/>
                <a:buChar char="Ø"/>
              </a:pPr>
              <a:r>
                <a:rPr lang="en-GB" sz="2800" dirty="0">
                  <a:solidFill>
                    <a:schemeClr val="bg1"/>
                  </a:solidFill>
                </a:rPr>
                <a:t>Forecasts and Projections</a:t>
              </a:r>
            </a:p>
            <a:p>
              <a:pPr marL="285750" indent="-285750">
                <a:spcAft>
                  <a:spcPts val="600"/>
                </a:spcAft>
                <a:buFont typeface="Wingdings" panose="05000000000000000000" pitchFamily="2" charset="2"/>
                <a:buChar char="Ø"/>
              </a:pPr>
              <a:r>
                <a:rPr lang="en-GB" sz="2800" dirty="0">
                  <a:solidFill>
                    <a:schemeClr val="bg1"/>
                  </a:solidFill>
                </a:rPr>
                <a:t>Strategic Implications</a:t>
              </a:r>
            </a:p>
            <a:p>
              <a:endParaRPr lang="en-GB" dirty="0"/>
            </a:p>
            <a:p>
              <a:pPr lvl="0"/>
              <a:endParaRPr lang="en-GB" dirty="0"/>
            </a:p>
          </p:txBody>
        </p:sp>
        <p:cxnSp>
          <p:nvCxnSpPr>
            <p:cNvPr id="6" name="Straight Arrow Connector 5">
              <a:extLst>
                <a:ext uri="{FF2B5EF4-FFF2-40B4-BE49-F238E27FC236}">
                  <a16:creationId xmlns:a16="http://schemas.microsoft.com/office/drawing/2014/main" id="{3BF38EA5-0822-FAD6-4744-365F16D01986}"/>
                </a:ext>
              </a:extLst>
            </p:cNvPr>
            <p:cNvCxnSpPr>
              <a:cxnSpLocks/>
            </p:cNvCxnSpPr>
            <p:nvPr/>
          </p:nvCxnSpPr>
          <p:spPr>
            <a:xfrm>
              <a:off x="6367549" y="2892828"/>
              <a:ext cx="964276" cy="0"/>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4383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0562F-9F0A-C883-BA76-F9DE4E11FC4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09D22B2-D8CC-81A9-141B-D06E0CBFDA49}"/>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72" name="TextBox 71">
            <a:extLst>
              <a:ext uri="{FF2B5EF4-FFF2-40B4-BE49-F238E27FC236}">
                <a16:creationId xmlns:a16="http://schemas.microsoft.com/office/drawing/2014/main" id="{8151AE0B-1D60-A74B-E683-F140731C9E6A}"/>
              </a:ext>
            </a:extLst>
          </p:cNvPr>
          <p:cNvSpPr txBox="1"/>
          <p:nvPr/>
        </p:nvSpPr>
        <p:spPr>
          <a:xfrm>
            <a:off x="284253" y="803969"/>
            <a:ext cx="6326859" cy="3524042"/>
          </a:xfrm>
          <a:prstGeom prst="rect">
            <a:avLst/>
          </a:prstGeom>
          <a:noFill/>
        </p:spPr>
        <p:txBody>
          <a:bodyPr wrap="square" rtlCol="0">
            <a:spAutoFit/>
          </a:bodyPr>
          <a:lstStyle/>
          <a:p>
            <a:pPr marL="342900" indent="-342900">
              <a:spcAft>
                <a:spcPts val="600"/>
              </a:spcAft>
              <a:buFont typeface="+mj-lt"/>
              <a:buAutoNum type="arabicPeriod"/>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Context and Drivers</a:t>
            </a: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0066CC"/>
                </a:solidFill>
                <a:effectLst/>
                <a:uLnTx/>
                <a:uFillTx/>
                <a:latin typeface="Aptos" panose="020B0004020202020204" pitchFamily="34" charset="0"/>
                <a:ea typeface="Calibri" panose="020F0502020204030204" pitchFamily="34" charset="0"/>
                <a:cs typeface="+mn-cs"/>
              </a:rPr>
              <a:t>‘State of the Population’ Report</a:t>
            </a:r>
            <a:endParaRPr lang="en-GB" sz="2800" b="1" dirty="0">
              <a:solidFill>
                <a:srgbClr val="0066CC"/>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chemeClr val="accent2"/>
                </a:solidFill>
                <a:effectLst/>
                <a:uLnTx/>
                <a:uFillTx/>
                <a:latin typeface="Aptos" panose="020B0004020202020204" pitchFamily="34" charset="0"/>
                <a:ea typeface="Calibri" panose="020F0502020204030204" pitchFamily="34" charset="0"/>
                <a:cs typeface="+mn-cs"/>
              </a:rPr>
              <a:t>Horizon Scan Report</a:t>
            </a:r>
            <a:endParaRPr lang="en-GB" sz="2800" b="1" dirty="0">
              <a:solidFill>
                <a:schemeClr val="accent2"/>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7030A0"/>
                </a:solidFill>
                <a:effectLst/>
                <a:uLnTx/>
                <a:uFillTx/>
                <a:latin typeface="Aptos" panose="020B0004020202020204" pitchFamily="34" charset="0"/>
                <a:ea typeface="Calibri" panose="020F0502020204030204" pitchFamily="34" charset="0"/>
                <a:cs typeface="+mn-cs"/>
              </a:rPr>
              <a:t>Demand and Capacity Overview</a:t>
            </a:r>
            <a:endParaRPr lang="en-GB" sz="2800" b="1" dirty="0">
              <a:solidFill>
                <a:srgbClr val="7030A0"/>
              </a:solidFill>
              <a:latin typeface="Aptos" panose="020B0004020202020204" pitchFamily="34" charset="0"/>
              <a:ea typeface="Calibri" panose="020F0502020204030204" pitchFamily="34" charset="0"/>
            </a:endParaRPr>
          </a:p>
          <a:p>
            <a:pPr marL="800100" lvl="1" indent="-342900">
              <a:spcAft>
                <a:spcPts val="1800"/>
              </a:spcAft>
              <a:buFont typeface="+mj-lt"/>
              <a:buAutoNum type="alphaLcParenR"/>
              <a:defRPr/>
            </a:pPr>
            <a:r>
              <a:rPr kumimoji="0" lang="en-GB" sz="2800" b="1" i="0" u="none" strike="noStrike" kern="1200" cap="none" spc="0" normalizeH="0" baseline="0" noProof="0" dirty="0">
                <a:ln>
                  <a:noFill/>
                </a:ln>
                <a:solidFill>
                  <a:srgbClr val="0099CC"/>
                </a:solidFill>
                <a:effectLst/>
                <a:uLnTx/>
                <a:uFillTx/>
                <a:latin typeface="Aptos" panose="020B0004020202020204" pitchFamily="34" charset="0"/>
                <a:ea typeface="Calibri" panose="020F0502020204030204" pitchFamily="34" charset="0"/>
                <a:cs typeface="+mn-cs"/>
              </a:rPr>
              <a:t>Infrastructure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37E65170-89EA-BF65-7C82-E572276C323D}"/>
              </a:ext>
            </a:extLst>
          </p:cNvPr>
          <p:cNvGrpSpPr/>
          <p:nvPr/>
        </p:nvGrpSpPr>
        <p:grpSpPr>
          <a:xfrm>
            <a:off x="6367549" y="631771"/>
            <a:ext cx="5540198" cy="5519648"/>
            <a:chOff x="6367549" y="631771"/>
            <a:chExt cx="5540198" cy="5519648"/>
          </a:xfrm>
          <a:solidFill>
            <a:srgbClr val="00B050"/>
          </a:solidFill>
        </p:grpSpPr>
        <p:sp>
          <p:nvSpPr>
            <p:cNvPr id="4" name="Rectangle: Rounded Corners 3">
              <a:extLst>
                <a:ext uri="{FF2B5EF4-FFF2-40B4-BE49-F238E27FC236}">
                  <a16:creationId xmlns:a16="http://schemas.microsoft.com/office/drawing/2014/main" id="{DCDA6586-070A-FBD3-9866-B5CE140235EF}"/>
                </a:ext>
              </a:extLst>
            </p:cNvPr>
            <p:cNvSpPr/>
            <p:nvPr/>
          </p:nvSpPr>
          <p:spPr>
            <a:xfrm>
              <a:off x="7331825" y="631771"/>
              <a:ext cx="4575922" cy="5519648"/>
            </a:xfrm>
            <a:prstGeom prst="roundRect">
              <a:avLst>
                <a:gd name="adj" fmla="val 3041"/>
              </a:avLst>
            </a:prstGeom>
            <a:solidFill>
              <a:srgbClr val="0099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lvl="0" indent="-285750">
                <a:spcAft>
                  <a:spcPts val="1800"/>
                </a:spcAft>
                <a:buFont typeface="Wingdings" panose="05000000000000000000" pitchFamily="2" charset="2"/>
                <a:buChar char="Ø"/>
              </a:pPr>
              <a:r>
                <a:rPr lang="en-GB" sz="2800" dirty="0">
                  <a:solidFill>
                    <a:schemeClr val="bg1"/>
                  </a:solidFill>
                </a:rPr>
                <a:t>Estate Profile</a:t>
              </a:r>
            </a:p>
            <a:p>
              <a:pPr marL="285750" lvl="0" indent="-285750">
                <a:spcAft>
                  <a:spcPts val="1800"/>
                </a:spcAft>
                <a:buFont typeface="Wingdings" panose="05000000000000000000" pitchFamily="2" charset="2"/>
                <a:buChar char="Ø"/>
              </a:pPr>
              <a:r>
                <a:rPr lang="en-GB" sz="2800" dirty="0">
                  <a:solidFill>
                    <a:schemeClr val="bg1"/>
                  </a:solidFill>
                </a:rPr>
                <a:t>Key Challenges</a:t>
              </a:r>
            </a:p>
            <a:p>
              <a:pPr marL="285750" lvl="0" indent="-285750">
                <a:spcAft>
                  <a:spcPts val="1800"/>
                </a:spcAft>
                <a:buFont typeface="Wingdings" panose="05000000000000000000" pitchFamily="2" charset="2"/>
                <a:buChar char="Ø"/>
              </a:pPr>
              <a:r>
                <a:rPr lang="en-GB" sz="2800" dirty="0">
                  <a:solidFill>
                    <a:schemeClr val="bg1"/>
                  </a:solidFill>
                </a:rPr>
                <a:t>Emerging Opportunities</a:t>
              </a:r>
            </a:p>
            <a:p>
              <a:pPr marL="285750" lvl="0" indent="-285750">
                <a:spcAft>
                  <a:spcPts val="1800"/>
                </a:spcAft>
                <a:buFont typeface="Wingdings" panose="05000000000000000000" pitchFamily="2" charset="2"/>
                <a:buChar char="Ø"/>
              </a:pPr>
              <a:r>
                <a:rPr lang="en-GB" sz="2800" dirty="0">
                  <a:solidFill>
                    <a:schemeClr val="bg1"/>
                  </a:solidFill>
                </a:rPr>
                <a:t>Strategic Implications</a:t>
              </a:r>
            </a:p>
            <a:p>
              <a:pPr marL="285750" lvl="0" indent="-285750">
                <a:spcAft>
                  <a:spcPts val="600"/>
                </a:spcAft>
                <a:buFont typeface="Wingdings" panose="05000000000000000000" pitchFamily="2" charset="2"/>
                <a:buChar char="Ø"/>
              </a:pPr>
              <a:endParaRPr lang="en-GB" sz="2800" dirty="0">
                <a:solidFill>
                  <a:schemeClr val="bg1"/>
                </a:solidFill>
              </a:endParaRPr>
            </a:p>
            <a:p>
              <a:endParaRPr lang="en-GB" dirty="0"/>
            </a:p>
            <a:p>
              <a:pPr lvl="0"/>
              <a:endParaRPr lang="en-GB" dirty="0"/>
            </a:p>
          </p:txBody>
        </p:sp>
        <p:cxnSp>
          <p:nvCxnSpPr>
            <p:cNvPr id="6" name="Straight Arrow Connector 5">
              <a:extLst>
                <a:ext uri="{FF2B5EF4-FFF2-40B4-BE49-F238E27FC236}">
                  <a16:creationId xmlns:a16="http://schemas.microsoft.com/office/drawing/2014/main" id="{4DA19203-AF0B-A235-2BC9-53537AF989EE}"/>
                </a:ext>
              </a:extLst>
            </p:cNvPr>
            <p:cNvCxnSpPr>
              <a:cxnSpLocks/>
            </p:cNvCxnSpPr>
            <p:nvPr/>
          </p:nvCxnSpPr>
          <p:spPr>
            <a:xfrm>
              <a:off x="6367549" y="3591097"/>
              <a:ext cx="964276" cy="0"/>
            </a:xfrm>
            <a:prstGeom prst="straightConnector1">
              <a:avLst/>
            </a:prstGeom>
            <a:grpFill/>
            <a:ln w="76200">
              <a:solidFill>
                <a:srgbClr val="0099CC"/>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85767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 y="0"/>
            <a:ext cx="121880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92">
              <a:defRPr/>
            </a:pPr>
            <a:endParaRPr lang="en-US" sz="1092">
              <a:solidFill>
                <a:prstClr val="white"/>
              </a:solidFill>
              <a:latin typeface="Calibri"/>
            </a:endParaRPr>
          </a:p>
        </p:txBody>
      </p:sp>
      <p:pic>
        <p:nvPicPr>
          <p:cNvPr id="1026" name="Picture 2" descr="A picture of a healthy group of people">
            <a:extLst>
              <a:ext uri="{FF2B5EF4-FFF2-40B4-BE49-F238E27FC236}">
                <a16:creationId xmlns:a16="http://schemas.microsoft.com/office/drawing/2014/main" id="{19C723C6-996B-D8AE-60E0-ABDDF5CF1D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5691" r="5446" b="1"/>
          <a:stretch>
            <a:fillRect/>
          </a:stretch>
        </p:blipFill>
        <p:spPr bwMode="auto">
          <a:xfrm>
            <a:off x="2522609" y="6"/>
            <a:ext cx="9668963" cy="6857994"/>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 y="0"/>
            <a:ext cx="7066482"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92">
              <a:defRPr/>
            </a:pPr>
            <a:endParaRPr lang="en-US" sz="1092" dirty="0">
              <a:solidFill>
                <a:prstClr val="white"/>
              </a:solidFill>
              <a:latin typeface="Calibri"/>
            </a:endParaRPr>
          </a:p>
        </p:txBody>
      </p:sp>
      <p:sp>
        <p:nvSpPr>
          <p:cNvPr id="2" name="Title 1"/>
          <p:cNvSpPr>
            <a:spLocks noGrp="1"/>
          </p:cNvSpPr>
          <p:nvPr>
            <p:ph type="ctrTitle"/>
          </p:nvPr>
        </p:nvSpPr>
        <p:spPr>
          <a:xfrm>
            <a:off x="273824" y="743447"/>
            <a:ext cx="4651871" cy="3692028"/>
          </a:xfrm>
          <a:noFill/>
        </p:spPr>
        <p:txBody>
          <a:bodyPr>
            <a:normAutofit/>
          </a:bodyPr>
          <a:lstStyle/>
          <a:p>
            <a:pPr algn="l">
              <a:lnSpc>
                <a:spcPct val="90000"/>
              </a:lnSpc>
            </a:pPr>
            <a:br>
              <a:rPr lang="en-GB" sz="2062" b="1" dirty="0">
                <a:latin typeface="Arial" panose="020B0604020202020204" pitchFamily="34" charset="0"/>
                <a:cs typeface="Arial" panose="020B0604020202020204" pitchFamily="34" charset="0"/>
              </a:rPr>
            </a:br>
            <a:endParaRPr lang="en-GB" sz="2062"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366239" y="471704"/>
            <a:ext cx="11551937" cy="1485319"/>
          </a:xfrm>
          <a:noFill/>
        </p:spPr>
        <p:txBody>
          <a:bodyPr>
            <a:normAutofit/>
          </a:bodyPr>
          <a:lstStyle/>
          <a:p>
            <a:pPr algn="l">
              <a:spcAft>
                <a:spcPts val="364"/>
              </a:spcAft>
            </a:pPr>
            <a:r>
              <a:rPr lang="en-GB" sz="2911" b="1" dirty="0">
                <a:solidFill>
                  <a:schemeClr val="tx2"/>
                </a:solidFill>
                <a:latin typeface="Arial" panose="020B0604020202020204" pitchFamily="34" charset="0"/>
                <a:ea typeface="+mj-ea"/>
                <a:cs typeface="Arial" panose="020B0604020202020204" pitchFamily="34" charset="0"/>
              </a:rPr>
              <a:t>Swansea Bay UHB Organisational Strategy 2025–2035</a:t>
            </a:r>
          </a:p>
        </p:txBody>
      </p:sp>
      <p:sp>
        <p:nvSpPr>
          <p:cNvPr id="7" name="TextBox 6">
            <a:extLst>
              <a:ext uri="{FF2B5EF4-FFF2-40B4-BE49-F238E27FC236}">
                <a16:creationId xmlns:a16="http://schemas.microsoft.com/office/drawing/2014/main" id="{A340EA8A-7A5D-B15A-539D-37070449513A}"/>
              </a:ext>
            </a:extLst>
          </p:cNvPr>
          <p:cNvSpPr txBox="1"/>
          <p:nvPr/>
        </p:nvSpPr>
        <p:spPr>
          <a:xfrm>
            <a:off x="318506" y="921193"/>
            <a:ext cx="11551937" cy="2107885"/>
          </a:xfrm>
          <a:prstGeom prst="rect">
            <a:avLst/>
          </a:prstGeom>
          <a:noFill/>
        </p:spPr>
        <p:txBody>
          <a:bodyPr wrap="square">
            <a:spAutoFit/>
          </a:bodyPr>
          <a:lstStyle/>
          <a:p>
            <a:pPr defTabSz="554492">
              <a:defRPr/>
            </a:pPr>
            <a:r>
              <a:rPr lang="en-GB" sz="2183" dirty="0">
                <a:solidFill>
                  <a:prstClr val="black"/>
                </a:solidFill>
                <a:latin typeface="Arial" panose="020B0604020202020204" pitchFamily="34" charset="0"/>
                <a:cs typeface="Arial" panose="020B0604020202020204" pitchFamily="34" charset="0"/>
              </a:rPr>
              <a:t>Our Organisational Strategy ‘</a:t>
            </a:r>
            <a:r>
              <a:rPr lang="en-GB" sz="2183" b="1" dirty="0">
                <a:solidFill>
                  <a:prstClr val="black"/>
                </a:solidFill>
                <a:latin typeface="Arial" panose="020B0604020202020204" pitchFamily="34" charset="0"/>
                <a:cs typeface="Arial" panose="020B0604020202020204" pitchFamily="34" charset="0"/>
              </a:rPr>
              <a:t>A Healthier Swansea Bay</a:t>
            </a:r>
            <a:r>
              <a:rPr lang="en-GB" sz="2183" dirty="0">
                <a:solidFill>
                  <a:prstClr val="black"/>
                </a:solidFill>
                <a:latin typeface="Arial" panose="020B0604020202020204" pitchFamily="34" charset="0"/>
                <a:cs typeface="Arial" panose="020B0604020202020204" pitchFamily="34" charset="0"/>
              </a:rPr>
              <a:t>’ was launched at the AGM on 9</a:t>
            </a:r>
            <a:r>
              <a:rPr lang="en-GB" sz="2183" baseline="30000" dirty="0">
                <a:solidFill>
                  <a:prstClr val="black"/>
                </a:solidFill>
                <a:latin typeface="Arial" panose="020B0604020202020204" pitchFamily="34" charset="0"/>
                <a:cs typeface="Arial" panose="020B0604020202020204" pitchFamily="34" charset="0"/>
              </a:rPr>
              <a:t>th</a:t>
            </a:r>
            <a:r>
              <a:rPr lang="en-GB" sz="2183" dirty="0">
                <a:solidFill>
                  <a:prstClr val="black"/>
                </a:solidFill>
                <a:latin typeface="Arial" panose="020B0604020202020204" pitchFamily="34" charset="0"/>
                <a:cs typeface="Arial" panose="020B0604020202020204" pitchFamily="34" charset="0"/>
              </a:rPr>
              <a:t> September 2025.</a:t>
            </a:r>
            <a:br>
              <a:rPr lang="en-GB" sz="2183" dirty="0">
                <a:solidFill>
                  <a:prstClr val="black"/>
                </a:solidFill>
                <a:latin typeface="Arial" panose="020B0604020202020204" pitchFamily="34" charset="0"/>
                <a:cs typeface="Arial" panose="020B0604020202020204" pitchFamily="34" charset="0"/>
              </a:rPr>
            </a:br>
            <a:br>
              <a:rPr lang="en-GB" sz="2183" dirty="0">
                <a:solidFill>
                  <a:prstClr val="black"/>
                </a:solidFill>
                <a:latin typeface="Arial" panose="020B0604020202020204" pitchFamily="34" charset="0"/>
                <a:cs typeface="Arial" panose="020B0604020202020204" pitchFamily="34" charset="0"/>
              </a:rPr>
            </a:br>
            <a:r>
              <a:rPr lang="en-GB" sz="2183" dirty="0">
                <a:solidFill>
                  <a:prstClr val="black"/>
                </a:solidFill>
                <a:latin typeface="Arial" panose="020B0604020202020204" pitchFamily="34" charset="0"/>
                <a:cs typeface="Arial" panose="020B0604020202020204" pitchFamily="34" charset="0"/>
              </a:rPr>
              <a:t>It is now available to read on the internet :</a:t>
            </a:r>
            <a:br>
              <a:rPr lang="en-GB" sz="2183" dirty="0">
                <a:solidFill>
                  <a:prstClr val="black"/>
                </a:solidFill>
                <a:latin typeface="Arial" panose="020B0604020202020204" pitchFamily="34" charset="0"/>
                <a:cs typeface="Arial" panose="020B0604020202020204" pitchFamily="34" charset="0"/>
              </a:rPr>
            </a:br>
            <a:br>
              <a:rPr lang="en-GB" sz="2183" dirty="0">
                <a:solidFill>
                  <a:prstClr val="black"/>
                </a:solidFill>
                <a:latin typeface="Arial" panose="020B0604020202020204" pitchFamily="34" charset="0"/>
                <a:cs typeface="Arial" panose="020B0604020202020204" pitchFamily="34" charset="0"/>
              </a:rPr>
            </a:br>
            <a:r>
              <a:rPr lang="en-GB" sz="2183" b="1" dirty="0">
                <a:solidFill>
                  <a:prstClr val="black"/>
                </a:solidFill>
                <a:latin typeface="Arial" panose="020B0604020202020204" pitchFamily="34" charset="0"/>
                <a:cs typeface="Arial" panose="020B0604020202020204" pitchFamily="34" charset="0"/>
              </a:rPr>
              <a:t>		</a:t>
            </a:r>
            <a:endParaRPr lang="en-GB" sz="2183" dirty="0">
              <a:solidFill>
                <a:prstClr val="black"/>
              </a:solidFill>
              <a:latin typeface="Calibri"/>
            </a:endParaRPr>
          </a:p>
        </p:txBody>
      </p:sp>
      <p:sp>
        <p:nvSpPr>
          <p:cNvPr id="9" name="TextBox 8">
            <a:extLst>
              <a:ext uri="{FF2B5EF4-FFF2-40B4-BE49-F238E27FC236}">
                <a16:creationId xmlns:a16="http://schemas.microsoft.com/office/drawing/2014/main" id="{E0F4CA6C-09B6-6F23-3EDC-B63458840D1F}"/>
              </a:ext>
            </a:extLst>
          </p:cNvPr>
          <p:cNvSpPr txBox="1"/>
          <p:nvPr/>
        </p:nvSpPr>
        <p:spPr>
          <a:xfrm>
            <a:off x="228841" y="2447589"/>
            <a:ext cx="3927659" cy="1212255"/>
          </a:xfrm>
          <a:prstGeom prst="rect">
            <a:avLst/>
          </a:prstGeom>
          <a:solidFill>
            <a:schemeClr val="accent6">
              <a:lumMod val="20000"/>
              <a:lumOff val="80000"/>
            </a:schemeClr>
          </a:solidFill>
          <a:ln>
            <a:noFill/>
          </a:ln>
          <a:effectLst>
            <a:softEdge rad="127000"/>
          </a:effectLst>
        </p:spPr>
        <p:txBody>
          <a:bodyPr wrap="square">
            <a:spAutoFit/>
          </a:bodyPr>
          <a:lstStyle/>
          <a:p>
            <a:pPr algn="ctr" defTabSz="554492">
              <a:defRPr/>
            </a:pPr>
            <a:r>
              <a:rPr lang="en-GB" sz="2426" b="1" dirty="0">
                <a:solidFill>
                  <a:prstClr val="black"/>
                </a:solidFill>
                <a:latin typeface="Arial" panose="020B0604020202020204" pitchFamily="34" charset="0"/>
                <a:cs typeface="Arial" panose="020B0604020202020204" pitchFamily="34" charset="0"/>
              </a:rPr>
              <a:t> </a:t>
            </a:r>
            <a:r>
              <a:rPr lang="en-GB" sz="2426" dirty="0">
                <a:solidFill>
                  <a:prstClr val="black"/>
                </a:solidFill>
                <a:latin typeface="Calibri"/>
                <a:hlinkClick r:id="rId3"/>
              </a:rPr>
              <a:t>A Healthier Swansea Bay - Swansea Bay University Health Board</a:t>
            </a:r>
            <a:endParaRPr lang="en-GB" sz="2426" dirty="0">
              <a:solidFill>
                <a:prstClr val="black"/>
              </a:solidFill>
              <a:latin typeface="Calibri"/>
            </a:endParaRPr>
          </a:p>
        </p:txBody>
      </p:sp>
      <p:sp>
        <p:nvSpPr>
          <p:cNvPr id="10" name="TextBox 9">
            <a:extLst>
              <a:ext uri="{FF2B5EF4-FFF2-40B4-BE49-F238E27FC236}">
                <a16:creationId xmlns:a16="http://schemas.microsoft.com/office/drawing/2014/main" id="{74A17AF8-BF11-AC08-27EA-BCB58D4CBBA7}"/>
              </a:ext>
            </a:extLst>
          </p:cNvPr>
          <p:cNvSpPr txBox="1"/>
          <p:nvPr/>
        </p:nvSpPr>
        <p:spPr>
          <a:xfrm>
            <a:off x="270775" y="3778017"/>
            <a:ext cx="4251113" cy="2443811"/>
          </a:xfrm>
          <a:prstGeom prst="rect">
            <a:avLst/>
          </a:prstGeom>
          <a:noFill/>
        </p:spPr>
        <p:txBody>
          <a:bodyPr wrap="square" rtlCol="0">
            <a:spAutoFit/>
          </a:bodyPr>
          <a:lstStyle/>
          <a:p>
            <a:pPr defTabSz="554492">
              <a:defRPr/>
            </a:pPr>
            <a:r>
              <a:rPr lang="en-GB" sz="2183" dirty="0">
                <a:solidFill>
                  <a:prstClr val="black"/>
                </a:solidFill>
                <a:latin typeface="Arial" panose="020B0604020202020204" pitchFamily="34" charset="0"/>
                <a:cs typeface="Arial" panose="020B0604020202020204" pitchFamily="34" charset="0"/>
              </a:rPr>
              <a:t>The Welsh translation will be available by end of September and  communications activities will be taking place throughout September-October e.g. Video summary, Exec presentations for Service groups, Bay Health.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AA699-59E5-1924-3694-DCC63C270C1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847991B-278E-114F-AD36-625E34BFA242}"/>
              </a:ext>
            </a:extLst>
          </p:cNvPr>
          <p:cNvSpPr>
            <a:spLocks noGrp="1"/>
          </p:cNvSpPr>
          <p:nvPr>
            <p:ph type="body" sz="quarter" idx="10"/>
          </p:nvPr>
        </p:nvSpPr>
        <p:spPr>
          <a:xfrm>
            <a:off x="322024" y="293644"/>
            <a:ext cx="11243787" cy="462073"/>
          </a:xfrm>
        </p:spPr>
        <p:txBody>
          <a:bodyPr/>
          <a:lstStyle/>
          <a:p>
            <a:pPr marL="7701" marR="3081" defTabSz="554492">
              <a:lnSpc>
                <a:spcPct val="100600"/>
              </a:lnSpc>
              <a:spcBef>
                <a:spcPts val="55"/>
              </a:spcBef>
              <a:defRPr/>
            </a:pPr>
            <a:r>
              <a:rPr lang="en-GB" sz="2122" b="1" spc="9" dirty="0">
                <a:latin typeface="Arial Black" panose="020B0604020202020204" pitchFamily="34" charset="0"/>
                <a:cs typeface="Arial" panose="020B0604020202020204" pitchFamily="34" charset="0"/>
              </a:rPr>
              <a:t>The Clinical Strategic Plan</a:t>
            </a:r>
          </a:p>
        </p:txBody>
      </p:sp>
      <p:sp>
        <p:nvSpPr>
          <p:cNvPr id="27" name="Rectangle 26">
            <a:extLst>
              <a:ext uri="{FF2B5EF4-FFF2-40B4-BE49-F238E27FC236}">
                <a16:creationId xmlns:a16="http://schemas.microsoft.com/office/drawing/2014/main" id="{11F4FE68-70F5-E0DF-C810-47FA52F5CBC5}"/>
              </a:ext>
            </a:extLst>
          </p:cNvPr>
          <p:cNvSpPr/>
          <p:nvPr/>
        </p:nvSpPr>
        <p:spPr>
          <a:xfrm>
            <a:off x="434864" y="2359331"/>
            <a:ext cx="11360043" cy="1764857"/>
          </a:xfrm>
          <a:prstGeom prst="rect">
            <a:avLst/>
          </a:prstGeom>
          <a:solidFill>
            <a:schemeClr val="bg1">
              <a:lumMod val="95000"/>
            </a:schemeClr>
          </a:solidFill>
          <a:ln w="28575">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TextBox 71">
            <a:extLst>
              <a:ext uri="{FF2B5EF4-FFF2-40B4-BE49-F238E27FC236}">
                <a16:creationId xmlns:a16="http://schemas.microsoft.com/office/drawing/2014/main" id="{8B7A2543-E32A-8044-C6FE-23226701DB27}"/>
              </a:ext>
            </a:extLst>
          </p:cNvPr>
          <p:cNvSpPr txBox="1"/>
          <p:nvPr/>
        </p:nvSpPr>
        <p:spPr>
          <a:xfrm>
            <a:off x="284253" y="803969"/>
            <a:ext cx="11683158" cy="21852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The Clinical Strategic plan will include:</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Context and Drivers </a:t>
            </a: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 ‘State of the Population’ Report, Horizon Scan Report, Demand and Capacity Overview, Infrastructure Challenges</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Quality Statement of Care and Services </a:t>
            </a: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 Building on established work and evidence this will set out what people can expect from the health board, NHS and care partners at each level of care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49B036D9-512A-9070-2D3C-87843C1B5F1D}"/>
              </a:ext>
            </a:extLst>
          </p:cNvPr>
          <p:cNvSpPr/>
          <p:nvPr/>
        </p:nvSpPr>
        <p:spPr>
          <a:xfrm>
            <a:off x="564739" y="3046849"/>
            <a:ext cx="1404000" cy="974479"/>
          </a:xfrm>
          <a:prstGeom prst="roundRect">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Universal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Prevention, wellbeing and self-care</a:t>
            </a:r>
          </a:p>
        </p:txBody>
      </p:sp>
      <p:sp>
        <p:nvSpPr>
          <p:cNvPr id="9" name="Rectangle: Rounded Corners 8">
            <a:extLst>
              <a:ext uri="{FF2B5EF4-FFF2-40B4-BE49-F238E27FC236}">
                <a16:creationId xmlns:a16="http://schemas.microsoft.com/office/drawing/2014/main" id="{4DC5B917-2B38-D912-15A3-C341F93ACBC7}"/>
              </a:ext>
            </a:extLst>
          </p:cNvPr>
          <p:cNvSpPr/>
          <p:nvPr/>
        </p:nvSpPr>
        <p:spPr>
          <a:xfrm>
            <a:off x="2080013" y="3046849"/>
            <a:ext cx="1404000" cy="974479"/>
          </a:xfrm>
          <a:prstGeom prst="roundRect">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Routine Support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Coordinated and proactive care</a:t>
            </a:r>
          </a:p>
        </p:txBody>
      </p:sp>
      <p:sp>
        <p:nvSpPr>
          <p:cNvPr id="10" name="Rectangle: Rounded Corners 9">
            <a:extLst>
              <a:ext uri="{FF2B5EF4-FFF2-40B4-BE49-F238E27FC236}">
                <a16:creationId xmlns:a16="http://schemas.microsoft.com/office/drawing/2014/main" id="{02289A35-4230-1E59-D148-EF6EE1C1610E}"/>
              </a:ext>
            </a:extLst>
          </p:cNvPr>
          <p:cNvSpPr/>
          <p:nvPr/>
        </p:nvSpPr>
        <p:spPr>
          <a:xfrm>
            <a:off x="3595287" y="3046849"/>
            <a:ext cx="1404000" cy="974479"/>
          </a:xfrm>
          <a:prstGeom prst="roundRect">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Targeted Care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Complex care closer to home</a:t>
            </a:r>
          </a:p>
        </p:txBody>
      </p:sp>
      <p:sp>
        <p:nvSpPr>
          <p:cNvPr id="13" name="Rectangle: Rounded Corners 12">
            <a:extLst>
              <a:ext uri="{FF2B5EF4-FFF2-40B4-BE49-F238E27FC236}">
                <a16:creationId xmlns:a16="http://schemas.microsoft.com/office/drawing/2014/main" id="{8DA7EF03-CEF0-5488-D5E8-6739379F0177}"/>
              </a:ext>
            </a:extLst>
          </p:cNvPr>
          <p:cNvSpPr/>
          <p:nvPr/>
        </p:nvSpPr>
        <p:spPr>
          <a:xfrm>
            <a:off x="5110560" y="3046849"/>
            <a:ext cx="1404000" cy="974479"/>
          </a:xfrm>
          <a:prstGeom prst="roundRect">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Enhanced Care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Short-term crisis/intensive support</a:t>
            </a:r>
          </a:p>
        </p:txBody>
      </p:sp>
      <p:sp>
        <p:nvSpPr>
          <p:cNvPr id="14" name="Rectangle: Rounded Corners 13">
            <a:extLst>
              <a:ext uri="{FF2B5EF4-FFF2-40B4-BE49-F238E27FC236}">
                <a16:creationId xmlns:a16="http://schemas.microsoft.com/office/drawing/2014/main" id="{69F131CE-2928-446D-18D5-07291B99D987}"/>
              </a:ext>
            </a:extLst>
          </p:cNvPr>
          <p:cNvSpPr/>
          <p:nvPr/>
        </p:nvSpPr>
        <p:spPr>
          <a:xfrm>
            <a:off x="6826039" y="3046849"/>
            <a:ext cx="1404000" cy="974479"/>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Acute Hospital Care</a:t>
            </a:r>
          </a:p>
        </p:txBody>
      </p:sp>
      <p:sp>
        <p:nvSpPr>
          <p:cNvPr id="15" name="Rectangle: Rounded Corners 14">
            <a:extLst>
              <a:ext uri="{FF2B5EF4-FFF2-40B4-BE49-F238E27FC236}">
                <a16:creationId xmlns:a16="http://schemas.microsoft.com/office/drawing/2014/main" id="{A296ABD9-EC27-0B81-44F1-F653D428F918}"/>
              </a:ext>
            </a:extLst>
          </p:cNvPr>
          <p:cNvSpPr/>
          <p:nvPr/>
        </p:nvSpPr>
        <p:spPr>
          <a:xfrm>
            <a:off x="8291815" y="3046849"/>
            <a:ext cx="1404000" cy="974479"/>
          </a:xfrm>
          <a:prstGeom prst="round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Planned Hospital Care</a:t>
            </a:r>
          </a:p>
        </p:txBody>
      </p:sp>
      <p:sp>
        <p:nvSpPr>
          <p:cNvPr id="16" name="Rectangle: Rounded Corners 15">
            <a:extLst>
              <a:ext uri="{FF2B5EF4-FFF2-40B4-BE49-F238E27FC236}">
                <a16:creationId xmlns:a16="http://schemas.microsoft.com/office/drawing/2014/main" id="{6CC6C379-2287-04CB-0C56-3A9B23F1DC88}"/>
              </a:ext>
            </a:extLst>
          </p:cNvPr>
          <p:cNvSpPr/>
          <p:nvPr/>
        </p:nvSpPr>
        <p:spPr>
          <a:xfrm>
            <a:off x="9982672" y="3046849"/>
            <a:ext cx="1404000" cy="974479"/>
          </a:xfrm>
          <a:prstGeom prst="roundRect">
            <a:avLst/>
          </a:prstGeom>
          <a:solidFill>
            <a:srgbClr val="CC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alibri" panose="020F0502020204030204"/>
                <a:ea typeface="+mn-ea"/>
                <a:cs typeface="+mn-cs"/>
              </a:rPr>
              <a:t>Tertiary and Specialist Care</a:t>
            </a:r>
          </a:p>
        </p:txBody>
      </p:sp>
      <p:sp>
        <p:nvSpPr>
          <p:cNvPr id="18" name="Right Brace 17">
            <a:extLst>
              <a:ext uri="{FF2B5EF4-FFF2-40B4-BE49-F238E27FC236}">
                <a16:creationId xmlns:a16="http://schemas.microsoft.com/office/drawing/2014/main" id="{E12BD4F7-3899-4FF9-68DF-D5955596E056}"/>
              </a:ext>
            </a:extLst>
          </p:cNvPr>
          <p:cNvSpPr/>
          <p:nvPr/>
        </p:nvSpPr>
        <p:spPr>
          <a:xfrm rot="16200000">
            <a:off x="3277878" y="-169762"/>
            <a:ext cx="497432" cy="6025176"/>
          </a:xfrm>
          <a:prstGeom prst="rightBrace">
            <a:avLst>
              <a:gd name="adj1" fmla="val 44616"/>
              <a:gd name="adj2" fmla="val 49468"/>
            </a:avLst>
          </a:prstGeom>
          <a:ln w="57150">
            <a:solidFill>
              <a:srgbClr val="33CCCC"/>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Right Brace 18">
            <a:extLst>
              <a:ext uri="{FF2B5EF4-FFF2-40B4-BE49-F238E27FC236}">
                <a16:creationId xmlns:a16="http://schemas.microsoft.com/office/drawing/2014/main" id="{CE2E1E1A-4831-D2A5-5D4D-0AA0FDCACF8E}"/>
              </a:ext>
            </a:extLst>
          </p:cNvPr>
          <p:cNvSpPr/>
          <p:nvPr/>
        </p:nvSpPr>
        <p:spPr>
          <a:xfrm rot="16200000">
            <a:off x="8903728" y="663214"/>
            <a:ext cx="369331" cy="4560633"/>
          </a:xfrm>
          <a:prstGeom prst="rightBrace">
            <a:avLst>
              <a:gd name="adj1" fmla="val 32195"/>
              <a:gd name="adj2" fmla="val 49290"/>
            </a:avLst>
          </a:prstGeom>
          <a:ln w="5715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ight Brace 19">
            <a:extLst>
              <a:ext uri="{FF2B5EF4-FFF2-40B4-BE49-F238E27FC236}">
                <a16:creationId xmlns:a16="http://schemas.microsoft.com/office/drawing/2014/main" id="{C6B9808B-20B8-1F9D-AD01-1A1473D56889}"/>
              </a:ext>
            </a:extLst>
          </p:cNvPr>
          <p:cNvSpPr/>
          <p:nvPr/>
        </p:nvSpPr>
        <p:spPr>
          <a:xfrm rot="16200000">
            <a:off x="8872923" y="597830"/>
            <a:ext cx="395018" cy="4596557"/>
          </a:xfrm>
          <a:prstGeom prst="rightBrace">
            <a:avLst>
              <a:gd name="adj1" fmla="val 35545"/>
              <a:gd name="adj2" fmla="val 64548"/>
            </a:avLst>
          </a:prstGeom>
          <a:ln w="57150">
            <a:solidFill>
              <a:srgbClr val="CC99FF"/>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DF67B4E5-AD9B-4717-BD51-23A1E9B6CFB2}"/>
              </a:ext>
            </a:extLst>
          </p:cNvPr>
          <p:cNvSpPr txBox="1"/>
          <p:nvPr/>
        </p:nvSpPr>
        <p:spPr>
          <a:xfrm>
            <a:off x="1306075" y="2329267"/>
            <a:ext cx="494948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3CCCC"/>
                </a:solidFill>
                <a:effectLst/>
                <a:uLnTx/>
                <a:uFillTx/>
                <a:latin typeface="Calibri" panose="020F0502020204030204"/>
                <a:ea typeface="+mn-ea"/>
                <a:cs typeface="+mn-cs"/>
              </a:rPr>
              <a:t>Integrated Community Care</a:t>
            </a:r>
          </a:p>
        </p:txBody>
      </p:sp>
      <p:sp>
        <p:nvSpPr>
          <p:cNvPr id="22" name="TextBox 21">
            <a:extLst>
              <a:ext uri="{FF2B5EF4-FFF2-40B4-BE49-F238E27FC236}">
                <a16:creationId xmlns:a16="http://schemas.microsoft.com/office/drawing/2014/main" id="{E03DE9A0-F630-831A-6D38-E253D3138821}"/>
              </a:ext>
            </a:extLst>
          </p:cNvPr>
          <p:cNvSpPr txBox="1"/>
          <p:nvPr/>
        </p:nvSpPr>
        <p:spPr>
          <a:xfrm>
            <a:off x="5755297" y="2359331"/>
            <a:ext cx="494948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FAADC"/>
                </a:solidFill>
                <a:effectLst/>
                <a:uLnTx/>
                <a:uFillTx/>
                <a:latin typeface="Calibri" panose="020F0502020204030204"/>
                <a:ea typeface="+mn-ea"/>
                <a:cs typeface="+mn-cs"/>
              </a:rPr>
              <a:t>Networked Hospitals</a:t>
            </a:r>
          </a:p>
        </p:txBody>
      </p:sp>
      <p:sp>
        <p:nvSpPr>
          <p:cNvPr id="24" name="TextBox 23">
            <a:extLst>
              <a:ext uri="{FF2B5EF4-FFF2-40B4-BE49-F238E27FC236}">
                <a16:creationId xmlns:a16="http://schemas.microsoft.com/office/drawing/2014/main" id="{4DD32AA8-8C12-826F-8EF9-8854160ACF2A}"/>
              </a:ext>
            </a:extLst>
          </p:cNvPr>
          <p:cNvSpPr txBox="1"/>
          <p:nvPr/>
        </p:nvSpPr>
        <p:spPr>
          <a:xfrm>
            <a:off x="7735521" y="2339808"/>
            <a:ext cx="494948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C99FF"/>
                </a:solidFill>
                <a:effectLst/>
                <a:uLnTx/>
                <a:uFillTx/>
                <a:latin typeface="Calibri" panose="020F0502020204030204"/>
                <a:ea typeface="+mn-ea"/>
                <a:cs typeface="+mn-cs"/>
              </a:rPr>
              <a:t>Regional Services</a:t>
            </a:r>
          </a:p>
        </p:txBody>
      </p:sp>
      <p:sp>
        <p:nvSpPr>
          <p:cNvPr id="26" name="TextBox 25">
            <a:extLst>
              <a:ext uri="{FF2B5EF4-FFF2-40B4-BE49-F238E27FC236}">
                <a16:creationId xmlns:a16="http://schemas.microsoft.com/office/drawing/2014/main" id="{CF6B6F92-5FBC-DE08-32C4-60D5AEB367DC}"/>
              </a:ext>
            </a:extLst>
          </p:cNvPr>
          <p:cNvSpPr txBox="1"/>
          <p:nvPr/>
        </p:nvSpPr>
        <p:spPr>
          <a:xfrm>
            <a:off x="607368" y="4223897"/>
            <a:ext cx="11360043" cy="120032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Strategic Future Models of Care – </a:t>
            </a: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rPr>
              <a:t>Description of future direction of care delivery across the health board area, ensuring services are designed to meet people’s rightful expectations at every level, while making best use of resources, skills, and technology. To include: Service model description; Key features of the future model, Intended outcomes; Enablers</a:t>
            </a:r>
            <a:endParaRPr kumimoji="0" lang="en-GB" sz="1600" b="0" i="0" u="none" strike="noStrike" kern="1200" cap="none" spc="0" normalizeH="0" baseline="0" noProof="0" dirty="0">
              <a:ln>
                <a:noFill/>
              </a:ln>
              <a:solidFill>
                <a:prstClr val="black"/>
              </a:solidFill>
              <a:effectLst/>
              <a:uLnTx/>
              <a:uFillTx/>
              <a:latin typeface="Aptos" panose="020B0004020202020204" pitchFamily="34" charset="0"/>
              <a:ea typeface="Calibri" panose="020F0502020204030204" pitchFamily="34" charset="0"/>
              <a:cs typeface="+mn-cs"/>
            </a:endParaRPr>
          </a:p>
        </p:txBody>
      </p:sp>
      <p:sp>
        <p:nvSpPr>
          <p:cNvPr id="3" name="TextBox 2">
            <a:extLst>
              <a:ext uri="{FF2B5EF4-FFF2-40B4-BE49-F238E27FC236}">
                <a16:creationId xmlns:a16="http://schemas.microsoft.com/office/drawing/2014/main" id="{C298FA3D-EF51-5A5F-8B51-44A10EE30722}"/>
              </a:ext>
            </a:extLst>
          </p:cNvPr>
          <p:cNvSpPr txBox="1"/>
          <p:nvPr/>
        </p:nvSpPr>
        <p:spPr>
          <a:xfrm>
            <a:off x="4042478" y="5523935"/>
            <a:ext cx="7331825" cy="923330"/>
          </a:xfrm>
          <a:prstGeom prst="rect">
            <a:avLst/>
          </a:prstGeom>
          <a:solidFill>
            <a:srgbClr val="FF0000">
              <a:alpha val="14118"/>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This approach will support the Welsh Governments plans to accelerate progress with the delivery of integrated health  services for and in communities and the national Transformation Programme being established</a:t>
            </a:r>
          </a:p>
        </p:txBody>
      </p:sp>
    </p:spTree>
    <p:extLst>
      <p:ext uri="{BB962C8B-B14F-4D97-AF65-F5344CB8AC3E}">
        <p14:creationId xmlns:p14="http://schemas.microsoft.com/office/powerpoint/2010/main" val="3205441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73B3A-C9C6-032B-D601-8DE3D7FA42F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C9E6D3F-8EC7-A070-BF87-981375C85B8F}"/>
              </a:ext>
            </a:extLst>
          </p:cNvPr>
          <p:cNvSpPr>
            <a:spLocks noGrp="1"/>
          </p:cNvSpPr>
          <p:nvPr>
            <p:ph type="body" sz="quarter" idx="10"/>
          </p:nvPr>
        </p:nvSpPr>
        <p:spPr>
          <a:xfrm>
            <a:off x="322024" y="293644"/>
            <a:ext cx="11243787" cy="462073"/>
          </a:xfrm>
        </p:spPr>
        <p:txBody>
          <a:bodyPr/>
          <a:lstStyle/>
          <a:p>
            <a:r>
              <a:rPr lang="en-GB" sz="2400" b="1" dirty="0"/>
              <a:t>Level 1 - Universal</a:t>
            </a:r>
            <a:endParaRPr lang="en-GB" sz="2400" dirty="0"/>
          </a:p>
        </p:txBody>
      </p:sp>
      <p:sp>
        <p:nvSpPr>
          <p:cNvPr id="5" name="TextBox 4">
            <a:extLst>
              <a:ext uri="{FF2B5EF4-FFF2-40B4-BE49-F238E27FC236}">
                <a16:creationId xmlns:a16="http://schemas.microsoft.com/office/drawing/2014/main" id="{B61C0F7F-F161-D57D-9DD9-194EA8676171}"/>
              </a:ext>
            </a:extLst>
          </p:cNvPr>
          <p:cNvSpPr txBox="1"/>
          <p:nvPr/>
        </p:nvSpPr>
        <p:spPr>
          <a:xfrm>
            <a:off x="322024" y="953817"/>
            <a:ext cx="11649397" cy="5280228"/>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Who is this: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Level 1 patient is any person in the population who may need access to general, everyday healthcare services in the community.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includes people who 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a:ea typeface="+mn-ea"/>
                <a:cs typeface="Arial"/>
              </a:rPr>
              <a:t>Generally well or managing their own health</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Accessing healthcare occasionally, e.g. for minor illnesses or advice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Using GP practices, pharmacies, NHS 111, dental or optometry services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Attending routine check-ups, screening, and vaccinations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Seeking preventative care or health information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a:ea typeface="+mn-ea"/>
                <a:cs typeface="Arial"/>
              </a:rPr>
              <a:t>They do not have complex or high-risk needs, and do not require specialist or intensive support.</a:t>
            </a:r>
            <a:b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2000" b="0" i="0" u="none" strike="noStrike" kern="1200" cap="none" spc="0" normalizeH="0" baseline="0" noProof="0" dirty="0">
                <a:ln>
                  <a:noFill/>
                </a:ln>
                <a:solidFill>
                  <a:prstClr val="black"/>
                </a:solidFill>
                <a:effectLst/>
                <a:uLnTx/>
                <a:uFillTx/>
                <a:latin typeface="Arial"/>
                <a:ea typeface="+mn-ea"/>
                <a:cs typeface="Arial"/>
              </a:rPr>
              <a:t>They are simply using the NHS at a universal, “first contact” level.</a:t>
            </a:r>
          </a:p>
          <a:p>
            <a:pPr marL="342900" marR="0" lvl="0" indent="-342900" algn="just" defTabSz="914413" rtl="0" eaLnBrk="1" fontAlgn="auto" latinLnBrk="0" hangingPunct="1">
              <a:lnSpc>
                <a:spcPct val="107000"/>
              </a:lnSpc>
              <a:spcBef>
                <a:spcPts val="0"/>
              </a:spcBef>
              <a:spcAft>
                <a:spcPts val="0"/>
              </a:spcAft>
              <a:buClrTx/>
              <a:buSzTx/>
              <a:buFont typeface="Symbol" panose="05050102010706020507" pitchFamily="18" charset="2"/>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342900" marR="0" lvl="0" indent="-342900" algn="just" defTabSz="914413" rtl="0" eaLnBrk="1" fontAlgn="auto" latinLnBrk="0" hangingPunct="1">
              <a:lnSpc>
                <a:spcPct val="107000"/>
              </a:lnSpc>
              <a:spcBef>
                <a:spcPts val="0"/>
              </a:spcBef>
              <a:spcAft>
                <a:spcPts val="0"/>
              </a:spcAft>
              <a:buClrTx/>
              <a:buSzTx/>
              <a:buFont typeface="Symbol" panose="05050102010706020507" pitchFamily="18" charset="2"/>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D2D6AF4-87DA-EBD4-A9C5-653DD7349AA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9934" b="91749" l="1659" r="13002">
                        <a14:foregroundMark x1="8668" y1="53795" x2="4548" y2="52805"/>
                        <a14:foregroundMark x1="4548" y1="52805" x2="1819" y2="44884"/>
                        <a14:foregroundMark x1="1819" y1="44884" x2="1766" y2="69637"/>
                        <a14:foregroundMark x1="1766" y1="69637" x2="2515" y2="86799"/>
                        <a14:foregroundMark x1="2515" y1="86799" x2="4708" y2="98350"/>
                        <a14:foregroundMark x1="4708" y1="98350" x2="12841" y2="89109"/>
                        <a14:foregroundMark x1="12841" y1="89109" x2="14018" y2="71947"/>
                        <a14:foregroundMark x1="14018" y1="71947" x2="13911" y2="52145"/>
                        <a14:foregroundMark x1="13911" y1="52145" x2="9417" y2="39934"/>
                        <a14:foregroundMark x1="9417" y1="39934" x2="1712" y2="43234"/>
                        <a14:foregroundMark x1="2194" y1="92739" x2="9417" y2="89769"/>
                        <a14:foregroundMark x1="9417" y1="89769" x2="12199" y2="91749"/>
                        <a14:foregroundMark x1="4334" y1="64026" x2="6742" y2="88119"/>
                        <a14:foregroundMark x1="6742" y1="88119" x2="7544" y2="60066"/>
                        <a14:foregroundMark x1="7544" y1="60066" x2="9256" y2="79538"/>
                        <a14:foregroundMark x1="9256" y1="79538" x2="9149" y2="73927"/>
                        <a14:foregroundMark x1="4922" y1="65017" x2="9577" y2="65347"/>
                        <a14:foregroundMark x1="9577" y1="65347" x2="10380" y2="65017"/>
                        <a14:foregroundMark x1="5083" y1="82838" x2="10112" y2="84488"/>
                        <a14:foregroundMark x1="8882" y1="73927" x2="11129" y2="74587"/>
                        <a14:foregroundMark x1="8775" y1="51815" x2="11557" y2="53135"/>
                      </a14:backgroundRemoval>
                    </a14:imgEffect>
                  </a14:imgLayer>
                </a14:imgProps>
              </a:ext>
            </a:extLst>
          </a:blip>
          <a:srcRect l="1070" t="39000" r="85555" b="5564"/>
          <a:stretch>
            <a:fillRect/>
          </a:stretch>
        </p:blipFill>
        <p:spPr>
          <a:xfrm>
            <a:off x="9740186" y="85581"/>
            <a:ext cx="2235200" cy="1501920"/>
          </a:xfrm>
          <a:prstGeom prst="rect">
            <a:avLst/>
          </a:prstGeom>
        </p:spPr>
      </p:pic>
    </p:spTree>
    <p:extLst>
      <p:ext uri="{BB962C8B-B14F-4D97-AF65-F5344CB8AC3E}">
        <p14:creationId xmlns:p14="http://schemas.microsoft.com/office/powerpoint/2010/main" val="3857849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FAB8C711-83D6-52FA-BBB8-2677CB23AEAC}"/>
              </a:ext>
            </a:extLst>
          </p:cNvPr>
          <p:cNvGraphicFramePr>
            <a:graphicFrameLocks noGrp="1"/>
          </p:cNvGraphicFramePr>
          <p:nvPr/>
        </p:nvGraphicFramePr>
        <p:xfrm>
          <a:off x="397095" y="336034"/>
          <a:ext cx="11397810" cy="5417794"/>
        </p:xfrm>
        <a:graphic>
          <a:graphicData uri="http://schemas.openxmlformats.org/drawingml/2006/table">
            <a:tbl>
              <a:tblPr/>
              <a:tblGrid>
                <a:gridCol w="7722816">
                  <a:extLst>
                    <a:ext uri="{9D8B030D-6E8A-4147-A177-3AD203B41FA5}">
                      <a16:colId xmlns:a16="http://schemas.microsoft.com/office/drawing/2014/main" val="3402492865"/>
                    </a:ext>
                  </a:extLst>
                </a:gridCol>
                <a:gridCol w="3674994">
                  <a:extLst>
                    <a:ext uri="{9D8B030D-6E8A-4147-A177-3AD203B41FA5}">
                      <a16:colId xmlns:a16="http://schemas.microsoft.com/office/drawing/2014/main" val="2016571979"/>
                    </a:ext>
                  </a:extLst>
                </a:gridCol>
              </a:tblGrid>
              <a:tr h="329785">
                <a:tc>
                  <a:txBody>
                    <a:bodyPr/>
                    <a:lstStyle/>
                    <a:p>
                      <a:pPr marL="0" algn="ctr" defTabSz="554500" rtl="0" eaLnBrk="1" fontAlgn="ctr" latinLnBrk="0" hangingPunct="1">
                        <a:buNone/>
                      </a:pPr>
                      <a:r>
                        <a:rPr lang="en-GB" sz="1400" b="1" i="0" u="none" strike="noStrike" kern="1200" dirty="0">
                          <a:solidFill>
                            <a:srgbClr val="FFFFFF"/>
                          </a:solidFill>
                          <a:effectLst/>
                          <a:latin typeface="Aptos Narrow"/>
                          <a:ea typeface="+mn-ea"/>
                          <a:cs typeface="+mn-cs"/>
                        </a:rPr>
                        <a:t>Description– Level 1</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marL="0" algn="ctr" defTabSz="554500" rtl="0" eaLnBrk="1" fontAlgn="ctr" latinLnBrk="0" hangingPunct="1">
                        <a:buNone/>
                      </a:pPr>
                      <a:r>
                        <a:rPr lang="en-GB" sz="1400" b="1" i="0" u="none" strike="noStrike" kern="1200" dirty="0">
                          <a:solidFill>
                            <a:srgbClr val="FFFFFF"/>
                          </a:solidFill>
                          <a:effectLst/>
                          <a:latin typeface="Aptos Narrow"/>
                          <a:ea typeface="+mn-ea"/>
                          <a:cs typeface="+mn-cs"/>
                        </a:rPr>
                        <a:t>Reference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283037880"/>
                  </a:ext>
                </a:extLst>
              </a:tr>
              <a:tr h="336622">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easily contact my GP practice and get a same-day or next-day response.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Older People’s Commissioner for Wales (2024) Access to GP Practices in Wales: July 2024 Update Report.</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4462176"/>
                  </a:ext>
                </a:extLst>
              </a:tr>
              <a:tr h="336622">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be offered GP practice appointments within a reasonable timeframe (days/weeks, not months).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Older People’s Commissioner for Wales (2024) Access to GP Practices in Wales: Older People’s Experiences.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6016995"/>
                  </a:ext>
                </a:extLst>
              </a:tr>
              <a:tr h="336622">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have clear information on how to access my GP (telephone, online, in person).</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(2019) Cabinet Committee on North Wales Paper – 6 June 2019.</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0114363"/>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have easy access to clinical advice, support, and treatment for minor urgent issues. </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(2023) Six Goals for Urgent and Emergency Care.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1333766"/>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receive respectful, person-centred care and be treated as an individual.</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(2023) Duty of Quality Statutory Guidance.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3365385"/>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see the same or a small number of clinicians for ongoing issues (continuity)</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Kings Fund (2010) Inquiry into the quality of general practice: continuity of care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0940317"/>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have tests (e.g. bloods, imaging) arranged promptly and results communicated without delay.</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(2025) Planned Care Waiting Times Guidance.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3339198"/>
                  </a:ext>
                </a:extLst>
              </a:tr>
              <a:tr h="329785">
                <a:tc>
                  <a:txBody>
                    <a:bodyPr/>
                    <a:lstStyle/>
                    <a:p>
                      <a:pPr marL="0" algn="l" defTabSz="554500" rtl="0" eaLnBrk="1" fontAlgn="ctr" latinLnBrk="0" hangingPunct="1">
                        <a:buNone/>
                      </a:pPr>
                      <a:r>
                        <a:rPr lang="en-GB" sz="1400" b="0" i="0" u="none" strike="noStrike" kern="1200">
                          <a:solidFill>
                            <a:srgbClr val="000000"/>
                          </a:solidFill>
                          <a:effectLst/>
                          <a:highlight>
                            <a:srgbClr val="8FAADC"/>
                          </a:highlight>
                          <a:latin typeface="Aptos Narrow"/>
                          <a:ea typeface="+mn-ea"/>
                          <a:cs typeface="+mn-cs"/>
                        </a:rPr>
                        <a:t>To receive care that follows evidence-based  guidelines (e.g. NICE)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NICE (2025) About our Guidance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6763069"/>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be referred to specialist services when needed, with clear information on waiting times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(2025) Planned Care Waiting Times Guidance.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0822125"/>
                  </a:ext>
                </a:extLst>
              </a:tr>
              <a:tr h="336622">
                <a:tc>
                  <a:txBody>
                    <a:bodyPr/>
                    <a:lstStyle/>
                    <a:p>
                      <a:pPr marL="0" algn="l" defTabSz="554500" rtl="0" eaLnBrk="1" fontAlgn="ctr" latinLnBrk="0" hangingPunct="1">
                        <a:buNone/>
                      </a:pPr>
                      <a:r>
                        <a:rPr lang="en-GB" sz="1400" b="0" i="0" u="none" strike="noStrike" kern="1200">
                          <a:solidFill>
                            <a:srgbClr val="000000"/>
                          </a:solidFill>
                          <a:effectLst/>
                          <a:highlight>
                            <a:srgbClr val="8FAADC"/>
                          </a:highlight>
                          <a:latin typeface="Aptos Narrow"/>
                          <a:ea typeface="+mn-ea"/>
                          <a:cs typeface="+mn-cs"/>
                        </a:rPr>
                        <a:t>To receive clear, jargon-free explanations and be involved in decisions about my care.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(n.d.) New Deal to Improve Access to NHS Care and Cut Waiting Times.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8690994"/>
                  </a:ext>
                </a:extLst>
              </a:tr>
              <a:tr h="329785">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be proactively invited for vaccinations, screening, and long-term condition reviews in a way that is convenient to me.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(2021) A Healthier Wales: Our Plan for Health and Social Care.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9119462"/>
                  </a:ext>
                </a:extLst>
              </a:tr>
              <a:tr h="336622">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have fair and equitable access to services, with adjustments if I have additional needs.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panose="020B0004020202020204" pitchFamily="34" charset="0"/>
                        </a:rPr>
                        <a:t>Older People’s Commissioner for Wales (2024) Access to GP Practices in Wales: July 2024 Update Report.</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637909"/>
                  </a:ext>
                </a:extLst>
              </a:tr>
              <a:tr h="336622">
                <a:tc>
                  <a:txBody>
                    <a:bodyPr/>
                    <a:lstStyle/>
                    <a:p>
                      <a:pPr marL="0" algn="l" defTabSz="554500" rtl="0" eaLnBrk="1" fontAlgn="ctr" latinLnBrk="0" hangingPunct="1">
                        <a:buNone/>
                      </a:pPr>
                      <a:r>
                        <a:rPr lang="en-GB" sz="1400" b="0" i="0" u="none" strike="noStrike" kern="1200" dirty="0">
                          <a:solidFill>
                            <a:srgbClr val="000000"/>
                          </a:solidFill>
                          <a:effectLst/>
                          <a:latin typeface="Aptos Narrow"/>
                          <a:ea typeface="+mn-ea"/>
                          <a:cs typeface="+mn-cs"/>
                        </a:rPr>
                        <a:t>To be informed promptly if appointments are cancelled and offered a convenient alternative.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a:rPr>
                        <a:t>Welsh Government (n.d.) New Deal to Improve Access to NHS Care and Cut Waiting Times.</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7166142"/>
                  </a:ext>
                </a:extLst>
              </a:tr>
              <a:tr h="329785">
                <a:tc>
                  <a:txBody>
                    <a:bodyPr/>
                    <a:lstStyle/>
                    <a:p>
                      <a:pPr marL="0" algn="l" defTabSz="554500" rtl="0" eaLnBrk="1" fontAlgn="ctr" latinLnBrk="0" hangingPunct="1">
                        <a:buNone/>
                      </a:pPr>
                      <a:r>
                        <a:rPr lang="en-GB" sz="1400" b="0" i="0" u="none" strike="noStrike" kern="1200">
                          <a:solidFill>
                            <a:srgbClr val="000000"/>
                          </a:solidFill>
                          <a:effectLst/>
                          <a:highlight>
                            <a:srgbClr val="8FAADC"/>
                          </a:highlight>
                          <a:latin typeface="Aptos Narrow"/>
                          <a:ea typeface="+mn-ea"/>
                          <a:cs typeface="+mn-cs"/>
                        </a:rPr>
                        <a:t>To be able to give feedback or make a complaint and receive a response.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panose="020B0004020202020204" pitchFamily="34" charset="0"/>
                        </a:rPr>
                        <a:t>Welsh Government (2023) Duty of Quality Statutory Guidance.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2670328"/>
                  </a:ext>
                </a:extLst>
              </a:tr>
              <a:tr h="329785">
                <a:tc>
                  <a:txBody>
                    <a:bodyPr/>
                    <a:lstStyle/>
                    <a:p>
                      <a:pPr marL="0" algn="l" defTabSz="554500" rtl="0" eaLnBrk="1" fontAlgn="ctr" latinLnBrk="0" hangingPunct="1">
                        <a:buNone/>
                      </a:pPr>
                      <a:r>
                        <a:rPr lang="en-GB" sz="1400" b="0" i="0" u="none" strike="noStrike" kern="1200">
                          <a:solidFill>
                            <a:srgbClr val="000000"/>
                          </a:solidFill>
                          <a:effectLst/>
                          <a:highlight>
                            <a:srgbClr val="8FAADC"/>
                          </a:highlight>
                          <a:latin typeface="Aptos Narrow"/>
                          <a:ea typeface="+mn-ea"/>
                          <a:cs typeface="+mn-cs"/>
                        </a:rPr>
                        <a:t>To see public reporting of waiting times and service performance.</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50" b="0" i="1" u="none" strike="noStrike" dirty="0">
                          <a:solidFill>
                            <a:srgbClr val="000000"/>
                          </a:solidFill>
                          <a:effectLst/>
                          <a:latin typeface="Aptos Narrow" panose="020B0004020202020204" pitchFamily="34" charset="0"/>
                        </a:rPr>
                        <a:t>Welsh Government (2025) NHS Activity and Performance Summary.</a:t>
                      </a:r>
                    </a:p>
                  </a:txBody>
                  <a:tcPr marL="3277" marR="3277" marT="3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129349"/>
                  </a:ext>
                </a:extLst>
              </a:tr>
            </a:tbl>
          </a:graphicData>
        </a:graphic>
      </p:graphicFrame>
      <p:sp>
        <p:nvSpPr>
          <p:cNvPr id="11" name="Rectangle 10">
            <a:extLst>
              <a:ext uri="{FF2B5EF4-FFF2-40B4-BE49-F238E27FC236}">
                <a16:creationId xmlns:a16="http://schemas.microsoft.com/office/drawing/2014/main" id="{2D44B06A-2476-084B-6B64-D7160F83E083}"/>
              </a:ext>
            </a:extLst>
          </p:cNvPr>
          <p:cNvSpPr/>
          <p:nvPr/>
        </p:nvSpPr>
        <p:spPr>
          <a:xfrm>
            <a:off x="5803900" y="6369566"/>
            <a:ext cx="292100" cy="304800"/>
          </a:xfrm>
          <a:prstGeom prst="rect">
            <a:avLst/>
          </a:prstGeom>
          <a:solidFill>
            <a:srgbClr val="8FAAD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A3AD917-1B99-D9CD-7481-405B6110C72B}"/>
              </a:ext>
            </a:extLst>
          </p:cNvPr>
          <p:cNvSpPr txBox="1"/>
          <p:nvPr/>
        </p:nvSpPr>
        <p:spPr>
          <a:xfrm>
            <a:off x="6096000" y="6305034"/>
            <a:ext cx="16660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ptos Narrow" panose="020B0004020202020204" pitchFamily="34" charset="0"/>
                <a:ea typeface="+mn-ea"/>
                <a:cs typeface="+mn-cs"/>
              </a:rPr>
              <a:t>- Core Principle </a:t>
            </a:r>
          </a:p>
        </p:txBody>
      </p:sp>
    </p:spTree>
    <p:extLst>
      <p:ext uri="{BB962C8B-B14F-4D97-AF65-F5344CB8AC3E}">
        <p14:creationId xmlns:p14="http://schemas.microsoft.com/office/powerpoint/2010/main" val="4292642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BDBC5-7813-2933-E90D-7DC25881BD8D}"/>
            </a:ext>
          </a:extLst>
        </p:cNvPr>
        <p:cNvGrpSpPr/>
        <p:nvPr/>
      </p:nvGrpSpPr>
      <p:grpSpPr>
        <a:xfrm>
          <a:off x="0" y="0"/>
          <a:ext cx="0" cy="0"/>
          <a:chOff x="0" y="0"/>
          <a:chExt cx="0" cy="0"/>
        </a:xfrm>
      </p:grpSpPr>
      <p:sp>
        <p:nvSpPr>
          <p:cNvPr id="2" name="object 3">
            <a:extLst>
              <a:ext uri="{FF2B5EF4-FFF2-40B4-BE49-F238E27FC236}">
                <a16:creationId xmlns:a16="http://schemas.microsoft.com/office/drawing/2014/main" id="{BE034571-4E6C-8DB9-C402-556DC26CE911}"/>
              </a:ext>
            </a:extLst>
          </p:cNvPr>
          <p:cNvSpPr txBox="1"/>
          <p:nvPr/>
        </p:nvSpPr>
        <p:spPr>
          <a:xfrm>
            <a:off x="136912" y="210179"/>
            <a:ext cx="11918176" cy="326060"/>
          </a:xfrm>
          <a:prstGeom prst="rect">
            <a:avLst/>
          </a:prstGeom>
        </p:spPr>
        <p:txBody>
          <a:bodyPr vert="horz" wrap="square" lIns="0" tIns="6931" rIns="0" bIns="0" rtlCol="0" anchor="t">
            <a:spAutoFit/>
          </a:bodyPr>
          <a:lstStyle/>
          <a:p>
            <a:pPr marL="7701" marR="3081" defTabSz="554492">
              <a:lnSpc>
                <a:spcPct val="100600"/>
              </a:lnSpc>
              <a:spcBef>
                <a:spcPts val="55"/>
              </a:spcBef>
              <a:defRPr/>
            </a:pPr>
            <a:r>
              <a:rPr lang="en-GB" sz="2122" b="1" spc="9" dirty="0">
                <a:solidFill>
                  <a:srgbClr val="1F355E"/>
                </a:solidFill>
                <a:latin typeface="Arial Black" panose="020B0604020202020204" pitchFamily="34" charset="0"/>
                <a:cs typeface="Arial" panose="020B0604020202020204" pitchFamily="34" charset="0"/>
              </a:rPr>
              <a:t>Governance and Next Steps</a:t>
            </a:r>
            <a:endParaRPr lang="en-US" sz="2122" b="1" spc="9" dirty="0">
              <a:solidFill>
                <a:srgbClr val="1F355E"/>
              </a:solidFill>
              <a:latin typeface="Arial Black" panose="020B0604020202020204" pitchFamily="34" charset="0"/>
              <a:cs typeface="Arial" panose="020B0604020202020204" pitchFamily="34" charset="0"/>
            </a:endParaRPr>
          </a:p>
        </p:txBody>
      </p:sp>
      <p:sp>
        <p:nvSpPr>
          <p:cNvPr id="29" name="Slide Number Placeholder 28"/>
          <p:cNvSpPr>
            <a:spLocks noGrp="1"/>
          </p:cNvSpPr>
          <p:nvPr>
            <p:ph type="sldNum" sz="quarter" idx="7"/>
          </p:nvPr>
        </p:nvSpPr>
        <p:spPr>
          <a:xfrm>
            <a:off x="8778241" y="6377940"/>
            <a:ext cx="2804160" cy="276999"/>
          </a:xfrm>
          <a:prstGeom prst="rect">
            <a:avLst/>
          </a:prstGeom>
        </p:spPr>
        <p:txBody>
          <a:bodyPr wrap="square" lIns="0" tIns="0" rIns="0" bIns="0">
            <a:spAutoFit/>
          </a:bodyPr>
          <a:lstStyle>
            <a:defPPr>
              <a:defRPr lang="en-US"/>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lang="en-GB" smtClean="0"/>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8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F21E9CE9-A4C2-2470-2A06-F752D46FFF10}"/>
              </a:ext>
            </a:extLst>
          </p:cNvPr>
          <p:cNvSpPr txBox="1"/>
          <p:nvPr/>
        </p:nvSpPr>
        <p:spPr>
          <a:xfrm>
            <a:off x="136912" y="536239"/>
            <a:ext cx="11670077" cy="190821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CSP Executive Group established to oversee the process, ensuring all products and outputs are managed in line with timelines above – with the ambitious  aim of having approved products signed off by Board in January 2026.</a:t>
            </a:r>
          </a:p>
          <a:p>
            <a:pPr marL="285750" indent="-285750">
              <a:spcAft>
                <a:spcPts val="600"/>
              </a:spcAft>
              <a:buFont typeface="Arial" panose="020B0604020202020204" pitchFamily="34" charset="0"/>
              <a:buChar char="•"/>
            </a:pPr>
            <a:r>
              <a:rPr lang="en-GB" dirty="0">
                <a:latin typeface="Aptos" panose="020B0004020202020204" pitchFamily="34" charset="0"/>
                <a:ea typeface="Calibri" panose="020F0502020204030204" pitchFamily="34" charset="0"/>
              </a:rPr>
              <a:t>Draft Outline Framework developed supported by CSP Exec Group, August 2025.</a:t>
            </a:r>
          </a:p>
          <a:p>
            <a:pPr marL="285750" indent="-285750">
              <a:buFont typeface="Arial" panose="020B0604020202020204" pitchFamily="34" charset="0"/>
              <a:buChar char="•"/>
            </a:pPr>
            <a:r>
              <a:rPr lang="en-GB" dirty="0">
                <a:latin typeface="Aptos" panose="020B0004020202020204" pitchFamily="34" charset="0"/>
                <a:ea typeface="Calibri" panose="020F0502020204030204" pitchFamily="34" charset="0"/>
              </a:rPr>
              <a:t>Next steps to test with clinical and managerial leaders across the organisation, using our existing forums and groups to engage on if this is the right way to frame the CSP and ideas on the key themes/ priorities for the CSP to focus on.</a:t>
            </a:r>
          </a:p>
        </p:txBody>
      </p:sp>
      <p:graphicFrame>
        <p:nvGraphicFramePr>
          <p:cNvPr id="3" name="Table 2">
            <a:extLst>
              <a:ext uri="{FF2B5EF4-FFF2-40B4-BE49-F238E27FC236}">
                <a16:creationId xmlns:a16="http://schemas.microsoft.com/office/drawing/2014/main" id="{E77F25EC-4F04-6A65-90A6-B0DE4882994D}"/>
              </a:ext>
            </a:extLst>
          </p:cNvPr>
          <p:cNvGraphicFramePr>
            <a:graphicFrameLocks noGrp="1"/>
          </p:cNvGraphicFramePr>
          <p:nvPr>
            <p:extLst>
              <p:ext uri="{D42A27DB-BD31-4B8C-83A1-F6EECF244321}">
                <p14:modId xmlns:p14="http://schemas.microsoft.com/office/powerpoint/2010/main" val="606939266"/>
              </p:ext>
            </p:extLst>
          </p:nvPr>
        </p:nvGraphicFramePr>
        <p:xfrm>
          <a:off x="1235403" y="2444454"/>
          <a:ext cx="9170472" cy="3994150"/>
        </p:xfrm>
        <a:graphic>
          <a:graphicData uri="http://schemas.openxmlformats.org/drawingml/2006/table">
            <a:tbl>
              <a:tblPr firstRow="1" bandRow="1">
                <a:tableStyleId>{5C22544A-7EE6-4342-B048-85BDC9FD1C3A}</a:tableStyleId>
              </a:tblPr>
              <a:tblGrid>
                <a:gridCol w="1146309">
                  <a:extLst>
                    <a:ext uri="{9D8B030D-6E8A-4147-A177-3AD203B41FA5}">
                      <a16:colId xmlns:a16="http://schemas.microsoft.com/office/drawing/2014/main" val="1278898526"/>
                    </a:ext>
                  </a:extLst>
                </a:gridCol>
                <a:gridCol w="1146309">
                  <a:extLst>
                    <a:ext uri="{9D8B030D-6E8A-4147-A177-3AD203B41FA5}">
                      <a16:colId xmlns:a16="http://schemas.microsoft.com/office/drawing/2014/main" val="3742900591"/>
                    </a:ext>
                  </a:extLst>
                </a:gridCol>
                <a:gridCol w="1146309">
                  <a:extLst>
                    <a:ext uri="{9D8B030D-6E8A-4147-A177-3AD203B41FA5}">
                      <a16:colId xmlns:a16="http://schemas.microsoft.com/office/drawing/2014/main" val="2040251019"/>
                    </a:ext>
                  </a:extLst>
                </a:gridCol>
                <a:gridCol w="1146309">
                  <a:extLst>
                    <a:ext uri="{9D8B030D-6E8A-4147-A177-3AD203B41FA5}">
                      <a16:colId xmlns:a16="http://schemas.microsoft.com/office/drawing/2014/main" val="4113157725"/>
                    </a:ext>
                  </a:extLst>
                </a:gridCol>
                <a:gridCol w="1146309">
                  <a:extLst>
                    <a:ext uri="{9D8B030D-6E8A-4147-A177-3AD203B41FA5}">
                      <a16:colId xmlns:a16="http://schemas.microsoft.com/office/drawing/2014/main" val="1680050272"/>
                    </a:ext>
                  </a:extLst>
                </a:gridCol>
                <a:gridCol w="1146309">
                  <a:extLst>
                    <a:ext uri="{9D8B030D-6E8A-4147-A177-3AD203B41FA5}">
                      <a16:colId xmlns:a16="http://schemas.microsoft.com/office/drawing/2014/main" val="254724875"/>
                    </a:ext>
                  </a:extLst>
                </a:gridCol>
                <a:gridCol w="1146309">
                  <a:extLst>
                    <a:ext uri="{9D8B030D-6E8A-4147-A177-3AD203B41FA5}">
                      <a16:colId xmlns:a16="http://schemas.microsoft.com/office/drawing/2014/main" val="3531783302"/>
                    </a:ext>
                  </a:extLst>
                </a:gridCol>
                <a:gridCol w="1146309">
                  <a:extLst>
                    <a:ext uri="{9D8B030D-6E8A-4147-A177-3AD203B41FA5}">
                      <a16:colId xmlns:a16="http://schemas.microsoft.com/office/drawing/2014/main" val="1980675777"/>
                    </a:ext>
                  </a:extLst>
                </a:gridCol>
              </a:tblGrid>
              <a:tr h="212839">
                <a:tc>
                  <a:txBody>
                    <a:bodyPr/>
                    <a:lstStyle/>
                    <a:p>
                      <a:pPr algn="ctr"/>
                      <a:r>
                        <a:rPr lang="en-GB" sz="1100" dirty="0"/>
                        <a:t>Aug</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Sept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Oct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Nov</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Dec</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Jan</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Feb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GB" sz="1100" dirty="0"/>
                        <a:t>Mar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14058999"/>
                  </a:ext>
                </a:extLst>
              </a:tr>
              <a:tr h="212839">
                <a:tc gridSpan="7">
                  <a:txBody>
                    <a:bodyPr/>
                    <a:lstStyle/>
                    <a:p>
                      <a:pPr algn="ctr"/>
                      <a:r>
                        <a:rPr lang="en-GB" sz="1100" b="1" dirty="0">
                          <a:solidFill>
                            <a:schemeClr val="bg1"/>
                          </a:solidFill>
                        </a:rPr>
                        <a:t>Phase 1: Setting the Direction</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9999"/>
                    </a:solidFill>
                  </a:tcPr>
                </a:tc>
                <a:tc hMerge="1">
                  <a:txBody>
                    <a:bodyPr/>
                    <a:lstStyle/>
                    <a:p>
                      <a:endParaRPr lang="en-GB"/>
                    </a:p>
                  </a:txBody>
                  <a:tcPr/>
                </a:tc>
                <a:tc hMerge="1">
                  <a:txBody>
                    <a:bodyPr/>
                    <a:lstStyle/>
                    <a:p>
                      <a:endParaRPr lang="en-GB" dirty="0"/>
                    </a:p>
                  </a:txBody>
                  <a:tcPr/>
                </a:tc>
                <a:tc hMerge="1">
                  <a:txBody>
                    <a:bodyPr/>
                    <a:lstStyle/>
                    <a:p>
                      <a:endParaRPr lang="en-GB" sz="1100" dirty="0"/>
                    </a:p>
                  </a:txBody>
                  <a:tcPr/>
                </a:tc>
                <a:tc hMerge="1">
                  <a:txBody>
                    <a:bodyPr/>
                    <a:lstStyle/>
                    <a:p>
                      <a:endParaRPr lang="en-GB" sz="1100" dirty="0"/>
                    </a:p>
                  </a:txBody>
                  <a:tcPr/>
                </a:tc>
                <a:tc hMerge="1">
                  <a:txBody>
                    <a:bodyPr/>
                    <a:lstStyle/>
                    <a:p>
                      <a:endParaRPr lang="en-GB" sz="1100" dirty="0"/>
                    </a:p>
                  </a:txBody>
                  <a:tcPr/>
                </a:tc>
                <a:tc hMerge="1">
                  <a:txBody>
                    <a:bodyPr/>
                    <a:lstStyle/>
                    <a:p>
                      <a:endParaRPr lang="en-GB" sz="1100" dirty="0"/>
                    </a:p>
                  </a:txBody>
                  <a:tcPr/>
                </a:tc>
                <a:tc>
                  <a:txBody>
                    <a:bodyPr/>
                    <a:lstStyle/>
                    <a:p>
                      <a:pPr algn="ctr"/>
                      <a:endParaRPr lang="en-GB" sz="1100" b="1" dirty="0">
                        <a:solidFill>
                          <a:schemeClr val="bg1"/>
                        </a:solidFill>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9999"/>
                    </a:solidFill>
                  </a:tcPr>
                </a:tc>
                <a:extLst>
                  <a:ext uri="{0D108BD9-81ED-4DB2-BD59-A6C34878D82A}">
                    <a16:rowId xmlns:a16="http://schemas.microsoft.com/office/drawing/2014/main" val="728092421"/>
                  </a:ext>
                </a:extLst>
              </a:tr>
              <a:tr h="212839">
                <a:tc gridSpan="4">
                  <a:txBody>
                    <a:bodyPr/>
                    <a:lstStyle/>
                    <a:p>
                      <a:pPr algn="ctr"/>
                      <a:r>
                        <a:rPr lang="en-GB" sz="1100" dirty="0"/>
                        <a:t>State of The population Report Completed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GB" dirty="0"/>
                    </a:p>
                  </a:txBody>
                  <a:tcPr>
                    <a:solidFill>
                      <a:schemeClr val="accent3">
                        <a:lumMod val="60000"/>
                        <a:lumOff val="40000"/>
                      </a:schemeClr>
                    </a:solidFill>
                  </a:tcPr>
                </a:tc>
                <a:tc hMerge="1">
                  <a:txBody>
                    <a:bodyPr/>
                    <a:lstStyle/>
                    <a:p>
                      <a:endParaRPr lang="en-GB" sz="1100" dirty="0"/>
                    </a:p>
                  </a:txBody>
                  <a:tcPr/>
                </a:tc>
                <a:tc hMerge="1">
                  <a:txBody>
                    <a:bodyPr/>
                    <a:lstStyle/>
                    <a:p>
                      <a:endParaRPr lang="en-GB" sz="1100" dirty="0"/>
                    </a:p>
                  </a:txBody>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92812359"/>
                  </a:ext>
                </a:extLst>
              </a:tr>
              <a:tr h="212839">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6">
                  <a:txBody>
                    <a:bodyPr/>
                    <a:lstStyle/>
                    <a:p>
                      <a:pPr algn="ctr"/>
                      <a:r>
                        <a:rPr lang="en-GB" sz="1100" dirty="0"/>
                        <a:t>Develop Integrated Needs Assessment process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620691581"/>
                  </a:ext>
                </a:extLst>
              </a:tr>
              <a:tr h="212839">
                <a:tc gridSpan="4">
                  <a:txBody>
                    <a:bodyPr/>
                    <a:lstStyle/>
                    <a:p>
                      <a:pPr algn="ctr"/>
                      <a:r>
                        <a:rPr lang="en-GB" sz="1100" dirty="0"/>
                        <a:t>Horizon Scan Report completed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60000"/>
                        <a:lumOff val="40000"/>
                      </a:schemeClr>
                    </a:solidFill>
                  </a:tcPr>
                </a:tc>
                <a:tc hMerge="1">
                  <a:txBody>
                    <a:bodyPr/>
                    <a:lstStyle/>
                    <a:p>
                      <a:pPr algn="ctr"/>
                      <a:endParaRPr lang="en-GB" dirty="0"/>
                    </a:p>
                  </a:txBody>
                  <a:tcPr anchor="ctr">
                    <a:solidFill>
                      <a:schemeClr val="accent3">
                        <a:lumMod val="60000"/>
                        <a:lumOff val="40000"/>
                      </a:schemeClr>
                    </a:solidFill>
                  </a:tcPr>
                </a:tc>
                <a:tc hMerge="1">
                  <a:txBody>
                    <a:bodyPr/>
                    <a:lstStyle/>
                    <a:p>
                      <a:endParaRPr lang="en-GB" sz="1100" dirty="0"/>
                    </a:p>
                  </a:txBody>
                  <a:tcPr/>
                </a:tc>
                <a:tc hMerge="1">
                  <a:txBody>
                    <a:bodyPr/>
                    <a:lstStyle/>
                    <a:p>
                      <a:endParaRPr lang="en-GB" sz="1100" dirty="0"/>
                    </a:p>
                  </a:txBody>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72933041"/>
                  </a:ext>
                </a:extLst>
              </a:tr>
              <a:tr h="488277">
                <a:tc>
                  <a:txBody>
                    <a:bodyPr/>
                    <a:lstStyle/>
                    <a:p>
                      <a:pPr algn="ctr"/>
                      <a:r>
                        <a:rPr lang="en-GB" sz="1100" dirty="0"/>
                        <a:t>Draft Approach &amp; Framework</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85056060"/>
                  </a:ext>
                </a:extLst>
              </a:tr>
              <a:tr h="488277">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en-GB" sz="1100" dirty="0"/>
                        <a:t>Communicate &amp; Engage on Approach and Framework</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en-GB" sz="1100" dirty="0"/>
                    </a:p>
                  </a:txBody>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01431347"/>
                  </a:ext>
                </a:extLst>
              </a:tr>
              <a:tr h="350558">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3">
                  <a:txBody>
                    <a:bodyPr/>
                    <a:lstStyle/>
                    <a:p>
                      <a:pPr algn="ctr"/>
                      <a:r>
                        <a:rPr lang="en-GB" sz="1100" dirty="0"/>
                        <a:t>Data collection and Draft Opportunities and Challenges and </a:t>
                      </a:r>
                      <a:r>
                        <a:rPr lang="en-GB" sz="1100" b="1" dirty="0">
                          <a:latin typeface="Aptos" panose="020B0004020202020204" pitchFamily="34" charset="0"/>
                          <a:ea typeface="Calibri" panose="020F0502020204030204" pitchFamily="34" charset="0"/>
                        </a:rPr>
                        <a:t>Quality Statement </a:t>
                      </a:r>
                      <a:r>
                        <a:rPr lang="en-GB" sz="1100" dirty="0"/>
                        <a:t>Sections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en-GB" sz="1100" dirty="0"/>
                    </a:p>
                  </a:txBody>
                  <a:tcPr/>
                </a:tc>
                <a:tc hMerge="1">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1411892"/>
                  </a:ext>
                </a:extLst>
              </a:tr>
              <a:tr h="471926">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solidFill>
                          <a:schemeClr val="tx1"/>
                        </a:solidFill>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sz="1100" dirty="0">
                          <a:solidFill>
                            <a:schemeClr val="tx1"/>
                          </a:solidFill>
                        </a:rPr>
                        <a:t>Agree Approach to Strategic Models of Care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en-GB" sz="110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98702271"/>
                  </a:ext>
                </a:extLst>
              </a:tr>
              <a:tr h="350558">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5">
                  <a:txBody>
                    <a:bodyPr/>
                    <a:lstStyle/>
                    <a:p>
                      <a:pPr algn="ctr"/>
                      <a:r>
                        <a:rPr lang="en-GB" sz="1100" dirty="0"/>
                        <a:t>Develop Strategic Models of Care and test through engagement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en-GB" sz="1100" dirty="0"/>
                    </a:p>
                  </a:txBody>
                  <a:tcPr/>
                </a:tc>
                <a:tc hMerge="1">
                  <a:txBody>
                    <a:bodyPr/>
                    <a:lstStyle/>
                    <a:p>
                      <a:endParaRPr/>
                    </a:p>
                  </a:txBody>
                  <a:tcPr>
                    <a:solidFill>
                      <a:schemeClr val="accent4">
                        <a:lumMod val="60000"/>
                        <a:lumOff val="40000"/>
                      </a:schemeClr>
                    </a:solidFill>
                  </a:tcPr>
                </a:tc>
                <a:tc hMerge="1">
                  <a:txBody>
                    <a:bodyPr/>
                    <a:lstStyle/>
                    <a:p>
                      <a:endParaRPr dirty="0"/>
                    </a:p>
                  </a:txBody>
                  <a:tcPr>
                    <a:solidFill>
                      <a:schemeClr val="accent4">
                        <a:lumMod val="60000"/>
                        <a:lumOff val="40000"/>
                      </a:schemeClr>
                    </a:solidFill>
                  </a:tcPr>
                </a:tc>
                <a:tc hMerge="1">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sz="11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1869673"/>
                  </a:ext>
                </a:extLst>
              </a:tr>
              <a:tr h="350558">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6">
                  <a:txBody>
                    <a:bodyPr/>
                    <a:lstStyle/>
                    <a:p>
                      <a:pPr algn="ctr"/>
                      <a:r>
                        <a:rPr lang="en-GB" sz="1100" dirty="0"/>
                        <a:t>Writing final Product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GB" sz="1100" dirty="0"/>
                    </a:p>
                  </a:txBody>
                  <a:tcPr>
                    <a:solidFill>
                      <a:schemeClr val="accent1">
                        <a:lumMod val="60000"/>
                        <a:lumOff val="40000"/>
                      </a:schemeClr>
                    </a:solidFill>
                  </a:tcPr>
                </a:tc>
                <a:tc hMerge="1">
                  <a:txBody>
                    <a:bodyPr/>
                    <a:lstStyle/>
                    <a:p>
                      <a:endParaRPr lang="en-GB" sz="1100" dirty="0"/>
                    </a:p>
                  </a:txBody>
                  <a:tcPr/>
                </a:tc>
                <a:tc hMerge="1">
                  <a:txBody>
                    <a:bodyPr/>
                    <a:lstStyle/>
                    <a:p>
                      <a:endParaRPr lang="en-GB" sz="1100" dirty="0"/>
                    </a:p>
                  </a:txBody>
                  <a:tcPr/>
                </a:tc>
                <a:tc hMerge="1">
                  <a:txBody>
                    <a:bodyPr/>
                    <a:lstStyle/>
                    <a:p>
                      <a:endParaRPr lang="en-GB" sz="1100" dirty="0"/>
                    </a:p>
                  </a:txBody>
                  <a:tcPr/>
                </a:tc>
                <a:tc hMerge="1">
                  <a:txBody>
                    <a:bodyPr/>
                    <a:lstStyle/>
                    <a:p>
                      <a:pPr algn="ctr"/>
                      <a:endParaRPr lang="en-GB" sz="11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tx2">
                        <a:lumMod val="50000"/>
                        <a:lumOff val="50000"/>
                      </a:schemeClr>
                    </a:solidFill>
                  </a:tcPr>
                </a:tc>
                <a:extLst>
                  <a:ext uri="{0D108BD9-81ED-4DB2-BD59-A6C34878D82A}">
                    <a16:rowId xmlns:a16="http://schemas.microsoft.com/office/drawing/2014/main" val="3125866116"/>
                  </a:ext>
                </a:extLst>
              </a:tr>
            </a:tbl>
          </a:graphicData>
        </a:graphic>
      </p:graphicFrame>
    </p:spTree>
    <p:extLst>
      <p:ext uri="{BB962C8B-B14F-4D97-AF65-F5344CB8AC3E}">
        <p14:creationId xmlns:p14="http://schemas.microsoft.com/office/powerpoint/2010/main" val="102972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CCAEB-09C6-EEBD-5385-AAEEEAFA16EF}"/>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87FC9F92-5C47-54E7-095C-F0FED8213E7A}"/>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ED16F502-FEE2-B36A-25D6-98B515619520}"/>
              </a:ext>
            </a:extLst>
          </p:cNvPr>
          <p:cNvPicPr>
            <a:picLocks noChangeAspect="1"/>
          </p:cNvPicPr>
          <p:nvPr/>
        </p:nvPicPr>
        <p:blipFill>
          <a:blip r:embed="rId2"/>
          <a:stretch>
            <a:fillRect/>
          </a:stretch>
        </p:blipFill>
        <p:spPr>
          <a:xfrm>
            <a:off x="25249" y="0"/>
            <a:ext cx="12141501" cy="6858000"/>
          </a:xfrm>
          <a:prstGeom prst="rect">
            <a:avLst/>
          </a:prstGeom>
        </p:spPr>
      </p:pic>
    </p:spTree>
    <p:extLst>
      <p:ext uri="{BB962C8B-B14F-4D97-AF65-F5344CB8AC3E}">
        <p14:creationId xmlns:p14="http://schemas.microsoft.com/office/powerpoint/2010/main" val="4212556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59754-1A85-8E01-D531-4E8B0E8E45F4}"/>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5EAB2CE7-7518-9667-E2CD-8440A54E3C21}"/>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DE7922DB-F299-70EC-CAEB-3EFB24326E0A}"/>
              </a:ext>
            </a:extLst>
          </p:cNvPr>
          <p:cNvPicPr>
            <a:picLocks noChangeAspect="1"/>
          </p:cNvPicPr>
          <p:nvPr/>
        </p:nvPicPr>
        <p:blipFill>
          <a:blip r:embed="rId2"/>
          <a:stretch>
            <a:fillRect/>
          </a:stretch>
        </p:blipFill>
        <p:spPr>
          <a:xfrm>
            <a:off x="1805" y="0"/>
            <a:ext cx="12188389" cy="6858000"/>
          </a:xfrm>
          <a:prstGeom prst="rect">
            <a:avLst/>
          </a:prstGeom>
        </p:spPr>
      </p:pic>
    </p:spTree>
    <p:extLst>
      <p:ext uri="{BB962C8B-B14F-4D97-AF65-F5344CB8AC3E}">
        <p14:creationId xmlns:p14="http://schemas.microsoft.com/office/powerpoint/2010/main" val="41630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11C98-667C-77BA-7FF5-15DA201709AF}"/>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31372767-FD33-174B-3B7E-64AFB48F548F}"/>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55FA76CE-57B5-DBCC-5E81-C99D322BA590}"/>
              </a:ext>
            </a:extLst>
          </p:cNvPr>
          <p:cNvPicPr>
            <a:picLocks noChangeAspect="1"/>
          </p:cNvPicPr>
          <p:nvPr/>
        </p:nvPicPr>
        <p:blipFill>
          <a:blip r:embed="rId2"/>
          <a:stretch>
            <a:fillRect/>
          </a:stretch>
        </p:blipFill>
        <p:spPr>
          <a:xfrm>
            <a:off x="0" y="11176"/>
            <a:ext cx="12192000" cy="6835648"/>
          </a:xfrm>
          <a:prstGeom prst="rect">
            <a:avLst/>
          </a:prstGeom>
        </p:spPr>
      </p:pic>
    </p:spTree>
    <p:extLst>
      <p:ext uri="{BB962C8B-B14F-4D97-AF65-F5344CB8AC3E}">
        <p14:creationId xmlns:p14="http://schemas.microsoft.com/office/powerpoint/2010/main" val="1812401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48C5-2047-E9F1-AF1B-DCCF2159D025}"/>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E7AC65D9-E38A-A887-C882-F9D0A49CA80C}"/>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9E6C947D-F523-27AE-6CBF-33738C3296F7}"/>
              </a:ext>
            </a:extLst>
          </p:cNvPr>
          <p:cNvPicPr>
            <a:picLocks noChangeAspect="1"/>
          </p:cNvPicPr>
          <p:nvPr/>
        </p:nvPicPr>
        <p:blipFill>
          <a:blip r:embed="rId2"/>
          <a:stretch>
            <a:fillRect/>
          </a:stretch>
        </p:blipFill>
        <p:spPr>
          <a:xfrm>
            <a:off x="0" y="30468"/>
            <a:ext cx="12192000" cy="6797063"/>
          </a:xfrm>
          <a:prstGeom prst="rect">
            <a:avLst/>
          </a:prstGeom>
        </p:spPr>
      </p:pic>
    </p:spTree>
    <p:extLst>
      <p:ext uri="{BB962C8B-B14F-4D97-AF65-F5344CB8AC3E}">
        <p14:creationId xmlns:p14="http://schemas.microsoft.com/office/powerpoint/2010/main" val="1558875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34406-10D8-6FCC-A761-07698649D96F}"/>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734D8561-80B9-4330-36C5-BF50247D370D}"/>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8C5F9671-64E6-E097-2F2B-4ECAC4F0EE00}"/>
              </a:ext>
            </a:extLst>
          </p:cNvPr>
          <p:cNvPicPr>
            <a:picLocks noChangeAspect="1"/>
          </p:cNvPicPr>
          <p:nvPr/>
        </p:nvPicPr>
        <p:blipFill>
          <a:blip r:embed="rId2"/>
          <a:stretch>
            <a:fillRect/>
          </a:stretch>
        </p:blipFill>
        <p:spPr>
          <a:xfrm>
            <a:off x="0" y="17998"/>
            <a:ext cx="12192000" cy="6822004"/>
          </a:xfrm>
          <a:prstGeom prst="rect">
            <a:avLst/>
          </a:prstGeom>
        </p:spPr>
      </p:pic>
    </p:spTree>
    <p:extLst>
      <p:ext uri="{BB962C8B-B14F-4D97-AF65-F5344CB8AC3E}">
        <p14:creationId xmlns:p14="http://schemas.microsoft.com/office/powerpoint/2010/main" val="3354534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8FE40-CAEF-4666-BD67-9E734F10CFD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CA7A41A4-4FB5-5B43-42C4-59375232B843}"/>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EDEFB8D3-C619-3606-8B04-ADEAD2AA6469}"/>
              </a:ext>
            </a:extLst>
          </p:cNvPr>
          <p:cNvPicPr>
            <a:picLocks noChangeAspect="1"/>
          </p:cNvPicPr>
          <p:nvPr/>
        </p:nvPicPr>
        <p:blipFill>
          <a:blip r:embed="rId2"/>
          <a:stretch>
            <a:fillRect/>
          </a:stretch>
        </p:blipFill>
        <p:spPr>
          <a:xfrm>
            <a:off x="0" y="10682"/>
            <a:ext cx="12192000" cy="6836636"/>
          </a:xfrm>
          <a:prstGeom prst="rect">
            <a:avLst/>
          </a:prstGeom>
        </p:spPr>
      </p:pic>
    </p:spTree>
    <p:extLst>
      <p:ext uri="{BB962C8B-B14F-4D97-AF65-F5344CB8AC3E}">
        <p14:creationId xmlns:p14="http://schemas.microsoft.com/office/powerpoint/2010/main" val="2041771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3F095-E568-2663-7C34-DA8BCFF0BCE5}"/>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D202E88D-790B-598F-5B51-AC11AFE47F42}"/>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ECF82574-913E-F143-F2AF-B69EAB549F7D}"/>
              </a:ext>
            </a:extLst>
          </p:cNvPr>
          <p:cNvPicPr>
            <a:picLocks noChangeAspect="1"/>
          </p:cNvPicPr>
          <p:nvPr/>
        </p:nvPicPr>
        <p:blipFill>
          <a:blip r:embed="rId2"/>
          <a:stretch>
            <a:fillRect/>
          </a:stretch>
        </p:blipFill>
        <p:spPr>
          <a:xfrm>
            <a:off x="0" y="3048"/>
            <a:ext cx="12192000" cy="6851904"/>
          </a:xfrm>
          <a:prstGeom prst="rect">
            <a:avLst/>
          </a:prstGeom>
        </p:spPr>
      </p:pic>
    </p:spTree>
    <p:extLst>
      <p:ext uri="{BB962C8B-B14F-4D97-AF65-F5344CB8AC3E}">
        <p14:creationId xmlns:p14="http://schemas.microsoft.com/office/powerpoint/2010/main" val="577866268"/>
      </p:ext>
    </p:extLst>
  </p:cSld>
  <p:clrMapOvr>
    <a:masterClrMapping/>
  </p:clrMapOvr>
</p:sld>
</file>

<file path=ppt/theme/theme1.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a1fdaed32ccfb62a78fe7804e1feb11">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243aadca8e19f5d5123f99ada160efc8"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312D7C84-73D2-4E6A-B5D2-A26F976BDAFA}"/>
</file>

<file path=customXml/itemProps2.xml><?xml version="1.0" encoding="utf-8"?>
<ds:datastoreItem xmlns:ds="http://schemas.openxmlformats.org/officeDocument/2006/customXml" ds:itemID="{4197D73E-4429-433A-8D58-AF8D28DF3EB4}"/>
</file>

<file path=customXml/itemProps3.xml><?xml version="1.0" encoding="utf-8"?>
<ds:datastoreItem xmlns:ds="http://schemas.openxmlformats.org/officeDocument/2006/customXml" ds:itemID="{D811EE5D-E6C4-4332-984B-E7634BEBE386}"/>
</file>

<file path=docProps/app.xml><?xml version="1.0" encoding="utf-8"?>
<Properties xmlns="http://schemas.openxmlformats.org/officeDocument/2006/extended-properties" xmlns:vt="http://schemas.openxmlformats.org/officeDocument/2006/docPropsVTypes">
  <TotalTime>2724</TotalTime>
  <Words>1749</Words>
  <Application>Microsoft Office PowerPoint</Application>
  <PresentationFormat>Widescreen</PresentationFormat>
  <Paragraphs>209</Paragraphs>
  <Slides>23</Slides>
  <Notes>11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23</vt:i4>
      </vt:variant>
    </vt:vector>
  </HeadingPairs>
  <TitlesOfParts>
    <vt:vector size="36" baseType="lpstr">
      <vt:lpstr>Aptos</vt:lpstr>
      <vt:lpstr>Aptos Narrow</vt:lpstr>
      <vt:lpstr>Arial</vt:lpstr>
      <vt:lpstr>Arial Black</vt:lpstr>
      <vt:lpstr>Calibri</vt:lpstr>
      <vt:lpstr>Symbol</vt:lpstr>
      <vt:lpstr>Wingdings</vt:lpstr>
      <vt:lpstr>1_WHITE BG SLIDE</vt:lpstr>
      <vt:lpstr>DARK TITLE BG</vt:lpstr>
      <vt:lpstr>WHITE BG SLIDE</vt:lpstr>
      <vt:lpstr>2_WHITE BG SLIDE</vt:lpstr>
      <vt:lpstr>3_WHITE BG SLIDE</vt:lpstr>
      <vt:lpstr>1_Office Theme</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Ruth Tovey (Swansea Bay UHB - Strategy)</dc:creator>
  <cp:lastModifiedBy>Ffion Ansari (Swansea Bay UHB - Planning and Partnerships)</cp:lastModifiedBy>
  <cp:revision>87</cp:revision>
  <dcterms:created xsi:type="dcterms:W3CDTF">2024-05-26T07:54:28Z</dcterms:created>
  <dcterms:modified xsi:type="dcterms:W3CDTF">2025-11-24T15:27:23Z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