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30"/>
  </p:notesMasterIdLst>
  <p:sldIdLst>
    <p:sldId id="1899855861" r:id="rId6"/>
    <p:sldId id="1899855845" r:id="rId7"/>
    <p:sldId id="1899855847" r:id="rId8"/>
    <p:sldId id="1899855867" r:id="rId9"/>
    <p:sldId id="1899855871" r:id="rId10"/>
    <p:sldId id="1899855849" r:id="rId11"/>
    <p:sldId id="1899855850" r:id="rId12"/>
    <p:sldId id="1899855846" r:id="rId13"/>
    <p:sldId id="1899855852" r:id="rId14"/>
    <p:sldId id="1899855866" r:id="rId15"/>
    <p:sldId id="1899855851" r:id="rId16"/>
    <p:sldId id="1899855854" r:id="rId17"/>
    <p:sldId id="1899855856" r:id="rId18"/>
    <p:sldId id="1899855872" r:id="rId19"/>
    <p:sldId id="1899855857" r:id="rId20"/>
    <p:sldId id="1899855860" r:id="rId21"/>
    <p:sldId id="1899855874" r:id="rId22"/>
    <p:sldId id="1899855859" r:id="rId23"/>
    <p:sldId id="1899855862" r:id="rId24"/>
    <p:sldId id="1899855858" r:id="rId25"/>
    <p:sldId id="1899855863" r:id="rId26"/>
    <p:sldId id="1899855864" r:id="rId27"/>
    <p:sldId id="1899855865" r:id="rId28"/>
    <p:sldId id="189985587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2D4623-0785-4D56-585F-347A6D9CC911}" name="Claire Osmundsen-Little (Swansea Bay UHB - Finance)" initials="CO" userId="S::Claire.Osmundsen-Little@wales.nhs.uk::a0e02f38-a639-4846-8044-e2af27781390" providerId="AD"/>
  <p188:author id="{1ED58A94-87C5-F11D-64B6-BAE1DAD8914A}" name="Samantha Moss (Swansea Bay UHB - Finance)" initials="SM" userId="S::Samantha.Moss@wales.nhs.uk::775f3592-1b47-4c84-8aa6-dba87a53e38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206" autoAdjust="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8/10/relationships/authors" Target="author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4BD0A-4001-4996-A365-368D482061AE}" type="datetimeFigureOut">
              <a:rPr lang="en-GB" smtClean="0"/>
              <a:t>20/10/2026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DBB40F-3A9F-4F29-AEE0-305AE43F4661}" type="slidenum">
              <a:rPr lang="en-GB" smtClean="0"/>
              <a:t>‹#›</a:t>
            </a:fld>
            <a:endParaRPr lang="en-GB"/>
          </a:p>
        </p:txBody>
      </p:sp>
    </p:spTree>
    <p:extLst>
      <p:ext uri="{BB962C8B-B14F-4D97-AF65-F5344CB8AC3E}">
        <p14:creationId xmlns:p14="http://schemas.microsoft.com/office/powerpoint/2010/main" val="868109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pt-BR"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754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2</a:t>
            </a:fld>
            <a:endParaRPr lang="en-GB"/>
          </a:p>
        </p:txBody>
      </p:sp>
    </p:spTree>
    <p:extLst>
      <p:ext uri="{BB962C8B-B14F-4D97-AF65-F5344CB8AC3E}">
        <p14:creationId xmlns:p14="http://schemas.microsoft.com/office/powerpoint/2010/main" val="722872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3</a:t>
            </a:fld>
            <a:endParaRPr lang="en-GB"/>
          </a:p>
        </p:txBody>
      </p:sp>
    </p:spTree>
    <p:extLst>
      <p:ext uri="{BB962C8B-B14F-4D97-AF65-F5344CB8AC3E}">
        <p14:creationId xmlns:p14="http://schemas.microsoft.com/office/powerpoint/2010/main" val="2752815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4</a:t>
            </a:fld>
            <a:endParaRPr lang="en-GB"/>
          </a:p>
        </p:txBody>
      </p:sp>
    </p:spTree>
    <p:extLst>
      <p:ext uri="{BB962C8B-B14F-4D97-AF65-F5344CB8AC3E}">
        <p14:creationId xmlns:p14="http://schemas.microsoft.com/office/powerpoint/2010/main" val="1040684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579B3-856A-F9F4-D972-747987A1D6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C9F61-00C2-AAE7-A0F5-A358B1169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BCF826-83C4-FF7D-D7C8-2BB58B16DB9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A9DA8B9-F8FD-2967-5109-63D3EA8D7DAD}"/>
              </a:ext>
            </a:extLst>
          </p:cNvPr>
          <p:cNvSpPr>
            <a:spLocks noGrp="1"/>
          </p:cNvSpPr>
          <p:nvPr>
            <p:ph type="sldNum" sz="quarter" idx="5"/>
          </p:nvPr>
        </p:nvSpPr>
        <p:spPr/>
        <p:txBody>
          <a:bodyPr/>
          <a:lstStyle/>
          <a:p>
            <a:fld id="{0BDBB40F-3A9F-4F29-AEE0-305AE43F4661}" type="slidenum">
              <a:rPr lang="en-GB" smtClean="0"/>
              <a:t>5</a:t>
            </a:fld>
            <a:endParaRPr lang="en-GB"/>
          </a:p>
        </p:txBody>
      </p:sp>
    </p:spTree>
    <p:extLst>
      <p:ext uri="{BB962C8B-B14F-4D97-AF65-F5344CB8AC3E}">
        <p14:creationId xmlns:p14="http://schemas.microsoft.com/office/powerpoint/2010/main" val="215836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11</a:t>
            </a:fld>
            <a:endParaRPr lang="en-GB"/>
          </a:p>
        </p:txBody>
      </p:sp>
    </p:spTree>
    <p:extLst>
      <p:ext uri="{BB962C8B-B14F-4D97-AF65-F5344CB8AC3E}">
        <p14:creationId xmlns:p14="http://schemas.microsoft.com/office/powerpoint/2010/main" val="3199459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F9F92-5D8D-267E-8A9C-C7B68F46FD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7146A-4C59-50F2-D06B-C0D65E5BCEA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C53A2AB-1DBC-ED2C-E831-6DA52713CD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5BF99AC-D320-B201-3B9D-54849ED2635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pt-BR"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574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16</a:t>
            </a:fld>
            <a:endParaRPr lang="en-GB"/>
          </a:p>
        </p:txBody>
      </p:sp>
    </p:spTree>
    <p:extLst>
      <p:ext uri="{BB962C8B-B14F-4D97-AF65-F5344CB8AC3E}">
        <p14:creationId xmlns:p14="http://schemas.microsoft.com/office/powerpoint/2010/main" val="4097713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D7E96-251E-36D7-FC88-3C4E04508F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C6CCA5-589E-3C5C-8A36-C9FD223793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C65603-EC0A-DD92-8EC8-5AD2CC07D6C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4821387-45DC-8BC9-FA26-048264ADA0A2}"/>
              </a:ext>
            </a:extLst>
          </p:cNvPr>
          <p:cNvSpPr>
            <a:spLocks noGrp="1"/>
          </p:cNvSpPr>
          <p:nvPr>
            <p:ph type="sldNum" sz="quarter" idx="5"/>
          </p:nvPr>
        </p:nvSpPr>
        <p:spPr/>
        <p:txBody>
          <a:bodyPr/>
          <a:lstStyle/>
          <a:p>
            <a:fld id="{0BDBB40F-3A9F-4F29-AEE0-305AE43F4661}" type="slidenum">
              <a:rPr lang="en-GB" smtClean="0"/>
              <a:t>17</a:t>
            </a:fld>
            <a:endParaRPr lang="en-GB"/>
          </a:p>
        </p:txBody>
      </p:sp>
    </p:spTree>
    <p:extLst>
      <p:ext uri="{BB962C8B-B14F-4D97-AF65-F5344CB8AC3E}">
        <p14:creationId xmlns:p14="http://schemas.microsoft.com/office/powerpoint/2010/main" val="2749589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23</a:t>
            </a:fld>
            <a:endParaRPr lang="en-GB"/>
          </a:p>
        </p:txBody>
      </p:sp>
    </p:spTree>
    <p:extLst>
      <p:ext uri="{BB962C8B-B14F-4D97-AF65-F5344CB8AC3E}">
        <p14:creationId xmlns:p14="http://schemas.microsoft.com/office/powerpoint/2010/main" val="285183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24</a:t>
            </a:fld>
            <a:endParaRPr lang="en-GB"/>
          </a:p>
        </p:txBody>
      </p:sp>
    </p:spTree>
    <p:extLst>
      <p:ext uri="{BB962C8B-B14F-4D97-AF65-F5344CB8AC3E}">
        <p14:creationId xmlns:p14="http://schemas.microsoft.com/office/powerpoint/2010/main" val="4098337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B015C-9FB5-D191-DEB1-7F29BFB1B12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A34A8FD-778B-46F7-A758-2A044F592A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BCA8412-FB22-10A7-4EEB-AC5468DC86F5}"/>
              </a:ext>
            </a:extLst>
          </p:cNvPr>
          <p:cNvSpPr>
            <a:spLocks noGrp="1"/>
          </p:cNvSpPr>
          <p:nvPr>
            <p:ph type="dt" sz="half" idx="10"/>
          </p:nvPr>
        </p:nvSpPr>
        <p:spPr/>
        <p:txBody>
          <a:bodyPr/>
          <a:lstStyle/>
          <a:p>
            <a:fld id="{809489A7-3288-400B-A991-6A3429A057DF}" type="datetimeFigureOut">
              <a:rPr lang="en-GB" smtClean="0"/>
              <a:t>20/10/2026</a:t>
            </a:fld>
            <a:endParaRPr lang="en-GB"/>
          </a:p>
        </p:txBody>
      </p:sp>
      <p:sp>
        <p:nvSpPr>
          <p:cNvPr id="5" name="Footer Placeholder 4">
            <a:extLst>
              <a:ext uri="{FF2B5EF4-FFF2-40B4-BE49-F238E27FC236}">
                <a16:creationId xmlns:a16="http://schemas.microsoft.com/office/drawing/2014/main" id="{089CD430-2602-501E-575D-0455A79142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312EA0-207F-6789-20A2-168E2BF610CA}"/>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499133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E8D40-7D42-D877-E238-54E385A2841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3D4F196-3FEF-7EC4-A00A-1CCE4EB72F5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67CFCEB-5681-1BEE-DD5C-6AEC0705AC53}"/>
              </a:ext>
            </a:extLst>
          </p:cNvPr>
          <p:cNvSpPr>
            <a:spLocks noGrp="1"/>
          </p:cNvSpPr>
          <p:nvPr>
            <p:ph type="dt" sz="half" idx="10"/>
          </p:nvPr>
        </p:nvSpPr>
        <p:spPr/>
        <p:txBody>
          <a:bodyPr/>
          <a:lstStyle/>
          <a:p>
            <a:fld id="{809489A7-3288-400B-A991-6A3429A057DF}" type="datetimeFigureOut">
              <a:rPr lang="en-GB" smtClean="0"/>
              <a:t>20/10/2026</a:t>
            </a:fld>
            <a:endParaRPr lang="en-GB"/>
          </a:p>
        </p:txBody>
      </p:sp>
      <p:sp>
        <p:nvSpPr>
          <p:cNvPr id="5" name="Footer Placeholder 4">
            <a:extLst>
              <a:ext uri="{FF2B5EF4-FFF2-40B4-BE49-F238E27FC236}">
                <a16:creationId xmlns:a16="http://schemas.microsoft.com/office/drawing/2014/main" id="{3FD0046E-464B-B48C-841E-C7467E1D65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E5A56C-CAF0-B881-CB7D-481E21A4E640}"/>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58803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B11EF-96D7-A898-D425-62097EBB21C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6CBA7A9-44C7-7F84-961B-2DA42AB930C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0EF6A5F-0087-6C0B-8DA6-9F9EBA97D85A}"/>
              </a:ext>
            </a:extLst>
          </p:cNvPr>
          <p:cNvSpPr>
            <a:spLocks noGrp="1"/>
          </p:cNvSpPr>
          <p:nvPr>
            <p:ph type="dt" sz="half" idx="10"/>
          </p:nvPr>
        </p:nvSpPr>
        <p:spPr/>
        <p:txBody>
          <a:bodyPr/>
          <a:lstStyle/>
          <a:p>
            <a:fld id="{809489A7-3288-400B-A991-6A3429A057DF}" type="datetimeFigureOut">
              <a:rPr lang="en-GB" smtClean="0"/>
              <a:t>20/10/2026</a:t>
            </a:fld>
            <a:endParaRPr lang="en-GB"/>
          </a:p>
        </p:txBody>
      </p:sp>
      <p:sp>
        <p:nvSpPr>
          <p:cNvPr id="5" name="Footer Placeholder 4">
            <a:extLst>
              <a:ext uri="{FF2B5EF4-FFF2-40B4-BE49-F238E27FC236}">
                <a16:creationId xmlns:a16="http://schemas.microsoft.com/office/drawing/2014/main" id="{44E503EF-5A40-0E3C-7D2B-5050C983C1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0DAF42-CB8F-A6AE-A3B8-0F72E8C79392}"/>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01893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57F02-3E9A-91FE-B877-59340AE2AFF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688801E-9444-DDED-A299-F445DD99659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2371C51E-A2DD-874B-44A3-0CD032AAD6C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903F3DA-1EE1-A29B-1F75-F6AE1DAA6D59}"/>
              </a:ext>
            </a:extLst>
          </p:cNvPr>
          <p:cNvSpPr>
            <a:spLocks noGrp="1"/>
          </p:cNvSpPr>
          <p:nvPr>
            <p:ph type="dt" sz="half" idx="10"/>
          </p:nvPr>
        </p:nvSpPr>
        <p:spPr/>
        <p:txBody>
          <a:bodyPr/>
          <a:lstStyle/>
          <a:p>
            <a:fld id="{809489A7-3288-400B-A991-6A3429A057DF}" type="datetimeFigureOut">
              <a:rPr lang="en-GB" smtClean="0"/>
              <a:t>20/10/2026</a:t>
            </a:fld>
            <a:endParaRPr lang="en-GB"/>
          </a:p>
        </p:txBody>
      </p:sp>
      <p:sp>
        <p:nvSpPr>
          <p:cNvPr id="6" name="Footer Placeholder 5">
            <a:extLst>
              <a:ext uri="{FF2B5EF4-FFF2-40B4-BE49-F238E27FC236}">
                <a16:creationId xmlns:a16="http://schemas.microsoft.com/office/drawing/2014/main" id="{A471DEC2-D442-1486-26ED-44B783D43E7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D064EF-1653-C3CF-E66F-D4F2C6BE0E50}"/>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123447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2F8A5-FAF0-E90C-C714-82FA3E7585A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EC272D7-E995-4006-8EB5-D0F7E8CF3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E353B22-43D4-E656-BAE9-C7D937363D2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D94FA11-03FC-6792-B331-6000699E51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D2E84EA-174D-0379-EA5B-647309ADFD1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FF9458FD-E819-8077-FB24-735D90E2C154}"/>
              </a:ext>
            </a:extLst>
          </p:cNvPr>
          <p:cNvSpPr>
            <a:spLocks noGrp="1"/>
          </p:cNvSpPr>
          <p:nvPr>
            <p:ph type="dt" sz="half" idx="10"/>
          </p:nvPr>
        </p:nvSpPr>
        <p:spPr/>
        <p:txBody>
          <a:bodyPr/>
          <a:lstStyle/>
          <a:p>
            <a:fld id="{809489A7-3288-400B-A991-6A3429A057DF}" type="datetimeFigureOut">
              <a:rPr lang="en-GB" smtClean="0"/>
              <a:t>20/10/2026</a:t>
            </a:fld>
            <a:endParaRPr lang="en-GB"/>
          </a:p>
        </p:txBody>
      </p:sp>
      <p:sp>
        <p:nvSpPr>
          <p:cNvPr id="8" name="Footer Placeholder 7">
            <a:extLst>
              <a:ext uri="{FF2B5EF4-FFF2-40B4-BE49-F238E27FC236}">
                <a16:creationId xmlns:a16="http://schemas.microsoft.com/office/drawing/2014/main" id="{8739166B-C0D3-FA22-CB7C-88ECFDA7CB2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BDBB598-05CF-938D-8045-FA63228D8BD0}"/>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2948569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75666-081A-6F14-7650-5B9ECB1FEBC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79C17DF-ED64-D4D8-40A6-6748EE24A3CE}"/>
              </a:ext>
            </a:extLst>
          </p:cNvPr>
          <p:cNvSpPr>
            <a:spLocks noGrp="1"/>
          </p:cNvSpPr>
          <p:nvPr>
            <p:ph type="dt" sz="half" idx="10"/>
          </p:nvPr>
        </p:nvSpPr>
        <p:spPr/>
        <p:txBody>
          <a:bodyPr/>
          <a:lstStyle/>
          <a:p>
            <a:fld id="{809489A7-3288-400B-A991-6A3429A057DF}" type="datetimeFigureOut">
              <a:rPr lang="en-GB" smtClean="0"/>
              <a:t>20/10/2026</a:t>
            </a:fld>
            <a:endParaRPr lang="en-GB"/>
          </a:p>
        </p:txBody>
      </p:sp>
      <p:sp>
        <p:nvSpPr>
          <p:cNvPr id="4" name="Footer Placeholder 3">
            <a:extLst>
              <a:ext uri="{FF2B5EF4-FFF2-40B4-BE49-F238E27FC236}">
                <a16:creationId xmlns:a16="http://schemas.microsoft.com/office/drawing/2014/main" id="{8D3DBABD-079B-C97B-0181-2E6FD07411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60F80C3-792F-FFCC-87C8-05975ED122F8}"/>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2710790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7FAF2E-4E86-C44B-95A8-3FD0D6FF2221}"/>
              </a:ext>
            </a:extLst>
          </p:cNvPr>
          <p:cNvSpPr>
            <a:spLocks noGrp="1"/>
          </p:cNvSpPr>
          <p:nvPr>
            <p:ph type="dt" sz="half" idx="10"/>
          </p:nvPr>
        </p:nvSpPr>
        <p:spPr/>
        <p:txBody>
          <a:bodyPr/>
          <a:lstStyle/>
          <a:p>
            <a:fld id="{809489A7-3288-400B-A991-6A3429A057DF}" type="datetimeFigureOut">
              <a:rPr lang="en-GB" smtClean="0"/>
              <a:t>20/10/2026</a:t>
            </a:fld>
            <a:endParaRPr lang="en-GB"/>
          </a:p>
        </p:txBody>
      </p:sp>
      <p:sp>
        <p:nvSpPr>
          <p:cNvPr id="3" name="Footer Placeholder 2">
            <a:extLst>
              <a:ext uri="{FF2B5EF4-FFF2-40B4-BE49-F238E27FC236}">
                <a16:creationId xmlns:a16="http://schemas.microsoft.com/office/drawing/2014/main" id="{96CEFA10-F332-0243-71E9-B095A9DD2AE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54C4386-1446-892B-D8F4-7915FC24388E}"/>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1286256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EAF2E-B1C2-4020-B1B3-F4FE8555BB2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6964B69B-5870-488F-05DA-0D0C0C387A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40D2370-9716-BDB2-AF7A-F851F9219E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54C0E21-1603-F603-E01D-E32CAD0BA8E5}"/>
              </a:ext>
            </a:extLst>
          </p:cNvPr>
          <p:cNvSpPr>
            <a:spLocks noGrp="1"/>
          </p:cNvSpPr>
          <p:nvPr>
            <p:ph type="dt" sz="half" idx="10"/>
          </p:nvPr>
        </p:nvSpPr>
        <p:spPr/>
        <p:txBody>
          <a:bodyPr/>
          <a:lstStyle/>
          <a:p>
            <a:fld id="{809489A7-3288-400B-A991-6A3429A057DF}" type="datetimeFigureOut">
              <a:rPr lang="en-GB" smtClean="0"/>
              <a:t>20/10/2026</a:t>
            </a:fld>
            <a:endParaRPr lang="en-GB"/>
          </a:p>
        </p:txBody>
      </p:sp>
      <p:sp>
        <p:nvSpPr>
          <p:cNvPr id="6" name="Footer Placeholder 5">
            <a:extLst>
              <a:ext uri="{FF2B5EF4-FFF2-40B4-BE49-F238E27FC236}">
                <a16:creationId xmlns:a16="http://schemas.microsoft.com/office/drawing/2014/main" id="{5EBD4382-AE7D-7752-1E61-E75A31C181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830791B-D481-F962-0946-5A77DD6E87AB}"/>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122674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6D486-F3C8-DC47-17AE-4149E7C24E2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381DA0B3-4009-109D-CA36-6FD6001458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D8D705E-A9D6-5905-2589-447AAA32A3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869BB1-5F0D-648B-2924-B3EA00D14384}"/>
              </a:ext>
            </a:extLst>
          </p:cNvPr>
          <p:cNvSpPr>
            <a:spLocks noGrp="1"/>
          </p:cNvSpPr>
          <p:nvPr>
            <p:ph type="dt" sz="half" idx="10"/>
          </p:nvPr>
        </p:nvSpPr>
        <p:spPr/>
        <p:txBody>
          <a:bodyPr/>
          <a:lstStyle/>
          <a:p>
            <a:fld id="{809489A7-3288-400B-A991-6A3429A057DF}" type="datetimeFigureOut">
              <a:rPr lang="en-GB" smtClean="0"/>
              <a:t>20/10/2026</a:t>
            </a:fld>
            <a:endParaRPr lang="en-GB"/>
          </a:p>
        </p:txBody>
      </p:sp>
      <p:sp>
        <p:nvSpPr>
          <p:cNvPr id="6" name="Footer Placeholder 5">
            <a:extLst>
              <a:ext uri="{FF2B5EF4-FFF2-40B4-BE49-F238E27FC236}">
                <a16:creationId xmlns:a16="http://schemas.microsoft.com/office/drawing/2014/main" id="{D0C22C12-F031-AF9F-4A44-9241B0874A4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457893-BA01-0E2C-4BAD-4825B46D9D4F}"/>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121089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18625-BA6D-96AF-79F9-12C5AABED7C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A6CB265-8021-0731-C780-43ED50E94F7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3177ECD-7F35-8616-896B-F7CD23B59626}"/>
              </a:ext>
            </a:extLst>
          </p:cNvPr>
          <p:cNvSpPr>
            <a:spLocks noGrp="1"/>
          </p:cNvSpPr>
          <p:nvPr>
            <p:ph type="dt" sz="half" idx="10"/>
          </p:nvPr>
        </p:nvSpPr>
        <p:spPr/>
        <p:txBody>
          <a:bodyPr/>
          <a:lstStyle/>
          <a:p>
            <a:fld id="{809489A7-3288-400B-A991-6A3429A057DF}" type="datetimeFigureOut">
              <a:rPr lang="en-GB" smtClean="0"/>
              <a:t>20/10/2026</a:t>
            </a:fld>
            <a:endParaRPr lang="en-GB"/>
          </a:p>
        </p:txBody>
      </p:sp>
      <p:sp>
        <p:nvSpPr>
          <p:cNvPr id="5" name="Footer Placeholder 4">
            <a:extLst>
              <a:ext uri="{FF2B5EF4-FFF2-40B4-BE49-F238E27FC236}">
                <a16:creationId xmlns:a16="http://schemas.microsoft.com/office/drawing/2014/main" id="{05FF669F-7559-7DA8-5096-D79C951F92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0788B-F877-B9A0-FE31-2B88A6FFA4C6}"/>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446193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7E85D5-35F4-E449-B271-E67A0E5D533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A2FB455-0912-1A51-4B8C-37BC56FD71D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8B3879F-E924-3FA5-E07A-B00DC4EBB5E5}"/>
              </a:ext>
            </a:extLst>
          </p:cNvPr>
          <p:cNvSpPr>
            <a:spLocks noGrp="1"/>
          </p:cNvSpPr>
          <p:nvPr>
            <p:ph type="dt" sz="half" idx="10"/>
          </p:nvPr>
        </p:nvSpPr>
        <p:spPr/>
        <p:txBody>
          <a:bodyPr/>
          <a:lstStyle/>
          <a:p>
            <a:fld id="{809489A7-3288-400B-A991-6A3429A057DF}" type="datetimeFigureOut">
              <a:rPr lang="en-GB" smtClean="0"/>
              <a:t>20/10/2026</a:t>
            </a:fld>
            <a:endParaRPr lang="en-GB"/>
          </a:p>
        </p:txBody>
      </p:sp>
      <p:sp>
        <p:nvSpPr>
          <p:cNvPr id="5" name="Footer Placeholder 4">
            <a:extLst>
              <a:ext uri="{FF2B5EF4-FFF2-40B4-BE49-F238E27FC236}">
                <a16:creationId xmlns:a16="http://schemas.microsoft.com/office/drawing/2014/main" id="{840319D3-697F-3148-9459-348775EA1A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5046B0-00FC-E52B-4F61-81D20CDACCEB}"/>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140528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LL COLOURS">
    <p:spTree>
      <p:nvGrpSpPr>
        <p:cNvPr id="1" name=""/>
        <p:cNvGrpSpPr/>
        <p:nvPr/>
      </p:nvGrpSpPr>
      <p:grpSpPr>
        <a:xfrm>
          <a:off x="0" y="0"/>
          <a:ext cx="0" cy="0"/>
          <a:chOff x="0" y="0"/>
          <a:chExt cx="0" cy="0"/>
        </a:xfrm>
      </p:grpSpPr>
      <p:pic>
        <p:nvPicPr>
          <p:cNvPr id="11" name="Picture 6" descr="A rainbow colored lines on a black background&#10;&#10;Description automatically generated">
            <a:extLst>
              <a:ext uri="{FF2B5EF4-FFF2-40B4-BE49-F238E27FC236}">
                <a16:creationId xmlns:a16="http://schemas.microsoft.com/office/drawing/2014/main" id="{F07AC103-5CE6-0042-F2D7-D6CEF210F6BB}"/>
              </a:ext>
            </a:extLst>
          </p:cNvPr>
          <p:cNvPicPr>
            <a:picLocks noChangeAspect="1"/>
          </p:cNvPicPr>
          <p:nvPr userDrawn="1"/>
        </p:nvPicPr>
        <p:blipFill>
          <a:blip r:embed="rId2"/>
          <a:stretch>
            <a:fillRect/>
          </a:stretch>
        </p:blipFill>
        <p:spPr>
          <a:xfrm rot="8886303">
            <a:off x="5278515" y="2879736"/>
            <a:ext cx="10347851" cy="8448125"/>
          </a:xfrm>
          <a:prstGeom prst="rect">
            <a:avLst/>
          </a:prstGeom>
        </p:spPr>
      </p:pic>
      <p:sp>
        <p:nvSpPr>
          <p:cNvPr id="15" name="Espaço Reservado para Texto 12">
            <a:extLst>
              <a:ext uri="{FF2B5EF4-FFF2-40B4-BE49-F238E27FC236}">
                <a16:creationId xmlns:a16="http://schemas.microsoft.com/office/drawing/2014/main" id="{55CBB6D1-27F8-4ACE-C5F5-35CB54A925B4}"/>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3857369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07552C41-DCD9-EDC6-5C46-BB088DE2D5CF}"/>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9E4E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10" name="Espaço Reservado para Texto 12">
            <a:extLst>
              <a:ext uri="{FF2B5EF4-FFF2-40B4-BE49-F238E27FC236}">
                <a16:creationId xmlns:a16="http://schemas.microsoft.com/office/drawing/2014/main" id="{2AF7B799-799A-0AC9-13B5-401248C9C17E}"/>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2684340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6CF2374-8EA3-DD55-C8E3-B17E19D8E8B3}"/>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7EB0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5" name="Espaço Reservado para Texto 12">
            <a:extLst>
              <a:ext uri="{FF2B5EF4-FFF2-40B4-BE49-F238E27FC236}">
                <a16:creationId xmlns:a16="http://schemas.microsoft.com/office/drawing/2014/main" id="{2C127329-0BB0-0BBC-7EA2-32CEC0C2547D}"/>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951312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514AA583-8FC2-FDF6-D7DA-6710A1760471}"/>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CE3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4" name="Espaço Reservado para Texto 12">
            <a:extLst>
              <a:ext uri="{FF2B5EF4-FFF2-40B4-BE49-F238E27FC236}">
                <a16:creationId xmlns:a16="http://schemas.microsoft.com/office/drawing/2014/main" id="{945F5C7B-3C93-0340-B0F5-12B9842A5924}"/>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3935310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F97B1474-3F52-1181-1FDE-F0285CAFB4D4}"/>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00BC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3" name="Espaço Reservado para Texto 12">
            <a:extLst>
              <a:ext uri="{FF2B5EF4-FFF2-40B4-BE49-F238E27FC236}">
                <a16:creationId xmlns:a16="http://schemas.microsoft.com/office/drawing/2014/main" id="{B5503FBD-D530-3E01-E47E-BECC4B33D75F}"/>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3271670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YELLOW">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3340CB0-1C23-F57F-5ADC-F9605B44B579}"/>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FFD5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4" name="Espaço Reservado para Texto 12">
            <a:extLst>
              <a:ext uri="{FF2B5EF4-FFF2-40B4-BE49-F238E27FC236}">
                <a16:creationId xmlns:a16="http://schemas.microsoft.com/office/drawing/2014/main" id="{F7F0347A-6BD2-D4CD-5782-E955C4C56B3F}"/>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2753071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74C575-1439-D23A-2F4F-ED2F21AD73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D25CBA1A-0A5A-9225-F265-2AD2FB9CE6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70503A1-E082-A436-CFEB-4503832116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9489A7-3288-400B-A991-6A3429A057DF}" type="datetimeFigureOut">
              <a:rPr lang="en-GB" smtClean="0"/>
              <a:t>20/10/2026</a:t>
            </a:fld>
            <a:endParaRPr lang="en-GB"/>
          </a:p>
        </p:txBody>
      </p:sp>
      <p:sp>
        <p:nvSpPr>
          <p:cNvPr id="5" name="Footer Placeholder 4">
            <a:extLst>
              <a:ext uri="{FF2B5EF4-FFF2-40B4-BE49-F238E27FC236}">
                <a16:creationId xmlns:a16="http://schemas.microsoft.com/office/drawing/2014/main" id="{E43B225E-4097-A748-6F1A-8696890F2C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5C56B51-6946-9EC0-BD14-5D6165AB95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5BC238-EF20-4AF8-8B42-CBD5239AA80D}" type="slidenum">
              <a:rPr lang="en-GB" smtClean="0"/>
              <a:t>‹#›</a:t>
            </a:fld>
            <a:endParaRPr lang="en-GB"/>
          </a:p>
        </p:txBody>
      </p:sp>
    </p:spTree>
    <p:extLst>
      <p:ext uri="{BB962C8B-B14F-4D97-AF65-F5344CB8AC3E}">
        <p14:creationId xmlns:p14="http://schemas.microsoft.com/office/powerpoint/2010/main" val="1485669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059301A9-4D10-7A75-F32A-7FEF84D9D8C2}"/>
              </a:ext>
            </a:extLst>
          </p:cNvPr>
          <p:cNvSpPr/>
          <p:nvPr userDrawn="1"/>
        </p:nvSpPr>
        <p:spPr>
          <a:xfrm>
            <a:off x="0" y="-270"/>
            <a:ext cx="12192000" cy="6858156"/>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1F355E"/>
          </a:solidFill>
        </p:spPr>
        <p:txBody>
          <a:bodyPr wrap="square" lIns="0" tIns="0" rIns="0" bIns="0" rtlCol="0"/>
          <a:lstStyle/>
          <a:p>
            <a:endParaRPr sz="1092" dirty="0">
              <a:solidFill>
                <a:srgbClr val="1F355E"/>
              </a:solidFill>
            </a:endParaRPr>
          </a:p>
        </p:txBody>
      </p:sp>
      <p:pic>
        <p:nvPicPr>
          <p:cNvPr id="8" name="Picture 35">
            <a:extLst>
              <a:ext uri="{FF2B5EF4-FFF2-40B4-BE49-F238E27FC236}">
                <a16:creationId xmlns:a16="http://schemas.microsoft.com/office/drawing/2014/main" id="{8D6D5260-941F-FAC8-7D9A-8598A4871B99}"/>
              </a:ext>
            </a:extLst>
          </p:cNvPr>
          <p:cNvPicPr>
            <a:picLocks noChangeAspect="1"/>
          </p:cNvPicPr>
          <p:nvPr userDrawn="1"/>
        </p:nvPicPr>
        <p:blipFill>
          <a:blip r:embed="rId8"/>
          <a:stretch>
            <a:fillRect/>
          </a:stretch>
        </p:blipFill>
        <p:spPr>
          <a:xfrm>
            <a:off x="9171140" y="455556"/>
            <a:ext cx="2562601" cy="653217"/>
          </a:xfrm>
          <a:prstGeom prst="rect">
            <a:avLst/>
          </a:prstGeom>
        </p:spPr>
      </p:pic>
      <p:pic>
        <p:nvPicPr>
          <p:cNvPr id="9" name="Content Placeholder 9" descr="A black background with white text&#10;&#10;Description automatically generated">
            <a:extLst>
              <a:ext uri="{FF2B5EF4-FFF2-40B4-BE49-F238E27FC236}">
                <a16:creationId xmlns:a16="http://schemas.microsoft.com/office/drawing/2014/main" id="{8B39281C-7523-249B-91C3-4AD9884CE212}"/>
              </a:ext>
            </a:extLst>
          </p:cNvPr>
          <p:cNvPicPr>
            <a:picLocks noChangeAspect="1"/>
          </p:cNvPicPr>
          <p:nvPr userDrawn="1"/>
        </p:nvPicPr>
        <p:blipFill>
          <a:blip r:embed="rId9"/>
          <a:stretch>
            <a:fillRect/>
          </a:stretch>
        </p:blipFill>
        <p:spPr>
          <a:xfrm>
            <a:off x="440836" y="5659882"/>
            <a:ext cx="2238185" cy="692416"/>
          </a:xfrm>
          <a:prstGeom prst="rect">
            <a:avLst/>
          </a:prstGeom>
        </p:spPr>
      </p:pic>
    </p:spTree>
    <p:extLst>
      <p:ext uri="{BB962C8B-B14F-4D97-AF65-F5344CB8AC3E}">
        <p14:creationId xmlns:p14="http://schemas.microsoft.com/office/powerpoint/2010/main" val="333271184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Lst>
  <p:txStyles>
    <p:titleStyle>
      <a:lvl1pPr>
        <a:defRPr>
          <a:latin typeface="+mj-lt"/>
          <a:ea typeface="+mj-ea"/>
          <a:cs typeface="+mj-cs"/>
        </a:defRPr>
      </a:lvl1pPr>
    </p:titleStyle>
    <p:bodyStyle>
      <a:lvl1pPr marL="0">
        <a:defRPr>
          <a:latin typeface="+mn-lt"/>
          <a:ea typeface="+mn-ea"/>
          <a:cs typeface="+mn-cs"/>
        </a:defRPr>
      </a:lvl1pPr>
      <a:lvl2pPr marL="277274">
        <a:defRPr>
          <a:latin typeface="+mn-lt"/>
          <a:ea typeface="+mn-ea"/>
          <a:cs typeface="+mn-cs"/>
        </a:defRPr>
      </a:lvl2pPr>
      <a:lvl3pPr marL="554547">
        <a:defRPr>
          <a:latin typeface="+mn-lt"/>
          <a:ea typeface="+mn-ea"/>
          <a:cs typeface="+mn-cs"/>
        </a:defRPr>
      </a:lvl3pPr>
      <a:lvl4pPr marL="831821">
        <a:defRPr>
          <a:latin typeface="+mn-lt"/>
          <a:ea typeface="+mn-ea"/>
          <a:cs typeface="+mn-cs"/>
        </a:defRPr>
      </a:lvl4pPr>
      <a:lvl5pPr marL="1109095">
        <a:defRPr>
          <a:latin typeface="+mn-lt"/>
          <a:ea typeface="+mn-ea"/>
          <a:cs typeface="+mn-cs"/>
        </a:defRPr>
      </a:lvl5pPr>
      <a:lvl6pPr marL="1386369">
        <a:defRPr>
          <a:latin typeface="+mn-lt"/>
          <a:ea typeface="+mn-ea"/>
          <a:cs typeface="+mn-cs"/>
        </a:defRPr>
      </a:lvl6pPr>
      <a:lvl7pPr marL="1663643">
        <a:defRPr>
          <a:latin typeface="+mn-lt"/>
          <a:ea typeface="+mn-ea"/>
          <a:cs typeface="+mn-cs"/>
        </a:defRPr>
      </a:lvl7pPr>
      <a:lvl8pPr marL="1940917">
        <a:defRPr>
          <a:latin typeface="+mn-lt"/>
          <a:ea typeface="+mn-ea"/>
          <a:cs typeface="+mn-cs"/>
        </a:defRPr>
      </a:lvl8pPr>
      <a:lvl9pPr marL="2218191">
        <a:defRPr>
          <a:latin typeface="+mn-lt"/>
          <a:ea typeface="+mn-ea"/>
          <a:cs typeface="+mn-cs"/>
        </a:defRPr>
      </a:lvl9pPr>
    </p:bodyStyle>
    <p:otherStyle>
      <a:lvl1pPr marL="0">
        <a:defRPr>
          <a:latin typeface="+mn-lt"/>
          <a:ea typeface="+mn-ea"/>
          <a:cs typeface="+mn-cs"/>
        </a:defRPr>
      </a:lvl1pPr>
      <a:lvl2pPr marL="277274">
        <a:defRPr>
          <a:latin typeface="+mn-lt"/>
          <a:ea typeface="+mn-ea"/>
          <a:cs typeface="+mn-cs"/>
        </a:defRPr>
      </a:lvl2pPr>
      <a:lvl3pPr marL="554547">
        <a:defRPr>
          <a:latin typeface="+mn-lt"/>
          <a:ea typeface="+mn-ea"/>
          <a:cs typeface="+mn-cs"/>
        </a:defRPr>
      </a:lvl3pPr>
      <a:lvl4pPr marL="831821">
        <a:defRPr>
          <a:latin typeface="+mn-lt"/>
          <a:ea typeface="+mn-ea"/>
          <a:cs typeface="+mn-cs"/>
        </a:defRPr>
      </a:lvl4pPr>
      <a:lvl5pPr marL="1109095">
        <a:defRPr>
          <a:latin typeface="+mn-lt"/>
          <a:ea typeface="+mn-ea"/>
          <a:cs typeface="+mn-cs"/>
        </a:defRPr>
      </a:lvl5pPr>
      <a:lvl6pPr marL="1386369">
        <a:defRPr>
          <a:latin typeface="+mn-lt"/>
          <a:ea typeface="+mn-ea"/>
          <a:cs typeface="+mn-cs"/>
        </a:defRPr>
      </a:lvl6pPr>
      <a:lvl7pPr marL="1663643">
        <a:defRPr>
          <a:latin typeface="+mn-lt"/>
          <a:ea typeface="+mn-ea"/>
          <a:cs typeface="+mn-cs"/>
        </a:defRPr>
      </a:lvl7pPr>
      <a:lvl8pPr marL="1940917">
        <a:defRPr>
          <a:latin typeface="+mn-lt"/>
          <a:ea typeface="+mn-ea"/>
          <a:cs typeface="+mn-cs"/>
        </a:defRPr>
      </a:lvl8pPr>
      <a:lvl9pPr marL="221819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slide" Target="slide11.xml"/><Relationship Id="rId5" Type="http://schemas.openxmlformats.org/officeDocument/2006/relationships/slide" Target="slide7.xml"/><Relationship Id="rId4" Type="http://schemas.openxmlformats.org/officeDocument/2006/relationships/image" Target="../media/image5.svg"/><Relationship Id="rId9" Type="http://schemas.openxmlformats.org/officeDocument/2006/relationships/image" Target="../media/image10.emf"/></Relationships>
</file>

<file path=ppt/slides/_rels/slide4.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4.png"/><Relationship Id="rId7"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slide" Target="slide11.xml"/><Relationship Id="rId5" Type="http://schemas.openxmlformats.org/officeDocument/2006/relationships/slide" Target="slide7.xml"/><Relationship Id="rId10" Type="http://schemas.openxmlformats.org/officeDocument/2006/relationships/image" Target="../media/image14.emf"/><Relationship Id="rId4" Type="http://schemas.openxmlformats.org/officeDocument/2006/relationships/image" Target="../media/image5.svg"/><Relationship Id="rId9" Type="http://schemas.openxmlformats.org/officeDocument/2006/relationships/image" Target="../media/image13.emf"/></Relationships>
</file>

<file path=ppt/slides/_rels/slide5.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4.png"/><Relationship Id="rId7" Type="http://schemas.openxmlformats.org/officeDocument/2006/relationships/image" Target="../media/image15.em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11.xml"/><Relationship Id="rId5" Type="http://schemas.openxmlformats.org/officeDocument/2006/relationships/slide" Target="slide7.xml"/><Relationship Id="rId10" Type="http://schemas.openxmlformats.org/officeDocument/2006/relationships/image" Target="../media/image18.emf"/><Relationship Id="rId4" Type="http://schemas.openxmlformats.org/officeDocument/2006/relationships/image" Target="../media/image5.svg"/><Relationship Id="rId9" Type="http://schemas.openxmlformats.org/officeDocument/2006/relationships/image" Target="../media/image17.emf"/></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svg"/><Relationship Id="rId7"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9.emf"/><Relationship Id="rId5" Type="http://schemas.openxmlformats.org/officeDocument/2006/relationships/slide" Target="slide11.xml"/><Relationship Id="rId4" Type="http://schemas.openxmlformats.org/officeDocument/2006/relationships/slide" Target="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5.svg"/><Relationship Id="rId7" Type="http://schemas.openxmlformats.org/officeDocument/2006/relationships/image" Target="../media/image23.emf"/><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2.emf"/><Relationship Id="rId5" Type="http://schemas.openxmlformats.org/officeDocument/2006/relationships/slide" Target="slide11.xml"/><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5.svg"/><Relationship Id="rId7"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5.emf"/><Relationship Id="rId5" Type="http://schemas.openxmlformats.org/officeDocument/2006/relationships/slide" Target="slide6.xml"/><Relationship Id="rId4" Type="http://schemas.openxmlformats.org/officeDocument/2006/relationships/slide" Target="slide7.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svg"/><Relationship Id="rId7"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8.emf"/><Relationship Id="rId5" Type="http://schemas.openxmlformats.org/officeDocument/2006/relationships/slide" Target="slide3.xml"/><Relationship Id="rId4" Type="http://schemas.openxmlformats.org/officeDocument/2006/relationships/slide" Target="slide11.xml"/></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1.emf"/><Relationship Id="rId5" Type="http://schemas.openxmlformats.org/officeDocument/2006/relationships/slide" Target="slide3.xml"/><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4.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11.xml"/><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4.emf"/><Relationship Id="rId5" Type="http://schemas.openxmlformats.org/officeDocument/2006/relationships/slide" Target="slide3.xml"/><Relationship Id="rId4" Type="http://schemas.openxmlformats.org/officeDocument/2006/relationships/slide" Target="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5.emf"/><Relationship Id="rId5" Type="http://schemas.openxmlformats.org/officeDocument/2006/relationships/slide" Target="slide3.xml"/><Relationship Id="rId4" Type="http://schemas.openxmlformats.org/officeDocument/2006/relationships/slide" Target="slide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6.emf"/><Relationship Id="rId5" Type="http://schemas.openxmlformats.org/officeDocument/2006/relationships/slide" Target="slide3.xml"/><Relationship Id="rId4" Type="http://schemas.openxmlformats.org/officeDocument/2006/relationships/slide" Target="slide12.xml"/></Relationships>
</file>

<file path=ppt/slides/_rels/slide16.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image" Target="../media/image4.png"/><Relationship Id="rId7" Type="http://schemas.openxmlformats.org/officeDocument/2006/relationships/image" Target="../media/image37.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12.xml"/><Relationship Id="rId4" Type="http://schemas.openxmlformats.org/officeDocument/2006/relationships/image" Target="../media/image5.svg"/></Relationships>
</file>

<file path=ppt/slides/_rels/slide17.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4.png"/><Relationship Id="rId7" Type="http://schemas.openxmlformats.org/officeDocument/2006/relationships/image" Target="../media/image39.e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12.xml"/><Relationship Id="rId4" Type="http://schemas.openxmlformats.org/officeDocument/2006/relationships/image" Target="../media/image5.svg"/></Relationships>
</file>

<file path=ppt/slides/_rels/slide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1.emf"/><Relationship Id="rId5" Type="http://schemas.openxmlformats.org/officeDocument/2006/relationships/slide" Target="slide3.xml"/><Relationship Id="rId4" Type="http://schemas.openxmlformats.org/officeDocument/2006/relationships/slide" Target="slide12.xml"/></Relationships>
</file>

<file path=ppt/slides/_rels/slide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2.emf"/><Relationship Id="rId5" Type="http://schemas.openxmlformats.org/officeDocument/2006/relationships/slide" Target="slide3.xml"/><Relationship Id="rId4" Type="http://schemas.openxmlformats.org/officeDocument/2006/relationships/slide" Target="slide12.xml"/></Relationships>
</file>

<file path=ppt/slides/_rels/slide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3.emf"/><Relationship Id="rId5" Type="http://schemas.openxmlformats.org/officeDocument/2006/relationships/slide" Target="slide3.xml"/><Relationship Id="rId4" Type="http://schemas.openxmlformats.org/officeDocument/2006/relationships/slide" Target="slide12.xml"/></Relationships>
</file>

<file path=ppt/slides/_rels/slide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4.emf"/><Relationship Id="rId5" Type="http://schemas.openxmlformats.org/officeDocument/2006/relationships/slide" Target="slide3.xml"/><Relationship Id="rId4" Type="http://schemas.openxmlformats.org/officeDocument/2006/relationships/slide" Target="slide12.xml"/></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5.emf"/><Relationship Id="rId5" Type="http://schemas.openxmlformats.org/officeDocument/2006/relationships/slide" Target="slide3.xml"/><Relationship Id="rId4" Type="http://schemas.openxmlformats.org/officeDocument/2006/relationships/slide" Target="slide1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6.em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12.xml"/><Relationship Id="rId4" Type="http://schemas.openxmlformats.org/officeDocument/2006/relationships/image" Target="../media/image5.svg"/></Relationships>
</file>

<file path=ppt/slides/_rels/slide24.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image" Target="../media/image4.png"/><Relationship Id="rId7" Type="http://schemas.openxmlformats.org/officeDocument/2006/relationships/image" Target="../media/image47.em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12.xml"/><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txBox="1">
            <a:spLocks noGrp="1"/>
          </p:cNvSpPr>
          <p:nvPr>
            <p:ph type="body" sz="quarter" idx="10"/>
          </p:nvPr>
        </p:nvSpPr>
        <p:spPr>
          <a:xfrm>
            <a:off x="227668" y="2135194"/>
            <a:ext cx="10556853" cy="2331664"/>
          </a:xfrm>
          <a:prstGeom prst="rect">
            <a:avLst/>
          </a:prstGeom>
          <a:noFill/>
        </p:spPr>
        <p:txBody>
          <a:bodyPr wrap="square" rtlCol="0">
            <a:spAutoFit/>
          </a:bodyPr>
          <a:lstStyle/>
          <a:p>
            <a:r>
              <a:rPr lang="en-GB" sz="3638" dirty="0"/>
              <a:t>Annex 1</a:t>
            </a:r>
          </a:p>
          <a:p>
            <a:r>
              <a:rPr lang="en-GB" sz="3638" dirty="0"/>
              <a:t>Detail Financial Position</a:t>
            </a:r>
          </a:p>
          <a:p>
            <a:r>
              <a:rPr lang="en-GB" sz="3638" dirty="0"/>
              <a:t>Month 6 FY 2026/27 </a:t>
            </a:r>
          </a:p>
          <a:p>
            <a:endParaRPr lang="en-GB" sz="3638" dirty="0"/>
          </a:p>
        </p:txBody>
      </p:sp>
    </p:spTree>
    <p:extLst>
      <p:ext uri="{BB962C8B-B14F-4D97-AF65-F5344CB8AC3E}">
        <p14:creationId xmlns:p14="http://schemas.microsoft.com/office/powerpoint/2010/main" val="3397630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9B8704-04CD-FA63-B85C-ABE89B1B99FB}"/>
              </a:ext>
            </a:extLst>
          </p:cNvPr>
          <p:cNvSpPr/>
          <p:nvPr/>
        </p:nvSpPr>
        <p:spPr>
          <a:xfrm>
            <a:off x="0" y="-10184"/>
            <a:ext cx="12191999"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F51CDE5B-4D57-3F8B-1A32-37AECB90728C}"/>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Financial</a:t>
            </a:r>
            <a:r>
              <a:rPr lang="en-GB" b="1" dirty="0">
                <a:solidFill>
                  <a:schemeClr val="bg1"/>
                </a:solidFill>
              </a:rPr>
              <a:t> </a:t>
            </a:r>
            <a:r>
              <a:rPr lang="en-GB" sz="2800" b="1" dirty="0">
                <a:solidFill>
                  <a:schemeClr val="bg1"/>
                </a:solidFill>
                <a:latin typeface="Arial" panose="020B0604020202020204" pitchFamily="34" charset="0"/>
                <a:cs typeface="Arial" panose="020B0604020202020204" pitchFamily="34" charset="0"/>
              </a:rPr>
              <a:t>Summary</a:t>
            </a:r>
          </a:p>
        </p:txBody>
      </p:sp>
      <p:pic>
        <p:nvPicPr>
          <p:cNvPr id="5" name="Picture 4">
            <a:extLst>
              <a:ext uri="{FF2B5EF4-FFF2-40B4-BE49-F238E27FC236}">
                <a16:creationId xmlns:a16="http://schemas.microsoft.com/office/drawing/2014/main" id="{6FC9E14F-3212-F6BB-A7C4-FC9BF9D9AF46}"/>
              </a:ext>
            </a:extLst>
          </p:cNvPr>
          <p:cNvPicPr>
            <a:picLocks noChangeAspect="1"/>
          </p:cNvPicPr>
          <p:nvPr/>
        </p:nvPicPr>
        <p:blipFill>
          <a:blip r:embed="rId3"/>
          <a:stretch>
            <a:fillRect/>
          </a:stretch>
        </p:blipFill>
        <p:spPr>
          <a:xfrm>
            <a:off x="9626139" y="158251"/>
            <a:ext cx="2396894" cy="655907"/>
          </a:xfrm>
          <a:prstGeom prst="rect">
            <a:avLst/>
          </a:prstGeom>
        </p:spPr>
      </p:pic>
      <p:sp>
        <p:nvSpPr>
          <p:cNvPr id="6" name="Rectangle: Top Corners Rounded 5">
            <a:extLst>
              <a:ext uri="{FF2B5EF4-FFF2-40B4-BE49-F238E27FC236}">
                <a16:creationId xmlns:a16="http://schemas.microsoft.com/office/drawing/2014/main" id="{E60C71C1-616A-1497-4475-598947AF766B}"/>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DA7B8948-B36D-FE8F-4D56-17749FC255E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0" name="Rectangle: Top Corners Rounded 9">
            <a:hlinkClick r:id="" action="ppaction://noaction"/>
            <a:extLst>
              <a:ext uri="{FF2B5EF4-FFF2-40B4-BE49-F238E27FC236}">
                <a16:creationId xmlns:a16="http://schemas.microsoft.com/office/drawing/2014/main" id="{58B95A38-C23F-51CC-C6A2-91942ABE9456}"/>
              </a:ext>
            </a:extLst>
          </p:cNvPr>
          <p:cNvSpPr/>
          <p:nvPr/>
        </p:nvSpPr>
        <p:spPr>
          <a:xfrm>
            <a:off x="862877" y="838074"/>
            <a:ext cx="1080000" cy="28698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rgbClr val="374265"/>
                </a:solidFill>
                <a:latin typeface="Arial" panose="020B0604020202020204" pitchFamily="34" charset="0"/>
                <a:cs typeface="Arial" panose="020B0604020202020204" pitchFamily="34" charset="0"/>
              </a:rPr>
              <a:t>Executive Summary</a:t>
            </a:r>
          </a:p>
        </p:txBody>
      </p:sp>
      <p:sp>
        <p:nvSpPr>
          <p:cNvPr id="12" name="Rectangle: Top Corners Rounded 11">
            <a:hlinkClick r:id="" action="ppaction://noaction"/>
            <a:extLst>
              <a:ext uri="{FF2B5EF4-FFF2-40B4-BE49-F238E27FC236}">
                <a16:creationId xmlns:a16="http://schemas.microsoft.com/office/drawing/2014/main" id="{112FAF00-989F-FFB2-A18C-0F141C328197}"/>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0E3B3597-5BFC-AA3F-C568-69677A3C271E}"/>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15" name="Rectangle: Top Corners Rounded 14">
            <a:hlinkClick r:id="" action="ppaction://noaction"/>
            <a:extLst>
              <a:ext uri="{FF2B5EF4-FFF2-40B4-BE49-F238E27FC236}">
                <a16:creationId xmlns:a16="http://schemas.microsoft.com/office/drawing/2014/main" id="{B3D941F1-B1C6-286D-D323-072A8EDD246D}"/>
              </a:ext>
            </a:extLst>
          </p:cNvPr>
          <p:cNvSpPr/>
          <p:nvPr/>
        </p:nvSpPr>
        <p:spPr>
          <a:xfrm>
            <a:off x="2028323" y="83772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3">
            <a:extLst>
              <a:ext uri="{FF2B5EF4-FFF2-40B4-BE49-F238E27FC236}">
                <a16:creationId xmlns:a16="http://schemas.microsoft.com/office/drawing/2014/main" id="{A51CE894-9A56-F755-BBA7-1DFCC6D619B3}"/>
              </a:ext>
            </a:extLst>
          </p:cNvPr>
          <p:cNvSpPr/>
          <p:nvPr/>
        </p:nvSpPr>
        <p:spPr>
          <a:xfrm>
            <a:off x="7456304" y="170929"/>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Variance</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£37.862m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Plan </a:t>
            </a:r>
            <a:r>
              <a:rPr lang="en-GB" sz="1050" b="1" dirty="0">
                <a:solidFill>
                  <a:srgbClr val="002060"/>
                </a:solidFill>
                <a:latin typeface="Arial" panose="020B0604020202020204" pitchFamily="34" charset="0"/>
                <a:cs typeface="Arial" panose="020B0604020202020204" pitchFamily="34" charset="0"/>
              </a:rPr>
              <a:t>£2.0m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AB06C469-9EE1-D2C3-8A17-C8CD5437AA74}"/>
              </a:ext>
            </a:extLst>
          </p:cNvPr>
          <p:cNvSpPr/>
          <p:nvPr/>
        </p:nvSpPr>
        <p:spPr>
          <a:xfrm>
            <a:off x="5554792" y="170929"/>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Variance</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£2.596m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Plan </a:t>
            </a:r>
            <a:r>
              <a:rPr lang="en-GB" sz="1050" b="1" dirty="0">
                <a:solidFill>
                  <a:srgbClr val="002060"/>
                </a:solidFill>
                <a:latin typeface="Arial" panose="020B0604020202020204" pitchFamily="34" charset="0"/>
                <a:cs typeface="Arial" panose="020B0604020202020204" pitchFamily="34" charset="0"/>
              </a:rPr>
              <a:t>£(1.3)m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DDC3FE93-A9A9-710E-5782-32501B970723}"/>
              </a:ext>
            </a:extLst>
          </p:cNvPr>
          <p:cNvSpPr/>
          <p:nvPr/>
        </p:nvSpPr>
        <p:spPr>
          <a:xfrm>
            <a:off x="8963921" y="461071"/>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21" name="Table 20">
            <a:extLst>
              <a:ext uri="{FF2B5EF4-FFF2-40B4-BE49-F238E27FC236}">
                <a16:creationId xmlns:a16="http://schemas.microsoft.com/office/drawing/2014/main" id="{00D75144-2CF8-8AB4-E2D1-987338B46B1E}"/>
              </a:ext>
            </a:extLst>
          </p:cNvPr>
          <p:cNvGraphicFramePr>
            <a:graphicFrameLocks noGrp="1"/>
          </p:cNvGraphicFramePr>
          <p:nvPr>
            <p:extLst>
              <p:ext uri="{D42A27DB-BD31-4B8C-83A1-F6EECF244321}">
                <p14:modId xmlns:p14="http://schemas.microsoft.com/office/powerpoint/2010/main" val="1020909267"/>
              </p:ext>
            </p:extLst>
          </p:nvPr>
        </p:nvGraphicFramePr>
        <p:xfrm>
          <a:off x="180979" y="4123622"/>
          <a:ext cx="11826049" cy="2542354"/>
        </p:xfrm>
        <a:graphic>
          <a:graphicData uri="http://schemas.openxmlformats.org/drawingml/2006/table">
            <a:tbl>
              <a:tblPr firstRow="1" bandRow="1">
                <a:tableStyleId>{5C22544A-7EE6-4342-B048-85BDC9FD1C3A}</a:tableStyleId>
              </a:tblPr>
              <a:tblGrid>
                <a:gridCol w="11826049">
                  <a:extLst>
                    <a:ext uri="{9D8B030D-6E8A-4147-A177-3AD203B41FA5}">
                      <a16:colId xmlns:a16="http://schemas.microsoft.com/office/drawing/2014/main" val="3430755889"/>
                    </a:ext>
                  </a:extLst>
                </a:gridCol>
              </a:tblGrid>
              <a:tr h="347794">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029645">
                <a:tc>
                  <a:txBody>
                    <a:bodyPr/>
                    <a:lstStyle/>
                    <a:p>
                      <a:pPr marL="0" indent="0">
                        <a:spcAft>
                          <a:spcPts val="600"/>
                        </a:spcAft>
                        <a:buFont typeface="Arial" panose="020B0604020202020204" pitchFamily="34" charset="0"/>
                        <a:buNone/>
                      </a:pPr>
                      <a:r>
                        <a:rPr lang="en-GB" sz="1200" b="1" strike="noStrike" dirty="0">
                          <a:latin typeface="Arial" panose="020B0604020202020204" pitchFamily="34" charset="0"/>
                          <a:cs typeface="Arial" panose="020B0604020202020204" pitchFamily="34" charset="0"/>
                        </a:rPr>
                        <a:t>Operational Variation. </a:t>
                      </a:r>
                      <a:r>
                        <a:rPr lang="en-GB" sz="1200" strike="noStrike" dirty="0">
                          <a:latin typeface="Arial" panose="020B0604020202020204" pitchFamily="34" charset="0"/>
                          <a:cs typeface="Arial" panose="020B0604020202020204" pitchFamily="34" charset="0"/>
                        </a:rPr>
                        <a:t>The following operational variation between Month 5 and 6 has been incurred: </a:t>
                      </a:r>
                      <a:endParaRPr lang="en-GB" sz="1200" strike="noStrike" dirty="0">
                        <a:solidFill>
                          <a:srgbClr val="FF0000"/>
                        </a:solidFill>
                        <a:latin typeface="Arial" panose="020B0604020202020204" pitchFamily="34" charset="0"/>
                        <a:cs typeface="Arial" panose="020B0604020202020204" pitchFamily="34" charset="0"/>
                      </a:endParaRPr>
                    </a:p>
                    <a:p>
                      <a:pPr marL="800100" lvl="1" indent="-342900">
                        <a:spcAft>
                          <a:spcPts val="600"/>
                        </a:spcAft>
                        <a:buFont typeface="Arial" panose="020B0604020202020204" pitchFamily="34" charset="0"/>
                        <a:buChar char="•"/>
                      </a:pPr>
                      <a:r>
                        <a:rPr lang="en-GB" sz="1200" b="1" strike="noStrike" kern="1200" dirty="0">
                          <a:solidFill>
                            <a:schemeClr val="dk1"/>
                          </a:solidFill>
                          <a:latin typeface="Arial" panose="020B0604020202020204" pitchFamily="34" charset="0"/>
                          <a:ea typeface="+mn-ea"/>
                          <a:cs typeface="Arial" panose="020B0604020202020204" pitchFamily="34" charset="0"/>
                        </a:rPr>
                        <a:t>Prescribing NCSO </a:t>
                      </a:r>
                      <a:r>
                        <a:rPr lang="en-GB" sz="1200" b="1" dirty="0">
                          <a:solidFill>
                            <a:srgbClr val="181924"/>
                          </a:solidFill>
                          <a:latin typeface="Arial" panose="020B0604020202020204" pitchFamily="34" charset="0"/>
                          <a:cs typeface="Arial" panose="020B0604020202020204" pitchFamily="34" charset="0"/>
                        </a:rPr>
                        <a:t>:</a:t>
                      </a:r>
                      <a:r>
                        <a:rPr lang="en-GB" sz="1200" dirty="0">
                          <a:solidFill>
                            <a:srgbClr val="181924"/>
                          </a:solidFill>
                          <a:latin typeface="Arial" panose="020B0604020202020204" pitchFamily="34" charset="0"/>
                          <a:cs typeface="Arial" panose="020B0604020202020204" pitchFamily="34" charset="0"/>
                        </a:rPr>
                        <a:t> There was an in-month increase in prescribing costs relating to both no cheaper stock available (NCSO) and growth</a:t>
                      </a:r>
                      <a:r>
                        <a:rPr lang="en-GB" sz="1200" strike="noStrike" dirty="0">
                          <a:latin typeface="Arial" panose="020B0604020202020204" pitchFamily="34" charset="0"/>
                          <a:cs typeface="Arial" panose="020B0604020202020204" pitchFamily="34" charset="0"/>
                        </a:rPr>
                        <a:t>. </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b="1" dirty="0">
                          <a:solidFill>
                            <a:srgbClr val="181924"/>
                          </a:solidFill>
                          <a:latin typeface="Arial" panose="020B0604020202020204" pitchFamily="34" charset="0"/>
                          <a:cs typeface="Arial" panose="020B0604020202020204" pitchFamily="34" charset="0"/>
                        </a:rPr>
                        <a:t>Estates: </a:t>
                      </a:r>
                      <a:r>
                        <a:rPr lang="en-GB" sz="1200" dirty="0">
                          <a:solidFill>
                            <a:srgbClr val="181924"/>
                          </a:solidFill>
                          <a:latin typeface="Arial" panose="020B0604020202020204" pitchFamily="34" charset="0"/>
                          <a:cs typeface="Arial" panose="020B0604020202020204" pitchFamily="34" charset="0"/>
                        </a:rPr>
                        <a:t>There was a one-off re-billing of energy costs in month along with ad-hoc maintenance expenditure</a:t>
                      </a:r>
                      <a:r>
                        <a:rPr lang="en-GB" sz="1200" strike="noStrike" dirty="0">
                          <a:latin typeface="Arial" panose="020B0604020202020204" pitchFamily="34" charset="0"/>
                          <a:cs typeface="Arial" panose="020B0604020202020204" pitchFamily="34" charset="0"/>
                        </a:rPr>
                        <a:t>.</a:t>
                      </a:r>
                      <a:endParaRPr lang="en-GB" sz="1200" strike="noStrike" dirty="0">
                        <a:solidFill>
                          <a:srgbClr val="FF0000"/>
                        </a:solidFill>
                        <a:latin typeface="Arial" panose="020B0604020202020204" pitchFamily="34" charset="0"/>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b="1" dirty="0">
                          <a:solidFill>
                            <a:srgbClr val="181924"/>
                          </a:solidFill>
                          <a:latin typeface="Arial" panose="020B0604020202020204" pitchFamily="34" charset="0"/>
                          <a:cs typeface="Arial" panose="020B0604020202020204" pitchFamily="34" charset="0"/>
                        </a:rPr>
                        <a:t>Bad Debt provision: </a:t>
                      </a:r>
                      <a:r>
                        <a:rPr lang="en-GB" sz="1200" dirty="0">
                          <a:solidFill>
                            <a:srgbClr val="181924"/>
                          </a:solidFill>
                          <a:latin typeface="Arial" panose="020B0604020202020204" pitchFamily="34" charset="0"/>
                          <a:cs typeface="Arial" panose="020B0604020202020204" pitchFamily="34" charset="0"/>
                        </a:rPr>
                        <a:t>There was an adverse movement to the HB bad debt provision.</a:t>
                      </a:r>
                      <a:endParaRPr lang="en-GB" sz="1200" b="1" dirty="0">
                        <a:solidFill>
                          <a:srgbClr val="181924"/>
                        </a:solidFill>
                        <a:latin typeface="Arial" panose="020B0604020202020204" pitchFamily="34" charset="0"/>
                        <a:cs typeface="Arial" panose="020B0604020202020204" pitchFamily="34" charset="0"/>
                      </a:endParaRPr>
                    </a:p>
                    <a:p>
                      <a:pPr marL="800100" lvl="1" indent="-342900">
                        <a:spcAft>
                          <a:spcPts val="600"/>
                        </a:spcAft>
                        <a:buFont typeface="Arial" panose="020B0604020202020204" pitchFamily="34" charset="0"/>
                        <a:buChar char="•"/>
                      </a:pPr>
                      <a:r>
                        <a:rPr lang="en-GB" sz="1200" b="1" dirty="0">
                          <a:solidFill>
                            <a:srgbClr val="181924"/>
                          </a:solidFill>
                          <a:latin typeface="Arial" panose="020B0604020202020204" pitchFamily="34" charset="0"/>
                          <a:cs typeface="Arial" panose="020B0604020202020204" pitchFamily="34" charset="0"/>
                        </a:rPr>
                        <a:t>Conversion of operational underspends in savings</a:t>
                      </a:r>
                      <a:r>
                        <a:rPr lang="en-GB" sz="1200" dirty="0">
                          <a:solidFill>
                            <a:srgbClr val="181924"/>
                          </a:solidFill>
                          <a:latin typeface="Arial" panose="020B0604020202020204" pitchFamily="34" charset="0"/>
                          <a:cs typeface="Arial" panose="020B0604020202020204" pitchFamily="34" charset="0"/>
                        </a:rPr>
                        <a:t>: A review of operational underspends has commenced and resulted in the identification of £1.5m YTD that can be converted to savings. The estimated full year effect of this is £3m.</a:t>
                      </a:r>
                      <a:endParaRPr lang="en-GB" sz="1200" strike="noStrike" dirty="0">
                        <a:latin typeface="Arial" panose="020B0604020202020204" pitchFamily="34" charset="0"/>
                        <a:cs typeface="Arial" panose="020B0604020202020204" pitchFamily="34" charset="0"/>
                      </a:endParaRPr>
                    </a:p>
                    <a:p>
                      <a:pPr marL="800100" lvl="1" indent="-342900">
                        <a:spcAft>
                          <a:spcPts val="600"/>
                        </a:spcAft>
                        <a:buFont typeface="Arial" panose="020B0604020202020204" pitchFamily="34" charset="0"/>
                        <a:buChar char="•"/>
                      </a:pPr>
                      <a:r>
                        <a:rPr lang="en-GB" sz="1200" b="1" dirty="0">
                          <a:solidFill>
                            <a:srgbClr val="181924"/>
                          </a:solidFill>
                          <a:latin typeface="Arial" panose="020B0604020202020204" pitchFamily="34" charset="0"/>
                          <a:cs typeface="Arial" panose="020B0604020202020204" pitchFamily="34" charset="0"/>
                        </a:rPr>
                        <a:t>PCT Pay</a:t>
                      </a:r>
                      <a:r>
                        <a:rPr lang="en-GB" sz="1200" dirty="0">
                          <a:solidFill>
                            <a:srgbClr val="181924"/>
                          </a:solidFill>
                          <a:latin typeface="Arial" panose="020B0604020202020204" pitchFamily="34" charset="0"/>
                          <a:cs typeface="Arial" panose="020B0604020202020204" pitchFamily="34" charset="0"/>
                        </a:rPr>
                        <a:t>: Worsened by £0.3m in month across several services but SG remained balance in month</a:t>
                      </a:r>
                      <a:r>
                        <a:rPr lang="en-GB" sz="1200" strike="noStrike" dirty="0">
                          <a:latin typeface="Arial" panose="020B0604020202020204" pitchFamily="34" charset="0"/>
                          <a:cs typeface="Arial" panose="020B0604020202020204" pitchFamily="34" charset="0"/>
                        </a:rPr>
                        <a:t>.</a:t>
                      </a:r>
                    </a:p>
                    <a:p>
                      <a:pPr marL="800100" lvl="1" indent="-342900" algn="l" defTabSz="914400" rtl="0" eaLnBrk="1" latinLnBrk="0" hangingPunct="1">
                        <a:spcAft>
                          <a:spcPts val="600"/>
                        </a:spcAft>
                        <a:buFont typeface="Arial" panose="020B0604020202020204" pitchFamily="34" charset="0"/>
                        <a:buChar char="•"/>
                      </a:pPr>
                      <a:r>
                        <a:rPr lang="en-GB" sz="1200" b="1" dirty="0">
                          <a:solidFill>
                            <a:srgbClr val="181924"/>
                          </a:solidFill>
                          <a:latin typeface="Arial" panose="020B0604020202020204" pitchFamily="34" charset="0"/>
                          <a:cs typeface="Arial" panose="020B0604020202020204" pitchFamily="34" charset="0"/>
                        </a:rPr>
                        <a:t>LTA Commissioning: </a:t>
                      </a:r>
                      <a:r>
                        <a:rPr lang="en-GB" sz="1200" dirty="0">
                          <a:solidFill>
                            <a:srgbClr val="181924"/>
                          </a:solidFill>
                          <a:latin typeface="Arial" panose="020B0604020202020204" pitchFamily="34" charset="0"/>
                          <a:cs typeface="Arial" panose="020B0604020202020204" pitchFamily="34" charset="0"/>
                        </a:rPr>
                        <a:t>there has been a YTD improvement in the position based on receipt of the latest activity data from CTM and risk share position received from JCC</a:t>
                      </a:r>
                      <a:r>
                        <a:rPr lang="en-GB" sz="1200" b="0" strike="noStrike" kern="1200" dirty="0">
                          <a:solidFill>
                            <a:schemeClr val="dk1"/>
                          </a:solidFill>
                          <a:latin typeface="Arial" panose="020B0604020202020204" pitchFamily="34" charset="0"/>
                          <a:ea typeface="+mn-ea"/>
                          <a:cs typeface="Arial" panose="020B0604020202020204" pitchFamily="34" charset="0"/>
                        </a:rPr>
                        <a:t>.</a:t>
                      </a:r>
                    </a:p>
                  </a:txBody>
                  <a:tcPr/>
                </a:tc>
                <a:extLst>
                  <a:ext uri="{0D108BD9-81ED-4DB2-BD59-A6C34878D82A}">
                    <a16:rowId xmlns:a16="http://schemas.microsoft.com/office/drawing/2014/main" val="3724772163"/>
                  </a:ext>
                </a:extLst>
              </a:tr>
            </a:tbl>
          </a:graphicData>
        </a:graphic>
      </p:graphicFrame>
      <p:sp>
        <p:nvSpPr>
          <p:cNvPr id="20" name="Oval 19">
            <a:extLst>
              <a:ext uri="{FF2B5EF4-FFF2-40B4-BE49-F238E27FC236}">
                <a16:creationId xmlns:a16="http://schemas.microsoft.com/office/drawing/2014/main" id="{33FB2935-8B7E-1864-90BC-BAAD6640C3C1}"/>
              </a:ext>
            </a:extLst>
          </p:cNvPr>
          <p:cNvSpPr/>
          <p:nvPr/>
        </p:nvSpPr>
        <p:spPr>
          <a:xfrm>
            <a:off x="7076579" y="494027"/>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6" name="Picture 15">
            <a:extLst>
              <a:ext uri="{FF2B5EF4-FFF2-40B4-BE49-F238E27FC236}">
                <a16:creationId xmlns:a16="http://schemas.microsoft.com/office/drawing/2014/main" id="{1B253035-B9F5-4400-69D8-E4AD1CEA9425}"/>
              </a:ext>
            </a:extLst>
          </p:cNvPr>
          <p:cNvPicPr>
            <a:picLocks noChangeAspect="1"/>
          </p:cNvPicPr>
          <p:nvPr/>
        </p:nvPicPr>
        <p:blipFill>
          <a:blip r:embed="rId5"/>
          <a:stretch>
            <a:fillRect/>
          </a:stretch>
        </p:blipFill>
        <p:spPr>
          <a:xfrm>
            <a:off x="180979" y="1285699"/>
            <a:ext cx="6814181" cy="2722900"/>
          </a:xfrm>
          <a:prstGeom prst="rect">
            <a:avLst/>
          </a:prstGeom>
        </p:spPr>
      </p:pic>
      <p:pic>
        <p:nvPicPr>
          <p:cNvPr id="19" name="Picture 18">
            <a:extLst>
              <a:ext uri="{FF2B5EF4-FFF2-40B4-BE49-F238E27FC236}">
                <a16:creationId xmlns:a16="http://schemas.microsoft.com/office/drawing/2014/main" id="{082873B6-FAC4-EC83-A3CC-45B4B7BCB012}"/>
              </a:ext>
            </a:extLst>
          </p:cNvPr>
          <p:cNvPicPr>
            <a:picLocks noChangeAspect="1"/>
          </p:cNvPicPr>
          <p:nvPr/>
        </p:nvPicPr>
        <p:blipFill>
          <a:blip r:embed="rId6"/>
          <a:stretch>
            <a:fillRect/>
          </a:stretch>
        </p:blipFill>
        <p:spPr>
          <a:xfrm>
            <a:off x="7151080" y="1285699"/>
            <a:ext cx="2834168" cy="2722900"/>
          </a:xfrm>
          <a:prstGeom prst="rect">
            <a:avLst/>
          </a:prstGeom>
        </p:spPr>
      </p:pic>
      <p:graphicFrame>
        <p:nvGraphicFramePr>
          <p:cNvPr id="29" name="Table 28">
            <a:extLst>
              <a:ext uri="{FF2B5EF4-FFF2-40B4-BE49-F238E27FC236}">
                <a16:creationId xmlns:a16="http://schemas.microsoft.com/office/drawing/2014/main" id="{D6F8014E-BD03-F538-4079-09A9A72E2382}"/>
              </a:ext>
            </a:extLst>
          </p:cNvPr>
          <p:cNvGraphicFramePr>
            <a:graphicFrameLocks noGrp="1"/>
          </p:cNvGraphicFramePr>
          <p:nvPr>
            <p:extLst>
              <p:ext uri="{D42A27DB-BD31-4B8C-83A1-F6EECF244321}">
                <p14:modId xmlns:p14="http://schemas.microsoft.com/office/powerpoint/2010/main" val="1412055354"/>
              </p:ext>
            </p:extLst>
          </p:nvPr>
        </p:nvGraphicFramePr>
        <p:xfrm>
          <a:off x="10177273" y="1285699"/>
          <a:ext cx="1829756" cy="2722900"/>
        </p:xfrm>
        <a:graphic>
          <a:graphicData uri="http://schemas.openxmlformats.org/drawingml/2006/table">
            <a:tbl>
              <a:tblPr firstRow="1" bandRow="1">
                <a:tableStyleId>{5C22544A-7EE6-4342-B048-85BDC9FD1C3A}</a:tableStyleId>
              </a:tblPr>
              <a:tblGrid>
                <a:gridCol w="1829756">
                  <a:extLst>
                    <a:ext uri="{9D8B030D-6E8A-4147-A177-3AD203B41FA5}">
                      <a16:colId xmlns:a16="http://schemas.microsoft.com/office/drawing/2014/main" val="3430755889"/>
                    </a:ext>
                  </a:extLst>
                </a:gridCol>
              </a:tblGrid>
              <a:tr h="348964">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373936">
                <a:tc>
                  <a:txBody>
                    <a:bodyPr/>
                    <a:lstStyle/>
                    <a:p>
                      <a:pPr algn="just"/>
                      <a:r>
                        <a:rPr lang="en-GB" sz="1200" b="1" dirty="0">
                          <a:latin typeface="Arial" panose="020B0604020202020204" pitchFamily="34" charset="0"/>
                          <a:cs typeface="Arial" panose="020B0604020202020204" pitchFamily="34" charset="0"/>
                        </a:rPr>
                        <a:t>WRP for noting</a:t>
                      </a:r>
                      <a:r>
                        <a:rPr lang="en-GB" sz="1200" dirty="0">
                          <a:latin typeface="Arial" panose="020B0604020202020204" pitchFamily="34" charset="0"/>
                          <a:cs typeface="Arial" panose="020B0604020202020204" pitchFamily="34" charset="0"/>
                        </a:rPr>
                        <a:t>: </a:t>
                      </a:r>
                    </a:p>
                    <a:p>
                      <a:pPr algn="just"/>
                      <a:r>
                        <a:rPr lang="en-GB" sz="1200" kern="1200" dirty="0">
                          <a:solidFill>
                            <a:srgbClr val="181924"/>
                          </a:solidFill>
                          <a:latin typeface="Arial" panose="020B0604020202020204" pitchFamily="34" charset="0"/>
                          <a:ea typeface="+mn-ea"/>
                          <a:cs typeface="Arial" panose="020B0604020202020204" pitchFamily="34" charset="0"/>
                        </a:rPr>
                        <a:t>WRP adjustment was transacted in Month 6 and is reflected as the negative £2.5m in the table opposite. This is an in-month adjustment which does not impact on the financial performance of the HB YTD. </a:t>
                      </a:r>
                    </a:p>
                  </a:txBody>
                  <a:tcPr/>
                </a:tc>
                <a:extLst>
                  <a:ext uri="{0D108BD9-81ED-4DB2-BD59-A6C34878D82A}">
                    <a16:rowId xmlns:a16="http://schemas.microsoft.com/office/drawing/2014/main" val="3724772163"/>
                  </a:ext>
                </a:extLst>
              </a:tr>
            </a:tbl>
          </a:graphicData>
        </a:graphic>
      </p:graphicFrame>
    </p:spTree>
    <p:extLst>
      <p:ext uri="{BB962C8B-B14F-4D97-AF65-F5344CB8AC3E}">
        <p14:creationId xmlns:p14="http://schemas.microsoft.com/office/powerpoint/2010/main" val="2439765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E9732-EACA-23A3-DB37-277AE8101D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07630FF-00FD-BF64-5E6F-B5D132F9C8A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6FD4F180-068A-0CF6-120F-E788423623F8}"/>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Total Pay Insights (1)</a:t>
            </a:r>
          </a:p>
        </p:txBody>
      </p:sp>
      <p:pic>
        <p:nvPicPr>
          <p:cNvPr id="5" name="Picture 4">
            <a:extLst>
              <a:ext uri="{FF2B5EF4-FFF2-40B4-BE49-F238E27FC236}">
                <a16:creationId xmlns:a16="http://schemas.microsoft.com/office/drawing/2014/main" id="{91BBF5CC-3E5A-DC05-E353-6B57C3D4A7E5}"/>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367581F2-9B62-8783-0F56-A70B2982B184}"/>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3857DCA2-CA6D-FA80-7688-976C461ABB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3E84ECDD-42A2-A4E5-0D8A-3FF55F04F3E4}"/>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484DF6D3-EF81-1A3F-17A1-56ACD5CE0DE3}"/>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5" action="ppaction://hlinksldjump"/>
            <a:extLst>
              <a:ext uri="{FF2B5EF4-FFF2-40B4-BE49-F238E27FC236}">
                <a16:creationId xmlns:a16="http://schemas.microsoft.com/office/drawing/2014/main" id="{56402E01-7018-C4C0-0EE2-60979B13474D}"/>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6" action="ppaction://hlinksldjump"/>
            <a:extLst>
              <a:ext uri="{FF2B5EF4-FFF2-40B4-BE49-F238E27FC236}">
                <a16:creationId xmlns:a16="http://schemas.microsoft.com/office/drawing/2014/main" id="{46C4A8B1-82E6-66FD-96DC-0E5F47BCBD3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F13AF026-9D3B-E55C-C0E0-A7A8FA9820C6}"/>
              </a:ext>
            </a:extLst>
          </p:cNvPr>
          <p:cNvGraphicFramePr>
            <a:graphicFrameLocks noGrp="1"/>
          </p:cNvGraphicFramePr>
          <p:nvPr>
            <p:extLst>
              <p:ext uri="{D42A27DB-BD31-4B8C-83A1-F6EECF244321}">
                <p14:modId xmlns:p14="http://schemas.microsoft.com/office/powerpoint/2010/main" val="1993112422"/>
              </p:ext>
            </p:extLst>
          </p:nvPr>
        </p:nvGraphicFramePr>
        <p:xfrm>
          <a:off x="180979" y="5381987"/>
          <a:ext cx="11826049" cy="1283197"/>
        </p:xfrm>
        <a:graphic>
          <a:graphicData uri="http://schemas.openxmlformats.org/drawingml/2006/table">
            <a:tbl>
              <a:tblPr firstRow="1" bandRow="1">
                <a:tableStyleId>{5C22544A-7EE6-4342-B048-85BDC9FD1C3A}</a:tableStyleId>
              </a:tblPr>
              <a:tblGrid>
                <a:gridCol w="11826049">
                  <a:extLst>
                    <a:ext uri="{9D8B030D-6E8A-4147-A177-3AD203B41FA5}">
                      <a16:colId xmlns:a16="http://schemas.microsoft.com/office/drawing/2014/main" val="3430755889"/>
                    </a:ext>
                  </a:extLst>
                </a:gridCol>
              </a:tblGrid>
              <a:tr h="307837">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666917">
                <a:tc>
                  <a:txBody>
                    <a:bodyPr/>
                    <a:lstStyle/>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Variable Pay expenditure reduced by £0.5m in Month 6, broadly returning to Month 4 levels of expenditure. Overall Month 6 pay was lower than Month 5 by £0.6m. </a:t>
                      </a:r>
                    </a:p>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level of vacancies are partly offsetting the pressures in medical and dental and nursing linked to high levels of sickness absence and a continuation of staffing surge bed capacity.  This is linked to the increased Grip &amp; Control in place to oversee recruitment, an element has been converted into savings on a YTD basis in Month 6. </a:t>
                      </a:r>
                    </a:p>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Further work continues to assess the TRACs status of posts and work to formally remove vacancies</a:t>
                      </a:r>
                      <a:r>
                        <a:rPr lang="en-GB" sz="1200" b="0" kern="1200" dirty="0">
                          <a:solidFill>
                            <a:schemeClr val="dk1"/>
                          </a:solidFill>
                          <a:effectLst/>
                          <a:latin typeface="Arial" panose="020B0604020202020204" pitchFamily="34" charset="0"/>
                          <a:ea typeface="+mn-ea"/>
                          <a:cs typeface="Arial" panose="020B0604020202020204" pitchFamily="34" charset="0"/>
                        </a:rPr>
                        <a:t>.</a:t>
                      </a:r>
                      <a:endParaRPr lang="en-GB" sz="1200" b="0" strike="sngStrike"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25" name="Rectangle 24">
            <a:extLst>
              <a:ext uri="{FF2B5EF4-FFF2-40B4-BE49-F238E27FC236}">
                <a16:creationId xmlns:a16="http://schemas.microsoft.com/office/drawing/2014/main" id="{AAC78D5D-7568-DB4F-3D86-5D3AD4F31647}"/>
              </a:ext>
            </a:extLst>
          </p:cNvPr>
          <p:cNvSpPr/>
          <p:nvPr/>
        </p:nvSpPr>
        <p:spPr>
          <a:xfrm>
            <a:off x="7446426" y="163724"/>
            <a:ext cx="1813219" cy="786527"/>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£447.380m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£4.14m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5F247EFC-E1F1-8DAA-1B4A-F490805E3F40}"/>
              </a:ext>
            </a:extLst>
          </p:cNvPr>
          <p:cNvSpPr/>
          <p:nvPr/>
        </p:nvSpPr>
        <p:spPr>
          <a:xfrm>
            <a:off x="8968421" y="4783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B7E75649-27BF-F967-5F23-78A502522205}"/>
              </a:ext>
            </a:extLst>
          </p:cNvPr>
          <p:cNvSpPr/>
          <p:nvPr/>
        </p:nvSpPr>
        <p:spPr>
          <a:xfrm>
            <a:off x="5487465" y="163724"/>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£74.052m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£0.82m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3E823012-7A4D-16C5-7BBD-C89E71FE3597}"/>
              </a:ext>
            </a:extLst>
          </p:cNvPr>
          <p:cNvSpPr/>
          <p:nvPr/>
        </p:nvSpPr>
        <p:spPr>
          <a:xfrm>
            <a:off x="7033133" y="478366"/>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0D36FBF7-A360-1C0F-6069-2E54ADAE67B8}"/>
              </a:ext>
            </a:extLst>
          </p:cNvPr>
          <p:cNvPicPr>
            <a:picLocks noChangeAspect="1"/>
          </p:cNvPicPr>
          <p:nvPr/>
        </p:nvPicPr>
        <p:blipFill>
          <a:blip r:embed="rId7"/>
          <a:stretch>
            <a:fillRect/>
          </a:stretch>
        </p:blipFill>
        <p:spPr>
          <a:xfrm>
            <a:off x="180978" y="1224601"/>
            <a:ext cx="3527141" cy="4056061"/>
          </a:xfrm>
          <a:prstGeom prst="rect">
            <a:avLst/>
          </a:prstGeom>
        </p:spPr>
      </p:pic>
      <p:pic>
        <p:nvPicPr>
          <p:cNvPr id="16" name="Picture 15">
            <a:extLst>
              <a:ext uri="{FF2B5EF4-FFF2-40B4-BE49-F238E27FC236}">
                <a16:creationId xmlns:a16="http://schemas.microsoft.com/office/drawing/2014/main" id="{C2F636C7-899E-9AA3-9A90-2879BB2EA735}"/>
              </a:ext>
            </a:extLst>
          </p:cNvPr>
          <p:cNvPicPr>
            <a:picLocks noChangeAspect="1"/>
          </p:cNvPicPr>
          <p:nvPr/>
        </p:nvPicPr>
        <p:blipFill>
          <a:blip r:embed="rId8"/>
          <a:stretch>
            <a:fillRect/>
          </a:stretch>
        </p:blipFill>
        <p:spPr>
          <a:xfrm>
            <a:off x="9757854" y="1231903"/>
            <a:ext cx="2265179" cy="4056062"/>
          </a:xfrm>
          <a:prstGeom prst="rect">
            <a:avLst/>
          </a:prstGeom>
        </p:spPr>
      </p:pic>
      <p:pic>
        <p:nvPicPr>
          <p:cNvPr id="21" name="Picture 20">
            <a:extLst>
              <a:ext uri="{FF2B5EF4-FFF2-40B4-BE49-F238E27FC236}">
                <a16:creationId xmlns:a16="http://schemas.microsoft.com/office/drawing/2014/main" id="{F46A17C3-EEC0-28D3-3080-02D9FF2C7459}"/>
              </a:ext>
            </a:extLst>
          </p:cNvPr>
          <p:cNvPicPr>
            <a:picLocks noChangeAspect="1"/>
          </p:cNvPicPr>
          <p:nvPr/>
        </p:nvPicPr>
        <p:blipFill>
          <a:blip r:embed="rId9"/>
          <a:stretch>
            <a:fillRect/>
          </a:stretch>
        </p:blipFill>
        <p:spPr>
          <a:xfrm>
            <a:off x="3766050" y="1231903"/>
            <a:ext cx="5928853" cy="4048759"/>
          </a:xfrm>
          <a:prstGeom prst="rect">
            <a:avLst/>
          </a:prstGeom>
        </p:spPr>
      </p:pic>
    </p:spTree>
    <p:extLst>
      <p:ext uri="{BB962C8B-B14F-4D97-AF65-F5344CB8AC3E}">
        <p14:creationId xmlns:p14="http://schemas.microsoft.com/office/powerpoint/2010/main" val="3137728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1DA41-DC26-4ACB-931A-5A69E9BC964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4E49619-8721-A568-88DA-04B661ED4A46}"/>
              </a:ext>
            </a:extLst>
          </p:cNvPr>
          <p:cNvSpPr/>
          <p:nvPr/>
        </p:nvSpPr>
        <p:spPr>
          <a:xfrm>
            <a:off x="0" y="36919"/>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 name="Title 4">
            <a:extLst>
              <a:ext uri="{FF2B5EF4-FFF2-40B4-BE49-F238E27FC236}">
                <a16:creationId xmlns:a16="http://schemas.microsoft.com/office/drawing/2014/main" id="{4A5422EB-C084-E209-5735-BE211EE80119}"/>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Total Pay Insights (2)</a:t>
            </a:r>
          </a:p>
        </p:txBody>
      </p:sp>
      <p:pic>
        <p:nvPicPr>
          <p:cNvPr id="5" name="Picture 4">
            <a:extLst>
              <a:ext uri="{FF2B5EF4-FFF2-40B4-BE49-F238E27FC236}">
                <a16:creationId xmlns:a16="http://schemas.microsoft.com/office/drawing/2014/main" id="{A1633538-93ED-1046-32DD-1531FC1BF2BD}"/>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AE4D887-71AA-531F-430D-BD64188154A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984409BB-85E6-16E7-2950-B4A7CC68CD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CA52510F-89A0-5B06-03A8-A989F2AB0E62}"/>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CAC8E200-79D4-874D-EBC0-4B013460CCF2}"/>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5" action="ppaction://hlinksldjump"/>
            <a:extLst>
              <a:ext uri="{FF2B5EF4-FFF2-40B4-BE49-F238E27FC236}">
                <a16:creationId xmlns:a16="http://schemas.microsoft.com/office/drawing/2014/main" id="{7A05F2E0-A125-5552-6C64-3B4FE1A88393}"/>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6" action="ppaction://hlinksldjump"/>
            <a:extLst>
              <a:ext uri="{FF2B5EF4-FFF2-40B4-BE49-F238E27FC236}">
                <a16:creationId xmlns:a16="http://schemas.microsoft.com/office/drawing/2014/main" id="{9949A5AC-5C13-F6B2-C9D0-AC64C21C982D}"/>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BC5C72E5-3031-66C4-58BE-7A6B7E42ADC6}"/>
              </a:ext>
            </a:extLst>
          </p:cNvPr>
          <p:cNvGraphicFramePr>
            <a:graphicFrameLocks noGrp="1"/>
          </p:cNvGraphicFramePr>
          <p:nvPr>
            <p:extLst>
              <p:ext uri="{D42A27DB-BD31-4B8C-83A1-F6EECF244321}">
                <p14:modId xmlns:p14="http://schemas.microsoft.com/office/powerpoint/2010/main" val="2132937473"/>
              </p:ext>
            </p:extLst>
          </p:nvPr>
        </p:nvGraphicFramePr>
        <p:xfrm>
          <a:off x="122979" y="5501584"/>
          <a:ext cx="11917258" cy="1280160"/>
        </p:xfrm>
        <a:graphic>
          <a:graphicData uri="http://schemas.openxmlformats.org/drawingml/2006/table">
            <a:tbl>
              <a:tblPr firstRow="1" bandRow="1">
                <a:tableStyleId>{5C22544A-7EE6-4342-B048-85BDC9FD1C3A}</a:tableStyleId>
              </a:tblPr>
              <a:tblGrid>
                <a:gridCol w="11917258">
                  <a:extLst>
                    <a:ext uri="{9D8B030D-6E8A-4147-A177-3AD203B41FA5}">
                      <a16:colId xmlns:a16="http://schemas.microsoft.com/office/drawing/2014/main" val="3430755889"/>
                    </a:ext>
                  </a:extLst>
                </a:gridCol>
              </a:tblGrid>
              <a:tr h="275239">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839717">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Month 03 contains the YTD Medical and Dental 2026/27 pay award, total value = £7.1m or £0.6m per month (£1.2m arrears in Month 03)</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A4C Pay Award 2026/27 = £22.5m and paid from 1</a:t>
                      </a:r>
                      <a:r>
                        <a:rPr lang="en-GB" sz="1200" strike="noStrike" kern="1200" baseline="30000" dirty="0">
                          <a:solidFill>
                            <a:schemeClr val="dk1"/>
                          </a:solidFill>
                          <a:effectLst/>
                          <a:latin typeface="Arial" panose="020B0604020202020204" pitchFamily="34" charset="0"/>
                          <a:ea typeface="+mn-ea"/>
                          <a:cs typeface="Arial" panose="020B0604020202020204" pitchFamily="34" charset="0"/>
                        </a:rPr>
                        <a:t>st</a:t>
                      </a:r>
                      <a:r>
                        <a:rPr lang="en-GB" sz="1200" strike="noStrike" kern="1200" dirty="0">
                          <a:solidFill>
                            <a:schemeClr val="dk1"/>
                          </a:solidFill>
                          <a:effectLst/>
                          <a:latin typeface="Arial" panose="020B0604020202020204" pitchFamily="34" charset="0"/>
                          <a:ea typeface="+mn-ea"/>
                          <a:cs typeface="Arial" panose="020B0604020202020204" pitchFamily="34" charset="0"/>
                        </a:rPr>
                        <a:t> April 2026. Average 2025/26 does not include 2026/27 Pay Award of 3.3% for A4C and 3.5% Medical &amp; Dental.</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There was a YTD transfer in Month 4 into the Delivery Unit - the R&amp;S team (from Finance), Performance team (from Finance), PMO (from COO), Healthcare systems engineering (COO) and Safety and Quality (from Nursing). </a:t>
                      </a:r>
                      <a:r>
                        <a:rPr lang="en-GB" sz="1200" strike="noStrike" kern="1200">
                          <a:solidFill>
                            <a:schemeClr val="dk1"/>
                          </a:solidFill>
                          <a:effectLst/>
                          <a:latin typeface="Arial" panose="020B0604020202020204" pitchFamily="34" charset="0"/>
                          <a:ea typeface="+mn-ea"/>
                          <a:cs typeface="Arial" panose="020B0604020202020204" pitchFamily="34" charset="0"/>
                        </a:rPr>
                        <a:t>In Month 05 </a:t>
                      </a:r>
                      <a:r>
                        <a:rPr lang="en-GB" sz="1200" strike="noStrike" kern="1200" dirty="0">
                          <a:solidFill>
                            <a:schemeClr val="dk1"/>
                          </a:solidFill>
                          <a:effectLst/>
                          <a:latin typeface="Arial" panose="020B0604020202020204" pitchFamily="34" charset="0"/>
                          <a:ea typeface="+mn-ea"/>
                          <a:cs typeface="Arial" panose="020B0604020202020204" pitchFamily="34" charset="0"/>
                        </a:rPr>
                        <a:t>the Information systems and clinical coding CC’s (Digital) moved into Strategy.</a:t>
                      </a:r>
                    </a:p>
                  </a:txBody>
                  <a:tcPr/>
                </a:tc>
                <a:extLst>
                  <a:ext uri="{0D108BD9-81ED-4DB2-BD59-A6C34878D82A}">
                    <a16:rowId xmlns:a16="http://schemas.microsoft.com/office/drawing/2014/main" val="3724772163"/>
                  </a:ext>
                </a:extLst>
              </a:tr>
            </a:tbl>
          </a:graphicData>
        </a:graphic>
      </p:graphicFrame>
      <p:sp>
        <p:nvSpPr>
          <p:cNvPr id="25" name="Rectangle 24">
            <a:extLst>
              <a:ext uri="{FF2B5EF4-FFF2-40B4-BE49-F238E27FC236}">
                <a16:creationId xmlns:a16="http://schemas.microsoft.com/office/drawing/2014/main" id="{3F6B7258-5D9A-70FD-D8CA-8949B30BEC38}"/>
              </a:ext>
            </a:extLst>
          </p:cNvPr>
          <p:cNvSpPr/>
          <p:nvPr/>
        </p:nvSpPr>
        <p:spPr>
          <a:xfrm>
            <a:off x="7446426" y="163724"/>
            <a:ext cx="1813219" cy="786527"/>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£447.380m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£4.14m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2455E379-984F-9999-ABAE-AC70A230B107}"/>
              </a:ext>
            </a:extLst>
          </p:cNvPr>
          <p:cNvSpPr/>
          <p:nvPr/>
        </p:nvSpPr>
        <p:spPr>
          <a:xfrm>
            <a:off x="8968421" y="4783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70306EB9-1CF9-1554-080E-EBD7A77E90B7}"/>
              </a:ext>
            </a:extLst>
          </p:cNvPr>
          <p:cNvSpPr/>
          <p:nvPr/>
        </p:nvSpPr>
        <p:spPr>
          <a:xfrm>
            <a:off x="5487465" y="163724"/>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£74.052m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£0.82m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F29EE4B2-72D1-A5FC-1DA4-2B3A2F812111}"/>
              </a:ext>
            </a:extLst>
          </p:cNvPr>
          <p:cNvSpPr/>
          <p:nvPr/>
        </p:nvSpPr>
        <p:spPr>
          <a:xfrm>
            <a:off x="7033133" y="478366"/>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6FDBC384-F12A-7387-B497-5F57EDE5E63A}"/>
              </a:ext>
            </a:extLst>
          </p:cNvPr>
          <p:cNvSpPr txBox="1"/>
          <p:nvPr/>
        </p:nvSpPr>
        <p:spPr>
          <a:xfrm>
            <a:off x="103071" y="1189957"/>
            <a:ext cx="3909200" cy="338554"/>
          </a:xfrm>
          <a:prstGeom prst="rect">
            <a:avLst/>
          </a:prstGeom>
          <a:solidFill>
            <a:srgbClr val="002060"/>
          </a:solidFill>
        </p:spPr>
        <p:txBody>
          <a:bodyPr wrap="square" rtlCol="0">
            <a:spAutoFit/>
          </a:bodyPr>
          <a:lstStyle/>
          <a:p>
            <a:pPr algn="ctr"/>
            <a:r>
              <a:rPr lang="en-GB" sz="1600" b="1" dirty="0">
                <a:solidFill>
                  <a:schemeClr val="bg1"/>
                </a:solidFill>
              </a:rPr>
              <a:t>Actual Expenditure By Staff Group</a:t>
            </a:r>
          </a:p>
        </p:txBody>
      </p:sp>
      <p:sp>
        <p:nvSpPr>
          <p:cNvPr id="11" name="TextBox 10">
            <a:extLst>
              <a:ext uri="{FF2B5EF4-FFF2-40B4-BE49-F238E27FC236}">
                <a16:creationId xmlns:a16="http://schemas.microsoft.com/office/drawing/2014/main" id="{F3009EC2-378C-5831-6D42-7BDB898DA781}"/>
              </a:ext>
            </a:extLst>
          </p:cNvPr>
          <p:cNvSpPr txBox="1"/>
          <p:nvPr/>
        </p:nvSpPr>
        <p:spPr>
          <a:xfrm>
            <a:off x="4076391" y="1189827"/>
            <a:ext cx="7946642" cy="338554"/>
          </a:xfrm>
          <a:prstGeom prst="rect">
            <a:avLst/>
          </a:prstGeom>
          <a:solidFill>
            <a:srgbClr val="002060"/>
          </a:solidFill>
        </p:spPr>
        <p:txBody>
          <a:bodyPr wrap="square" rtlCol="0">
            <a:spAutoFit/>
          </a:bodyPr>
          <a:lstStyle/>
          <a:p>
            <a:pPr algn="ctr"/>
            <a:r>
              <a:rPr lang="en-GB" sz="1600" b="1" dirty="0">
                <a:solidFill>
                  <a:schemeClr val="bg1"/>
                </a:solidFill>
              </a:rPr>
              <a:t>Actual Expenditure &amp; WTE For A&amp;C Staff Group As Per Ledger </a:t>
            </a:r>
          </a:p>
        </p:txBody>
      </p:sp>
      <p:pic>
        <p:nvPicPr>
          <p:cNvPr id="17" name="Picture 16">
            <a:extLst>
              <a:ext uri="{FF2B5EF4-FFF2-40B4-BE49-F238E27FC236}">
                <a16:creationId xmlns:a16="http://schemas.microsoft.com/office/drawing/2014/main" id="{1590A175-8338-A7AD-0AE8-1640CC9A6817}"/>
              </a:ext>
            </a:extLst>
          </p:cNvPr>
          <p:cNvPicPr>
            <a:picLocks noChangeAspect="1"/>
          </p:cNvPicPr>
          <p:nvPr/>
        </p:nvPicPr>
        <p:blipFill>
          <a:blip r:embed="rId7"/>
          <a:stretch>
            <a:fillRect/>
          </a:stretch>
        </p:blipFill>
        <p:spPr>
          <a:xfrm>
            <a:off x="103071" y="1592881"/>
            <a:ext cx="3909199" cy="1918415"/>
          </a:xfrm>
          <a:prstGeom prst="rect">
            <a:avLst/>
          </a:prstGeom>
        </p:spPr>
      </p:pic>
      <p:pic>
        <p:nvPicPr>
          <p:cNvPr id="19" name="Picture 18">
            <a:extLst>
              <a:ext uri="{FF2B5EF4-FFF2-40B4-BE49-F238E27FC236}">
                <a16:creationId xmlns:a16="http://schemas.microsoft.com/office/drawing/2014/main" id="{BB21E0F5-0B23-4454-6FCE-81A5E7355291}"/>
              </a:ext>
            </a:extLst>
          </p:cNvPr>
          <p:cNvPicPr>
            <a:picLocks noChangeAspect="1"/>
          </p:cNvPicPr>
          <p:nvPr/>
        </p:nvPicPr>
        <p:blipFill>
          <a:blip r:embed="rId8"/>
          <a:stretch>
            <a:fillRect/>
          </a:stretch>
        </p:blipFill>
        <p:spPr>
          <a:xfrm>
            <a:off x="103071" y="3600394"/>
            <a:ext cx="3909199" cy="1863918"/>
          </a:xfrm>
          <a:prstGeom prst="rect">
            <a:avLst/>
          </a:prstGeom>
        </p:spPr>
      </p:pic>
      <p:pic>
        <p:nvPicPr>
          <p:cNvPr id="21" name="Picture 20">
            <a:extLst>
              <a:ext uri="{FF2B5EF4-FFF2-40B4-BE49-F238E27FC236}">
                <a16:creationId xmlns:a16="http://schemas.microsoft.com/office/drawing/2014/main" id="{3B0B493B-AEC1-3589-7DBE-8BFBF9B7191C}"/>
              </a:ext>
            </a:extLst>
          </p:cNvPr>
          <p:cNvPicPr>
            <a:picLocks noChangeAspect="1"/>
          </p:cNvPicPr>
          <p:nvPr/>
        </p:nvPicPr>
        <p:blipFill>
          <a:blip r:embed="rId9"/>
          <a:stretch>
            <a:fillRect/>
          </a:stretch>
        </p:blipFill>
        <p:spPr>
          <a:xfrm>
            <a:off x="4076391" y="1592800"/>
            <a:ext cx="3955857" cy="3871511"/>
          </a:xfrm>
          <a:prstGeom prst="rect">
            <a:avLst/>
          </a:prstGeom>
        </p:spPr>
      </p:pic>
      <p:pic>
        <p:nvPicPr>
          <p:cNvPr id="24" name="Picture 23">
            <a:extLst>
              <a:ext uri="{FF2B5EF4-FFF2-40B4-BE49-F238E27FC236}">
                <a16:creationId xmlns:a16="http://schemas.microsoft.com/office/drawing/2014/main" id="{EBD0CE73-0462-5507-8502-B4B8BFEA595D}"/>
              </a:ext>
            </a:extLst>
          </p:cNvPr>
          <p:cNvPicPr>
            <a:picLocks noChangeAspect="1"/>
          </p:cNvPicPr>
          <p:nvPr/>
        </p:nvPicPr>
        <p:blipFill>
          <a:blip r:embed="rId10"/>
          <a:stretch>
            <a:fillRect/>
          </a:stretch>
        </p:blipFill>
        <p:spPr>
          <a:xfrm>
            <a:off x="8096370" y="1592800"/>
            <a:ext cx="3943868" cy="3871510"/>
          </a:xfrm>
          <a:prstGeom prst="rect">
            <a:avLst/>
          </a:prstGeom>
        </p:spPr>
      </p:pic>
    </p:spTree>
    <p:extLst>
      <p:ext uri="{BB962C8B-B14F-4D97-AF65-F5344CB8AC3E}">
        <p14:creationId xmlns:p14="http://schemas.microsoft.com/office/powerpoint/2010/main" val="2224464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25337-9347-4854-89E9-9FC6683CFB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E288B32-62BB-682D-957E-0C3A62F6182C}"/>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A33F860F-C70F-8BD9-5E73-70B75CC3FB86}"/>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Total Pay Insights (3)</a:t>
            </a:r>
          </a:p>
        </p:txBody>
      </p:sp>
      <p:pic>
        <p:nvPicPr>
          <p:cNvPr id="5" name="Picture 4">
            <a:extLst>
              <a:ext uri="{FF2B5EF4-FFF2-40B4-BE49-F238E27FC236}">
                <a16:creationId xmlns:a16="http://schemas.microsoft.com/office/drawing/2014/main" id="{BC1EAD48-AEC6-A461-AED7-20DCDC7F5324}"/>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5460065-5F83-A350-8B99-5DC2B910B305}"/>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0B05A2B7-787C-593C-92C0-40FA9482C6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D04A93B2-24DD-46C6-A394-8BFC6A949B00}"/>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7B9D6CAE-BE3C-6CEE-5BF6-2FFD4D82D8B5}"/>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5" action="ppaction://hlinksldjump"/>
            <a:extLst>
              <a:ext uri="{FF2B5EF4-FFF2-40B4-BE49-F238E27FC236}">
                <a16:creationId xmlns:a16="http://schemas.microsoft.com/office/drawing/2014/main" id="{B3303366-9947-B4FF-0495-66F96681A1E9}"/>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6" action="ppaction://hlinksldjump"/>
            <a:extLst>
              <a:ext uri="{FF2B5EF4-FFF2-40B4-BE49-F238E27FC236}">
                <a16:creationId xmlns:a16="http://schemas.microsoft.com/office/drawing/2014/main" id="{499413BE-B4D8-C618-8131-3C92CECD4DB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2FDB021D-0B48-DF5D-57FB-B3F67C28D825}"/>
              </a:ext>
            </a:extLst>
          </p:cNvPr>
          <p:cNvGraphicFramePr>
            <a:graphicFrameLocks noGrp="1"/>
          </p:cNvGraphicFramePr>
          <p:nvPr>
            <p:extLst>
              <p:ext uri="{D42A27DB-BD31-4B8C-83A1-F6EECF244321}">
                <p14:modId xmlns:p14="http://schemas.microsoft.com/office/powerpoint/2010/main" val="1802405433"/>
              </p:ext>
            </p:extLst>
          </p:nvPr>
        </p:nvGraphicFramePr>
        <p:xfrm>
          <a:off x="122979" y="5252099"/>
          <a:ext cx="11946042" cy="1386840"/>
        </p:xfrm>
        <a:graphic>
          <a:graphicData uri="http://schemas.openxmlformats.org/drawingml/2006/table">
            <a:tbl>
              <a:tblPr firstRow="1" bandRow="1">
                <a:tableStyleId>{5C22544A-7EE6-4342-B048-85BDC9FD1C3A}</a:tableStyleId>
              </a:tblPr>
              <a:tblGrid>
                <a:gridCol w="11946042">
                  <a:extLst>
                    <a:ext uri="{9D8B030D-6E8A-4147-A177-3AD203B41FA5}">
                      <a16:colId xmlns:a16="http://schemas.microsoft.com/office/drawing/2014/main" val="3430755889"/>
                    </a:ext>
                  </a:extLst>
                </a:gridCol>
              </a:tblGrid>
              <a:tr h="211679">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690697">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000" strike="noStrike" kern="1200" dirty="0">
                          <a:solidFill>
                            <a:schemeClr val="dk1"/>
                          </a:solidFill>
                          <a:effectLst/>
                          <a:latin typeface="Arial" panose="020B0604020202020204" pitchFamily="34" charset="0"/>
                          <a:ea typeface="+mn-ea"/>
                          <a:cs typeface="Arial" panose="020B0604020202020204" pitchFamily="34" charset="0"/>
                        </a:rPr>
                        <a:t>The above tables detail the total Nursing &amp; Midwifery and Medical &amp; Dental Pay and WTE by Service Area</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000" strike="noStrike" kern="1200" dirty="0">
                          <a:solidFill>
                            <a:schemeClr val="dk1"/>
                          </a:solidFill>
                          <a:effectLst/>
                          <a:latin typeface="Arial" panose="020B0604020202020204" pitchFamily="34" charset="0"/>
                          <a:ea typeface="+mn-ea"/>
                          <a:cs typeface="Arial" panose="020B0604020202020204" pitchFamily="34" charset="0"/>
                        </a:rPr>
                        <a:t>Month 03 contains the YTD medical and dental 2026/27 pay award, total value = £7.1m or £0.6m per month (£1.2m arrears in Month 03). A4C Pay Award 2026/27 = £22.5m and paid from 1</a:t>
                      </a:r>
                      <a:r>
                        <a:rPr lang="en-GB" sz="1000" strike="noStrike" kern="1200" baseline="30000" dirty="0">
                          <a:solidFill>
                            <a:schemeClr val="dk1"/>
                          </a:solidFill>
                          <a:effectLst/>
                          <a:latin typeface="Arial" panose="020B0604020202020204" pitchFamily="34" charset="0"/>
                          <a:ea typeface="+mn-ea"/>
                          <a:cs typeface="Arial" panose="020B0604020202020204" pitchFamily="34" charset="0"/>
                        </a:rPr>
                        <a:t>st</a:t>
                      </a:r>
                      <a:r>
                        <a:rPr lang="en-GB" sz="1000" strike="noStrike" kern="1200" dirty="0">
                          <a:solidFill>
                            <a:schemeClr val="dk1"/>
                          </a:solidFill>
                          <a:effectLst/>
                          <a:latin typeface="Arial" panose="020B0604020202020204" pitchFamily="34" charset="0"/>
                          <a:ea typeface="+mn-ea"/>
                          <a:cs typeface="Arial" panose="020B0604020202020204" pitchFamily="34" charset="0"/>
                        </a:rPr>
                        <a:t> April 2026.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000" strike="noStrike" kern="1200" dirty="0">
                          <a:solidFill>
                            <a:schemeClr val="dk1"/>
                          </a:solidFill>
                          <a:effectLst/>
                          <a:latin typeface="Arial" panose="020B0604020202020204" pitchFamily="34" charset="0"/>
                          <a:ea typeface="+mn-ea"/>
                          <a:cs typeface="Arial" panose="020B0604020202020204" pitchFamily="34" charset="0"/>
                        </a:rPr>
                        <a:t>Average 2025/26 does not include 2026/27 pay award of 3.3% for A4C and 3.5% Medical &amp; Dental.</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000" strike="noStrike" kern="1200" dirty="0">
                          <a:solidFill>
                            <a:schemeClr val="dk1"/>
                          </a:solidFill>
                          <a:effectLst/>
                          <a:latin typeface="Arial" panose="020B0604020202020204" pitchFamily="34" charset="0"/>
                          <a:ea typeface="+mn-ea"/>
                          <a:cs typeface="Arial" panose="020B0604020202020204" pitchFamily="34" charset="0"/>
                        </a:rPr>
                        <a:t>Medical &amp; Dental WTEs increased in Month 5, which is linked to the rotation of Single Lead Employer Resident Doctors in August, whilst it has dropped slightly in month 6 it has not quite returned to pre month 5 standard levels.</a:t>
                      </a:r>
                      <a:endParaRPr lang="en-GB" sz="1000" strike="noStrike"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25" name="Rectangle 24">
            <a:extLst>
              <a:ext uri="{FF2B5EF4-FFF2-40B4-BE49-F238E27FC236}">
                <a16:creationId xmlns:a16="http://schemas.microsoft.com/office/drawing/2014/main" id="{02A5AD52-FBA4-006E-43DA-EC7886403FC1}"/>
              </a:ext>
            </a:extLst>
          </p:cNvPr>
          <p:cNvSpPr/>
          <p:nvPr/>
        </p:nvSpPr>
        <p:spPr>
          <a:xfrm>
            <a:off x="7446426" y="163724"/>
            <a:ext cx="1813219" cy="786527"/>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£447.380m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£4.14m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1E53A132-CD9B-BCE0-516A-1105872016BB}"/>
              </a:ext>
            </a:extLst>
          </p:cNvPr>
          <p:cNvSpPr/>
          <p:nvPr/>
        </p:nvSpPr>
        <p:spPr>
          <a:xfrm>
            <a:off x="8968421" y="4783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F7DF50C4-3DA8-262F-751B-130B9765DBBF}"/>
              </a:ext>
            </a:extLst>
          </p:cNvPr>
          <p:cNvSpPr/>
          <p:nvPr/>
        </p:nvSpPr>
        <p:spPr>
          <a:xfrm>
            <a:off x="5487465" y="163724"/>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£74.052m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£0.82m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3194B2CB-7C78-9A66-D8C4-66C26F763DBB}"/>
              </a:ext>
            </a:extLst>
          </p:cNvPr>
          <p:cNvSpPr/>
          <p:nvPr/>
        </p:nvSpPr>
        <p:spPr>
          <a:xfrm>
            <a:off x="7033133" y="478366"/>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54CCA627-A519-B78D-2DF3-CFCE55C1840A}"/>
              </a:ext>
            </a:extLst>
          </p:cNvPr>
          <p:cNvSpPr txBox="1"/>
          <p:nvPr/>
        </p:nvSpPr>
        <p:spPr>
          <a:xfrm>
            <a:off x="122979" y="1155435"/>
            <a:ext cx="5852901" cy="584775"/>
          </a:xfrm>
          <a:prstGeom prst="rect">
            <a:avLst/>
          </a:prstGeom>
          <a:solidFill>
            <a:srgbClr val="002060"/>
          </a:solidFill>
        </p:spPr>
        <p:txBody>
          <a:bodyPr wrap="square" rtlCol="0">
            <a:spAutoFit/>
          </a:bodyPr>
          <a:lstStyle/>
          <a:p>
            <a:pPr algn="ctr"/>
            <a:r>
              <a:rPr lang="en-GB" sz="1600" b="1" dirty="0">
                <a:solidFill>
                  <a:schemeClr val="bg1"/>
                </a:solidFill>
              </a:rPr>
              <a:t>Actual Expenditure &amp; WTE for Nursing &amp; Midwifery By Staff Group As Per Ledger</a:t>
            </a:r>
          </a:p>
        </p:txBody>
      </p:sp>
      <p:sp>
        <p:nvSpPr>
          <p:cNvPr id="16" name="TextBox 15">
            <a:extLst>
              <a:ext uri="{FF2B5EF4-FFF2-40B4-BE49-F238E27FC236}">
                <a16:creationId xmlns:a16="http://schemas.microsoft.com/office/drawing/2014/main" id="{942ECACE-B01D-3E43-AAE3-F5FF00E864BE}"/>
              </a:ext>
            </a:extLst>
          </p:cNvPr>
          <p:cNvSpPr txBox="1"/>
          <p:nvPr/>
        </p:nvSpPr>
        <p:spPr>
          <a:xfrm>
            <a:off x="6096001" y="1155434"/>
            <a:ext cx="5973020" cy="584775"/>
          </a:xfrm>
          <a:prstGeom prst="rect">
            <a:avLst/>
          </a:prstGeom>
          <a:solidFill>
            <a:srgbClr val="002060"/>
          </a:solidFill>
        </p:spPr>
        <p:txBody>
          <a:bodyPr wrap="square" rtlCol="0">
            <a:spAutoFit/>
          </a:bodyPr>
          <a:lstStyle/>
          <a:p>
            <a:pPr algn="ctr"/>
            <a:r>
              <a:rPr lang="en-GB" sz="1600" b="1" dirty="0">
                <a:solidFill>
                  <a:schemeClr val="bg1"/>
                </a:solidFill>
              </a:rPr>
              <a:t>Actual Expenditure &amp; WTE for Medical &amp; Dental By Staff Group As Per Ledger</a:t>
            </a:r>
          </a:p>
        </p:txBody>
      </p:sp>
      <p:pic>
        <p:nvPicPr>
          <p:cNvPr id="22" name="Picture 21">
            <a:extLst>
              <a:ext uri="{FF2B5EF4-FFF2-40B4-BE49-F238E27FC236}">
                <a16:creationId xmlns:a16="http://schemas.microsoft.com/office/drawing/2014/main" id="{A2B6768D-347D-66B2-CF11-290D07C5CC3D}"/>
              </a:ext>
            </a:extLst>
          </p:cNvPr>
          <p:cNvPicPr>
            <a:picLocks noChangeAspect="1"/>
          </p:cNvPicPr>
          <p:nvPr/>
        </p:nvPicPr>
        <p:blipFill>
          <a:blip r:embed="rId7"/>
          <a:stretch>
            <a:fillRect/>
          </a:stretch>
        </p:blipFill>
        <p:spPr>
          <a:xfrm>
            <a:off x="6095999" y="1807507"/>
            <a:ext cx="3021423" cy="3387592"/>
          </a:xfrm>
          <a:prstGeom prst="rect">
            <a:avLst/>
          </a:prstGeom>
        </p:spPr>
      </p:pic>
      <p:pic>
        <p:nvPicPr>
          <p:cNvPr id="27" name="Picture 26">
            <a:extLst>
              <a:ext uri="{FF2B5EF4-FFF2-40B4-BE49-F238E27FC236}">
                <a16:creationId xmlns:a16="http://schemas.microsoft.com/office/drawing/2014/main" id="{9EFF516E-CC8F-85AA-76A6-6FA6BBC4A6E4}"/>
              </a:ext>
            </a:extLst>
          </p:cNvPr>
          <p:cNvPicPr>
            <a:picLocks noChangeAspect="1"/>
          </p:cNvPicPr>
          <p:nvPr/>
        </p:nvPicPr>
        <p:blipFill>
          <a:blip r:embed="rId8"/>
          <a:stretch>
            <a:fillRect/>
          </a:stretch>
        </p:blipFill>
        <p:spPr>
          <a:xfrm>
            <a:off x="9203239" y="1807507"/>
            <a:ext cx="2865783" cy="3387592"/>
          </a:xfrm>
          <a:prstGeom prst="rect">
            <a:avLst/>
          </a:prstGeom>
        </p:spPr>
      </p:pic>
      <p:pic>
        <p:nvPicPr>
          <p:cNvPr id="31" name="Picture 30">
            <a:extLst>
              <a:ext uri="{FF2B5EF4-FFF2-40B4-BE49-F238E27FC236}">
                <a16:creationId xmlns:a16="http://schemas.microsoft.com/office/drawing/2014/main" id="{2B02B285-5B82-8044-D89C-0066AE9F6A35}"/>
              </a:ext>
            </a:extLst>
          </p:cNvPr>
          <p:cNvPicPr>
            <a:picLocks noChangeAspect="1"/>
          </p:cNvPicPr>
          <p:nvPr/>
        </p:nvPicPr>
        <p:blipFill>
          <a:blip r:embed="rId9"/>
          <a:stretch>
            <a:fillRect/>
          </a:stretch>
        </p:blipFill>
        <p:spPr>
          <a:xfrm>
            <a:off x="122978" y="1807507"/>
            <a:ext cx="2947564" cy="3387592"/>
          </a:xfrm>
          <a:prstGeom prst="rect">
            <a:avLst/>
          </a:prstGeom>
        </p:spPr>
      </p:pic>
      <p:pic>
        <p:nvPicPr>
          <p:cNvPr id="33" name="Picture 32">
            <a:extLst>
              <a:ext uri="{FF2B5EF4-FFF2-40B4-BE49-F238E27FC236}">
                <a16:creationId xmlns:a16="http://schemas.microsoft.com/office/drawing/2014/main" id="{FFFE7CD9-3E6B-7DE5-FF6E-20FC82FA6E7B}"/>
              </a:ext>
            </a:extLst>
          </p:cNvPr>
          <p:cNvPicPr>
            <a:picLocks noChangeAspect="1"/>
          </p:cNvPicPr>
          <p:nvPr/>
        </p:nvPicPr>
        <p:blipFill>
          <a:blip r:embed="rId10"/>
          <a:stretch>
            <a:fillRect/>
          </a:stretch>
        </p:blipFill>
        <p:spPr>
          <a:xfrm>
            <a:off x="3156358" y="1807507"/>
            <a:ext cx="2819521" cy="3387592"/>
          </a:xfrm>
          <a:prstGeom prst="rect">
            <a:avLst/>
          </a:prstGeom>
        </p:spPr>
      </p:pic>
    </p:spTree>
    <p:extLst>
      <p:ext uri="{BB962C8B-B14F-4D97-AF65-F5344CB8AC3E}">
        <p14:creationId xmlns:p14="http://schemas.microsoft.com/office/powerpoint/2010/main" val="1115667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517B2-34C1-9268-06A0-80ADB5D0CAF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300A2D0-85DB-5790-E297-1A3AB3D47F1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FDEF2055-3B4A-CF22-7DB0-3FBF5D2B0312}"/>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Variable Pay Insights</a:t>
            </a:r>
          </a:p>
        </p:txBody>
      </p:sp>
      <p:pic>
        <p:nvPicPr>
          <p:cNvPr id="5" name="Picture 4">
            <a:extLst>
              <a:ext uri="{FF2B5EF4-FFF2-40B4-BE49-F238E27FC236}">
                <a16:creationId xmlns:a16="http://schemas.microsoft.com/office/drawing/2014/main" id="{B510AA4D-05E1-5746-0491-DCE4AAE21266}"/>
              </a:ext>
            </a:extLst>
          </p:cNvPr>
          <p:cNvPicPr>
            <a:picLocks noChangeAspect="1"/>
          </p:cNvPicPr>
          <p:nvPr/>
        </p:nvPicPr>
        <p:blipFill>
          <a:blip r:embed="rId2"/>
          <a:stretch>
            <a:fillRect/>
          </a:stretch>
        </p:blipFill>
        <p:spPr>
          <a:xfrm>
            <a:off x="9363949" y="158251"/>
            <a:ext cx="2659084" cy="771633"/>
          </a:xfrm>
          <a:prstGeom prst="rect">
            <a:avLst/>
          </a:prstGeom>
        </p:spPr>
      </p:pic>
      <p:sp>
        <p:nvSpPr>
          <p:cNvPr id="6" name="Rectangle: Top Corners Rounded 5">
            <a:extLst>
              <a:ext uri="{FF2B5EF4-FFF2-40B4-BE49-F238E27FC236}">
                <a16:creationId xmlns:a16="http://schemas.microsoft.com/office/drawing/2014/main" id="{2F19D64D-A498-C3E1-5231-781BD6F2508D}"/>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4208A039-D4F7-8D55-5A46-738301FC94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E59AFE08-5399-54C7-BB27-F640439ADF1F}"/>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6C50C49F-A005-0F37-DE4F-369A86B852AC}"/>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4" action="ppaction://hlinksldjump"/>
            <a:extLst>
              <a:ext uri="{FF2B5EF4-FFF2-40B4-BE49-F238E27FC236}">
                <a16:creationId xmlns:a16="http://schemas.microsoft.com/office/drawing/2014/main" id="{FEFBEBF8-AE80-75A4-B02A-6EFBCAE65988}"/>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5" action="ppaction://hlinksldjump"/>
            <a:extLst>
              <a:ext uri="{FF2B5EF4-FFF2-40B4-BE49-F238E27FC236}">
                <a16:creationId xmlns:a16="http://schemas.microsoft.com/office/drawing/2014/main" id="{D685DE15-1460-41C5-B73C-33169759122C}"/>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22205027-5694-D9C4-59C0-3FB600E3A6F6}"/>
              </a:ext>
            </a:extLst>
          </p:cNvPr>
          <p:cNvGraphicFramePr>
            <a:graphicFrameLocks noGrp="1"/>
          </p:cNvGraphicFramePr>
          <p:nvPr>
            <p:extLst>
              <p:ext uri="{D42A27DB-BD31-4B8C-83A1-F6EECF244321}">
                <p14:modId xmlns:p14="http://schemas.microsoft.com/office/powerpoint/2010/main" val="962312314"/>
              </p:ext>
            </p:extLst>
          </p:nvPr>
        </p:nvGraphicFramePr>
        <p:xfrm>
          <a:off x="88456" y="5695103"/>
          <a:ext cx="11826049" cy="1097280"/>
        </p:xfrm>
        <a:graphic>
          <a:graphicData uri="http://schemas.openxmlformats.org/drawingml/2006/table">
            <a:tbl>
              <a:tblPr firstRow="1" bandRow="1">
                <a:tableStyleId>{5C22544A-7EE6-4342-B048-85BDC9FD1C3A}</a:tableStyleId>
              </a:tblPr>
              <a:tblGrid>
                <a:gridCol w="11826049">
                  <a:extLst>
                    <a:ext uri="{9D8B030D-6E8A-4147-A177-3AD203B41FA5}">
                      <a16:colId xmlns:a16="http://schemas.microsoft.com/office/drawing/2014/main" val="3430755889"/>
                    </a:ext>
                  </a:extLst>
                </a:gridCol>
              </a:tblGrid>
              <a:tr h="252464">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582353">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dirty="0">
                          <a:latin typeface="Arial" panose="020B0604020202020204" pitchFamily="34" charset="0"/>
                          <a:cs typeface="Arial" panose="020B0604020202020204" pitchFamily="34" charset="0"/>
                        </a:rPr>
                        <a:t>The actual variable pay spend at </a:t>
                      </a:r>
                      <a:r>
                        <a:rPr lang="en-GB" sz="1200" b="1" strike="noStrike" dirty="0">
                          <a:latin typeface="Arial" panose="020B0604020202020204" pitchFamily="34" charset="0"/>
                          <a:cs typeface="Arial" panose="020B0604020202020204" pitchFamily="34" charset="0"/>
                        </a:rPr>
                        <a:t>Month 06 was £4.7m. </a:t>
                      </a:r>
                      <a:r>
                        <a:rPr lang="en-GB" sz="1200" b="0" strike="noStrike" dirty="0">
                          <a:latin typeface="Arial" panose="020B0604020202020204" pitchFamily="34" charset="0"/>
                          <a:cs typeface="Arial" panose="020B0604020202020204" pitchFamily="34" charset="0"/>
                        </a:rPr>
                        <a:t>Which is a reduction of </a:t>
                      </a:r>
                      <a:r>
                        <a:rPr lang="en-GB" sz="1200" strike="noStrike" kern="1200" dirty="0">
                          <a:solidFill>
                            <a:schemeClr val="dk1"/>
                          </a:solidFill>
                          <a:effectLst/>
                          <a:latin typeface="Arial" panose="020B0604020202020204" pitchFamily="34" charset="0"/>
                          <a:ea typeface="+mn-ea"/>
                          <a:cs typeface="Arial" panose="020B0604020202020204" pitchFamily="34" charset="0"/>
                        </a:rPr>
                        <a:t>£0.5m from Month 5</a:t>
                      </a:r>
                      <a:endParaRPr lang="en-GB" sz="1200" b="1" strike="noStrike" dirty="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latin typeface="Arial" panose="020B0604020202020204" pitchFamily="34" charset="0"/>
                          <a:ea typeface="+mn-ea"/>
                          <a:cs typeface="Arial" panose="020B0604020202020204" pitchFamily="34" charset="0"/>
                        </a:rPr>
                        <a:t>Bank and agency continue to be the key driver for this continued high spend, however bank spend decreased by £0.5m from Month 5 figures.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latin typeface="Arial" panose="020B0604020202020204" pitchFamily="34" charset="0"/>
                          <a:ea typeface="+mn-ea"/>
                          <a:cs typeface="Arial" panose="020B0604020202020204" pitchFamily="34" charset="0"/>
                        </a:rPr>
                        <a:t>The reliance on variable pay is still linked sickness, number of open beds and additional activity.</a:t>
                      </a:r>
                    </a:p>
                  </a:txBody>
                  <a:tcPr/>
                </a:tc>
                <a:extLst>
                  <a:ext uri="{0D108BD9-81ED-4DB2-BD59-A6C34878D82A}">
                    <a16:rowId xmlns:a16="http://schemas.microsoft.com/office/drawing/2014/main" val="3724772163"/>
                  </a:ext>
                </a:extLst>
              </a:tr>
            </a:tbl>
          </a:graphicData>
        </a:graphic>
      </p:graphicFrame>
      <p:sp>
        <p:nvSpPr>
          <p:cNvPr id="15" name="Rectangle 14">
            <a:extLst>
              <a:ext uri="{FF2B5EF4-FFF2-40B4-BE49-F238E27FC236}">
                <a16:creationId xmlns:a16="http://schemas.microsoft.com/office/drawing/2014/main" id="{C1B14134-AC0B-A1A5-7C6F-DFC71FC58B06}"/>
              </a:ext>
            </a:extLst>
          </p:cNvPr>
          <p:cNvSpPr/>
          <p:nvPr/>
        </p:nvSpPr>
        <p:spPr>
          <a:xfrm>
            <a:off x="5578105" y="176601"/>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algn="ctr">
              <a:spcBef>
                <a:spcPts val="0"/>
              </a:spcBef>
              <a:defRPr/>
            </a:pPr>
            <a:r>
              <a:rPr lang="en-GB" sz="1400" b="1" dirty="0">
                <a:solidFill>
                  <a:srgbClr val="002060"/>
                </a:solidFill>
                <a:latin typeface="Arial"/>
              </a:rPr>
              <a:t>In-Month Actual</a:t>
            </a:r>
          </a:p>
          <a:p>
            <a:pPr algn="ctr">
              <a:spcBef>
                <a:spcPts val="0"/>
              </a:spcBef>
              <a:defRPr/>
            </a:pPr>
            <a:r>
              <a:rPr lang="en-GB" sz="1400" b="1" dirty="0">
                <a:solidFill>
                  <a:srgbClr val="002060"/>
                </a:solidFill>
                <a:latin typeface="Arial"/>
              </a:rPr>
              <a:t>£4.738m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a:ea typeface="+mn-ea"/>
              <a:cs typeface="+mn-cs"/>
            </a:endParaRPr>
          </a:p>
        </p:txBody>
      </p:sp>
      <p:sp>
        <p:nvSpPr>
          <p:cNvPr id="25" name="Rectangle 24">
            <a:extLst>
              <a:ext uri="{FF2B5EF4-FFF2-40B4-BE49-F238E27FC236}">
                <a16:creationId xmlns:a16="http://schemas.microsoft.com/office/drawing/2014/main" id="{438C7922-C30F-B277-5ECC-DEADB764F00C}"/>
              </a:ext>
            </a:extLst>
          </p:cNvPr>
          <p:cNvSpPr/>
          <p:nvPr/>
        </p:nvSpPr>
        <p:spPr>
          <a:xfrm>
            <a:off x="7471027" y="174632"/>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R="0" lvl="0" indent="0" algn="ctr" fontAlgn="auto">
              <a:lnSpc>
                <a:spcPct val="100000"/>
              </a:lnSpc>
              <a:spcAft>
                <a:spcPts val="0"/>
              </a:spcAft>
              <a:buClrTx/>
              <a:buSzTx/>
              <a:buFontTx/>
              <a:buNone/>
              <a:tabLst/>
              <a:defRPr/>
            </a:pPr>
            <a:r>
              <a:rPr lang="en-GB" sz="1400" b="1" dirty="0">
                <a:solidFill>
                  <a:srgbClr val="002060"/>
                </a:solidFill>
                <a:latin typeface="Arial"/>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a:rPr>
              <a:t>£28.453m</a:t>
            </a:r>
          </a:p>
        </p:txBody>
      </p:sp>
      <p:sp>
        <p:nvSpPr>
          <p:cNvPr id="27" name="Oval 26">
            <a:extLst>
              <a:ext uri="{FF2B5EF4-FFF2-40B4-BE49-F238E27FC236}">
                <a16:creationId xmlns:a16="http://schemas.microsoft.com/office/drawing/2014/main" id="{5EF59B29-CD50-6A3C-90AD-05B3BFD72493}"/>
              </a:ext>
            </a:extLst>
          </p:cNvPr>
          <p:cNvSpPr/>
          <p:nvPr/>
        </p:nvSpPr>
        <p:spPr>
          <a:xfrm>
            <a:off x="7020785" y="521788"/>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Oval 27">
            <a:extLst>
              <a:ext uri="{FF2B5EF4-FFF2-40B4-BE49-F238E27FC236}">
                <a16:creationId xmlns:a16="http://schemas.microsoft.com/office/drawing/2014/main" id="{0E4C2E95-28BC-1C3C-B0F8-73CF0A17B04A}"/>
              </a:ext>
            </a:extLst>
          </p:cNvPr>
          <p:cNvSpPr/>
          <p:nvPr/>
        </p:nvSpPr>
        <p:spPr>
          <a:xfrm>
            <a:off x="8948849" y="525079"/>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6" name="Picture 15">
            <a:extLst>
              <a:ext uri="{FF2B5EF4-FFF2-40B4-BE49-F238E27FC236}">
                <a16:creationId xmlns:a16="http://schemas.microsoft.com/office/drawing/2014/main" id="{6B555808-3F9F-B62A-41A1-962D3AB240D7}"/>
              </a:ext>
            </a:extLst>
          </p:cNvPr>
          <p:cNvPicPr>
            <a:picLocks noChangeAspect="1"/>
          </p:cNvPicPr>
          <p:nvPr/>
        </p:nvPicPr>
        <p:blipFill>
          <a:blip r:embed="rId6"/>
          <a:stretch>
            <a:fillRect/>
          </a:stretch>
        </p:blipFill>
        <p:spPr>
          <a:xfrm>
            <a:off x="4675311" y="3915514"/>
            <a:ext cx="5547681" cy="1702769"/>
          </a:xfrm>
          <a:prstGeom prst="rect">
            <a:avLst/>
          </a:prstGeom>
        </p:spPr>
      </p:pic>
      <p:pic>
        <p:nvPicPr>
          <p:cNvPr id="19" name="Picture 18">
            <a:extLst>
              <a:ext uri="{FF2B5EF4-FFF2-40B4-BE49-F238E27FC236}">
                <a16:creationId xmlns:a16="http://schemas.microsoft.com/office/drawing/2014/main" id="{2648554C-3555-15E7-C96E-A6F0AA7AD3DA}"/>
              </a:ext>
            </a:extLst>
          </p:cNvPr>
          <p:cNvPicPr>
            <a:picLocks noChangeAspect="1"/>
          </p:cNvPicPr>
          <p:nvPr/>
        </p:nvPicPr>
        <p:blipFill>
          <a:blip r:embed="rId7"/>
          <a:stretch>
            <a:fillRect/>
          </a:stretch>
        </p:blipFill>
        <p:spPr>
          <a:xfrm>
            <a:off x="4675311" y="1246387"/>
            <a:ext cx="7347722" cy="2473606"/>
          </a:xfrm>
          <a:prstGeom prst="rect">
            <a:avLst/>
          </a:prstGeom>
        </p:spPr>
      </p:pic>
      <p:pic>
        <p:nvPicPr>
          <p:cNvPr id="11" name="Picture 10">
            <a:extLst>
              <a:ext uri="{FF2B5EF4-FFF2-40B4-BE49-F238E27FC236}">
                <a16:creationId xmlns:a16="http://schemas.microsoft.com/office/drawing/2014/main" id="{711CF3FE-DD17-5654-19E3-212A502C08E8}"/>
              </a:ext>
            </a:extLst>
          </p:cNvPr>
          <p:cNvPicPr>
            <a:picLocks noChangeAspect="1"/>
          </p:cNvPicPr>
          <p:nvPr/>
        </p:nvPicPr>
        <p:blipFill>
          <a:blip r:embed="rId8"/>
          <a:stretch>
            <a:fillRect/>
          </a:stretch>
        </p:blipFill>
        <p:spPr>
          <a:xfrm>
            <a:off x="168966" y="1246387"/>
            <a:ext cx="4357313" cy="4371896"/>
          </a:xfrm>
          <a:prstGeom prst="rect">
            <a:avLst/>
          </a:prstGeom>
        </p:spPr>
      </p:pic>
    </p:spTree>
    <p:extLst>
      <p:ext uri="{BB962C8B-B14F-4D97-AF65-F5344CB8AC3E}">
        <p14:creationId xmlns:p14="http://schemas.microsoft.com/office/powerpoint/2010/main" val="1606949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20C6-3029-56C5-A224-B237684C67A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A88B089-0D87-4EEA-346E-B93DBD6DE3B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1AF7EB12-F80D-A07D-2D02-2BB8F9492FE4}"/>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Non-Pay Insights</a:t>
            </a:r>
          </a:p>
        </p:txBody>
      </p:sp>
      <p:pic>
        <p:nvPicPr>
          <p:cNvPr id="5" name="Picture 4">
            <a:extLst>
              <a:ext uri="{FF2B5EF4-FFF2-40B4-BE49-F238E27FC236}">
                <a16:creationId xmlns:a16="http://schemas.microsoft.com/office/drawing/2014/main" id="{DCDF921A-5B23-FD30-5E7E-C351655C76B4}"/>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7F051540-3097-32CE-4547-8FD73319FCA3}"/>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3EFF18EB-9638-03AF-07AC-775503F7FC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DCC032C4-D455-E9B9-2203-3D1E08040D1D}"/>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0BC2127E-D1A8-FF25-1176-A49C45362864}"/>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4" name="Rectangle: Top Corners Rounded 3">
            <a:hlinkClick r:id="rId4" action="ppaction://hlinksldjump"/>
            <a:extLst>
              <a:ext uri="{FF2B5EF4-FFF2-40B4-BE49-F238E27FC236}">
                <a16:creationId xmlns:a16="http://schemas.microsoft.com/office/drawing/2014/main" id="{CB32B587-6E25-5AAF-CB27-4DC0D423FEAB}"/>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rPr>
              <a:t>Income and Expenditure Insights</a:t>
            </a:r>
          </a:p>
        </p:txBody>
      </p:sp>
      <p:sp>
        <p:nvSpPr>
          <p:cNvPr id="8" name="Rectangle: Top Corners Rounded 7">
            <a:hlinkClick r:id="rId5" action="ppaction://hlinksldjump"/>
            <a:extLst>
              <a:ext uri="{FF2B5EF4-FFF2-40B4-BE49-F238E27FC236}">
                <a16:creationId xmlns:a16="http://schemas.microsoft.com/office/drawing/2014/main" id="{3C069C7E-B8C6-141F-7C62-615A30449BFF}"/>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Executive Summary</a:t>
            </a:r>
          </a:p>
        </p:txBody>
      </p:sp>
      <p:graphicFrame>
        <p:nvGraphicFramePr>
          <p:cNvPr id="7" name="Table 6">
            <a:extLst>
              <a:ext uri="{FF2B5EF4-FFF2-40B4-BE49-F238E27FC236}">
                <a16:creationId xmlns:a16="http://schemas.microsoft.com/office/drawing/2014/main" id="{B69567F0-360E-B999-F0DC-E7B22F4D19C9}"/>
              </a:ext>
            </a:extLst>
          </p:cNvPr>
          <p:cNvGraphicFramePr>
            <a:graphicFrameLocks noGrp="1"/>
          </p:cNvGraphicFramePr>
          <p:nvPr>
            <p:extLst>
              <p:ext uri="{D42A27DB-BD31-4B8C-83A1-F6EECF244321}">
                <p14:modId xmlns:p14="http://schemas.microsoft.com/office/powerpoint/2010/main" val="2002274806"/>
              </p:ext>
            </p:extLst>
          </p:nvPr>
        </p:nvGraphicFramePr>
        <p:xfrm>
          <a:off x="184362" y="4617720"/>
          <a:ext cx="11823275" cy="2011680"/>
        </p:xfrm>
        <a:graphic>
          <a:graphicData uri="http://schemas.openxmlformats.org/drawingml/2006/table">
            <a:tbl>
              <a:tblPr firstRow="1" bandRow="1">
                <a:tableStyleId>{5C22544A-7EE6-4342-B048-85BDC9FD1C3A}</a:tableStyleId>
              </a:tblPr>
              <a:tblGrid>
                <a:gridCol w="11823275">
                  <a:extLst>
                    <a:ext uri="{9D8B030D-6E8A-4147-A177-3AD203B41FA5}">
                      <a16:colId xmlns:a16="http://schemas.microsoft.com/office/drawing/2014/main" val="3430755889"/>
                    </a:ext>
                  </a:extLst>
                </a:gridCol>
              </a:tblGrid>
              <a:tr h="219303">
                <a:tc>
                  <a:txBody>
                    <a:bodyPr/>
                    <a:lstStyle/>
                    <a:p>
                      <a:pPr algn="l"/>
                      <a:r>
                        <a:rPr lang="en-GB" sz="12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1705685">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tx1"/>
                          </a:solidFill>
                          <a:latin typeface="Arial" panose="020B0604020202020204" pitchFamily="34" charset="0"/>
                          <a:ea typeface="+mn-ea"/>
                          <a:cs typeface="Arial" panose="020B0604020202020204" pitchFamily="34" charset="0"/>
                        </a:rPr>
                        <a:t>Key issue in Clinical Services &amp; Supplies linked to M&amp;SE (General Clinical consumables), bed contracts, additional costs linked to increased activity through improved productivity and transport costs for patient transfers.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dirty="0">
                          <a:solidFill>
                            <a:schemeClr val="tx1"/>
                          </a:solidFill>
                          <a:latin typeface="Arial" panose="020B0604020202020204" pitchFamily="34" charset="0"/>
                          <a:cs typeface="Arial" panose="020B0604020202020204" pitchFamily="34" charset="0"/>
                        </a:rPr>
                        <a:t>Within the ledger the gross Joint Commissioning Committee (JCC) income is reflected within the income lines and not netted off against expenditure and so overall the Health Board position is not adversely affected. If JCC activity increases the gross level of expenditure and income will increase. The main drivers within this category of clinical consumable expenditure include heart valves &amp; pacemakers, linked to some JCC activity.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dirty="0">
                          <a:solidFill>
                            <a:schemeClr val="tx1"/>
                          </a:solidFill>
                          <a:latin typeface="Arial" panose="020B0604020202020204" pitchFamily="34" charset="0"/>
                          <a:cs typeface="Arial" panose="020B0604020202020204" pitchFamily="34" charset="0"/>
                        </a:rPr>
                        <a:t>Non-Pay also includes secondary care drugs; a breakdown of the categories of Clinical Consumables based on actual spend is provided in the table on the right.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tx1"/>
                          </a:solidFill>
                          <a:latin typeface="Arial" panose="020B0604020202020204" pitchFamily="34" charset="0"/>
                          <a:ea typeface="+mn-ea"/>
                          <a:cs typeface="Arial" panose="020B0604020202020204" pitchFamily="34" charset="0"/>
                        </a:rPr>
                        <a:t>Prescribing is overspent by £0.9m in-month (Month 5, £0.4m) following receipt of the latest datasets (July 2026, PAR data is received 2 months in arrears); the overspend is partly driven by the No Cheaper Stock Obtainable (NCSO) position linked to global conflicts are affecting shipping routes which is adversely impacting on the availability of medicines and increasing prices of procurement due to additional delivery costs. Balance is linked to growth. </a:t>
                      </a:r>
                    </a:p>
                  </a:txBody>
                  <a:tcPr/>
                </a:tc>
                <a:extLst>
                  <a:ext uri="{0D108BD9-81ED-4DB2-BD59-A6C34878D82A}">
                    <a16:rowId xmlns:a16="http://schemas.microsoft.com/office/drawing/2014/main" val="3724772163"/>
                  </a:ext>
                </a:extLst>
              </a:tr>
            </a:tbl>
          </a:graphicData>
        </a:graphic>
      </p:graphicFrame>
      <p:sp>
        <p:nvSpPr>
          <p:cNvPr id="15" name="Rectangle 14">
            <a:extLst>
              <a:ext uri="{FF2B5EF4-FFF2-40B4-BE49-F238E27FC236}">
                <a16:creationId xmlns:a16="http://schemas.microsoft.com/office/drawing/2014/main" id="{32182E81-7B59-1BE3-1BCB-C9E145B387C4}"/>
              </a:ext>
            </a:extLst>
          </p:cNvPr>
          <p:cNvSpPr/>
          <p:nvPr/>
        </p:nvSpPr>
        <p:spPr>
          <a:xfrm>
            <a:off x="5524665" y="207369"/>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algn="ctr">
              <a:spcBef>
                <a:spcPts val="0"/>
              </a:spcBef>
              <a:defRPr/>
            </a:pPr>
            <a:r>
              <a:rPr lang="en-GB" sz="1400" b="1" dirty="0">
                <a:solidFill>
                  <a:srgbClr val="002060"/>
                </a:solidFill>
                <a:latin typeface="Arial"/>
              </a:rPr>
              <a:t>In-Month Actual</a:t>
            </a:r>
          </a:p>
          <a:p>
            <a:pPr algn="ctr">
              <a:spcBef>
                <a:spcPts val="0"/>
              </a:spcBef>
              <a:defRPr/>
            </a:pPr>
            <a:r>
              <a:rPr lang="en-GB" sz="1400" b="1" dirty="0">
                <a:solidFill>
                  <a:srgbClr val="002060"/>
                </a:solidFill>
                <a:latin typeface="Arial"/>
              </a:rPr>
              <a:t>£78.664m</a:t>
            </a:r>
          </a:p>
          <a:p>
            <a:pPr algn="ctr">
              <a:spcBef>
                <a:spcPts val="50"/>
              </a:spcBef>
              <a:defRPr/>
            </a:pPr>
            <a:r>
              <a:rPr lang="en-GB" sz="1050" dirty="0">
                <a:solidFill>
                  <a:srgbClr val="002060"/>
                </a:solidFill>
              </a:rPr>
              <a:t>Variance to Ledger  </a:t>
            </a:r>
            <a:r>
              <a:rPr lang="en-GB" sz="1050" b="1" dirty="0">
                <a:solidFill>
                  <a:srgbClr val="002060"/>
                </a:solidFill>
              </a:rPr>
              <a:t>£2.8m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a:ea typeface="+mn-ea"/>
              <a:cs typeface="+mn-cs"/>
            </a:endParaRPr>
          </a:p>
        </p:txBody>
      </p:sp>
      <p:sp>
        <p:nvSpPr>
          <p:cNvPr id="25" name="Rectangle 24">
            <a:extLst>
              <a:ext uri="{FF2B5EF4-FFF2-40B4-BE49-F238E27FC236}">
                <a16:creationId xmlns:a16="http://schemas.microsoft.com/office/drawing/2014/main" id="{CD332BAB-86F8-4F6C-8F28-4681A4590492}"/>
              </a:ext>
            </a:extLst>
          </p:cNvPr>
          <p:cNvSpPr/>
          <p:nvPr/>
        </p:nvSpPr>
        <p:spPr>
          <a:xfrm>
            <a:off x="7423331" y="207866"/>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R="0" lvl="0" indent="0" algn="ctr" fontAlgn="auto">
              <a:lnSpc>
                <a:spcPct val="100000"/>
              </a:lnSpc>
              <a:spcAft>
                <a:spcPts val="0"/>
              </a:spcAft>
              <a:buClrTx/>
              <a:buSzTx/>
              <a:buFontTx/>
              <a:buNone/>
              <a:tabLst/>
              <a:defRPr/>
            </a:pPr>
            <a:r>
              <a:rPr lang="en-GB" sz="1400" b="1" dirty="0">
                <a:solidFill>
                  <a:srgbClr val="002060"/>
                </a:solidFill>
                <a:latin typeface="Arial"/>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a:rPr>
              <a:t>£454.906m</a:t>
            </a:r>
          </a:p>
          <a:p>
            <a:pPr algn="ctr">
              <a:spcBef>
                <a:spcPts val="50"/>
              </a:spcBef>
              <a:defRPr/>
            </a:pPr>
            <a:r>
              <a:rPr lang="en-GB" sz="1050" dirty="0">
                <a:solidFill>
                  <a:srgbClr val="002060"/>
                </a:solidFill>
              </a:rPr>
              <a:t>Variance to Ledger </a:t>
            </a:r>
            <a:r>
              <a:rPr lang="en-GB" sz="1050" b="1" dirty="0">
                <a:solidFill>
                  <a:srgbClr val="002060"/>
                </a:solidFill>
              </a:rPr>
              <a:t>£34.3m</a:t>
            </a:r>
            <a:endParaRPr kumimoji="0" lang="en-GB" sz="1050" b="1" i="0" u="none" strike="noStrike" kern="1200" cap="none" spc="0" normalizeH="0" baseline="0" noProof="0" dirty="0">
              <a:ln>
                <a:noFill/>
              </a:ln>
              <a:solidFill>
                <a:srgbClr val="002060"/>
              </a:solidFill>
              <a:effectLst/>
              <a:uLnTx/>
              <a:uFillTx/>
              <a:latin typeface="Arial"/>
              <a:ea typeface="+mn-ea"/>
              <a:cs typeface="+mn-cs"/>
            </a:endParaRPr>
          </a:p>
        </p:txBody>
      </p:sp>
      <p:sp>
        <p:nvSpPr>
          <p:cNvPr id="27" name="Oval 26">
            <a:extLst>
              <a:ext uri="{FF2B5EF4-FFF2-40B4-BE49-F238E27FC236}">
                <a16:creationId xmlns:a16="http://schemas.microsoft.com/office/drawing/2014/main" id="{FD81D948-D33E-0721-84AE-2F2413852D9D}"/>
              </a:ext>
            </a:extLst>
          </p:cNvPr>
          <p:cNvSpPr/>
          <p:nvPr/>
        </p:nvSpPr>
        <p:spPr>
          <a:xfrm>
            <a:off x="8886557" y="5440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CDC36EC1-EDB6-72FE-2C82-DA7CFCB74EBB}"/>
              </a:ext>
            </a:extLst>
          </p:cNvPr>
          <p:cNvSpPr/>
          <p:nvPr/>
        </p:nvSpPr>
        <p:spPr>
          <a:xfrm>
            <a:off x="7020785" y="523365"/>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90BB393-1E9D-6765-F82D-D1A5F83CD924}"/>
              </a:ext>
            </a:extLst>
          </p:cNvPr>
          <p:cNvSpPr txBox="1"/>
          <p:nvPr/>
        </p:nvSpPr>
        <p:spPr>
          <a:xfrm>
            <a:off x="9829800" y="838074"/>
            <a:ext cx="1912469" cy="246221"/>
          </a:xfrm>
          <a:prstGeom prst="rect">
            <a:avLst/>
          </a:prstGeom>
          <a:noFill/>
        </p:spPr>
        <p:txBody>
          <a:bodyPr wrap="square" rtlCol="0">
            <a:spAutoFit/>
          </a:bodyPr>
          <a:lstStyle/>
          <a:p>
            <a:r>
              <a:rPr lang="en-GB" sz="1000" i="1" dirty="0">
                <a:solidFill>
                  <a:schemeClr val="bg1"/>
                </a:solidFill>
              </a:rPr>
              <a:t># includes  saving non-delivery</a:t>
            </a:r>
          </a:p>
        </p:txBody>
      </p:sp>
      <p:pic>
        <p:nvPicPr>
          <p:cNvPr id="16" name="Picture 15">
            <a:extLst>
              <a:ext uri="{FF2B5EF4-FFF2-40B4-BE49-F238E27FC236}">
                <a16:creationId xmlns:a16="http://schemas.microsoft.com/office/drawing/2014/main" id="{0C5D8499-310B-D12B-766E-C7C33D6C8890}"/>
              </a:ext>
            </a:extLst>
          </p:cNvPr>
          <p:cNvPicPr>
            <a:picLocks noChangeAspect="1"/>
          </p:cNvPicPr>
          <p:nvPr/>
        </p:nvPicPr>
        <p:blipFill>
          <a:blip r:embed="rId6"/>
          <a:stretch>
            <a:fillRect/>
          </a:stretch>
        </p:blipFill>
        <p:spPr>
          <a:xfrm>
            <a:off x="9893591" y="1257443"/>
            <a:ext cx="2129442" cy="1566403"/>
          </a:xfrm>
          <a:prstGeom prst="rect">
            <a:avLst/>
          </a:prstGeom>
        </p:spPr>
      </p:pic>
      <p:pic>
        <p:nvPicPr>
          <p:cNvPr id="19" name="Picture 18">
            <a:extLst>
              <a:ext uri="{FF2B5EF4-FFF2-40B4-BE49-F238E27FC236}">
                <a16:creationId xmlns:a16="http://schemas.microsoft.com/office/drawing/2014/main" id="{0C6B49B4-0D83-641F-1725-04C499861145}"/>
              </a:ext>
            </a:extLst>
          </p:cNvPr>
          <p:cNvPicPr>
            <a:picLocks noChangeAspect="1"/>
          </p:cNvPicPr>
          <p:nvPr/>
        </p:nvPicPr>
        <p:blipFill>
          <a:blip r:embed="rId7"/>
          <a:stretch>
            <a:fillRect/>
          </a:stretch>
        </p:blipFill>
        <p:spPr>
          <a:xfrm>
            <a:off x="4251960" y="1239375"/>
            <a:ext cx="5522976" cy="3332126"/>
          </a:xfrm>
          <a:prstGeom prst="rect">
            <a:avLst/>
          </a:prstGeom>
        </p:spPr>
      </p:pic>
      <p:pic>
        <p:nvPicPr>
          <p:cNvPr id="22" name="Picture 21">
            <a:extLst>
              <a:ext uri="{FF2B5EF4-FFF2-40B4-BE49-F238E27FC236}">
                <a16:creationId xmlns:a16="http://schemas.microsoft.com/office/drawing/2014/main" id="{52B09DD0-16ED-82A2-B3FA-131C04AD4A01}"/>
              </a:ext>
            </a:extLst>
          </p:cNvPr>
          <p:cNvPicPr>
            <a:picLocks noChangeAspect="1"/>
          </p:cNvPicPr>
          <p:nvPr/>
        </p:nvPicPr>
        <p:blipFill>
          <a:blip r:embed="rId8"/>
          <a:stretch>
            <a:fillRect/>
          </a:stretch>
        </p:blipFill>
        <p:spPr>
          <a:xfrm>
            <a:off x="168967" y="1239022"/>
            <a:ext cx="3964338" cy="3332125"/>
          </a:xfrm>
          <a:prstGeom prst="rect">
            <a:avLst/>
          </a:prstGeom>
        </p:spPr>
      </p:pic>
    </p:spTree>
    <p:extLst>
      <p:ext uri="{BB962C8B-B14F-4D97-AF65-F5344CB8AC3E}">
        <p14:creationId xmlns:p14="http://schemas.microsoft.com/office/powerpoint/2010/main" val="2988079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B3A3D-72F7-EFEF-08B3-11BD9B5CCF1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1B2C4B-2520-7FD2-C17D-498C2AE36114}"/>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CE34117B-F98F-569C-4838-2D4BE9CE7E5E}"/>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Income Insights</a:t>
            </a:r>
          </a:p>
        </p:txBody>
      </p:sp>
      <p:pic>
        <p:nvPicPr>
          <p:cNvPr id="5" name="Picture 4">
            <a:extLst>
              <a:ext uri="{FF2B5EF4-FFF2-40B4-BE49-F238E27FC236}">
                <a16:creationId xmlns:a16="http://schemas.microsoft.com/office/drawing/2014/main" id="{BB6138A0-E6BA-3C7C-C8CB-C9982B26B3E9}"/>
              </a:ext>
            </a:extLst>
          </p:cNvPr>
          <p:cNvPicPr>
            <a:picLocks noChangeAspect="1"/>
          </p:cNvPicPr>
          <p:nvPr/>
        </p:nvPicPr>
        <p:blipFill>
          <a:blip r:embed="rId2"/>
          <a:stretch>
            <a:fillRect/>
          </a:stretch>
        </p:blipFill>
        <p:spPr>
          <a:xfrm>
            <a:off x="9426803" y="158251"/>
            <a:ext cx="2596229" cy="710455"/>
          </a:xfrm>
          <a:prstGeom prst="rect">
            <a:avLst/>
          </a:prstGeom>
        </p:spPr>
      </p:pic>
      <p:sp>
        <p:nvSpPr>
          <p:cNvPr id="6" name="Rectangle: Top Corners Rounded 5">
            <a:extLst>
              <a:ext uri="{FF2B5EF4-FFF2-40B4-BE49-F238E27FC236}">
                <a16:creationId xmlns:a16="http://schemas.microsoft.com/office/drawing/2014/main" id="{4EF66B3D-8B56-D760-1AB9-6B65781C8DA1}"/>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B87D20BC-6DD7-1806-6E23-AB6AD8806E3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16D5CB55-FD78-4314-512E-38D36F999CE2}"/>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F4ABAF70-116F-0F34-1140-CC149C3B25C0}"/>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4" action="ppaction://hlinksldjump"/>
            <a:extLst>
              <a:ext uri="{FF2B5EF4-FFF2-40B4-BE49-F238E27FC236}">
                <a16:creationId xmlns:a16="http://schemas.microsoft.com/office/drawing/2014/main" id="{92677A27-9998-BD22-76F5-027DED3A3979}"/>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5" action="ppaction://hlinksldjump"/>
            <a:extLst>
              <a:ext uri="{FF2B5EF4-FFF2-40B4-BE49-F238E27FC236}">
                <a16:creationId xmlns:a16="http://schemas.microsoft.com/office/drawing/2014/main" id="{80B464FD-6CB8-2995-1530-402F794DD1CF}"/>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11" name="Table 10">
            <a:extLst>
              <a:ext uri="{FF2B5EF4-FFF2-40B4-BE49-F238E27FC236}">
                <a16:creationId xmlns:a16="http://schemas.microsoft.com/office/drawing/2014/main" id="{1D7C2386-60B4-7DBD-76E6-F2FD4F26FA14}"/>
              </a:ext>
            </a:extLst>
          </p:cNvPr>
          <p:cNvGraphicFramePr>
            <a:graphicFrameLocks noGrp="1"/>
          </p:cNvGraphicFramePr>
          <p:nvPr>
            <p:extLst>
              <p:ext uri="{D42A27DB-BD31-4B8C-83A1-F6EECF244321}">
                <p14:modId xmlns:p14="http://schemas.microsoft.com/office/powerpoint/2010/main" val="1372478957"/>
              </p:ext>
            </p:extLst>
          </p:nvPr>
        </p:nvGraphicFramePr>
        <p:xfrm>
          <a:off x="8429013" y="1226020"/>
          <a:ext cx="3594019" cy="4267200"/>
        </p:xfrm>
        <a:graphic>
          <a:graphicData uri="http://schemas.openxmlformats.org/drawingml/2006/table">
            <a:tbl>
              <a:tblPr firstRow="1" bandRow="1">
                <a:tableStyleId>{5C22544A-7EE6-4342-B048-85BDC9FD1C3A}</a:tableStyleId>
              </a:tblPr>
              <a:tblGrid>
                <a:gridCol w="3594019">
                  <a:extLst>
                    <a:ext uri="{9D8B030D-6E8A-4147-A177-3AD203B41FA5}">
                      <a16:colId xmlns:a16="http://schemas.microsoft.com/office/drawing/2014/main" val="3430755889"/>
                    </a:ext>
                  </a:extLst>
                </a:gridCol>
              </a:tblGrid>
              <a:tr h="292692">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975639">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Income increased by £1.2m between Month 05 and M06.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strike="sng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 one-off refund from our card services provider for catering income arrears was received in month.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HCRW quarterly funding for Clinical Research Unit was also received during the month.</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strike="sng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rebates relating to Mounjaro continue to provide an increase in income.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strike="sng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Joint Commissioning Committee (JCC) income as a provider reported a breakeven position in Month 6 (Month 5 also breakeven).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Dental contract income underperformed in-month by £0.1m.</a:t>
                      </a:r>
                      <a:endParaRPr lang="en-GB" sz="1400" strike="noStrike" dirty="0">
                        <a:solidFill>
                          <a:srgbClr val="00206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7" name="Rectangle 6">
            <a:extLst>
              <a:ext uri="{FF2B5EF4-FFF2-40B4-BE49-F238E27FC236}">
                <a16:creationId xmlns:a16="http://schemas.microsoft.com/office/drawing/2014/main" id="{89AB669D-09A6-22A1-0F71-30084C1A8EAE}"/>
              </a:ext>
            </a:extLst>
          </p:cNvPr>
          <p:cNvSpPr/>
          <p:nvPr/>
        </p:nvSpPr>
        <p:spPr>
          <a:xfrm>
            <a:off x="7524226" y="189564"/>
            <a:ext cx="1881714" cy="840752"/>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£176.698m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£0.6m)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65E62CFE-F555-7A82-75E2-CF5D551F5DC3}"/>
              </a:ext>
            </a:extLst>
          </p:cNvPr>
          <p:cNvSpPr/>
          <p:nvPr/>
        </p:nvSpPr>
        <p:spPr>
          <a:xfrm>
            <a:off x="5524666" y="189564"/>
            <a:ext cx="1881714" cy="840752"/>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£31.116m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£1.0m)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2AEB05D8-1894-30EA-F741-793D67A0227C}"/>
              </a:ext>
            </a:extLst>
          </p:cNvPr>
          <p:cNvSpPr/>
          <p:nvPr/>
        </p:nvSpPr>
        <p:spPr>
          <a:xfrm>
            <a:off x="7168019" y="512315"/>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8" name="Picture 17">
            <a:extLst>
              <a:ext uri="{FF2B5EF4-FFF2-40B4-BE49-F238E27FC236}">
                <a16:creationId xmlns:a16="http://schemas.microsoft.com/office/drawing/2014/main" id="{E11D6B8B-6CDD-40C3-7050-E71225FBFF9D}"/>
              </a:ext>
            </a:extLst>
          </p:cNvPr>
          <p:cNvPicPr>
            <a:picLocks noChangeAspect="1"/>
          </p:cNvPicPr>
          <p:nvPr/>
        </p:nvPicPr>
        <p:blipFill>
          <a:blip r:embed="rId6"/>
          <a:stretch>
            <a:fillRect/>
          </a:stretch>
        </p:blipFill>
        <p:spPr>
          <a:xfrm>
            <a:off x="5869999" y="1225658"/>
            <a:ext cx="2413160" cy="3946438"/>
          </a:xfrm>
          <a:prstGeom prst="rect">
            <a:avLst/>
          </a:prstGeom>
        </p:spPr>
      </p:pic>
      <p:pic>
        <p:nvPicPr>
          <p:cNvPr id="21" name="Picture 20">
            <a:extLst>
              <a:ext uri="{FF2B5EF4-FFF2-40B4-BE49-F238E27FC236}">
                <a16:creationId xmlns:a16="http://schemas.microsoft.com/office/drawing/2014/main" id="{2A1CF425-046E-90E7-E028-78820A1A7218}"/>
              </a:ext>
            </a:extLst>
          </p:cNvPr>
          <p:cNvPicPr>
            <a:picLocks noChangeAspect="1"/>
          </p:cNvPicPr>
          <p:nvPr/>
        </p:nvPicPr>
        <p:blipFill>
          <a:blip r:embed="rId7"/>
          <a:stretch>
            <a:fillRect/>
          </a:stretch>
        </p:blipFill>
        <p:spPr>
          <a:xfrm>
            <a:off x="99191" y="1225658"/>
            <a:ext cx="5624954" cy="3946438"/>
          </a:xfrm>
          <a:prstGeom prst="rect">
            <a:avLst/>
          </a:prstGeom>
        </p:spPr>
      </p:pic>
      <p:pic>
        <p:nvPicPr>
          <p:cNvPr id="24" name="Picture 23">
            <a:extLst>
              <a:ext uri="{FF2B5EF4-FFF2-40B4-BE49-F238E27FC236}">
                <a16:creationId xmlns:a16="http://schemas.microsoft.com/office/drawing/2014/main" id="{DD00DAF6-0721-0A5F-F28B-40CCD7799266}"/>
              </a:ext>
            </a:extLst>
          </p:cNvPr>
          <p:cNvPicPr>
            <a:picLocks noChangeAspect="1"/>
          </p:cNvPicPr>
          <p:nvPr/>
        </p:nvPicPr>
        <p:blipFill>
          <a:blip r:embed="rId8"/>
          <a:stretch>
            <a:fillRect/>
          </a:stretch>
        </p:blipFill>
        <p:spPr>
          <a:xfrm>
            <a:off x="99190" y="5297893"/>
            <a:ext cx="6698105" cy="1443701"/>
          </a:xfrm>
          <a:prstGeom prst="rect">
            <a:avLst/>
          </a:prstGeom>
        </p:spPr>
      </p:pic>
      <p:sp>
        <p:nvSpPr>
          <p:cNvPr id="17" name="Oval 16">
            <a:extLst>
              <a:ext uri="{FF2B5EF4-FFF2-40B4-BE49-F238E27FC236}">
                <a16:creationId xmlns:a16="http://schemas.microsoft.com/office/drawing/2014/main" id="{A1CEAD2A-0A24-EFCA-77EA-877560645C6C}"/>
              </a:ext>
            </a:extLst>
          </p:cNvPr>
          <p:cNvSpPr/>
          <p:nvPr/>
        </p:nvSpPr>
        <p:spPr>
          <a:xfrm>
            <a:off x="9183334" y="515168"/>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94550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86051-7CC3-A6ED-24CD-B96238FC412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44B03E-BEEF-BC5A-BCB0-85B60A4C4962}"/>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35F6B3E7-C7C1-DE87-8210-B5D5ACB4E190}"/>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CHC Insights</a:t>
            </a:r>
          </a:p>
        </p:txBody>
      </p:sp>
      <p:pic>
        <p:nvPicPr>
          <p:cNvPr id="5" name="Picture 4">
            <a:extLst>
              <a:ext uri="{FF2B5EF4-FFF2-40B4-BE49-F238E27FC236}">
                <a16:creationId xmlns:a16="http://schemas.microsoft.com/office/drawing/2014/main" id="{9F2C115B-A31B-7374-985A-1BF490DB20B1}"/>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A279ECE7-3BB3-C7F2-B751-D35A78E7DA9E}"/>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65673ECC-9620-396C-CF90-877704F8F0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E93C5B4D-4C1E-4BC9-3E3E-BDC2620046C0}"/>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EB59131C-B36A-89EC-B3C3-A68ECD29673A}"/>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741D1019-F2D3-A0F8-D293-26824071F795}"/>
              </a:ext>
            </a:extLst>
          </p:cNvPr>
          <p:cNvGraphicFramePr>
            <a:graphicFrameLocks noGrp="1"/>
          </p:cNvGraphicFramePr>
          <p:nvPr>
            <p:extLst>
              <p:ext uri="{D42A27DB-BD31-4B8C-83A1-F6EECF244321}">
                <p14:modId xmlns:p14="http://schemas.microsoft.com/office/powerpoint/2010/main" val="1095221056"/>
              </p:ext>
            </p:extLst>
          </p:nvPr>
        </p:nvGraphicFramePr>
        <p:xfrm>
          <a:off x="4782312" y="3362714"/>
          <a:ext cx="7240720" cy="3206380"/>
        </p:xfrm>
        <a:graphic>
          <a:graphicData uri="http://schemas.openxmlformats.org/drawingml/2006/table">
            <a:tbl>
              <a:tblPr firstRow="1" bandRow="1">
                <a:tableStyleId>{5C22544A-7EE6-4342-B048-85BDC9FD1C3A}</a:tableStyleId>
              </a:tblPr>
              <a:tblGrid>
                <a:gridCol w="7240720">
                  <a:extLst>
                    <a:ext uri="{9D8B030D-6E8A-4147-A177-3AD203B41FA5}">
                      <a16:colId xmlns:a16="http://schemas.microsoft.com/office/drawing/2014/main" val="3430755889"/>
                    </a:ext>
                  </a:extLst>
                </a:gridCol>
              </a:tblGrid>
              <a:tr h="508900">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657587">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In Month 6 CHC was overspent by £0.6m, (Month 5, £0.6m), with a minimal change in case numbers. Given this position the impact of CHC has been clearly set out as a risk.</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An analysis of actual expenditure and patient numbers for 2026/27, is provided in table above. The table also includes the Adult Mental Health temporary placements within the Private Sector for transparency.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graphs on the left reflect average expenditure in the last two financial years, compared to the in- month position. MH/LD excludes the temporary placements and PCT excludes Free Nursing Care/Self Funders.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Patient No. Private Inpatients (or Out of Areas Placements); the numbers at the end of September were on average 22, down from the 33 seen at highest point in August. There is an expectation of 6 discharges in the opening week of October, leaving 16 patients. The cost pressures above planning assumptions could be £2.4m if there is an unexpected increase in Q3/4. This is now reported as a separate Financial Risk to WG as part of the MMR.</a:t>
                      </a:r>
                      <a:endParaRPr lang="en-GB" sz="1400"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10" name="Rectangle: Top Corners Rounded 9">
            <a:hlinkClick r:id="rId5" action="ppaction://hlinksldjump"/>
            <a:extLst>
              <a:ext uri="{FF2B5EF4-FFF2-40B4-BE49-F238E27FC236}">
                <a16:creationId xmlns:a16="http://schemas.microsoft.com/office/drawing/2014/main" id="{C5A1505F-44C2-CA4F-5E0E-08208EFABDB3}"/>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51A0796A-3F5B-F917-8BA1-66B77A850240}"/>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3">
            <a:extLst>
              <a:ext uri="{FF2B5EF4-FFF2-40B4-BE49-F238E27FC236}">
                <a16:creationId xmlns:a16="http://schemas.microsoft.com/office/drawing/2014/main" id="{27FF85E1-8EBB-4C95-A5FF-454F34FAFA14}"/>
              </a:ext>
            </a:extLst>
          </p:cNvPr>
          <p:cNvSpPr/>
          <p:nvPr/>
        </p:nvSpPr>
        <p:spPr>
          <a:xfrm>
            <a:off x="5544850" y="167295"/>
            <a:ext cx="1739540"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£8.288m</a:t>
            </a:r>
          </a:p>
          <a:p>
            <a:pPr algn="ctr">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£0.7m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D5F0C7ED-1945-DEEE-9E5A-758443832D2E}"/>
              </a:ext>
            </a:extLst>
          </p:cNvPr>
          <p:cNvSpPr/>
          <p:nvPr/>
        </p:nvSpPr>
        <p:spPr>
          <a:xfrm>
            <a:off x="7430646" y="167295"/>
            <a:ext cx="1772593"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£47.486m</a:t>
            </a:r>
          </a:p>
          <a:p>
            <a:pPr marR="0" lvl="0" indent="0" algn="ctr" fontAlgn="auto">
              <a:lnSpc>
                <a:spcPct val="100000"/>
              </a:lnSpc>
              <a:spcAft>
                <a:spcPts val="0"/>
              </a:spcAft>
              <a:buClrTx/>
              <a:buSzTx/>
              <a:buFontTx/>
              <a:buNone/>
              <a:tabLst/>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£2.7m </a:t>
            </a:r>
          </a:p>
        </p:txBody>
      </p:sp>
      <p:sp>
        <p:nvSpPr>
          <p:cNvPr id="15" name="Oval 14">
            <a:extLst>
              <a:ext uri="{FF2B5EF4-FFF2-40B4-BE49-F238E27FC236}">
                <a16:creationId xmlns:a16="http://schemas.microsoft.com/office/drawing/2014/main" id="{2BD40ECE-D853-3392-6A58-5BA0529858C6}"/>
              </a:ext>
            </a:extLst>
          </p:cNvPr>
          <p:cNvSpPr/>
          <p:nvPr/>
        </p:nvSpPr>
        <p:spPr>
          <a:xfrm>
            <a:off x="6946284" y="485212"/>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Oval 24">
            <a:extLst>
              <a:ext uri="{FF2B5EF4-FFF2-40B4-BE49-F238E27FC236}">
                <a16:creationId xmlns:a16="http://schemas.microsoft.com/office/drawing/2014/main" id="{06607643-30AB-AD6B-7C19-315058EB8A70}"/>
              </a:ext>
            </a:extLst>
          </p:cNvPr>
          <p:cNvSpPr/>
          <p:nvPr/>
        </p:nvSpPr>
        <p:spPr>
          <a:xfrm>
            <a:off x="8885270" y="461071"/>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7" name="Picture 16">
            <a:extLst>
              <a:ext uri="{FF2B5EF4-FFF2-40B4-BE49-F238E27FC236}">
                <a16:creationId xmlns:a16="http://schemas.microsoft.com/office/drawing/2014/main" id="{36BABC3D-43D4-878B-5478-C39CA48D6115}"/>
              </a:ext>
            </a:extLst>
          </p:cNvPr>
          <p:cNvPicPr>
            <a:picLocks noChangeAspect="1"/>
          </p:cNvPicPr>
          <p:nvPr/>
        </p:nvPicPr>
        <p:blipFill>
          <a:blip r:embed="rId6"/>
          <a:stretch>
            <a:fillRect/>
          </a:stretch>
        </p:blipFill>
        <p:spPr>
          <a:xfrm>
            <a:off x="4782312" y="1253071"/>
            <a:ext cx="7240720" cy="1848724"/>
          </a:xfrm>
          <a:prstGeom prst="rect">
            <a:avLst/>
          </a:prstGeom>
        </p:spPr>
      </p:pic>
      <p:pic>
        <p:nvPicPr>
          <p:cNvPr id="19" name="Picture 18">
            <a:extLst>
              <a:ext uri="{FF2B5EF4-FFF2-40B4-BE49-F238E27FC236}">
                <a16:creationId xmlns:a16="http://schemas.microsoft.com/office/drawing/2014/main" id="{541FE573-7A78-7203-464A-0C14D8C0A450}"/>
              </a:ext>
            </a:extLst>
          </p:cNvPr>
          <p:cNvPicPr>
            <a:picLocks noChangeAspect="1"/>
          </p:cNvPicPr>
          <p:nvPr/>
        </p:nvPicPr>
        <p:blipFill>
          <a:blip r:embed="rId7"/>
          <a:stretch>
            <a:fillRect/>
          </a:stretch>
        </p:blipFill>
        <p:spPr>
          <a:xfrm>
            <a:off x="168858" y="1253071"/>
            <a:ext cx="4471708" cy="2676556"/>
          </a:xfrm>
          <a:prstGeom prst="rect">
            <a:avLst/>
          </a:prstGeom>
        </p:spPr>
      </p:pic>
      <p:pic>
        <p:nvPicPr>
          <p:cNvPr id="22" name="Picture 21">
            <a:extLst>
              <a:ext uri="{FF2B5EF4-FFF2-40B4-BE49-F238E27FC236}">
                <a16:creationId xmlns:a16="http://schemas.microsoft.com/office/drawing/2014/main" id="{37BDF251-7C81-3D4C-F72A-EA1290EB3E83}"/>
              </a:ext>
            </a:extLst>
          </p:cNvPr>
          <p:cNvPicPr>
            <a:picLocks noChangeAspect="1"/>
          </p:cNvPicPr>
          <p:nvPr/>
        </p:nvPicPr>
        <p:blipFill>
          <a:blip r:embed="rId8"/>
          <a:stretch>
            <a:fillRect/>
          </a:stretch>
        </p:blipFill>
        <p:spPr>
          <a:xfrm>
            <a:off x="168859" y="4057290"/>
            <a:ext cx="4471708" cy="2676555"/>
          </a:xfrm>
          <a:prstGeom prst="rect">
            <a:avLst/>
          </a:prstGeom>
        </p:spPr>
      </p:pic>
    </p:spTree>
    <p:extLst>
      <p:ext uri="{BB962C8B-B14F-4D97-AF65-F5344CB8AC3E}">
        <p14:creationId xmlns:p14="http://schemas.microsoft.com/office/powerpoint/2010/main" val="2286566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0FEC5-265C-0B22-1C92-906C81BF0A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08A96A5-CB03-69E0-801C-442AA30300DF}"/>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CFEE5DB7-79EC-3F3A-4208-4573C0970C3A}"/>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LTA Performance Insight</a:t>
            </a:r>
          </a:p>
        </p:txBody>
      </p:sp>
      <p:pic>
        <p:nvPicPr>
          <p:cNvPr id="5" name="Picture 4">
            <a:extLst>
              <a:ext uri="{FF2B5EF4-FFF2-40B4-BE49-F238E27FC236}">
                <a16:creationId xmlns:a16="http://schemas.microsoft.com/office/drawing/2014/main" id="{9A2FD95A-E75D-11C5-1362-676C99D8B549}"/>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E87F27C1-81AA-B08F-BA22-1FA87C505F8B}"/>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1941D3EB-60EC-3751-6DB5-F4F53B4ACBE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DDF5AABA-160B-C0B1-802C-A35400F44A68}"/>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65E4A174-38D5-7EDA-847C-70F46256BACB}"/>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9328CC06-95C3-3645-99EF-C9E8A4E170E8}"/>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90754172-2025-6CE9-6696-46B9D2A7FEB9}"/>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3">
            <a:extLst>
              <a:ext uri="{FF2B5EF4-FFF2-40B4-BE49-F238E27FC236}">
                <a16:creationId xmlns:a16="http://schemas.microsoft.com/office/drawing/2014/main" id="{EA856BBF-A5AF-AD41-EB25-789C7332B162}"/>
              </a:ext>
            </a:extLst>
          </p:cNvPr>
          <p:cNvSpPr/>
          <p:nvPr/>
        </p:nvSpPr>
        <p:spPr>
          <a:xfrm>
            <a:off x="5544850" y="167295"/>
            <a:ext cx="1739540"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In-Month Actual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dirty="0">
                <a:solidFill>
                  <a:srgbClr val="002060"/>
                </a:solidFill>
                <a:latin typeface="Arial" panose="020B0604020202020204" pitchFamily="34" charset="0"/>
                <a:cs typeface="Arial" panose="020B0604020202020204" pitchFamily="34" charset="0"/>
              </a:rPr>
              <a:t>Provider/Commissioner</a:t>
            </a:r>
            <a:endParaRPr lang="en-GB" sz="1050" dirty="0">
              <a:solidFill>
                <a:srgbClr val="002060"/>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r>
              <a:rPr lang="en-GB" sz="1050" dirty="0">
                <a:solidFill>
                  <a:srgbClr val="002060"/>
                </a:solidFill>
                <a:latin typeface="Arial" panose="020B0604020202020204" pitchFamily="34" charset="0"/>
                <a:cs typeface="Arial" panose="020B0604020202020204" pitchFamily="34" charset="0"/>
              </a:rPr>
              <a:t>Variance Ledger  = </a:t>
            </a:r>
            <a:r>
              <a:rPr lang="en-GB" sz="1050" dirty="0">
                <a:solidFill>
                  <a:srgbClr val="00B050"/>
                </a:solidFill>
                <a:latin typeface="Arial" panose="020B0604020202020204" pitchFamily="34" charset="0"/>
                <a:cs typeface="Arial" panose="020B0604020202020204" pitchFamily="34" charset="0"/>
              </a:rPr>
              <a:t>(£1.56m)</a:t>
            </a:r>
            <a:r>
              <a:rPr lang="en-GB" sz="1050" dirty="0">
                <a:solidFill>
                  <a:srgbClr val="002060"/>
                </a:solidFill>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E16BCDA3-3FF4-8193-E9B6-E6BFD8C76F3C}"/>
              </a:ext>
            </a:extLst>
          </p:cNvPr>
          <p:cNvSpPr/>
          <p:nvPr/>
        </p:nvSpPr>
        <p:spPr>
          <a:xfrm>
            <a:off x="7430646" y="167295"/>
            <a:ext cx="1772593"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YTD Actual</a:t>
            </a:r>
          </a:p>
          <a:p>
            <a:pPr algn="ctr">
              <a:spcBef>
                <a:spcPts val="50"/>
              </a:spcBef>
              <a:defRPr/>
            </a:pPr>
            <a:r>
              <a:rPr lang="en-GB" sz="1050" b="1" dirty="0">
                <a:solidFill>
                  <a:srgbClr val="002060"/>
                </a:solidFill>
                <a:latin typeface="Arial" panose="020B0604020202020204" pitchFamily="34" charset="0"/>
                <a:cs typeface="Arial" panose="020B0604020202020204" pitchFamily="34" charset="0"/>
              </a:rPr>
              <a:t>Provider/Commissioner</a:t>
            </a:r>
            <a:endParaRPr lang="en-GB" sz="1050" dirty="0">
              <a:solidFill>
                <a:srgbClr val="002060"/>
              </a:solidFill>
              <a:latin typeface="Arial" panose="020B0604020202020204" pitchFamily="34" charset="0"/>
              <a:cs typeface="Arial" panose="020B0604020202020204" pitchFamily="34" charset="0"/>
            </a:endParaRP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Ledger  = </a:t>
            </a:r>
            <a:r>
              <a:rPr lang="en-GB" sz="1050" dirty="0">
                <a:solidFill>
                  <a:srgbClr val="00B050"/>
                </a:solidFill>
                <a:latin typeface="Arial" panose="020B0604020202020204" pitchFamily="34" charset="0"/>
                <a:cs typeface="Arial" panose="020B0604020202020204" pitchFamily="34" charset="0"/>
              </a:rPr>
              <a:t>(£3.91m)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a:t>
            </a:r>
          </a:p>
        </p:txBody>
      </p:sp>
      <p:sp>
        <p:nvSpPr>
          <p:cNvPr id="16" name="Oval 15">
            <a:extLst>
              <a:ext uri="{FF2B5EF4-FFF2-40B4-BE49-F238E27FC236}">
                <a16:creationId xmlns:a16="http://schemas.microsoft.com/office/drawing/2014/main" id="{6D3233C5-B78C-0F8D-612F-1883B7C9B702}"/>
              </a:ext>
            </a:extLst>
          </p:cNvPr>
          <p:cNvSpPr/>
          <p:nvPr/>
        </p:nvSpPr>
        <p:spPr>
          <a:xfrm>
            <a:off x="7112677" y="244090"/>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Oval 18">
            <a:extLst>
              <a:ext uri="{FF2B5EF4-FFF2-40B4-BE49-F238E27FC236}">
                <a16:creationId xmlns:a16="http://schemas.microsoft.com/office/drawing/2014/main" id="{D9D6333E-65DB-BD74-9584-74D5BC6A4CEF}"/>
              </a:ext>
            </a:extLst>
          </p:cNvPr>
          <p:cNvSpPr/>
          <p:nvPr/>
        </p:nvSpPr>
        <p:spPr>
          <a:xfrm>
            <a:off x="8966824" y="244091"/>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F29549BF-3A80-F87B-3D17-7B8F415E974B}"/>
              </a:ext>
            </a:extLst>
          </p:cNvPr>
          <p:cNvSpPr txBox="1"/>
          <p:nvPr/>
        </p:nvSpPr>
        <p:spPr>
          <a:xfrm>
            <a:off x="469914" y="1419373"/>
            <a:ext cx="11302985" cy="338555"/>
          </a:xfrm>
          <a:prstGeom prst="rect">
            <a:avLst/>
          </a:prstGeom>
          <a:solidFill>
            <a:srgbClr val="002060"/>
          </a:solidFill>
        </p:spPr>
        <p:txBody>
          <a:bodyPr wrap="square" rtlCol="0">
            <a:spAutoFit/>
          </a:bodyPr>
          <a:lstStyle/>
          <a:p>
            <a:pPr algn="ctr"/>
            <a:r>
              <a:rPr lang="en-GB" sz="1600" b="1" dirty="0">
                <a:solidFill>
                  <a:schemeClr val="bg1"/>
                </a:solidFill>
              </a:rPr>
              <a:t>SBUHB LTA/SLA values and forecast performance 2026/27 per Month 5 activity</a:t>
            </a:r>
          </a:p>
        </p:txBody>
      </p:sp>
      <p:pic>
        <p:nvPicPr>
          <p:cNvPr id="12" name="Picture 11">
            <a:extLst>
              <a:ext uri="{FF2B5EF4-FFF2-40B4-BE49-F238E27FC236}">
                <a16:creationId xmlns:a16="http://schemas.microsoft.com/office/drawing/2014/main" id="{767AD382-5D13-7DEC-9A00-864851FB522B}"/>
              </a:ext>
            </a:extLst>
          </p:cNvPr>
          <p:cNvPicPr>
            <a:picLocks noChangeAspect="1"/>
          </p:cNvPicPr>
          <p:nvPr/>
        </p:nvPicPr>
        <p:blipFill>
          <a:blip r:embed="rId6"/>
          <a:stretch>
            <a:fillRect/>
          </a:stretch>
        </p:blipFill>
        <p:spPr>
          <a:xfrm>
            <a:off x="469914" y="1951672"/>
            <a:ext cx="11302984" cy="4579985"/>
          </a:xfrm>
          <a:prstGeom prst="rect">
            <a:avLst/>
          </a:prstGeom>
        </p:spPr>
      </p:pic>
    </p:spTree>
    <p:extLst>
      <p:ext uri="{BB962C8B-B14F-4D97-AF65-F5344CB8AC3E}">
        <p14:creationId xmlns:p14="http://schemas.microsoft.com/office/powerpoint/2010/main" val="4134246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F67CB-19BB-B467-C6EE-00FCAD77F31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EB9D3C2-D5DD-421F-9BEF-DAF1DB53418C}"/>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FC24A6D1-37F7-5C27-A0AB-A00AD99E9974}"/>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Savings Insights</a:t>
            </a:r>
          </a:p>
        </p:txBody>
      </p:sp>
      <p:pic>
        <p:nvPicPr>
          <p:cNvPr id="5" name="Picture 4">
            <a:extLst>
              <a:ext uri="{FF2B5EF4-FFF2-40B4-BE49-F238E27FC236}">
                <a16:creationId xmlns:a16="http://schemas.microsoft.com/office/drawing/2014/main" id="{AB1323CD-216B-7A56-D2EB-6A022E89D163}"/>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CC050FB-537F-FD99-9820-83AC9375AA29}"/>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D4623618-B84C-7966-5EEF-2DCEB514889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BF248362-AA91-93AC-AC36-16A054F3396B}"/>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5" action="ppaction://hlinksldjump"/>
            <a:extLst>
              <a:ext uri="{FF2B5EF4-FFF2-40B4-BE49-F238E27FC236}">
                <a16:creationId xmlns:a16="http://schemas.microsoft.com/office/drawing/2014/main" id="{4C116E33-284D-DDAD-2F72-7A336E8A6C22}"/>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6" action="ppaction://hlinksldjump"/>
            <a:extLst>
              <a:ext uri="{FF2B5EF4-FFF2-40B4-BE49-F238E27FC236}">
                <a16:creationId xmlns:a16="http://schemas.microsoft.com/office/drawing/2014/main" id="{A9930EA5-61C8-1597-76AD-F35FB878760E}"/>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09882797-92A6-5218-9DDF-12E1D071CDF5}"/>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grpSp>
        <p:nvGrpSpPr>
          <p:cNvPr id="14" name="Group 13">
            <a:extLst>
              <a:ext uri="{FF2B5EF4-FFF2-40B4-BE49-F238E27FC236}">
                <a16:creationId xmlns:a16="http://schemas.microsoft.com/office/drawing/2014/main" id="{45532FFD-F923-88DC-567A-488FC5DB0A5A}"/>
              </a:ext>
            </a:extLst>
          </p:cNvPr>
          <p:cNvGrpSpPr>
            <a:grpSpLocks/>
          </p:cNvGrpSpPr>
          <p:nvPr/>
        </p:nvGrpSpPr>
        <p:grpSpPr>
          <a:xfrm>
            <a:off x="137949" y="1232757"/>
            <a:ext cx="11885084" cy="950407"/>
            <a:chOff x="137949" y="1255041"/>
            <a:chExt cx="11885084" cy="1272007"/>
          </a:xfrm>
        </p:grpSpPr>
        <p:sp>
          <p:nvSpPr>
            <p:cNvPr id="26" name="Rectangle 25">
              <a:extLst>
                <a:ext uri="{FF2B5EF4-FFF2-40B4-BE49-F238E27FC236}">
                  <a16:creationId xmlns:a16="http://schemas.microsoft.com/office/drawing/2014/main" id="{DC8F6BDB-2DDC-D5CC-F09B-063EFAB653CD}"/>
                </a:ext>
              </a:extLst>
            </p:cNvPr>
            <p:cNvSpPr>
              <a:spLocks/>
            </p:cNvSpPr>
            <p:nvPr/>
          </p:nvSpPr>
          <p:spPr>
            <a:xfrm>
              <a:off x="3625078" y="1255041"/>
              <a:ext cx="2700000" cy="1251283"/>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kern="1200" cap="none" spc="0" normalizeH="0" baseline="0" noProof="0" dirty="0">
                  <a:ln>
                    <a:noFill/>
                  </a:ln>
                  <a:solidFill>
                    <a:srgbClr val="002060"/>
                  </a:solidFill>
                  <a:effectLst/>
                  <a:uLnTx/>
                  <a:uFillTx/>
                  <a:latin typeface="Arial"/>
                  <a:ea typeface="+mn-ea"/>
                  <a:cs typeface="+mn-cs"/>
                </a:rPr>
                <a:t>Recurrent Savings</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i="0" u="none" kern="1200" cap="none" spc="0" normalizeH="0" baseline="0" noProof="0" dirty="0">
                  <a:ln>
                    <a:noFill/>
                  </a:ln>
                  <a:solidFill>
                    <a:srgbClr val="002060"/>
                  </a:solidFill>
                  <a:effectLst/>
                  <a:uLnTx/>
                  <a:uFillTx/>
                  <a:latin typeface="Arial"/>
                  <a:ea typeface="+mn-ea"/>
                  <a:cs typeface="+mn-cs"/>
                </a:rPr>
                <a:t>Target = £65.0m</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i="0" u="none" kern="1200" cap="none" spc="0" normalizeH="0" baseline="0" noProof="0" dirty="0">
                  <a:ln>
                    <a:noFill/>
                  </a:ln>
                  <a:solidFill>
                    <a:srgbClr val="002060"/>
                  </a:solidFill>
                  <a:effectLst/>
                  <a:uLnTx/>
                  <a:uFillTx/>
                  <a:latin typeface="Arial"/>
                  <a:ea typeface="+mn-ea"/>
                  <a:cs typeface="+mn-cs"/>
                </a:rPr>
                <a:t>Green &amp; Amber =  £32.</a:t>
              </a:r>
              <a:r>
                <a:rPr lang="en-GB" sz="1200" dirty="0">
                  <a:solidFill>
                    <a:srgbClr val="002060"/>
                  </a:solidFill>
                  <a:latin typeface="Arial"/>
                </a:rPr>
                <a:t>9</a:t>
              </a:r>
              <a:r>
                <a:rPr kumimoji="0" lang="en-GB" sz="1200" i="0" u="none" kern="1200" cap="none" spc="0" normalizeH="0" baseline="0" noProof="0" dirty="0">
                  <a:ln>
                    <a:noFill/>
                  </a:ln>
                  <a:solidFill>
                    <a:srgbClr val="002060"/>
                  </a:solidFill>
                  <a:effectLst/>
                  <a:uLnTx/>
                  <a:uFillTx/>
                  <a:latin typeface="Arial"/>
                  <a:ea typeface="+mn-ea"/>
                  <a:cs typeface="+mn-cs"/>
                </a:rPr>
                <a:t>m</a:t>
              </a:r>
            </a:p>
            <a:p>
              <a:pPr marL="0" marR="0" lvl="0" indent="0" algn="ctr" defTabSz="914400" rtl="0" eaLnBrk="1" fontAlgn="auto" latinLnBrk="0" hangingPunct="1">
                <a:lnSpc>
                  <a:spcPct val="100000"/>
                </a:lnSpc>
                <a:spcBef>
                  <a:spcPts val="50"/>
                </a:spcBef>
                <a:spcAft>
                  <a:spcPts val="0"/>
                </a:spcAft>
                <a:buClrTx/>
                <a:buSzTx/>
                <a:buFontTx/>
                <a:buNone/>
                <a:tabLst/>
                <a:defRPr/>
              </a:pPr>
              <a:r>
                <a:rPr lang="en-GB" sz="1200" dirty="0">
                  <a:solidFill>
                    <a:srgbClr val="002060"/>
                  </a:solidFill>
                  <a:latin typeface="Arial"/>
                </a:rPr>
                <a:t>Green &amp; Amber % Target = 50%</a:t>
              </a:r>
              <a:endParaRPr kumimoji="0" lang="en-GB" sz="1200" i="0" u="none" kern="1200" cap="none" spc="0" normalizeH="0" baseline="0" noProof="0" dirty="0">
                <a:ln>
                  <a:noFill/>
                </a:ln>
                <a:solidFill>
                  <a:srgbClr val="002060"/>
                </a:solidFill>
                <a:effectLst/>
                <a:uLnTx/>
                <a:uFillTx/>
                <a:latin typeface="Arial"/>
                <a:ea typeface="+mn-ea"/>
                <a:cs typeface="+mn-cs"/>
              </a:endParaRPr>
            </a:p>
          </p:txBody>
        </p:sp>
        <p:sp>
          <p:nvSpPr>
            <p:cNvPr id="28" name="Rectangle 27">
              <a:extLst>
                <a:ext uri="{FF2B5EF4-FFF2-40B4-BE49-F238E27FC236}">
                  <a16:creationId xmlns:a16="http://schemas.microsoft.com/office/drawing/2014/main" id="{1ABC9DD3-0E11-59BC-4056-F8614C2CD708}"/>
                </a:ext>
              </a:extLst>
            </p:cNvPr>
            <p:cNvSpPr>
              <a:spLocks/>
            </p:cNvSpPr>
            <p:nvPr/>
          </p:nvSpPr>
          <p:spPr>
            <a:xfrm>
              <a:off x="761720" y="1255041"/>
              <a:ext cx="2700000" cy="1253765"/>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a:ea typeface="+mn-ea"/>
                  <a:cs typeface="+mn-cs"/>
                </a:rPr>
                <a:t>In Year Savings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Target = £</a:t>
              </a:r>
              <a:r>
                <a:rPr lang="en-GB" sz="1200" dirty="0">
                  <a:solidFill>
                    <a:srgbClr val="002060"/>
                  </a:solidFill>
                  <a:latin typeface="Arial"/>
                </a:rPr>
                <a:t>65.0</a:t>
              </a:r>
              <a:r>
                <a:rPr kumimoji="0" lang="en-GB" sz="1200" i="0" u="none" strike="noStrike" kern="1200" cap="none" spc="0" normalizeH="0" baseline="0" noProof="0" dirty="0">
                  <a:ln>
                    <a:noFill/>
                  </a:ln>
                  <a:solidFill>
                    <a:srgbClr val="002060"/>
                  </a:solidFill>
                  <a:effectLst/>
                  <a:uLnTx/>
                  <a:uFillTx/>
                  <a:latin typeface="Arial"/>
                  <a:ea typeface="+mn-ea"/>
                  <a:cs typeface="+mn-cs"/>
                </a:rPr>
                <a:t>m</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a:ea typeface="+mn-ea"/>
                  <a:cs typeface="+mn-cs"/>
                </a:rPr>
                <a:t>Green &amp; Amber = £48.7m</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a:ea typeface="+mn-ea"/>
                  <a:cs typeface="+mn-cs"/>
                </a:rPr>
                <a:t>Green &amp; Amber % Target = </a:t>
              </a:r>
              <a:r>
                <a:rPr lang="en-GB" sz="1200" dirty="0">
                  <a:solidFill>
                    <a:srgbClr val="002060"/>
                  </a:solidFill>
                  <a:latin typeface="Arial"/>
                </a:rPr>
                <a:t>75</a:t>
              </a:r>
              <a:r>
                <a:rPr kumimoji="0" lang="en-GB" sz="1200" b="0" i="0" u="none" strike="noStrike" kern="1200" cap="none" spc="0" normalizeH="0" baseline="0" noProof="0" dirty="0">
                  <a:ln>
                    <a:noFill/>
                  </a:ln>
                  <a:solidFill>
                    <a:srgbClr val="002060"/>
                  </a:solidFill>
                  <a:effectLst/>
                  <a:uLnTx/>
                  <a:uFillTx/>
                  <a:latin typeface="Arial"/>
                  <a:ea typeface="+mn-ea"/>
                  <a:cs typeface="+mn-cs"/>
                </a:rPr>
                <a:t>%</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2800" b="1" i="0" u="none" strike="noStrike" kern="1200" cap="none" spc="0" normalizeH="0" baseline="0" noProof="0" dirty="0">
                <a:ln>
                  <a:noFill/>
                </a:ln>
                <a:solidFill>
                  <a:srgbClr val="002060"/>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7BF24E8A-327A-37E1-6D99-88E7BD12E686}"/>
                </a:ext>
              </a:extLst>
            </p:cNvPr>
            <p:cNvSpPr>
              <a:spLocks/>
            </p:cNvSpPr>
            <p:nvPr/>
          </p:nvSpPr>
          <p:spPr>
            <a:xfrm>
              <a:off x="6483054" y="1255041"/>
              <a:ext cx="2700000" cy="1253765"/>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a:ea typeface="+mn-ea"/>
                  <a:cs typeface="+mn-cs"/>
                </a:rPr>
                <a:t>In Month Delivery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Target = £</a:t>
              </a:r>
              <a:r>
                <a:rPr lang="en-GB" sz="1200" dirty="0">
                  <a:solidFill>
                    <a:srgbClr val="002060"/>
                  </a:solidFill>
                  <a:latin typeface="Arial"/>
                </a:rPr>
                <a:t>5.4m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Achieved = </a:t>
              </a:r>
              <a:r>
                <a:rPr lang="en-GB" sz="1200" dirty="0">
                  <a:solidFill>
                    <a:srgbClr val="002060"/>
                  </a:solidFill>
                  <a:latin typeface="Arial"/>
                </a:rPr>
                <a:t>£7</a:t>
              </a:r>
              <a:r>
                <a:rPr kumimoji="0" lang="en-GB" sz="1200" i="0" u="none" strike="noStrike" kern="1200" cap="none" spc="0" normalizeH="0" baseline="0" noProof="0" dirty="0">
                  <a:ln>
                    <a:noFill/>
                  </a:ln>
                  <a:solidFill>
                    <a:srgbClr val="002060"/>
                  </a:solidFill>
                  <a:effectLst/>
                  <a:uLnTx/>
                  <a:uFillTx/>
                  <a:latin typeface="Arial"/>
                  <a:ea typeface="+mn-ea"/>
                  <a:cs typeface="+mn-cs"/>
                </a:rPr>
                <a:t>.2m</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rgbClr val="002060"/>
                  </a:solidFill>
                  <a:latin typeface="Arial"/>
                </a:rPr>
                <a:t>Gap = (£1.8)m</a:t>
              </a:r>
              <a:endParaRPr kumimoji="0" lang="en-GB" sz="120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a:ea typeface="+mn-ea"/>
                <a:cs typeface="+mn-cs"/>
              </a:endParaRPr>
            </a:p>
          </p:txBody>
        </p:sp>
        <p:sp>
          <p:nvSpPr>
            <p:cNvPr id="30" name="Rectangle 29">
              <a:extLst>
                <a:ext uri="{FF2B5EF4-FFF2-40B4-BE49-F238E27FC236}">
                  <a16:creationId xmlns:a16="http://schemas.microsoft.com/office/drawing/2014/main" id="{DB1F5C3A-F0A4-4657-5E18-543C203B38BF}"/>
                </a:ext>
              </a:extLst>
            </p:cNvPr>
            <p:cNvSpPr>
              <a:spLocks/>
            </p:cNvSpPr>
            <p:nvPr/>
          </p:nvSpPr>
          <p:spPr>
            <a:xfrm>
              <a:off x="9323033" y="1273283"/>
              <a:ext cx="2700000" cy="1253765"/>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a:ea typeface="+mn-ea"/>
                  <a:cs typeface="+mn-cs"/>
                </a:rPr>
                <a:t>YTD Delivery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rgbClr val="002060"/>
                  </a:solidFill>
                  <a:latin typeface="Arial"/>
                </a:rPr>
                <a:t>Target = £32.5m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Achieved = £</a:t>
              </a:r>
              <a:r>
                <a:rPr lang="en-GB" sz="1200" dirty="0">
                  <a:solidFill>
                    <a:srgbClr val="002060"/>
                  </a:solidFill>
                  <a:latin typeface="Arial"/>
                </a:rPr>
                <a:t>21</a:t>
              </a:r>
              <a:r>
                <a:rPr kumimoji="0" lang="en-GB" sz="1200" i="0" u="none" strike="noStrike" kern="1200" cap="none" spc="0" normalizeH="0" baseline="0" noProof="0" dirty="0">
                  <a:ln>
                    <a:noFill/>
                  </a:ln>
                  <a:solidFill>
                    <a:srgbClr val="002060"/>
                  </a:solidFill>
                  <a:effectLst/>
                  <a:uLnTx/>
                  <a:uFillTx/>
                  <a:latin typeface="Arial"/>
                  <a:ea typeface="+mn-ea"/>
                  <a:cs typeface="+mn-cs"/>
                </a:rPr>
                <a:t>.3m</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rgbClr val="002060"/>
                  </a:solidFill>
                  <a:latin typeface="Arial"/>
                </a:rPr>
                <a:t>Gap = £11.2m</a:t>
              </a:r>
              <a:endParaRPr kumimoji="0" lang="en-GB" sz="1200" i="0" u="none" strike="noStrike" kern="1200" cap="none" spc="0" normalizeH="0" baseline="0" noProof="0" dirty="0">
                <a:ln>
                  <a:noFill/>
                </a:ln>
                <a:solidFill>
                  <a:srgbClr val="002060"/>
                </a:solidFill>
                <a:effectLst/>
                <a:uLnTx/>
                <a:uFillTx/>
                <a:latin typeface="Arial"/>
                <a:ea typeface="+mn-ea"/>
                <a:cs typeface="+mn-cs"/>
              </a:endParaRPr>
            </a:p>
          </p:txBody>
        </p:sp>
        <p:sp>
          <p:nvSpPr>
            <p:cNvPr id="31" name="Rectangle 30">
              <a:extLst>
                <a:ext uri="{FF2B5EF4-FFF2-40B4-BE49-F238E27FC236}">
                  <a16:creationId xmlns:a16="http://schemas.microsoft.com/office/drawing/2014/main" id="{4CB39D70-1FC7-4BE1-F95A-464A1435D784}"/>
                </a:ext>
              </a:extLst>
            </p:cNvPr>
            <p:cNvSpPr>
              <a:spLocks/>
            </p:cNvSpPr>
            <p:nvPr/>
          </p:nvSpPr>
          <p:spPr>
            <a:xfrm>
              <a:off x="137949" y="1255042"/>
              <a:ext cx="468487" cy="1253765"/>
            </a:xfrm>
            <a:prstGeom prst="rect">
              <a:avLst/>
            </a:prstGeom>
            <a:solidFill>
              <a:srgbClr val="3A4972"/>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vert="vert270" lIns="18000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a:ea typeface="+mn-ea"/>
                  <a:cs typeface="+mn-cs"/>
                </a:rPr>
                <a:t>Savings</a:t>
              </a:r>
              <a:br>
                <a:rPr kumimoji="0" lang="en-GB" sz="1400" b="1" i="0" u="none" strike="noStrike" kern="1200" cap="none" spc="0" normalizeH="0" baseline="0" noProof="0" dirty="0">
                  <a:ln>
                    <a:noFill/>
                  </a:ln>
                  <a:solidFill>
                    <a:srgbClr val="002060"/>
                  </a:solidFill>
                  <a:effectLst/>
                  <a:uLnTx/>
                  <a:uFillTx/>
                  <a:latin typeface="Arial"/>
                  <a:ea typeface="+mn-ea"/>
                  <a:cs typeface="+mn-cs"/>
                </a:rPr>
              </a:br>
              <a:br>
                <a:rPr kumimoji="0" lang="en-GB" sz="1400" b="1" i="0" u="none" strike="noStrike" kern="1200" cap="none" spc="0" normalizeH="0" baseline="0" noProof="0" dirty="0">
                  <a:ln>
                    <a:noFill/>
                  </a:ln>
                  <a:solidFill>
                    <a:srgbClr val="002060"/>
                  </a:solidFill>
                  <a:effectLst/>
                  <a:uLnTx/>
                  <a:uFillTx/>
                  <a:latin typeface="Arial"/>
                  <a:ea typeface="+mn-ea"/>
                  <a:cs typeface="+mn-cs"/>
                </a:rPr>
              </a:br>
              <a:endParaRPr kumimoji="0" lang="en-GB" sz="1400" b="1" i="0" u="none" strike="noStrike" kern="1200" cap="none" spc="0" normalizeH="0" baseline="0" noProof="0" dirty="0">
                <a:ln>
                  <a:noFill/>
                </a:ln>
                <a:solidFill>
                  <a:srgbClr val="002060"/>
                </a:solidFill>
                <a:effectLst/>
                <a:uLnTx/>
                <a:uFillTx/>
                <a:latin typeface="Arial"/>
                <a:ea typeface="+mn-ea"/>
                <a:cs typeface="+mn-cs"/>
              </a:endParaRPr>
            </a:p>
          </p:txBody>
        </p:sp>
      </p:grpSp>
      <p:pic>
        <p:nvPicPr>
          <p:cNvPr id="12" name="Picture 11">
            <a:extLst>
              <a:ext uri="{FF2B5EF4-FFF2-40B4-BE49-F238E27FC236}">
                <a16:creationId xmlns:a16="http://schemas.microsoft.com/office/drawing/2014/main" id="{F33C510F-C51F-4684-A33F-9EF4AD32CF91}"/>
              </a:ext>
            </a:extLst>
          </p:cNvPr>
          <p:cNvPicPr>
            <a:picLocks noChangeAspect="1"/>
          </p:cNvPicPr>
          <p:nvPr/>
        </p:nvPicPr>
        <p:blipFill>
          <a:blip r:embed="rId7"/>
          <a:stretch>
            <a:fillRect/>
          </a:stretch>
        </p:blipFill>
        <p:spPr>
          <a:xfrm>
            <a:off x="469915" y="2446695"/>
            <a:ext cx="5951191" cy="4073607"/>
          </a:xfrm>
          <a:prstGeom prst="rect">
            <a:avLst/>
          </a:prstGeom>
        </p:spPr>
      </p:pic>
      <p:pic>
        <p:nvPicPr>
          <p:cNvPr id="16" name="Picture 15">
            <a:extLst>
              <a:ext uri="{FF2B5EF4-FFF2-40B4-BE49-F238E27FC236}">
                <a16:creationId xmlns:a16="http://schemas.microsoft.com/office/drawing/2014/main" id="{2F8CB246-C866-9A6F-A367-FDA1A9C29D1F}"/>
              </a:ext>
            </a:extLst>
          </p:cNvPr>
          <p:cNvPicPr>
            <a:picLocks noChangeAspect="1"/>
          </p:cNvPicPr>
          <p:nvPr/>
        </p:nvPicPr>
        <p:blipFill>
          <a:blip r:embed="rId8"/>
          <a:stretch>
            <a:fillRect/>
          </a:stretch>
        </p:blipFill>
        <p:spPr>
          <a:xfrm>
            <a:off x="6579887" y="2420184"/>
            <a:ext cx="5142197" cy="4100118"/>
          </a:xfrm>
          <a:prstGeom prst="rect">
            <a:avLst/>
          </a:prstGeom>
        </p:spPr>
      </p:pic>
    </p:spTree>
    <p:extLst>
      <p:ext uri="{BB962C8B-B14F-4D97-AF65-F5344CB8AC3E}">
        <p14:creationId xmlns:p14="http://schemas.microsoft.com/office/powerpoint/2010/main" val="429248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24DFE-1F42-87CD-1009-9969C6D5E1D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116C39E-D4CD-6C79-F701-E1A5D5A90F7B}"/>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E3D9355A-C638-96EC-65D4-39F2B04B0922}"/>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Reserves Insights</a:t>
            </a:r>
          </a:p>
        </p:txBody>
      </p:sp>
      <p:pic>
        <p:nvPicPr>
          <p:cNvPr id="5" name="Picture 4">
            <a:extLst>
              <a:ext uri="{FF2B5EF4-FFF2-40B4-BE49-F238E27FC236}">
                <a16:creationId xmlns:a16="http://schemas.microsoft.com/office/drawing/2014/main" id="{E64F73FE-F138-5D01-D63D-71102DAC16D3}"/>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F5065845-F576-4C2A-1241-F66B4819906D}"/>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083BA002-D63B-5681-3F8D-951CEEF6ABE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D24B4F2D-2449-BF78-C85E-45C997F0943C}"/>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0C71A806-EA76-BB27-8004-06DC656F7D49}"/>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CF481938-7EBA-4CB1-37C7-6BD36378C0BD}"/>
              </a:ext>
            </a:extLst>
          </p:cNvPr>
          <p:cNvGraphicFramePr>
            <a:graphicFrameLocks noGrp="1"/>
          </p:cNvGraphicFramePr>
          <p:nvPr>
            <p:extLst>
              <p:ext uri="{D42A27DB-BD31-4B8C-83A1-F6EECF244321}">
                <p14:modId xmlns:p14="http://schemas.microsoft.com/office/powerpoint/2010/main" val="1367187778"/>
              </p:ext>
            </p:extLst>
          </p:nvPr>
        </p:nvGraphicFramePr>
        <p:xfrm>
          <a:off x="5684520" y="1470618"/>
          <a:ext cx="6000990" cy="3343275"/>
        </p:xfrm>
        <a:graphic>
          <a:graphicData uri="http://schemas.openxmlformats.org/drawingml/2006/table">
            <a:tbl>
              <a:tblPr firstRow="1" bandRow="1">
                <a:tableStyleId>{5C22544A-7EE6-4342-B048-85BDC9FD1C3A}</a:tableStyleId>
              </a:tblPr>
              <a:tblGrid>
                <a:gridCol w="6000990">
                  <a:extLst>
                    <a:ext uri="{9D8B030D-6E8A-4147-A177-3AD203B41FA5}">
                      <a16:colId xmlns:a16="http://schemas.microsoft.com/office/drawing/2014/main" val="3430755889"/>
                    </a:ext>
                  </a:extLst>
                </a:gridCol>
              </a:tblGrid>
              <a:tr h="423199">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920076">
                <a:tc>
                  <a:txBody>
                    <a:bodyPr/>
                    <a:lstStyle/>
                    <a:p>
                      <a:pPr marL="0" indent="0">
                        <a:buFont typeface="Arial" panose="020B0604020202020204" pitchFamily="34" charset="0"/>
                        <a:buNone/>
                      </a:pPr>
                      <a:r>
                        <a:rPr lang="en-GB" sz="1200" kern="1200" dirty="0">
                          <a:solidFill>
                            <a:schemeClr val="dk1"/>
                          </a:solidFill>
                          <a:effectLst/>
                          <a:latin typeface="Arial" panose="020B0604020202020204" pitchFamily="34" charset="0"/>
                          <a:ea typeface="+mn-ea"/>
                          <a:cs typeface="Arial" panose="020B0604020202020204" pitchFamily="34" charset="0"/>
                        </a:rPr>
                        <a:t>For 2026/27, the Health Board will hold two central reserves, and the purpose of these reserves are below:</a:t>
                      </a:r>
                    </a:p>
                    <a:p>
                      <a:pPr marL="0" indent="0">
                        <a:buFont typeface="Arial" panose="020B0604020202020204" pitchFamily="34" charset="0"/>
                        <a:buNone/>
                      </a:pPr>
                      <a:endParaRPr lang="en-GB" sz="1200" kern="1200" dirty="0">
                        <a:solidFill>
                          <a:schemeClr val="dk1"/>
                        </a:solidFill>
                        <a:effectLst/>
                        <a:latin typeface="Arial" panose="020B0604020202020204" pitchFamily="34" charset="0"/>
                        <a:ea typeface="+mn-ea"/>
                        <a:cs typeface="Arial" panose="020B0604020202020204" pitchFamily="34" charset="0"/>
                      </a:endParaRPr>
                    </a:p>
                    <a:p>
                      <a:pPr marL="285750" lvl="0" indent="-285750">
                        <a:buFont typeface="Arial" panose="020B0604020202020204" pitchFamily="34" charset="0"/>
                        <a:buChar char="•"/>
                      </a:pPr>
                      <a:r>
                        <a:rPr lang="en-GB" sz="1200" kern="1200" dirty="0">
                          <a:solidFill>
                            <a:schemeClr val="dk1"/>
                          </a:solidFill>
                          <a:effectLst/>
                          <a:latin typeface="Arial" panose="020B0604020202020204" pitchFamily="34" charset="0"/>
                          <a:ea typeface="+mn-ea"/>
                          <a:cs typeface="Arial" panose="020B0604020202020204" pitchFamily="34" charset="0"/>
                        </a:rPr>
                        <a:t>Main – this holds funding from Welsh Government or the plan that has yet to be issued to Budget Holders. These items are not surplus but either due to timing have not been issued or is an area where funding is issued based on actual values consumed in future months.</a:t>
                      </a:r>
                    </a:p>
                    <a:p>
                      <a:pPr marL="285750" lvl="0" indent="-285750">
                        <a:buFont typeface="Arial" panose="020B0604020202020204" pitchFamily="34" charset="0"/>
                        <a:buChar char="•"/>
                      </a:pPr>
                      <a:endParaRPr lang="en-GB" sz="1200"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200" kern="1200" dirty="0">
                          <a:solidFill>
                            <a:schemeClr val="dk1"/>
                          </a:solidFill>
                          <a:effectLst/>
                          <a:latin typeface="Arial" panose="020B0604020202020204" pitchFamily="34" charset="0"/>
                          <a:ea typeface="+mn-ea"/>
                          <a:cs typeface="Arial" panose="020B0604020202020204" pitchFamily="34" charset="0"/>
                        </a:rPr>
                        <a:t>NICE – this holds the total Health Board funding for all NICE costs (drugs and infrastructure) and is issued to the service each month based on the actual costs consumed as reported through the Pharmacy system.</a:t>
                      </a:r>
                      <a:endParaRPr lang="en-GB" sz="1200"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10" name="Rectangle: Top Corners Rounded 9">
            <a:hlinkClick r:id="rId5" action="ppaction://hlinksldjump"/>
            <a:extLst>
              <a:ext uri="{FF2B5EF4-FFF2-40B4-BE49-F238E27FC236}">
                <a16:creationId xmlns:a16="http://schemas.microsoft.com/office/drawing/2014/main" id="{8F23F7F6-262A-C631-ADFA-409DD74E6B04}"/>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B4C8F5EC-F639-093E-1AD0-B78A45F99283}"/>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pic>
        <p:nvPicPr>
          <p:cNvPr id="12" name="Picture 11">
            <a:extLst>
              <a:ext uri="{FF2B5EF4-FFF2-40B4-BE49-F238E27FC236}">
                <a16:creationId xmlns:a16="http://schemas.microsoft.com/office/drawing/2014/main" id="{600507C2-4471-CEA6-3009-BDA410ED78AE}"/>
              </a:ext>
            </a:extLst>
          </p:cNvPr>
          <p:cNvPicPr>
            <a:picLocks noChangeAspect="1"/>
          </p:cNvPicPr>
          <p:nvPr/>
        </p:nvPicPr>
        <p:blipFill>
          <a:blip r:embed="rId6"/>
          <a:stretch>
            <a:fillRect/>
          </a:stretch>
        </p:blipFill>
        <p:spPr>
          <a:xfrm>
            <a:off x="449731" y="1470618"/>
            <a:ext cx="4825638" cy="3789259"/>
          </a:xfrm>
          <a:prstGeom prst="rect">
            <a:avLst/>
          </a:prstGeom>
        </p:spPr>
      </p:pic>
    </p:spTree>
    <p:extLst>
      <p:ext uri="{BB962C8B-B14F-4D97-AF65-F5344CB8AC3E}">
        <p14:creationId xmlns:p14="http://schemas.microsoft.com/office/powerpoint/2010/main" val="1687304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B6524-849B-C98B-D5F4-D4522DF697F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295870A-040F-44B5-3797-B8134BE096BF}"/>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515752AD-184A-6747-4DD9-0FAF1E59D858}"/>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Anticipated Allocations</a:t>
            </a:r>
          </a:p>
        </p:txBody>
      </p:sp>
      <p:pic>
        <p:nvPicPr>
          <p:cNvPr id="5" name="Picture 4">
            <a:extLst>
              <a:ext uri="{FF2B5EF4-FFF2-40B4-BE49-F238E27FC236}">
                <a16:creationId xmlns:a16="http://schemas.microsoft.com/office/drawing/2014/main" id="{B8350D7A-FE75-6269-4747-90727D18ED0F}"/>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C91271BC-BF16-F351-A82F-652B6609B6D6}"/>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92F0DA65-9873-D51A-9000-4255798711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9F29C289-B124-493E-038E-B2E4535DFA82}"/>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9A498FFE-A431-BCAB-5123-BF758EA49D9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09A5E043-DC83-8DD1-97AC-30DD1FF13B07}"/>
              </a:ext>
            </a:extLst>
          </p:cNvPr>
          <p:cNvGraphicFramePr>
            <a:graphicFrameLocks noGrp="1"/>
          </p:cNvGraphicFramePr>
          <p:nvPr>
            <p:extLst>
              <p:ext uri="{D42A27DB-BD31-4B8C-83A1-F6EECF244321}">
                <p14:modId xmlns:p14="http://schemas.microsoft.com/office/powerpoint/2010/main" val="1785839845"/>
              </p:ext>
            </p:extLst>
          </p:nvPr>
        </p:nvGraphicFramePr>
        <p:xfrm>
          <a:off x="5593160" y="1509122"/>
          <a:ext cx="5909992" cy="1404607"/>
        </p:xfrm>
        <a:graphic>
          <a:graphicData uri="http://schemas.openxmlformats.org/drawingml/2006/table">
            <a:tbl>
              <a:tblPr firstRow="1" bandRow="1">
                <a:tableStyleId>{5C22544A-7EE6-4342-B048-85BDC9FD1C3A}</a:tableStyleId>
              </a:tblPr>
              <a:tblGrid>
                <a:gridCol w="5909992">
                  <a:extLst>
                    <a:ext uri="{9D8B030D-6E8A-4147-A177-3AD203B41FA5}">
                      <a16:colId xmlns:a16="http://schemas.microsoft.com/office/drawing/2014/main" val="3430755889"/>
                    </a:ext>
                  </a:extLst>
                </a:gridCol>
              </a:tblGrid>
              <a:tr h="252781">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1099807">
                <a:tc>
                  <a:txBody>
                    <a:bodyPr/>
                    <a:lstStyle/>
                    <a:p>
                      <a:r>
                        <a:rPr lang="en-GB" sz="1200" kern="1200" dirty="0">
                          <a:solidFill>
                            <a:schemeClr val="dk1"/>
                          </a:solidFill>
                          <a:effectLst/>
                          <a:latin typeface="Arial" panose="020B0604020202020204" pitchFamily="34" charset="0"/>
                          <a:ea typeface="+mn-ea"/>
                          <a:cs typeface="Arial" panose="020B0604020202020204" pitchFamily="34" charset="0"/>
                        </a:rPr>
                        <a:t>The current deficit plan of £71.6m is predicated on receipt of Welsh Government funding at the levels anticipated in the table opposite. </a:t>
                      </a:r>
                    </a:p>
                  </a:txBody>
                  <a:tcPr/>
                </a:tc>
                <a:extLst>
                  <a:ext uri="{0D108BD9-81ED-4DB2-BD59-A6C34878D82A}">
                    <a16:rowId xmlns:a16="http://schemas.microsoft.com/office/drawing/2014/main" val="3724772163"/>
                  </a:ext>
                </a:extLst>
              </a:tr>
            </a:tbl>
          </a:graphicData>
        </a:graphic>
      </p:graphicFrame>
      <p:sp>
        <p:nvSpPr>
          <p:cNvPr id="10" name="Rectangle: Top Corners Rounded 9">
            <a:hlinkClick r:id="rId5" action="ppaction://hlinksldjump"/>
            <a:extLst>
              <a:ext uri="{FF2B5EF4-FFF2-40B4-BE49-F238E27FC236}">
                <a16:creationId xmlns:a16="http://schemas.microsoft.com/office/drawing/2014/main" id="{FE828100-3435-41ED-C7C0-76E7D347E2CF}"/>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5B2E37D9-BCE3-247B-AB9E-B7B3B63041EB}"/>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pic>
        <p:nvPicPr>
          <p:cNvPr id="12" name="Picture 11">
            <a:extLst>
              <a:ext uri="{FF2B5EF4-FFF2-40B4-BE49-F238E27FC236}">
                <a16:creationId xmlns:a16="http://schemas.microsoft.com/office/drawing/2014/main" id="{3ACC06CD-B62C-D7A0-543F-20627633F466}"/>
              </a:ext>
            </a:extLst>
          </p:cNvPr>
          <p:cNvPicPr>
            <a:picLocks noChangeAspect="1"/>
          </p:cNvPicPr>
          <p:nvPr/>
        </p:nvPicPr>
        <p:blipFill>
          <a:blip r:embed="rId6"/>
          <a:stretch>
            <a:fillRect/>
          </a:stretch>
        </p:blipFill>
        <p:spPr>
          <a:xfrm>
            <a:off x="469914" y="1509121"/>
            <a:ext cx="4969303" cy="4837607"/>
          </a:xfrm>
          <a:prstGeom prst="rect">
            <a:avLst/>
          </a:prstGeom>
        </p:spPr>
      </p:pic>
    </p:spTree>
    <p:extLst>
      <p:ext uri="{BB962C8B-B14F-4D97-AF65-F5344CB8AC3E}">
        <p14:creationId xmlns:p14="http://schemas.microsoft.com/office/powerpoint/2010/main" val="2628201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EF126-FAB2-C47D-4A68-2A10FC92740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84066AF-C99E-3324-CF67-A3C906D18245}"/>
              </a:ext>
            </a:extLst>
          </p:cNvPr>
          <p:cNvSpPr txBox="1">
            <a:spLocks noGrp="1"/>
          </p:cNvSpPr>
          <p:nvPr>
            <p:ph type="body" sz="quarter" idx="10"/>
          </p:nvPr>
        </p:nvSpPr>
        <p:spPr>
          <a:xfrm>
            <a:off x="227668" y="2135194"/>
            <a:ext cx="10556853" cy="1211998"/>
          </a:xfrm>
          <a:prstGeom prst="rect">
            <a:avLst/>
          </a:prstGeom>
          <a:noFill/>
        </p:spPr>
        <p:txBody>
          <a:bodyPr wrap="square" rtlCol="0">
            <a:spAutoFit/>
          </a:bodyPr>
          <a:lstStyle/>
          <a:p>
            <a:r>
              <a:rPr lang="en-GB" sz="3638" dirty="0"/>
              <a:t>Appendices</a:t>
            </a:r>
          </a:p>
          <a:p>
            <a:endParaRPr lang="en-GB" sz="3638" dirty="0"/>
          </a:p>
        </p:txBody>
      </p:sp>
    </p:spTree>
    <p:extLst>
      <p:ext uri="{BB962C8B-B14F-4D97-AF65-F5344CB8AC3E}">
        <p14:creationId xmlns:p14="http://schemas.microsoft.com/office/powerpoint/2010/main" val="206685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07FE9-F52E-7A17-5FB2-F5F8E6928E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6D6A1E9-BACA-F03A-859D-61D0E2156C59}"/>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8B23BEA8-46D6-E365-A2E6-956D4C5543E2}"/>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1 – Variance by Budget Holder (Directors)</a:t>
            </a:r>
          </a:p>
        </p:txBody>
      </p:sp>
      <p:pic>
        <p:nvPicPr>
          <p:cNvPr id="5" name="Picture 4">
            <a:extLst>
              <a:ext uri="{FF2B5EF4-FFF2-40B4-BE49-F238E27FC236}">
                <a16:creationId xmlns:a16="http://schemas.microsoft.com/office/drawing/2014/main" id="{46E35AC7-72A4-5C57-4BED-38AAD6D32FDB}"/>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A998758-09E0-6CBD-5BF2-7387F925C62F}"/>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2BF2ECF3-E3B4-BD78-0396-A315B126A6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512E747F-0D32-2E2B-F56F-8576A75F015A}"/>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4" action="ppaction://hlinksldjump"/>
            <a:extLst>
              <a:ext uri="{FF2B5EF4-FFF2-40B4-BE49-F238E27FC236}">
                <a16:creationId xmlns:a16="http://schemas.microsoft.com/office/drawing/2014/main" id="{F893000B-6CF3-E895-A6FE-7913176BD725}"/>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540B8A18-E8CC-F851-EB60-4A2267AB1E9E}"/>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80FE5377-49D0-1261-7D4A-5438DD3739F3}"/>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FA82C1CE-4904-59F9-E3E4-CD9B807D779B}"/>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pic>
        <p:nvPicPr>
          <p:cNvPr id="12" name="Picture 11">
            <a:extLst>
              <a:ext uri="{FF2B5EF4-FFF2-40B4-BE49-F238E27FC236}">
                <a16:creationId xmlns:a16="http://schemas.microsoft.com/office/drawing/2014/main" id="{EAD5970D-1914-23B0-A85B-D7C48DFA6ECB}"/>
              </a:ext>
            </a:extLst>
          </p:cNvPr>
          <p:cNvPicPr>
            <a:picLocks noChangeAspect="1"/>
          </p:cNvPicPr>
          <p:nvPr/>
        </p:nvPicPr>
        <p:blipFill>
          <a:blip r:embed="rId6"/>
          <a:stretch>
            <a:fillRect/>
          </a:stretch>
        </p:blipFill>
        <p:spPr>
          <a:xfrm>
            <a:off x="469915" y="1452076"/>
            <a:ext cx="11270684" cy="3266228"/>
          </a:xfrm>
          <a:prstGeom prst="rect">
            <a:avLst/>
          </a:prstGeom>
        </p:spPr>
      </p:pic>
    </p:spTree>
    <p:extLst>
      <p:ext uri="{BB962C8B-B14F-4D97-AF65-F5344CB8AC3E}">
        <p14:creationId xmlns:p14="http://schemas.microsoft.com/office/powerpoint/2010/main" val="3861587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6C3C1-5576-6043-3F37-D665CD42194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7A41FD6-AA2A-18F1-0E86-50C33CFDD69D}"/>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D03DC834-15EC-7C80-FB1C-C5CEF0CC823D}"/>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2 – Variance by Budget Holder (1)</a:t>
            </a:r>
          </a:p>
          <a:p>
            <a:endParaRPr lang="en-GB" sz="2800" b="1"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1D11E79-DD30-1140-70D7-58B6CA1DD67A}"/>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73DC9B40-078E-6BD6-5480-634481173143}"/>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2175106C-FE69-A424-86C4-8A2C6D4E978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1D0A5F0E-EB46-8E5A-508C-92299FEBD36C}"/>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5" action="ppaction://hlinksldjump"/>
            <a:extLst>
              <a:ext uri="{FF2B5EF4-FFF2-40B4-BE49-F238E27FC236}">
                <a16:creationId xmlns:a16="http://schemas.microsoft.com/office/drawing/2014/main" id="{27B18083-F674-24C4-A8E6-602A0BCFED0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6" action="ppaction://hlinksldjump"/>
            <a:extLst>
              <a:ext uri="{FF2B5EF4-FFF2-40B4-BE49-F238E27FC236}">
                <a16:creationId xmlns:a16="http://schemas.microsoft.com/office/drawing/2014/main" id="{E2E9C669-ADBE-5F36-6838-6CC6F11BAC47}"/>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DAFEF9A6-EAD5-B4DA-0674-C63EE2AAF730}"/>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25467E1E-012F-59E9-2144-D697AD8A5C4C}"/>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sp>
        <p:nvSpPr>
          <p:cNvPr id="12" name="TextBox 11">
            <a:extLst>
              <a:ext uri="{FF2B5EF4-FFF2-40B4-BE49-F238E27FC236}">
                <a16:creationId xmlns:a16="http://schemas.microsoft.com/office/drawing/2014/main" id="{04407054-7674-BECD-0121-E1220D79802D}"/>
              </a:ext>
            </a:extLst>
          </p:cNvPr>
          <p:cNvSpPr txBox="1"/>
          <p:nvPr/>
        </p:nvSpPr>
        <p:spPr>
          <a:xfrm>
            <a:off x="211794" y="1136658"/>
            <a:ext cx="2382165"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Morriston Service Group</a:t>
            </a:r>
          </a:p>
        </p:txBody>
      </p:sp>
      <p:pic>
        <p:nvPicPr>
          <p:cNvPr id="26" name="Picture 25">
            <a:extLst>
              <a:ext uri="{FF2B5EF4-FFF2-40B4-BE49-F238E27FC236}">
                <a16:creationId xmlns:a16="http://schemas.microsoft.com/office/drawing/2014/main" id="{F6C0DCD1-B22B-0653-3649-EA5A67CCAA86}"/>
              </a:ext>
            </a:extLst>
          </p:cNvPr>
          <p:cNvPicPr>
            <a:picLocks noChangeAspect="1"/>
          </p:cNvPicPr>
          <p:nvPr/>
        </p:nvPicPr>
        <p:blipFill>
          <a:blip r:embed="rId7"/>
          <a:stretch>
            <a:fillRect/>
          </a:stretch>
        </p:blipFill>
        <p:spPr>
          <a:xfrm>
            <a:off x="293286" y="1426391"/>
            <a:ext cx="10991088" cy="2663039"/>
          </a:xfrm>
          <a:prstGeom prst="rect">
            <a:avLst/>
          </a:prstGeom>
        </p:spPr>
      </p:pic>
      <p:sp>
        <p:nvSpPr>
          <p:cNvPr id="34" name="TextBox 33">
            <a:extLst>
              <a:ext uri="{FF2B5EF4-FFF2-40B4-BE49-F238E27FC236}">
                <a16:creationId xmlns:a16="http://schemas.microsoft.com/office/drawing/2014/main" id="{F7D741F8-BBCF-8E83-9B46-89B296774D18}"/>
              </a:ext>
            </a:extLst>
          </p:cNvPr>
          <p:cNvSpPr txBox="1"/>
          <p:nvPr/>
        </p:nvSpPr>
        <p:spPr>
          <a:xfrm>
            <a:off x="211794" y="4145919"/>
            <a:ext cx="2193704"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MH &amp; LD Service Group</a:t>
            </a:r>
          </a:p>
        </p:txBody>
      </p:sp>
      <p:pic>
        <p:nvPicPr>
          <p:cNvPr id="38" name="Picture 37">
            <a:extLst>
              <a:ext uri="{FF2B5EF4-FFF2-40B4-BE49-F238E27FC236}">
                <a16:creationId xmlns:a16="http://schemas.microsoft.com/office/drawing/2014/main" id="{B6D69E1C-56F4-B6E8-827B-08DC763B6C57}"/>
              </a:ext>
            </a:extLst>
          </p:cNvPr>
          <p:cNvPicPr>
            <a:picLocks noChangeAspect="1"/>
          </p:cNvPicPr>
          <p:nvPr/>
        </p:nvPicPr>
        <p:blipFill>
          <a:blip r:embed="rId8"/>
          <a:stretch>
            <a:fillRect/>
          </a:stretch>
        </p:blipFill>
        <p:spPr>
          <a:xfrm>
            <a:off x="293286" y="4516036"/>
            <a:ext cx="10991088" cy="2183713"/>
          </a:xfrm>
          <a:prstGeom prst="rect">
            <a:avLst/>
          </a:prstGeom>
        </p:spPr>
      </p:pic>
    </p:spTree>
    <p:extLst>
      <p:ext uri="{BB962C8B-B14F-4D97-AF65-F5344CB8AC3E}">
        <p14:creationId xmlns:p14="http://schemas.microsoft.com/office/powerpoint/2010/main" val="552568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7D7C6-02BE-5C00-5856-24771A21502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78AD4D5-53DA-6F1E-6E93-900567A386A8}"/>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FF0D8246-9371-A516-19D3-D0EB9FEC50CB}"/>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2 – Variance by Budget Holder (2)</a:t>
            </a:r>
          </a:p>
          <a:p>
            <a:endParaRPr lang="en-GB" sz="2800" b="1"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DC92EEB-EE65-FD38-8799-3801F96DC2ED}"/>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D6D2A616-5458-08D4-757E-858CB38475B0}"/>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27F1C16C-D3AD-A230-89B1-646483CBEDF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82D04F9C-393B-54D2-235F-D12CAFAD9704}"/>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5" action="ppaction://hlinksldjump"/>
            <a:extLst>
              <a:ext uri="{FF2B5EF4-FFF2-40B4-BE49-F238E27FC236}">
                <a16:creationId xmlns:a16="http://schemas.microsoft.com/office/drawing/2014/main" id="{0C5137CF-BCC1-3AB4-2FCD-E781D21FECCF}"/>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6" action="ppaction://hlinksldjump"/>
            <a:extLst>
              <a:ext uri="{FF2B5EF4-FFF2-40B4-BE49-F238E27FC236}">
                <a16:creationId xmlns:a16="http://schemas.microsoft.com/office/drawing/2014/main" id="{DE5547A4-F53D-C88E-E95E-664D66B540D9}"/>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7E2A628E-3953-D481-8CB1-0DE06656A0D6}"/>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0949C5F0-7C1C-CBA8-2E69-7AD0B3E766D6}"/>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sp>
        <p:nvSpPr>
          <p:cNvPr id="14" name="TextBox 13">
            <a:extLst>
              <a:ext uri="{FF2B5EF4-FFF2-40B4-BE49-F238E27FC236}">
                <a16:creationId xmlns:a16="http://schemas.microsoft.com/office/drawing/2014/main" id="{29D74035-5DB0-86E7-2B01-A563182C1568}"/>
              </a:ext>
            </a:extLst>
          </p:cNvPr>
          <p:cNvSpPr txBox="1"/>
          <p:nvPr/>
        </p:nvSpPr>
        <p:spPr>
          <a:xfrm>
            <a:off x="265354" y="4161474"/>
            <a:ext cx="2382165"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NPTS Service Group</a:t>
            </a:r>
          </a:p>
        </p:txBody>
      </p:sp>
      <p:sp>
        <p:nvSpPr>
          <p:cNvPr id="15" name="TextBox 14">
            <a:extLst>
              <a:ext uri="{FF2B5EF4-FFF2-40B4-BE49-F238E27FC236}">
                <a16:creationId xmlns:a16="http://schemas.microsoft.com/office/drawing/2014/main" id="{80559F87-4149-36B6-FDA1-10404A381515}"/>
              </a:ext>
            </a:extLst>
          </p:cNvPr>
          <p:cNvSpPr txBox="1"/>
          <p:nvPr/>
        </p:nvSpPr>
        <p:spPr>
          <a:xfrm>
            <a:off x="265354" y="1109957"/>
            <a:ext cx="2254862"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PCC Service Group</a:t>
            </a:r>
          </a:p>
        </p:txBody>
      </p:sp>
      <p:pic>
        <p:nvPicPr>
          <p:cNvPr id="17" name="Picture 16">
            <a:extLst>
              <a:ext uri="{FF2B5EF4-FFF2-40B4-BE49-F238E27FC236}">
                <a16:creationId xmlns:a16="http://schemas.microsoft.com/office/drawing/2014/main" id="{D4697180-7249-A2FB-F939-3D2EC4F0657B}"/>
              </a:ext>
            </a:extLst>
          </p:cNvPr>
          <p:cNvPicPr>
            <a:picLocks noChangeAspect="1"/>
          </p:cNvPicPr>
          <p:nvPr/>
        </p:nvPicPr>
        <p:blipFill>
          <a:blip r:embed="rId7"/>
          <a:stretch>
            <a:fillRect/>
          </a:stretch>
        </p:blipFill>
        <p:spPr>
          <a:xfrm>
            <a:off x="343574" y="1460559"/>
            <a:ext cx="10577933" cy="2700915"/>
          </a:xfrm>
          <a:prstGeom prst="rect">
            <a:avLst/>
          </a:prstGeom>
        </p:spPr>
      </p:pic>
      <p:pic>
        <p:nvPicPr>
          <p:cNvPr id="19" name="Picture 18">
            <a:extLst>
              <a:ext uri="{FF2B5EF4-FFF2-40B4-BE49-F238E27FC236}">
                <a16:creationId xmlns:a16="http://schemas.microsoft.com/office/drawing/2014/main" id="{8362C4A8-FDEB-E6A7-38A1-0E3F3F764FD5}"/>
              </a:ext>
            </a:extLst>
          </p:cNvPr>
          <p:cNvPicPr>
            <a:picLocks noChangeAspect="1"/>
          </p:cNvPicPr>
          <p:nvPr/>
        </p:nvPicPr>
        <p:blipFill>
          <a:blip r:embed="rId8"/>
          <a:stretch>
            <a:fillRect/>
          </a:stretch>
        </p:blipFill>
        <p:spPr>
          <a:xfrm>
            <a:off x="351477" y="4507712"/>
            <a:ext cx="10570029" cy="2250594"/>
          </a:xfrm>
          <a:prstGeom prst="rect">
            <a:avLst/>
          </a:prstGeom>
        </p:spPr>
      </p:pic>
    </p:spTree>
    <p:extLst>
      <p:ext uri="{BB962C8B-B14F-4D97-AF65-F5344CB8AC3E}">
        <p14:creationId xmlns:p14="http://schemas.microsoft.com/office/powerpoint/2010/main" val="2237058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39DA6-1F2A-9CC9-261D-1E440D32753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F784D90-8D51-5F40-E402-41CAB54FA7CB}"/>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D1BC1F7E-8121-4BEE-A20E-505492A5337E}"/>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3 – Accountability Letters (1)</a:t>
            </a:r>
          </a:p>
        </p:txBody>
      </p:sp>
      <p:pic>
        <p:nvPicPr>
          <p:cNvPr id="5" name="Picture 4">
            <a:extLst>
              <a:ext uri="{FF2B5EF4-FFF2-40B4-BE49-F238E27FC236}">
                <a16:creationId xmlns:a16="http://schemas.microsoft.com/office/drawing/2014/main" id="{762C1AD6-15D2-E395-33E1-15B503B63BB1}"/>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434AF63D-AD3C-FF8E-DC18-8A8F84138CD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A8F74B24-5301-B76A-A4EC-F7854863C4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F86390FB-4202-7213-348F-2DD7D2ACB370}"/>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4" action="ppaction://hlinksldjump"/>
            <a:extLst>
              <a:ext uri="{FF2B5EF4-FFF2-40B4-BE49-F238E27FC236}">
                <a16:creationId xmlns:a16="http://schemas.microsoft.com/office/drawing/2014/main" id="{B5986AED-4CD1-5966-620D-52B9E5CBA33C}"/>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C097951A-C763-CEE4-CC06-027B92E1C5B2}"/>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780A07A2-FA32-583C-10CD-27C42632A814}"/>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6529116E-4434-0DCF-C04E-B679E95D0B34}"/>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pic>
        <p:nvPicPr>
          <p:cNvPr id="14" name="Picture 13">
            <a:extLst>
              <a:ext uri="{FF2B5EF4-FFF2-40B4-BE49-F238E27FC236}">
                <a16:creationId xmlns:a16="http://schemas.microsoft.com/office/drawing/2014/main" id="{10972CF5-F6B4-5D3A-1FD7-8FF9B9776EF6}"/>
              </a:ext>
            </a:extLst>
          </p:cNvPr>
          <p:cNvPicPr>
            <a:picLocks noChangeAspect="1"/>
          </p:cNvPicPr>
          <p:nvPr/>
        </p:nvPicPr>
        <p:blipFill>
          <a:blip r:embed="rId6"/>
          <a:stretch>
            <a:fillRect/>
          </a:stretch>
        </p:blipFill>
        <p:spPr>
          <a:xfrm>
            <a:off x="357379" y="1246387"/>
            <a:ext cx="11101195" cy="5137219"/>
          </a:xfrm>
          <a:prstGeom prst="rect">
            <a:avLst/>
          </a:prstGeom>
        </p:spPr>
      </p:pic>
    </p:spTree>
    <p:extLst>
      <p:ext uri="{BB962C8B-B14F-4D97-AF65-F5344CB8AC3E}">
        <p14:creationId xmlns:p14="http://schemas.microsoft.com/office/powerpoint/2010/main" val="1577705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2A6BD-6B6E-2E2C-7725-66AA760F6B1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B20B1E1-FE63-87A1-F1BF-77551A672091}"/>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341F02FA-DBB9-4716-07A7-051C69020DCD}"/>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3 – Accountability Letters (2)</a:t>
            </a:r>
          </a:p>
        </p:txBody>
      </p:sp>
      <p:pic>
        <p:nvPicPr>
          <p:cNvPr id="5" name="Picture 4">
            <a:extLst>
              <a:ext uri="{FF2B5EF4-FFF2-40B4-BE49-F238E27FC236}">
                <a16:creationId xmlns:a16="http://schemas.microsoft.com/office/drawing/2014/main" id="{4553C7D8-2F80-A0CE-136A-D294F225E7E4}"/>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6585148E-DCBA-56AE-3C99-A9C8E87BD4F4}"/>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F50501E9-B349-870B-489B-5D43781134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458B67C0-CED8-1880-52A8-E072E0156AE5}"/>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7E0D2F79-E27A-5923-1FE9-EB3D207C9CE2}"/>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A999E566-E314-3CB3-152B-8FBDB059ABCB}"/>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BFC9CE62-1C40-CF37-8A3F-A3A3F78C1EA5}"/>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F9CEBC45-93FF-05B7-76CA-7AC9170B368B}"/>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pic>
        <p:nvPicPr>
          <p:cNvPr id="14" name="Picture 13">
            <a:extLst>
              <a:ext uri="{FF2B5EF4-FFF2-40B4-BE49-F238E27FC236}">
                <a16:creationId xmlns:a16="http://schemas.microsoft.com/office/drawing/2014/main" id="{AC586928-3ED3-44FB-AF10-BE5FF06D7B8F}"/>
              </a:ext>
            </a:extLst>
          </p:cNvPr>
          <p:cNvPicPr>
            <a:picLocks noChangeAspect="1"/>
          </p:cNvPicPr>
          <p:nvPr/>
        </p:nvPicPr>
        <p:blipFill>
          <a:blip r:embed="rId6"/>
          <a:stretch>
            <a:fillRect/>
          </a:stretch>
        </p:blipFill>
        <p:spPr>
          <a:xfrm>
            <a:off x="469915" y="1375736"/>
            <a:ext cx="10779110" cy="5324013"/>
          </a:xfrm>
          <a:prstGeom prst="rect">
            <a:avLst/>
          </a:prstGeom>
        </p:spPr>
      </p:pic>
    </p:spTree>
    <p:extLst>
      <p:ext uri="{BB962C8B-B14F-4D97-AF65-F5344CB8AC3E}">
        <p14:creationId xmlns:p14="http://schemas.microsoft.com/office/powerpoint/2010/main" val="2715183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604B2-33B4-739C-136D-F0519EC1543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D34A648-BB1C-8C71-BBB3-E1796E40166F}"/>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88FF2904-38C0-34A6-0B12-12CFC3C4026A}"/>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4 </a:t>
            </a:r>
            <a:r>
              <a:rPr lang="en-GB" sz="2800" b="1" dirty="0" err="1">
                <a:solidFill>
                  <a:schemeClr val="bg1"/>
                </a:solidFill>
                <a:latin typeface="Arial" panose="020B0604020202020204" pitchFamily="34" charset="0"/>
                <a:cs typeface="Arial" panose="020B0604020202020204" pitchFamily="34" charset="0"/>
              </a:rPr>
              <a:t>QlikSense</a:t>
            </a:r>
            <a:r>
              <a:rPr lang="en-GB" sz="2800" b="1" dirty="0">
                <a:solidFill>
                  <a:schemeClr val="bg1"/>
                </a:solidFill>
                <a:latin typeface="Arial" panose="020B0604020202020204" pitchFamily="34" charset="0"/>
                <a:cs typeface="Arial" panose="020B0604020202020204" pitchFamily="34" charset="0"/>
              </a:rPr>
              <a:t> – Finance Dashboard Usage</a:t>
            </a:r>
          </a:p>
        </p:txBody>
      </p:sp>
      <p:pic>
        <p:nvPicPr>
          <p:cNvPr id="5" name="Picture 4">
            <a:extLst>
              <a:ext uri="{FF2B5EF4-FFF2-40B4-BE49-F238E27FC236}">
                <a16:creationId xmlns:a16="http://schemas.microsoft.com/office/drawing/2014/main" id="{0D1C8B73-65C7-0019-113B-34693A0C9F32}"/>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BACEF0F1-725D-40E6-504A-282D5CCDE34C}"/>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D2BA034A-77E8-8F4D-AA76-53DF3ED9AC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E97D90FC-180D-7006-E1C9-246F591B97F6}"/>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4" action="ppaction://hlinksldjump"/>
            <a:extLst>
              <a:ext uri="{FF2B5EF4-FFF2-40B4-BE49-F238E27FC236}">
                <a16:creationId xmlns:a16="http://schemas.microsoft.com/office/drawing/2014/main" id="{69666184-BDF8-51ED-BB2B-CDBD1BD90284}"/>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6DBB8510-4E02-6EE8-E832-48693B9962DE}"/>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902965BE-0786-0FE5-3A6A-D572F3E9EEAC}"/>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2F32E230-1033-414B-7248-3231C3B1F225}"/>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sp>
        <p:nvSpPr>
          <p:cNvPr id="46" name="TextBox 45">
            <a:extLst>
              <a:ext uri="{FF2B5EF4-FFF2-40B4-BE49-F238E27FC236}">
                <a16:creationId xmlns:a16="http://schemas.microsoft.com/office/drawing/2014/main" id="{6EBADDA8-A074-4EB2-9534-A4312AD92004}"/>
              </a:ext>
            </a:extLst>
          </p:cNvPr>
          <p:cNvSpPr txBox="1"/>
          <p:nvPr/>
        </p:nvSpPr>
        <p:spPr>
          <a:xfrm>
            <a:off x="10022434" y="1347907"/>
            <a:ext cx="2000599" cy="1200329"/>
          </a:xfrm>
          <a:prstGeom prst="rect">
            <a:avLst/>
          </a:prstGeom>
          <a:solidFill>
            <a:schemeClr val="bg1">
              <a:lumMod val="85000"/>
            </a:schemeClr>
          </a:solidFill>
        </p:spPr>
        <p:txBody>
          <a:bodyPr wrap="square" rtlCol="0">
            <a:spAutoFit/>
          </a:bodyPr>
          <a:lstStyle/>
          <a:p>
            <a:r>
              <a:rPr lang="en-GB" sz="1200" dirty="0">
                <a:latin typeface="Arial" panose="020B0604020202020204" pitchFamily="34" charset="0"/>
                <a:cs typeface="Arial" panose="020B0604020202020204" pitchFamily="34" charset="0"/>
              </a:rPr>
              <a:t>These tables monitor the </a:t>
            </a:r>
            <a:r>
              <a:rPr lang="en-GB" sz="1200" dirty="0" err="1">
                <a:latin typeface="Arial" panose="020B0604020202020204" pitchFamily="34" charset="0"/>
                <a:cs typeface="Arial" panose="020B0604020202020204" pitchFamily="34" charset="0"/>
              </a:rPr>
              <a:t>Qliksense</a:t>
            </a:r>
            <a:r>
              <a:rPr lang="en-GB" sz="1200" dirty="0">
                <a:latin typeface="Arial" panose="020B0604020202020204" pitchFamily="34" charset="0"/>
                <a:cs typeface="Arial" panose="020B0604020202020204" pitchFamily="34" charset="0"/>
              </a:rPr>
              <a:t> </a:t>
            </a:r>
            <a:r>
              <a:rPr lang="en-GB" sz="1200" dirty="0">
                <a:solidFill>
                  <a:schemeClr val="dk1"/>
                </a:solidFill>
                <a:latin typeface="Arial" panose="020B0604020202020204" pitchFamily="34" charset="0"/>
                <a:cs typeface="Arial" panose="020B0604020202020204" pitchFamily="34" charset="0"/>
              </a:rPr>
              <a:t>Dashboard</a:t>
            </a:r>
            <a:r>
              <a:rPr lang="en-GB" sz="1200" dirty="0">
                <a:latin typeface="Arial" panose="020B0604020202020204" pitchFamily="34" charset="0"/>
                <a:cs typeface="Arial" panose="020B0604020202020204" pitchFamily="34" charset="0"/>
              </a:rPr>
              <a:t> usage for Month 06 for all 67 budget holders reporting usage in minutes.</a:t>
            </a:r>
          </a:p>
        </p:txBody>
      </p:sp>
      <p:pic>
        <p:nvPicPr>
          <p:cNvPr id="14" name="Picture 13">
            <a:extLst>
              <a:ext uri="{FF2B5EF4-FFF2-40B4-BE49-F238E27FC236}">
                <a16:creationId xmlns:a16="http://schemas.microsoft.com/office/drawing/2014/main" id="{8EBB4CEE-5124-92D0-18C2-E66BB945B701}"/>
              </a:ext>
            </a:extLst>
          </p:cNvPr>
          <p:cNvPicPr>
            <a:picLocks noChangeAspect="1"/>
          </p:cNvPicPr>
          <p:nvPr/>
        </p:nvPicPr>
        <p:blipFill>
          <a:blip r:embed="rId6"/>
          <a:stretch>
            <a:fillRect/>
          </a:stretch>
        </p:blipFill>
        <p:spPr>
          <a:xfrm>
            <a:off x="449731" y="1347907"/>
            <a:ext cx="9237194" cy="5310375"/>
          </a:xfrm>
          <a:prstGeom prst="rect">
            <a:avLst/>
          </a:prstGeom>
        </p:spPr>
      </p:pic>
    </p:spTree>
    <p:extLst>
      <p:ext uri="{BB962C8B-B14F-4D97-AF65-F5344CB8AC3E}">
        <p14:creationId xmlns:p14="http://schemas.microsoft.com/office/powerpoint/2010/main" val="1076023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E77CF-0B24-1B6B-00FA-5D137C45EF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837C554-F53E-EBDD-A20F-2D3DBA076232}"/>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D2199766-5507-2323-6287-506FC7A2F931}"/>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4 </a:t>
            </a:r>
            <a:r>
              <a:rPr kumimoji="0" lang="en-GB" sz="2800" b="1" i="0" u="none" strike="noStrike" kern="1200" cap="none" spc="0" normalizeH="0" baseline="0" noProof="0" dirty="0" err="1">
                <a:ln>
                  <a:noFill/>
                </a:ln>
                <a:solidFill>
                  <a:prstClr val="white"/>
                </a:solidFill>
                <a:effectLst/>
                <a:uLnTx/>
                <a:uFillTx/>
                <a:latin typeface="Arial" panose="020B0604020202020204" pitchFamily="34" charset="0"/>
                <a:ea typeface="+mj-ea"/>
                <a:cs typeface="Arial" panose="020B0604020202020204" pitchFamily="34" charset="0"/>
              </a:rPr>
              <a:t>Qliksense</a:t>
            </a: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 – Finance Dashboard Usage</a:t>
            </a:r>
          </a:p>
        </p:txBody>
      </p:sp>
      <p:pic>
        <p:nvPicPr>
          <p:cNvPr id="5" name="Picture 4">
            <a:extLst>
              <a:ext uri="{FF2B5EF4-FFF2-40B4-BE49-F238E27FC236}">
                <a16:creationId xmlns:a16="http://schemas.microsoft.com/office/drawing/2014/main" id="{02565FD8-D6CB-9957-F5F8-C9FA33C2DE81}"/>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00257D4-5A70-8BD7-D6CB-06161BCB12E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9DAE55D4-F739-7A6C-72FB-94A0FFD7AA6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366CB816-FB1F-E345-5A2E-F2035C24285E}"/>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5A0B0555-E7D5-122B-AB12-1C51C9FB1373}"/>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4F04374B-469C-7D25-F5FC-26020A408843}"/>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F2C92E07-161E-97D7-F6A9-530E22F96E48}"/>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8DA8A75C-E455-FD77-3FBB-3E0E5A566EA3}"/>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sp>
        <p:nvSpPr>
          <p:cNvPr id="46" name="TextBox 45">
            <a:extLst>
              <a:ext uri="{FF2B5EF4-FFF2-40B4-BE49-F238E27FC236}">
                <a16:creationId xmlns:a16="http://schemas.microsoft.com/office/drawing/2014/main" id="{E8E64CC0-36A7-92BB-A5CC-392C15B34782}"/>
              </a:ext>
            </a:extLst>
          </p:cNvPr>
          <p:cNvSpPr txBox="1"/>
          <p:nvPr/>
        </p:nvSpPr>
        <p:spPr>
          <a:xfrm>
            <a:off x="10022434" y="1337827"/>
            <a:ext cx="2000599" cy="938719"/>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tables monitor the </a:t>
            </a:r>
            <a:r>
              <a:rPr kumimoji="0" lang="en-GB"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Qliksense</a:t>
            </a: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Dashboard usage for Month 06 for all 67 budget holders reporting usage in minutes.</a:t>
            </a:r>
          </a:p>
        </p:txBody>
      </p:sp>
      <p:pic>
        <p:nvPicPr>
          <p:cNvPr id="14" name="Picture 13">
            <a:extLst>
              <a:ext uri="{FF2B5EF4-FFF2-40B4-BE49-F238E27FC236}">
                <a16:creationId xmlns:a16="http://schemas.microsoft.com/office/drawing/2014/main" id="{AECB5F49-D9A4-B0A1-4AA4-8DCF3B5D4815}"/>
              </a:ext>
            </a:extLst>
          </p:cNvPr>
          <p:cNvPicPr>
            <a:picLocks noChangeAspect="1"/>
          </p:cNvPicPr>
          <p:nvPr/>
        </p:nvPicPr>
        <p:blipFill>
          <a:blip r:embed="rId6"/>
          <a:stretch>
            <a:fillRect/>
          </a:stretch>
        </p:blipFill>
        <p:spPr>
          <a:xfrm>
            <a:off x="254692" y="1246387"/>
            <a:ext cx="9547273" cy="5323370"/>
          </a:xfrm>
          <a:prstGeom prst="rect">
            <a:avLst/>
          </a:prstGeom>
        </p:spPr>
      </p:pic>
    </p:spTree>
    <p:extLst>
      <p:ext uri="{BB962C8B-B14F-4D97-AF65-F5344CB8AC3E}">
        <p14:creationId xmlns:p14="http://schemas.microsoft.com/office/powerpoint/2010/main" val="187224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77B00-22D6-9984-8618-45DE5FEB6F0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DA4A987-276E-4365-D133-908F97706229}"/>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FDD497F8-43AD-04C8-A6C5-DDDCA2CBC90B}"/>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5 Summary Budget Holder Training</a:t>
            </a:r>
          </a:p>
        </p:txBody>
      </p:sp>
      <p:pic>
        <p:nvPicPr>
          <p:cNvPr id="5" name="Picture 4">
            <a:extLst>
              <a:ext uri="{FF2B5EF4-FFF2-40B4-BE49-F238E27FC236}">
                <a16:creationId xmlns:a16="http://schemas.microsoft.com/office/drawing/2014/main" id="{C0636C5D-AF52-D9A0-4B15-D7F74DD53DCF}"/>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543193B0-30E7-8082-964C-9920C55B7A3A}"/>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EC208E7B-1F47-B22C-ECBC-2A8DFFAC615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31C7BD0D-FBA1-8F82-19FB-427D788DCF25}"/>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AFD17123-C493-8F46-E5FF-9D2B7582D34F}"/>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0F3BF847-40C1-5DD1-2C8E-39873E407748}"/>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913136DD-C5AA-6DA7-6114-F596D8BEDE07}"/>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21283C63-8840-C2BC-418E-0A03CAB5ADC0}"/>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sp>
        <p:nvSpPr>
          <p:cNvPr id="15" name="TextBox 14">
            <a:extLst>
              <a:ext uri="{FF2B5EF4-FFF2-40B4-BE49-F238E27FC236}">
                <a16:creationId xmlns:a16="http://schemas.microsoft.com/office/drawing/2014/main" id="{6694A06B-16D0-66FA-4517-0C096E22F1C0}"/>
              </a:ext>
            </a:extLst>
          </p:cNvPr>
          <p:cNvSpPr txBox="1"/>
          <p:nvPr/>
        </p:nvSpPr>
        <p:spPr>
          <a:xfrm>
            <a:off x="469915" y="1399241"/>
            <a:ext cx="5429092" cy="461665"/>
          </a:xfrm>
          <a:prstGeom prst="rect">
            <a:avLst/>
          </a:prstGeom>
          <a:solidFill>
            <a:srgbClr val="002060"/>
          </a:solidFill>
        </p:spPr>
        <p:txBody>
          <a:bodyPr wrap="square" rtlCol="0">
            <a:spAutoFit/>
          </a:bodyPr>
          <a:lstStyle/>
          <a:p>
            <a:pPr algn="ctr"/>
            <a:r>
              <a:rPr lang="en-GB" sz="2400" b="1" dirty="0">
                <a:solidFill>
                  <a:schemeClr val="bg1"/>
                </a:solidFill>
              </a:rPr>
              <a:t>Status @ 15 October 2026</a:t>
            </a:r>
          </a:p>
        </p:txBody>
      </p:sp>
      <p:graphicFrame>
        <p:nvGraphicFramePr>
          <p:cNvPr id="17" name="Table 16">
            <a:extLst>
              <a:ext uri="{FF2B5EF4-FFF2-40B4-BE49-F238E27FC236}">
                <a16:creationId xmlns:a16="http://schemas.microsoft.com/office/drawing/2014/main" id="{560B1C1B-D2C1-5E6A-24BF-55D3794EC6C6}"/>
              </a:ext>
            </a:extLst>
          </p:cNvPr>
          <p:cNvGraphicFramePr>
            <a:graphicFrameLocks noGrp="1"/>
          </p:cNvGraphicFramePr>
          <p:nvPr>
            <p:extLst>
              <p:ext uri="{D42A27DB-BD31-4B8C-83A1-F6EECF244321}">
                <p14:modId xmlns:p14="http://schemas.microsoft.com/office/powerpoint/2010/main" val="1488523844"/>
              </p:ext>
            </p:extLst>
          </p:nvPr>
        </p:nvGraphicFramePr>
        <p:xfrm>
          <a:off x="6266509" y="1399240"/>
          <a:ext cx="4115741" cy="2277409"/>
        </p:xfrm>
        <a:graphic>
          <a:graphicData uri="http://schemas.openxmlformats.org/drawingml/2006/table">
            <a:tbl>
              <a:tblPr firstRow="1" bandRow="1">
                <a:tableStyleId>{5C22544A-7EE6-4342-B048-85BDC9FD1C3A}</a:tableStyleId>
              </a:tblPr>
              <a:tblGrid>
                <a:gridCol w="4115741">
                  <a:extLst>
                    <a:ext uri="{9D8B030D-6E8A-4147-A177-3AD203B41FA5}">
                      <a16:colId xmlns:a16="http://schemas.microsoft.com/office/drawing/2014/main" val="3430755889"/>
                    </a:ext>
                  </a:extLst>
                </a:gridCol>
              </a:tblGrid>
              <a:tr h="367324">
                <a:tc>
                  <a:txBody>
                    <a:bodyPr/>
                    <a:lstStyle/>
                    <a:p>
                      <a:pPr algn="l"/>
                      <a:r>
                        <a:rPr lang="en-GB" sz="1400" dirty="0">
                          <a:latin typeface="Arial" panose="020B0604020202020204" pitchFamily="34" charset="0"/>
                          <a:cs typeface="Arial" panose="020B0604020202020204" pitchFamily="34" charset="0"/>
                        </a:rPr>
                        <a:t>Key Information Outstanding Training</a:t>
                      </a:r>
                    </a:p>
                  </a:txBody>
                  <a:tcPr anchor="ctr">
                    <a:solidFill>
                      <a:srgbClr val="3A4972"/>
                    </a:solidFill>
                  </a:tcPr>
                </a:tc>
                <a:extLst>
                  <a:ext uri="{0D108BD9-81ED-4DB2-BD59-A6C34878D82A}">
                    <a16:rowId xmlns:a16="http://schemas.microsoft.com/office/drawing/2014/main" val="3617612831"/>
                  </a:ext>
                </a:extLst>
              </a:tr>
              <a:tr h="1910085">
                <a:tc>
                  <a:txBody>
                    <a:bodyPr/>
                    <a:lstStyle/>
                    <a:p>
                      <a:pPr marL="457200" lvl="1" indent="0">
                        <a:buFont typeface="Arial" panose="020B0604020202020204" pitchFamily="34" charset="0"/>
                        <a:buNone/>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200" b="1" strike="noStrike" kern="1200" dirty="0">
                          <a:solidFill>
                            <a:schemeClr val="dk1"/>
                          </a:solidFill>
                          <a:effectLst/>
                          <a:latin typeface="Arial" panose="020B0604020202020204" pitchFamily="34" charset="0"/>
                          <a:ea typeface="+mn-ea"/>
                          <a:cs typeface="Arial" panose="020B0604020202020204" pitchFamily="34" charset="0"/>
                        </a:rPr>
                        <a:t>1 Service Group</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retired and new appointment made. Training date being arranged</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on maternity leave – responsibilities covered by another existing Budget Holder</a:t>
                      </a:r>
                    </a:p>
                    <a:p>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pic>
        <p:nvPicPr>
          <p:cNvPr id="14" name="Picture 13">
            <a:extLst>
              <a:ext uri="{FF2B5EF4-FFF2-40B4-BE49-F238E27FC236}">
                <a16:creationId xmlns:a16="http://schemas.microsoft.com/office/drawing/2014/main" id="{6B8C3AA6-635C-616C-ACAA-44988E3CED08}"/>
              </a:ext>
            </a:extLst>
          </p:cNvPr>
          <p:cNvPicPr>
            <a:picLocks noChangeAspect="1"/>
          </p:cNvPicPr>
          <p:nvPr/>
        </p:nvPicPr>
        <p:blipFill>
          <a:blip r:embed="rId6"/>
          <a:stretch>
            <a:fillRect/>
          </a:stretch>
        </p:blipFill>
        <p:spPr>
          <a:xfrm>
            <a:off x="449731" y="1983202"/>
            <a:ext cx="5449276" cy="2596635"/>
          </a:xfrm>
          <a:prstGeom prst="rect">
            <a:avLst/>
          </a:prstGeom>
        </p:spPr>
      </p:pic>
    </p:spTree>
    <p:extLst>
      <p:ext uri="{BB962C8B-B14F-4D97-AF65-F5344CB8AC3E}">
        <p14:creationId xmlns:p14="http://schemas.microsoft.com/office/powerpoint/2010/main" val="3956417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FCEFF-D647-1923-3345-BAD29FAF809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7B7FF1D-0D14-2042-DF6E-AB5CC5BEEE46}"/>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8728B5DB-C7F5-B3FD-FF9D-5EAF889021A5}"/>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6 Summary Other Data </a:t>
            </a:r>
          </a:p>
        </p:txBody>
      </p:sp>
      <p:pic>
        <p:nvPicPr>
          <p:cNvPr id="5" name="Picture 4">
            <a:extLst>
              <a:ext uri="{FF2B5EF4-FFF2-40B4-BE49-F238E27FC236}">
                <a16:creationId xmlns:a16="http://schemas.microsoft.com/office/drawing/2014/main" id="{A8FA818D-51DF-15FA-1FBB-5175A12113A0}"/>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34E58868-9F4B-9DDF-8B26-5C254B2B5734}"/>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CEE04442-BD1D-5D81-7C8E-E7F38CB9F5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5DE3CDA1-D025-69E9-B607-B6CA26690E5F}"/>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5" action="ppaction://hlinksldjump"/>
            <a:extLst>
              <a:ext uri="{FF2B5EF4-FFF2-40B4-BE49-F238E27FC236}">
                <a16:creationId xmlns:a16="http://schemas.microsoft.com/office/drawing/2014/main" id="{EA0F4AEF-ADD5-70BA-6CBF-1F67D1288DAE}"/>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6" action="ppaction://hlinksldjump"/>
            <a:extLst>
              <a:ext uri="{FF2B5EF4-FFF2-40B4-BE49-F238E27FC236}">
                <a16:creationId xmlns:a16="http://schemas.microsoft.com/office/drawing/2014/main" id="{0E41A9CB-D25A-F772-B36A-33D7A64F2083}"/>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A5D8F5EA-FEA1-908B-3848-73882F9F0782}"/>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8D13A460-70B8-3320-AEA9-D68810266424}"/>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graphicFrame>
        <p:nvGraphicFramePr>
          <p:cNvPr id="17" name="Table 16">
            <a:extLst>
              <a:ext uri="{FF2B5EF4-FFF2-40B4-BE49-F238E27FC236}">
                <a16:creationId xmlns:a16="http://schemas.microsoft.com/office/drawing/2014/main" id="{47D8105B-4B2A-D7A3-C4E4-6D41C2554CC4}"/>
              </a:ext>
            </a:extLst>
          </p:cNvPr>
          <p:cNvGraphicFramePr>
            <a:graphicFrameLocks noGrp="1"/>
          </p:cNvGraphicFramePr>
          <p:nvPr>
            <p:extLst>
              <p:ext uri="{D42A27DB-BD31-4B8C-83A1-F6EECF244321}">
                <p14:modId xmlns:p14="http://schemas.microsoft.com/office/powerpoint/2010/main" val="671470759"/>
              </p:ext>
            </p:extLst>
          </p:nvPr>
        </p:nvGraphicFramePr>
        <p:xfrm>
          <a:off x="5439217" y="1246387"/>
          <a:ext cx="6583815" cy="5326218"/>
        </p:xfrm>
        <a:graphic>
          <a:graphicData uri="http://schemas.openxmlformats.org/drawingml/2006/table">
            <a:tbl>
              <a:tblPr firstRow="1" bandRow="1">
                <a:tableStyleId>{5C22544A-7EE6-4342-B048-85BDC9FD1C3A}</a:tableStyleId>
              </a:tblPr>
              <a:tblGrid>
                <a:gridCol w="6583815">
                  <a:extLst>
                    <a:ext uri="{9D8B030D-6E8A-4147-A177-3AD203B41FA5}">
                      <a16:colId xmlns:a16="http://schemas.microsoft.com/office/drawing/2014/main" val="3430755889"/>
                    </a:ext>
                  </a:extLst>
                </a:gridCol>
              </a:tblGrid>
              <a:tr h="397479">
                <a:tc>
                  <a:txBody>
                    <a:bodyPr/>
                    <a:lstStyle/>
                    <a:p>
                      <a:pPr algn="l"/>
                      <a:r>
                        <a:rPr lang="en-GB" sz="1400" dirty="0">
                          <a:latin typeface="Arial" panose="020B0604020202020204" pitchFamily="34" charset="0"/>
                          <a:cs typeface="Arial" panose="020B0604020202020204" pitchFamily="34" charset="0"/>
                        </a:rPr>
                        <a:t>Key Information Central Z Codes</a:t>
                      </a:r>
                    </a:p>
                  </a:txBody>
                  <a:tcPr anchor="ctr">
                    <a:solidFill>
                      <a:srgbClr val="3A4972"/>
                    </a:solidFill>
                  </a:tcPr>
                </a:tc>
                <a:extLst>
                  <a:ext uri="{0D108BD9-81ED-4DB2-BD59-A6C34878D82A}">
                    <a16:rowId xmlns:a16="http://schemas.microsoft.com/office/drawing/2014/main" val="3617612831"/>
                  </a:ext>
                </a:extLst>
              </a:tr>
              <a:tr h="4928739">
                <a:tc>
                  <a:txBody>
                    <a:bodyPr/>
                    <a:lstStyle/>
                    <a:p>
                      <a:r>
                        <a:rPr lang="en-GB" sz="1200" kern="1200" dirty="0">
                          <a:solidFill>
                            <a:schemeClr val="dk1"/>
                          </a:solidFill>
                          <a:effectLst/>
                          <a:latin typeface="Arial" panose="020B0604020202020204" pitchFamily="34" charset="0"/>
                          <a:ea typeface="+mn-ea"/>
                          <a:cs typeface="Arial" panose="020B0604020202020204" pitchFamily="34" charset="0"/>
                        </a:rPr>
                        <a:t>Contracting: SLA /LTA performance:  JCC (previously WHSSC), LTA and SLA contract income and expenditure are transacted within this area and financial performance reported. NICE approved high-cost drugs and associated LTAs are also transacted and monitored against targets set. In addition to this, non-contracted activity income in relation to English foundation trusts invoiced on a quarterly basis are reported.</a:t>
                      </a:r>
                    </a:p>
                    <a:p>
                      <a:endParaRPr lang="en-GB" sz="1200" kern="1200" dirty="0">
                        <a:solidFill>
                          <a:schemeClr val="dk1"/>
                        </a:solidFill>
                        <a:effectLst/>
                        <a:latin typeface="Arial" panose="020B0604020202020204" pitchFamily="34" charset="0"/>
                        <a:ea typeface="+mn-ea"/>
                        <a:cs typeface="Arial" panose="020B0604020202020204" pitchFamily="34" charset="0"/>
                      </a:endParaRPr>
                    </a:p>
                    <a:p>
                      <a:r>
                        <a:rPr lang="en-GB" sz="1200" kern="1200" dirty="0">
                          <a:solidFill>
                            <a:schemeClr val="dk1"/>
                          </a:solidFill>
                          <a:effectLst/>
                          <a:latin typeface="Arial" panose="020B0604020202020204" pitchFamily="34" charset="0"/>
                          <a:ea typeface="+mn-ea"/>
                          <a:cs typeface="Arial" panose="020B0604020202020204" pitchFamily="34" charset="0"/>
                        </a:rPr>
                        <a:t>Capital: The Finance Capital Team manage a number of cost centres covering the PFI, IFRS16 and Depreciation charges for assets both owned and donated are transacted here. </a:t>
                      </a:r>
                    </a:p>
                    <a:p>
                      <a:endParaRPr lang="en-GB" sz="1200" kern="1200" dirty="0">
                        <a:solidFill>
                          <a:schemeClr val="dk1"/>
                        </a:solidFill>
                        <a:effectLst/>
                        <a:latin typeface="Arial" panose="020B0604020202020204" pitchFamily="34" charset="0"/>
                        <a:ea typeface="+mn-ea"/>
                        <a:cs typeface="Arial" panose="020B0604020202020204" pitchFamily="34" charset="0"/>
                      </a:endParaRPr>
                    </a:p>
                    <a:p>
                      <a:r>
                        <a:rPr lang="en-GB" sz="1200" kern="1200" dirty="0">
                          <a:solidFill>
                            <a:schemeClr val="dk1"/>
                          </a:solidFill>
                          <a:effectLst/>
                          <a:latin typeface="Arial" panose="020B0604020202020204" pitchFamily="34" charset="0"/>
                          <a:ea typeface="+mn-ea"/>
                          <a:cs typeface="Arial" panose="020B0604020202020204" pitchFamily="34" charset="0"/>
                        </a:rPr>
                        <a:t>RRL and Central Reserves:  The Welsh Government funding received at the start of the year is tracked within this area. Any anticipated allocations in year are also transacted through these codes. Other HB wide funding received from HEIW and SIFT is also captured in here. All central reserves remain within the Z cost centres and details of these are provided in Appendix 2.</a:t>
                      </a:r>
                    </a:p>
                    <a:p>
                      <a:endParaRPr lang="en-GB" sz="1200" kern="1200" dirty="0">
                        <a:solidFill>
                          <a:schemeClr val="dk1"/>
                        </a:solidFill>
                        <a:effectLst/>
                        <a:latin typeface="Arial" panose="020B0604020202020204" pitchFamily="34" charset="0"/>
                        <a:ea typeface="+mn-ea"/>
                        <a:cs typeface="Arial" panose="020B0604020202020204" pitchFamily="34" charset="0"/>
                      </a:endParaRPr>
                    </a:p>
                    <a:p>
                      <a:r>
                        <a:rPr lang="en-GB" sz="1200" kern="1200" dirty="0">
                          <a:solidFill>
                            <a:schemeClr val="dk1"/>
                          </a:solidFill>
                          <a:effectLst/>
                          <a:latin typeface="Arial" panose="020B0604020202020204" pitchFamily="34" charset="0"/>
                          <a:ea typeface="+mn-ea"/>
                          <a:cs typeface="Arial" panose="020B0604020202020204" pitchFamily="34" charset="0"/>
                        </a:rPr>
                        <a:t>Corporate income and expenditure. Any income and expenditure that is not service group specific is transacted and reported through a number of corporate Z cost centres, examples include, payroll and pension costs, VAT recovery, losses and receipts in relation to funding from Welsh Risk Pool, overseas visitors’ income and Road Traffic Accident income.</a:t>
                      </a:r>
                    </a:p>
                    <a:p>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graphicFrame>
        <p:nvGraphicFramePr>
          <p:cNvPr id="7" name="Table 6">
            <a:extLst>
              <a:ext uri="{FF2B5EF4-FFF2-40B4-BE49-F238E27FC236}">
                <a16:creationId xmlns:a16="http://schemas.microsoft.com/office/drawing/2014/main" id="{E9310046-2BCA-E921-A528-E4CCC3BFF8D0}"/>
              </a:ext>
            </a:extLst>
          </p:cNvPr>
          <p:cNvGraphicFramePr>
            <a:graphicFrameLocks noGrp="1"/>
          </p:cNvGraphicFramePr>
          <p:nvPr>
            <p:extLst>
              <p:ext uri="{D42A27DB-BD31-4B8C-83A1-F6EECF244321}">
                <p14:modId xmlns:p14="http://schemas.microsoft.com/office/powerpoint/2010/main" val="562206992"/>
              </p:ext>
            </p:extLst>
          </p:nvPr>
        </p:nvGraphicFramePr>
        <p:xfrm>
          <a:off x="335360" y="1246387"/>
          <a:ext cx="4791456" cy="5326218"/>
        </p:xfrm>
        <a:graphic>
          <a:graphicData uri="http://schemas.openxmlformats.org/drawingml/2006/table">
            <a:tbl>
              <a:tblPr firstRow="1" bandRow="1">
                <a:tableStyleId>{5C22544A-7EE6-4342-B048-85BDC9FD1C3A}</a:tableStyleId>
              </a:tblPr>
              <a:tblGrid>
                <a:gridCol w="4791456">
                  <a:extLst>
                    <a:ext uri="{9D8B030D-6E8A-4147-A177-3AD203B41FA5}">
                      <a16:colId xmlns:a16="http://schemas.microsoft.com/office/drawing/2014/main" val="3430755889"/>
                    </a:ext>
                  </a:extLst>
                </a:gridCol>
              </a:tblGrid>
              <a:tr h="282102">
                <a:tc>
                  <a:txBody>
                    <a:bodyPr/>
                    <a:lstStyle/>
                    <a:p>
                      <a:pPr algn="l"/>
                      <a:r>
                        <a:rPr lang="en-GB" sz="1400" dirty="0">
                          <a:latin typeface="Arial" panose="020B0604020202020204" pitchFamily="34" charset="0"/>
                          <a:cs typeface="Arial" panose="020B0604020202020204" pitchFamily="34" charset="0"/>
                        </a:rPr>
                        <a:t>Maternity Review</a:t>
                      </a:r>
                    </a:p>
                  </a:txBody>
                  <a:tcPr anchor="ctr">
                    <a:solidFill>
                      <a:srgbClr val="3A4972"/>
                    </a:solidFill>
                  </a:tcPr>
                </a:tc>
                <a:extLst>
                  <a:ext uri="{0D108BD9-81ED-4DB2-BD59-A6C34878D82A}">
                    <a16:rowId xmlns:a16="http://schemas.microsoft.com/office/drawing/2014/main" val="3617612831"/>
                  </a:ext>
                </a:extLst>
              </a:tr>
              <a:tr h="5021418">
                <a:tc>
                  <a:txBody>
                    <a:bodyPr/>
                    <a:lstStyle/>
                    <a:p>
                      <a:endParaRPr lang="en-GB" sz="1400" kern="1200" dirty="0">
                        <a:solidFill>
                          <a:schemeClr val="dk1"/>
                        </a:solidFill>
                        <a:effectLst/>
                        <a:latin typeface="Arial" panose="020B0604020202020204" pitchFamily="34" charset="0"/>
                        <a:ea typeface="+mn-ea"/>
                        <a:cs typeface="Arial" panose="020B0604020202020204" pitchFamily="34" charset="0"/>
                      </a:endParaRPr>
                    </a:p>
                    <a:p>
                      <a:r>
                        <a:rPr lang="en-GB" sz="1400" kern="1200" dirty="0">
                          <a:solidFill>
                            <a:schemeClr val="dk1"/>
                          </a:solidFill>
                          <a:effectLst/>
                          <a:latin typeface="Arial" panose="020B0604020202020204" pitchFamily="34" charset="0"/>
                          <a:ea typeface="+mn-ea"/>
                          <a:cs typeface="Arial" panose="020B0604020202020204" pitchFamily="34" charset="0"/>
                        </a:rPr>
                        <a:t>The total costs for this are allocated to a dedicated Cost Centre (6F34). </a:t>
                      </a: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pic>
        <p:nvPicPr>
          <p:cNvPr id="15" name="Picture 14">
            <a:extLst>
              <a:ext uri="{FF2B5EF4-FFF2-40B4-BE49-F238E27FC236}">
                <a16:creationId xmlns:a16="http://schemas.microsoft.com/office/drawing/2014/main" id="{825DCC18-8F24-C739-B6DA-27C26DB9E1BC}"/>
              </a:ext>
            </a:extLst>
          </p:cNvPr>
          <p:cNvPicPr>
            <a:picLocks noChangeAspect="1"/>
          </p:cNvPicPr>
          <p:nvPr/>
        </p:nvPicPr>
        <p:blipFill>
          <a:blip r:embed="rId7"/>
          <a:stretch>
            <a:fillRect/>
          </a:stretch>
        </p:blipFill>
        <p:spPr>
          <a:xfrm>
            <a:off x="1011825" y="2738437"/>
            <a:ext cx="3438525" cy="1381125"/>
          </a:xfrm>
          <a:prstGeom prst="rect">
            <a:avLst/>
          </a:prstGeom>
        </p:spPr>
      </p:pic>
    </p:spTree>
    <p:extLst>
      <p:ext uri="{BB962C8B-B14F-4D97-AF65-F5344CB8AC3E}">
        <p14:creationId xmlns:p14="http://schemas.microsoft.com/office/powerpoint/2010/main" val="826048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C02D0-4FF5-2C0E-2EF5-6D83BD3585E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AA2775B-A285-5956-B2E9-C35C237B152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4AEE4F63-31C8-7CE7-BF44-C4618ACBB7D3}"/>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7 – Overall Pay Movements</a:t>
            </a:r>
          </a:p>
        </p:txBody>
      </p:sp>
      <p:pic>
        <p:nvPicPr>
          <p:cNvPr id="5" name="Picture 4">
            <a:extLst>
              <a:ext uri="{FF2B5EF4-FFF2-40B4-BE49-F238E27FC236}">
                <a16:creationId xmlns:a16="http://schemas.microsoft.com/office/drawing/2014/main" id="{C6103EA0-3482-4DA3-C87F-55B3B7394EA9}"/>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3FBFBD30-B986-673C-2CCD-FC376F7A449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E7002500-5F0C-20EE-4F16-FE377648EE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FC36717C-3A4E-71E9-51DC-B0EE8990960E}"/>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5" action="ppaction://hlinksldjump"/>
            <a:extLst>
              <a:ext uri="{FF2B5EF4-FFF2-40B4-BE49-F238E27FC236}">
                <a16:creationId xmlns:a16="http://schemas.microsoft.com/office/drawing/2014/main" id="{492AB364-9547-7E9E-5F94-0193FC753C8A}"/>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Executive Summary</a:t>
            </a:r>
          </a:p>
        </p:txBody>
      </p:sp>
      <p:sp>
        <p:nvSpPr>
          <p:cNvPr id="10" name="Rectangle: Top Corners Rounded 9">
            <a:hlinkClick r:id="rId6" action="ppaction://hlinksldjump"/>
            <a:extLst>
              <a:ext uri="{FF2B5EF4-FFF2-40B4-BE49-F238E27FC236}">
                <a16:creationId xmlns:a16="http://schemas.microsoft.com/office/drawing/2014/main" id="{26E94E2C-5C52-D24A-3D40-BCBDCF26D00C}"/>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81A9E86E-38EA-FB8C-6E95-FE53F9C6B013}"/>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A96B1560-8476-E5A3-7369-D9BC7D280C65}"/>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ea typeface="+mn-ea"/>
                <a:cs typeface="Arial" panose="020B0604020202020204" pitchFamily="34" charset="0"/>
              </a:rPr>
              <a:t>Appendices</a:t>
            </a:r>
          </a:p>
        </p:txBody>
      </p:sp>
      <p:graphicFrame>
        <p:nvGraphicFramePr>
          <p:cNvPr id="16" name="Table 15">
            <a:extLst>
              <a:ext uri="{FF2B5EF4-FFF2-40B4-BE49-F238E27FC236}">
                <a16:creationId xmlns:a16="http://schemas.microsoft.com/office/drawing/2014/main" id="{3DD8EC42-E33C-92F9-6F29-8E60D9639BAC}"/>
              </a:ext>
            </a:extLst>
          </p:cNvPr>
          <p:cNvGraphicFramePr>
            <a:graphicFrameLocks noGrp="1"/>
          </p:cNvGraphicFramePr>
          <p:nvPr>
            <p:extLst>
              <p:ext uri="{D42A27DB-BD31-4B8C-83A1-F6EECF244321}">
                <p14:modId xmlns:p14="http://schemas.microsoft.com/office/powerpoint/2010/main" val="51728486"/>
              </p:ext>
            </p:extLst>
          </p:nvPr>
        </p:nvGraphicFramePr>
        <p:xfrm>
          <a:off x="5184648" y="3532982"/>
          <a:ext cx="6838385" cy="3166767"/>
        </p:xfrm>
        <a:graphic>
          <a:graphicData uri="http://schemas.openxmlformats.org/drawingml/2006/table">
            <a:tbl>
              <a:tblPr firstRow="1" bandRow="1">
                <a:tableStyleId>{5C22544A-7EE6-4342-B048-85BDC9FD1C3A}</a:tableStyleId>
              </a:tblPr>
              <a:tblGrid>
                <a:gridCol w="6838385">
                  <a:extLst>
                    <a:ext uri="{9D8B030D-6E8A-4147-A177-3AD203B41FA5}">
                      <a16:colId xmlns:a16="http://schemas.microsoft.com/office/drawing/2014/main" val="3430755889"/>
                    </a:ext>
                  </a:extLst>
                </a:gridCol>
              </a:tblGrid>
              <a:tr h="320728">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846039">
                <a:tc>
                  <a:txBody>
                    <a:bodyPr/>
                    <a:lstStyle/>
                    <a:p>
                      <a:pPr marL="285750" indent="-285750">
                        <a:buFont typeface="Arial" panose="020B0604020202020204" pitchFamily="34" charset="0"/>
                        <a:buChar char="•"/>
                      </a:pPr>
                      <a:r>
                        <a:rPr lang="en-GB" sz="1400" strike="noStrike" kern="1200" dirty="0">
                          <a:solidFill>
                            <a:schemeClr val="dk1"/>
                          </a:solidFill>
                          <a:effectLst/>
                          <a:latin typeface="Arial" panose="020B0604020202020204" pitchFamily="34" charset="0"/>
                          <a:ea typeface="+mn-ea"/>
                          <a:cs typeface="Arial" panose="020B0604020202020204" pitchFamily="34" charset="0"/>
                        </a:rPr>
                        <a:t>Slide 3 to Slide 5 provide overview of pay position and Appendix 7 provides a summary of position, with breakdown of WTE by Month.</a:t>
                      </a:r>
                    </a:p>
                    <a:p>
                      <a:pPr marL="285750" indent="-285750">
                        <a:buFont typeface="Arial" panose="020B0604020202020204" pitchFamily="34" charset="0"/>
                        <a:buChar char="•"/>
                      </a:pPr>
                      <a:endParaRPr lang="en-GB" sz="1400" strike="noStrike"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400" strike="noStrike" kern="1200" dirty="0">
                          <a:solidFill>
                            <a:schemeClr val="dk1"/>
                          </a:solidFill>
                          <a:effectLst/>
                          <a:latin typeface="Arial" panose="020B0604020202020204" pitchFamily="34" charset="0"/>
                          <a:ea typeface="+mn-ea"/>
                          <a:cs typeface="Arial" panose="020B0604020202020204" pitchFamily="34" charset="0"/>
                        </a:rPr>
                        <a:t>Reconciliation key movements between Month 5 and 6:</a:t>
                      </a:r>
                    </a:p>
                    <a:p>
                      <a:pPr marL="742950" lvl="1" indent="-285750">
                        <a:buFont typeface="Arial" panose="020B0604020202020204" pitchFamily="34" charset="0"/>
                        <a:buChar char="•"/>
                      </a:pPr>
                      <a:r>
                        <a:rPr lang="en-GB" sz="1400" strike="noStrike" kern="1200" dirty="0">
                          <a:solidFill>
                            <a:schemeClr val="dk1"/>
                          </a:solidFill>
                          <a:effectLst/>
                          <a:latin typeface="Arial" panose="020B0604020202020204" pitchFamily="34" charset="0"/>
                          <a:ea typeface="+mn-ea"/>
                          <a:cs typeface="Arial" panose="020B0604020202020204" pitchFamily="34" charset="0"/>
                        </a:rPr>
                        <a:t>Substantive Staff remained static with small decrease £0.2m</a:t>
                      </a:r>
                    </a:p>
                    <a:p>
                      <a:pPr marL="742950" lvl="1" indent="-285750">
                        <a:buFont typeface="Arial" panose="020B0604020202020204" pitchFamily="34" charset="0"/>
                        <a:buChar char="•"/>
                      </a:pPr>
                      <a:r>
                        <a:rPr lang="en-GB" sz="1400" strike="noStrike" kern="1200" dirty="0">
                          <a:solidFill>
                            <a:schemeClr val="dk1"/>
                          </a:solidFill>
                          <a:effectLst/>
                          <a:latin typeface="Arial" panose="020B0604020202020204" pitchFamily="34" charset="0"/>
                          <a:ea typeface="+mn-ea"/>
                          <a:cs typeface="Arial" panose="020B0604020202020204" pitchFamily="34" charset="0"/>
                        </a:rPr>
                        <a:t>Variable Pay decreased by £0.4m driven by reduced Bank costs</a:t>
                      </a:r>
                    </a:p>
                    <a:p>
                      <a:pPr marL="742950" lvl="1" indent="-285750">
                        <a:buFont typeface="Arial" panose="020B0604020202020204" pitchFamily="34" charset="0"/>
                        <a:buChar char="•"/>
                      </a:pPr>
                      <a:r>
                        <a:rPr lang="en-GB" sz="1400" strike="noStrike" kern="1200" dirty="0">
                          <a:solidFill>
                            <a:schemeClr val="dk1"/>
                          </a:solidFill>
                          <a:effectLst/>
                          <a:latin typeface="Arial" panose="020B0604020202020204" pitchFamily="34" charset="0"/>
                          <a:ea typeface="+mn-ea"/>
                          <a:cs typeface="Arial" panose="020B0604020202020204" pitchFamily="34" charset="0"/>
                        </a:rPr>
                        <a:t>WTE decreased by 97 WTE:</a:t>
                      </a:r>
                    </a:p>
                    <a:p>
                      <a:pPr marL="1200150" lvl="2" indent="-285750">
                        <a:buFont typeface="Arial" panose="020B0604020202020204" pitchFamily="34" charset="0"/>
                        <a:buChar char="•"/>
                      </a:pPr>
                      <a:r>
                        <a:rPr lang="en-GB" sz="1400" strike="noStrike" kern="1200" dirty="0">
                          <a:solidFill>
                            <a:schemeClr val="dk1"/>
                          </a:solidFill>
                          <a:effectLst/>
                          <a:latin typeface="Arial" panose="020B0604020202020204" pitchFamily="34" charset="0"/>
                          <a:ea typeface="+mn-ea"/>
                          <a:cs typeface="Arial" panose="020B0604020202020204" pitchFamily="34" charset="0"/>
                        </a:rPr>
                        <a:t>75 WTE = In Month 05 the Resident Dr WTE was impacted by the  August rotation (increase of 86 WTE). This has now returned to previous months reported levels;</a:t>
                      </a:r>
                    </a:p>
                    <a:p>
                      <a:pPr marL="1200150" lvl="2" indent="-285750">
                        <a:buFont typeface="Arial" panose="020B0604020202020204" pitchFamily="34" charset="0"/>
                        <a:buChar char="•"/>
                      </a:pPr>
                      <a:r>
                        <a:rPr lang="en-GB" sz="1400" strike="noStrike" kern="1200" dirty="0">
                          <a:solidFill>
                            <a:schemeClr val="dk1"/>
                          </a:solidFill>
                          <a:effectLst/>
                          <a:latin typeface="Arial" panose="020B0604020202020204" pitchFamily="34" charset="0"/>
                          <a:ea typeface="+mn-ea"/>
                          <a:cs typeface="Arial" panose="020B0604020202020204" pitchFamily="34" charset="0"/>
                        </a:rPr>
                        <a:t>12 WTE = bank cost decrease for HCSW (27 WTE) offset by small increases in Estates and Registered Nurses.</a:t>
                      </a:r>
                    </a:p>
                  </a:txBody>
                  <a:tcPr/>
                </a:tc>
                <a:extLst>
                  <a:ext uri="{0D108BD9-81ED-4DB2-BD59-A6C34878D82A}">
                    <a16:rowId xmlns:a16="http://schemas.microsoft.com/office/drawing/2014/main" val="3724772163"/>
                  </a:ext>
                </a:extLst>
              </a:tr>
            </a:tbl>
          </a:graphicData>
        </a:graphic>
      </p:graphicFrame>
      <p:pic>
        <p:nvPicPr>
          <p:cNvPr id="19" name="Picture 18">
            <a:extLst>
              <a:ext uri="{FF2B5EF4-FFF2-40B4-BE49-F238E27FC236}">
                <a16:creationId xmlns:a16="http://schemas.microsoft.com/office/drawing/2014/main" id="{61E67448-07F7-3DB9-152B-BFEF0C0186DE}"/>
              </a:ext>
            </a:extLst>
          </p:cNvPr>
          <p:cNvPicPr>
            <a:picLocks noChangeAspect="1"/>
          </p:cNvPicPr>
          <p:nvPr/>
        </p:nvPicPr>
        <p:blipFill>
          <a:blip r:embed="rId7"/>
          <a:stretch>
            <a:fillRect/>
          </a:stretch>
        </p:blipFill>
        <p:spPr>
          <a:xfrm>
            <a:off x="449731" y="1226018"/>
            <a:ext cx="4524605" cy="5475564"/>
          </a:xfrm>
          <a:prstGeom prst="rect">
            <a:avLst/>
          </a:prstGeom>
        </p:spPr>
      </p:pic>
      <p:pic>
        <p:nvPicPr>
          <p:cNvPr id="12" name="Picture 11">
            <a:extLst>
              <a:ext uri="{FF2B5EF4-FFF2-40B4-BE49-F238E27FC236}">
                <a16:creationId xmlns:a16="http://schemas.microsoft.com/office/drawing/2014/main" id="{EB5D2179-21BB-D9D1-7C88-55DC807D71DC}"/>
              </a:ext>
            </a:extLst>
          </p:cNvPr>
          <p:cNvPicPr>
            <a:picLocks noChangeAspect="1"/>
          </p:cNvPicPr>
          <p:nvPr/>
        </p:nvPicPr>
        <p:blipFill>
          <a:blip r:embed="rId8"/>
          <a:stretch>
            <a:fillRect/>
          </a:stretch>
        </p:blipFill>
        <p:spPr>
          <a:xfrm>
            <a:off x="5184648" y="1246387"/>
            <a:ext cx="6838385" cy="2146419"/>
          </a:xfrm>
          <a:prstGeom prst="rect">
            <a:avLst/>
          </a:prstGeom>
        </p:spPr>
      </p:pic>
    </p:spTree>
    <p:extLst>
      <p:ext uri="{BB962C8B-B14F-4D97-AF65-F5344CB8AC3E}">
        <p14:creationId xmlns:p14="http://schemas.microsoft.com/office/powerpoint/2010/main" val="394392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ARK TITLE BG">
  <a:themeElements>
    <a:clrScheme name="Escala de Cinz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0b0568e-e574-4342-a9c0-c22c6fec6509">
      <Terms xmlns="http://schemas.microsoft.com/office/infopath/2007/PartnerControls"/>
    </lcf76f155ced4ddcb4097134ff3c332f>
    <TaxCatchAll xmlns="fdfaf355-f7ae-47f3-8f93-739a6075671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6985C5-7766-456D-A8E0-D7F1409C6EDF}">
  <ds:schemaRefs>
    <ds:schemaRef ds:uri="http://www.w3.org/XML/1998/namespace"/>
    <ds:schemaRef ds:uri="http://purl.org/dc/dcmitype/"/>
    <ds:schemaRef ds:uri="http://purl.org/dc/elements/1.1/"/>
    <ds:schemaRef ds:uri="44db3db7-1523-4826-83fd-741d9b441697"/>
    <ds:schemaRef ds:uri="http://purl.org/dc/terms/"/>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s>
</ds:datastoreItem>
</file>

<file path=customXml/itemProps2.xml><?xml version="1.0" encoding="utf-8"?>
<ds:datastoreItem xmlns:ds="http://schemas.openxmlformats.org/officeDocument/2006/customXml" ds:itemID="{E14D0A3D-0B74-4C3A-BDA1-2DD532E05E09}">
  <ds:schemaRefs>
    <ds:schemaRef ds:uri="http://schemas.microsoft.com/sharepoint/v3/contenttype/forms"/>
  </ds:schemaRefs>
</ds:datastoreItem>
</file>

<file path=customXml/itemProps3.xml><?xml version="1.0" encoding="utf-8"?>
<ds:datastoreItem xmlns:ds="http://schemas.openxmlformats.org/officeDocument/2006/customXml" ds:itemID="{4D17AB74-B0D7-49A8-8641-2404678F988D}"/>
</file>

<file path=docProps/app.xml><?xml version="1.0" encoding="utf-8"?>
<Properties xmlns="http://schemas.openxmlformats.org/officeDocument/2006/extended-properties" xmlns:vt="http://schemas.openxmlformats.org/officeDocument/2006/docPropsVTypes">
  <TotalTime>4748</TotalTime>
  <Words>2447</Words>
  <Application>Microsoft Office PowerPoint</Application>
  <PresentationFormat>Widescreen</PresentationFormat>
  <Paragraphs>349</Paragraphs>
  <Slides>24</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Aptos</vt:lpstr>
      <vt:lpstr>Aptos Display</vt:lpstr>
      <vt:lpstr>Arial</vt:lpstr>
      <vt:lpstr>Arial Black</vt:lpstr>
      <vt:lpstr>Calibri</vt:lpstr>
      <vt:lpstr>Office Theme</vt:lpstr>
      <vt:lpstr>DARK TITLE BG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SBU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Crystal Davies (Swansea Bay UHB - Finance)</dc:creator>
  <cp:lastModifiedBy>Claire Osmundsen-Little (Swansea Bay UHB - Finance)</cp:lastModifiedBy>
  <cp:revision>21</cp:revision>
  <dcterms:created xsi:type="dcterms:W3CDTF">2026-06-11T11:30:44Z</dcterms:created>
  <dcterms:modified xsi:type="dcterms:W3CDTF">2026-10-20T10:53:05Z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0x01010001C022EFBB18C64ABE3B9933434D2554</vt:lpwstr>
  </property>
</Properties>
</file>