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5.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36" r:id="rId4"/>
    <p:sldMasterId id="2147483739" r:id="rId5"/>
    <p:sldMasterId id="2147483748" r:id="rId6"/>
    <p:sldMasterId id="2147483751" r:id="rId7"/>
    <p:sldMasterId id="2147483759" r:id="rId8"/>
    <p:sldMasterId id="2147483782" r:id="rId9"/>
  </p:sldMasterIdLst>
  <p:notesMasterIdLst>
    <p:notesMasterId r:id="rId68"/>
  </p:notesMasterIdLst>
  <p:handoutMasterIdLst>
    <p:handoutMasterId r:id="rId69"/>
  </p:handoutMasterIdLst>
  <p:sldIdLst>
    <p:sldId id="309" r:id="rId10"/>
    <p:sldId id="327" r:id="rId11"/>
    <p:sldId id="311" r:id="rId12"/>
    <p:sldId id="2147482677" r:id="rId13"/>
    <p:sldId id="2147482734" r:id="rId14"/>
    <p:sldId id="2147482735" r:id="rId15"/>
    <p:sldId id="2147482676" r:id="rId16"/>
    <p:sldId id="2147482691" r:id="rId17"/>
    <p:sldId id="2147482687" r:id="rId18"/>
    <p:sldId id="2147482696" r:id="rId19"/>
    <p:sldId id="2147482675" r:id="rId20"/>
    <p:sldId id="2147482717" r:id="rId21"/>
    <p:sldId id="2147482688" r:id="rId22"/>
    <p:sldId id="2147482689" r:id="rId23"/>
    <p:sldId id="2147482683" r:id="rId24"/>
    <p:sldId id="2147482685" r:id="rId25"/>
    <p:sldId id="2147482684" r:id="rId26"/>
    <p:sldId id="2147482694" r:id="rId27"/>
    <p:sldId id="2147482695" r:id="rId28"/>
    <p:sldId id="2147482697" r:id="rId29"/>
    <p:sldId id="2147482718" r:id="rId30"/>
    <p:sldId id="2147482698" r:id="rId31"/>
    <p:sldId id="2147482725" r:id="rId32"/>
    <p:sldId id="2147482727" r:id="rId33"/>
    <p:sldId id="2147482703" r:id="rId34"/>
    <p:sldId id="2147482692" r:id="rId35"/>
    <p:sldId id="2147482693" r:id="rId36"/>
    <p:sldId id="2147482753" r:id="rId37"/>
    <p:sldId id="2147482708" r:id="rId38"/>
    <p:sldId id="2147482709" r:id="rId39"/>
    <p:sldId id="2147482710" r:id="rId40"/>
    <p:sldId id="2147482711" r:id="rId41"/>
    <p:sldId id="2147482404" r:id="rId42"/>
    <p:sldId id="2147482405" r:id="rId43"/>
    <p:sldId id="2147482686" r:id="rId44"/>
    <p:sldId id="2147482704" r:id="rId45"/>
    <p:sldId id="2147482705" r:id="rId46"/>
    <p:sldId id="2147482733" r:id="rId47"/>
    <p:sldId id="2147482706" r:id="rId48"/>
    <p:sldId id="2147482719" r:id="rId49"/>
    <p:sldId id="2147482394" r:id="rId50"/>
    <p:sldId id="2147482736" r:id="rId51"/>
    <p:sldId id="2147482737" r:id="rId52"/>
    <p:sldId id="2147482738" r:id="rId53"/>
    <p:sldId id="2147482739" r:id="rId54"/>
    <p:sldId id="2147482740" r:id="rId55"/>
    <p:sldId id="2147482741" r:id="rId56"/>
    <p:sldId id="2147482742" r:id="rId57"/>
    <p:sldId id="2147482743" r:id="rId58"/>
    <p:sldId id="2147482744" r:id="rId59"/>
    <p:sldId id="2147482745" r:id="rId60"/>
    <p:sldId id="2147482746" r:id="rId61"/>
    <p:sldId id="2147482747" r:id="rId62"/>
    <p:sldId id="2147482748" r:id="rId63"/>
    <p:sldId id="2147482749" r:id="rId64"/>
    <p:sldId id="2147482750" r:id="rId65"/>
    <p:sldId id="2147482751" r:id="rId66"/>
    <p:sldId id="2147482752" r:id="rId67"/>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EEFB"/>
    <a:srgbClr val="DEEBF7"/>
    <a:srgbClr val="FDEFE7"/>
    <a:srgbClr val="129EAA"/>
    <a:srgbClr val="E7F0F9"/>
    <a:srgbClr val="F7C7AC"/>
    <a:srgbClr val="FBF1A7"/>
    <a:srgbClr val="FCE5BC"/>
    <a:srgbClr val="FEBAEB"/>
    <a:srgbClr val="F78C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2233" autoAdjust="0"/>
  </p:normalViewPr>
  <p:slideViewPr>
    <p:cSldViewPr>
      <p:cViewPr varScale="1">
        <p:scale>
          <a:sx n="60" d="100"/>
          <a:sy n="60" d="100"/>
        </p:scale>
        <p:origin x="486" y="42"/>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5" Type="http://schemas.openxmlformats.org/officeDocument/2006/relationships/slideMaster" Target="slideMasters/slideMaster2.xml"/><Relationship Id="rId61" Type="http://schemas.openxmlformats.org/officeDocument/2006/relationships/slide" Target="slides/slide52.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handoutMaster" Target="handoutMasters/handoutMaster1.xml"/><Relationship Id="rId8" Type="http://schemas.openxmlformats.org/officeDocument/2006/relationships/slideMaster" Target="slideMasters/slideMaster5.xml"/><Relationship Id="rId51" Type="http://schemas.openxmlformats.org/officeDocument/2006/relationships/slide" Target="slides/slide42.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 Id="rId7" Type="http://schemas.openxmlformats.org/officeDocument/2006/relationships/slideMaster" Target="slideMasters/slideMaster4.xml"/><Relationship Id="rId71"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svg"/><Relationship Id="rId1"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svg"/><Relationship Id="rId1"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4_4" csCatId="accent4" phldr="1"/>
      <dgm:spPr/>
      <dgm:t>
        <a:bodyPr/>
        <a:lstStyle/>
        <a:p>
          <a:endParaRPr lang="en-GB"/>
        </a:p>
      </dgm:t>
    </dgm:pt>
    <dgm:pt modelId="{A234D1E4-870D-4C0F-95CE-D75C5CD14EC0}">
      <dgm:prSet phldrT="[Text]"/>
      <dgm:spPr/>
      <dgm:t>
        <a:bodyPr/>
        <a:lstStyle/>
        <a:p>
          <a:pPr algn="ctr"/>
          <a:r>
            <a:rPr kumimoji="0" lang="en-GB" b="1" i="0" u="none" strike="noStrike" cap="none" spc="0" normalizeH="0" baseline="0" noProof="0">
              <a:ln/>
              <a:effectLst/>
              <a:uLnTx/>
              <a:uFillTx/>
              <a:latin typeface="Verdana" panose="020B0604030504040204" pitchFamily="34" charset="0"/>
              <a:ea typeface="Verdana" panose="020B0604030504040204" pitchFamily="34" charset="0"/>
              <a:cs typeface="+mn-cs"/>
            </a:rPr>
            <a:t>Section 1: </a:t>
          </a:r>
          <a:r>
            <a:rPr kumimoji="0" lang="en-GB" b="0" i="0" u="none" strike="noStrike" cap="none" spc="0" normalizeH="0" baseline="0" noProof="0">
              <a:ln/>
              <a:effectLst/>
              <a:uLnTx/>
              <a:uFillTx/>
              <a:latin typeface="Verdana" panose="020B0604030504040204" pitchFamily="34" charset="0"/>
              <a:ea typeface="Verdana" panose="020B0604030504040204" pitchFamily="34" charset="0"/>
              <a:cs typeface="+mn-cs"/>
            </a:rPr>
            <a:t>Summary of performance against the SBUHB Breakthrough Objectives and the Welsh Government Oversight &amp; Escalation criteria</a:t>
          </a:r>
          <a:endParaRPr lang="en-GB" dirty="0"/>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dgm:t>
        <a:bodyPr/>
        <a:lstStyle/>
        <a:p>
          <a:pPr algn="ctr"/>
          <a:endParaRPr lang="en-GB" b="1" dirty="0"/>
        </a:p>
        <a:p>
          <a:pPr algn="ctr"/>
          <a:r>
            <a:rPr lang="en-GB" b="1" dirty="0">
              <a:latin typeface="Verdana" panose="020B0604030504040204" pitchFamily="34" charset="0"/>
              <a:ea typeface="Verdana" panose="020B0604030504040204" pitchFamily="34" charset="0"/>
            </a:rPr>
            <a:t>Section 2</a:t>
          </a:r>
          <a:r>
            <a:rPr lang="en-GB" dirty="0">
              <a:latin typeface="Verdana" panose="020B0604030504040204" pitchFamily="34" charset="0"/>
              <a:ea typeface="Verdana" panose="020B0604030504040204" pitchFamily="34" charset="0"/>
            </a:rPr>
            <a:t>: Detailed updates against </a:t>
          </a:r>
          <a:r>
            <a:rPr kumimoji="0" lang="en-GB" b="0" i="0" u="none" strike="noStrike" cap="none" spc="0" normalizeH="0" baseline="0" noProof="0" dirty="0">
              <a:ln/>
              <a:effectLst/>
              <a:uLnTx/>
              <a:uFillTx/>
              <a:latin typeface="Verdana" panose="020B0604030504040204" pitchFamily="34" charset="0"/>
              <a:ea typeface="Verdana" panose="020B0604030504040204" pitchFamily="34" charset="0"/>
              <a:cs typeface="+mn-cs"/>
            </a:rPr>
            <a:t>the SBUHB Breakthrough Objectives and the Welsh Government Oversight &amp; Escalation criteria</a:t>
          </a:r>
          <a:r>
            <a:rPr lang="en-GB" dirty="0">
              <a:latin typeface="Verdana" panose="020B0604030504040204" pitchFamily="34" charset="0"/>
              <a:ea typeface="Verdana" panose="020B0604030504040204" pitchFamily="34" charset="0"/>
            </a:rPr>
            <a:t> </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FB9320CF-4C4C-46C8-9228-ECCB91AA990D}">
      <dgm:prSet/>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0070C0"/>
        </a:solidFill>
      </dgm:spPr>
      <dgm:t>
        <a:bodyPr/>
        <a:lstStyle/>
        <a:p>
          <a:pPr algn="ctr"/>
          <a:r>
            <a:rPr lang="en-GB" b="1" dirty="0">
              <a:latin typeface="Verdana" panose="020B0604030504040204" pitchFamily="34" charset="0"/>
              <a:ea typeface="Verdana" panose="020B0604030504040204" pitchFamily="34" charset="0"/>
            </a:rPr>
            <a:t>Section 3</a:t>
          </a:r>
          <a:r>
            <a:rPr lang="en-GB" dirty="0">
              <a:latin typeface="Verdana" panose="020B0604030504040204" pitchFamily="34" charset="0"/>
              <a:ea typeface="Verdana" panose="020B0604030504040204" pitchFamily="34" charset="0"/>
            </a:rPr>
            <a:t>: NHS Performance Framework 2026-27 metrics &amp; Local Measures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a:extLst>
              <a:ext uri="{96DAC541-7B7A-43D3-8B79-37D633B846F1}">
                <asvg:svgBlip xmlns:asvg="http://schemas.microsoft.com/office/drawing/2016/SVG/main" r:embed="rId1"/>
              </a:ext>
            </a:extLst>
          </a:blip>
          <a:srcRect/>
          <a:stretch>
            <a:fillRect/>
          </a:stretch>
        </a:blipFill>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3"/>
      <dgm:spPr>
        <a:blipFill rotWithShape="1">
          <a:blip xmlns:r="http://schemas.openxmlformats.org/officeDocument/2006/relationships">
            <a:extLst>
              <a:ext uri="{96DAC541-7B7A-43D3-8B79-37D633B846F1}">
                <asvg:svgBlip xmlns:asvg="http://schemas.microsoft.com/office/drawing/2016/SVG/main" r:embed="rId3"/>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3" custLinFactNeighborX="9008" custLinFactNeighborY="-5786">
        <dgm:presLayoutVars>
          <dgm:bulletEnabled val="1"/>
        </dgm:presLayoutVars>
      </dgm:prSet>
      <dgm:spPr/>
    </dgm:pt>
  </dgm:ptLst>
  <dgm:cxnLst>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115286" y="14018"/>
          <a:ext cx="10692003" cy="2119763"/>
        </a:xfrm>
        <a:prstGeom prst="homePlate">
          <a:avLst/>
        </a:prstGeom>
        <a:solidFill>
          <a:schemeClr val="accent4">
            <a:shade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4757" tIns="91440" rIns="170688" bIns="91440" numCol="1" spcCol="1270" anchor="ctr" anchorCtr="0">
          <a:noAutofit/>
        </a:bodyPr>
        <a:lstStyle/>
        <a:p>
          <a:pPr marL="0" lvl="0" indent="0" algn="ctr" defTabSz="1066800">
            <a:lnSpc>
              <a:spcPct val="90000"/>
            </a:lnSpc>
            <a:spcBef>
              <a:spcPct val="0"/>
            </a:spcBef>
            <a:spcAft>
              <a:spcPct val="35000"/>
            </a:spcAft>
            <a:buNone/>
          </a:pPr>
          <a:r>
            <a:rPr kumimoji="0" lang="en-GB" sz="2400" b="1" i="0" u="none" strike="noStrike" kern="1200" cap="none" spc="0" normalizeH="0" baseline="0" noProof="0">
              <a:ln/>
              <a:effectLst/>
              <a:uLnTx/>
              <a:uFillTx/>
              <a:latin typeface="Verdana" panose="020B0604030504040204" pitchFamily="34" charset="0"/>
              <a:ea typeface="Verdana" panose="020B0604030504040204" pitchFamily="34" charset="0"/>
              <a:cs typeface="+mn-cs"/>
            </a:rPr>
            <a:t>Section 1: </a:t>
          </a:r>
          <a:r>
            <a:rPr kumimoji="0" lang="en-GB" sz="2400" b="0" i="0" u="none" strike="noStrike" kern="1200" cap="none" spc="0" normalizeH="0" baseline="0" noProof="0">
              <a:ln/>
              <a:effectLst/>
              <a:uLnTx/>
              <a:uFillTx/>
              <a:latin typeface="Verdana" panose="020B0604030504040204" pitchFamily="34" charset="0"/>
              <a:ea typeface="Verdana" panose="020B0604030504040204" pitchFamily="34" charset="0"/>
              <a:cs typeface="+mn-cs"/>
            </a:rPr>
            <a:t>Summary of performance against the SBUHB Breakthrough Objectives and the Welsh Government Oversight &amp; Escalation criteria</a:t>
          </a:r>
          <a:endParaRPr lang="en-GB" sz="2400" kern="1200" dirty="0"/>
        </a:p>
      </dsp:txBody>
      <dsp:txXfrm rot="10800000">
        <a:off x="4645227" y="14018"/>
        <a:ext cx="10162062" cy="2119763"/>
      </dsp:txXfrm>
    </dsp:sp>
    <dsp:sp modelId="{F9E476B7-A246-4EEE-9E1A-6E631012DA9E}">
      <dsp:nvSpPr>
        <dsp:cNvPr id="0" name=""/>
        <dsp:cNvSpPr/>
      </dsp:nvSpPr>
      <dsp:spPr>
        <a:xfrm>
          <a:off x="2163157" y="473"/>
          <a:ext cx="2119763" cy="2119763"/>
        </a:xfrm>
        <a:prstGeom prst="ellipse">
          <a:avLst/>
        </a:prstGeom>
        <a:blipFill>
          <a:blip xmlns:r="http://schemas.openxmlformats.org/officeDocument/2006/relationships">
            <a:extLst>
              <a:ext uri="{96DAC541-7B7A-43D3-8B79-37D633B846F1}">
                <asvg:svgBlip xmlns:asvg="http://schemas.microsoft.com/office/drawing/2016/SVG/main" r:embed="rId1"/>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186174" y="2630351"/>
          <a:ext cx="10692003" cy="2119763"/>
        </a:xfrm>
        <a:prstGeom prst="homePlate">
          <a:avLst/>
        </a:prstGeom>
        <a:solidFill>
          <a:schemeClr val="accent4">
            <a:shade val="50000"/>
            <a:hueOff val="406356"/>
            <a:satOff val="-23479"/>
            <a:lumOff val="3248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4757" tIns="91440" rIns="170688" bIns="91440" numCol="1" spcCol="1270" anchor="t" anchorCtr="0">
          <a:noAutofit/>
        </a:bodyPr>
        <a:lstStyle/>
        <a:p>
          <a:pPr marL="0" lvl="0" indent="0" algn="ctr" defTabSz="1066800">
            <a:lnSpc>
              <a:spcPct val="90000"/>
            </a:lnSpc>
            <a:spcBef>
              <a:spcPct val="0"/>
            </a:spcBef>
            <a:spcAft>
              <a:spcPct val="35000"/>
            </a:spcAft>
            <a:buNone/>
          </a:pPr>
          <a:endParaRPr lang="en-GB" sz="2400" b="1" kern="1200" dirty="0"/>
        </a:p>
        <a:p>
          <a:pPr marL="0" lvl="0" indent="0" algn="ctr" defTabSz="1066800">
            <a:lnSpc>
              <a:spcPct val="90000"/>
            </a:lnSpc>
            <a:spcBef>
              <a:spcPct val="0"/>
            </a:spcBef>
            <a:spcAft>
              <a:spcPct val="35000"/>
            </a:spcAft>
            <a:buNone/>
          </a:pPr>
          <a:r>
            <a:rPr lang="en-GB" sz="2400" b="1" kern="1200" dirty="0">
              <a:latin typeface="Verdana" panose="020B0604030504040204" pitchFamily="34" charset="0"/>
              <a:ea typeface="Verdana" panose="020B0604030504040204" pitchFamily="34" charset="0"/>
            </a:rPr>
            <a:t>Section 2</a:t>
          </a:r>
          <a:r>
            <a:rPr lang="en-GB" sz="2400" kern="1200" dirty="0">
              <a:latin typeface="Verdana" panose="020B0604030504040204" pitchFamily="34" charset="0"/>
              <a:ea typeface="Verdana" panose="020B0604030504040204" pitchFamily="34" charset="0"/>
            </a:rPr>
            <a:t>: Detailed updates against </a:t>
          </a:r>
          <a:r>
            <a:rPr kumimoji="0" lang="en-GB" sz="2400" b="0" i="0" u="none" strike="noStrike" kern="1200" cap="none" spc="0" normalizeH="0" baseline="0" noProof="0" dirty="0">
              <a:ln/>
              <a:effectLst/>
              <a:uLnTx/>
              <a:uFillTx/>
              <a:latin typeface="Verdana" panose="020B0604030504040204" pitchFamily="34" charset="0"/>
              <a:ea typeface="Verdana" panose="020B0604030504040204" pitchFamily="34" charset="0"/>
              <a:cs typeface="+mn-cs"/>
            </a:rPr>
            <a:t>the SBUHB Breakthrough Objectives and the Welsh Government Oversight &amp; Escalation criteria</a:t>
          </a:r>
          <a:r>
            <a:rPr lang="en-GB" sz="2400" kern="1200" dirty="0">
              <a:latin typeface="Verdana" panose="020B0604030504040204" pitchFamily="34" charset="0"/>
              <a:ea typeface="Verdana" panose="020B0604030504040204" pitchFamily="34" charset="0"/>
            </a:rPr>
            <a:t> </a:t>
          </a:r>
        </a:p>
        <a:p>
          <a:pPr marL="171450" lvl="1" indent="-171450" algn="l" defTabSz="844550">
            <a:lnSpc>
              <a:spcPct val="90000"/>
            </a:lnSpc>
            <a:spcBef>
              <a:spcPct val="0"/>
            </a:spcBef>
            <a:spcAft>
              <a:spcPct val="15000"/>
            </a:spcAft>
            <a:buChar char="•"/>
          </a:pPr>
          <a:endParaRPr lang="en-GB" sz="1900" kern="1200" dirty="0"/>
        </a:p>
      </dsp:txBody>
      <dsp:txXfrm rot="10800000">
        <a:off x="4716115" y="2630351"/>
        <a:ext cx="10162062" cy="2119763"/>
      </dsp:txXfrm>
    </dsp:sp>
    <dsp:sp modelId="{C0FBD90D-9B30-43B9-97E9-94BEF7DC7598}">
      <dsp:nvSpPr>
        <dsp:cNvPr id="0" name=""/>
        <dsp:cNvSpPr/>
      </dsp:nvSpPr>
      <dsp:spPr>
        <a:xfrm>
          <a:off x="2163157" y="2753001"/>
          <a:ext cx="2119763" cy="2119763"/>
        </a:xfrm>
        <a:prstGeom prst="ellipse">
          <a:avLst/>
        </a:prstGeom>
        <a:blipFill>
          <a:blip xmlns:r="http://schemas.openxmlformats.org/officeDocument/2006/relationships">
            <a:extLst>
              <a:ext uri="{96DAC541-7B7A-43D3-8B79-37D633B846F1}">
                <asvg:svgBlip xmlns:asvg="http://schemas.microsoft.com/office/drawing/2016/SVG/main" r:embed="rId2"/>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186174" y="5382880"/>
          <a:ext cx="10692003" cy="2119763"/>
        </a:xfrm>
        <a:prstGeom prst="homePlate">
          <a:avLst/>
        </a:prstGeom>
        <a:solidFill>
          <a:srgbClr val="0070C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4757" tIns="91440" rIns="170688" bIns="91440" numCol="1" spcCol="1270" anchor="ctr" anchorCtr="0">
          <a:noAutofit/>
        </a:bodyPr>
        <a:lstStyle/>
        <a:p>
          <a:pPr marL="0" lvl="0" indent="0" algn="ctr" defTabSz="1066800">
            <a:lnSpc>
              <a:spcPct val="90000"/>
            </a:lnSpc>
            <a:spcBef>
              <a:spcPct val="0"/>
            </a:spcBef>
            <a:spcAft>
              <a:spcPct val="35000"/>
            </a:spcAft>
            <a:buNone/>
          </a:pPr>
          <a:r>
            <a:rPr lang="en-GB" sz="2400" b="1" kern="1200" dirty="0">
              <a:latin typeface="Verdana" panose="020B0604030504040204" pitchFamily="34" charset="0"/>
              <a:ea typeface="Verdana" panose="020B0604030504040204" pitchFamily="34" charset="0"/>
            </a:rPr>
            <a:t>Section 3</a:t>
          </a:r>
          <a:r>
            <a:rPr lang="en-GB" sz="2400" kern="1200" dirty="0">
              <a:latin typeface="Verdana" panose="020B0604030504040204" pitchFamily="34" charset="0"/>
              <a:ea typeface="Verdana" panose="020B0604030504040204" pitchFamily="34" charset="0"/>
            </a:rPr>
            <a:t>: NHS Performance Framework 2026-27 metrics &amp; Local Measures</a:t>
          </a:r>
        </a:p>
      </dsp:txBody>
      <dsp:txXfrm rot="10800000">
        <a:off x="4716115" y="5382880"/>
        <a:ext cx="10162062" cy="2119763"/>
      </dsp:txXfrm>
    </dsp:sp>
    <dsp:sp modelId="{5BFA6665-1F33-4D4C-9527-789645D89B43}">
      <dsp:nvSpPr>
        <dsp:cNvPr id="0" name=""/>
        <dsp:cNvSpPr/>
      </dsp:nvSpPr>
      <dsp:spPr>
        <a:xfrm>
          <a:off x="2163157" y="5505529"/>
          <a:ext cx="2119763" cy="2119763"/>
        </a:xfrm>
        <a:prstGeom prst="ellipse">
          <a:avLst/>
        </a:prstGeom>
        <a:blipFill rotWithShape="1">
          <a:blip xmlns:r="http://schemas.openxmlformats.org/officeDocument/2006/relationships">
            <a:extLst>
              <a:ext uri="{96DAC541-7B7A-43D3-8B79-37D633B846F1}">
                <asvg:svgBlip xmlns:asvg="http://schemas.microsoft.com/office/drawing/2016/SVG/main" r:embed="rId3"/>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22/07/2026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22/07/2026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14</a:t>
            </a:fld>
            <a:endParaRPr lang="pt-BR"/>
          </a:p>
        </p:txBody>
      </p:sp>
    </p:spTree>
    <p:extLst>
      <p:ext uri="{BB962C8B-B14F-4D97-AF65-F5344CB8AC3E}">
        <p14:creationId xmlns:p14="http://schemas.microsoft.com/office/powerpoint/2010/main" val="1879019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15</a:t>
            </a:fld>
            <a:endParaRPr lang="pt-BR"/>
          </a:p>
        </p:txBody>
      </p:sp>
    </p:spTree>
    <p:extLst>
      <p:ext uri="{BB962C8B-B14F-4D97-AF65-F5344CB8AC3E}">
        <p14:creationId xmlns:p14="http://schemas.microsoft.com/office/powerpoint/2010/main" val="343625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16</a:t>
            </a:fld>
            <a:endParaRPr lang="pt-BR"/>
          </a:p>
        </p:txBody>
      </p:sp>
    </p:spTree>
    <p:extLst>
      <p:ext uri="{BB962C8B-B14F-4D97-AF65-F5344CB8AC3E}">
        <p14:creationId xmlns:p14="http://schemas.microsoft.com/office/powerpoint/2010/main" val="1710570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17</a:t>
            </a:fld>
            <a:endParaRPr lang="pt-BR"/>
          </a:p>
        </p:txBody>
      </p:sp>
    </p:spTree>
    <p:extLst>
      <p:ext uri="{BB962C8B-B14F-4D97-AF65-F5344CB8AC3E}">
        <p14:creationId xmlns:p14="http://schemas.microsoft.com/office/powerpoint/2010/main" val="1104953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18</a:t>
            </a:fld>
            <a:endParaRPr lang="pt-BR"/>
          </a:p>
        </p:txBody>
      </p:sp>
    </p:spTree>
    <p:extLst>
      <p:ext uri="{BB962C8B-B14F-4D97-AF65-F5344CB8AC3E}">
        <p14:creationId xmlns:p14="http://schemas.microsoft.com/office/powerpoint/2010/main" val="3956502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20</a:t>
            </a:fld>
            <a:endParaRPr lang="pt-BR"/>
          </a:p>
        </p:txBody>
      </p:sp>
    </p:spTree>
    <p:extLst>
      <p:ext uri="{BB962C8B-B14F-4D97-AF65-F5344CB8AC3E}">
        <p14:creationId xmlns:p14="http://schemas.microsoft.com/office/powerpoint/2010/main" val="40768576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0332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24</a:t>
            </a:fld>
            <a:endParaRPr lang="pt-BR"/>
          </a:p>
        </p:txBody>
      </p:sp>
    </p:spTree>
    <p:extLst>
      <p:ext uri="{BB962C8B-B14F-4D97-AF65-F5344CB8AC3E}">
        <p14:creationId xmlns:p14="http://schemas.microsoft.com/office/powerpoint/2010/main" val="40561269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25</a:t>
            </a:fld>
            <a:endParaRPr lang="pt-BR"/>
          </a:p>
        </p:txBody>
      </p:sp>
    </p:spTree>
    <p:extLst>
      <p:ext uri="{BB962C8B-B14F-4D97-AF65-F5344CB8AC3E}">
        <p14:creationId xmlns:p14="http://schemas.microsoft.com/office/powerpoint/2010/main" val="1320515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26</a:t>
            </a:fld>
            <a:endParaRPr lang="pt-BR"/>
          </a:p>
        </p:txBody>
      </p:sp>
    </p:spTree>
    <p:extLst>
      <p:ext uri="{BB962C8B-B14F-4D97-AF65-F5344CB8AC3E}">
        <p14:creationId xmlns:p14="http://schemas.microsoft.com/office/powerpoint/2010/main" val="2134851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15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6E979C-5673-E71D-8CA6-9C3C77D3B0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B7FAE1-487A-CCDC-48CA-6FA84058E2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C59A7F-0D3E-DFCA-AC5E-771493AC969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2BEB3A6-57C5-45AB-5B3B-631B3B6F2EE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6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pt-BR" sz="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4041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4C791-EE8B-EE9A-73EF-5AA972FABD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0FC1E5-6C4B-9CA1-28CA-7203756BE97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8270925-04C5-BC67-C391-E37D001A43FB}"/>
              </a:ext>
            </a:extLst>
          </p:cNvPr>
          <p:cNvSpPr>
            <a:spLocks noGrp="1"/>
          </p:cNvSpPr>
          <p:nvPr>
            <p:ph type="body" idx="1"/>
          </p:nvPr>
        </p:nvSpPr>
        <p:spPr/>
        <p:txBody>
          <a:bodyPr/>
          <a:lstStyle/>
          <a:p>
            <a:r>
              <a:rPr lang="en-GB" dirty="0"/>
              <a:t>Update chart</a:t>
            </a:r>
          </a:p>
        </p:txBody>
      </p:sp>
      <p:sp>
        <p:nvSpPr>
          <p:cNvPr id="4" name="Slide Number Placeholder 3">
            <a:extLst>
              <a:ext uri="{FF2B5EF4-FFF2-40B4-BE49-F238E27FC236}">
                <a16:creationId xmlns:a16="http://schemas.microsoft.com/office/drawing/2014/main" id="{D06F42D6-C602-827B-F608-8D72D0A2984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83352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16474-5DE8-F769-C9AB-976EA70DDB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3B84E9-C5D9-1F66-001A-EF42DF9883E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6595895-4E39-8CDE-206E-5105D26FD076}"/>
              </a:ext>
            </a:extLst>
          </p:cNvPr>
          <p:cNvSpPr>
            <a:spLocks noGrp="1"/>
          </p:cNvSpPr>
          <p:nvPr>
            <p:ph type="body" idx="1"/>
          </p:nvPr>
        </p:nvSpPr>
        <p:spPr/>
        <p:txBody>
          <a:bodyPr/>
          <a:lstStyle/>
          <a:p>
            <a:r>
              <a:rPr lang="en-GB" dirty="0"/>
              <a:t>Update chart</a:t>
            </a:r>
          </a:p>
        </p:txBody>
      </p:sp>
      <p:sp>
        <p:nvSpPr>
          <p:cNvPr id="4" name="Slide Number Placeholder 3">
            <a:extLst>
              <a:ext uri="{FF2B5EF4-FFF2-40B4-BE49-F238E27FC236}">
                <a16:creationId xmlns:a16="http://schemas.microsoft.com/office/drawing/2014/main" id="{19113128-3023-81C7-CE0B-FEF61F73A49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6595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65105-49B4-EAA3-37B8-7F7ED203D0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38C95E-702A-32A5-19AD-643C4C34FC3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D23E958-B37A-9E05-EE9A-8F8A3310991E}"/>
              </a:ext>
            </a:extLst>
          </p:cNvPr>
          <p:cNvSpPr>
            <a:spLocks noGrp="1"/>
          </p:cNvSpPr>
          <p:nvPr>
            <p:ph type="body" idx="1"/>
          </p:nvPr>
        </p:nvSpPr>
        <p:spPr/>
        <p:txBody>
          <a:bodyPr/>
          <a:lstStyle/>
          <a:p>
            <a:r>
              <a:rPr lang="en-GB" dirty="0"/>
              <a:t>Update chart</a:t>
            </a:r>
          </a:p>
        </p:txBody>
      </p:sp>
      <p:sp>
        <p:nvSpPr>
          <p:cNvPr id="4" name="Slide Number Placeholder 3">
            <a:extLst>
              <a:ext uri="{FF2B5EF4-FFF2-40B4-BE49-F238E27FC236}">
                <a16:creationId xmlns:a16="http://schemas.microsoft.com/office/drawing/2014/main" id="{9BF0A2AE-8484-0E7D-0FED-D19FF38526A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45937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B41FE-6F2D-1D08-F872-8073F3D61D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61B118-589B-A70B-1257-D52B46AEFCA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916746D-E7F4-449E-DC67-81F0456D0A24}"/>
              </a:ext>
            </a:extLst>
          </p:cNvPr>
          <p:cNvSpPr>
            <a:spLocks noGrp="1"/>
          </p:cNvSpPr>
          <p:nvPr>
            <p:ph type="body" idx="1"/>
          </p:nvPr>
        </p:nvSpPr>
        <p:spPr/>
        <p:txBody>
          <a:bodyPr/>
          <a:lstStyle/>
          <a:p>
            <a:r>
              <a:rPr lang="en-GB" dirty="0"/>
              <a:t>Update chart</a:t>
            </a:r>
          </a:p>
        </p:txBody>
      </p:sp>
      <p:sp>
        <p:nvSpPr>
          <p:cNvPr id="4" name="Slide Number Placeholder 3">
            <a:extLst>
              <a:ext uri="{FF2B5EF4-FFF2-40B4-BE49-F238E27FC236}">
                <a16:creationId xmlns:a16="http://schemas.microsoft.com/office/drawing/2014/main" id="{2BB0FD1B-4C44-67A6-D98E-44A93C478EC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16395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37</a:t>
            </a:fld>
            <a:endParaRPr lang="pt-BR"/>
          </a:p>
        </p:txBody>
      </p:sp>
    </p:spTree>
    <p:extLst>
      <p:ext uri="{BB962C8B-B14F-4D97-AF65-F5344CB8AC3E}">
        <p14:creationId xmlns:p14="http://schemas.microsoft.com/office/powerpoint/2010/main" val="6589247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60F8C-ABCC-CB26-05E0-7C64BAC25C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7C3936-2732-6911-AB12-18E5E37FCB1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25CB1B9-12D0-2986-EB7B-EAA86BAA967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7D4F20F-7999-4804-E0E9-65F6086DFB94}"/>
              </a:ext>
            </a:extLst>
          </p:cNvPr>
          <p:cNvSpPr>
            <a:spLocks noGrp="1"/>
          </p:cNvSpPr>
          <p:nvPr>
            <p:ph type="sldNum" sz="quarter" idx="5"/>
          </p:nvPr>
        </p:nvSpPr>
        <p:spPr/>
        <p:txBody>
          <a:bodyPr/>
          <a:lstStyle/>
          <a:p>
            <a:fld id="{7632F1A2-D638-401F-83A8-37BE82B69C5E}" type="slidenum">
              <a:rPr lang="pt-BR" smtClean="0"/>
              <a:t>38</a:t>
            </a:fld>
            <a:endParaRPr lang="pt-BR"/>
          </a:p>
        </p:txBody>
      </p:sp>
    </p:spTree>
    <p:extLst>
      <p:ext uri="{BB962C8B-B14F-4D97-AF65-F5344CB8AC3E}">
        <p14:creationId xmlns:p14="http://schemas.microsoft.com/office/powerpoint/2010/main" val="28173614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20812B-721E-DC54-7FDF-3677B83248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68CC78-15BA-6BEA-F7AE-AF76E644CE0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0AEC0C8-D1D6-3518-7F21-E7B4DE1F721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E2459A0-32D8-81F9-00C6-2175BBA763AC}"/>
              </a:ext>
            </a:extLst>
          </p:cNvPr>
          <p:cNvSpPr>
            <a:spLocks noGrp="1"/>
          </p:cNvSpPr>
          <p:nvPr>
            <p:ph type="sldNum" sz="quarter" idx="5"/>
          </p:nvPr>
        </p:nvSpPr>
        <p:spPr/>
        <p:txBody>
          <a:bodyPr/>
          <a:lstStyle/>
          <a:p>
            <a:fld id="{7632F1A2-D638-401F-83A8-37BE82B69C5E}" type="slidenum">
              <a:rPr lang="pt-BR" smtClean="0"/>
              <a:t>39</a:t>
            </a:fld>
            <a:endParaRPr lang="pt-BR"/>
          </a:p>
        </p:txBody>
      </p:sp>
    </p:spTree>
    <p:extLst>
      <p:ext uri="{BB962C8B-B14F-4D97-AF65-F5344CB8AC3E}">
        <p14:creationId xmlns:p14="http://schemas.microsoft.com/office/powerpoint/2010/main" val="25281881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59B82-9B0D-9A66-2950-35C8FF728F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885250-CCDA-27CA-778D-E18559CE3AD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5C646D65-3267-A4E7-93B7-AD9F6BB105C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F6933B1-BE92-8235-6822-CE64CEEA4DA2}"/>
              </a:ext>
            </a:extLst>
          </p:cNvPr>
          <p:cNvSpPr>
            <a:spLocks noGrp="1"/>
          </p:cNvSpPr>
          <p:nvPr>
            <p:ph type="sldNum" sz="quarter" idx="5"/>
          </p:nvPr>
        </p:nvSpPr>
        <p:spPr/>
        <p:txBody>
          <a:bodyPr/>
          <a:lstStyle/>
          <a:p>
            <a:fld id="{7632F1A2-D638-401F-83A8-37BE82B69C5E}" type="slidenum">
              <a:rPr lang="pt-BR" smtClean="0"/>
              <a:t>40</a:t>
            </a:fld>
            <a:endParaRPr lang="pt-BR"/>
          </a:p>
        </p:txBody>
      </p:sp>
    </p:spTree>
    <p:extLst>
      <p:ext uri="{BB962C8B-B14F-4D97-AF65-F5344CB8AC3E}">
        <p14:creationId xmlns:p14="http://schemas.microsoft.com/office/powerpoint/2010/main" val="32032234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D4B4811-670B-4F01-8F6E-E2A9933DAF5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83438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a:t>
            </a:fld>
            <a:endParaRPr lang="pt-BR"/>
          </a:p>
        </p:txBody>
      </p:sp>
    </p:spTree>
    <p:extLst>
      <p:ext uri="{BB962C8B-B14F-4D97-AF65-F5344CB8AC3E}">
        <p14:creationId xmlns:p14="http://schemas.microsoft.com/office/powerpoint/2010/main" val="4990424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D4B4811-670B-4F01-8F6E-E2A9933DAF5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6502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D4B4811-670B-4F01-8F6E-E2A9933DAF5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046234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D4B4811-670B-4F01-8F6E-E2A9933DAF5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087287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D4B4811-670B-4F01-8F6E-E2A9933DAF5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38420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5</a:t>
            </a:fld>
            <a:endParaRPr lang="pt-BR"/>
          </a:p>
        </p:txBody>
      </p:sp>
    </p:spTree>
    <p:extLst>
      <p:ext uri="{BB962C8B-B14F-4D97-AF65-F5344CB8AC3E}">
        <p14:creationId xmlns:p14="http://schemas.microsoft.com/office/powerpoint/2010/main" val="4200979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6</a:t>
            </a:fld>
            <a:endParaRPr lang="pt-BR"/>
          </a:p>
        </p:txBody>
      </p:sp>
    </p:spTree>
    <p:extLst>
      <p:ext uri="{BB962C8B-B14F-4D97-AF65-F5344CB8AC3E}">
        <p14:creationId xmlns:p14="http://schemas.microsoft.com/office/powerpoint/2010/main" val="3662021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8</a:t>
            </a:fld>
            <a:endParaRPr lang="pt-BR"/>
          </a:p>
        </p:txBody>
      </p:sp>
    </p:spTree>
    <p:extLst>
      <p:ext uri="{BB962C8B-B14F-4D97-AF65-F5344CB8AC3E}">
        <p14:creationId xmlns:p14="http://schemas.microsoft.com/office/powerpoint/2010/main" val="2364446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9</a:t>
            </a:fld>
            <a:endParaRPr lang="pt-BR"/>
          </a:p>
        </p:txBody>
      </p:sp>
    </p:spTree>
    <p:extLst>
      <p:ext uri="{BB962C8B-B14F-4D97-AF65-F5344CB8AC3E}">
        <p14:creationId xmlns:p14="http://schemas.microsoft.com/office/powerpoint/2010/main" val="3344943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highlight>
                <a:srgbClr val="FFFF00"/>
              </a:highlight>
            </a:endParaRPr>
          </a:p>
        </p:txBody>
      </p:sp>
      <p:sp>
        <p:nvSpPr>
          <p:cNvPr id="4" name="Slide Number Placeholder 3"/>
          <p:cNvSpPr>
            <a:spLocks noGrp="1"/>
          </p:cNvSpPr>
          <p:nvPr>
            <p:ph type="sldNum" sz="quarter" idx="5"/>
          </p:nvPr>
        </p:nvSpPr>
        <p:spPr/>
        <p:txBody>
          <a:bodyPr/>
          <a:lstStyle/>
          <a:p>
            <a:fld id="{7632F1A2-D638-401F-83A8-37BE82B69C5E}" type="slidenum">
              <a:rPr lang="pt-BR" smtClean="0"/>
              <a:t>11</a:t>
            </a:fld>
            <a:endParaRPr lang="pt-BR"/>
          </a:p>
        </p:txBody>
      </p:sp>
    </p:spTree>
    <p:extLst>
      <p:ext uri="{BB962C8B-B14F-4D97-AF65-F5344CB8AC3E}">
        <p14:creationId xmlns:p14="http://schemas.microsoft.com/office/powerpoint/2010/main" val="2999161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A8AD24-2627-340D-D4FB-7304407F06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E9B4DE-2A4B-1575-83A1-F9156874415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8770B90-DC12-EBA8-543C-7FB62A0B83C0}"/>
              </a:ext>
            </a:extLst>
          </p:cNvPr>
          <p:cNvSpPr>
            <a:spLocks noGrp="1"/>
          </p:cNvSpPr>
          <p:nvPr>
            <p:ph type="body" idx="1"/>
          </p:nvPr>
        </p:nvSpPr>
        <p:spPr/>
        <p:txBody>
          <a:bodyPr/>
          <a:lstStyle/>
          <a:p>
            <a:endParaRPr lang="en-GB" dirty="0">
              <a:highlight>
                <a:srgbClr val="FFFF00"/>
              </a:highlight>
            </a:endParaRPr>
          </a:p>
        </p:txBody>
      </p:sp>
      <p:sp>
        <p:nvSpPr>
          <p:cNvPr id="4" name="Slide Number Placeholder 3">
            <a:extLst>
              <a:ext uri="{FF2B5EF4-FFF2-40B4-BE49-F238E27FC236}">
                <a16:creationId xmlns:a16="http://schemas.microsoft.com/office/drawing/2014/main" id="{CA9D870F-27AA-1751-81A8-77A4AE599EFC}"/>
              </a:ext>
            </a:extLst>
          </p:cNvPr>
          <p:cNvSpPr>
            <a:spLocks noGrp="1"/>
          </p:cNvSpPr>
          <p:nvPr>
            <p:ph type="sldNum" sz="quarter" idx="5"/>
          </p:nvPr>
        </p:nvSpPr>
        <p:spPr/>
        <p:txBody>
          <a:bodyPr/>
          <a:lstStyle/>
          <a:p>
            <a:fld id="{7632F1A2-D638-401F-83A8-37BE82B69C5E}" type="slidenum">
              <a:rPr lang="pt-BR" smtClean="0"/>
              <a:t>12</a:t>
            </a:fld>
            <a:endParaRPr lang="pt-BR"/>
          </a:p>
        </p:txBody>
      </p:sp>
    </p:spTree>
    <p:extLst>
      <p:ext uri="{BB962C8B-B14F-4D97-AF65-F5344CB8AC3E}">
        <p14:creationId xmlns:p14="http://schemas.microsoft.com/office/powerpoint/2010/main" val="15588195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sv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7.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137444" y="2965334"/>
            <a:ext cx="12115800" cy="1219200"/>
          </a:xfrm>
        </p:spPr>
        <p:txBody>
          <a:bodyPr anchor="t" anchorCtr="0"/>
          <a:lstStyle>
            <a:lvl1pPr algn="l">
              <a:defRPr sz="6000" b="1"/>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137444" y="4327410"/>
            <a:ext cx="12115800" cy="1543050"/>
          </a:xfrm>
        </p:spPr>
        <p:txBody>
          <a:bodyPr anchor="t" anchorCtr="0"/>
          <a:lstStyle>
            <a:lvl1pPr marL="0" indent="0" algn="l">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rot="21058263" flipH="1">
            <a:off x="6803102" y="4202052"/>
            <a:ext cx="16581120" cy="9132570"/>
          </a:xfrm>
          <a:prstGeom prst="rect">
            <a:avLst/>
          </a:prstGeom>
        </p:spPr>
      </p:pic>
      <p:pic>
        <p:nvPicPr>
          <p:cNvPr id="12" name="Picture 35">
            <a:extLst>
              <a:ext uri="{FF2B5EF4-FFF2-40B4-BE49-F238E27FC236}">
                <a16:creationId xmlns:a16="http://schemas.microsoft.com/office/drawing/2014/main" id="{880117C7-5292-C5A0-3CFA-8F555548590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070272" y="9199508"/>
            <a:ext cx="3632200" cy="924560"/>
          </a:xfrm>
          <a:prstGeom prst="rect">
            <a:avLst/>
          </a:prstGeom>
        </p:spPr>
      </p:pic>
      <p:pic>
        <p:nvPicPr>
          <p:cNvPr id="13" name="Graphic 12">
            <a:extLst>
              <a:ext uri="{FF2B5EF4-FFF2-40B4-BE49-F238E27FC236}">
                <a16:creationId xmlns:a16="http://schemas.microsoft.com/office/drawing/2014/main" id="{679F988C-821F-E254-809E-195DAB6CD1A9}"/>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938603" y="8954135"/>
            <a:ext cx="5257800" cy="1424940"/>
          </a:xfrm>
          <a:prstGeom prst="rect">
            <a:avLst/>
          </a:prstGeom>
        </p:spPr>
      </p:pic>
    </p:spTree>
    <p:extLst>
      <p:ext uri="{BB962C8B-B14F-4D97-AF65-F5344CB8AC3E}">
        <p14:creationId xmlns:p14="http://schemas.microsoft.com/office/powerpoint/2010/main" val="2816592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137444" y="2965334"/>
            <a:ext cx="12115800" cy="1219200"/>
          </a:xfrm>
        </p:spPr>
        <p:txBody>
          <a:bodyPr anchor="t" anchorCtr="0"/>
          <a:lstStyle>
            <a:lvl1pPr algn="l">
              <a:defRPr sz="6000" b="1">
                <a:solidFill>
                  <a:srgbClr val="1F355E"/>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137444" y="4327410"/>
            <a:ext cx="12115800" cy="1543050"/>
          </a:xfrm>
        </p:spPr>
        <p:txBody>
          <a:bodyPr anchor="t" anchorCtr="0"/>
          <a:lstStyle>
            <a:lvl1pPr marL="0" indent="0" algn="l">
              <a:buNone/>
              <a:defRPr sz="3600">
                <a:solidFill>
                  <a:srgbClr val="1F355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21058263" flipH="1">
            <a:off x="6803102" y="4202052"/>
            <a:ext cx="16581120" cy="9132570"/>
          </a:xfrm>
          <a:prstGeom prst="rect">
            <a:avLst/>
          </a:prstGeom>
        </p:spPr>
      </p:pic>
      <p:pic>
        <p:nvPicPr>
          <p:cNvPr id="12" name="Picture 35">
            <a:extLst>
              <a:ext uri="{FF2B5EF4-FFF2-40B4-BE49-F238E27FC236}">
                <a16:creationId xmlns:a16="http://schemas.microsoft.com/office/drawing/2014/main" id="{880117C7-5292-C5A0-3CFA-8F555548590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070272" y="9199508"/>
            <a:ext cx="3632200" cy="924559"/>
          </a:xfrm>
          <a:prstGeom prst="rect">
            <a:avLst/>
          </a:prstGeom>
        </p:spPr>
      </p:pic>
      <p:pic>
        <p:nvPicPr>
          <p:cNvPr id="13" name="Graphic 12">
            <a:extLst>
              <a:ext uri="{FF2B5EF4-FFF2-40B4-BE49-F238E27FC236}">
                <a16:creationId xmlns:a16="http://schemas.microsoft.com/office/drawing/2014/main" id="{679F988C-821F-E254-809E-195DAB6CD1A9}"/>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938603" y="8954135"/>
            <a:ext cx="5257800" cy="1424940"/>
          </a:xfrm>
          <a:prstGeom prst="rect">
            <a:avLst/>
          </a:prstGeom>
        </p:spPr>
      </p:pic>
    </p:spTree>
    <p:extLst>
      <p:ext uri="{BB962C8B-B14F-4D97-AF65-F5344CB8AC3E}">
        <p14:creationId xmlns:p14="http://schemas.microsoft.com/office/powerpoint/2010/main" val="10252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289844" y="2063751"/>
            <a:ext cx="12115800" cy="1219200"/>
          </a:xfrm>
        </p:spPr>
        <p:txBody>
          <a:bodyPr anchor="t" anchorCtr="0"/>
          <a:lstStyle>
            <a:lvl1pPr algn="l">
              <a:defRPr sz="6000" b="1">
                <a:solidFill>
                  <a:srgbClr val="1F355E"/>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289844" y="3425827"/>
            <a:ext cx="12115800" cy="1543050"/>
          </a:xfrm>
        </p:spPr>
        <p:txBody>
          <a:bodyPr anchor="t" anchorCtr="0"/>
          <a:lstStyle>
            <a:lvl1pPr marL="0" indent="0" algn="l">
              <a:buNone/>
              <a:defRPr sz="3600">
                <a:solidFill>
                  <a:srgbClr val="1F355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4196556" y="4968877"/>
            <a:ext cx="26460450" cy="5124450"/>
          </a:xfrm>
          <a:prstGeom prst="rect">
            <a:avLst/>
          </a:prstGeom>
        </p:spPr>
      </p:pic>
      <p:pic>
        <p:nvPicPr>
          <p:cNvPr id="4" name="Picture 35">
            <a:extLst>
              <a:ext uri="{FF2B5EF4-FFF2-40B4-BE49-F238E27FC236}">
                <a16:creationId xmlns:a16="http://schemas.microsoft.com/office/drawing/2014/main" id="{5455B14C-E6A0-00EC-1771-75A8432318A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905443" y="9475606"/>
            <a:ext cx="2814955" cy="716533"/>
          </a:xfrm>
          <a:prstGeom prst="rect">
            <a:avLst/>
          </a:prstGeom>
        </p:spPr>
      </p:pic>
      <p:pic>
        <p:nvPicPr>
          <p:cNvPr id="5" name="Graphic 4">
            <a:extLst>
              <a:ext uri="{FF2B5EF4-FFF2-40B4-BE49-F238E27FC236}">
                <a16:creationId xmlns:a16="http://schemas.microsoft.com/office/drawing/2014/main" id="{C8408971-AB40-3C42-8AAE-AFF7EC0B3F70}"/>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1137444" y="9311395"/>
            <a:ext cx="3855720" cy="1044956"/>
          </a:xfrm>
          <a:prstGeom prst="rect">
            <a:avLst/>
          </a:prstGeom>
        </p:spPr>
      </p:pic>
    </p:spTree>
    <p:extLst>
      <p:ext uri="{BB962C8B-B14F-4D97-AF65-F5344CB8AC3E}">
        <p14:creationId xmlns:p14="http://schemas.microsoft.com/office/powerpoint/2010/main" val="3120285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flipH="1">
            <a:off x="9140184" y="7071681"/>
            <a:ext cx="12517882" cy="5416931"/>
          </a:xfrm>
          <a:prstGeom prst="rect">
            <a:avLst/>
          </a:prstGeom>
        </p:spPr>
      </p:pic>
    </p:spTree>
    <p:extLst>
      <p:ext uri="{BB962C8B-B14F-4D97-AF65-F5344CB8AC3E}">
        <p14:creationId xmlns:p14="http://schemas.microsoft.com/office/powerpoint/2010/main" val="2335478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Freeform 13">
            <a:extLst>
              <a:ext uri="{FF2B5EF4-FFF2-40B4-BE49-F238E27FC236}">
                <a16:creationId xmlns:a16="http://schemas.microsoft.com/office/drawing/2014/main" id="{1F44AA46-845C-D09D-1237-FBBC26F0DC61}"/>
              </a:ext>
            </a:extLst>
          </p:cNvPr>
          <p:cNvSpPr/>
          <p:nvPr/>
        </p:nvSpPr>
        <p:spPr>
          <a:xfrm flipH="1">
            <a:off x="10440000" y="8640000"/>
            <a:ext cx="10235137" cy="4010400"/>
          </a:xfrm>
          <a:custGeom>
            <a:avLst/>
            <a:gdLst>
              <a:gd name="csX0" fmla="*/ 0 w 10235137"/>
              <a:gd name="csY0" fmla="*/ 1319991 h 4011323"/>
              <a:gd name="csX1" fmla="*/ 1854195 w 10235137"/>
              <a:gd name="csY1" fmla="*/ 47698 h 4011323"/>
              <a:gd name="csX2" fmla="*/ 3197101 w 10235137"/>
              <a:gd name="csY2" fmla="*/ 62121 h 4011323"/>
              <a:gd name="csX3" fmla="*/ 4108802 w 10235137"/>
              <a:gd name="csY3" fmla="*/ 366533 h 4011323"/>
              <a:gd name="csX4" fmla="*/ 4752264 w 10235137"/>
              <a:gd name="csY4" fmla="*/ 786595 h 4011323"/>
              <a:gd name="csX5" fmla="*/ 5907296 w 10235137"/>
              <a:gd name="csY5" fmla="*/ 1777134 h 4011323"/>
              <a:gd name="csX6" fmla="*/ 6241155 w 10235137"/>
              <a:gd name="csY6" fmla="*/ 1954990 h 4011323"/>
              <a:gd name="csX7" fmla="*/ 7356004 w 10235137"/>
              <a:gd name="csY7" fmla="*/ 2162932 h 4011323"/>
              <a:gd name="csX8" fmla="*/ 9562286 w 10235137"/>
              <a:gd name="csY8" fmla="*/ 2687199 h 4011323"/>
              <a:gd name="csX9" fmla="*/ 10235138 w 10235137"/>
              <a:gd name="csY9" fmla="*/ 4011324 h 4011323"/>
              <a:gd name="csX10" fmla="*/ 10031401 w 10235137"/>
              <a:gd name="csY10" fmla="*/ 3280563 h 4011323"/>
              <a:gd name="csX11" fmla="*/ 8114798 w 10235137"/>
              <a:gd name="csY11" fmla="*/ 2257162 h 4011323"/>
              <a:gd name="csX12" fmla="*/ 6592350 w 10235137"/>
              <a:gd name="csY12" fmla="*/ 2108196 h 4011323"/>
              <a:gd name="csX13" fmla="*/ 6223189 w 10235137"/>
              <a:gd name="csY13" fmla="*/ 1996183 h 4011323"/>
              <a:gd name="csX14" fmla="*/ 5882555 w 10235137"/>
              <a:gd name="csY14" fmla="*/ 1816795 h 4011323"/>
              <a:gd name="csX15" fmla="*/ 4718055 w 10235137"/>
              <a:gd name="csY15" fmla="*/ 827978 h 4011323"/>
              <a:gd name="csX16" fmla="*/ 4083346 w 10235137"/>
              <a:gd name="csY16" fmla="*/ 418443 h 4011323"/>
              <a:gd name="csX17" fmla="*/ 3232509 w 10235137"/>
              <a:gd name="csY17" fmla="*/ 133786 h 4011323"/>
              <a:gd name="csX18" fmla="*/ 2620395 w 10235137"/>
              <a:gd name="csY18" fmla="*/ 70573 h 4011323"/>
              <a:gd name="csX19" fmla="*/ 536638 w 10235137"/>
              <a:gd name="csY19" fmla="*/ 774344 h 4011323"/>
              <a:gd name="csX20" fmla="*/ 72015 w 10235137"/>
              <a:gd name="csY20" fmla="*/ 1363284 h 4011323"/>
              <a:gd name="csX21" fmla="*/ 0 w 10235137"/>
              <a:gd name="csY21" fmla="*/ 1319991 h 4011323"/>
              <a:gd name="csX22" fmla="*/ 0 w 10235137"/>
              <a:gd name="csY22" fmla="*/ 1319991 h 40113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235137" h="4011323">
                <a:moveTo>
                  <a:pt x="0" y="1319991"/>
                </a:moveTo>
                <a:cubicBezTo>
                  <a:pt x="398877" y="641625"/>
                  <a:pt x="1072738" y="167604"/>
                  <a:pt x="1854195" y="47698"/>
                </a:cubicBezTo>
                <a:cubicBezTo>
                  <a:pt x="2299327" y="-27416"/>
                  <a:pt x="2753084" y="-7130"/>
                  <a:pt x="3197101" y="62121"/>
                </a:cubicBezTo>
                <a:cubicBezTo>
                  <a:pt x="3511373" y="126700"/>
                  <a:pt x="3820176" y="224584"/>
                  <a:pt x="4108802" y="366533"/>
                </a:cubicBezTo>
                <a:cubicBezTo>
                  <a:pt x="4339721" y="479046"/>
                  <a:pt x="4555049" y="622679"/>
                  <a:pt x="4752264" y="786595"/>
                </a:cubicBezTo>
                <a:cubicBezTo>
                  <a:pt x="5144063" y="1111067"/>
                  <a:pt x="5471232" y="1510318"/>
                  <a:pt x="5907296" y="1777134"/>
                </a:cubicBezTo>
                <a:cubicBezTo>
                  <a:pt x="6014403" y="1843795"/>
                  <a:pt x="6126474" y="1903130"/>
                  <a:pt x="6241155" y="1954990"/>
                </a:cubicBezTo>
                <a:cubicBezTo>
                  <a:pt x="6592581" y="2103703"/>
                  <a:pt x="6978827" y="2129066"/>
                  <a:pt x="7356004" y="2162932"/>
                </a:cubicBezTo>
                <a:cubicBezTo>
                  <a:pt x="8104805" y="2230203"/>
                  <a:pt x="8927955" y="2229762"/>
                  <a:pt x="9562286" y="2687199"/>
                </a:cubicBezTo>
                <a:cubicBezTo>
                  <a:pt x="9984864" y="2991702"/>
                  <a:pt x="10186455" y="3508158"/>
                  <a:pt x="10235138" y="4011324"/>
                </a:cubicBezTo>
                <a:cubicBezTo>
                  <a:pt x="10194744" y="3770375"/>
                  <a:pt x="10145893" y="3507381"/>
                  <a:pt x="10031401" y="3280563"/>
                </a:cubicBezTo>
                <a:cubicBezTo>
                  <a:pt x="9687254" y="2537331"/>
                  <a:pt x="8866250" y="2324538"/>
                  <a:pt x="8114798" y="2257162"/>
                </a:cubicBezTo>
                <a:cubicBezTo>
                  <a:pt x="7607729" y="2203664"/>
                  <a:pt x="7094854" y="2208724"/>
                  <a:pt x="6592350" y="2108196"/>
                </a:cubicBezTo>
                <a:cubicBezTo>
                  <a:pt x="6466435" y="2081888"/>
                  <a:pt x="6341656" y="2047413"/>
                  <a:pt x="6223189" y="1996183"/>
                </a:cubicBezTo>
                <a:cubicBezTo>
                  <a:pt x="6105562" y="1943778"/>
                  <a:pt x="5991976" y="1884129"/>
                  <a:pt x="5882555" y="1816795"/>
                </a:cubicBezTo>
                <a:cubicBezTo>
                  <a:pt x="5442788" y="1550798"/>
                  <a:pt x="5110338" y="1150195"/>
                  <a:pt x="4718055" y="827978"/>
                </a:cubicBezTo>
                <a:cubicBezTo>
                  <a:pt x="4523113" y="667330"/>
                  <a:pt x="4311256" y="527666"/>
                  <a:pt x="4083346" y="418443"/>
                </a:cubicBezTo>
                <a:cubicBezTo>
                  <a:pt x="3814201" y="287091"/>
                  <a:pt x="3525196" y="197575"/>
                  <a:pt x="3232509" y="133786"/>
                </a:cubicBezTo>
                <a:cubicBezTo>
                  <a:pt x="3031170" y="97089"/>
                  <a:pt x="2824867" y="79446"/>
                  <a:pt x="2620395" y="70573"/>
                </a:cubicBezTo>
                <a:cubicBezTo>
                  <a:pt x="1869869" y="34973"/>
                  <a:pt x="1082176" y="237892"/>
                  <a:pt x="536638" y="774344"/>
                </a:cubicBezTo>
                <a:cubicBezTo>
                  <a:pt x="355491" y="947621"/>
                  <a:pt x="201405" y="1148188"/>
                  <a:pt x="72015" y="1363284"/>
                </a:cubicBezTo>
                <a:lnTo>
                  <a:pt x="0" y="1319991"/>
                </a:lnTo>
                <a:lnTo>
                  <a:pt x="0" y="1319991"/>
                </a:lnTo>
                <a:close/>
              </a:path>
            </a:pathLst>
          </a:custGeom>
          <a:solidFill>
            <a:srgbClr val="FFD64F"/>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92AF60C6-8F00-4FB9-8A81-44A5ED02EA9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B5EAF48B-D989-BB5E-399B-60B08945297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186327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6" name="Freeform 15">
            <a:extLst>
              <a:ext uri="{FF2B5EF4-FFF2-40B4-BE49-F238E27FC236}">
                <a16:creationId xmlns:a16="http://schemas.microsoft.com/office/drawing/2014/main" id="{6666AD00-DAC0-FD02-4570-C328AFDBE450}"/>
              </a:ext>
            </a:extLst>
          </p:cNvPr>
          <p:cNvSpPr/>
          <p:nvPr userDrawn="1"/>
        </p:nvSpPr>
        <p:spPr>
          <a:xfrm flipH="1">
            <a:off x="10440000" y="8640000"/>
            <a:ext cx="10132158" cy="3796666"/>
          </a:xfrm>
          <a:custGeom>
            <a:avLst/>
            <a:gdLst>
              <a:gd name="csX0" fmla="*/ 0 w 10132158"/>
              <a:gd name="csY0" fmla="*/ 1335596 h 3796666"/>
              <a:gd name="csX1" fmla="*/ 1073471 w 10132158"/>
              <a:gd name="csY1" fmla="*/ 287138 h 3796666"/>
              <a:gd name="csX2" fmla="*/ 2924236 w 10132158"/>
              <a:gd name="csY2" fmla="*/ 38682 h 3796666"/>
              <a:gd name="csX3" fmla="*/ 3656837 w 10132158"/>
              <a:gd name="csY3" fmla="*/ 221213 h 3796666"/>
              <a:gd name="csX4" fmla="*/ 4632938 w 10132158"/>
              <a:gd name="csY4" fmla="*/ 786920 h 3796666"/>
              <a:gd name="csX5" fmla="*/ 5818897 w 10132158"/>
              <a:gd name="csY5" fmla="*/ 1691182 h 3796666"/>
              <a:gd name="csX6" fmla="*/ 7267163 w 10132158"/>
              <a:gd name="csY6" fmla="*/ 2004020 h 3796666"/>
              <a:gd name="csX7" fmla="*/ 9711537 w 10132158"/>
              <a:gd name="csY7" fmla="*/ 2768626 h 3796666"/>
              <a:gd name="csX8" fmla="*/ 10132159 w 10132158"/>
              <a:gd name="csY8" fmla="*/ 3796142 h 3796666"/>
              <a:gd name="csX9" fmla="*/ 10128182 w 10132158"/>
              <a:gd name="csY9" fmla="*/ 3796667 h 3796666"/>
              <a:gd name="csX10" fmla="*/ 9702595 w 10132158"/>
              <a:gd name="csY10" fmla="*/ 2776331 h 3796666"/>
              <a:gd name="csX11" fmla="*/ 7265080 w 10132158"/>
              <a:gd name="csY11" fmla="*/ 2033897 h 3796666"/>
              <a:gd name="csX12" fmla="*/ 5800657 w 10132158"/>
              <a:gd name="csY12" fmla="*/ 1727274 h 3796666"/>
              <a:gd name="csX13" fmla="*/ 4602327 w 10132158"/>
              <a:gd name="csY13" fmla="*/ 825201 h 3796666"/>
              <a:gd name="csX14" fmla="*/ 3637377 w 10132158"/>
              <a:gd name="csY14" fmla="*/ 273919 h 3796666"/>
              <a:gd name="csX15" fmla="*/ 2916242 w 10132158"/>
              <a:gd name="csY15" fmla="*/ 99641 h 3796666"/>
              <a:gd name="csX16" fmla="*/ 1805621 w 10132158"/>
              <a:gd name="csY16" fmla="*/ 117313 h 3796666"/>
              <a:gd name="csX17" fmla="*/ 332117 w 10132158"/>
              <a:gd name="csY17" fmla="*/ 995711 h 3796666"/>
              <a:gd name="csX18" fmla="*/ 221154 w 10132158"/>
              <a:gd name="csY18" fmla="*/ 1143274 h 3796666"/>
              <a:gd name="csX19" fmla="*/ 120675 w 10132158"/>
              <a:gd name="csY19" fmla="*/ 1298349 h 3796666"/>
              <a:gd name="csX20" fmla="*/ 72972 w 10132158"/>
              <a:gd name="csY20" fmla="*/ 1377525 h 3796666"/>
              <a:gd name="csX21" fmla="*/ 0 w 10132158"/>
              <a:gd name="csY21" fmla="*/ 1335617 h 3796666"/>
              <a:gd name="csX22" fmla="*/ 0 w 10132158"/>
              <a:gd name="csY22" fmla="*/ 1335617 h 379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132158" h="3796666">
                <a:moveTo>
                  <a:pt x="0" y="1335596"/>
                </a:moveTo>
                <a:cubicBezTo>
                  <a:pt x="253654" y="897937"/>
                  <a:pt x="617544" y="515397"/>
                  <a:pt x="1073471" y="287138"/>
                </a:cubicBezTo>
                <a:cubicBezTo>
                  <a:pt x="1641311" y="-2529"/>
                  <a:pt x="2301309" y="-46501"/>
                  <a:pt x="2924236" y="38682"/>
                </a:cubicBezTo>
                <a:cubicBezTo>
                  <a:pt x="3174110" y="69056"/>
                  <a:pt x="3420870" y="132989"/>
                  <a:pt x="3656837" y="221213"/>
                </a:cubicBezTo>
                <a:cubicBezTo>
                  <a:pt x="4012366" y="350323"/>
                  <a:pt x="4340356" y="549887"/>
                  <a:pt x="4632938" y="786920"/>
                </a:cubicBezTo>
                <a:cubicBezTo>
                  <a:pt x="5021140" y="1098973"/>
                  <a:pt x="5369179" y="1467261"/>
                  <a:pt x="5818897" y="1691182"/>
                </a:cubicBezTo>
                <a:cubicBezTo>
                  <a:pt x="6263923" y="1926986"/>
                  <a:pt x="6772507" y="1969293"/>
                  <a:pt x="7267163" y="2004020"/>
                </a:cubicBezTo>
                <a:cubicBezTo>
                  <a:pt x="8109879" y="2072865"/>
                  <a:pt x="9111058" y="2084266"/>
                  <a:pt x="9711537" y="2768626"/>
                </a:cubicBezTo>
                <a:cubicBezTo>
                  <a:pt x="9958528" y="3055052"/>
                  <a:pt x="10083518" y="3426258"/>
                  <a:pt x="10132159" y="3796142"/>
                </a:cubicBezTo>
                <a:cubicBezTo>
                  <a:pt x="10132159" y="3796142"/>
                  <a:pt x="10128182" y="3796667"/>
                  <a:pt x="10128182" y="3796667"/>
                </a:cubicBezTo>
                <a:cubicBezTo>
                  <a:pt x="10077017" y="3428022"/>
                  <a:pt x="9950471" y="3059860"/>
                  <a:pt x="9702595" y="2776331"/>
                </a:cubicBezTo>
                <a:cubicBezTo>
                  <a:pt x="9101443" y="2100370"/>
                  <a:pt x="8103084" y="2096675"/>
                  <a:pt x="7265080" y="2033897"/>
                </a:cubicBezTo>
                <a:cubicBezTo>
                  <a:pt x="6767142" y="2002613"/>
                  <a:pt x="6250963" y="1963099"/>
                  <a:pt x="5800657" y="1727274"/>
                </a:cubicBezTo>
                <a:cubicBezTo>
                  <a:pt x="5346583" y="1504696"/>
                  <a:pt x="4992296" y="1135253"/>
                  <a:pt x="4602327" y="825201"/>
                </a:cubicBezTo>
                <a:cubicBezTo>
                  <a:pt x="4311239" y="592282"/>
                  <a:pt x="3988845" y="399151"/>
                  <a:pt x="3637377" y="273919"/>
                </a:cubicBezTo>
                <a:cubicBezTo>
                  <a:pt x="3404229" y="188489"/>
                  <a:pt x="3163528" y="128051"/>
                  <a:pt x="2916242" y="99641"/>
                </a:cubicBezTo>
                <a:cubicBezTo>
                  <a:pt x="2547943" y="52543"/>
                  <a:pt x="2170744" y="49207"/>
                  <a:pt x="1805621" y="117313"/>
                </a:cubicBezTo>
                <a:cubicBezTo>
                  <a:pt x="1227007" y="218306"/>
                  <a:pt x="693228" y="533252"/>
                  <a:pt x="332117" y="995711"/>
                </a:cubicBezTo>
                <a:cubicBezTo>
                  <a:pt x="295662" y="1038441"/>
                  <a:pt x="254384" y="1098973"/>
                  <a:pt x="221154" y="1143274"/>
                </a:cubicBezTo>
                <a:cubicBezTo>
                  <a:pt x="195494" y="1183817"/>
                  <a:pt x="144370" y="1255371"/>
                  <a:pt x="120675" y="1298349"/>
                </a:cubicBezTo>
                <a:cubicBezTo>
                  <a:pt x="120670" y="1298349"/>
                  <a:pt x="72972" y="1377525"/>
                  <a:pt x="72972" y="1377525"/>
                </a:cubicBezTo>
                <a:lnTo>
                  <a:pt x="0" y="1335617"/>
                </a:lnTo>
                <a:lnTo>
                  <a:pt x="0" y="1335617"/>
                </a:lnTo>
                <a:close/>
              </a:path>
            </a:pathLst>
          </a:custGeom>
          <a:solidFill>
            <a:srgbClr val="39B76F"/>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9E6819C5-10E4-11EE-475B-2E1C8BABC34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8C608304-85CA-C40D-960E-9C587801BF0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3967057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Freeform 8">
            <a:extLst>
              <a:ext uri="{FF2B5EF4-FFF2-40B4-BE49-F238E27FC236}">
                <a16:creationId xmlns:a16="http://schemas.microsoft.com/office/drawing/2014/main" id="{BF965EA5-7D4E-EAF7-EAC0-3F3447C2E70F}"/>
              </a:ext>
            </a:extLst>
          </p:cNvPr>
          <p:cNvSpPr/>
          <p:nvPr userDrawn="1"/>
        </p:nvSpPr>
        <p:spPr>
          <a:xfrm flipH="1">
            <a:off x="10440000" y="8640000"/>
            <a:ext cx="10029148" cy="3584795"/>
          </a:xfrm>
          <a:custGeom>
            <a:avLst/>
            <a:gdLst>
              <a:gd name="csX0" fmla="*/ 0 w 10029148"/>
              <a:gd name="csY0" fmla="*/ 1354490 h 3584795"/>
              <a:gd name="csX1" fmla="*/ 3030516 w 10029148"/>
              <a:gd name="csY1" fmla="*/ 72019 h 3584795"/>
              <a:gd name="csX2" fmla="*/ 3904433 w 10029148"/>
              <a:gd name="csY2" fmla="*/ 382369 h 3584795"/>
              <a:gd name="csX3" fmla="*/ 5728719 w 10029148"/>
              <a:gd name="csY3" fmla="*/ 1618387 h 3584795"/>
              <a:gd name="csX4" fmla="*/ 6438241 w 10029148"/>
              <a:gd name="csY4" fmla="*/ 1789944 h 3584795"/>
              <a:gd name="csX5" fmla="*/ 9582859 w 10029148"/>
              <a:gd name="csY5" fmla="*/ 2587765 h 3584795"/>
              <a:gd name="csX6" fmla="*/ 10029149 w 10029148"/>
              <a:gd name="csY6" fmla="*/ 3584187 h 3584795"/>
              <a:gd name="csX7" fmla="*/ 10025445 w 10029148"/>
              <a:gd name="csY7" fmla="*/ 3584796 h 3584795"/>
              <a:gd name="csX8" fmla="*/ 9689440 w 10029148"/>
              <a:gd name="csY8" fmla="*/ 2738306 h 3584795"/>
              <a:gd name="csX9" fmla="*/ 7171011 w 10029148"/>
              <a:gd name="csY9" fmla="*/ 1876636 h 3584795"/>
              <a:gd name="csX10" fmla="*/ 5713362 w 10029148"/>
              <a:gd name="csY10" fmla="*/ 1656221 h 3584795"/>
              <a:gd name="csX11" fmla="*/ 3878429 w 10029148"/>
              <a:gd name="csY11" fmla="*/ 431371 h 3584795"/>
              <a:gd name="csX12" fmla="*/ 3108758 w 10029148"/>
              <a:gd name="csY12" fmla="*/ 150741 h 3584795"/>
              <a:gd name="csX13" fmla="*/ 496299 w 10029148"/>
              <a:gd name="csY13" fmla="*/ 806666 h 3584795"/>
              <a:gd name="csX14" fmla="*/ 73908 w 10029148"/>
              <a:gd name="csY14" fmla="*/ 1395012 h 3584795"/>
              <a:gd name="csX15" fmla="*/ 0 w 10029148"/>
              <a:gd name="csY15" fmla="*/ 1354490 h 3584795"/>
              <a:gd name="csX16" fmla="*/ 0 w 10029148"/>
              <a:gd name="csY16" fmla="*/ 1354490 h 358479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0029148" h="3584795">
                <a:moveTo>
                  <a:pt x="0" y="1354490"/>
                </a:moveTo>
                <a:cubicBezTo>
                  <a:pt x="645218" y="183465"/>
                  <a:pt x="1759941" y="-170032"/>
                  <a:pt x="3030516" y="72019"/>
                </a:cubicBezTo>
                <a:cubicBezTo>
                  <a:pt x="3335048" y="130106"/>
                  <a:pt x="3631206" y="236500"/>
                  <a:pt x="3904433" y="382369"/>
                </a:cubicBezTo>
                <a:cubicBezTo>
                  <a:pt x="4563000" y="720617"/>
                  <a:pt x="5037901" y="1338890"/>
                  <a:pt x="5728719" y="1618387"/>
                </a:cubicBezTo>
                <a:cubicBezTo>
                  <a:pt x="5954799" y="1712175"/>
                  <a:pt x="6195310" y="1762082"/>
                  <a:pt x="6438241" y="1789944"/>
                </a:cubicBezTo>
                <a:cubicBezTo>
                  <a:pt x="7469736" y="1917347"/>
                  <a:pt x="8811464" y="1762922"/>
                  <a:pt x="9582859" y="2587765"/>
                </a:cubicBezTo>
                <a:cubicBezTo>
                  <a:pt x="9831239" y="2862958"/>
                  <a:pt x="9971819" y="3221420"/>
                  <a:pt x="10029149" y="3584187"/>
                </a:cubicBezTo>
                <a:cubicBezTo>
                  <a:pt x="10029149" y="3584187"/>
                  <a:pt x="10025445" y="3584796"/>
                  <a:pt x="10025445" y="3584796"/>
                </a:cubicBezTo>
                <a:cubicBezTo>
                  <a:pt x="9974574" y="3283673"/>
                  <a:pt x="9870161" y="2986330"/>
                  <a:pt x="9689440" y="2738306"/>
                </a:cubicBezTo>
                <a:cubicBezTo>
                  <a:pt x="9119066" y="1958604"/>
                  <a:pt x="8053175" y="1928663"/>
                  <a:pt x="7171011" y="1876636"/>
                </a:cubicBezTo>
                <a:cubicBezTo>
                  <a:pt x="6681762" y="1847221"/>
                  <a:pt x="6174419" y="1843693"/>
                  <a:pt x="5713362" y="1656221"/>
                </a:cubicBezTo>
                <a:cubicBezTo>
                  <a:pt x="5018230" y="1381469"/>
                  <a:pt x="4538427" y="764762"/>
                  <a:pt x="3878429" y="431371"/>
                </a:cubicBezTo>
                <a:cubicBezTo>
                  <a:pt x="3636150" y="303647"/>
                  <a:pt x="3375862" y="210480"/>
                  <a:pt x="3108758" y="150741"/>
                </a:cubicBezTo>
                <a:cubicBezTo>
                  <a:pt x="2167308" y="-42665"/>
                  <a:pt x="1179132" y="72735"/>
                  <a:pt x="496299" y="806666"/>
                </a:cubicBezTo>
                <a:cubicBezTo>
                  <a:pt x="328989" y="982107"/>
                  <a:pt x="191547" y="1183458"/>
                  <a:pt x="73908" y="1395012"/>
                </a:cubicBezTo>
                <a:cubicBezTo>
                  <a:pt x="73906" y="1395012"/>
                  <a:pt x="0" y="1354490"/>
                  <a:pt x="0" y="1354490"/>
                </a:cubicBezTo>
                <a:lnTo>
                  <a:pt x="0" y="1354490"/>
                </a:lnTo>
                <a:close/>
              </a:path>
            </a:pathLst>
          </a:custGeom>
          <a:solidFill>
            <a:srgbClr val="7EB0DE"/>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11455CF3-88B5-EA9E-A87B-37FA49BB625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9D5EEEEE-1996-1B9A-88D8-899501F0EA9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215784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reeform 5">
            <a:extLst>
              <a:ext uri="{FF2B5EF4-FFF2-40B4-BE49-F238E27FC236}">
                <a16:creationId xmlns:a16="http://schemas.microsoft.com/office/drawing/2014/main" id="{270BD420-968A-F94F-40C7-638F0D5C86D0}"/>
              </a:ext>
            </a:extLst>
          </p:cNvPr>
          <p:cNvSpPr/>
          <p:nvPr userDrawn="1"/>
        </p:nvSpPr>
        <p:spPr>
          <a:xfrm flipH="1">
            <a:off x="10440000" y="8640000"/>
            <a:ext cx="9926125" cy="3372482"/>
          </a:xfrm>
          <a:custGeom>
            <a:avLst/>
            <a:gdLst>
              <a:gd name="csX0" fmla="*/ 0 w 9926125"/>
              <a:gd name="csY0" fmla="*/ 1372942 h 3372482"/>
              <a:gd name="csX1" fmla="*/ 2410894 w 9926125"/>
              <a:gd name="csY1" fmla="*/ 5442 h 3372482"/>
              <a:gd name="csX2" fmla="*/ 4414807 w 9926125"/>
              <a:gd name="csY2" fmla="*/ 803933 h 3372482"/>
              <a:gd name="csX3" fmla="*/ 6256955 w 9926125"/>
              <a:gd name="csY3" fmla="*/ 1664721 h 3372482"/>
              <a:gd name="csX4" fmla="*/ 9452802 w 9926125"/>
              <a:gd name="csY4" fmla="*/ 2406253 h 3372482"/>
              <a:gd name="csX5" fmla="*/ 9926125 w 9926125"/>
              <a:gd name="csY5" fmla="*/ 3371789 h 3372482"/>
              <a:gd name="csX6" fmla="*/ 9922717 w 9926125"/>
              <a:gd name="csY6" fmla="*/ 3372482 h 3372482"/>
              <a:gd name="csX7" fmla="*/ 9505040 w 9926125"/>
              <a:gd name="csY7" fmla="*/ 2481250 h 3372482"/>
              <a:gd name="csX8" fmla="*/ 6346011 w 9926125"/>
              <a:gd name="csY8" fmla="*/ 1705117 h 3372482"/>
              <a:gd name="csX9" fmla="*/ 4383817 w 9926125"/>
              <a:gd name="csY9" fmla="*/ 844560 h 3372482"/>
              <a:gd name="csX10" fmla="*/ 3118207 w 9926125"/>
              <a:gd name="csY10" fmla="*/ 178928 h 3372482"/>
              <a:gd name="csX11" fmla="*/ 1693672 w 9926125"/>
              <a:gd name="csY11" fmla="*/ 124641 h 3372482"/>
              <a:gd name="csX12" fmla="*/ 477461 w 9926125"/>
              <a:gd name="csY12" fmla="*/ 823375 h 3372482"/>
              <a:gd name="csX13" fmla="*/ 74823 w 9926125"/>
              <a:gd name="csY13" fmla="*/ 1412036 h 3372482"/>
              <a:gd name="csX14" fmla="*/ 0 w 9926125"/>
              <a:gd name="csY14" fmla="*/ 1372942 h 3372482"/>
              <a:gd name="csX15" fmla="*/ 0 w 9926125"/>
              <a:gd name="csY15" fmla="*/ 1372942 h 33724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9926125" h="3372482">
                <a:moveTo>
                  <a:pt x="0" y="1372942"/>
                </a:moveTo>
                <a:cubicBezTo>
                  <a:pt x="497867" y="422547"/>
                  <a:pt x="1337587" y="-57212"/>
                  <a:pt x="2410894" y="5442"/>
                </a:cubicBezTo>
                <a:cubicBezTo>
                  <a:pt x="3209892" y="46646"/>
                  <a:pt x="3796676" y="312981"/>
                  <a:pt x="4414807" y="803933"/>
                </a:cubicBezTo>
                <a:cubicBezTo>
                  <a:pt x="4999297" y="1261643"/>
                  <a:pt x="5479331" y="1637868"/>
                  <a:pt x="6256955" y="1664721"/>
                </a:cubicBezTo>
                <a:cubicBezTo>
                  <a:pt x="7283863" y="1723342"/>
                  <a:pt x="8683720" y="1605576"/>
                  <a:pt x="9452802" y="2406253"/>
                </a:cubicBezTo>
                <a:cubicBezTo>
                  <a:pt x="9705305" y="2669541"/>
                  <a:pt x="9856004" y="3017106"/>
                  <a:pt x="9926125" y="3371789"/>
                </a:cubicBezTo>
                <a:cubicBezTo>
                  <a:pt x="9926125" y="3371789"/>
                  <a:pt x="9922717" y="3372482"/>
                  <a:pt x="9922717" y="3372482"/>
                </a:cubicBezTo>
                <a:cubicBezTo>
                  <a:pt x="9855478" y="3048600"/>
                  <a:pt x="9723819" y="2731899"/>
                  <a:pt x="9505040" y="2481250"/>
                </a:cubicBezTo>
                <a:cubicBezTo>
                  <a:pt x="8774375" y="1637951"/>
                  <a:pt x="7368312" y="1747277"/>
                  <a:pt x="6346011" y="1705117"/>
                </a:cubicBezTo>
                <a:cubicBezTo>
                  <a:pt x="5493659" y="1696614"/>
                  <a:pt x="5025469" y="1339684"/>
                  <a:pt x="4383817" y="844560"/>
                </a:cubicBezTo>
                <a:cubicBezTo>
                  <a:pt x="4003337" y="552289"/>
                  <a:pt x="3587659" y="294229"/>
                  <a:pt x="3118207" y="178928"/>
                </a:cubicBezTo>
                <a:cubicBezTo>
                  <a:pt x="2654540" y="66689"/>
                  <a:pt x="2163040" y="27767"/>
                  <a:pt x="1693672" y="124641"/>
                </a:cubicBezTo>
                <a:cubicBezTo>
                  <a:pt x="1225680" y="217508"/>
                  <a:pt x="792483" y="465606"/>
                  <a:pt x="477461" y="823375"/>
                </a:cubicBezTo>
                <a:cubicBezTo>
                  <a:pt x="317325" y="1000286"/>
                  <a:pt x="186378" y="1201532"/>
                  <a:pt x="74823" y="1412036"/>
                </a:cubicBezTo>
                <a:cubicBezTo>
                  <a:pt x="74821" y="1412036"/>
                  <a:pt x="0" y="1372942"/>
                  <a:pt x="0" y="1372942"/>
                </a:cubicBezTo>
                <a:lnTo>
                  <a:pt x="0" y="1372942"/>
                </a:lnTo>
                <a:close/>
              </a:path>
            </a:pathLst>
          </a:custGeom>
          <a:solidFill>
            <a:srgbClr val="CE3736"/>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1236929A-9807-81A2-D5EC-0713B080DCE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5826DD0B-5478-FC6B-8BDA-E87D4DC4BA7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1944456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5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reeform 4">
            <a:extLst>
              <a:ext uri="{FF2B5EF4-FFF2-40B4-BE49-F238E27FC236}">
                <a16:creationId xmlns:a16="http://schemas.microsoft.com/office/drawing/2014/main" id="{18B550FD-9E92-A4FD-A09F-CC806F20CFA6}"/>
              </a:ext>
            </a:extLst>
          </p:cNvPr>
          <p:cNvSpPr/>
          <p:nvPr userDrawn="1"/>
        </p:nvSpPr>
        <p:spPr>
          <a:xfrm flipH="1">
            <a:off x="10440000" y="8640000"/>
            <a:ext cx="9823091" cy="3159792"/>
          </a:xfrm>
          <a:custGeom>
            <a:avLst/>
            <a:gdLst>
              <a:gd name="csX0" fmla="*/ 0 w 9823091"/>
              <a:gd name="csY0" fmla="*/ 1391017 h 3159792"/>
              <a:gd name="csX1" fmla="*/ 1277586 w 9823091"/>
              <a:gd name="csY1" fmla="*/ 157586 h 3159792"/>
              <a:gd name="csX2" fmla="*/ 3060805 w 9823091"/>
              <a:gd name="csY2" fmla="*/ 121740 h 3159792"/>
              <a:gd name="csX3" fmla="*/ 3723622 w 9823091"/>
              <a:gd name="csY3" fmla="*/ 408810 h 3159792"/>
              <a:gd name="csX4" fmla="*/ 5547824 w 9823091"/>
              <a:gd name="csY4" fmla="*/ 1505466 h 3159792"/>
              <a:gd name="csX5" fmla="*/ 6252781 w 9823091"/>
              <a:gd name="csY5" fmla="*/ 1564590 h 3159792"/>
              <a:gd name="csX6" fmla="*/ 9289829 w 9823091"/>
              <a:gd name="csY6" fmla="*/ 2192177 h 3159792"/>
              <a:gd name="csX7" fmla="*/ 9823091 w 9823091"/>
              <a:gd name="csY7" fmla="*/ 3159015 h 3159792"/>
              <a:gd name="csX8" fmla="*/ 9819957 w 9823091"/>
              <a:gd name="csY8" fmla="*/ 3159792 h 3159792"/>
              <a:gd name="csX9" fmla="*/ 9313182 w 9823091"/>
              <a:gd name="csY9" fmla="*/ 2232300 h 3159792"/>
              <a:gd name="csX10" fmla="*/ 6969583 w 9823091"/>
              <a:gd name="csY10" fmla="*/ 1574332 h 3159792"/>
              <a:gd name="csX11" fmla="*/ 5537747 w 9823091"/>
              <a:gd name="csY11" fmla="*/ 1545862 h 3159792"/>
              <a:gd name="csX12" fmla="*/ 3693705 w 9823091"/>
              <a:gd name="csY12" fmla="*/ 459578 h 3159792"/>
              <a:gd name="csX13" fmla="*/ 3043996 w 9823091"/>
              <a:gd name="csY13" fmla="*/ 185630 h 3159792"/>
              <a:gd name="csX14" fmla="*/ 990554 w 9823091"/>
              <a:gd name="csY14" fmla="*/ 383751 h 3159792"/>
              <a:gd name="csX15" fmla="*/ 250055 w 9823091"/>
              <a:gd name="csY15" fmla="*/ 1122102 h 3159792"/>
              <a:gd name="csX16" fmla="*/ 75709 w 9823091"/>
              <a:gd name="csY16" fmla="*/ 1428684 h 3159792"/>
              <a:gd name="csX17" fmla="*/ 0 w 9823091"/>
              <a:gd name="csY17" fmla="*/ 1391017 h 3159792"/>
              <a:gd name="csX18" fmla="*/ 0 w 9823091"/>
              <a:gd name="csY18" fmla="*/ 1391017 h 31597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823091" h="3159792">
                <a:moveTo>
                  <a:pt x="0" y="1391017"/>
                </a:moveTo>
                <a:cubicBezTo>
                  <a:pt x="269679" y="848043"/>
                  <a:pt x="700499" y="375370"/>
                  <a:pt x="1277586" y="157586"/>
                </a:cubicBezTo>
                <a:cubicBezTo>
                  <a:pt x="1846045" y="-62003"/>
                  <a:pt x="2480207" y="-31089"/>
                  <a:pt x="3060805" y="121740"/>
                </a:cubicBezTo>
                <a:cubicBezTo>
                  <a:pt x="3294374" y="184891"/>
                  <a:pt x="3516772" y="284840"/>
                  <a:pt x="3723622" y="408810"/>
                </a:cubicBezTo>
                <a:cubicBezTo>
                  <a:pt x="4338155" y="774369"/>
                  <a:pt x="4838282" y="1331641"/>
                  <a:pt x="5547824" y="1505466"/>
                </a:cubicBezTo>
                <a:cubicBezTo>
                  <a:pt x="5777585" y="1565157"/>
                  <a:pt x="6016204" y="1578615"/>
                  <a:pt x="6252781" y="1564590"/>
                </a:cubicBezTo>
                <a:cubicBezTo>
                  <a:pt x="7249541" y="1525097"/>
                  <a:pt x="8511112" y="1467757"/>
                  <a:pt x="9289829" y="2192177"/>
                </a:cubicBezTo>
                <a:cubicBezTo>
                  <a:pt x="9561857" y="2450594"/>
                  <a:pt x="9736139" y="2797341"/>
                  <a:pt x="9823091" y="3159015"/>
                </a:cubicBezTo>
                <a:cubicBezTo>
                  <a:pt x="9823091" y="3159015"/>
                  <a:pt x="9819957" y="3159792"/>
                  <a:pt x="9819957" y="3159792"/>
                </a:cubicBezTo>
                <a:cubicBezTo>
                  <a:pt x="9733088" y="2814788"/>
                  <a:pt x="9570104" y="2482319"/>
                  <a:pt x="9313182" y="2232300"/>
                </a:cubicBezTo>
                <a:cubicBezTo>
                  <a:pt x="8702225" y="1636480"/>
                  <a:pt x="7780825" y="1570993"/>
                  <a:pt x="6969583" y="1574332"/>
                </a:cubicBezTo>
                <a:cubicBezTo>
                  <a:pt x="6492346" y="1566857"/>
                  <a:pt x="6008020" y="1666861"/>
                  <a:pt x="5537747" y="1545862"/>
                </a:cubicBezTo>
                <a:cubicBezTo>
                  <a:pt x="4825048" y="1379406"/>
                  <a:pt x="4304220" y="813883"/>
                  <a:pt x="3693705" y="459578"/>
                </a:cubicBezTo>
                <a:cubicBezTo>
                  <a:pt x="3490116" y="340294"/>
                  <a:pt x="3272200" y="245523"/>
                  <a:pt x="3043996" y="185630"/>
                </a:cubicBezTo>
                <a:cubicBezTo>
                  <a:pt x="2366431" y="10789"/>
                  <a:pt x="1601936" y="8404"/>
                  <a:pt x="990554" y="383751"/>
                </a:cubicBezTo>
                <a:cubicBezTo>
                  <a:pt x="688378" y="564998"/>
                  <a:pt x="438991" y="826481"/>
                  <a:pt x="250055" y="1122102"/>
                </a:cubicBezTo>
                <a:cubicBezTo>
                  <a:pt x="185147" y="1220111"/>
                  <a:pt x="129729" y="1324166"/>
                  <a:pt x="75709" y="1428684"/>
                </a:cubicBezTo>
                <a:lnTo>
                  <a:pt x="0" y="1391017"/>
                </a:lnTo>
                <a:lnTo>
                  <a:pt x="0" y="1391017"/>
                </a:lnTo>
                <a:close/>
              </a:path>
            </a:pathLst>
          </a:custGeom>
          <a:solidFill>
            <a:srgbClr val="8C58A4"/>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2F88D6CB-3196-3E82-2D71-137C02D85AA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6" name="Graphic 5">
            <a:extLst>
              <a:ext uri="{FF2B5EF4-FFF2-40B4-BE49-F238E27FC236}">
                <a16:creationId xmlns:a16="http://schemas.microsoft.com/office/drawing/2014/main" id="{A0B1D5DE-49EA-123F-6303-945727420F7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2542624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Freeform 3">
            <a:extLst>
              <a:ext uri="{FF2B5EF4-FFF2-40B4-BE49-F238E27FC236}">
                <a16:creationId xmlns:a16="http://schemas.microsoft.com/office/drawing/2014/main" id="{BD86B024-E7B3-D908-1C11-E24FC3149EFC}"/>
              </a:ext>
            </a:extLst>
          </p:cNvPr>
          <p:cNvSpPr/>
          <p:nvPr userDrawn="1"/>
        </p:nvSpPr>
        <p:spPr>
          <a:xfrm flipH="1">
            <a:off x="10440000" y="8640000"/>
            <a:ext cx="9720042" cy="2949736"/>
          </a:xfrm>
          <a:custGeom>
            <a:avLst/>
            <a:gdLst>
              <a:gd name="csX0" fmla="*/ 0 w 9720042"/>
              <a:gd name="csY0" fmla="*/ 1411769 h 2949736"/>
              <a:gd name="csX1" fmla="*/ 2992533 w 9720042"/>
              <a:gd name="csY1" fmla="*/ 128282 h 2949736"/>
              <a:gd name="csX2" fmla="*/ 4806259 w 9720042"/>
              <a:gd name="csY2" fmla="*/ 1223184 h 2949736"/>
              <a:gd name="csX3" fmla="*/ 6157096 w 9720042"/>
              <a:gd name="csY3" fmla="*/ 1477612 h 2949736"/>
              <a:gd name="csX4" fmla="*/ 7570502 w 9720042"/>
              <a:gd name="csY4" fmla="*/ 1410404 h 2949736"/>
              <a:gd name="csX5" fmla="*/ 9596274 w 9720042"/>
              <a:gd name="csY5" fmla="*/ 2618296 h 2949736"/>
              <a:gd name="csX6" fmla="*/ 9720043 w 9720042"/>
              <a:gd name="csY6" fmla="*/ 2948876 h 2949736"/>
              <a:gd name="csX7" fmla="*/ 9717202 w 9720042"/>
              <a:gd name="csY7" fmla="*/ 2949737 h 2949736"/>
              <a:gd name="csX8" fmla="*/ 9590698 w 9720042"/>
              <a:gd name="csY8" fmla="*/ 2620920 h 2949736"/>
              <a:gd name="csX9" fmla="*/ 7568356 w 9720042"/>
              <a:gd name="csY9" fmla="*/ 1438854 h 2949736"/>
              <a:gd name="csX10" fmla="*/ 6162756 w 9720042"/>
              <a:gd name="csY10" fmla="*/ 1518470 h 2949736"/>
              <a:gd name="csX11" fmla="*/ 4781644 w 9720042"/>
              <a:gd name="csY11" fmla="*/ 1268934 h 2949736"/>
              <a:gd name="csX12" fmla="*/ 2973557 w 9720042"/>
              <a:gd name="csY12" fmla="*/ 197285 h 2949736"/>
              <a:gd name="csX13" fmla="*/ 954700 w 9720042"/>
              <a:gd name="csY13" fmla="*/ 394982 h 2949736"/>
              <a:gd name="csX14" fmla="*/ 76574 w 9720042"/>
              <a:gd name="csY14" fmla="*/ 1447924 h 2949736"/>
              <a:gd name="csX15" fmla="*/ 0 w 9720042"/>
              <a:gd name="csY15" fmla="*/ 1411769 h 2949736"/>
              <a:gd name="csX16" fmla="*/ 0 w 9720042"/>
              <a:gd name="csY16" fmla="*/ 1411769 h 2949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9720042" h="2949736">
                <a:moveTo>
                  <a:pt x="0" y="1411769"/>
                </a:moveTo>
                <a:cubicBezTo>
                  <a:pt x="581242" y="166734"/>
                  <a:pt x="1700541" y="-234825"/>
                  <a:pt x="2992533" y="128282"/>
                </a:cubicBezTo>
                <a:cubicBezTo>
                  <a:pt x="3691010" y="316814"/>
                  <a:pt x="4188191" y="892940"/>
                  <a:pt x="4806259" y="1223184"/>
                </a:cubicBezTo>
                <a:cubicBezTo>
                  <a:pt x="5214931" y="1452081"/>
                  <a:pt x="5692567" y="1546395"/>
                  <a:pt x="6157096" y="1477612"/>
                </a:cubicBezTo>
                <a:cubicBezTo>
                  <a:pt x="6623582" y="1409481"/>
                  <a:pt x="7098567" y="1373473"/>
                  <a:pt x="7570502" y="1410404"/>
                </a:cubicBezTo>
                <a:cubicBezTo>
                  <a:pt x="8411850" y="1469403"/>
                  <a:pt x="9231467" y="1811425"/>
                  <a:pt x="9596274" y="2618296"/>
                </a:cubicBezTo>
                <a:cubicBezTo>
                  <a:pt x="9645693" y="2725270"/>
                  <a:pt x="9686718" y="2835981"/>
                  <a:pt x="9720043" y="2948876"/>
                </a:cubicBezTo>
                <a:cubicBezTo>
                  <a:pt x="9720043" y="2948876"/>
                  <a:pt x="9717202" y="2949737"/>
                  <a:pt x="9717202" y="2949737"/>
                </a:cubicBezTo>
                <a:cubicBezTo>
                  <a:pt x="9682889" y="2837262"/>
                  <a:pt x="9640938" y="2727139"/>
                  <a:pt x="9590698" y="2620920"/>
                </a:cubicBezTo>
                <a:cubicBezTo>
                  <a:pt x="9220821" y="1822280"/>
                  <a:pt x="8405118" y="1489916"/>
                  <a:pt x="7568356" y="1438854"/>
                </a:cubicBezTo>
                <a:cubicBezTo>
                  <a:pt x="7098904" y="1406394"/>
                  <a:pt x="6627726" y="1446370"/>
                  <a:pt x="6162756" y="1518470"/>
                </a:cubicBezTo>
                <a:cubicBezTo>
                  <a:pt x="5691053" y="1592354"/>
                  <a:pt x="5198857" y="1498923"/>
                  <a:pt x="4781644" y="1268934"/>
                </a:cubicBezTo>
                <a:cubicBezTo>
                  <a:pt x="4155708" y="939635"/>
                  <a:pt x="3665238" y="383917"/>
                  <a:pt x="2973557" y="197285"/>
                </a:cubicBezTo>
                <a:cubicBezTo>
                  <a:pt x="2308763" y="12305"/>
                  <a:pt x="1549842" y="10865"/>
                  <a:pt x="954700" y="394982"/>
                </a:cubicBezTo>
                <a:cubicBezTo>
                  <a:pt x="560877" y="643972"/>
                  <a:pt x="272850" y="1029854"/>
                  <a:pt x="76574" y="1447924"/>
                </a:cubicBezTo>
                <a:cubicBezTo>
                  <a:pt x="76574" y="1447924"/>
                  <a:pt x="0" y="1411769"/>
                  <a:pt x="0" y="1411769"/>
                </a:cubicBezTo>
                <a:lnTo>
                  <a:pt x="0" y="1411769"/>
                </a:lnTo>
                <a:close/>
              </a:path>
            </a:pathLst>
          </a:custGeom>
          <a:solidFill>
            <a:srgbClr val="1F355E"/>
          </a:solidFill>
          <a:ln w="21035" cap="flat">
            <a:noFill/>
            <a:prstDash val="solid"/>
            <a:miter/>
          </a:ln>
        </p:spPr>
        <p:txBody>
          <a:bodyPr/>
          <a:lstStyle/>
          <a:p>
            <a:endParaRPr lang="en-GB"/>
          </a:p>
        </p:txBody>
      </p:sp>
      <p:pic>
        <p:nvPicPr>
          <p:cNvPr id="5" name="Picture 35">
            <a:extLst>
              <a:ext uri="{FF2B5EF4-FFF2-40B4-BE49-F238E27FC236}">
                <a16:creationId xmlns:a16="http://schemas.microsoft.com/office/drawing/2014/main" id="{7BF977E4-2101-8463-2D74-2C33C4F137B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6" name="Graphic 5">
            <a:extLst>
              <a:ext uri="{FF2B5EF4-FFF2-40B4-BE49-F238E27FC236}">
                <a16:creationId xmlns:a16="http://schemas.microsoft.com/office/drawing/2014/main" id="{0BC690A0-DD15-056F-293F-892A5F2FEFE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2287476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22/07/2026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05578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289844" y="2063751"/>
            <a:ext cx="12115800" cy="1219200"/>
          </a:xfrm>
        </p:spPr>
        <p:txBody>
          <a:bodyPr anchor="t" anchorCtr="0"/>
          <a:lstStyle>
            <a:lvl1pPr algn="l">
              <a:defRPr sz="6000" b="1"/>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289844" y="3425827"/>
            <a:ext cx="12115800" cy="1543050"/>
          </a:xfrm>
        </p:spPr>
        <p:txBody>
          <a:bodyPr anchor="t" anchorCtr="0"/>
          <a:lstStyle>
            <a:lvl1pPr marL="0" indent="0" algn="l">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4196556" y="4968877"/>
            <a:ext cx="26460450" cy="5124450"/>
          </a:xfrm>
          <a:prstGeom prst="rect">
            <a:avLst/>
          </a:prstGeom>
        </p:spPr>
      </p:pic>
      <p:pic>
        <p:nvPicPr>
          <p:cNvPr id="4" name="Picture 35">
            <a:extLst>
              <a:ext uri="{FF2B5EF4-FFF2-40B4-BE49-F238E27FC236}">
                <a16:creationId xmlns:a16="http://schemas.microsoft.com/office/drawing/2014/main" id="{5455B14C-E6A0-00EC-1771-75A8432318A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905443" y="9475606"/>
            <a:ext cx="2814955" cy="716534"/>
          </a:xfrm>
          <a:prstGeom prst="rect">
            <a:avLst/>
          </a:prstGeom>
        </p:spPr>
      </p:pic>
      <p:pic>
        <p:nvPicPr>
          <p:cNvPr id="5" name="Graphic 4">
            <a:extLst>
              <a:ext uri="{FF2B5EF4-FFF2-40B4-BE49-F238E27FC236}">
                <a16:creationId xmlns:a16="http://schemas.microsoft.com/office/drawing/2014/main" id="{C8408971-AB40-3C42-8AAE-AFF7EC0B3F70}"/>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1137444" y="9311395"/>
            <a:ext cx="3855720" cy="1044956"/>
          </a:xfrm>
          <a:prstGeom prst="rect">
            <a:avLst/>
          </a:prstGeom>
        </p:spPr>
      </p:pic>
    </p:spTree>
    <p:extLst>
      <p:ext uri="{BB962C8B-B14F-4D97-AF65-F5344CB8AC3E}">
        <p14:creationId xmlns:p14="http://schemas.microsoft.com/office/powerpoint/2010/main" val="2242614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22/07/2026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508989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22/07/2026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176201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22/07/2026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016659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22/07/2026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93794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22/07/2026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6656610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22/07/2026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6348588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22/07/2026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7076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22/07/2026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451546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22/07/2026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1796649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22/07/2026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9439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tretch>
            <a:fillRect/>
          </a:stretch>
        </p:blipFill>
        <p:spPr>
          <a:xfrm flipH="1">
            <a:off x="9140184" y="7071681"/>
            <a:ext cx="12517882" cy="5416931"/>
          </a:xfrm>
          <a:prstGeom prst="rect">
            <a:avLst/>
          </a:prstGeom>
        </p:spPr>
      </p:pic>
    </p:spTree>
    <p:extLst>
      <p:ext uri="{BB962C8B-B14F-4D97-AF65-F5344CB8AC3E}">
        <p14:creationId xmlns:p14="http://schemas.microsoft.com/office/powerpoint/2010/main" val="10267031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22/07/2026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3942815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22/07/2026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1287643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22/07/2026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0381628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22/07/2026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709647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22/07/2026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1849360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22/07/2026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06372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22/07/2026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858411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22/07/2026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8645873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22/07/2026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436286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22/07/2026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022971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14" name="Freeform 13">
            <a:extLst>
              <a:ext uri="{FF2B5EF4-FFF2-40B4-BE49-F238E27FC236}">
                <a16:creationId xmlns:a16="http://schemas.microsoft.com/office/drawing/2014/main" id="{1F44AA46-845C-D09D-1237-FBBC26F0DC61}"/>
              </a:ext>
            </a:extLst>
          </p:cNvPr>
          <p:cNvSpPr/>
          <p:nvPr/>
        </p:nvSpPr>
        <p:spPr>
          <a:xfrm flipH="1">
            <a:off x="10440000" y="8640000"/>
            <a:ext cx="10235137" cy="4010400"/>
          </a:xfrm>
          <a:custGeom>
            <a:avLst/>
            <a:gdLst>
              <a:gd name="csX0" fmla="*/ 0 w 10235137"/>
              <a:gd name="csY0" fmla="*/ 1319991 h 4011323"/>
              <a:gd name="csX1" fmla="*/ 1854195 w 10235137"/>
              <a:gd name="csY1" fmla="*/ 47698 h 4011323"/>
              <a:gd name="csX2" fmla="*/ 3197101 w 10235137"/>
              <a:gd name="csY2" fmla="*/ 62121 h 4011323"/>
              <a:gd name="csX3" fmla="*/ 4108802 w 10235137"/>
              <a:gd name="csY3" fmla="*/ 366533 h 4011323"/>
              <a:gd name="csX4" fmla="*/ 4752264 w 10235137"/>
              <a:gd name="csY4" fmla="*/ 786595 h 4011323"/>
              <a:gd name="csX5" fmla="*/ 5907296 w 10235137"/>
              <a:gd name="csY5" fmla="*/ 1777134 h 4011323"/>
              <a:gd name="csX6" fmla="*/ 6241155 w 10235137"/>
              <a:gd name="csY6" fmla="*/ 1954990 h 4011323"/>
              <a:gd name="csX7" fmla="*/ 7356004 w 10235137"/>
              <a:gd name="csY7" fmla="*/ 2162932 h 4011323"/>
              <a:gd name="csX8" fmla="*/ 9562286 w 10235137"/>
              <a:gd name="csY8" fmla="*/ 2687199 h 4011323"/>
              <a:gd name="csX9" fmla="*/ 10235138 w 10235137"/>
              <a:gd name="csY9" fmla="*/ 4011324 h 4011323"/>
              <a:gd name="csX10" fmla="*/ 10031401 w 10235137"/>
              <a:gd name="csY10" fmla="*/ 3280563 h 4011323"/>
              <a:gd name="csX11" fmla="*/ 8114798 w 10235137"/>
              <a:gd name="csY11" fmla="*/ 2257162 h 4011323"/>
              <a:gd name="csX12" fmla="*/ 6592350 w 10235137"/>
              <a:gd name="csY12" fmla="*/ 2108196 h 4011323"/>
              <a:gd name="csX13" fmla="*/ 6223189 w 10235137"/>
              <a:gd name="csY13" fmla="*/ 1996183 h 4011323"/>
              <a:gd name="csX14" fmla="*/ 5882555 w 10235137"/>
              <a:gd name="csY14" fmla="*/ 1816795 h 4011323"/>
              <a:gd name="csX15" fmla="*/ 4718055 w 10235137"/>
              <a:gd name="csY15" fmla="*/ 827978 h 4011323"/>
              <a:gd name="csX16" fmla="*/ 4083346 w 10235137"/>
              <a:gd name="csY16" fmla="*/ 418443 h 4011323"/>
              <a:gd name="csX17" fmla="*/ 3232509 w 10235137"/>
              <a:gd name="csY17" fmla="*/ 133786 h 4011323"/>
              <a:gd name="csX18" fmla="*/ 2620395 w 10235137"/>
              <a:gd name="csY18" fmla="*/ 70573 h 4011323"/>
              <a:gd name="csX19" fmla="*/ 536638 w 10235137"/>
              <a:gd name="csY19" fmla="*/ 774344 h 4011323"/>
              <a:gd name="csX20" fmla="*/ 72015 w 10235137"/>
              <a:gd name="csY20" fmla="*/ 1363284 h 4011323"/>
              <a:gd name="csX21" fmla="*/ 0 w 10235137"/>
              <a:gd name="csY21" fmla="*/ 1319991 h 4011323"/>
              <a:gd name="csX22" fmla="*/ 0 w 10235137"/>
              <a:gd name="csY22" fmla="*/ 1319991 h 40113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235137" h="4011323">
                <a:moveTo>
                  <a:pt x="0" y="1319991"/>
                </a:moveTo>
                <a:cubicBezTo>
                  <a:pt x="398877" y="641625"/>
                  <a:pt x="1072738" y="167604"/>
                  <a:pt x="1854195" y="47698"/>
                </a:cubicBezTo>
                <a:cubicBezTo>
                  <a:pt x="2299327" y="-27416"/>
                  <a:pt x="2753084" y="-7130"/>
                  <a:pt x="3197101" y="62121"/>
                </a:cubicBezTo>
                <a:cubicBezTo>
                  <a:pt x="3511373" y="126700"/>
                  <a:pt x="3820176" y="224584"/>
                  <a:pt x="4108802" y="366533"/>
                </a:cubicBezTo>
                <a:cubicBezTo>
                  <a:pt x="4339721" y="479046"/>
                  <a:pt x="4555049" y="622679"/>
                  <a:pt x="4752264" y="786595"/>
                </a:cubicBezTo>
                <a:cubicBezTo>
                  <a:pt x="5144063" y="1111067"/>
                  <a:pt x="5471232" y="1510318"/>
                  <a:pt x="5907296" y="1777134"/>
                </a:cubicBezTo>
                <a:cubicBezTo>
                  <a:pt x="6014403" y="1843795"/>
                  <a:pt x="6126474" y="1903130"/>
                  <a:pt x="6241155" y="1954990"/>
                </a:cubicBezTo>
                <a:cubicBezTo>
                  <a:pt x="6592581" y="2103703"/>
                  <a:pt x="6978827" y="2129066"/>
                  <a:pt x="7356004" y="2162932"/>
                </a:cubicBezTo>
                <a:cubicBezTo>
                  <a:pt x="8104805" y="2230203"/>
                  <a:pt x="8927955" y="2229762"/>
                  <a:pt x="9562286" y="2687199"/>
                </a:cubicBezTo>
                <a:cubicBezTo>
                  <a:pt x="9984864" y="2991702"/>
                  <a:pt x="10186455" y="3508158"/>
                  <a:pt x="10235138" y="4011324"/>
                </a:cubicBezTo>
                <a:cubicBezTo>
                  <a:pt x="10194744" y="3770375"/>
                  <a:pt x="10145893" y="3507381"/>
                  <a:pt x="10031401" y="3280563"/>
                </a:cubicBezTo>
                <a:cubicBezTo>
                  <a:pt x="9687254" y="2537331"/>
                  <a:pt x="8866250" y="2324538"/>
                  <a:pt x="8114798" y="2257162"/>
                </a:cubicBezTo>
                <a:cubicBezTo>
                  <a:pt x="7607729" y="2203664"/>
                  <a:pt x="7094854" y="2208724"/>
                  <a:pt x="6592350" y="2108196"/>
                </a:cubicBezTo>
                <a:cubicBezTo>
                  <a:pt x="6466435" y="2081888"/>
                  <a:pt x="6341656" y="2047413"/>
                  <a:pt x="6223189" y="1996183"/>
                </a:cubicBezTo>
                <a:cubicBezTo>
                  <a:pt x="6105562" y="1943778"/>
                  <a:pt x="5991976" y="1884129"/>
                  <a:pt x="5882555" y="1816795"/>
                </a:cubicBezTo>
                <a:cubicBezTo>
                  <a:pt x="5442788" y="1550798"/>
                  <a:pt x="5110338" y="1150195"/>
                  <a:pt x="4718055" y="827978"/>
                </a:cubicBezTo>
                <a:cubicBezTo>
                  <a:pt x="4523113" y="667330"/>
                  <a:pt x="4311256" y="527666"/>
                  <a:pt x="4083346" y="418443"/>
                </a:cubicBezTo>
                <a:cubicBezTo>
                  <a:pt x="3814201" y="287091"/>
                  <a:pt x="3525196" y="197575"/>
                  <a:pt x="3232509" y="133786"/>
                </a:cubicBezTo>
                <a:cubicBezTo>
                  <a:pt x="3031170" y="97089"/>
                  <a:pt x="2824867" y="79446"/>
                  <a:pt x="2620395" y="70573"/>
                </a:cubicBezTo>
                <a:cubicBezTo>
                  <a:pt x="1869869" y="34973"/>
                  <a:pt x="1082176" y="237892"/>
                  <a:pt x="536638" y="774344"/>
                </a:cubicBezTo>
                <a:cubicBezTo>
                  <a:pt x="355491" y="947621"/>
                  <a:pt x="201405" y="1148188"/>
                  <a:pt x="72015" y="1363284"/>
                </a:cubicBezTo>
                <a:lnTo>
                  <a:pt x="0" y="1319991"/>
                </a:lnTo>
                <a:lnTo>
                  <a:pt x="0" y="1319991"/>
                </a:lnTo>
                <a:close/>
              </a:path>
            </a:pathLst>
          </a:custGeom>
          <a:solidFill>
            <a:srgbClr val="FFD64F"/>
          </a:solidFill>
          <a:ln w="21035" cap="flat">
            <a:noFill/>
            <a:prstDash val="solid"/>
            <a:miter/>
          </a:ln>
        </p:spPr>
        <p:txBody>
          <a:bodyPr/>
          <a:lstStyle/>
          <a:p>
            <a:endParaRPr lang="en-GB"/>
          </a:p>
        </p:txBody>
      </p:sp>
    </p:spTree>
    <p:extLst>
      <p:ext uri="{BB962C8B-B14F-4D97-AF65-F5344CB8AC3E}">
        <p14:creationId xmlns:p14="http://schemas.microsoft.com/office/powerpoint/2010/main" val="29424871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22/07/2026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8686214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9D464-15CF-9113-BF64-0095315507ED}"/>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42E35B94-1880-7FC1-7096-F048B48B257C}"/>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ACFC6B4-DC15-1650-0534-DCA4A7B49829}"/>
              </a:ext>
            </a:extLst>
          </p:cNvPr>
          <p:cNvSpPr>
            <a:spLocks noGrp="1"/>
          </p:cNvSpPr>
          <p:nvPr>
            <p:ph type="dt" sz="half" idx="10"/>
          </p:nvPr>
        </p:nvSpPr>
        <p:spPr/>
        <p:txBody>
          <a:bodyPr/>
          <a:lstStyle/>
          <a:p>
            <a:fld id="{60E98B5B-D5E0-4FC3-AB1D-D94CAAC3F42B}" type="datetimeFigureOut">
              <a:rPr lang="en-GB" smtClean="0"/>
              <a:t>22/07/2026</a:t>
            </a:fld>
            <a:endParaRPr lang="en-GB"/>
          </a:p>
        </p:txBody>
      </p:sp>
      <p:sp>
        <p:nvSpPr>
          <p:cNvPr id="5" name="Footer Placeholder 4">
            <a:extLst>
              <a:ext uri="{FF2B5EF4-FFF2-40B4-BE49-F238E27FC236}">
                <a16:creationId xmlns:a16="http://schemas.microsoft.com/office/drawing/2014/main" id="{5AC2FD0E-2977-97E7-C227-9A5A1C3C94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4BA70E4-93EA-4033-2E10-80C56BBBFAAB}"/>
              </a:ext>
            </a:extLst>
          </p:cNvPr>
          <p:cNvSpPr>
            <a:spLocks noGrp="1"/>
          </p:cNvSpPr>
          <p:nvPr>
            <p:ph type="sldNum" sz="quarter" idx="12"/>
          </p:nvPr>
        </p:nvSpPr>
        <p:spPr/>
        <p:txBody>
          <a:bodyPr/>
          <a:lstStyle/>
          <a:p>
            <a:fld id="{A1AA6FC5-6E0B-42FA-A4E6-818AC9047533}" type="slidenum">
              <a:rPr lang="en-GB" smtClean="0"/>
              <a:t>‹#›</a:t>
            </a:fld>
            <a:endParaRPr lang="en-GB"/>
          </a:p>
        </p:txBody>
      </p:sp>
    </p:spTree>
    <p:extLst>
      <p:ext uri="{BB962C8B-B14F-4D97-AF65-F5344CB8AC3E}">
        <p14:creationId xmlns:p14="http://schemas.microsoft.com/office/powerpoint/2010/main" val="39031689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4EE63-FD55-A391-9CD3-0246B79BD73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3CAB8BE-2673-4B1F-474A-34514AC231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54C39F-0853-EBB0-9FC6-6C07B2C52AD4}"/>
              </a:ext>
            </a:extLst>
          </p:cNvPr>
          <p:cNvSpPr>
            <a:spLocks noGrp="1"/>
          </p:cNvSpPr>
          <p:nvPr>
            <p:ph type="dt" sz="half" idx="10"/>
          </p:nvPr>
        </p:nvSpPr>
        <p:spPr/>
        <p:txBody>
          <a:bodyPr/>
          <a:lstStyle/>
          <a:p>
            <a:fld id="{60E98B5B-D5E0-4FC3-AB1D-D94CAAC3F42B}" type="datetimeFigureOut">
              <a:rPr lang="en-GB" smtClean="0"/>
              <a:t>22/07/2026</a:t>
            </a:fld>
            <a:endParaRPr lang="en-GB"/>
          </a:p>
        </p:txBody>
      </p:sp>
      <p:sp>
        <p:nvSpPr>
          <p:cNvPr id="5" name="Footer Placeholder 4">
            <a:extLst>
              <a:ext uri="{FF2B5EF4-FFF2-40B4-BE49-F238E27FC236}">
                <a16:creationId xmlns:a16="http://schemas.microsoft.com/office/drawing/2014/main" id="{FCF6B48F-D5FF-DEBD-B750-805D997A33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D66FD0-630E-981A-B2B2-7DEF11D2F03F}"/>
              </a:ext>
            </a:extLst>
          </p:cNvPr>
          <p:cNvSpPr>
            <a:spLocks noGrp="1"/>
          </p:cNvSpPr>
          <p:nvPr>
            <p:ph type="sldNum" sz="quarter" idx="12"/>
          </p:nvPr>
        </p:nvSpPr>
        <p:spPr/>
        <p:txBody>
          <a:bodyPr/>
          <a:lstStyle/>
          <a:p>
            <a:fld id="{A1AA6FC5-6E0B-42FA-A4E6-818AC9047533}" type="slidenum">
              <a:rPr lang="en-GB" smtClean="0"/>
              <a:t>‹#›</a:t>
            </a:fld>
            <a:endParaRPr lang="en-GB"/>
          </a:p>
        </p:txBody>
      </p:sp>
    </p:spTree>
    <p:extLst>
      <p:ext uri="{BB962C8B-B14F-4D97-AF65-F5344CB8AC3E}">
        <p14:creationId xmlns:p14="http://schemas.microsoft.com/office/powerpoint/2010/main" val="1860490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9D0EB-AD2F-F54E-639F-6A96B0D28662}"/>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40DE977-63AD-213C-92DE-3E64CDC222C4}"/>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E4A2EC1-D670-9674-2CBE-F09485F1E113}"/>
              </a:ext>
            </a:extLst>
          </p:cNvPr>
          <p:cNvSpPr>
            <a:spLocks noGrp="1"/>
          </p:cNvSpPr>
          <p:nvPr>
            <p:ph type="dt" sz="half" idx="10"/>
          </p:nvPr>
        </p:nvSpPr>
        <p:spPr/>
        <p:txBody>
          <a:bodyPr/>
          <a:lstStyle/>
          <a:p>
            <a:fld id="{60E98B5B-D5E0-4FC3-AB1D-D94CAAC3F42B}" type="datetimeFigureOut">
              <a:rPr lang="en-GB" smtClean="0"/>
              <a:t>22/07/2026</a:t>
            </a:fld>
            <a:endParaRPr lang="en-GB"/>
          </a:p>
        </p:txBody>
      </p:sp>
      <p:sp>
        <p:nvSpPr>
          <p:cNvPr id="5" name="Footer Placeholder 4">
            <a:extLst>
              <a:ext uri="{FF2B5EF4-FFF2-40B4-BE49-F238E27FC236}">
                <a16:creationId xmlns:a16="http://schemas.microsoft.com/office/drawing/2014/main" id="{B9F48B09-A745-0A7F-6A8E-EE6524B2A8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5C9BF4A-94CA-9859-8C51-4443608E550A}"/>
              </a:ext>
            </a:extLst>
          </p:cNvPr>
          <p:cNvSpPr>
            <a:spLocks noGrp="1"/>
          </p:cNvSpPr>
          <p:nvPr>
            <p:ph type="sldNum" sz="quarter" idx="12"/>
          </p:nvPr>
        </p:nvSpPr>
        <p:spPr/>
        <p:txBody>
          <a:bodyPr/>
          <a:lstStyle/>
          <a:p>
            <a:fld id="{A1AA6FC5-6E0B-42FA-A4E6-818AC9047533}" type="slidenum">
              <a:rPr lang="en-GB" smtClean="0"/>
              <a:t>‹#›</a:t>
            </a:fld>
            <a:endParaRPr lang="en-GB"/>
          </a:p>
        </p:txBody>
      </p:sp>
    </p:spTree>
    <p:extLst>
      <p:ext uri="{BB962C8B-B14F-4D97-AF65-F5344CB8AC3E}">
        <p14:creationId xmlns:p14="http://schemas.microsoft.com/office/powerpoint/2010/main" val="31515331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B4DFF-3199-E29F-C33C-DFF928091C8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5038C06-F84B-BC7E-E535-7626DE44CDDF}"/>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A7C0E99-9A33-0EBC-EA40-4808320BBF14}"/>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BF265F5-CE50-A13F-5BD9-2E37D1CE43E0}"/>
              </a:ext>
            </a:extLst>
          </p:cNvPr>
          <p:cNvSpPr>
            <a:spLocks noGrp="1"/>
          </p:cNvSpPr>
          <p:nvPr>
            <p:ph type="dt" sz="half" idx="10"/>
          </p:nvPr>
        </p:nvSpPr>
        <p:spPr/>
        <p:txBody>
          <a:bodyPr/>
          <a:lstStyle/>
          <a:p>
            <a:fld id="{60E98B5B-D5E0-4FC3-AB1D-D94CAAC3F42B}" type="datetimeFigureOut">
              <a:rPr lang="en-GB" smtClean="0"/>
              <a:t>22/07/2026</a:t>
            </a:fld>
            <a:endParaRPr lang="en-GB"/>
          </a:p>
        </p:txBody>
      </p:sp>
      <p:sp>
        <p:nvSpPr>
          <p:cNvPr id="6" name="Footer Placeholder 5">
            <a:extLst>
              <a:ext uri="{FF2B5EF4-FFF2-40B4-BE49-F238E27FC236}">
                <a16:creationId xmlns:a16="http://schemas.microsoft.com/office/drawing/2014/main" id="{79821C5C-1048-27E7-714E-5EDBE9F9BD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1BE798D-0E2A-EFCD-4254-14833BF661A5}"/>
              </a:ext>
            </a:extLst>
          </p:cNvPr>
          <p:cNvSpPr>
            <a:spLocks noGrp="1"/>
          </p:cNvSpPr>
          <p:nvPr>
            <p:ph type="sldNum" sz="quarter" idx="12"/>
          </p:nvPr>
        </p:nvSpPr>
        <p:spPr/>
        <p:txBody>
          <a:bodyPr/>
          <a:lstStyle/>
          <a:p>
            <a:fld id="{A1AA6FC5-6E0B-42FA-A4E6-818AC9047533}" type="slidenum">
              <a:rPr lang="en-GB" smtClean="0"/>
              <a:t>‹#›</a:t>
            </a:fld>
            <a:endParaRPr lang="en-GB"/>
          </a:p>
        </p:txBody>
      </p:sp>
    </p:spTree>
    <p:extLst>
      <p:ext uri="{BB962C8B-B14F-4D97-AF65-F5344CB8AC3E}">
        <p14:creationId xmlns:p14="http://schemas.microsoft.com/office/powerpoint/2010/main" val="6972864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41F18-6CA5-4065-87BF-1884104E89C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D26107F-7D43-89B8-C5C1-F7D40DB592B1}"/>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34C67FC-0293-7666-D981-90C90BF94604}"/>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F1487D5-75A8-7853-D331-CB14724E888E}"/>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184C038D-D9AB-EE2F-9B3C-89F118D420A2}"/>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9E7E989-A35E-45B9-8EFB-3A9DCD1CB26A}"/>
              </a:ext>
            </a:extLst>
          </p:cNvPr>
          <p:cNvSpPr>
            <a:spLocks noGrp="1"/>
          </p:cNvSpPr>
          <p:nvPr>
            <p:ph type="dt" sz="half" idx="10"/>
          </p:nvPr>
        </p:nvSpPr>
        <p:spPr/>
        <p:txBody>
          <a:bodyPr/>
          <a:lstStyle/>
          <a:p>
            <a:fld id="{60E98B5B-D5E0-4FC3-AB1D-D94CAAC3F42B}" type="datetimeFigureOut">
              <a:rPr lang="en-GB" smtClean="0"/>
              <a:t>22/07/2026</a:t>
            </a:fld>
            <a:endParaRPr lang="en-GB"/>
          </a:p>
        </p:txBody>
      </p:sp>
      <p:sp>
        <p:nvSpPr>
          <p:cNvPr id="8" name="Footer Placeholder 7">
            <a:extLst>
              <a:ext uri="{FF2B5EF4-FFF2-40B4-BE49-F238E27FC236}">
                <a16:creationId xmlns:a16="http://schemas.microsoft.com/office/drawing/2014/main" id="{2060A2E0-6C48-E8D2-C4EA-78F9D8F5BDC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93558ED-2838-453E-A041-686ED77913C3}"/>
              </a:ext>
            </a:extLst>
          </p:cNvPr>
          <p:cNvSpPr>
            <a:spLocks noGrp="1"/>
          </p:cNvSpPr>
          <p:nvPr>
            <p:ph type="sldNum" sz="quarter" idx="12"/>
          </p:nvPr>
        </p:nvSpPr>
        <p:spPr/>
        <p:txBody>
          <a:bodyPr/>
          <a:lstStyle/>
          <a:p>
            <a:fld id="{A1AA6FC5-6E0B-42FA-A4E6-818AC9047533}" type="slidenum">
              <a:rPr lang="en-GB" smtClean="0"/>
              <a:t>‹#›</a:t>
            </a:fld>
            <a:endParaRPr lang="en-GB"/>
          </a:p>
        </p:txBody>
      </p:sp>
    </p:spTree>
    <p:extLst>
      <p:ext uri="{BB962C8B-B14F-4D97-AF65-F5344CB8AC3E}">
        <p14:creationId xmlns:p14="http://schemas.microsoft.com/office/powerpoint/2010/main" val="32776248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27EBE-AE60-864B-21FD-2A1976A5EF0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4E83A8D-C2ED-7472-241A-2271EDE7C75C}"/>
              </a:ext>
            </a:extLst>
          </p:cNvPr>
          <p:cNvSpPr>
            <a:spLocks noGrp="1"/>
          </p:cNvSpPr>
          <p:nvPr>
            <p:ph type="dt" sz="half" idx="10"/>
          </p:nvPr>
        </p:nvSpPr>
        <p:spPr/>
        <p:txBody>
          <a:bodyPr/>
          <a:lstStyle/>
          <a:p>
            <a:fld id="{60E98B5B-D5E0-4FC3-AB1D-D94CAAC3F42B}" type="datetimeFigureOut">
              <a:rPr lang="en-GB" smtClean="0"/>
              <a:t>22/07/2026</a:t>
            </a:fld>
            <a:endParaRPr lang="en-GB"/>
          </a:p>
        </p:txBody>
      </p:sp>
      <p:sp>
        <p:nvSpPr>
          <p:cNvPr id="4" name="Footer Placeholder 3">
            <a:extLst>
              <a:ext uri="{FF2B5EF4-FFF2-40B4-BE49-F238E27FC236}">
                <a16:creationId xmlns:a16="http://schemas.microsoft.com/office/drawing/2014/main" id="{D65FDDCF-3753-DA88-BC66-B1C641679B2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E8F6F0A-EE4D-8898-DFBE-0228E07C36BA}"/>
              </a:ext>
            </a:extLst>
          </p:cNvPr>
          <p:cNvSpPr>
            <a:spLocks noGrp="1"/>
          </p:cNvSpPr>
          <p:nvPr>
            <p:ph type="sldNum" sz="quarter" idx="12"/>
          </p:nvPr>
        </p:nvSpPr>
        <p:spPr/>
        <p:txBody>
          <a:bodyPr/>
          <a:lstStyle/>
          <a:p>
            <a:fld id="{A1AA6FC5-6E0B-42FA-A4E6-818AC9047533}" type="slidenum">
              <a:rPr lang="en-GB" smtClean="0"/>
              <a:t>‹#›</a:t>
            </a:fld>
            <a:endParaRPr lang="en-GB"/>
          </a:p>
        </p:txBody>
      </p:sp>
    </p:spTree>
    <p:extLst>
      <p:ext uri="{BB962C8B-B14F-4D97-AF65-F5344CB8AC3E}">
        <p14:creationId xmlns:p14="http://schemas.microsoft.com/office/powerpoint/2010/main" val="4547057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3C4403-5E7D-C066-126F-AB28EAB41179}"/>
              </a:ext>
            </a:extLst>
          </p:cNvPr>
          <p:cNvSpPr>
            <a:spLocks noGrp="1"/>
          </p:cNvSpPr>
          <p:nvPr>
            <p:ph type="dt" sz="half" idx="10"/>
          </p:nvPr>
        </p:nvSpPr>
        <p:spPr/>
        <p:txBody>
          <a:bodyPr/>
          <a:lstStyle/>
          <a:p>
            <a:fld id="{60E98B5B-D5E0-4FC3-AB1D-D94CAAC3F42B}" type="datetimeFigureOut">
              <a:rPr lang="en-GB" smtClean="0"/>
              <a:t>22/07/2026</a:t>
            </a:fld>
            <a:endParaRPr lang="en-GB"/>
          </a:p>
        </p:txBody>
      </p:sp>
      <p:sp>
        <p:nvSpPr>
          <p:cNvPr id="3" name="Footer Placeholder 2">
            <a:extLst>
              <a:ext uri="{FF2B5EF4-FFF2-40B4-BE49-F238E27FC236}">
                <a16:creationId xmlns:a16="http://schemas.microsoft.com/office/drawing/2014/main" id="{44650EB2-6799-DB27-697E-13FFAA6DA43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983F4EC-B0A4-F21A-C080-37C5821C0BAF}"/>
              </a:ext>
            </a:extLst>
          </p:cNvPr>
          <p:cNvSpPr>
            <a:spLocks noGrp="1"/>
          </p:cNvSpPr>
          <p:nvPr>
            <p:ph type="sldNum" sz="quarter" idx="12"/>
          </p:nvPr>
        </p:nvSpPr>
        <p:spPr/>
        <p:txBody>
          <a:bodyPr/>
          <a:lstStyle/>
          <a:p>
            <a:fld id="{A1AA6FC5-6E0B-42FA-A4E6-818AC9047533}" type="slidenum">
              <a:rPr lang="en-GB" smtClean="0"/>
              <a:t>‹#›</a:t>
            </a:fld>
            <a:endParaRPr lang="en-GB"/>
          </a:p>
        </p:txBody>
      </p:sp>
    </p:spTree>
    <p:extLst>
      <p:ext uri="{BB962C8B-B14F-4D97-AF65-F5344CB8AC3E}">
        <p14:creationId xmlns:p14="http://schemas.microsoft.com/office/powerpoint/2010/main" val="13211305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6E370-7B9F-A5BC-7D8D-40E138BA70A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E4B6AB2-81A0-529A-A63A-A0CD6BAE31DA}"/>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B80670E-2910-5240-AF30-D6484BCB83B9}"/>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D62A218D-4B4E-4786-FC55-568413D0EAC2}"/>
              </a:ext>
            </a:extLst>
          </p:cNvPr>
          <p:cNvSpPr>
            <a:spLocks noGrp="1"/>
          </p:cNvSpPr>
          <p:nvPr>
            <p:ph type="dt" sz="half" idx="10"/>
          </p:nvPr>
        </p:nvSpPr>
        <p:spPr/>
        <p:txBody>
          <a:bodyPr/>
          <a:lstStyle/>
          <a:p>
            <a:fld id="{60E98B5B-D5E0-4FC3-AB1D-D94CAAC3F42B}" type="datetimeFigureOut">
              <a:rPr lang="en-GB" smtClean="0"/>
              <a:t>22/07/2026</a:t>
            </a:fld>
            <a:endParaRPr lang="en-GB"/>
          </a:p>
        </p:txBody>
      </p:sp>
      <p:sp>
        <p:nvSpPr>
          <p:cNvPr id="6" name="Footer Placeholder 5">
            <a:extLst>
              <a:ext uri="{FF2B5EF4-FFF2-40B4-BE49-F238E27FC236}">
                <a16:creationId xmlns:a16="http://schemas.microsoft.com/office/drawing/2014/main" id="{38CC11DB-75DE-A6E5-7FDF-222210F8DED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F35C6DB-4D8F-952B-CE1C-7FA7BF5EDB0C}"/>
              </a:ext>
            </a:extLst>
          </p:cNvPr>
          <p:cNvSpPr>
            <a:spLocks noGrp="1"/>
          </p:cNvSpPr>
          <p:nvPr>
            <p:ph type="sldNum" sz="quarter" idx="12"/>
          </p:nvPr>
        </p:nvSpPr>
        <p:spPr/>
        <p:txBody>
          <a:bodyPr/>
          <a:lstStyle/>
          <a:p>
            <a:fld id="{A1AA6FC5-6E0B-42FA-A4E6-818AC9047533}" type="slidenum">
              <a:rPr lang="en-GB" smtClean="0"/>
              <a:t>‹#›</a:t>
            </a:fld>
            <a:endParaRPr lang="en-GB"/>
          </a:p>
        </p:txBody>
      </p:sp>
    </p:spTree>
    <p:extLst>
      <p:ext uri="{BB962C8B-B14F-4D97-AF65-F5344CB8AC3E}">
        <p14:creationId xmlns:p14="http://schemas.microsoft.com/office/powerpoint/2010/main" val="42714737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CEC4A-2EED-8916-55EC-4FFDC671103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4F5DAA4-0DE0-AF5C-1D49-FD565F18C86F}"/>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64DA1D3D-897C-EBCE-EBA2-3BF80CE05093}"/>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D559BF8C-4D9D-6379-0F1B-49513246EB30}"/>
              </a:ext>
            </a:extLst>
          </p:cNvPr>
          <p:cNvSpPr>
            <a:spLocks noGrp="1"/>
          </p:cNvSpPr>
          <p:nvPr>
            <p:ph type="dt" sz="half" idx="10"/>
          </p:nvPr>
        </p:nvSpPr>
        <p:spPr/>
        <p:txBody>
          <a:bodyPr/>
          <a:lstStyle/>
          <a:p>
            <a:fld id="{60E98B5B-D5E0-4FC3-AB1D-D94CAAC3F42B}" type="datetimeFigureOut">
              <a:rPr lang="en-GB" smtClean="0"/>
              <a:t>22/07/2026</a:t>
            </a:fld>
            <a:endParaRPr lang="en-GB"/>
          </a:p>
        </p:txBody>
      </p:sp>
      <p:sp>
        <p:nvSpPr>
          <p:cNvPr id="6" name="Footer Placeholder 5">
            <a:extLst>
              <a:ext uri="{FF2B5EF4-FFF2-40B4-BE49-F238E27FC236}">
                <a16:creationId xmlns:a16="http://schemas.microsoft.com/office/drawing/2014/main" id="{50D37D17-D505-4517-BDE4-1ADA7F78A8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AEC103-0601-522B-F962-F6CA1A096FDD}"/>
              </a:ext>
            </a:extLst>
          </p:cNvPr>
          <p:cNvSpPr>
            <a:spLocks noGrp="1"/>
          </p:cNvSpPr>
          <p:nvPr>
            <p:ph type="sldNum" sz="quarter" idx="12"/>
          </p:nvPr>
        </p:nvSpPr>
        <p:spPr/>
        <p:txBody>
          <a:bodyPr/>
          <a:lstStyle/>
          <a:p>
            <a:fld id="{A1AA6FC5-6E0B-42FA-A4E6-818AC9047533}" type="slidenum">
              <a:rPr lang="en-GB" smtClean="0"/>
              <a:t>‹#›</a:t>
            </a:fld>
            <a:endParaRPr lang="en-GB"/>
          </a:p>
        </p:txBody>
      </p:sp>
    </p:spTree>
    <p:extLst>
      <p:ext uri="{BB962C8B-B14F-4D97-AF65-F5344CB8AC3E}">
        <p14:creationId xmlns:p14="http://schemas.microsoft.com/office/powerpoint/2010/main" val="405003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16" name="Freeform 15">
            <a:extLst>
              <a:ext uri="{FF2B5EF4-FFF2-40B4-BE49-F238E27FC236}">
                <a16:creationId xmlns:a16="http://schemas.microsoft.com/office/drawing/2014/main" id="{6666AD00-DAC0-FD02-4570-C328AFDBE450}"/>
              </a:ext>
            </a:extLst>
          </p:cNvPr>
          <p:cNvSpPr/>
          <p:nvPr userDrawn="1"/>
        </p:nvSpPr>
        <p:spPr>
          <a:xfrm flipH="1">
            <a:off x="10440000" y="8640000"/>
            <a:ext cx="10132158" cy="3796666"/>
          </a:xfrm>
          <a:custGeom>
            <a:avLst/>
            <a:gdLst>
              <a:gd name="csX0" fmla="*/ 0 w 10132158"/>
              <a:gd name="csY0" fmla="*/ 1335596 h 3796666"/>
              <a:gd name="csX1" fmla="*/ 1073471 w 10132158"/>
              <a:gd name="csY1" fmla="*/ 287138 h 3796666"/>
              <a:gd name="csX2" fmla="*/ 2924236 w 10132158"/>
              <a:gd name="csY2" fmla="*/ 38682 h 3796666"/>
              <a:gd name="csX3" fmla="*/ 3656837 w 10132158"/>
              <a:gd name="csY3" fmla="*/ 221213 h 3796666"/>
              <a:gd name="csX4" fmla="*/ 4632938 w 10132158"/>
              <a:gd name="csY4" fmla="*/ 786920 h 3796666"/>
              <a:gd name="csX5" fmla="*/ 5818897 w 10132158"/>
              <a:gd name="csY5" fmla="*/ 1691182 h 3796666"/>
              <a:gd name="csX6" fmla="*/ 7267163 w 10132158"/>
              <a:gd name="csY6" fmla="*/ 2004020 h 3796666"/>
              <a:gd name="csX7" fmla="*/ 9711537 w 10132158"/>
              <a:gd name="csY7" fmla="*/ 2768626 h 3796666"/>
              <a:gd name="csX8" fmla="*/ 10132159 w 10132158"/>
              <a:gd name="csY8" fmla="*/ 3796142 h 3796666"/>
              <a:gd name="csX9" fmla="*/ 10128182 w 10132158"/>
              <a:gd name="csY9" fmla="*/ 3796667 h 3796666"/>
              <a:gd name="csX10" fmla="*/ 9702595 w 10132158"/>
              <a:gd name="csY10" fmla="*/ 2776331 h 3796666"/>
              <a:gd name="csX11" fmla="*/ 7265080 w 10132158"/>
              <a:gd name="csY11" fmla="*/ 2033897 h 3796666"/>
              <a:gd name="csX12" fmla="*/ 5800657 w 10132158"/>
              <a:gd name="csY12" fmla="*/ 1727274 h 3796666"/>
              <a:gd name="csX13" fmla="*/ 4602327 w 10132158"/>
              <a:gd name="csY13" fmla="*/ 825201 h 3796666"/>
              <a:gd name="csX14" fmla="*/ 3637377 w 10132158"/>
              <a:gd name="csY14" fmla="*/ 273919 h 3796666"/>
              <a:gd name="csX15" fmla="*/ 2916242 w 10132158"/>
              <a:gd name="csY15" fmla="*/ 99641 h 3796666"/>
              <a:gd name="csX16" fmla="*/ 1805621 w 10132158"/>
              <a:gd name="csY16" fmla="*/ 117313 h 3796666"/>
              <a:gd name="csX17" fmla="*/ 332117 w 10132158"/>
              <a:gd name="csY17" fmla="*/ 995711 h 3796666"/>
              <a:gd name="csX18" fmla="*/ 221154 w 10132158"/>
              <a:gd name="csY18" fmla="*/ 1143274 h 3796666"/>
              <a:gd name="csX19" fmla="*/ 120675 w 10132158"/>
              <a:gd name="csY19" fmla="*/ 1298349 h 3796666"/>
              <a:gd name="csX20" fmla="*/ 72972 w 10132158"/>
              <a:gd name="csY20" fmla="*/ 1377525 h 3796666"/>
              <a:gd name="csX21" fmla="*/ 0 w 10132158"/>
              <a:gd name="csY21" fmla="*/ 1335617 h 3796666"/>
              <a:gd name="csX22" fmla="*/ 0 w 10132158"/>
              <a:gd name="csY22" fmla="*/ 1335617 h 379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132158" h="3796666">
                <a:moveTo>
                  <a:pt x="0" y="1335596"/>
                </a:moveTo>
                <a:cubicBezTo>
                  <a:pt x="253654" y="897937"/>
                  <a:pt x="617544" y="515397"/>
                  <a:pt x="1073471" y="287138"/>
                </a:cubicBezTo>
                <a:cubicBezTo>
                  <a:pt x="1641311" y="-2529"/>
                  <a:pt x="2301309" y="-46501"/>
                  <a:pt x="2924236" y="38682"/>
                </a:cubicBezTo>
                <a:cubicBezTo>
                  <a:pt x="3174110" y="69056"/>
                  <a:pt x="3420870" y="132989"/>
                  <a:pt x="3656837" y="221213"/>
                </a:cubicBezTo>
                <a:cubicBezTo>
                  <a:pt x="4012366" y="350323"/>
                  <a:pt x="4340356" y="549887"/>
                  <a:pt x="4632938" y="786920"/>
                </a:cubicBezTo>
                <a:cubicBezTo>
                  <a:pt x="5021140" y="1098973"/>
                  <a:pt x="5369179" y="1467261"/>
                  <a:pt x="5818897" y="1691182"/>
                </a:cubicBezTo>
                <a:cubicBezTo>
                  <a:pt x="6263923" y="1926986"/>
                  <a:pt x="6772507" y="1969293"/>
                  <a:pt x="7267163" y="2004020"/>
                </a:cubicBezTo>
                <a:cubicBezTo>
                  <a:pt x="8109879" y="2072865"/>
                  <a:pt x="9111058" y="2084266"/>
                  <a:pt x="9711537" y="2768626"/>
                </a:cubicBezTo>
                <a:cubicBezTo>
                  <a:pt x="9958528" y="3055052"/>
                  <a:pt x="10083518" y="3426258"/>
                  <a:pt x="10132159" y="3796142"/>
                </a:cubicBezTo>
                <a:cubicBezTo>
                  <a:pt x="10132159" y="3796142"/>
                  <a:pt x="10128182" y="3796667"/>
                  <a:pt x="10128182" y="3796667"/>
                </a:cubicBezTo>
                <a:cubicBezTo>
                  <a:pt x="10077017" y="3428022"/>
                  <a:pt x="9950471" y="3059860"/>
                  <a:pt x="9702595" y="2776331"/>
                </a:cubicBezTo>
                <a:cubicBezTo>
                  <a:pt x="9101443" y="2100370"/>
                  <a:pt x="8103084" y="2096675"/>
                  <a:pt x="7265080" y="2033897"/>
                </a:cubicBezTo>
                <a:cubicBezTo>
                  <a:pt x="6767142" y="2002613"/>
                  <a:pt x="6250963" y="1963099"/>
                  <a:pt x="5800657" y="1727274"/>
                </a:cubicBezTo>
                <a:cubicBezTo>
                  <a:pt x="5346583" y="1504696"/>
                  <a:pt x="4992296" y="1135253"/>
                  <a:pt x="4602327" y="825201"/>
                </a:cubicBezTo>
                <a:cubicBezTo>
                  <a:pt x="4311239" y="592282"/>
                  <a:pt x="3988845" y="399151"/>
                  <a:pt x="3637377" y="273919"/>
                </a:cubicBezTo>
                <a:cubicBezTo>
                  <a:pt x="3404229" y="188489"/>
                  <a:pt x="3163528" y="128051"/>
                  <a:pt x="2916242" y="99641"/>
                </a:cubicBezTo>
                <a:cubicBezTo>
                  <a:pt x="2547943" y="52543"/>
                  <a:pt x="2170744" y="49207"/>
                  <a:pt x="1805621" y="117313"/>
                </a:cubicBezTo>
                <a:cubicBezTo>
                  <a:pt x="1227007" y="218306"/>
                  <a:pt x="693228" y="533252"/>
                  <a:pt x="332117" y="995711"/>
                </a:cubicBezTo>
                <a:cubicBezTo>
                  <a:pt x="295662" y="1038441"/>
                  <a:pt x="254384" y="1098973"/>
                  <a:pt x="221154" y="1143274"/>
                </a:cubicBezTo>
                <a:cubicBezTo>
                  <a:pt x="195494" y="1183817"/>
                  <a:pt x="144370" y="1255371"/>
                  <a:pt x="120675" y="1298349"/>
                </a:cubicBezTo>
                <a:cubicBezTo>
                  <a:pt x="120670" y="1298349"/>
                  <a:pt x="72972" y="1377525"/>
                  <a:pt x="72972" y="1377525"/>
                </a:cubicBezTo>
                <a:lnTo>
                  <a:pt x="0" y="1335617"/>
                </a:lnTo>
                <a:lnTo>
                  <a:pt x="0" y="1335617"/>
                </a:lnTo>
                <a:close/>
              </a:path>
            </a:pathLst>
          </a:custGeom>
          <a:solidFill>
            <a:srgbClr val="39B76F"/>
          </a:solidFill>
          <a:ln w="21035" cap="flat">
            <a:noFill/>
            <a:prstDash val="solid"/>
            <a:miter/>
          </a:ln>
        </p:spPr>
        <p:txBody>
          <a:bodyPr/>
          <a:lstStyle/>
          <a:p>
            <a:endParaRPr lang="en-GB"/>
          </a:p>
        </p:txBody>
      </p:sp>
    </p:spTree>
    <p:extLst>
      <p:ext uri="{BB962C8B-B14F-4D97-AF65-F5344CB8AC3E}">
        <p14:creationId xmlns:p14="http://schemas.microsoft.com/office/powerpoint/2010/main" val="203188985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F5C8C-7D77-6B09-3388-9722BA21B64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C4FEBFE-B8D3-E06D-6AA6-269EC2888FD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8F41B2E-841C-23CA-3141-44699BD8AAB1}"/>
              </a:ext>
            </a:extLst>
          </p:cNvPr>
          <p:cNvSpPr>
            <a:spLocks noGrp="1"/>
          </p:cNvSpPr>
          <p:nvPr>
            <p:ph type="dt" sz="half" idx="10"/>
          </p:nvPr>
        </p:nvSpPr>
        <p:spPr/>
        <p:txBody>
          <a:bodyPr/>
          <a:lstStyle/>
          <a:p>
            <a:fld id="{60E98B5B-D5E0-4FC3-AB1D-D94CAAC3F42B}" type="datetimeFigureOut">
              <a:rPr lang="en-GB" smtClean="0"/>
              <a:t>22/07/2026</a:t>
            </a:fld>
            <a:endParaRPr lang="en-GB"/>
          </a:p>
        </p:txBody>
      </p:sp>
      <p:sp>
        <p:nvSpPr>
          <p:cNvPr id="5" name="Footer Placeholder 4">
            <a:extLst>
              <a:ext uri="{FF2B5EF4-FFF2-40B4-BE49-F238E27FC236}">
                <a16:creationId xmlns:a16="http://schemas.microsoft.com/office/drawing/2014/main" id="{E6670D5A-59D2-E66E-5DF9-26538F58F4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4035806-A5DC-9EB4-9AB8-9B692359C9D7}"/>
              </a:ext>
            </a:extLst>
          </p:cNvPr>
          <p:cNvSpPr>
            <a:spLocks noGrp="1"/>
          </p:cNvSpPr>
          <p:nvPr>
            <p:ph type="sldNum" sz="quarter" idx="12"/>
          </p:nvPr>
        </p:nvSpPr>
        <p:spPr/>
        <p:txBody>
          <a:bodyPr/>
          <a:lstStyle/>
          <a:p>
            <a:fld id="{A1AA6FC5-6E0B-42FA-A4E6-818AC9047533}" type="slidenum">
              <a:rPr lang="en-GB" smtClean="0"/>
              <a:t>‹#›</a:t>
            </a:fld>
            <a:endParaRPr lang="en-GB"/>
          </a:p>
        </p:txBody>
      </p:sp>
    </p:spTree>
    <p:extLst>
      <p:ext uri="{BB962C8B-B14F-4D97-AF65-F5344CB8AC3E}">
        <p14:creationId xmlns:p14="http://schemas.microsoft.com/office/powerpoint/2010/main" val="15854186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58E9F5B-0EC4-CC62-A3AD-30C60379066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7CC7FB-CFEA-1802-03E3-08B386F08114}"/>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FA1168F-DF7C-4AFF-36A2-2D05FB1C6A16}"/>
              </a:ext>
            </a:extLst>
          </p:cNvPr>
          <p:cNvSpPr>
            <a:spLocks noGrp="1"/>
          </p:cNvSpPr>
          <p:nvPr>
            <p:ph type="dt" sz="half" idx="10"/>
          </p:nvPr>
        </p:nvSpPr>
        <p:spPr/>
        <p:txBody>
          <a:bodyPr/>
          <a:lstStyle/>
          <a:p>
            <a:fld id="{60E98B5B-D5E0-4FC3-AB1D-D94CAAC3F42B}" type="datetimeFigureOut">
              <a:rPr lang="en-GB" smtClean="0"/>
              <a:t>22/07/2026</a:t>
            </a:fld>
            <a:endParaRPr lang="en-GB"/>
          </a:p>
        </p:txBody>
      </p:sp>
      <p:sp>
        <p:nvSpPr>
          <p:cNvPr id="5" name="Footer Placeholder 4">
            <a:extLst>
              <a:ext uri="{FF2B5EF4-FFF2-40B4-BE49-F238E27FC236}">
                <a16:creationId xmlns:a16="http://schemas.microsoft.com/office/drawing/2014/main" id="{6F307F3B-F930-5BBE-B791-2F27A85A5F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303E328-F424-C838-0FCE-265712713B40}"/>
              </a:ext>
            </a:extLst>
          </p:cNvPr>
          <p:cNvSpPr>
            <a:spLocks noGrp="1"/>
          </p:cNvSpPr>
          <p:nvPr>
            <p:ph type="sldNum" sz="quarter" idx="12"/>
          </p:nvPr>
        </p:nvSpPr>
        <p:spPr/>
        <p:txBody>
          <a:bodyPr/>
          <a:lstStyle/>
          <a:p>
            <a:fld id="{A1AA6FC5-6E0B-42FA-A4E6-818AC9047533}" type="slidenum">
              <a:rPr lang="en-GB" smtClean="0"/>
              <a:t>‹#›</a:t>
            </a:fld>
            <a:endParaRPr lang="en-GB"/>
          </a:p>
        </p:txBody>
      </p:sp>
    </p:spTree>
    <p:extLst>
      <p:ext uri="{BB962C8B-B14F-4D97-AF65-F5344CB8AC3E}">
        <p14:creationId xmlns:p14="http://schemas.microsoft.com/office/powerpoint/2010/main" val="446622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9" name="Freeform 8">
            <a:extLst>
              <a:ext uri="{FF2B5EF4-FFF2-40B4-BE49-F238E27FC236}">
                <a16:creationId xmlns:a16="http://schemas.microsoft.com/office/drawing/2014/main" id="{BF965EA5-7D4E-EAF7-EAC0-3F3447C2E70F}"/>
              </a:ext>
            </a:extLst>
          </p:cNvPr>
          <p:cNvSpPr/>
          <p:nvPr userDrawn="1"/>
        </p:nvSpPr>
        <p:spPr>
          <a:xfrm flipH="1">
            <a:off x="10440000" y="8640000"/>
            <a:ext cx="10029148" cy="3584795"/>
          </a:xfrm>
          <a:custGeom>
            <a:avLst/>
            <a:gdLst>
              <a:gd name="csX0" fmla="*/ 0 w 10029148"/>
              <a:gd name="csY0" fmla="*/ 1354490 h 3584795"/>
              <a:gd name="csX1" fmla="*/ 3030516 w 10029148"/>
              <a:gd name="csY1" fmla="*/ 72019 h 3584795"/>
              <a:gd name="csX2" fmla="*/ 3904433 w 10029148"/>
              <a:gd name="csY2" fmla="*/ 382369 h 3584795"/>
              <a:gd name="csX3" fmla="*/ 5728719 w 10029148"/>
              <a:gd name="csY3" fmla="*/ 1618387 h 3584795"/>
              <a:gd name="csX4" fmla="*/ 6438241 w 10029148"/>
              <a:gd name="csY4" fmla="*/ 1789944 h 3584795"/>
              <a:gd name="csX5" fmla="*/ 9582859 w 10029148"/>
              <a:gd name="csY5" fmla="*/ 2587765 h 3584795"/>
              <a:gd name="csX6" fmla="*/ 10029149 w 10029148"/>
              <a:gd name="csY6" fmla="*/ 3584187 h 3584795"/>
              <a:gd name="csX7" fmla="*/ 10025445 w 10029148"/>
              <a:gd name="csY7" fmla="*/ 3584796 h 3584795"/>
              <a:gd name="csX8" fmla="*/ 9689440 w 10029148"/>
              <a:gd name="csY8" fmla="*/ 2738306 h 3584795"/>
              <a:gd name="csX9" fmla="*/ 7171011 w 10029148"/>
              <a:gd name="csY9" fmla="*/ 1876636 h 3584795"/>
              <a:gd name="csX10" fmla="*/ 5713362 w 10029148"/>
              <a:gd name="csY10" fmla="*/ 1656221 h 3584795"/>
              <a:gd name="csX11" fmla="*/ 3878429 w 10029148"/>
              <a:gd name="csY11" fmla="*/ 431371 h 3584795"/>
              <a:gd name="csX12" fmla="*/ 3108758 w 10029148"/>
              <a:gd name="csY12" fmla="*/ 150741 h 3584795"/>
              <a:gd name="csX13" fmla="*/ 496299 w 10029148"/>
              <a:gd name="csY13" fmla="*/ 806666 h 3584795"/>
              <a:gd name="csX14" fmla="*/ 73908 w 10029148"/>
              <a:gd name="csY14" fmla="*/ 1395012 h 3584795"/>
              <a:gd name="csX15" fmla="*/ 0 w 10029148"/>
              <a:gd name="csY15" fmla="*/ 1354490 h 3584795"/>
              <a:gd name="csX16" fmla="*/ 0 w 10029148"/>
              <a:gd name="csY16" fmla="*/ 1354490 h 358479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0029148" h="3584795">
                <a:moveTo>
                  <a:pt x="0" y="1354490"/>
                </a:moveTo>
                <a:cubicBezTo>
                  <a:pt x="645218" y="183465"/>
                  <a:pt x="1759941" y="-170032"/>
                  <a:pt x="3030516" y="72019"/>
                </a:cubicBezTo>
                <a:cubicBezTo>
                  <a:pt x="3335048" y="130106"/>
                  <a:pt x="3631206" y="236500"/>
                  <a:pt x="3904433" y="382369"/>
                </a:cubicBezTo>
                <a:cubicBezTo>
                  <a:pt x="4563000" y="720617"/>
                  <a:pt x="5037901" y="1338890"/>
                  <a:pt x="5728719" y="1618387"/>
                </a:cubicBezTo>
                <a:cubicBezTo>
                  <a:pt x="5954799" y="1712175"/>
                  <a:pt x="6195310" y="1762082"/>
                  <a:pt x="6438241" y="1789944"/>
                </a:cubicBezTo>
                <a:cubicBezTo>
                  <a:pt x="7469736" y="1917347"/>
                  <a:pt x="8811464" y="1762922"/>
                  <a:pt x="9582859" y="2587765"/>
                </a:cubicBezTo>
                <a:cubicBezTo>
                  <a:pt x="9831239" y="2862958"/>
                  <a:pt x="9971819" y="3221420"/>
                  <a:pt x="10029149" y="3584187"/>
                </a:cubicBezTo>
                <a:cubicBezTo>
                  <a:pt x="10029149" y="3584187"/>
                  <a:pt x="10025445" y="3584796"/>
                  <a:pt x="10025445" y="3584796"/>
                </a:cubicBezTo>
                <a:cubicBezTo>
                  <a:pt x="9974574" y="3283673"/>
                  <a:pt x="9870161" y="2986330"/>
                  <a:pt x="9689440" y="2738306"/>
                </a:cubicBezTo>
                <a:cubicBezTo>
                  <a:pt x="9119066" y="1958604"/>
                  <a:pt x="8053175" y="1928663"/>
                  <a:pt x="7171011" y="1876636"/>
                </a:cubicBezTo>
                <a:cubicBezTo>
                  <a:pt x="6681762" y="1847221"/>
                  <a:pt x="6174419" y="1843693"/>
                  <a:pt x="5713362" y="1656221"/>
                </a:cubicBezTo>
                <a:cubicBezTo>
                  <a:pt x="5018230" y="1381469"/>
                  <a:pt x="4538427" y="764762"/>
                  <a:pt x="3878429" y="431371"/>
                </a:cubicBezTo>
                <a:cubicBezTo>
                  <a:pt x="3636150" y="303647"/>
                  <a:pt x="3375862" y="210480"/>
                  <a:pt x="3108758" y="150741"/>
                </a:cubicBezTo>
                <a:cubicBezTo>
                  <a:pt x="2167308" y="-42665"/>
                  <a:pt x="1179132" y="72735"/>
                  <a:pt x="496299" y="806666"/>
                </a:cubicBezTo>
                <a:cubicBezTo>
                  <a:pt x="328989" y="982107"/>
                  <a:pt x="191547" y="1183458"/>
                  <a:pt x="73908" y="1395012"/>
                </a:cubicBezTo>
                <a:cubicBezTo>
                  <a:pt x="73906" y="1395012"/>
                  <a:pt x="0" y="1354490"/>
                  <a:pt x="0" y="1354490"/>
                </a:cubicBezTo>
                <a:lnTo>
                  <a:pt x="0" y="1354490"/>
                </a:lnTo>
                <a:close/>
              </a:path>
            </a:pathLst>
          </a:custGeom>
          <a:solidFill>
            <a:srgbClr val="7EB0DE"/>
          </a:solidFill>
          <a:ln w="21035" cap="flat">
            <a:noFill/>
            <a:prstDash val="solid"/>
            <a:miter/>
          </a:ln>
        </p:spPr>
        <p:txBody>
          <a:bodyPr/>
          <a:lstStyle/>
          <a:p>
            <a:endParaRPr lang="en-GB"/>
          </a:p>
        </p:txBody>
      </p:sp>
    </p:spTree>
    <p:extLst>
      <p:ext uri="{BB962C8B-B14F-4D97-AF65-F5344CB8AC3E}">
        <p14:creationId xmlns:p14="http://schemas.microsoft.com/office/powerpoint/2010/main" val="673180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6" name="Freeform 5">
            <a:extLst>
              <a:ext uri="{FF2B5EF4-FFF2-40B4-BE49-F238E27FC236}">
                <a16:creationId xmlns:a16="http://schemas.microsoft.com/office/drawing/2014/main" id="{270BD420-968A-F94F-40C7-638F0D5C86D0}"/>
              </a:ext>
            </a:extLst>
          </p:cNvPr>
          <p:cNvSpPr/>
          <p:nvPr userDrawn="1"/>
        </p:nvSpPr>
        <p:spPr>
          <a:xfrm flipH="1">
            <a:off x="10440000" y="8640000"/>
            <a:ext cx="9926125" cy="3372482"/>
          </a:xfrm>
          <a:custGeom>
            <a:avLst/>
            <a:gdLst>
              <a:gd name="csX0" fmla="*/ 0 w 9926125"/>
              <a:gd name="csY0" fmla="*/ 1372942 h 3372482"/>
              <a:gd name="csX1" fmla="*/ 2410894 w 9926125"/>
              <a:gd name="csY1" fmla="*/ 5442 h 3372482"/>
              <a:gd name="csX2" fmla="*/ 4414807 w 9926125"/>
              <a:gd name="csY2" fmla="*/ 803933 h 3372482"/>
              <a:gd name="csX3" fmla="*/ 6256955 w 9926125"/>
              <a:gd name="csY3" fmla="*/ 1664721 h 3372482"/>
              <a:gd name="csX4" fmla="*/ 9452802 w 9926125"/>
              <a:gd name="csY4" fmla="*/ 2406253 h 3372482"/>
              <a:gd name="csX5" fmla="*/ 9926125 w 9926125"/>
              <a:gd name="csY5" fmla="*/ 3371789 h 3372482"/>
              <a:gd name="csX6" fmla="*/ 9922717 w 9926125"/>
              <a:gd name="csY6" fmla="*/ 3372482 h 3372482"/>
              <a:gd name="csX7" fmla="*/ 9505040 w 9926125"/>
              <a:gd name="csY7" fmla="*/ 2481250 h 3372482"/>
              <a:gd name="csX8" fmla="*/ 6346011 w 9926125"/>
              <a:gd name="csY8" fmla="*/ 1705117 h 3372482"/>
              <a:gd name="csX9" fmla="*/ 4383817 w 9926125"/>
              <a:gd name="csY9" fmla="*/ 844560 h 3372482"/>
              <a:gd name="csX10" fmla="*/ 3118207 w 9926125"/>
              <a:gd name="csY10" fmla="*/ 178928 h 3372482"/>
              <a:gd name="csX11" fmla="*/ 1693672 w 9926125"/>
              <a:gd name="csY11" fmla="*/ 124641 h 3372482"/>
              <a:gd name="csX12" fmla="*/ 477461 w 9926125"/>
              <a:gd name="csY12" fmla="*/ 823375 h 3372482"/>
              <a:gd name="csX13" fmla="*/ 74823 w 9926125"/>
              <a:gd name="csY13" fmla="*/ 1412036 h 3372482"/>
              <a:gd name="csX14" fmla="*/ 0 w 9926125"/>
              <a:gd name="csY14" fmla="*/ 1372942 h 3372482"/>
              <a:gd name="csX15" fmla="*/ 0 w 9926125"/>
              <a:gd name="csY15" fmla="*/ 1372942 h 33724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9926125" h="3372482">
                <a:moveTo>
                  <a:pt x="0" y="1372942"/>
                </a:moveTo>
                <a:cubicBezTo>
                  <a:pt x="497867" y="422547"/>
                  <a:pt x="1337587" y="-57212"/>
                  <a:pt x="2410894" y="5442"/>
                </a:cubicBezTo>
                <a:cubicBezTo>
                  <a:pt x="3209892" y="46646"/>
                  <a:pt x="3796676" y="312981"/>
                  <a:pt x="4414807" y="803933"/>
                </a:cubicBezTo>
                <a:cubicBezTo>
                  <a:pt x="4999297" y="1261643"/>
                  <a:pt x="5479331" y="1637868"/>
                  <a:pt x="6256955" y="1664721"/>
                </a:cubicBezTo>
                <a:cubicBezTo>
                  <a:pt x="7283863" y="1723342"/>
                  <a:pt x="8683720" y="1605576"/>
                  <a:pt x="9452802" y="2406253"/>
                </a:cubicBezTo>
                <a:cubicBezTo>
                  <a:pt x="9705305" y="2669541"/>
                  <a:pt x="9856004" y="3017106"/>
                  <a:pt x="9926125" y="3371789"/>
                </a:cubicBezTo>
                <a:cubicBezTo>
                  <a:pt x="9926125" y="3371789"/>
                  <a:pt x="9922717" y="3372482"/>
                  <a:pt x="9922717" y="3372482"/>
                </a:cubicBezTo>
                <a:cubicBezTo>
                  <a:pt x="9855478" y="3048600"/>
                  <a:pt x="9723819" y="2731899"/>
                  <a:pt x="9505040" y="2481250"/>
                </a:cubicBezTo>
                <a:cubicBezTo>
                  <a:pt x="8774375" y="1637951"/>
                  <a:pt x="7368312" y="1747277"/>
                  <a:pt x="6346011" y="1705117"/>
                </a:cubicBezTo>
                <a:cubicBezTo>
                  <a:pt x="5493659" y="1696614"/>
                  <a:pt x="5025469" y="1339684"/>
                  <a:pt x="4383817" y="844560"/>
                </a:cubicBezTo>
                <a:cubicBezTo>
                  <a:pt x="4003337" y="552289"/>
                  <a:pt x="3587659" y="294229"/>
                  <a:pt x="3118207" y="178928"/>
                </a:cubicBezTo>
                <a:cubicBezTo>
                  <a:pt x="2654540" y="66689"/>
                  <a:pt x="2163040" y="27767"/>
                  <a:pt x="1693672" y="124641"/>
                </a:cubicBezTo>
                <a:cubicBezTo>
                  <a:pt x="1225680" y="217508"/>
                  <a:pt x="792483" y="465606"/>
                  <a:pt x="477461" y="823375"/>
                </a:cubicBezTo>
                <a:cubicBezTo>
                  <a:pt x="317325" y="1000286"/>
                  <a:pt x="186378" y="1201532"/>
                  <a:pt x="74823" y="1412036"/>
                </a:cubicBezTo>
                <a:cubicBezTo>
                  <a:pt x="74821" y="1412036"/>
                  <a:pt x="0" y="1372942"/>
                  <a:pt x="0" y="1372942"/>
                </a:cubicBezTo>
                <a:lnTo>
                  <a:pt x="0" y="1372942"/>
                </a:lnTo>
                <a:close/>
              </a:path>
            </a:pathLst>
          </a:custGeom>
          <a:solidFill>
            <a:srgbClr val="CE3736"/>
          </a:solidFill>
          <a:ln w="21035" cap="flat">
            <a:noFill/>
            <a:prstDash val="solid"/>
            <a:miter/>
          </a:ln>
        </p:spPr>
        <p:txBody>
          <a:bodyPr/>
          <a:lstStyle/>
          <a:p>
            <a:endParaRPr lang="en-GB"/>
          </a:p>
        </p:txBody>
      </p:sp>
    </p:spTree>
    <p:extLst>
      <p:ext uri="{BB962C8B-B14F-4D97-AF65-F5344CB8AC3E}">
        <p14:creationId xmlns:p14="http://schemas.microsoft.com/office/powerpoint/2010/main" val="3443227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5" name="Freeform 4">
            <a:extLst>
              <a:ext uri="{FF2B5EF4-FFF2-40B4-BE49-F238E27FC236}">
                <a16:creationId xmlns:a16="http://schemas.microsoft.com/office/drawing/2014/main" id="{18B550FD-9E92-A4FD-A09F-CC806F20CFA6}"/>
              </a:ext>
            </a:extLst>
          </p:cNvPr>
          <p:cNvSpPr/>
          <p:nvPr userDrawn="1"/>
        </p:nvSpPr>
        <p:spPr>
          <a:xfrm flipH="1">
            <a:off x="10440000" y="8640000"/>
            <a:ext cx="9823091" cy="3159792"/>
          </a:xfrm>
          <a:custGeom>
            <a:avLst/>
            <a:gdLst>
              <a:gd name="csX0" fmla="*/ 0 w 9823091"/>
              <a:gd name="csY0" fmla="*/ 1391017 h 3159792"/>
              <a:gd name="csX1" fmla="*/ 1277586 w 9823091"/>
              <a:gd name="csY1" fmla="*/ 157586 h 3159792"/>
              <a:gd name="csX2" fmla="*/ 3060805 w 9823091"/>
              <a:gd name="csY2" fmla="*/ 121740 h 3159792"/>
              <a:gd name="csX3" fmla="*/ 3723622 w 9823091"/>
              <a:gd name="csY3" fmla="*/ 408810 h 3159792"/>
              <a:gd name="csX4" fmla="*/ 5547824 w 9823091"/>
              <a:gd name="csY4" fmla="*/ 1505466 h 3159792"/>
              <a:gd name="csX5" fmla="*/ 6252781 w 9823091"/>
              <a:gd name="csY5" fmla="*/ 1564590 h 3159792"/>
              <a:gd name="csX6" fmla="*/ 9289829 w 9823091"/>
              <a:gd name="csY6" fmla="*/ 2192177 h 3159792"/>
              <a:gd name="csX7" fmla="*/ 9823091 w 9823091"/>
              <a:gd name="csY7" fmla="*/ 3159015 h 3159792"/>
              <a:gd name="csX8" fmla="*/ 9819957 w 9823091"/>
              <a:gd name="csY8" fmla="*/ 3159792 h 3159792"/>
              <a:gd name="csX9" fmla="*/ 9313182 w 9823091"/>
              <a:gd name="csY9" fmla="*/ 2232300 h 3159792"/>
              <a:gd name="csX10" fmla="*/ 6969583 w 9823091"/>
              <a:gd name="csY10" fmla="*/ 1574332 h 3159792"/>
              <a:gd name="csX11" fmla="*/ 5537747 w 9823091"/>
              <a:gd name="csY11" fmla="*/ 1545862 h 3159792"/>
              <a:gd name="csX12" fmla="*/ 3693705 w 9823091"/>
              <a:gd name="csY12" fmla="*/ 459578 h 3159792"/>
              <a:gd name="csX13" fmla="*/ 3043996 w 9823091"/>
              <a:gd name="csY13" fmla="*/ 185630 h 3159792"/>
              <a:gd name="csX14" fmla="*/ 990554 w 9823091"/>
              <a:gd name="csY14" fmla="*/ 383751 h 3159792"/>
              <a:gd name="csX15" fmla="*/ 250055 w 9823091"/>
              <a:gd name="csY15" fmla="*/ 1122102 h 3159792"/>
              <a:gd name="csX16" fmla="*/ 75709 w 9823091"/>
              <a:gd name="csY16" fmla="*/ 1428684 h 3159792"/>
              <a:gd name="csX17" fmla="*/ 0 w 9823091"/>
              <a:gd name="csY17" fmla="*/ 1391017 h 3159792"/>
              <a:gd name="csX18" fmla="*/ 0 w 9823091"/>
              <a:gd name="csY18" fmla="*/ 1391017 h 31597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823091" h="3159792">
                <a:moveTo>
                  <a:pt x="0" y="1391017"/>
                </a:moveTo>
                <a:cubicBezTo>
                  <a:pt x="269679" y="848043"/>
                  <a:pt x="700499" y="375370"/>
                  <a:pt x="1277586" y="157586"/>
                </a:cubicBezTo>
                <a:cubicBezTo>
                  <a:pt x="1846045" y="-62003"/>
                  <a:pt x="2480207" y="-31089"/>
                  <a:pt x="3060805" y="121740"/>
                </a:cubicBezTo>
                <a:cubicBezTo>
                  <a:pt x="3294374" y="184891"/>
                  <a:pt x="3516772" y="284840"/>
                  <a:pt x="3723622" y="408810"/>
                </a:cubicBezTo>
                <a:cubicBezTo>
                  <a:pt x="4338155" y="774369"/>
                  <a:pt x="4838282" y="1331641"/>
                  <a:pt x="5547824" y="1505466"/>
                </a:cubicBezTo>
                <a:cubicBezTo>
                  <a:pt x="5777585" y="1565157"/>
                  <a:pt x="6016204" y="1578615"/>
                  <a:pt x="6252781" y="1564590"/>
                </a:cubicBezTo>
                <a:cubicBezTo>
                  <a:pt x="7249541" y="1525097"/>
                  <a:pt x="8511112" y="1467757"/>
                  <a:pt x="9289829" y="2192177"/>
                </a:cubicBezTo>
                <a:cubicBezTo>
                  <a:pt x="9561857" y="2450594"/>
                  <a:pt x="9736139" y="2797341"/>
                  <a:pt x="9823091" y="3159015"/>
                </a:cubicBezTo>
                <a:cubicBezTo>
                  <a:pt x="9823091" y="3159015"/>
                  <a:pt x="9819957" y="3159792"/>
                  <a:pt x="9819957" y="3159792"/>
                </a:cubicBezTo>
                <a:cubicBezTo>
                  <a:pt x="9733088" y="2814788"/>
                  <a:pt x="9570104" y="2482319"/>
                  <a:pt x="9313182" y="2232300"/>
                </a:cubicBezTo>
                <a:cubicBezTo>
                  <a:pt x="8702225" y="1636480"/>
                  <a:pt x="7780825" y="1570993"/>
                  <a:pt x="6969583" y="1574332"/>
                </a:cubicBezTo>
                <a:cubicBezTo>
                  <a:pt x="6492346" y="1566857"/>
                  <a:pt x="6008020" y="1666861"/>
                  <a:pt x="5537747" y="1545862"/>
                </a:cubicBezTo>
                <a:cubicBezTo>
                  <a:pt x="4825048" y="1379406"/>
                  <a:pt x="4304220" y="813883"/>
                  <a:pt x="3693705" y="459578"/>
                </a:cubicBezTo>
                <a:cubicBezTo>
                  <a:pt x="3490116" y="340294"/>
                  <a:pt x="3272200" y="245523"/>
                  <a:pt x="3043996" y="185630"/>
                </a:cubicBezTo>
                <a:cubicBezTo>
                  <a:pt x="2366431" y="10789"/>
                  <a:pt x="1601936" y="8404"/>
                  <a:pt x="990554" y="383751"/>
                </a:cubicBezTo>
                <a:cubicBezTo>
                  <a:pt x="688378" y="564998"/>
                  <a:pt x="438991" y="826481"/>
                  <a:pt x="250055" y="1122102"/>
                </a:cubicBezTo>
                <a:cubicBezTo>
                  <a:pt x="185147" y="1220111"/>
                  <a:pt x="129729" y="1324166"/>
                  <a:pt x="75709" y="1428684"/>
                </a:cubicBezTo>
                <a:lnTo>
                  <a:pt x="0" y="1391017"/>
                </a:lnTo>
                <a:lnTo>
                  <a:pt x="0" y="1391017"/>
                </a:lnTo>
                <a:close/>
              </a:path>
            </a:pathLst>
          </a:custGeom>
          <a:solidFill>
            <a:srgbClr val="8C58A4"/>
          </a:solidFill>
          <a:ln w="21035" cap="flat">
            <a:noFill/>
            <a:prstDash val="solid"/>
            <a:miter/>
          </a:ln>
        </p:spPr>
        <p:txBody>
          <a:bodyPr/>
          <a:lstStyle/>
          <a:p>
            <a:endParaRPr lang="en-GB"/>
          </a:p>
        </p:txBody>
      </p:sp>
    </p:spTree>
    <p:extLst>
      <p:ext uri="{BB962C8B-B14F-4D97-AF65-F5344CB8AC3E}">
        <p14:creationId xmlns:p14="http://schemas.microsoft.com/office/powerpoint/2010/main" val="105824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4" name="Freeform 3">
            <a:extLst>
              <a:ext uri="{FF2B5EF4-FFF2-40B4-BE49-F238E27FC236}">
                <a16:creationId xmlns:a16="http://schemas.microsoft.com/office/drawing/2014/main" id="{BD86B024-E7B3-D908-1C11-E24FC3149EFC}"/>
              </a:ext>
            </a:extLst>
          </p:cNvPr>
          <p:cNvSpPr/>
          <p:nvPr userDrawn="1"/>
        </p:nvSpPr>
        <p:spPr>
          <a:xfrm flipH="1">
            <a:off x="10440000" y="8640000"/>
            <a:ext cx="9720042" cy="2949736"/>
          </a:xfrm>
          <a:custGeom>
            <a:avLst/>
            <a:gdLst>
              <a:gd name="csX0" fmla="*/ 0 w 9720042"/>
              <a:gd name="csY0" fmla="*/ 1411769 h 2949736"/>
              <a:gd name="csX1" fmla="*/ 2992533 w 9720042"/>
              <a:gd name="csY1" fmla="*/ 128282 h 2949736"/>
              <a:gd name="csX2" fmla="*/ 4806259 w 9720042"/>
              <a:gd name="csY2" fmla="*/ 1223184 h 2949736"/>
              <a:gd name="csX3" fmla="*/ 6157096 w 9720042"/>
              <a:gd name="csY3" fmla="*/ 1477612 h 2949736"/>
              <a:gd name="csX4" fmla="*/ 7570502 w 9720042"/>
              <a:gd name="csY4" fmla="*/ 1410404 h 2949736"/>
              <a:gd name="csX5" fmla="*/ 9596274 w 9720042"/>
              <a:gd name="csY5" fmla="*/ 2618296 h 2949736"/>
              <a:gd name="csX6" fmla="*/ 9720043 w 9720042"/>
              <a:gd name="csY6" fmla="*/ 2948876 h 2949736"/>
              <a:gd name="csX7" fmla="*/ 9717202 w 9720042"/>
              <a:gd name="csY7" fmla="*/ 2949737 h 2949736"/>
              <a:gd name="csX8" fmla="*/ 9590698 w 9720042"/>
              <a:gd name="csY8" fmla="*/ 2620920 h 2949736"/>
              <a:gd name="csX9" fmla="*/ 7568356 w 9720042"/>
              <a:gd name="csY9" fmla="*/ 1438854 h 2949736"/>
              <a:gd name="csX10" fmla="*/ 6162756 w 9720042"/>
              <a:gd name="csY10" fmla="*/ 1518470 h 2949736"/>
              <a:gd name="csX11" fmla="*/ 4781644 w 9720042"/>
              <a:gd name="csY11" fmla="*/ 1268934 h 2949736"/>
              <a:gd name="csX12" fmla="*/ 2973557 w 9720042"/>
              <a:gd name="csY12" fmla="*/ 197285 h 2949736"/>
              <a:gd name="csX13" fmla="*/ 954700 w 9720042"/>
              <a:gd name="csY13" fmla="*/ 394982 h 2949736"/>
              <a:gd name="csX14" fmla="*/ 76574 w 9720042"/>
              <a:gd name="csY14" fmla="*/ 1447924 h 2949736"/>
              <a:gd name="csX15" fmla="*/ 0 w 9720042"/>
              <a:gd name="csY15" fmla="*/ 1411769 h 2949736"/>
              <a:gd name="csX16" fmla="*/ 0 w 9720042"/>
              <a:gd name="csY16" fmla="*/ 1411769 h 2949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9720042" h="2949736">
                <a:moveTo>
                  <a:pt x="0" y="1411769"/>
                </a:moveTo>
                <a:cubicBezTo>
                  <a:pt x="581242" y="166734"/>
                  <a:pt x="1700541" y="-234825"/>
                  <a:pt x="2992533" y="128282"/>
                </a:cubicBezTo>
                <a:cubicBezTo>
                  <a:pt x="3691010" y="316814"/>
                  <a:pt x="4188191" y="892940"/>
                  <a:pt x="4806259" y="1223184"/>
                </a:cubicBezTo>
                <a:cubicBezTo>
                  <a:pt x="5214931" y="1452081"/>
                  <a:pt x="5692567" y="1546395"/>
                  <a:pt x="6157096" y="1477612"/>
                </a:cubicBezTo>
                <a:cubicBezTo>
                  <a:pt x="6623582" y="1409481"/>
                  <a:pt x="7098567" y="1373473"/>
                  <a:pt x="7570502" y="1410404"/>
                </a:cubicBezTo>
                <a:cubicBezTo>
                  <a:pt x="8411850" y="1469403"/>
                  <a:pt x="9231467" y="1811425"/>
                  <a:pt x="9596274" y="2618296"/>
                </a:cubicBezTo>
                <a:cubicBezTo>
                  <a:pt x="9645693" y="2725270"/>
                  <a:pt x="9686718" y="2835981"/>
                  <a:pt x="9720043" y="2948876"/>
                </a:cubicBezTo>
                <a:cubicBezTo>
                  <a:pt x="9720043" y="2948876"/>
                  <a:pt x="9717202" y="2949737"/>
                  <a:pt x="9717202" y="2949737"/>
                </a:cubicBezTo>
                <a:cubicBezTo>
                  <a:pt x="9682889" y="2837262"/>
                  <a:pt x="9640938" y="2727139"/>
                  <a:pt x="9590698" y="2620920"/>
                </a:cubicBezTo>
                <a:cubicBezTo>
                  <a:pt x="9220821" y="1822280"/>
                  <a:pt x="8405118" y="1489916"/>
                  <a:pt x="7568356" y="1438854"/>
                </a:cubicBezTo>
                <a:cubicBezTo>
                  <a:pt x="7098904" y="1406394"/>
                  <a:pt x="6627726" y="1446370"/>
                  <a:pt x="6162756" y="1518470"/>
                </a:cubicBezTo>
                <a:cubicBezTo>
                  <a:pt x="5691053" y="1592354"/>
                  <a:pt x="5198857" y="1498923"/>
                  <a:pt x="4781644" y="1268934"/>
                </a:cubicBezTo>
                <a:cubicBezTo>
                  <a:pt x="4155708" y="939635"/>
                  <a:pt x="3665238" y="383917"/>
                  <a:pt x="2973557" y="197285"/>
                </a:cubicBezTo>
                <a:cubicBezTo>
                  <a:pt x="2308763" y="12305"/>
                  <a:pt x="1549842" y="10865"/>
                  <a:pt x="954700" y="394982"/>
                </a:cubicBezTo>
                <a:cubicBezTo>
                  <a:pt x="560877" y="643972"/>
                  <a:pt x="272850" y="1029854"/>
                  <a:pt x="76574" y="1447924"/>
                </a:cubicBezTo>
                <a:cubicBezTo>
                  <a:pt x="76574" y="1447924"/>
                  <a:pt x="0" y="1411769"/>
                  <a:pt x="0" y="1411769"/>
                </a:cubicBezTo>
                <a:lnTo>
                  <a:pt x="0" y="1411769"/>
                </a:lnTo>
                <a:close/>
              </a:path>
            </a:pathLst>
          </a:custGeom>
          <a:solidFill>
            <a:srgbClr val="FFFFFF"/>
          </a:solidFill>
          <a:ln w="21035" cap="flat">
            <a:noFill/>
            <a:prstDash val="solid"/>
            <a:miter/>
          </a:ln>
        </p:spPr>
        <p:txBody>
          <a:bodyPr/>
          <a:lstStyle/>
          <a:p>
            <a:endParaRPr lang="en-GB"/>
          </a:p>
        </p:txBody>
      </p:sp>
    </p:spTree>
    <p:extLst>
      <p:ext uri="{BB962C8B-B14F-4D97-AF65-F5344CB8AC3E}">
        <p14:creationId xmlns:p14="http://schemas.microsoft.com/office/powerpoint/2010/main" val="31825412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slideLayout" Target="../slideLayouts/slideLayout39.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slideLayout" Target="../slideLayouts/slideLayout38.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theme" Target="../theme/theme5.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slideLayout" Target="../slideLayouts/slideLayout4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6.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F355E"/>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FAB265-E955-F6C6-438A-E10E01C4F369}"/>
              </a:ext>
            </a:extLst>
          </p:cNvPr>
          <p:cNvSpPr>
            <a:spLocks noGrp="1"/>
          </p:cNvSpPr>
          <p:nvPr>
            <p:ph type="title"/>
          </p:nvPr>
        </p:nvSpPr>
        <p:spPr>
          <a:xfrm>
            <a:off x="908844" y="1125711"/>
            <a:ext cx="17340262" cy="2185987"/>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F309A98-C072-EE8F-4DB4-BDA387A8EFE8}"/>
              </a:ext>
            </a:extLst>
          </p:cNvPr>
          <p:cNvSpPr>
            <a:spLocks noGrp="1"/>
          </p:cNvSpPr>
          <p:nvPr>
            <p:ph type="body" idx="1"/>
          </p:nvPr>
        </p:nvSpPr>
        <p:spPr>
          <a:xfrm>
            <a:off x="908844" y="3533948"/>
            <a:ext cx="11125200" cy="4863927"/>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605022"/>
      </p:ext>
    </p:extLst>
  </p:cSld>
  <p:clrMap bg1="lt1" tx1="dk1" bg2="lt2" tx2="dk2" accent1="accent1" accent2="accent2" accent3="accent3" accent4="accent4" accent5="accent5" accent6="accent6" hlink="hlink" folHlink="folHlink"/>
  <p:sldLayoutIdLst>
    <p:sldLayoutId id="2147483737" r:id="rId1"/>
    <p:sldLayoutId id="2147483738" r:id="rId2"/>
  </p:sldLayoutIdLst>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1pPr>
      <a:lvl2pPr marL="198900" indent="-198900" algn="l" defTabSz="914400" rtl="0" eaLnBrk="1" latinLnBrk="0" hangingPunct="1">
        <a:lnSpc>
          <a:spcPct val="100000"/>
        </a:lnSpc>
        <a:spcBef>
          <a:spcPts val="0"/>
        </a:spcBef>
        <a:spcAft>
          <a:spcPts val="12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200"/>
        </a:spcAft>
        <a:buFontTx/>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F355E"/>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C3DAE-2594-2ACE-7E97-F370CD10AA15}"/>
              </a:ext>
            </a:extLst>
          </p:cNvPr>
          <p:cNvSpPr>
            <a:spLocks noGrp="1"/>
          </p:cNvSpPr>
          <p:nvPr>
            <p:ph type="title"/>
          </p:nvPr>
        </p:nvSpPr>
        <p:spPr>
          <a:xfrm>
            <a:off x="1061244" y="1158875"/>
            <a:ext cx="17340262" cy="2185987"/>
          </a:xfrm>
          <a:prstGeom prst="rect">
            <a:avLst/>
          </a:prstGeom>
        </p:spPr>
        <p:txBody>
          <a:bodyPr vert="horz" lIns="0" tIns="0" rIns="0" bIns="0" rtlCol="0" anchor="t"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70F31180-EBED-0553-2173-7E1E775AD46D}"/>
              </a:ext>
            </a:extLst>
          </p:cNvPr>
          <p:cNvSpPr>
            <a:spLocks noGrp="1"/>
          </p:cNvSpPr>
          <p:nvPr>
            <p:ph type="body" idx="1"/>
          </p:nvPr>
        </p:nvSpPr>
        <p:spPr>
          <a:xfrm>
            <a:off x="1061244" y="3567112"/>
            <a:ext cx="17340262" cy="717708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796663761"/>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Lst>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FAB265-E955-F6C6-438A-E10E01C4F369}"/>
              </a:ext>
            </a:extLst>
          </p:cNvPr>
          <p:cNvSpPr>
            <a:spLocks noGrp="1"/>
          </p:cNvSpPr>
          <p:nvPr>
            <p:ph type="title"/>
          </p:nvPr>
        </p:nvSpPr>
        <p:spPr>
          <a:xfrm>
            <a:off x="908844" y="1125711"/>
            <a:ext cx="17340262" cy="2185987"/>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F309A98-C072-EE8F-4DB4-BDA387A8EFE8}"/>
              </a:ext>
            </a:extLst>
          </p:cNvPr>
          <p:cNvSpPr>
            <a:spLocks noGrp="1"/>
          </p:cNvSpPr>
          <p:nvPr>
            <p:ph type="body" idx="1"/>
          </p:nvPr>
        </p:nvSpPr>
        <p:spPr>
          <a:xfrm>
            <a:off x="908844" y="3533948"/>
            <a:ext cx="11125200" cy="4863927"/>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5589800"/>
      </p:ext>
    </p:extLst>
  </p:cSld>
  <p:clrMap bg1="lt1" tx1="dk1" bg2="lt2" tx2="dk2" accent1="accent1" accent2="accent2" accent3="accent3" accent4="accent4" accent5="accent5" accent6="accent6" hlink="hlink" folHlink="folHlink"/>
  <p:sldLayoutIdLst>
    <p:sldLayoutId id="2147483749" r:id="rId1"/>
    <p:sldLayoutId id="2147483750" r:id="rId2"/>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1pPr>
      <a:lvl2pPr marL="198900" indent="-198900" algn="l" defTabSz="914400" rtl="0" eaLnBrk="1" latinLnBrk="0" hangingPunct="1">
        <a:lnSpc>
          <a:spcPct val="100000"/>
        </a:lnSpc>
        <a:spcBef>
          <a:spcPts val="0"/>
        </a:spcBef>
        <a:spcAft>
          <a:spcPts val="1200"/>
        </a:spcAft>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200"/>
        </a:spcAft>
        <a:buFontTx/>
        <a:buNone/>
        <a:defRPr sz="2000" b="1" kern="1200">
          <a:solidFill>
            <a:srgbClr val="1F355E"/>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C3DAE-2594-2ACE-7E97-F370CD10AA15}"/>
              </a:ext>
            </a:extLst>
          </p:cNvPr>
          <p:cNvSpPr>
            <a:spLocks noGrp="1"/>
          </p:cNvSpPr>
          <p:nvPr>
            <p:ph type="title"/>
          </p:nvPr>
        </p:nvSpPr>
        <p:spPr>
          <a:xfrm>
            <a:off x="1061244" y="1158875"/>
            <a:ext cx="17340262" cy="2185987"/>
          </a:xfrm>
          <a:prstGeom prst="rect">
            <a:avLst/>
          </a:prstGeom>
        </p:spPr>
        <p:txBody>
          <a:bodyPr vert="horz" lIns="0" tIns="0" rIns="0" bIns="0" rtlCol="0" anchor="t"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70F31180-EBED-0553-2173-7E1E775AD46D}"/>
              </a:ext>
            </a:extLst>
          </p:cNvPr>
          <p:cNvSpPr>
            <a:spLocks noGrp="1"/>
          </p:cNvSpPr>
          <p:nvPr>
            <p:ph type="body" idx="1"/>
          </p:nvPr>
        </p:nvSpPr>
        <p:spPr>
          <a:xfrm>
            <a:off x="1061244" y="3567112"/>
            <a:ext cx="17340262" cy="717708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99352072"/>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rgbClr val="1F355E"/>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22/07/2026</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1994657038"/>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97F74C-A6C1-10F7-A835-C4193B80E5A8}"/>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82915D4-F4A0-201E-8564-89B0AF7CEB95}"/>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B694AD-A7C6-BF3E-399A-69FDFA3EE871}"/>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60E98B5B-D5E0-4FC3-AB1D-D94CAAC3F42B}" type="datetimeFigureOut">
              <a:rPr lang="en-GB" smtClean="0"/>
              <a:t>22/07/2026</a:t>
            </a:fld>
            <a:endParaRPr lang="en-GB"/>
          </a:p>
        </p:txBody>
      </p:sp>
      <p:sp>
        <p:nvSpPr>
          <p:cNvPr id="5" name="Footer Placeholder 4">
            <a:extLst>
              <a:ext uri="{FF2B5EF4-FFF2-40B4-BE49-F238E27FC236}">
                <a16:creationId xmlns:a16="http://schemas.microsoft.com/office/drawing/2014/main" id="{AB9B0600-6364-E9F4-DF4B-6C1C97CF9918}"/>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2C21934-E014-023D-3A6B-957C76A98D76}"/>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A1AA6FC5-6E0B-42FA-A4E6-818AC9047533}" type="slidenum">
              <a:rPr lang="en-GB" smtClean="0"/>
              <a:t>‹#›</a:t>
            </a:fld>
            <a:endParaRPr lang="en-GB"/>
          </a:p>
        </p:txBody>
      </p:sp>
    </p:spTree>
    <p:extLst>
      <p:ext uri="{BB962C8B-B14F-4D97-AF65-F5344CB8AC3E}">
        <p14:creationId xmlns:p14="http://schemas.microsoft.com/office/powerpoint/2010/main" val="2610982079"/>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5.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5.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5.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5.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25.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5.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25.xml"/><Relationship Id="rId5" Type="http://schemas.openxmlformats.org/officeDocument/2006/relationships/image" Target="../media/image39.png"/><Relationship Id="rId4" Type="http://schemas.openxmlformats.org/officeDocument/2006/relationships/image" Target="../media/image38.emf"/></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5.xml"/><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8.xml"/><Relationship Id="rId1" Type="http://schemas.openxmlformats.org/officeDocument/2006/relationships/slideLayout" Target="../slideLayouts/slideLayout25.xml"/><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9.xml"/><Relationship Id="rId1" Type="http://schemas.openxmlformats.org/officeDocument/2006/relationships/slideLayout" Target="../slideLayouts/slideLayout25.xml"/><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5.xml"/><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25.xml"/><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25.xml"/><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3.xml"/><Relationship Id="rId1" Type="http://schemas.openxmlformats.org/officeDocument/2006/relationships/slideLayout" Target="../slideLayouts/slideLayout25.xml"/><Relationship Id="rId4" Type="http://schemas.openxmlformats.org/officeDocument/2006/relationships/image" Target="../media/image62.png"/></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4.xml"/><Relationship Id="rId1" Type="http://schemas.openxmlformats.org/officeDocument/2006/relationships/slideLayout" Target="../slideLayouts/slideLayout25.xml"/><Relationship Id="rId4" Type="http://schemas.openxmlformats.org/officeDocument/2006/relationships/image" Target="../media/image6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5.xml"/><Relationship Id="rId1" Type="http://schemas.openxmlformats.org/officeDocument/2006/relationships/slideLayout" Target="../slideLayouts/slideLayout25.xml"/><Relationship Id="rId4" Type="http://schemas.openxmlformats.org/officeDocument/2006/relationships/image" Target="../media/image69.png"/></Relationships>
</file>

<file path=ppt/slides/_rels/slide3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7.xml"/><Relationship Id="rId1" Type="http://schemas.openxmlformats.org/officeDocument/2006/relationships/slideLayout" Target="../slideLayouts/slideLayout25.xml"/><Relationship Id="rId4" Type="http://schemas.openxmlformats.org/officeDocument/2006/relationships/image" Target="../media/image7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8.xml"/><Relationship Id="rId1" Type="http://schemas.openxmlformats.org/officeDocument/2006/relationships/slideLayout" Target="../slideLayouts/slideLayout25.xml"/><Relationship Id="rId4" Type="http://schemas.openxmlformats.org/officeDocument/2006/relationships/image" Target="../media/image7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42.xml"/><Relationship Id="rId5" Type="http://schemas.openxmlformats.org/officeDocument/2006/relationships/image" Target="../media/image78.png"/><Relationship Id="rId4" Type="http://schemas.openxmlformats.org/officeDocument/2006/relationships/image" Target="../media/image77.png"/></Relationships>
</file>

<file path=ppt/slides/_rels/slide4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42.xml"/><Relationship Id="rId5" Type="http://schemas.openxmlformats.org/officeDocument/2006/relationships/image" Target="../media/image82.png"/><Relationship Id="rId4" Type="http://schemas.openxmlformats.org/officeDocument/2006/relationships/image" Target="../media/image81.png"/></Relationships>
</file>

<file path=ppt/slides/_rels/slide4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9.xml"/><Relationship Id="rId1" Type="http://schemas.openxmlformats.org/officeDocument/2006/relationships/slideLayout" Target="../slideLayouts/slideLayout4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4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0.xml"/><Relationship Id="rId1" Type="http://schemas.openxmlformats.org/officeDocument/2006/relationships/slideLayout" Target="../slideLayouts/slideLayout4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4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1.xml"/><Relationship Id="rId1" Type="http://schemas.openxmlformats.org/officeDocument/2006/relationships/slideLayout" Target="../slideLayouts/slideLayout42.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4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42.xml"/><Relationship Id="rId5" Type="http://schemas.openxmlformats.org/officeDocument/2006/relationships/image" Target="../media/image98.png"/><Relationship Id="rId4" Type="http://schemas.openxmlformats.org/officeDocument/2006/relationships/image" Target="../media/image97.png"/></Relationships>
</file>

<file path=ppt/slides/_rels/slide4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42.xml"/><Relationship Id="rId4" Type="http://schemas.openxmlformats.org/officeDocument/2006/relationships/image" Target="../media/image101.png"/></Relationships>
</file>

<file path=ppt/slides/_rels/slide4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2.xml"/><Relationship Id="rId1" Type="http://schemas.openxmlformats.org/officeDocument/2006/relationships/slideLayout" Target="../slideLayouts/slideLayout42.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5.xml.rels><?xml version="1.0" encoding="UTF-8" standalone="yes"?>
<Relationships xmlns="http://schemas.openxmlformats.org/package/2006/relationships"><Relationship Id="rId3" Type="http://schemas.openxmlformats.org/officeDocument/2006/relationships/hyperlink" Target="https://app.powerbi.com/groups/me/reports/c95606a2-0de4-4e5b-ad29-cdce3dcd9431/ReportSection0340fdbd0019b01d0e40?ctid=bb5628b8-e328-4082-a856-433c9edc8fae&amp;experience=power-bi"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8.svg"/></Relationships>
</file>

<file path=ppt/slides/_rels/slide5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42.xml"/><Relationship Id="rId5" Type="http://schemas.openxmlformats.org/officeDocument/2006/relationships/image" Target="../media/image109.png"/><Relationship Id="rId4" Type="http://schemas.openxmlformats.org/officeDocument/2006/relationships/image" Target="../media/image108.png"/></Relationships>
</file>

<file path=ppt/slides/_rels/slide5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42.xml"/></Relationships>
</file>

<file path=ppt/slides/_rels/slide52.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42.xml"/><Relationship Id="rId5" Type="http://schemas.openxmlformats.org/officeDocument/2006/relationships/image" Target="../media/image115.png"/><Relationship Id="rId4" Type="http://schemas.openxmlformats.org/officeDocument/2006/relationships/image" Target="../media/image114.png"/></Relationships>
</file>

<file path=ppt/slides/_rels/slide53.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42.xml"/><Relationship Id="rId5" Type="http://schemas.openxmlformats.org/officeDocument/2006/relationships/image" Target="../media/image119.png"/><Relationship Id="rId4" Type="http://schemas.openxmlformats.org/officeDocument/2006/relationships/image" Target="../media/image118.png"/></Relationships>
</file>

<file path=ppt/slides/_rels/slide54.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42.xml"/><Relationship Id="rId5" Type="http://schemas.openxmlformats.org/officeDocument/2006/relationships/image" Target="../media/image123.png"/><Relationship Id="rId4" Type="http://schemas.openxmlformats.org/officeDocument/2006/relationships/image" Target="../media/image122.png"/></Relationships>
</file>

<file path=ppt/slides/_rels/slide55.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42.xml"/><Relationship Id="rId5" Type="http://schemas.openxmlformats.org/officeDocument/2006/relationships/image" Target="../media/image127.png"/><Relationship Id="rId4" Type="http://schemas.openxmlformats.org/officeDocument/2006/relationships/image" Target="../media/image126.png"/></Relationships>
</file>

<file path=ppt/slides/_rels/slide56.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42.xml"/><Relationship Id="rId5" Type="http://schemas.openxmlformats.org/officeDocument/2006/relationships/image" Target="../media/image131.png"/><Relationship Id="rId4" Type="http://schemas.openxmlformats.org/officeDocument/2006/relationships/image" Target="../media/image130.png"/></Relationships>
</file>

<file path=ppt/slides/_rels/slide57.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33.xml"/><Relationship Id="rId1" Type="http://schemas.openxmlformats.org/officeDocument/2006/relationships/slideLayout" Target="../slideLayouts/slideLayout42.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png"/></Relationships>
</file>

<file path=ppt/slides/_rels/slide58.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42.xml"/><Relationship Id="rId4" Type="http://schemas.openxmlformats.org/officeDocument/2006/relationships/image" Target="../media/image138.png"/></Relationships>
</file>

<file path=ppt/slides/_rels/slide6.xml.rels><?xml version="1.0" encoding="UTF-8" standalone="yes"?>
<Relationships xmlns="http://schemas.openxmlformats.org/package/2006/relationships"><Relationship Id="rId3" Type="http://schemas.openxmlformats.org/officeDocument/2006/relationships/hyperlink" Target="https://app.powerbi.com/groups/me/reports/c95606a2-0de4-4e5b-ad29-cdce3dcd9431/ReportSection0340fdbd0019b01d0e40?ctid=bb5628b8-e328-4082-a856-433c9edc8fae&amp;experience=power-bi"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8.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Texto 1">
            <a:extLst>
              <a:ext uri="{FF2B5EF4-FFF2-40B4-BE49-F238E27FC236}">
                <a16:creationId xmlns:a16="http://schemas.microsoft.com/office/drawing/2014/main" id="{3466C027-EF42-78AF-392D-A7255B748A80}"/>
              </a:ext>
            </a:extLst>
          </p:cNvPr>
          <p:cNvSpPr txBox="1">
            <a:spLocks/>
          </p:cNvSpPr>
          <p:nvPr/>
        </p:nvSpPr>
        <p:spPr>
          <a:xfrm>
            <a:off x="832644" y="2847023"/>
            <a:ext cx="17409186"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pt-BR" sz="6000" b="1"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Swansea Bay University Health Board </a:t>
            </a:r>
          </a:p>
          <a:p>
            <a:pPr marL="0" marR="0" lvl="0" indent="0" defTabSz="914400" eaLnBrk="1" fontAlgn="auto" latinLnBrk="0" hangingPunct="1">
              <a:lnSpc>
                <a:spcPct val="100000"/>
              </a:lnSpc>
              <a:spcBef>
                <a:spcPts val="0"/>
              </a:spcBef>
              <a:spcAft>
                <a:spcPts val="0"/>
              </a:spcAft>
              <a:buClrTx/>
              <a:buSzTx/>
              <a:buFontTx/>
              <a:buNone/>
              <a:tabLst/>
              <a:defRPr/>
            </a:pPr>
            <a:r>
              <a:rPr kumimoji="0" lang="pt-BR" sz="6000" b="1"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Integrated Performance Report</a:t>
            </a:r>
          </a:p>
          <a:p>
            <a:pPr marL="0" marR="0" lvl="0" indent="0" defTabSz="914400" eaLnBrk="1" fontAlgn="auto" latinLnBrk="0" hangingPunct="1">
              <a:lnSpc>
                <a:spcPct val="100000"/>
              </a:lnSpc>
              <a:spcBef>
                <a:spcPts val="0"/>
              </a:spcBef>
              <a:spcAft>
                <a:spcPts val="0"/>
              </a:spcAft>
              <a:buClrTx/>
              <a:buSzTx/>
              <a:buFontTx/>
              <a:buNone/>
              <a:tabLst/>
              <a:defRPr/>
            </a:pPr>
            <a:r>
              <a:rPr kumimoji="0" lang="pt-BR" sz="6000" b="0"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Arial" panose="020B0604020202020204" pitchFamily="34" charset="0"/>
              </a:rPr>
              <a:t>July</a:t>
            </a:r>
            <a:r>
              <a:rPr kumimoji="0" lang="pt-BR" sz="5400" b="0" i="0" u="none" strike="noStrike" kern="0" cap="none" spc="0" normalizeH="0" baseline="0" noProof="0" dirty="0">
                <a:ln>
                  <a:noFill/>
                </a:ln>
                <a:solidFill>
                  <a:sysClr val="window" lastClr="FFFFFF"/>
                </a:solidFill>
                <a:effectLst/>
                <a:uLnTx/>
                <a:uFillTx/>
                <a:latin typeface="Arial" panose="020B0604020202020204" pitchFamily="34" charset="0"/>
                <a:ea typeface="+mn-ea"/>
                <a:cs typeface="Arial" panose="020B0604020202020204" pitchFamily="34" charset="0"/>
              </a:rPr>
              <a:t> 2026</a:t>
            </a:r>
          </a:p>
          <a:p>
            <a:pPr marL="0" marR="0" lvl="0" indent="0" defTabSz="914400" eaLnBrk="1" fontAlgn="auto" latinLnBrk="0" hangingPunct="1">
              <a:lnSpc>
                <a:spcPct val="100000"/>
              </a:lnSpc>
              <a:spcBef>
                <a:spcPts val="0"/>
              </a:spcBef>
              <a:spcAft>
                <a:spcPts val="0"/>
              </a:spcAft>
              <a:buClrTx/>
              <a:buSzTx/>
              <a:buFontTx/>
              <a:buNone/>
              <a:tabLst/>
              <a:defRPr/>
            </a:pPr>
            <a:endParaRPr kumimoji="0" lang="pt-BR" sz="6800" b="0" i="0" u="none" strike="noStrike" kern="0" cap="none" spc="0" normalizeH="0" baseline="0" noProof="0" dirty="0">
              <a:ln>
                <a:noFill/>
              </a:ln>
              <a:solidFill>
                <a:sysClr val="window" lastClr="FFFFFF"/>
              </a:solidFill>
              <a:effectLst/>
              <a:uLnTx/>
              <a:uFillTx/>
              <a:latin typeface="Arial Black" panose="020B0A04020102020204" pitchFamily="34" charset="0"/>
              <a:ea typeface="+mn-ea"/>
              <a:cs typeface="+mn-cs"/>
            </a:endParaRPr>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6E27BD-A564-9525-4377-28204A1F3BD9}"/>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B7A34316-FC0C-9C3A-43B1-9AF7E31E0779}"/>
              </a:ext>
            </a:extLst>
          </p:cNvPr>
          <p:cNvGraphicFramePr>
            <a:graphicFrameLocks noGrp="1"/>
          </p:cNvGraphicFramePr>
          <p:nvPr>
            <p:extLst>
              <p:ext uri="{D42A27DB-BD31-4B8C-83A1-F6EECF244321}">
                <p14:modId xmlns:p14="http://schemas.microsoft.com/office/powerpoint/2010/main" val="2530076479"/>
              </p:ext>
            </p:extLst>
          </p:nvPr>
        </p:nvGraphicFramePr>
        <p:xfrm>
          <a:off x="0" y="492444"/>
          <a:ext cx="20105688" cy="8030347"/>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669427">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bg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bg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554926024"/>
                  </a:ext>
                </a:extLst>
              </a:tr>
              <a:tr h="623883">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bg1"/>
                          </a:solidFill>
                          <a:effectLst/>
                          <a:latin typeface="Verdana" panose="020B0604030504040204" pitchFamily="34" charset="0"/>
                          <a:ea typeface="Verdana" panose="020B0604030504040204" pitchFamily="34" charset="0"/>
                          <a:cs typeface="+mn-cs"/>
                        </a:rPr>
                        <a:t>Breakthrough Objective</a:t>
                      </a:r>
                      <a:r>
                        <a:rPr lang="en-GB" sz="1800" b="0" i="0" dirty="0">
                          <a:solidFill>
                            <a:schemeClr val="bg1"/>
                          </a:solidFill>
                          <a:effectLst/>
                          <a:latin typeface="Verdana" panose="020B0604030504040204" pitchFamily="34" charset="0"/>
                          <a:ea typeface="Verdana" panose="020B0604030504040204" pitchFamily="34" charset="0"/>
                          <a:cs typeface="+mn-cs"/>
                        </a:rPr>
                        <a:t>: No patients waiting more than 104 weeks for treatment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733641936"/>
                  </a:ext>
                </a:extLst>
              </a:tr>
              <a:tr h="6535921">
                <a:tc>
                  <a:txBody>
                    <a:bodyPr/>
                    <a:lstStyle/>
                    <a:p>
                      <a:endParaRPr lang="en-GB" sz="20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500" b="1" dirty="0">
                          <a:solidFill>
                            <a:schemeClr val="tx1"/>
                          </a:solidFill>
                          <a:latin typeface="Verdana" panose="020B0604030504040204" pitchFamily="34" charset="0"/>
                          <a:ea typeface="Verdana" panose="020B0604030504040204" pitchFamily="34" charset="0"/>
                        </a:rPr>
                        <a:t>How are we doing? </a:t>
                      </a:r>
                    </a:p>
                    <a:p>
                      <a:r>
                        <a:rPr lang="en-GB" sz="1500" dirty="0">
                          <a:solidFill>
                            <a:schemeClr val="tx1"/>
                          </a:solidFill>
                          <a:latin typeface="Verdana" panose="020B0604030504040204" pitchFamily="34" charset="0"/>
                          <a:ea typeface="Verdana" panose="020B0604030504040204" pitchFamily="34" charset="0"/>
                        </a:rPr>
                        <a:t>In June 2026, the Health Board reported 100% of open pathways waiting less than 104 weeks for treatment, maintaining performance against the enhanced monitoring target.</a:t>
                      </a:r>
                      <a:endParaRPr lang="en-GB" sz="1500" b="1" dirty="0">
                        <a:solidFill>
                          <a:schemeClr val="tx1"/>
                        </a:solidFill>
                        <a:latin typeface="Verdana" panose="020B0604030504040204" pitchFamily="34" charset="0"/>
                        <a:ea typeface="Verdana" panose="020B0604030504040204" pitchFamily="34" charset="0"/>
                      </a:endParaRPr>
                    </a:p>
                    <a:p>
                      <a:endParaRPr lang="en-GB" sz="1500" dirty="0">
                        <a:solidFill>
                          <a:schemeClr val="tx1"/>
                        </a:solidFill>
                        <a:latin typeface="Verdana" panose="020B0604030504040204" pitchFamily="34" charset="0"/>
                        <a:ea typeface="Verdana" panose="020B0604030504040204" pitchFamily="34" charset="0"/>
                      </a:endParaRPr>
                    </a:p>
                    <a:p>
                      <a:r>
                        <a:rPr lang="en-GB" sz="1500" b="1" dirty="0">
                          <a:solidFill>
                            <a:schemeClr val="tx1"/>
                          </a:solidFill>
                          <a:latin typeface="Verdana" panose="020B0604030504040204" pitchFamily="34" charset="0"/>
                          <a:ea typeface="Verdana" panose="020B0604030504040204" pitchFamily="34" charset="0"/>
                        </a:rPr>
                        <a:t>What actions are we taking to improve?</a:t>
                      </a:r>
                      <a:endParaRPr kumimoji="0" lang="en-GB" sz="150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endParaRPr>
                    </a:p>
                    <a:p>
                      <a:r>
                        <a:rPr lang="en-GB" sz="1500" b="1" dirty="0">
                          <a:solidFill>
                            <a:schemeClr val="tx1"/>
                          </a:solidFill>
                          <a:latin typeface="Verdana" panose="020B0604030504040204" pitchFamily="34" charset="0"/>
                          <a:ea typeface="Verdana" panose="020B0604030504040204" pitchFamily="34" charset="0"/>
                        </a:rPr>
                        <a:t>Grip &amp; Control</a:t>
                      </a:r>
                      <a:endParaRPr lang="en-GB" sz="1500" dirty="0">
                        <a:solidFill>
                          <a:schemeClr val="tx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rPr>
                        <a:t>Six-week forward operational review maintained. </a:t>
                      </a:r>
                    </a:p>
                    <a:p>
                      <a:pPr marL="285750" indent="-285750">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rPr>
                        <a:t>Weekly specialty delivery reviews focussed on highest-risk pathways. </a:t>
                      </a:r>
                    </a:p>
                    <a:p>
                      <a:pPr marL="285750" indent="-285750">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rPr>
                        <a:t>Enhanced validation programme and establishment of central validation capability. </a:t>
                      </a:r>
                    </a:p>
                    <a:p>
                      <a:endParaRPr lang="en-GB" sz="1500" dirty="0">
                        <a:solidFill>
                          <a:schemeClr val="tx1"/>
                        </a:solidFill>
                        <a:latin typeface="Verdana" panose="020B0604030504040204" pitchFamily="34" charset="0"/>
                        <a:ea typeface="Verdana" panose="020B0604030504040204" pitchFamily="34" charset="0"/>
                      </a:endParaRPr>
                    </a:p>
                    <a:p>
                      <a:r>
                        <a:rPr lang="en-GB" sz="1500" b="1" dirty="0">
                          <a:solidFill>
                            <a:schemeClr val="tx1"/>
                          </a:solidFill>
                          <a:latin typeface="Verdana" panose="020B0604030504040204" pitchFamily="34" charset="0"/>
                          <a:ea typeface="Verdana" panose="020B0604030504040204" pitchFamily="34" charset="0"/>
                        </a:rPr>
                        <a:t>Productivity</a:t>
                      </a:r>
                      <a:endParaRPr lang="en-GB" sz="1500" dirty="0">
                        <a:solidFill>
                          <a:schemeClr val="tx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rPr>
                        <a:t>Theatre productivity programme progressing including utilisation, late starts, turnaround times and job planning. </a:t>
                      </a:r>
                    </a:p>
                    <a:p>
                      <a:pPr marL="285750" indent="-285750">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rPr>
                        <a:t>Outpatient transformation programme progressing including validation, PIFU, direct listing and pathway redesign. </a:t>
                      </a:r>
                    </a:p>
                    <a:p>
                      <a:endParaRPr lang="en-GB" sz="1500" dirty="0">
                        <a:solidFill>
                          <a:schemeClr val="tx1"/>
                        </a:solidFill>
                        <a:latin typeface="Verdana" panose="020B0604030504040204" pitchFamily="34" charset="0"/>
                        <a:ea typeface="Verdana" panose="020B0604030504040204" pitchFamily="34" charset="0"/>
                      </a:endParaRPr>
                    </a:p>
                    <a:p>
                      <a:r>
                        <a:rPr lang="en-GB" sz="1500" b="1" dirty="0">
                          <a:solidFill>
                            <a:schemeClr val="tx1"/>
                          </a:solidFill>
                          <a:latin typeface="Verdana" panose="020B0604030504040204" pitchFamily="34" charset="0"/>
                          <a:ea typeface="Verdana" panose="020B0604030504040204" pitchFamily="34" charset="0"/>
                        </a:rPr>
                        <a:t>Recovery Delivery</a:t>
                      </a:r>
                      <a:endParaRPr lang="en-GB" sz="1500" dirty="0">
                        <a:solidFill>
                          <a:schemeClr val="tx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rPr>
                        <a:t>Welsh Government recovery submission completed. </a:t>
                      </a:r>
                    </a:p>
                    <a:p>
                      <a:pPr marL="285750" indent="-285750">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rPr>
                        <a:t>Costed specialty recovery plans developed across elective pathways. </a:t>
                      </a:r>
                    </a:p>
                    <a:p>
                      <a:pPr marL="285750" indent="-285750">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rPr>
                        <a:t>Regional recovery proposals developed with Hywel Dda for orthopaedics, and cataracts</a:t>
                      </a:r>
                    </a:p>
                    <a:p>
                      <a:pPr marL="285750" indent="-285750">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rPr>
                        <a:t>Immediate delivery actions commencing within available resources whilst national funding decisions are awaited</a:t>
                      </a:r>
                    </a:p>
                    <a:p>
                      <a:pPr marL="285750" indent="-285750">
                        <a:buFont typeface="Arial" panose="020B0604020202020204" pitchFamily="34" charset="0"/>
                        <a:buChar char="•"/>
                      </a:pPr>
                      <a:endParaRPr kumimoji="0" lang="en-GB" sz="1500" b="1"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endParaRPr>
                    </a:p>
                    <a:p>
                      <a:r>
                        <a:rPr lang="en-GB" sz="1500" b="1" dirty="0">
                          <a:solidFill>
                            <a:schemeClr val="tx1"/>
                          </a:solidFill>
                          <a:latin typeface="Verdana" panose="020B0604030504040204" pitchFamily="34" charset="0"/>
                          <a:ea typeface="Verdana" panose="020B0604030504040204" pitchFamily="34" charset="0"/>
                        </a:rPr>
                        <a:t>What are the risks to delivery?</a:t>
                      </a:r>
                    </a:p>
                    <a:p>
                      <a:pPr marL="285750" indent="-285750">
                        <a:buFontTx/>
                        <a:buChar char="-"/>
                      </a:pPr>
                      <a:r>
                        <a:rPr lang="en-GB" sz="1500" dirty="0">
                          <a:latin typeface="Verdana" panose="020B0604030504040204" pitchFamily="34" charset="0"/>
                          <a:ea typeface="Verdana" panose="020B0604030504040204" pitchFamily="34" charset="0"/>
                        </a:rPr>
                        <a:t>Clinical engagement is a critical dependency for delivery of productivity and theatre transformation</a:t>
                      </a:r>
                    </a:p>
                    <a:p>
                      <a:pPr marL="285750" indent="-285750">
                        <a:buFontTx/>
                        <a:buChar char="-"/>
                      </a:pPr>
                      <a:r>
                        <a:rPr lang="en-GB" sz="1500" dirty="0">
                          <a:latin typeface="Verdana" panose="020B0604030504040204" pitchFamily="34" charset="0"/>
                          <a:ea typeface="Verdana" panose="020B0604030504040204" pitchFamily="34" charset="0"/>
                        </a:rPr>
                        <a:t>Delivery of recovery trajectory remains dependent on non-recurrent WG investment</a:t>
                      </a:r>
                    </a:p>
                    <a:p>
                      <a:pPr marL="285750" indent="-285750">
                        <a:buFontTx/>
                        <a:buChar char="-"/>
                      </a:pPr>
                      <a:r>
                        <a:rPr lang="en-GB" sz="1500" dirty="0">
                          <a:latin typeface="Verdana" panose="020B0604030504040204" pitchFamily="34" charset="0"/>
                          <a:ea typeface="Verdana" panose="020B0604030504040204" pitchFamily="34" charset="0"/>
                        </a:rPr>
                        <a:t>Diagnostic constraints continue to limit elective throughput in selected specialties</a:t>
                      </a:r>
                    </a:p>
                    <a:p>
                      <a:pPr marL="285750" indent="-285750">
                        <a:buFontTx/>
                        <a:buChar char="-"/>
                      </a:pPr>
                      <a:r>
                        <a:rPr lang="en-GB" sz="1500" dirty="0">
                          <a:latin typeface="Verdana" panose="020B0604030504040204" pitchFamily="34" charset="0"/>
                          <a:ea typeface="Verdana" panose="020B0604030504040204" pitchFamily="34" charset="0"/>
                        </a:rPr>
                        <a:t>Workforce availability and sustained productivity improvements remain essential to maintaining 104 week waits.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4" name="TextBox 3">
            <a:extLst>
              <a:ext uri="{FF2B5EF4-FFF2-40B4-BE49-F238E27FC236}">
                <a16:creationId xmlns:a16="http://schemas.microsoft.com/office/drawing/2014/main" id="{678E5767-C600-E65C-30A8-BFA7D2DB3538}"/>
              </a:ext>
            </a:extLst>
          </p:cNvPr>
          <p:cNvSpPr txBox="1"/>
          <p:nvPr/>
        </p:nvSpPr>
        <p:spPr>
          <a:xfrm>
            <a:off x="0" y="0"/>
            <a:ext cx="20105688" cy="492443"/>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2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Care is high quality, safe, efficient and delivers the best possible outcomes for people in partnerships</a:t>
            </a:r>
          </a:p>
        </p:txBody>
      </p:sp>
      <p:pic>
        <p:nvPicPr>
          <p:cNvPr id="5" name="Picture 4">
            <a:extLst>
              <a:ext uri="{FF2B5EF4-FFF2-40B4-BE49-F238E27FC236}">
                <a16:creationId xmlns:a16="http://schemas.microsoft.com/office/drawing/2014/main" id="{2AD7DFDC-4C88-A92A-6CCD-D6600B9905C2}"/>
              </a:ext>
            </a:extLst>
          </p:cNvPr>
          <p:cNvPicPr>
            <a:picLocks noChangeAspect="1"/>
          </p:cNvPicPr>
          <p:nvPr/>
        </p:nvPicPr>
        <p:blipFill>
          <a:blip r:embed="rId2"/>
          <a:stretch>
            <a:fillRect/>
          </a:stretch>
        </p:blipFill>
        <p:spPr>
          <a:xfrm>
            <a:off x="604044" y="2149475"/>
            <a:ext cx="8610600" cy="5682730"/>
          </a:xfrm>
          <a:prstGeom prst="rect">
            <a:avLst/>
          </a:prstGeom>
        </p:spPr>
      </p:pic>
      <p:pic>
        <p:nvPicPr>
          <p:cNvPr id="6" name="Picture 5">
            <a:extLst>
              <a:ext uri="{FF2B5EF4-FFF2-40B4-BE49-F238E27FC236}">
                <a16:creationId xmlns:a16="http://schemas.microsoft.com/office/drawing/2014/main" id="{43B739D4-0281-9B08-D6F1-468183213C4A}"/>
              </a:ext>
            </a:extLst>
          </p:cNvPr>
          <p:cNvPicPr>
            <a:picLocks noChangeAspect="1"/>
          </p:cNvPicPr>
          <p:nvPr/>
        </p:nvPicPr>
        <p:blipFill>
          <a:blip r:embed="rId3"/>
          <a:stretch>
            <a:fillRect/>
          </a:stretch>
        </p:blipFill>
        <p:spPr>
          <a:xfrm>
            <a:off x="3139749" y="8538666"/>
            <a:ext cx="13826190" cy="2594388"/>
          </a:xfrm>
          <a:prstGeom prst="rect">
            <a:avLst/>
          </a:prstGeom>
        </p:spPr>
      </p:pic>
    </p:spTree>
    <p:extLst>
      <p:ext uri="{BB962C8B-B14F-4D97-AF65-F5344CB8AC3E}">
        <p14:creationId xmlns:p14="http://schemas.microsoft.com/office/powerpoint/2010/main" val="2229857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42C74FCC-E552-9AEB-B761-AEAB4C337EC1}"/>
              </a:ext>
            </a:extLst>
          </p:cNvPr>
          <p:cNvGraphicFramePr>
            <a:graphicFrameLocks noGrp="1"/>
          </p:cNvGraphicFramePr>
          <p:nvPr>
            <p:extLst>
              <p:ext uri="{D42A27DB-BD31-4B8C-83A1-F6EECF244321}">
                <p14:modId xmlns:p14="http://schemas.microsoft.com/office/powerpoint/2010/main" val="4255660434"/>
              </p:ext>
            </p:extLst>
          </p:nvPr>
        </p:nvGraphicFramePr>
        <p:xfrm>
          <a:off x="0" y="515773"/>
          <a:ext cx="20105688" cy="10793577"/>
        </p:xfrm>
        <a:graphic>
          <a:graphicData uri="http://schemas.openxmlformats.org/drawingml/2006/table">
            <a:tbl>
              <a:tblPr firstRow="1" bandRow="1">
                <a:tableStyleId>{5C22544A-7EE6-4342-B048-85BDC9FD1C3A}</a:tableStyleId>
              </a:tblPr>
              <a:tblGrid>
                <a:gridCol w="10052844">
                  <a:extLst>
                    <a:ext uri="{9D8B030D-6E8A-4147-A177-3AD203B41FA5}">
                      <a16:colId xmlns:a16="http://schemas.microsoft.com/office/drawing/2014/main" val="1129616965"/>
                    </a:ext>
                  </a:extLst>
                </a:gridCol>
                <a:gridCol w="50264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718003">
                <a:tc>
                  <a:txBody>
                    <a:bodyPr/>
                    <a:lstStyle/>
                    <a:p>
                      <a:pPr algn="ctr"/>
                      <a:r>
                        <a:rPr lang="en-GB" sz="2000" b="1" i="0" dirty="0">
                          <a:solidFill>
                            <a:schemeClr val="bg1"/>
                          </a:solidFill>
                          <a:effectLst/>
                          <a:latin typeface="Verdana" panose="020B0604030504040204" pitchFamily="34" charset="0"/>
                          <a:ea typeface="Verdana" panose="020B0604030504040204" pitchFamily="34" charset="0"/>
                          <a:cs typeface="+mn-cs"/>
                        </a:rPr>
                        <a:t>TI Target: </a:t>
                      </a:r>
                      <a:r>
                        <a:rPr lang="en-GB" sz="2000" b="0" i="0" dirty="0">
                          <a:solidFill>
                            <a:schemeClr val="bg1"/>
                          </a:solidFill>
                          <a:effectLst/>
                          <a:latin typeface="Verdana" panose="020B0604030504040204" pitchFamily="34" charset="0"/>
                          <a:ea typeface="Verdana" panose="020B0604030504040204" pitchFamily="34" charset="0"/>
                          <a:cs typeface="+mn-cs"/>
                        </a:rPr>
                        <a:t>60% performance maintained for 3 months against the SCP target</a:t>
                      </a:r>
                      <a:endParaRPr lang="en-GB" sz="2000" dirty="0">
                        <a:solidFill>
                          <a:schemeClr val="bg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rowSpan="2">
                  <a:txBody>
                    <a:bodyPr/>
                    <a:lstStyle/>
                    <a:p>
                      <a:pPr algn="ctr"/>
                      <a:r>
                        <a:rPr lang="en-GB" sz="2000" dirty="0">
                          <a:solidFill>
                            <a:schemeClr val="tx1"/>
                          </a:solidFill>
                          <a:latin typeface="Verdana" panose="020B0604030504040204" pitchFamily="34" charset="0"/>
                          <a:ea typeface="Verdana" panose="020B0604030504040204" pitchFamily="34" charset="0"/>
                        </a:rPr>
                        <a:t>May 2026 Performance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2">
                  <a:txBody>
                    <a:bodyPr/>
                    <a:lstStyle/>
                    <a:p>
                      <a:pPr algn="ctr"/>
                      <a:r>
                        <a:rPr lang="en-GB" sz="2000" dirty="0">
                          <a:solidFill>
                            <a:schemeClr val="tx1"/>
                          </a:solidFill>
                          <a:latin typeface="Verdana" panose="020B0604030504040204" pitchFamily="34" charset="0"/>
                          <a:ea typeface="Verdana" panose="020B0604030504040204" pitchFamily="34" charset="0"/>
                        </a:rPr>
                        <a:t>54%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718003">
                <a:tc>
                  <a:txBody>
                    <a:bodyPr/>
                    <a:lstStyle/>
                    <a:p>
                      <a:pPr algn="ctr"/>
                      <a:r>
                        <a:rPr lang="en-GB" sz="2000" b="1" i="0" dirty="0">
                          <a:solidFill>
                            <a:schemeClr val="bg1"/>
                          </a:solidFill>
                          <a:effectLst/>
                          <a:latin typeface="Verdana" panose="020B0604030504040204" pitchFamily="34" charset="0"/>
                          <a:ea typeface="Verdana" panose="020B0604030504040204" pitchFamily="34" charset="0"/>
                          <a:cs typeface="+mn-cs"/>
                        </a:rPr>
                        <a:t>Breakthrough Objective</a:t>
                      </a:r>
                      <a:r>
                        <a:rPr lang="en-GB" sz="2000" b="0" i="0" dirty="0">
                          <a:solidFill>
                            <a:schemeClr val="bg1"/>
                          </a:solidFill>
                          <a:effectLst/>
                          <a:latin typeface="Verdana" panose="020B0604030504040204" pitchFamily="34" charset="0"/>
                          <a:ea typeface="Verdana" panose="020B0604030504040204" pitchFamily="34" charset="0"/>
                          <a:cs typeface="+mn-cs"/>
                        </a:rPr>
                        <a:t>: Single Cancer Pathway performance to reach 76% by March 2026 </a:t>
                      </a:r>
                      <a:endParaRPr lang="en-GB" sz="2000" dirty="0">
                        <a:solidFill>
                          <a:schemeClr val="bg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vMerge="1">
                  <a:txBody>
                    <a:bodyPr/>
                    <a:lstStyle/>
                    <a:p>
                      <a:pPr algn="ctr"/>
                      <a:endParaRPr lang="en-GB" sz="20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vMerge="1">
                  <a:txBody>
                    <a:bodyPr/>
                    <a:lstStyle/>
                    <a:p>
                      <a:pPr algn="ctr"/>
                      <a:endParaRPr lang="en-GB" sz="20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62546539"/>
                  </a:ext>
                </a:extLst>
              </a:tr>
              <a:tr h="9357571">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700" b="1" dirty="0">
                          <a:latin typeface="Verdana" panose="020B0604030504040204" pitchFamily="34" charset="0"/>
                          <a:ea typeface="Verdana" panose="020B0604030504040204" pitchFamily="34" charset="0"/>
                        </a:rPr>
                        <a:t>How are we doing? </a:t>
                      </a:r>
                    </a:p>
                    <a:p>
                      <a:r>
                        <a:rPr lang="en-GB" sz="1700" b="0" dirty="0">
                          <a:solidFill>
                            <a:schemeClr val="tx1"/>
                          </a:solidFill>
                          <a:latin typeface="Verdana" panose="020B0604030504040204" pitchFamily="34" charset="0"/>
                          <a:ea typeface="Verdana" panose="020B0604030504040204" pitchFamily="34" charset="0"/>
                        </a:rPr>
                        <a:t>-The organisation reported an improvement in performance against the SCP target in May 2026, reporting 54% compared with the previous 48% in April.</a:t>
                      </a:r>
                    </a:p>
                    <a:p>
                      <a:r>
                        <a:rPr lang="en-GB" sz="1700" b="0" kern="1200" dirty="0">
                          <a:solidFill>
                            <a:schemeClr val="tx1"/>
                          </a:solidFill>
                          <a:latin typeface="Verdana" panose="020B0604030504040204" pitchFamily="34" charset="0"/>
                          <a:ea typeface="Verdana" panose="020B0604030504040204" pitchFamily="34" charset="0"/>
                          <a:cs typeface="+mn-cs"/>
                        </a:rPr>
                        <a:t>- The rise in the backlog number of patients has been addressed.</a:t>
                      </a:r>
                    </a:p>
                    <a:p>
                      <a:r>
                        <a:rPr lang="en-GB" sz="1700" b="0" kern="1200" dirty="0">
                          <a:solidFill>
                            <a:schemeClr val="tx1"/>
                          </a:solidFill>
                          <a:latin typeface="Verdana" panose="020B0604030504040204" pitchFamily="34" charset="0"/>
                          <a:ea typeface="Verdana" panose="020B0604030504040204" pitchFamily="34" charset="0"/>
                          <a:cs typeface="+mn-cs"/>
                        </a:rPr>
                        <a:t>-An opportunity for resubmission to reflect a corrected performance for January – March 2026 will be available in August 2026.  </a:t>
                      </a:r>
                    </a:p>
                    <a:p>
                      <a:endParaRPr lang="en-GB" sz="1700" b="0" kern="1200" dirty="0">
                        <a:solidFill>
                          <a:schemeClr val="tx1"/>
                        </a:solidFill>
                        <a:latin typeface="Verdana" panose="020B0604030504040204" pitchFamily="34" charset="0"/>
                        <a:ea typeface="Verdana" panose="020B0604030504040204" pitchFamily="34" charset="0"/>
                        <a:cs typeface="+mn-cs"/>
                      </a:endParaRPr>
                    </a:p>
                    <a:p>
                      <a:endParaRPr lang="en-GB" sz="1700" b="0" kern="1200" dirty="0">
                        <a:solidFill>
                          <a:srgbClr val="FF0000"/>
                        </a:solidFill>
                        <a:latin typeface="Verdana" panose="020B0604030504040204" pitchFamily="34" charset="0"/>
                        <a:ea typeface="Verdana" panose="020B0604030504040204" pitchFamily="34" charset="0"/>
                        <a:cs typeface="+mn-cs"/>
                      </a:endParaRPr>
                    </a:p>
                    <a:p>
                      <a:endParaRPr lang="en-GB" sz="1700" dirty="0">
                        <a:solidFill>
                          <a:schemeClr val="tx1"/>
                        </a:solidFill>
                        <a:latin typeface="Verdana" panose="020B0604030504040204" pitchFamily="34" charset="0"/>
                        <a:ea typeface="Verdana" panose="020B0604030504040204" pitchFamily="34" charset="0"/>
                      </a:endParaRPr>
                    </a:p>
                    <a:p>
                      <a:r>
                        <a:rPr lang="en-GB" sz="1700" b="1" dirty="0">
                          <a:solidFill>
                            <a:schemeClr val="tx1"/>
                          </a:solidFill>
                          <a:latin typeface="Verdana" panose="020B0604030504040204" pitchFamily="34" charset="0"/>
                          <a:ea typeface="Verdana" panose="020B0604030504040204" pitchFamily="34" charset="0"/>
                        </a:rPr>
                        <a:t>What actions are we taking to improve?</a:t>
                      </a:r>
                      <a:endParaRPr lang="en-GB" sz="1600" dirty="0">
                        <a:solidFill>
                          <a:schemeClr val="tx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600" kern="1200" dirty="0">
                          <a:solidFill>
                            <a:schemeClr val="dk1"/>
                          </a:solidFill>
                          <a:latin typeface="Verdana" panose="020B0604030504040204" pitchFamily="34" charset="0"/>
                          <a:ea typeface="Verdana" panose="020B0604030504040204" pitchFamily="34" charset="0"/>
                          <a:cs typeface="+mn-cs"/>
                        </a:rPr>
                        <a:t>Tumour-site recovery plans completed across priority specialties</a:t>
                      </a:r>
                    </a:p>
                    <a:p>
                      <a:pPr marL="285750" indent="-285750">
                        <a:buFont typeface="Arial" panose="020B0604020202020204" pitchFamily="34" charset="0"/>
                        <a:buChar char="•"/>
                      </a:pPr>
                      <a:r>
                        <a:rPr lang="en-GB" sz="1600" dirty="0">
                          <a:solidFill>
                            <a:schemeClr val="tx1"/>
                          </a:solidFill>
                          <a:latin typeface="Verdana" panose="020B0604030504040204" pitchFamily="34" charset="0"/>
                          <a:ea typeface="Verdana" panose="020B0604030504040204" pitchFamily="34" charset="0"/>
                        </a:rPr>
                        <a:t>Outpatient and Inpatient component waiting list backlog reduction to 2 &amp; 4 weeks, by re-prioritising use of existing elective capacity </a:t>
                      </a:r>
                      <a:r>
                        <a:rPr lang="en-GB" sz="1600" b="1" dirty="0">
                          <a:solidFill>
                            <a:schemeClr val="tx1"/>
                          </a:solidFill>
                          <a:latin typeface="Verdana" panose="020B0604030504040204" pitchFamily="34" charset="0"/>
                          <a:ea typeface="Verdana" panose="020B0604030504040204" pitchFamily="34" charset="0"/>
                        </a:rPr>
                        <a:t>(by end of September 26)</a:t>
                      </a:r>
                    </a:p>
                    <a:p>
                      <a:pPr marL="285750" indent="-285750">
                        <a:buFont typeface="Arial" panose="020B0604020202020204" pitchFamily="34" charset="0"/>
                        <a:buChar char="•"/>
                      </a:pPr>
                      <a:r>
                        <a:rPr lang="en-GB" sz="1600" dirty="0">
                          <a:solidFill>
                            <a:schemeClr val="tx1"/>
                          </a:solidFill>
                          <a:latin typeface="Verdana" panose="020B0604030504040204" pitchFamily="34" charset="0"/>
                          <a:ea typeface="Verdana" panose="020B0604030504040204" pitchFamily="34" charset="0"/>
                        </a:rPr>
                        <a:t>Reduce Pathology reporting waits. (</a:t>
                      </a:r>
                      <a:r>
                        <a:rPr lang="en-GB" sz="1600" b="1" dirty="0">
                          <a:solidFill>
                            <a:schemeClr val="tx1"/>
                          </a:solidFill>
                          <a:latin typeface="Verdana" panose="020B0604030504040204" pitchFamily="34" charset="0"/>
                          <a:ea typeface="Verdana" panose="020B0604030504040204" pitchFamily="34" charset="0"/>
                        </a:rPr>
                        <a:t>Outsourcing delayed start – aim is to still complete cancer backlog by end of August)</a:t>
                      </a:r>
                    </a:p>
                    <a:p>
                      <a:pPr marL="285750" indent="-285750">
                        <a:buFont typeface="Arial" panose="020B0604020202020204" pitchFamily="34" charset="0"/>
                        <a:buChar char="•"/>
                      </a:pPr>
                      <a:r>
                        <a:rPr lang="en-GB" sz="1600" dirty="0">
                          <a:latin typeface="Verdana" panose="020B0604030504040204" pitchFamily="34" charset="0"/>
                          <a:ea typeface="Verdana" panose="020B0604030504040204" pitchFamily="34" charset="0"/>
                        </a:rPr>
                        <a:t>Reduce Urgent Suspected Cancer (USC) demand by addressing inconsistencies in application of USC criteria amongst surgical and gastroenterology consultants &amp; potential use of </a:t>
                      </a:r>
                      <a:r>
                        <a:rPr lang="en-GB" sz="1600" dirty="0" err="1">
                          <a:latin typeface="Verdana" panose="020B0604030504040204" pitchFamily="34" charset="0"/>
                          <a:ea typeface="Verdana" panose="020B0604030504040204" pitchFamily="34" charset="0"/>
                        </a:rPr>
                        <a:t>canSense</a:t>
                      </a:r>
                      <a:r>
                        <a:rPr lang="en-GB" sz="1600" dirty="0">
                          <a:latin typeface="Verdana" panose="020B0604030504040204" pitchFamily="34" charset="0"/>
                          <a:ea typeface="Verdana" panose="020B0604030504040204" pitchFamily="34" charset="0"/>
                        </a:rPr>
                        <a:t>(in conjunction with FIT testing, 63% of USC/STT colonoscopies could be avoided and it would be a useful alternative to support triage where a FIT test is not returned. </a:t>
                      </a:r>
                      <a:r>
                        <a:rPr lang="en-GB" sz="1600" b="1" dirty="0">
                          <a:latin typeface="Verdana" panose="020B0604030504040204" pitchFamily="34" charset="0"/>
                          <a:ea typeface="Verdana" panose="020B0604030504040204" pitchFamily="34" charset="0"/>
                        </a:rPr>
                        <a:t>(by end of August)</a:t>
                      </a:r>
                    </a:p>
                    <a:p>
                      <a:pPr marL="285750" indent="-285750">
                        <a:buFont typeface="Arial" panose="020B0604020202020204" pitchFamily="34" charset="0"/>
                        <a:buChar char="•"/>
                      </a:pPr>
                      <a:r>
                        <a:rPr lang="en-GB" sz="1600" dirty="0">
                          <a:solidFill>
                            <a:schemeClr val="tx1"/>
                          </a:solidFill>
                          <a:latin typeface="Verdana" panose="020B0604030504040204" pitchFamily="34" charset="0"/>
                          <a:ea typeface="Verdana" panose="020B0604030504040204" pitchFamily="34" charset="0"/>
                        </a:rPr>
                        <a:t>Improve theatre productivity at the Morriston site.  High acuity of patients often leads to extended surgical waits due to limited access and on-call commitments further hampers flexibility and ability to schedule patients in a timely manner. </a:t>
                      </a:r>
                      <a:r>
                        <a:rPr lang="en-GB" sz="1600" b="1" dirty="0">
                          <a:solidFill>
                            <a:schemeClr val="tx1"/>
                          </a:solidFill>
                          <a:latin typeface="Verdana" panose="020B0604030504040204" pitchFamily="34" charset="0"/>
                          <a:ea typeface="Verdana" panose="020B0604030504040204" pitchFamily="34" charset="0"/>
                        </a:rPr>
                        <a:t>(Work commenced under Planned Care Board)</a:t>
                      </a:r>
                    </a:p>
                    <a:p>
                      <a:pPr marL="285750" indent="-285750">
                        <a:buFont typeface="Arial" panose="020B0604020202020204" pitchFamily="34" charset="0"/>
                        <a:buChar char="•"/>
                      </a:pPr>
                      <a:r>
                        <a:rPr lang="en-GB" sz="1600" dirty="0">
                          <a:solidFill>
                            <a:schemeClr val="tx1"/>
                          </a:solidFill>
                          <a:latin typeface="Verdana" panose="020B0604030504040204" pitchFamily="34" charset="0"/>
                          <a:ea typeface="Verdana" panose="020B0604030504040204" pitchFamily="34" charset="0"/>
                          <a:cs typeface="Calibri"/>
                        </a:rPr>
                        <a:t>Changing Gynae PMB pathway decoupling the hysteroscopy from the consultation and U/S scan- which should improve utilisation of capacity </a:t>
                      </a:r>
                      <a:r>
                        <a:rPr lang="en-GB" sz="1600" b="1" dirty="0">
                          <a:solidFill>
                            <a:schemeClr val="tx1"/>
                          </a:solidFill>
                          <a:latin typeface="Verdana" panose="020B0604030504040204" pitchFamily="34" charset="0"/>
                          <a:ea typeface="Verdana" panose="020B0604030504040204" pitchFamily="34" charset="0"/>
                          <a:cs typeface="Calibri"/>
                        </a:rPr>
                        <a:t>(3-4 weeks)</a:t>
                      </a:r>
                    </a:p>
                    <a:p>
                      <a:pPr marL="285750" indent="-285750">
                        <a:buFont typeface="Arial" panose="020B0604020202020204" pitchFamily="34" charset="0"/>
                        <a:buChar char="•"/>
                      </a:pPr>
                      <a:r>
                        <a:rPr lang="en-GB" sz="1600" dirty="0">
                          <a:solidFill>
                            <a:schemeClr val="tx1"/>
                          </a:solidFill>
                          <a:latin typeface="Verdana" panose="020B0604030504040204" pitchFamily="34" charset="0"/>
                          <a:ea typeface="Verdana" panose="020B0604030504040204" pitchFamily="34" charset="0"/>
                        </a:rPr>
                        <a:t>Reduce BSW waits to index colonoscopy.  Waiting times have reduced but remain long.  One of our consultants has recently become an accredited screening </a:t>
                      </a:r>
                      <a:r>
                        <a:rPr lang="en-GB" sz="1600" dirty="0" err="1">
                          <a:solidFill>
                            <a:schemeClr val="tx1"/>
                          </a:solidFill>
                          <a:latin typeface="Verdana" panose="020B0604030504040204" pitchFamily="34" charset="0"/>
                          <a:ea typeface="Verdana" panose="020B0604030504040204" pitchFamily="34" charset="0"/>
                        </a:rPr>
                        <a:t>colonoscopist</a:t>
                      </a:r>
                      <a:r>
                        <a:rPr lang="en-GB" sz="1600" dirty="0">
                          <a:solidFill>
                            <a:schemeClr val="tx1"/>
                          </a:solidFill>
                          <a:latin typeface="Verdana" panose="020B0604030504040204" pitchFamily="34" charset="0"/>
                          <a:ea typeface="Verdana" panose="020B0604030504040204" pitchFamily="34" charset="0"/>
                        </a:rPr>
                        <a:t>, a positive development that supports our ability to reduce waiting times. </a:t>
                      </a:r>
                    </a:p>
                    <a:p>
                      <a:pPr marL="285750" indent="-285750">
                        <a:buFont typeface="Arial" panose="020B0604020202020204" pitchFamily="34" charset="0"/>
                        <a:buChar char="•"/>
                      </a:pPr>
                      <a:r>
                        <a:rPr lang="en-GB" sz="1600" dirty="0">
                          <a:solidFill>
                            <a:schemeClr val="tx1"/>
                          </a:solidFill>
                          <a:latin typeface="Verdana" panose="020B0604030504040204" pitchFamily="34" charset="0"/>
                          <a:ea typeface="Verdana" panose="020B0604030504040204" pitchFamily="34" charset="0"/>
                        </a:rPr>
                        <a:t>Skin: Re-aligning outpatient resource towards cancer patients, away from non urgent activity has commenced, appointment of 17 additional sessions of hybrid skin and plastic surgeons to enhance capacity </a:t>
                      </a:r>
                      <a:r>
                        <a:rPr lang="en-GB" sz="1600" b="1" dirty="0">
                          <a:solidFill>
                            <a:schemeClr val="tx1"/>
                          </a:solidFill>
                          <a:latin typeface="Verdana" panose="020B0604030504040204" pitchFamily="34" charset="0"/>
                          <a:ea typeface="Verdana" panose="020B0604030504040204" pitchFamily="34" charset="0"/>
                        </a:rPr>
                        <a:t>(going to PFAG in August) </a:t>
                      </a:r>
                      <a:r>
                        <a:rPr lang="en-GB" sz="1600" dirty="0">
                          <a:solidFill>
                            <a:schemeClr val="tx1"/>
                          </a:solidFill>
                          <a:latin typeface="Verdana" panose="020B0604030504040204" pitchFamily="34" charset="0"/>
                          <a:ea typeface="Verdana" panose="020B0604030504040204" pitchFamily="34" charset="0"/>
                        </a:rPr>
                        <a:t>&amp; appointment of clinical skin cancer lead from July.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1AC92DE6-5DE5-F845-298D-DD701F5FF7B3}"/>
              </a:ext>
            </a:extLst>
          </p:cNvPr>
          <p:cNvSpPr txBox="1"/>
          <p:nvPr/>
        </p:nvSpPr>
        <p:spPr>
          <a:xfrm>
            <a:off x="0" y="23329"/>
            <a:ext cx="20105688" cy="492443"/>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2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Care is high quality, safe, efficient and delivers the best possible outcomes for people in partnerships</a:t>
            </a:r>
          </a:p>
        </p:txBody>
      </p:sp>
      <p:pic>
        <p:nvPicPr>
          <p:cNvPr id="5" name="Picture 4">
            <a:extLst>
              <a:ext uri="{FF2B5EF4-FFF2-40B4-BE49-F238E27FC236}">
                <a16:creationId xmlns:a16="http://schemas.microsoft.com/office/drawing/2014/main" id="{B4EB48D9-4AB1-236C-44E5-C5A6C0D05292}"/>
              </a:ext>
            </a:extLst>
          </p:cNvPr>
          <p:cNvPicPr>
            <a:picLocks noChangeAspect="1"/>
          </p:cNvPicPr>
          <p:nvPr/>
        </p:nvPicPr>
        <p:blipFill>
          <a:blip r:embed="rId3"/>
          <a:stretch>
            <a:fillRect/>
          </a:stretch>
        </p:blipFill>
        <p:spPr>
          <a:xfrm>
            <a:off x="231064" y="2010103"/>
            <a:ext cx="9600338" cy="5753100"/>
          </a:xfrm>
          <a:prstGeom prst="rect">
            <a:avLst/>
          </a:prstGeom>
        </p:spPr>
      </p:pic>
      <p:pic>
        <p:nvPicPr>
          <p:cNvPr id="10" name="Picture 9">
            <a:extLst>
              <a:ext uri="{FF2B5EF4-FFF2-40B4-BE49-F238E27FC236}">
                <a16:creationId xmlns:a16="http://schemas.microsoft.com/office/drawing/2014/main" id="{85F8E047-48E2-0EAA-881E-31E91F18536D}"/>
              </a:ext>
            </a:extLst>
          </p:cNvPr>
          <p:cNvPicPr>
            <a:picLocks noChangeAspect="1"/>
          </p:cNvPicPr>
          <p:nvPr/>
        </p:nvPicPr>
        <p:blipFill>
          <a:blip r:embed="rId4"/>
          <a:stretch>
            <a:fillRect/>
          </a:stretch>
        </p:blipFill>
        <p:spPr>
          <a:xfrm>
            <a:off x="261603" y="8100083"/>
            <a:ext cx="9600338" cy="2812391"/>
          </a:xfrm>
          <a:prstGeom prst="rect">
            <a:avLst/>
          </a:prstGeom>
        </p:spPr>
      </p:pic>
    </p:spTree>
    <p:extLst>
      <p:ext uri="{BB962C8B-B14F-4D97-AF65-F5344CB8AC3E}">
        <p14:creationId xmlns:p14="http://schemas.microsoft.com/office/powerpoint/2010/main" val="4202923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0E1441-1D0D-FD32-01C4-D1DB87FD6A2B}"/>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56F89320-3F2C-042E-2865-A7A819572ABC}"/>
              </a:ext>
            </a:extLst>
          </p:cNvPr>
          <p:cNvGraphicFramePr>
            <a:graphicFrameLocks noGrp="1"/>
          </p:cNvGraphicFramePr>
          <p:nvPr>
            <p:extLst>
              <p:ext uri="{D42A27DB-BD31-4B8C-83A1-F6EECF244321}">
                <p14:modId xmlns:p14="http://schemas.microsoft.com/office/powerpoint/2010/main" val="1809151592"/>
              </p:ext>
            </p:extLst>
          </p:nvPr>
        </p:nvGraphicFramePr>
        <p:xfrm>
          <a:off x="16400" y="547683"/>
          <a:ext cx="20105688" cy="10738338"/>
        </p:xfrm>
        <a:graphic>
          <a:graphicData uri="http://schemas.openxmlformats.org/drawingml/2006/table">
            <a:tbl>
              <a:tblPr firstRow="1" bandRow="1">
                <a:tableStyleId>{5C22544A-7EE6-4342-B048-85BDC9FD1C3A}</a:tableStyleId>
              </a:tblPr>
              <a:tblGrid>
                <a:gridCol w="8969644">
                  <a:extLst>
                    <a:ext uri="{9D8B030D-6E8A-4147-A177-3AD203B41FA5}">
                      <a16:colId xmlns:a16="http://schemas.microsoft.com/office/drawing/2014/main" val="1129616965"/>
                    </a:ext>
                  </a:extLst>
                </a:gridCol>
                <a:gridCol w="1083200">
                  <a:extLst>
                    <a:ext uri="{9D8B030D-6E8A-4147-A177-3AD203B41FA5}">
                      <a16:colId xmlns:a16="http://schemas.microsoft.com/office/drawing/2014/main" val="2715230908"/>
                    </a:ext>
                  </a:extLst>
                </a:gridCol>
                <a:gridCol w="50264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729446">
                <a:tc gridSpan="2">
                  <a:txBody>
                    <a:bodyPr/>
                    <a:lstStyle/>
                    <a:p>
                      <a:pPr algn="ctr"/>
                      <a:r>
                        <a:rPr lang="en-GB" sz="2000" b="1" i="0" dirty="0">
                          <a:solidFill>
                            <a:schemeClr val="bg1"/>
                          </a:solidFill>
                          <a:effectLst/>
                          <a:latin typeface="Verdana" panose="020B0604030504040204" pitchFamily="34" charset="0"/>
                          <a:ea typeface="Verdana" panose="020B0604030504040204" pitchFamily="34" charset="0"/>
                          <a:cs typeface="+mn-cs"/>
                        </a:rPr>
                        <a:t>TI Target: </a:t>
                      </a:r>
                      <a:r>
                        <a:rPr lang="en-GB" sz="2000" b="0" i="0" dirty="0">
                          <a:solidFill>
                            <a:schemeClr val="bg1"/>
                          </a:solidFill>
                          <a:effectLst/>
                          <a:latin typeface="Verdana" panose="020B0604030504040204" pitchFamily="34" charset="0"/>
                          <a:ea typeface="Verdana" panose="020B0604030504040204" pitchFamily="34" charset="0"/>
                          <a:cs typeface="+mn-cs"/>
                        </a:rPr>
                        <a:t>60% performance maintained for 3 months against the SCP target</a:t>
                      </a:r>
                      <a:endParaRPr lang="en-GB" sz="2000" dirty="0">
                        <a:solidFill>
                          <a:schemeClr val="bg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hMerge="1">
                  <a:txBody>
                    <a:bodyPr/>
                    <a:lstStyle/>
                    <a:p>
                      <a:pPr algn="ctr"/>
                      <a:endParaRPr lang="en-GB" sz="2000" dirty="0">
                        <a:solidFill>
                          <a:schemeClr val="bg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rowSpan="2">
                  <a:txBody>
                    <a:bodyPr/>
                    <a:lstStyle/>
                    <a:p>
                      <a:pPr algn="ctr"/>
                      <a:r>
                        <a:rPr lang="en-GB" sz="2000" dirty="0">
                          <a:solidFill>
                            <a:schemeClr val="tx1"/>
                          </a:solidFill>
                          <a:latin typeface="Verdana" panose="020B0604030504040204" pitchFamily="34" charset="0"/>
                          <a:ea typeface="Verdana" panose="020B0604030504040204" pitchFamily="34" charset="0"/>
                        </a:rPr>
                        <a:t>May 2026 Performance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2">
                  <a:txBody>
                    <a:bodyPr/>
                    <a:lstStyle/>
                    <a:p>
                      <a:pPr algn="ctr"/>
                      <a:r>
                        <a:rPr lang="en-GB" sz="2000" dirty="0">
                          <a:solidFill>
                            <a:schemeClr val="tx1"/>
                          </a:solidFill>
                          <a:latin typeface="Verdana" panose="020B0604030504040204" pitchFamily="34" charset="0"/>
                          <a:ea typeface="Verdana" panose="020B0604030504040204" pitchFamily="34" charset="0"/>
                        </a:rPr>
                        <a:t>54%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729446">
                <a:tc gridSpan="2">
                  <a:txBody>
                    <a:bodyPr/>
                    <a:lstStyle/>
                    <a:p>
                      <a:pPr algn="ctr"/>
                      <a:r>
                        <a:rPr lang="en-GB" sz="2000" b="1" i="0" dirty="0">
                          <a:solidFill>
                            <a:schemeClr val="bg1"/>
                          </a:solidFill>
                          <a:effectLst/>
                          <a:latin typeface="Verdana" panose="020B0604030504040204" pitchFamily="34" charset="0"/>
                          <a:ea typeface="Verdana" panose="020B0604030504040204" pitchFamily="34" charset="0"/>
                          <a:cs typeface="+mn-cs"/>
                        </a:rPr>
                        <a:t>Breakthrough Objective</a:t>
                      </a:r>
                      <a:r>
                        <a:rPr lang="en-GB" sz="2000" b="0" i="0" dirty="0">
                          <a:solidFill>
                            <a:schemeClr val="bg1"/>
                          </a:solidFill>
                          <a:effectLst/>
                          <a:latin typeface="Verdana" panose="020B0604030504040204" pitchFamily="34" charset="0"/>
                          <a:ea typeface="Verdana" panose="020B0604030504040204" pitchFamily="34" charset="0"/>
                          <a:cs typeface="+mn-cs"/>
                        </a:rPr>
                        <a:t>: Single Cancer Pathway performance to reach 76% by March 2026 </a:t>
                      </a:r>
                      <a:endParaRPr lang="en-GB" sz="2000" dirty="0">
                        <a:solidFill>
                          <a:schemeClr val="bg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hMerge="1">
                  <a:txBody>
                    <a:bodyPr/>
                    <a:lstStyle/>
                    <a:p>
                      <a:pPr algn="ctr"/>
                      <a:endParaRPr lang="en-GB" sz="2000" dirty="0">
                        <a:solidFill>
                          <a:schemeClr val="bg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v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v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634843286"/>
                  </a:ext>
                </a:extLst>
              </a:tr>
              <a:tr h="401664">
                <a:tc gridSpan="4">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sz="1800" b="1" dirty="0">
                        <a:latin typeface="Verdana" panose="020B0604030504040204" pitchFamily="34" charset="0"/>
                        <a:ea typeface="Verdana" panose="020B060403050404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917987980"/>
                  </a:ext>
                </a:extLst>
              </a:tr>
              <a:tr h="8877782">
                <a:tc>
                  <a:txBody>
                    <a:bodyPr/>
                    <a:lstStyle/>
                    <a:p>
                      <a:endParaRPr lang="en-GB" sz="2000"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3">
                  <a:txBody>
                    <a:bodyPr/>
                    <a:lstStyle/>
                    <a:p>
                      <a:pPr marL="0" marR="0" lvl="0" indent="0" algn="just" defTabSz="1507937" rtl="0" eaLnBrk="1" fontAlgn="auto" latinLnBrk="0" hangingPunct="1">
                        <a:lnSpc>
                          <a:spcPct val="107000"/>
                        </a:lnSpc>
                        <a:spcBef>
                          <a:spcPts val="0"/>
                        </a:spcBef>
                        <a:spcAft>
                          <a:spcPts val="800"/>
                        </a:spcAft>
                        <a:buClrTx/>
                        <a:buSzTx/>
                        <a:buFontTx/>
                        <a:buNone/>
                        <a:tabLst/>
                        <a:defRPr/>
                      </a:pPr>
                      <a:r>
                        <a:rPr lang="en-GB" sz="2000" b="1" dirty="0">
                          <a:solidFill>
                            <a:schemeClr val="tx1"/>
                          </a:solidFill>
                          <a:latin typeface="Verdana" panose="020B0604030504040204" pitchFamily="34" charset="0"/>
                          <a:ea typeface="Verdana" panose="020B0604030504040204" pitchFamily="34" charset="0"/>
                        </a:rPr>
                        <a:t>What are the risks to delivery? </a:t>
                      </a:r>
                      <a:endParaRPr lang="en-GB" sz="2000" dirty="0">
                        <a:solidFill>
                          <a:schemeClr val="tx1"/>
                        </a:solidFill>
                        <a:latin typeface="Arial" panose="020B0604020202020204" pitchFamily="34" charset="0"/>
                        <a:cs typeface="Arial" panose="020B0604020202020204" pitchFamily="34" charset="0"/>
                      </a:endParaRPr>
                    </a:p>
                    <a:p>
                      <a:pPr marL="1039719" marR="0" lvl="1" indent="-285750" algn="l" defTabSz="914400" rtl="0" eaLnBrk="1" fontAlgn="auto" latinLnBrk="0" hangingPunct="1">
                        <a:lnSpc>
                          <a:spcPct val="100000"/>
                        </a:lnSpc>
                        <a:spcBef>
                          <a:spcPts val="0"/>
                        </a:spcBef>
                        <a:spcAft>
                          <a:spcPts val="0"/>
                        </a:spcAft>
                        <a:buClrTx/>
                        <a:buSzTx/>
                        <a:buFont typeface="Arial"/>
                        <a:buChar char="•"/>
                        <a:tabLst/>
                        <a:defRPr/>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Looking across the whole PTL, there is evidence of increasing volumes at the start of the pathway and diagnostic stage, this is more noticeable in the following tumour sites: Gynaecological, Head &amp; Neck, Skin, Upper GI &amp; Urological.</a:t>
                      </a:r>
                    </a:p>
                    <a:p>
                      <a:pPr marL="1039719" marR="0" lvl="1" indent="-285750" algn="l" defTabSz="914400" rtl="0" eaLnBrk="1" fontAlgn="auto" latinLnBrk="0" hangingPunct="1">
                        <a:lnSpc>
                          <a:spcPct val="100000"/>
                        </a:lnSpc>
                        <a:spcBef>
                          <a:spcPts val="0"/>
                        </a:spcBef>
                        <a:spcAft>
                          <a:spcPts val="0"/>
                        </a:spcAft>
                        <a:buClrTx/>
                        <a:buSzTx/>
                        <a:buFont typeface="Arial"/>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Calibri" panose="020F0502020204030204" pitchFamily="34" charset="0"/>
                        </a:rPr>
                        <a:t>Cancer services are subject to underlying growth in demand from both increased prevalence and availability and cost of drugs.</a:t>
                      </a:r>
                    </a:p>
                    <a:p>
                      <a:pPr marL="1039719" marR="0" lvl="1" indent="-285750" algn="l" defTabSz="914400" rtl="0" eaLnBrk="1" fontAlgn="auto" latinLnBrk="0" hangingPunct="1">
                        <a:lnSpc>
                          <a:spcPct val="100000"/>
                        </a:lnSpc>
                        <a:spcBef>
                          <a:spcPts val="0"/>
                        </a:spcBef>
                        <a:spcAft>
                          <a:spcPts val="0"/>
                        </a:spcAft>
                        <a:buClrTx/>
                        <a:buSzTx/>
                        <a:buFont typeface="Arial"/>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Calibri" panose="020F0502020204030204" pitchFamily="34" charset="0"/>
                        </a:rPr>
                        <a:t>Reliance on outsourcing to reduce backlog in diagnostics within 3 months</a:t>
                      </a:r>
                    </a:p>
                    <a:p>
                      <a:pPr marL="1039719" marR="0" lvl="1" indent="-285750" algn="l" defTabSz="914400" rtl="0" eaLnBrk="1" fontAlgn="auto" latinLnBrk="0" hangingPunct="1">
                        <a:lnSpc>
                          <a:spcPct val="100000"/>
                        </a:lnSpc>
                        <a:spcBef>
                          <a:spcPts val="0"/>
                        </a:spcBef>
                        <a:spcAft>
                          <a:spcPts val="0"/>
                        </a:spcAft>
                        <a:buClrTx/>
                        <a:buSzTx/>
                        <a:buFont typeface="Arial"/>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Calibri" panose="020F0502020204030204" pitchFamily="34" charset="0"/>
                        </a:rPr>
                        <a:t>Resource for elements of the diagnostic programme are yet to be identified </a:t>
                      </a:r>
                    </a:p>
                    <a:p>
                      <a:pPr marL="1039719" marR="0" lvl="1" indent="-285750" algn="l" defTabSz="914400" rtl="0" eaLnBrk="1" fontAlgn="auto" latinLnBrk="0" hangingPunct="1">
                        <a:lnSpc>
                          <a:spcPct val="100000"/>
                        </a:lnSpc>
                        <a:spcBef>
                          <a:spcPts val="0"/>
                        </a:spcBef>
                        <a:spcAft>
                          <a:spcPts val="0"/>
                        </a:spcAft>
                        <a:buClrTx/>
                        <a:buSzTx/>
                        <a:buFont typeface="Arial"/>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Calibri" panose="020F0502020204030204" pitchFamily="34" charset="0"/>
                        </a:rPr>
                        <a:t>UHB’s core capacity has limited resilience as we seek to balance finance and performance</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marL="0" marR="0" lvl="0" indent="0" algn="just" defTabSz="1507937" rtl="0" eaLnBrk="1" fontAlgn="auto" latinLnBrk="0" hangingPunct="1">
                        <a:lnSpc>
                          <a:spcPct val="107000"/>
                        </a:lnSpc>
                        <a:spcBef>
                          <a:spcPts val="0"/>
                        </a:spcBef>
                        <a:spcAft>
                          <a:spcPts val="800"/>
                        </a:spcAft>
                        <a:buClrTx/>
                        <a:buSzTx/>
                        <a:buFontTx/>
                        <a:buNone/>
                        <a:tabLst/>
                        <a:defRPr/>
                      </a:pPr>
                      <a:r>
                        <a:rPr lang="en-GB" sz="2000" b="1" dirty="0">
                          <a:solidFill>
                            <a:schemeClr val="tx1"/>
                          </a:solidFill>
                          <a:latin typeface="Verdana" panose="020B0604030504040204" pitchFamily="34" charset="0"/>
                          <a:ea typeface="Verdana" panose="020B0604030504040204" pitchFamily="34" charset="0"/>
                        </a:rPr>
                        <a:t>What are the risks to delivery? </a:t>
                      </a:r>
                      <a:endParaRPr lang="en-GB" sz="2000" dirty="0">
                        <a:solidFill>
                          <a:schemeClr val="tx1"/>
                        </a:solidFill>
                        <a:latin typeface="Arial" panose="020B0604020202020204" pitchFamily="34" charset="0"/>
                        <a:cs typeface="Arial" panose="020B0604020202020204" pitchFamily="34" charset="0"/>
                      </a:endParaRPr>
                    </a:p>
                    <a:p>
                      <a:pPr algn="just">
                        <a:lnSpc>
                          <a:spcPct val="107000"/>
                        </a:lnSpc>
                        <a:spcAft>
                          <a:spcPts val="800"/>
                        </a:spcAf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Looking across the whole PTL, there is evidence of increasing volumes at the start of the pathway and diagnostic stage, this is more noticeable in the following tumour sites: Gynaecological, Head &amp; Neck, Skin, Upper GI &amp; Urological.</a:t>
                      </a:r>
                    </a:p>
                    <a:p>
                      <a:pPr marL="342900" indent="-342900" algn="just">
                        <a:lnSpc>
                          <a:spcPct val="107000"/>
                        </a:lnSpc>
                        <a:spcAft>
                          <a:spcPts val="800"/>
                        </a:spcAf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Pathology delays are the primary driver for the increased volumes in diagnostic backlog, accounting for 50% of the backlog.</a:t>
                      </a:r>
                    </a:p>
                    <a:p>
                      <a:pPr marL="342900" indent="-342900" algn="just">
                        <a:lnSpc>
                          <a:spcPct val="107000"/>
                        </a:lnSpc>
                        <a:spcAft>
                          <a:spcPts val="800"/>
                        </a:spcAf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Seasonal increase in overall skin volumes are beginning to be seen. Healthcare System Engineering Demand &amp; Capacity report findings to be discussed with the COO, date to be agreed.</a:t>
                      </a:r>
                    </a:p>
                    <a:p>
                      <a:pPr marL="342900" indent="-342900" algn="just">
                        <a:lnSpc>
                          <a:spcPct val="107000"/>
                        </a:lnSpc>
                        <a:spcAft>
                          <a:spcPts val="800"/>
                        </a:spcAf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PMB waits are </a:t>
                      </a:r>
                      <a:r>
                        <a:rPr lang="en-GB" sz="1800" kern="1200" dirty="0">
                          <a:solidFill>
                            <a:schemeClr val="tx1"/>
                          </a:solidFill>
                          <a:latin typeface="Verdana" panose="020B0604030504040204" pitchFamily="34" charset="0"/>
                          <a:ea typeface="Verdana" panose="020B0604030504040204" pitchFamily="34" charset="0"/>
                          <a:cs typeface="Arial" panose="020B0604020202020204" pitchFamily="34" charset="0"/>
                        </a:rPr>
                        <a:t>currently more than 6 weeks.  The plans to decouple the one stop service and increase Outpatient hysteroscopy capacity has taken place from 1st June 2026, which has coincided with increased scan capacity. The service are now working through a plan to increase capacity by 10-20 patients per day for the scan only clinics to specifically address backlog,</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2626343402"/>
                  </a:ext>
                </a:extLst>
              </a:tr>
            </a:tbl>
          </a:graphicData>
        </a:graphic>
      </p:graphicFrame>
      <p:sp>
        <p:nvSpPr>
          <p:cNvPr id="2" name="TextBox 1">
            <a:extLst>
              <a:ext uri="{FF2B5EF4-FFF2-40B4-BE49-F238E27FC236}">
                <a16:creationId xmlns:a16="http://schemas.microsoft.com/office/drawing/2014/main" id="{70FCFACA-8D98-5D61-F875-465890CCB1A9}"/>
              </a:ext>
            </a:extLst>
          </p:cNvPr>
          <p:cNvSpPr txBox="1"/>
          <p:nvPr/>
        </p:nvSpPr>
        <p:spPr>
          <a:xfrm>
            <a:off x="0" y="23329"/>
            <a:ext cx="20105688" cy="492443"/>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2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Care is high quality, safe, efficient and delivers the best possible outcomes for people in partnerships</a:t>
            </a:r>
          </a:p>
        </p:txBody>
      </p:sp>
      <p:pic>
        <p:nvPicPr>
          <p:cNvPr id="10" name="Picture 9">
            <a:extLst>
              <a:ext uri="{FF2B5EF4-FFF2-40B4-BE49-F238E27FC236}">
                <a16:creationId xmlns:a16="http://schemas.microsoft.com/office/drawing/2014/main" id="{39F94873-CFBF-B99C-1533-D2F27194111A}"/>
              </a:ext>
            </a:extLst>
          </p:cNvPr>
          <p:cNvPicPr>
            <a:picLocks noChangeAspect="1"/>
          </p:cNvPicPr>
          <p:nvPr/>
        </p:nvPicPr>
        <p:blipFill>
          <a:blip r:embed="rId3"/>
          <a:stretch>
            <a:fillRect/>
          </a:stretch>
        </p:blipFill>
        <p:spPr>
          <a:xfrm>
            <a:off x="2432844" y="7712075"/>
            <a:ext cx="15870214" cy="3045414"/>
          </a:xfrm>
          <a:prstGeom prst="rect">
            <a:avLst/>
          </a:prstGeom>
        </p:spPr>
      </p:pic>
      <p:pic>
        <p:nvPicPr>
          <p:cNvPr id="6" name="Picture 5">
            <a:extLst>
              <a:ext uri="{FF2B5EF4-FFF2-40B4-BE49-F238E27FC236}">
                <a16:creationId xmlns:a16="http://schemas.microsoft.com/office/drawing/2014/main" id="{215D9C48-5AE6-28CB-065E-AA7FFDD4B7A3}"/>
              </a:ext>
            </a:extLst>
          </p:cNvPr>
          <p:cNvPicPr>
            <a:picLocks noChangeAspect="1"/>
          </p:cNvPicPr>
          <p:nvPr/>
        </p:nvPicPr>
        <p:blipFill>
          <a:blip r:embed="rId4"/>
          <a:stretch>
            <a:fillRect/>
          </a:stretch>
        </p:blipFill>
        <p:spPr>
          <a:xfrm>
            <a:off x="375444" y="2530475"/>
            <a:ext cx="8534400" cy="4790457"/>
          </a:xfrm>
          <a:prstGeom prst="rect">
            <a:avLst/>
          </a:prstGeom>
        </p:spPr>
      </p:pic>
    </p:spTree>
    <p:extLst>
      <p:ext uri="{BB962C8B-B14F-4D97-AF65-F5344CB8AC3E}">
        <p14:creationId xmlns:p14="http://schemas.microsoft.com/office/powerpoint/2010/main" val="1778460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C61E90-5C41-1C72-0069-3D07121EFF25}"/>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88D890B-6C62-7BBD-52B4-BB0951AC7466}"/>
              </a:ext>
            </a:extLst>
          </p:cNvPr>
          <p:cNvGraphicFramePr>
            <a:graphicFrameLocks noGrp="1"/>
          </p:cNvGraphicFramePr>
          <p:nvPr>
            <p:extLst>
              <p:ext uri="{D42A27DB-BD31-4B8C-83A1-F6EECF244321}">
                <p14:modId xmlns:p14="http://schemas.microsoft.com/office/powerpoint/2010/main" val="3175359689"/>
              </p:ext>
            </p:extLst>
          </p:nvPr>
        </p:nvGraphicFramePr>
        <p:xfrm>
          <a:off x="0" y="570708"/>
          <a:ext cx="20105688" cy="10738642"/>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00702">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tx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tx1"/>
                          </a:solidFill>
                          <a:effectLst/>
                          <a:latin typeface="Verdana" panose="020B0604030504040204" pitchFamily="34" charset="0"/>
                          <a:ea typeface="Verdana" panose="020B0604030504040204" pitchFamily="34" charset="0"/>
                          <a:cs typeface="+mn-cs"/>
                        </a:rPr>
                        <a:t>Reduce the number of adults placed out of area for mental health  inpatient treatment by 50%</a:t>
                      </a:r>
                      <a:endParaRPr lang="en-GB" sz="1800" b="0" i="0" dirty="0">
                        <a:solidFill>
                          <a:schemeClr val="tx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554926024"/>
                  </a:ext>
                </a:extLst>
              </a:tr>
              <a:tr h="9837940">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b="0" dirty="0">
                          <a:solidFill>
                            <a:schemeClr val="tx1"/>
                          </a:solidFill>
                          <a:latin typeface="Verdana" panose="020B0604030504040204" pitchFamily="34" charset="0"/>
                          <a:ea typeface="Verdana" panose="020B0604030504040204" pitchFamily="34" charset="0"/>
                        </a:rPr>
                        <a:t>The end of month figure for the number of adults placed out of area for mental health inpatient treatment was 11</a:t>
                      </a:r>
                    </a:p>
                    <a:p>
                      <a:endParaRPr lang="en-GB" sz="1800" b="1" dirty="0">
                        <a:solidFill>
                          <a:schemeClr val="tx1"/>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How do we compare across Wales? </a:t>
                      </a:r>
                    </a:p>
                    <a:p>
                      <a:pPr lvl="0">
                        <a:buNone/>
                      </a:pPr>
                      <a:r>
                        <a:rPr lang="en-GB" sz="1800" b="0" dirty="0">
                          <a:latin typeface="Verdana"/>
                          <a:ea typeface="Verdana"/>
                        </a:rPr>
                        <a:t>The use of private beds varies across Health Boards and is based on individual population need and is influenced by local clinical models. We now report daily to NHS Wales PI on bed occupancy, discharges and planned discharges and POCDs.  The All- Wales data is shared daily with Health Boards Executives from NHS Wales PI.</a:t>
                      </a:r>
                      <a:endParaRPr lang="en-GB" sz="1800" dirty="0"/>
                    </a:p>
                    <a:p>
                      <a:pPr lvl="0">
                        <a:buNone/>
                      </a:pPr>
                      <a:endParaRPr lang="en-GB" sz="1800" dirty="0">
                        <a:latin typeface="Verdana"/>
                        <a:ea typeface="Verdana"/>
                      </a:endParaRPr>
                    </a:p>
                    <a:p>
                      <a:r>
                        <a:rPr lang="en-GB" sz="1800" b="1" dirty="0">
                          <a:latin typeface="Verdana"/>
                          <a:ea typeface="Verdana"/>
                        </a:rPr>
                        <a:t>What actions are we taking to improve?</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Private Patient MDT Coordinator in role to ensure oversight of private placements, safe discharge, and accurate financial tracking.​</a:t>
                      </a:r>
                    </a:p>
                    <a:p>
                      <a:pPr marL="285750" indent="-285750">
                        <a:buFont typeface="Arial" panose="020B0604020202020204" pitchFamily="34" charset="0"/>
                        <a:buChar char="•"/>
                      </a:pPr>
                      <a:r>
                        <a:rPr lang="en-GB" sz="1800" dirty="0">
                          <a:latin typeface="Verdana"/>
                          <a:ea typeface="Verdana"/>
                        </a:rPr>
                        <a:t>Weekly scrutiny meetings are in place within the Adult Directorate, alongside discharge planning meetings.​</a:t>
                      </a:r>
                    </a:p>
                    <a:p>
                      <a:pPr marL="285750" lvl="0" indent="-285750">
                        <a:buFont typeface="Arial" panose="020B0604020202020204" pitchFamily="34" charset="0"/>
                        <a:buChar char="•"/>
                      </a:pPr>
                      <a:r>
                        <a:rPr lang="en-GB" sz="1800" dirty="0">
                          <a:latin typeface="Verdana"/>
                          <a:ea typeface="Verdana"/>
                        </a:rPr>
                        <a:t>Daily MDT Board Rounds initiated on all three adult mental health wards to improve LOS and flow through our own beds.</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A safe holding space in NPTH is being utilised and staffed to provide overnight capacity.​</a:t>
                      </a:r>
                    </a:p>
                    <a:p>
                      <a:pPr marL="285750" indent="-285750">
                        <a:buFont typeface="Arial" panose="020B0604020202020204" pitchFamily="34" charset="0"/>
                        <a:buChar char="•"/>
                      </a:pPr>
                      <a:r>
                        <a:rPr lang="en-GB" sz="1800" dirty="0">
                          <a:latin typeface="Verdana"/>
                          <a:ea typeface="Verdana"/>
                        </a:rPr>
                        <a:t>Options to increase Home Treatment Team capacity and input for those in private placements under development.  Bid approved by PFAG and now out to advert for posts.</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MDT approach to revising discharge pathways for male patients, and in future female patients, where there is no local low secure or rehabilitation provision and delays due to patients no longer meeting the criteria to reside have been extended.​</a:t>
                      </a:r>
                    </a:p>
                    <a:p>
                      <a:pPr marL="285750" lvl="0" indent="-285750">
                        <a:buFont typeface="Arial" panose="020B0604020202020204" pitchFamily="34" charset="0"/>
                        <a:buChar char="•"/>
                      </a:pPr>
                      <a:r>
                        <a:rPr lang="en-GB" sz="1800" dirty="0">
                          <a:latin typeface="Verdana"/>
                          <a:ea typeface="Verdana"/>
                        </a:rPr>
                        <a:t>Input into All Wales meetings with NHS Wales PO on the out of area beds workstream.</a:t>
                      </a: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 </a:t>
                      </a:r>
                    </a:p>
                    <a:p>
                      <a:pPr marL="342900" indent="-342900">
                        <a:buFont typeface="Arial" panose="020B0604020202020204" pitchFamily="34" charset="0"/>
                        <a:buChar char="•"/>
                      </a:pPr>
                      <a:r>
                        <a:rPr lang="en-GB" sz="1800" dirty="0">
                          <a:latin typeface="Verdana" panose="020B0604030504040204" pitchFamily="34" charset="0"/>
                          <a:ea typeface="Verdana" panose="020B0604030504040204" pitchFamily="34" charset="0"/>
                        </a:rPr>
                        <a:t>Volatility in demand</a:t>
                      </a:r>
                    </a:p>
                    <a:p>
                      <a:pPr marL="342900" indent="-342900">
                        <a:buFont typeface="Arial" panose="020B0604020202020204" pitchFamily="34" charset="0"/>
                        <a:buChar char="•"/>
                      </a:pPr>
                      <a:r>
                        <a:rPr lang="en-GB" sz="1800" dirty="0">
                          <a:latin typeface="Verdana" panose="020B0604030504040204" pitchFamily="34" charset="0"/>
                          <a:ea typeface="Verdana" panose="020B0604030504040204" pitchFamily="34" charset="0"/>
                        </a:rPr>
                        <a:t>Ongoing increases in the cost of private provision.</a:t>
                      </a:r>
                    </a:p>
                    <a:p>
                      <a:pPr marL="342900" indent="-342900">
                        <a:buFont typeface="Arial" panose="020B0604020202020204" pitchFamily="34" charset="0"/>
                        <a:buChar char="•"/>
                      </a:pPr>
                      <a:r>
                        <a:rPr lang="en-GB" sz="1800" dirty="0">
                          <a:latin typeface="Verdana"/>
                          <a:ea typeface="Verdana"/>
                        </a:rPr>
                        <a:t>Challenges related to patient flow and repatriation.</a:t>
                      </a:r>
                      <a:endParaRPr lang="en-GB" sz="1600" dirty="0">
                        <a:latin typeface="Verdana" panose="020B0604030504040204" pitchFamily="34" charset="0"/>
                        <a:ea typeface="Verdana" panose="020B0604030504040204" pitchFamily="34" charset="0"/>
                      </a:endParaRPr>
                    </a:p>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1D2786B5-A70B-2531-D9DC-17E27797AD8A}"/>
              </a:ext>
            </a:extLst>
          </p:cNvPr>
          <p:cNvSpPr txBox="1"/>
          <p:nvPr/>
        </p:nvSpPr>
        <p:spPr>
          <a:xfrm>
            <a:off x="0" y="-14068"/>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5" name="Picture 4">
            <a:extLst>
              <a:ext uri="{FF2B5EF4-FFF2-40B4-BE49-F238E27FC236}">
                <a16:creationId xmlns:a16="http://schemas.microsoft.com/office/drawing/2014/main" id="{347A519A-E3BD-DD8C-CF46-CD71E4B9DEE3}"/>
              </a:ext>
            </a:extLst>
          </p:cNvPr>
          <p:cNvPicPr>
            <a:picLocks noChangeAspect="1"/>
          </p:cNvPicPr>
          <p:nvPr/>
        </p:nvPicPr>
        <p:blipFill>
          <a:blip r:embed="rId2"/>
          <a:stretch>
            <a:fillRect/>
          </a:stretch>
        </p:blipFill>
        <p:spPr>
          <a:xfrm>
            <a:off x="223044" y="2987675"/>
            <a:ext cx="9110517" cy="4953000"/>
          </a:xfrm>
          <a:prstGeom prst="rect">
            <a:avLst/>
          </a:prstGeom>
        </p:spPr>
      </p:pic>
    </p:spTree>
    <p:extLst>
      <p:ext uri="{BB962C8B-B14F-4D97-AF65-F5344CB8AC3E}">
        <p14:creationId xmlns:p14="http://schemas.microsoft.com/office/powerpoint/2010/main" val="2696672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3EC735-F05D-7803-66D3-B5787EAD8F3D}"/>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E0224EDF-D933-51E2-2197-A1B7BCB5B7DD}"/>
              </a:ext>
            </a:extLst>
          </p:cNvPr>
          <p:cNvGraphicFramePr>
            <a:graphicFrameLocks noGrp="1"/>
          </p:cNvGraphicFramePr>
          <p:nvPr>
            <p:extLst>
              <p:ext uri="{D42A27DB-BD31-4B8C-83A1-F6EECF244321}">
                <p14:modId xmlns:p14="http://schemas.microsoft.com/office/powerpoint/2010/main" val="1832884095"/>
              </p:ext>
            </p:extLst>
          </p:nvPr>
        </p:nvGraphicFramePr>
        <p:xfrm>
          <a:off x="0" y="570540"/>
          <a:ext cx="20105688" cy="10901120"/>
        </p:xfrm>
        <a:graphic>
          <a:graphicData uri="http://schemas.openxmlformats.org/drawingml/2006/table">
            <a:tbl>
              <a:tblPr firstRow="1" bandRow="1">
                <a:tableStyleId>{5C22544A-7EE6-4342-B048-85BDC9FD1C3A}</a:tableStyleId>
              </a:tblPr>
              <a:tblGrid>
                <a:gridCol w="9367044">
                  <a:extLst>
                    <a:ext uri="{9D8B030D-6E8A-4147-A177-3AD203B41FA5}">
                      <a16:colId xmlns:a16="http://schemas.microsoft.com/office/drawing/2014/main" val="1129616965"/>
                    </a:ext>
                  </a:extLst>
                </a:gridCol>
                <a:gridCol w="57122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75209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1800" b="0" i="0" dirty="0">
                          <a:solidFill>
                            <a:schemeClr val="dk1"/>
                          </a:solidFill>
                          <a:effectLst/>
                          <a:latin typeface="Verdana" panose="020B0604030504040204" pitchFamily="34" charset="0"/>
                          <a:ea typeface="Verdana" panose="020B0604030504040204" pitchFamily="34" charset="0"/>
                          <a:cs typeface="+mn-cs"/>
                        </a:rPr>
                        <a:t>30% reduction in avoidable pressure ulcers</a:t>
                      </a:r>
                      <a:endParaRPr lang="en-GB" sz="16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May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114 (Unvalidated) </a:t>
                      </a:r>
                    </a:p>
                    <a:p>
                      <a:pPr algn="ctr"/>
                      <a:r>
                        <a:rPr lang="en-GB" sz="1800" b="0" dirty="0">
                          <a:solidFill>
                            <a:schemeClr val="tx1"/>
                          </a:solidFill>
                          <a:latin typeface="Verdana" panose="020B0604030504040204" pitchFamily="34" charset="0"/>
                          <a:ea typeface="Verdana" panose="020B0604030504040204" pitchFamily="34" charset="0"/>
                        </a:rPr>
                        <a:t>(Total number of Pressure Ulcers)</a:t>
                      </a:r>
                    </a:p>
                    <a:p>
                      <a:pPr algn="ctr"/>
                      <a:r>
                        <a:rPr lang="en-GB" sz="1800" b="0" dirty="0">
                          <a:solidFill>
                            <a:schemeClr val="tx1"/>
                          </a:solidFill>
                          <a:latin typeface="Verdana" panose="020B0604030504040204" pitchFamily="34" charset="0"/>
                          <a:ea typeface="Verdana" panose="020B0604030504040204" pitchFamily="34" charset="0"/>
                        </a:rPr>
                        <a:t>c.f. 124 in March 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4926024"/>
                  </a:ext>
                </a:extLst>
              </a:tr>
              <a:tr h="4843938">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pPr fontAlgn="t">
                        <a:lnSpc>
                          <a:spcPct val="100000"/>
                        </a:lnSpc>
                        <a:buNone/>
                      </a:pPr>
                      <a:endParaRPr lang="en-GB" sz="2400" b="0" i="0" dirty="0">
                        <a:effectLst/>
                        <a:latin typeface="Arial" panose="020B0604020202020204" pitchFamily="34" charset="0"/>
                        <a:cs typeface="Arial" panose="020B0604020202020204" pitchFamily="34" charset="0"/>
                      </a:endParaRPr>
                    </a:p>
                    <a:p>
                      <a:pPr marL="285750" lvl="0" indent="-285750" algn="l" defTabSz="1507937" rtl="0" eaLnBrk="1" fontAlgn="t" latinLnBrk="0" hangingPunct="1">
                        <a:lnSpc>
                          <a:spcPct val="100000"/>
                        </a:lnSpc>
                        <a:buFont typeface="Arial" panose="020B0604020202020204" pitchFamily="34" charset="0"/>
                        <a:buChar char="•"/>
                      </a:pPr>
                      <a:r>
                        <a:rPr lang="en-GB" sz="1800" kern="1200" dirty="0">
                          <a:solidFill>
                            <a:schemeClr val="tx1"/>
                          </a:solidFill>
                          <a:latin typeface="Verdana" panose="020B0604030504040204" pitchFamily="34" charset="0"/>
                          <a:ea typeface="Verdana" panose="020B0604030504040204" pitchFamily="34" charset="0"/>
                          <a:cs typeface="+mn-cs"/>
                        </a:rPr>
                        <a:t>In May, 114 Pressure Ulcer incidents were reported, 23 less than April. </a:t>
                      </a:r>
                    </a:p>
                    <a:p>
                      <a:pPr marL="285750" lvl="0" indent="-285750" algn="l" defTabSz="1507937" rtl="0" eaLnBrk="1" fontAlgn="t" latinLnBrk="0" hangingPunct="1">
                        <a:lnSpc>
                          <a:spcPct val="100000"/>
                        </a:lnSpc>
                        <a:buFont typeface="Arial" panose="020B0604020202020204" pitchFamily="34" charset="0"/>
                        <a:buChar char="•"/>
                      </a:pPr>
                      <a:r>
                        <a:rPr lang="en-GB" sz="1800" kern="1200" dirty="0">
                          <a:solidFill>
                            <a:schemeClr val="tx1"/>
                          </a:solidFill>
                          <a:latin typeface="Verdana" panose="020B0604030504040204" pitchFamily="34" charset="0"/>
                          <a:ea typeface="Verdana" panose="020B0604030504040204" pitchFamily="34" charset="0"/>
                          <a:cs typeface="+mn-cs"/>
                        </a:rPr>
                        <a:t>Figures remain changeable due to Datix amendments.</a:t>
                      </a:r>
                    </a:p>
                    <a:p>
                      <a:pPr marL="285750" lvl="0" indent="-285750" algn="l" defTabSz="1507937" rtl="0" eaLnBrk="1" fontAlgn="t" latinLnBrk="0" hangingPunct="1">
                        <a:lnSpc>
                          <a:spcPct val="100000"/>
                        </a:lnSpc>
                        <a:buFont typeface="Arial" panose="020B0604020202020204" pitchFamily="34" charset="0"/>
                        <a:buChar char="•"/>
                      </a:pPr>
                      <a:r>
                        <a:rPr lang="en-GB" sz="1800" kern="1200" dirty="0">
                          <a:solidFill>
                            <a:schemeClr val="tx1"/>
                          </a:solidFill>
                          <a:latin typeface="Verdana" panose="020B0604030504040204" pitchFamily="34" charset="0"/>
                          <a:ea typeface="Verdana" panose="020B0604030504040204" pitchFamily="34" charset="0"/>
                          <a:cs typeface="+mn-cs"/>
                        </a:rPr>
                        <a:t>Inpatient rate: R 2.48 per 1,000 bed days, a  rate of 15% </a:t>
                      </a:r>
                    </a:p>
                    <a:p>
                      <a:pPr marL="285750" lvl="0" indent="-285750" algn="l" defTabSz="1507937" rtl="0" eaLnBrk="1" fontAlgn="t" latinLnBrk="0" hangingPunct="1">
                        <a:lnSpc>
                          <a:spcPct val="100000"/>
                        </a:lnSpc>
                        <a:buFont typeface="Arial" panose="020B0604020202020204" pitchFamily="34" charset="0"/>
                        <a:buChar char="•"/>
                      </a:pPr>
                      <a:r>
                        <a:rPr lang="en-GB" sz="1800" kern="1200" dirty="0">
                          <a:solidFill>
                            <a:schemeClr val="tx1"/>
                          </a:solidFill>
                          <a:latin typeface="Verdana" panose="020B0604030504040204" pitchFamily="34" charset="0"/>
                          <a:ea typeface="Verdana" panose="020B0604030504040204" pitchFamily="34" charset="0"/>
                          <a:cs typeface="+mn-cs"/>
                        </a:rPr>
                        <a:t>There is no national benchmark, with the highest inpatient rate recorded in Q3 (R 3.0).</a:t>
                      </a:r>
                    </a:p>
                    <a:p>
                      <a:pPr marL="285750" lvl="0" indent="-285750" algn="l" defTabSz="1507937" rtl="0" eaLnBrk="1" fontAlgn="t" latinLnBrk="0" hangingPunct="1">
                        <a:lnSpc>
                          <a:spcPct val="100000"/>
                        </a:lnSpc>
                        <a:buFont typeface="Arial" panose="020B0604020202020204" pitchFamily="34" charset="0"/>
                        <a:buChar char="•"/>
                      </a:pPr>
                      <a:r>
                        <a:rPr lang="en-GB" sz="1800" kern="1200" dirty="0">
                          <a:solidFill>
                            <a:schemeClr val="tx1"/>
                          </a:solidFill>
                          <a:latin typeface="Verdana" panose="020B0604030504040204" pitchFamily="34" charset="0"/>
                          <a:ea typeface="Verdana" panose="020B0604030504040204" pitchFamily="34" charset="0"/>
                          <a:cs typeface="+mn-cs"/>
                        </a:rPr>
                        <a:t>Primary Care Services rates remain unreliable due to caseload dashboard inaccuracies. We have seen an increase in reporting numbers in Q 4 2026, 34% </a:t>
                      </a:r>
                    </a:p>
                    <a:p>
                      <a:pPr marL="285750" lvl="0" indent="-285750" algn="l" defTabSz="1507937" rtl="0" eaLnBrk="1" fontAlgn="t" latinLnBrk="0" hangingPunct="1">
                        <a:lnSpc>
                          <a:spcPct val="100000"/>
                        </a:lnSpc>
                        <a:buFont typeface="Arial" panose="020B0604020202020204" pitchFamily="34" charset="0"/>
                        <a:buChar char="•"/>
                      </a:pPr>
                      <a:r>
                        <a:rPr lang="en-GB" sz="1800" kern="1200" dirty="0">
                          <a:solidFill>
                            <a:schemeClr val="tx1"/>
                          </a:solidFill>
                          <a:latin typeface="Verdana" panose="020B0604030504040204" pitchFamily="34" charset="0"/>
                          <a:ea typeface="Verdana" panose="020B0604030504040204" pitchFamily="34" charset="0"/>
                          <a:cs typeface="+mn-cs"/>
                        </a:rPr>
                        <a:t>Hotspots continue to be highest in Unscheduled Care</a:t>
                      </a:r>
                      <a:endParaRPr lang="en-GB" sz="2400" b="0" i="0" dirty="0">
                        <a:effectLst/>
                        <a:latin typeface="Verdana" panose="020B0604030504040204" pitchFamily="34" charset="0"/>
                        <a:ea typeface="Verdana" panose="020B0604030504040204" pitchFamily="34" charset="0"/>
                        <a:cs typeface="Arial" panose="020B0604020202020204" pitchFamily="34" charset="0"/>
                      </a:endParaRPr>
                    </a:p>
                    <a:p>
                      <a:pPr>
                        <a:lnSpc>
                          <a:spcPct val="100000"/>
                        </a:lnSpc>
                      </a:pPr>
                      <a:endParaRPr lang="en-GB" sz="2000" kern="1200" dirty="0">
                        <a:solidFill>
                          <a:srgbClr val="FF0000"/>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r h="5142782">
                <a:tc gridSpan="3">
                  <a:txBody>
                    <a:bodyPr/>
                    <a:lstStyle/>
                    <a:p>
                      <a:r>
                        <a:rPr lang="en-GB" sz="1700" b="1" dirty="0">
                          <a:latin typeface="Verdana" panose="020B0604030504040204" pitchFamily="34" charset="0"/>
                          <a:ea typeface="Verdana" panose="020B0604030504040204" pitchFamily="34" charset="0"/>
                        </a:rPr>
                        <a:t>What actions are we taking to improve?</a:t>
                      </a:r>
                    </a:p>
                    <a:p>
                      <a:pPr marL="285750" lvl="0" indent="-285750" algn="l" defTabSz="1507937" rtl="0" eaLnBrk="1" latinLnBrk="0" hangingPunct="1">
                        <a:buFont typeface="Arial" panose="020B0604020202020204" pitchFamily="34" charset="0"/>
                        <a:buChar char="•"/>
                      </a:pPr>
                      <a:r>
                        <a:rPr lang="en-GB" sz="1700" u="sng" kern="1200" dirty="0">
                          <a:solidFill>
                            <a:schemeClr val="tx1"/>
                          </a:solidFill>
                          <a:effectLst/>
                          <a:latin typeface="Verdana" panose="020B0604030504040204" pitchFamily="34" charset="0"/>
                          <a:ea typeface="Verdana" panose="020B0604030504040204" pitchFamily="34" charset="0"/>
                          <a:cs typeface="+mn-cs"/>
                        </a:rPr>
                        <a:t>Governance &amp; Assurance </a:t>
                      </a:r>
                      <a:r>
                        <a:rPr lang="en-GB" sz="1700" kern="1200" dirty="0">
                          <a:solidFill>
                            <a:schemeClr val="tx1"/>
                          </a:solidFill>
                          <a:effectLst/>
                          <a:latin typeface="Verdana" panose="020B0604030504040204" pitchFamily="34" charset="0"/>
                          <a:ea typeface="Verdana" panose="020B0604030504040204" pitchFamily="34" charset="0"/>
                          <a:cs typeface="+mn-cs"/>
                        </a:rPr>
                        <a:t>- Pressure Ulcer Strategic Improvement Group established, Standardised scrutiny panels aligned to national frameworks, Improved incident closure rates and data quality validation and Service Group-level bespoke Quality Improvement Plans have been developed</a:t>
                      </a:r>
                    </a:p>
                    <a:p>
                      <a:pPr marL="285750" lvl="0" indent="-285750" algn="l" defTabSz="1507937" rtl="0" eaLnBrk="1" latinLnBrk="0" hangingPunct="1">
                        <a:buFont typeface="Arial" panose="020B0604020202020204" pitchFamily="34" charset="0"/>
                        <a:buChar char="•"/>
                      </a:pPr>
                      <a:r>
                        <a:rPr lang="en-GB" sz="1700" u="sng" kern="1200" dirty="0">
                          <a:solidFill>
                            <a:schemeClr val="tx1"/>
                          </a:solidFill>
                          <a:effectLst/>
                          <a:latin typeface="Verdana" panose="020B0604030504040204" pitchFamily="34" charset="0"/>
                          <a:ea typeface="Verdana" panose="020B0604030504040204" pitchFamily="34" charset="0"/>
                          <a:cs typeface="+mn-cs"/>
                        </a:rPr>
                        <a:t>Clinical Practise and Systems </a:t>
                      </a:r>
                      <a:r>
                        <a:rPr lang="en-GB" sz="1700" kern="1200" dirty="0">
                          <a:solidFill>
                            <a:schemeClr val="tx1"/>
                          </a:solidFill>
                          <a:effectLst/>
                          <a:latin typeface="Verdana" panose="020B0604030504040204" pitchFamily="34" charset="0"/>
                          <a:ea typeface="Verdana" panose="020B0604030504040204" pitchFamily="34" charset="0"/>
                          <a:cs typeface="+mn-cs"/>
                        </a:rPr>
                        <a:t>- Implementation of standardised prevention pathways and policies (All Wales alignment), centralised Tissue Viability Service model, Rollout of digital wound imaging (Improvement Cymru), progression of equipment provision (including bed contract) and development of specialist neonatal prevention pathways</a:t>
                      </a:r>
                    </a:p>
                    <a:p>
                      <a:pPr marL="285750" lvl="0" indent="-285750" algn="l" defTabSz="1507937" rtl="0" eaLnBrk="1" latinLnBrk="0" hangingPunct="1">
                        <a:buFont typeface="Arial" panose="020B0604020202020204" pitchFamily="34" charset="0"/>
                        <a:buChar char="•"/>
                      </a:pPr>
                      <a:r>
                        <a:rPr lang="en-GB" sz="1700" i="0" u="sng" kern="1200" dirty="0">
                          <a:solidFill>
                            <a:schemeClr val="tx1"/>
                          </a:solidFill>
                          <a:effectLst/>
                          <a:latin typeface="Verdana" panose="020B0604030504040204" pitchFamily="34" charset="0"/>
                          <a:ea typeface="Verdana" panose="020B0604030504040204" pitchFamily="34" charset="0"/>
                          <a:cs typeface="+mn-cs"/>
                        </a:rPr>
                        <a:t>Workforce &amp; Education </a:t>
                      </a:r>
                      <a:r>
                        <a:rPr lang="en-GB" sz="1700" kern="1200" dirty="0">
                          <a:solidFill>
                            <a:schemeClr val="tx1"/>
                          </a:solidFill>
                          <a:effectLst/>
                          <a:latin typeface="Verdana" panose="020B0604030504040204" pitchFamily="34" charset="0"/>
                          <a:ea typeface="Verdana" panose="020B0604030504040204" pitchFamily="34" charset="0"/>
                          <a:cs typeface="+mn-cs"/>
                        </a:rPr>
                        <a:t>- Multi-modal education programme (face-to-face, virtual, video), targeted hotspot training in high-risk areas, Band 6/7 leadership development, Pre-registration Tissue Viability skills training, Tissue Viability Champions network and MDT complex wound forums</a:t>
                      </a:r>
                    </a:p>
                    <a:p>
                      <a:pPr marL="285750" lvl="0" indent="-285750" algn="l" defTabSz="1507937" rtl="0" eaLnBrk="1" latinLnBrk="0" hangingPunct="1">
                        <a:buFont typeface="Arial" panose="020B0604020202020204" pitchFamily="34" charset="0"/>
                        <a:buChar char="•"/>
                      </a:pPr>
                      <a:r>
                        <a:rPr lang="en-GB" sz="1700" u="sng" kern="1200" dirty="0">
                          <a:solidFill>
                            <a:schemeClr val="tx1"/>
                          </a:solidFill>
                          <a:effectLst/>
                          <a:latin typeface="Verdana" panose="020B0604030504040204" pitchFamily="34" charset="0"/>
                          <a:ea typeface="Verdana" panose="020B0604030504040204" pitchFamily="34" charset="0"/>
                          <a:cs typeface="+mn-cs"/>
                        </a:rPr>
                        <a:t>Audit &amp; Improvement Culture - </a:t>
                      </a:r>
                      <a:r>
                        <a:rPr lang="en-GB" sz="1700" kern="1200" dirty="0">
                          <a:solidFill>
                            <a:schemeClr val="tx1"/>
                          </a:solidFill>
                          <a:effectLst/>
                          <a:latin typeface="Verdana" panose="020B0604030504040204" pitchFamily="34" charset="0"/>
                          <a:ea typeface="Verdana" panose="020B0604030504040204" pitchFamily="34" charset="0"/>
                          <a:cs typeface="+mn-cs"/>
                        </a:rPr>
                        <a:t>Health Board-wide tissue viability audits, documentation and care quality reviews, peer review and shared learning processes and Staff engagement campaign: “Pressure Ulcer Superhero League 2026”</a:t>
                      </a:r>
                    </a:p>
                    <a:p>
                      <a:pPr marL="285750" lvl="0" indent="-285750" algn="l" defTabSz="1507937" rtl="0" eaLnBrk="1" latinLnBrk="0" hangingPunct="1">
                        <a:buFont typeface="Arial" panose="020B0604020202020204" pitchFamily="34" charset="0"/>
                        <a:buChar char="•"/>
                      </a:pPr>
                      <a:endParaRPr lang="en-GB" sz="1700" kern="1200" dirty="0">
                        <a:solidFill>
                          <a:srgbClr val="FF0000"/>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630929754"/>
                  </a:ext>
                </a:extLst>
              </a:tr>
            </a:tbl>
          </a:graphicData>
        </a:graphic>
      </p:graphicFrame>
      <p:sp>
        <p:nvSpPr>
          <p:cNvPr id="2" name="TextBox 1">
            <a:extLst>
              <a:ext uri="{FF2B5EF4-FFF2-40B4-BE49-F238E27FC236}">
                <a16:creationId xmlns:a16="http://schemas.microsoft.com/office/drawing/2014/main" id="{85578B16-3DA4-F9CE-18AC-003DEC0F98AA}"/>
              </a:ext>
            </a:extLst>
          </p:cNvPr>
          <p:cNvSpPr txBox="1"/>
          <p:nvPr/>
        </p:nvSpPr>
        <p:spPr>
          <a:xfrm>
            <a:off x="0" y="-14068"/>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sp>
        <p:nvSpPr>
          <p:cNvPr id="11" name="TextBox 10">
            <a:extLst>
              <a:ext uri="{FF2B5EF4-FFF2-40B4-BE49-F238E27FC236}">
                <a16:creationId xmlns:a16="http://schemas.microsoft.com/office/drawing/2014/main" id="{2FEC5563-3151-250E-2942-A2E0901D2F4C}"/>
              </a:ext>
            </a:extLst>
          </p:cNvPr>
          <p:cNvSpPr txBox="1"/>
          <p:nvPr/>
        </p:nvSpPr>
        <p:spPr>
          <a:xfrm>
            <a:off x="11262394" y="4339090"/>
            <a:ext cx="5982324" cy="1323439"/>
          </a:xfrm>
          <a:prstGeom prst="rect">
            <a:avLst/>
          </a:prstGeom>
          <a:solidFill>
            <a:schemeClr val="bg1"/>
          </a:solidFill>
          <a:ln>
            <a:solidFill>
              <a:schemeClr val="tx1"/>
            </a:solidFill>
          </a:ln>
        </p:spPr>
        <p:txBody>
          <a:bodyPr rot="0" spcFirstLastPara="0" vertOverflow="overflow" horzOverflow="overflow" vert="horz" wrap="square" lIns="91438" tIns="45720" rIns="91438" bIns="45720" numCol="1" spcCol="0" rtlCol="0" fromWordArt="0" anchor="t" anchorCtr="0" forceAA="0" compatLnSpc="1">
            <a:prstTxWarp prst="textNoShape">
              <a:avLst/>
            </a:prstTxWarp>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buNone/>
            </a:pPr>
            <a:r>
              <a:rPr lang="en-GB" sz="1600" b="1" dirty="0">
                <a:latin typeface="Verdana" panose="020B0604030504040204" pitchFamily="34" charset="0"/>
                <a:ea typeface="Verdana" panose="020B0604030504040204" pitchFamily="34" charset="0"/>
                <a:cs typeface="Arial" panose="020B0604020202020204" pitchFamily="34" charset="0"/>
              </a:rPr>
              <a:t>What we expect to see (Outcomes by 2027)</a:t>
            </a:r>
            <a:r>
              <a:rPr lang="en-GB" sz="1600" b="1" u="sng" dirty="0">
                <a:latin typeface="Verdana" panose="020B0604030504040204" pitchFamily="34" charset="0"/>
                <a:ea typeface="Verdana" panose="020B0604030504040204" pitchFamily="34" charset="0"/>
                <a:cs typeface="Arial" panose="020B0604020202020204" pitchFamily="34" charset="0"/>
              </a:rPr>
              <a:t>:</a:t>
            </a:r>
            <a:endParaRPr lang="en-GB" sz="1600" u="sng" dirty="0">
              <a:latin typeface="Verdana" panose="020B0604030504040204" pitchFamily="34" charset="0"/>
              <a:ea typeface="Verdana" panose="020B0604030504040204" pitchFamily="34" charset="0"/>
              <a:cs typeface="Arial" panose="020B0604020202020204" pitchFamily="34" charset="0"/>
            </a:endParaRPr>
          </a:p>
          <a:p>
            <a:pPr>
              <a:buFont typeface="Arial" panose="020B0604020202020204" pitchFamily="34" charset="0"/>
              <a:buChar char="•"/>
            </a:pPr>
            <a:r>
              <a:rPr lang="en-GB" sz="1600" dirty="0">
                <a:latin typeface="Verdana" panose="020B0604030504040204" pitchFamily="34" charset="0"/>
                <a:ea typeface="Verdana" panose="020B0604030504040204" pitchFamily="34" charset="0"/>
                <a:cs typeface="Arial" panose="020B0604020202020204" pitchFamily="34" charset="0"/>
              </a:rPr>
              <a:t>↓ 20% PU rates in acute sites; ≤1.6/1000 bed days.</a:t>
            </a:r>
          </a:p>
          <a:p>
            <a:pPr>
              <a:buFont typeface="Arial" panose="020B0604020202020204" pitchFamily="34" charset="0"/>
              <a:buChar char="•"/>
            </a:pPr>
            <a:r>
              <a:rPr lang="en-GB" sz="1600" dirty="0">
                <a:latin typeface="Verdana" panose="020B0604030504040204" pitchFamily="34" charset="0"/>
                <a:ea typeface="Verdana" panose="020B0604030504040204" pitchFamily="34" charset="0"/>
                <a:cs typeface="Arial" panose="020B0604020202020204" pitchFamily="34" charset="0"/>
              </a:rPr>
              <a:t>↓ 20 % avoidable PU in HB.</a:t>
            </a:r>
          </a:p>
          <a:p>
            <a:pPr>
              <a:buFont typeface="Arial" panose="020B0604020202020204" pitchFamily="34" charset="0"/>
              <a:buChar char="•"/>
            </a:pPr>
            <a:r>
              <a:rPr lang="en-GB" sz="1600" dirty="0">
                <a:latin typeface="Verdana" panose="020B0604030504040204" pitchFamily="34" charset="0"/>
                <a:ea typeface="Verdana" panose="020B0604030504040204" pitchFamily="34" charset="0"/>
                <a:cs typeface="Arial" panose="020B0604020202020204" pitchFamily="34" charset="0"/>
              </a:rPr>
              <a:t>↓ Reduce the total number of HBA incidents by 10% </a:t>
            </a:r>
          </a:p>
          <a:p>
            <a:pPr>
              <a:buFont typeface="Arial" panose="020B0604020202020204" pitchFamily="34" charset="0"/>
              <a:buChar char="•"/>
            </a:pPr>
            <a:r>
              <a:rPr lang="en-GB" sz="1600" dirty="0">
                <a:latin typeface="Verdana" panose="020B0604030504040204" pitchFamily="34" charset="0"/>
                <a:ea typeface="Verdana" panose="020B0604030504040204" pitchFamily="34" charset="0"/>
                <a:cs typeface="Arial" panose="020B0604020202020204" pitchFamily="34" charset="0"/>
              </a:rPr>
              <a:t>↓ Reduce HB acquired Deep damage by 10% </a:t>
            </a:r>
          </a:p>
        </p:txBody>
      </p:sp>
      <p:pic>
        <p:nvPicPr>
          <p:cNvPr id="5" name="Picture 4">
            <a:extLst>
              <a:ext uri="{FF2B5EF4-FFF2-40B4-BE49-F238E27FC236}">
                <a16:creationId xmlns:a16="http://schemas.microsoft.com/office/drawing/2014/main" id="{1D8AA32E-5FDD-C095-4F78-FFD5D7D03D20}"/>
              </a:ext>
            </a:extLst>
          </p:cNvPr>
          <p:cNvPicPr>
            <a:picLocks noChangeAspect="1"/>
          </p:cNvPicPr>
          <p:nvPr/>
        </p:nvPicPr>
        <p:blipFill>
          <a:blip r:embed="rId3"/>
          <a:stretch>
            <a:fillRect/>
          </a:stretch>
        </p:blipFill>
        <p:spPr>
          <a:xfrm>
            <a:off x="506917" y="1539875"/>
            <a:ext cx="8336379" cy="4571114"/>
          </a:xfrm>
          <a:prstGeom prst="rect">
            <a:avLst/>
          </a:prstGeom>
        </p:spPr>
      </p:pic>
      <p:sp>
        <p:nvSpPr>
          <p:cNvPr id="6" name="TextBox 5">
            <a:extLst>
              <a:ext uri="{FF2B5EF4-FFF2-40B4-BE49-F238E27FC236}">
                <a16:creationId xmlns:a16="http://schemas.microsoft.com/office/drawing/2014/main" id="{1B5DFF65-5C58-B8B6-1DB3-E1C0F8B22165}"/>
              </a:ext>
            </a:extLst>
          </p:cNvPr>
          <p:cNvSpPr txBox="1"/>
          <p:nvPr/>
        </p:nvSpPr>
        <p:spPr>
          <a:xfrm>
            <a:off x="254355" y="8822131"/>
            <a:ext cx="8773035" cy="2487219"/>
          </a:xfrm>
          <a:prstGeom prst="rect">
            <a:avLst/>
          </a:prstGeom>
          <a:noFill/>
        </p:spPr>
        <p:txBody>
          <a:bodyPr wrap="square" rtlCol="0">
            <a:spAutoFit/>
          </a:bodyPr>
          <a:lstStyle/>
          <a:p>
            <a:r>
              <a:rPr lang="en-GB" sz="1700" b="1" dirty="0">
                <a:latin typeface="Verdana" panose="020B0604030504040204" pitchFamily="34" charset="0"/>
                <a:ea typeface="Verdana" panose="020B0604030504040204" pitchFamily="34" charset="0"/>
              </a:rPr>
              <a:t>What are the risks to delivery? </a:t>
            </a:r>
            <a:endParaRPr lang="en-GB" sz="1700" dirty="0">
              <a:latin typeface="Verdana" panose="020B0604030504040204" pitchFamily="34" charset="0"/>
              <a:ea typeface="Verdana" panose="020B0604030504040204" pitchFamily="34" charset="0"/>
            </a:endParaRPr>
          </a:p>
          <a:p>
            <a:pPr marL="285750" lvl="0" indent="-285750" defTabSz="1507937" fontAlgn="t">
              <a:lnSpc>
                <a:spcPts val="1500"/>
              </a:lnSpc>
              <a:buFont typeface="Arial" panose="020B0604020202020204" pitchFamily="34" charset="0"/>
              <a:buChar char="•"/>
            </a:pPr>
            <a:r>
              <a:rPr lang="en-GB" sz="1700" dirty="0">
                <a:latin typeface="Verdana" panose="020B0604030504040204" pitchFamily="34" charset="0"/>
                <a:ea typeface="Verdana" panose="020B0604030504040204" pitchFamily="34" charset="0"/>
              </a:rPr>
              <a:t>Improvement in the number of incidents closed (64% in Quarter 4), </a:t>
            </a:r>
          </a:p>
          <a:p>
            <a:pPr marL="285750" lvl="0" indent="-285750" defTabSz="1507937" fontAlgn="t">
              <a:lnSpc>
                <a:spcPts val="1500"/>
              </a:lnSpc>
              <a:buFont typeface="Arial" panose="020B0604020202020204" pitchFamily="34" charset="0"/>
              <a:buChar char="•"/>
            </a:pPr>
            <a:r>
              <a:rPr lang="en-GB" sz="1700" dirty="0">
                <a:latin typeface="Verdana" panose="020B0604030504040204" pitchFamily="34" charset="0"/>
                <a:ea typeface="Verdana" panose="020B0604030504040204" pitchFamily="34" charset="0"/>
              </a:rPr>
              <a:t>Focus on increasing the accuracy of data</a:t>
            </a:r>
          </a:p>
          <a:p>
            <a:pPr marL="285750" lvl="0" indent="-285750" defTabSz="1507937" fontAlgn="t">
              <a:lnSpc>
                <a:spcPts val="1500"/>
              </a:lnSpc>
              <a:buFont typeface="Arial" panose="020B0604020202020204" pitchFamily="34" charset="0"/>
              <a:buChar char="•"/>
            </a:pPr>
            <a:r>
              <a:rPr lang="en-GB" sz="1700" dirty="0">
                <a:latin typeface="Verdana" panose="020B0604030504040204" pitchFamily="34" charset="0"/>
                <a:ea typeface="Verdana" panose="020B0604030504040204" pitchFamily="34" charset="0"/>
              </a:rPr>
              <a:t>Pressure Ulcer Strategic Group, Scrutiny alignment and peer reviews.</a:t>
            </a:r>
          </a:p>
          <a:p>
            <a:pPr marL="285750" lvl="0" indent="-285750" defTabSz="1507937" fontAlgn="t">
              <a:lnSpc>
                <a:spcPts val="1500"/>
              </a:lnSpc>
              <a:buFont typeface="Arial" panose="020B0604020202020204" pitchFamily="34" charset="0"/>
              <a:buChar char="•"/>
            </a:pPr>
            <a:r>
              <a:rPr lang="en-GB" sz="1700" dirty="0">
                <a:latin typeface="Verdana" panose="020B0604030504040204" pitchFamily="34" charset="0"/>
                <a:ea typeface="Verdana" panose="020B0604030504040204" pitchFamily="34" charset="0"/>
              </a:rPr>
              <a:t>Audit of documentation and care provided</a:t>
            </a:r>
          </a:p>
          <a:p>
            <a:pPr marL="285750" lvl="0" indent="-285750" defTabSz="1507937" fontAlgn="t">
              <a:lnSpc>
                <a:spcPts val="1500"/>
              </a:lnSpc>
              <a:buFont typeface="Arial" panose="020B0604020202020204" pitchFamily="34" charset="0"/>
              <a:buChar char="•"/>
            </a:pPr>
            <a:r>
              <a:rPr lang="en-GB" sz="1700" dirty="0">
                <a:latin typeface="Verdana" panose="020B0604030504040204" pitchFamily="34" charset="0"/>
                <a:ea typeface="Verdana" panose="020B0604030504040204" pitchFamily="34" charset="0"/>
              </a:rPr>
              <a:t>Multi-layered education (face-to-face, Teams, videos</a:t>
            </a:r>
          </a:p>
          <a:p>
            <a:pPr marL="285750" lvl="0" indent="-285750" defTabSz="1507937" fontAlgn="t">
              <a:lnSpc>
                <a:spcPts val="1500"/>
              </a:lnSpc>
              <a:buFont typeface="Arial" panose="020B0604020202020204" pitchFamily="34" charset="0"/>
              <a:buChar char="•"/>
            </a:pPr>
            <a:r>
              <a:rPr lang="en-GB" sz="1700" dirty="0">
                <a:latin typeface="Verdana" panose="020B0604030504040204" pitchFamily="34" charset="0"/>
                <a:ea typeface="Verdana" panose="020B0604030504040204" pitchFamily="34" charset="0"/>
              </a:rPr>
              <a:t>Development of PU pathways, policies, and improvement plans supported by All Wales Tissue Viability Forum. </a:t>
            </a:r>
          </a:p>
          <a:p>
            <a:pPr marL="285750" lvl="0" indent="-285750" defTabSz="1507937" fontAlgn="t">
              <a:lnSpc>
                <a:spcPts val="1500"/>
              </a:lnSpc>
              <a:buFont typeface="Arial" panose="020B0604020202020204" pitchFamily="34" charset="0"/>
              <a:buChar char="•"/>
            </a:pPr>
            <a:r>
              <a:rPr lang="en-GB" sz="1700" dirty="0">
                <a:latin typeface="Verdana" panose="020B0604030504040204" pitchFamily="34" charset="0"/>
                <a:ea typeface="Verdana" panose="020B0604030504040204" pitchFamily="34" charset="0"/>
              </a:rPr>
              <a:t>Centralised Tissue Viability service, digital wound imaging </a:t>
            </a:r>
          </a:p>
          <a:p>
            <a:pPr marL="285750" lvl="0" indent="-285750" defTabSz="1507937" fontAlgn="t">
              <a:lnSpc>
                <a:spcPts val="1500"/>
              </a:lnSpc>
              <a:buFont typeface="Arial" panose="020B0604020202020204" pitchFamily="34" charset="0"/>
              <a:buChar char="•"/>
            </a:pPr>
            <a:r>
              <a:rPr lang="en-GB" sz="1700" dirty="0">
                <a:latin typeface="Verdana" panose="020B0604030504040204" pitchFamily="34" charset="0"/>
                <a:ea typeface="Verdana" panose="020B0604030504040204" pitchFamily="34" charset="0"/>
              </a:rPr>
              <a:t>(Improvement Cymru), and bed contract finalisation. Shared education, champions and skills programme</a:t>
            </a:r>
          </a:p>
          <a:p>
            <a:pPr marL="285750" lvl="0" indent="-285750" defTabSz="1507937" fontAlgn="t">
              <a:lnSpc>
                <a:spcPts val="1500"/>
              </a:lnSpc>
              <a:buFont typeface="Arial" panose="020B0604020202020204" pitchFamily="34" charset="0"/>
              <a:buChar char="•"/>
            </a:pPr>
            <a:r>
              <a:rPr lang="en-GB" sz="1700" dirty="0">
                <a:latin typeface="Verdana" panose="020B0604030504040204" pitchFamily="34" charset="0"/>
                <a:ea typeface="Verdana" panose="020B0604030504040204" pitchFamily="34" charset="0"/>
              </a:rPr>
              <a:t>Quality Improvement awareness campaign 2026 </a:t>
            </a:r>
          </a:p>
        </p:txBody>
      </p:sp>
      <p:pic>
        <p:nvPicPr>
          <p:cNvPr id="7" name="Picture 6">
            <a:extLst>
              <a:ext uri="{FF2B5EF4-FFF2-40B4-BE49-F238E27FC236}">
                <a16:creationId xmlns:a16="http://schemas.microsoft.com/office/drawing/2014/main" id="{92BCE926-469E-A1E3-1B28-6B0779FC21BA}"/>
              </a:ext>
            </a:extLst>
          </p:cNvPr>
          <p:cNvPicPr>
            <a:picLocks noChangeAspect="1"/>
          </p:cNvPicPr>
          <p:nvPr/>
        </p:nvPicPr>
        <p:blipFill>
          <a:blip r:embed="rId4"/>
          <a:stretch>
            <a:fillRect/>
          </a:stretch>
        </p:blipFill>
        <p:spPr>
          <a:xfrm>
            <a:off x="9304262" y="8582025"/>
            <a:ext cx="4939581" cy="2727325"/>
          </a:xfrm>
          <a:prstGeom prst="rect">
            <a:avLst/>
          </a:prstGeom>
        </p:spPr>
      </p:pic>
      <p:pic>
        <p:nvPicPr>
          <p:cNvPr id="9" name="Picture 8">
            <a:extLst>
              <a:ext uri="{FF2B5EF4-FFF2-40B4-BE49-F238E27FC236}">
                <a16:creationId xmlns:a16="http://schemas.microsoft.com/office/drawing/2014/main" id="{0C8EAA6E-9B58-7A7B-D8BB-22B86FAE9EC9}"/>
              </a:ext>
            </a:extLst>
          </p:cNvPr>
          <p:cNvPicPr>
            <a:picLocks noChangeAspect="1"/>
          </p:cNvPicPr>
          <p:nvPr/>
        </p:nvPicPr>
        <p:blipFill>
          <a:blip r:embed="rId5"/>
          <a:stretch>
            <a:fillRect/>
          </a:stretch>
        </p:blipFill>
        <p:spPr>
          <a:xfrm>
            <a:off x="14439630" y="8617953"/>
            <a:ext cx="5411703" cy="2691397"/>
          </a:xfrm>
          <a:prstGeom prst="rect">
            <a:avLst/>
          </a:prstGeom>
        </p:spPr>
      </p:pic>
    </p:spTree>
    <p:extLst>
      <p:ext uri="{BB962C8B-B14F-4D97-AF65-F5344CB8AC3E}">
        <p14:creationId xmlns:p14="http://schemas.microsoft.com/office/powerpoint/2010/main" val="1490719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3624CB-1951-FB19-5D42-4175997DFB8B}"/>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3C7CC44B-6E01-6738-BDF3-4037D7DDC01A}"/>
              </a:ext>
            </a:extLst>
          </p:cNvPr>
          <p:cNvGraphicFramePr>
            <a:graphicFrameLocks noGrp="1"/>
          </p:cNvGraphicFramePr>
          <p:nvPr>
            <p:extLst>
              <p:ext uri="{D42A27DB-BD31-4B8C-83A1-F6EECF244321}">
                <p14:modId xmlns:p14="http://schemas.microsoft.com/office/powerpoint/2010/main" val="2247254748"/>
              </p:ext>
            </p:extLst>
          </p:nvPr>
        </p:nvGraphicFramePr>
        <p:xfrm>
          <a:off x="0" y="570707"/>
          <a:ext cx="20105688" cy="8182673"/>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696933">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i="0" dirty="0">
                          <a:solidFill>
                            <a:schemeClr val="dk1"/>
                          </a:solidFill>
                          <a:effectLst/>
                          <a:latin typeface="Verdana" panose="020B0604030504040204" pitchFamily="34" charset="0"/>
                          <a:ea typeface="Verdana" panose="020B0604030504040204" pitchFamily="34" charset="0"/>
                          <a:cs typeface="+mn-cs"/>
                        </a:rPr>
                        <a:t>TI Target: </a:t>
                      </a:r>
                      <a:r>
                        <a:rPr lang="en-GB" sz="16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2">
                  <a:txBody>
                    <a:bodyPr/>
                    <a:lstStyle/>
                    <a:p>
                      <a:pPr algn="ctr"/>
                      <a:r>
                        <a:rPr lang="en-GB" sz="1600" dirty="0">
                          <a:solidFill>
                            <a:schemeClr val="tx1"/>
                          </a:solidFill>
                          <a:latin typeface="Verdana" panose="020B0604030504040204" pitchFamily="34" charset="0"/>
                          <a:ea typeface="Verdana" panose="020B0604030504040204" pitchFamily="34" charset="0"/>
                        </a:rPr>
                        <a:t>June 2026 Performance</a:t>
                      </a:r>
                    </a:p>
                    <a:p>
                      <a:pPr algn="ctr"/>
                      <a:endParaRPr lang="en-GB" sz="160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2">
                  <a:txBody>
                    <a:bodyPr/>
                    <a:lstStyle/>
                    <a:p>
                      <a:pPr algn="ctr"/>
                      <a:r>
                        <a:rPr lang="en-GB" sz="1600" b="1" dirty="0">
                          <a:solidFill>
                            <a:schemeClr val="tx1"/>
                          </a:solidFill>
                          <a:latin typeface="Verdana" panose="020B0604030504040204" pitchFamily="34" charset="0"/>
                          <a:ea typeface="Verdana" panose="020B0604030504040204" pitchFamily="34" charset="0"/>
                        </a:rPr>
                        <a:t>359 (11.6% reduction)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554926024"/>
                  </a:ext>
                </a:extLst>
              </a:tr>
              <a:tr h="566780">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i="0" dirty="0">
                          <a:solidFill>
                            <a:schemeClr val="dk1"/>
                          </a:solidFill>
                          <a:effectLst/>
                          <a:latin typeface="Verdana" panose="020B0604030504040204" pitchFamily="34" charset="0"/>
                          <a:ea typeface="Verdana" panose="020B0604030504040204" pitchFamily="34" charset="0"/>
                          <a:cs typeface="+mn-cs"/>
                        </a:rPr>
                        <a:t>Annual Plan ambition: </a:t>
                      </a:r>
                      <a:r>
                        <a:rPr lang="en-GB" sz="1600" b="0" i="0" dirty="0">
                          <a:solidFill>
                            <a:schemeClr val="dk1"/>
                          </a:solidFill>
                          <a:effectLst/>
                          <a:latin typeface="Verdana" panose="020B0604030504040204" pitchFamily="34" charset="0"/>
                          <a:ea typeface="Verdana" panose="020B0604030504040204" pitchFamily="34" charset="0"/>
                          <a:cs typeface="+mn-cs"/>
                        </a:rPr>
                        <a:t>0 ambulance handovers &gt; 45 minutes from September 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v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vMerge="1">
                  <a:txBody>
                    <a:bodyPr/>
                    <a:lstStyle/>
                    <a:p>
                      <a:pPr algn="ctr"/>
                      <a:endParaRPr lang="en-GB" sz="1600" b="1"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459817464"/>
                  </a:ext>
                </a:extLst>
              </a:tr>
              <a:tr h="6577820">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600" b="1" dirty="0">
                          <a:latin typeface="Verdana" panose="020B0604030504040204" pitchFamily="34" charset="0"/>
                          <a:ea typeface="Verdana" panose="020B0604030504040204" pitchFamily="34" charset="0"/>
                        </a:rPr>
                        <a:t>How are we doing? </a:t>
                      </a:r>
                    </a:p>
                    <a:p>
                      <a:r>
                        <a:rPr lang="en-GB" sz="1600" b="0" dirty="0">
                          <a:solidFill>
                            <a:schemeClr val="tx1"/>
                          </a:solidFill>
                          <a:latin typeface="Verdana" panose="020B0604030504040204" pitchFamily="34" charset="0"/>
                          <a:ea typeface="Verdana" panose="020B0604030504040204" pitchFamily="34" charset="0"/>
                        </a:rPr>
                        <a:t>In June 2026, the organisation reported a reduction in the number of ambulance handovers over one hour, reporting a 11.6% reduction in ambulance handovers. The Health Board have met the TI target of achieving an 11% reduction in figures for 3 months running. </a:t>
                      </a:r>
                      <a:endParaRPr lang="en-GB" sz="1600" dirty="0">
                        <a:solidFill>
                          <a:schemeClr val="tx1"/>
                        </a:solidFill>
                        <a:latin typeface="Verdana" panose="020B0604030504040204" pitchFamily="34" charset="0"/>
                        <a:ea typeface="Verdana" panose="020B0604030504040204" pitchFamily="34" charset="0"/>
                      </a:endParaRPr>
                    </a:p>
                    <a:p>
                      <a:endParaRPr lang="en-GB" sz="1600" dirty="0">
                        <a:solidFill>
                          <a:srgbClr val="FF0000"/>
                        </a:solidFill>
                        <a:latin typeface="Verdana" panose="020B0604030504040204" pitchFamily="34" charset="0"/>
                        <a:ea typeface="Verdana" panose="020B0604030504040204" pitchFamily="34" charset="0"/>
                      </a:endParaRPr>
                    </a:p>
                    <a:p>
                      <a:r>
                        <a:rPr lang="en-GB" sz="1600" b="1" dirty="0">
                          <a:solidFill>
                            <a:schemeClr val="tx1"/>
                          </a:solidFill>
                          <a:latin typeface="Verdana" panose="020B0604030504040204" pitchFamily="34" charset="0"/>
                          <a:ea typeface="Verdana" panose="020B0604030504040204" pitchFamily="34" charset="0"/>
                        </a:rPr>
                        <a:t>What actions are we taking to improve?</a:t>
                      </a:r>
                    </a:p>
                    <a:p>
                      <a:pPr marL="285750" marR="0" lvl="0" indent="-285750" algn="l" rtl="0" eaLnBrk="1" fontAlgn="auto" latinLnBrk="0" hangingPunct="1">
                        <a:lnSpc>
                          <a:spcPct val="100000"/>
                        </a:lnSpc>
                        <a:spcBef>
                          <a:spcPts val="0"/>
                        </a:spcBef>
                        <a:spcAft>
                          <a:spcPts val="0"/>
                        </a:spcAft>
                        <a:buClr>
                          <a:srgbClr val="000000"/>
                        </a:buClr>
                        <a:buSzTx/>
                        <a:buFont typeface="Arial,Sans-Serif"/>
                        <a:buChar char="•"/>
                      </a:pPr>
                      <a:r>
                        <a:rPr lang="en-US" sz="1600" dirty="0">
                          <a:solidFill>
                            <a:schemeClr val="tx1"/>
                          </a:solidFill>
                          <a:latin typeface="Verdana" panose="020B0604030504040204" pitchFamily="34" charset="0"/>
                          <a:ea typeface="Verdana" panose="020B0604030504040204" pitchFamily="34" charset="0"/>
                          <a:cs typeface="Calibri"/>
                        </a:rPr>
                        <a:t>Call before conveyance (CCBC) Care Home PDSA is having a small but positive impact  - </a:t>
                      </a:r>
                      <a:r>
                        <a:rPr lang="en-US" sz="1600" b="1" dirty="0">
                          <a:solidFill>
                            <a:schemeClr val="tx1"/>
                          </a:solidFill>
                          <a:latin typeface="Verdana" panose="020B0604030504040204" pitchFamily="34" charset="0"/>
                          <a:ea typeface="Verdana" panose="020B0604030504040204" pitchFamily="34" charset="0"/>
                          <a:cs typeface="Calibri"/>
                        </a:rPr>
                        <a:t>recent empirical data suggests a reduction of 5-6 ambulance attends per day</a:t>
                      </a:r>
                    </a:p>
                    <a:p>
                      <a:pPr marL="285750" marR="0" lvl="0" indent="-285750" algn="l" rtl="0" eaLnBrk="1" fontAlgn="auto" latinLnBrk="0" hangingPunct="1">
                        <a:lnSpc>
                          <a:spcPct val="100000"/>
                        </a:lnSpc>
                        <a:spcBef>
                          <a:spcPts val="0"/>
                        </a:spcBef>
                        <a:spcAft>
                          <a:spcPts val="0"/>
                        </a:spcAft>
                        <a:buClr>
                          <a:srgbClr val="000000"/>
                        </a:buClr>
                        <a:buSzTx/>
                        <a:buFont typeface="Arial,Sans-Serif"/>
                        <a:buChar char="•"/>
                      </a:pPr>
                      <a:r>
                        <a:rPr lang="en-US" sz="1600" b="0" i="0" u="none" strike="noStrike" noProof="0" dirty="0">
                          <a:solidFill>
                            <a:schemeClr val="tx1"/>
                          </a:solidFill>
                          <a:latin typeface="Verdana" panose="020B0604030504040204" pitchFamily="34" charset="0"/>
                          <a:ea typeface="Verdana" panose="020B0604030504040204" pitchFamily="34" charset="0"/>
                          <a:cs typeface="Calibri"/>
                        </a:rPr>
                        <a:t>Contact First GP </a:t>
                      </a:r>
                      <a:r>
                        <a:rPr lang="en-US" sz="1600" b="0" i="0" u="none" strike="noStrike" noProof="0" dirty="0" err="1">
                          <a:solidFill>
                            <a:schemeClr val="tx1"/>
                          </a:solidFill>
                          <a:latin typeface="Verdana" panose="020B0604030504040204" pitchFamily="34" charset="0"/>
                          <a:ea typeface="Verdana" panose="020B0604030504040204" pitchFamily="34" charset="0"/>
                          <a:cs typeface="Calibri"/>
                        </a:rPr>
                        <a:t>mobilised</a:t>
                      </a:r>
                      <a:r>
                        <a:rPr lang="en-US" sz="1600" b="0" i="0" u="none" strike="noStrike" noProof="0" dirty="0">
                          <a:solidFill>
                            <a:schemeClr val="tx1"/>
                          </a:solidFill>
                          <a:latin typeface="Verdana" panose="020B0604030504040204" pitchFamily="34" charset="0"/>
                          <a:ea typeface="Verdana" panose="020B0604030504040204" pitchFamily="34" charset="0"/>
                          <a:cs typeface="Calibri"/>
                        </a:rPr>
                        <a:t> into SPOA (full CCBC enabler) to enable call before conveyance (CCBC) for all ambulances (</a:t>
                      </a:r>
                      <a:r>
                        <a:rPr lang="en-US" sz="1600" b="0" i="0" u="none" strike="noStrike" noProof="0" dirty="0" err="1">
                          <a:solidFill>
                            <a:schemeClr val="tx1"/>
                          </a:solidFill>
                          <a:latin typeface="Verdana" panose="020B0604030504040204" pitchFamily="34" charset="0"/>
                          <a:ea typeface="Verdana" panose="020B0604030504040204" pitchFamily="34" charset="0"/>
                          <a:cs typeface="Calibri"/>
                        </a:rPr>
                        <a:t>exc</a:t>
                      </a:r>
                      <a:r>
                        <a:rPr lang="en-US" sz="1600" b="0" i="0" u="none" strike="noStrike" noProof="0" dirty="0">
                          <a:solidFill>
                            <a:schemeClr val="tx1"/>
                          </a:solidFill>
                          <a:latin typeface="Verdana" panose="020B0604030504040204" pitchFamily="34" charset="0"/>
                          <a:ea typeface="Verdana" panose="020B0604030504040204" pitchFamily="34" charset="0"/>
                          <a:cs typeface="Calibri"/>
                        </a:rPr>
                        <a:t> red and purple). </a:t>
                      </a:r>
                    </a:p>
                    <a:p>
                      <a:pPr marL="285750" marR="0" lvl="0" indent="-285750" algn="l" rtl="0" eaLnBrk="1" fontAlgn="auto" latinLnBrk="0" hangingPunct="1">
                        <a:lnSpc>
                          <a:spcPct val="100000"/>
                        </a:lnSpc>
                        <a:spcBef>
                          <a:spcPts val="0"/>
                        </a:spcBef>
                        <a:spcAft>
                          <a:spcPts val="0"/>
                        </a:spcAft>
                        <a:buClr>
                          <a:srgbClr val="000000"/>
                        </a:buClr>
                        <a:buSzTx/>
                        <a:buFont typeface="Arial,Sans-Serif"/>
                        <a:buChar char="•"/>
                      </a:pPr>
                      <a:r>
                        <a:rPr lang="en-US" sz="1600" dirty="0">
                          <a:solidFill>
                            <a:schemeClr val="tx1"/>
                          </a:solidFill>
                          <a:latin typeface="Verdana" panose="020B0604030504040204" pitchFamily="34" charset="0"/>
                          <a:ea typeface="Verdana" panose="020B0604030504040204" pitchFamily="34" charset="0"/>
                          <a:cs typeface="Calibri"/>
                        </a:rPr>
                        <a:t>Heightened WAST focus on the decision to convey, patient by patient </a:t>
                      </a:r>
                    </a:p>
                    <a:p>
                      <a:pPr marL="285750" marR="0" lvl="0" indent="-285750" algn="l" rtl="0" eaLnBrk="1" fontAlgn="auto" latinLnBrk="0" hangingPunct="1">
                        <a:lnSpc>
                          <a:spcPct val="100000"/>
                        </a:lnSpc>
                        <a:spcBef>
                          <a:spcPts val="0"/>
                        </a:spcBef>
                        <a:spcAft>
                          <a:spcPts val="0"/>
                        </a:spcAft>
                        <a:buClr>
                          <a:srgbClr val="000000"/>
                        </a:buClr>
                        <a:buSzTx/>
                        <a:buFont typeface="Arial,Sans-Serif"/>
                        <a:buChar char="•"/>
                      </a:pPr>
                      <a:r>
                        <a:rPr lang="en-US" sz="1600" dirty="0">
                          <a:solidFill>
                            <a:schemeClr val="tx1"/>
                          </a:solidFill>
                          <a:latin typeface="Verdana" panose="020B0604030504040204" pitchFamily="34" charset="0"/>
                          <a:ea typeface="Verdana" panose="020B0604030504040204" pitchFamily="34" charset="0"/>
                          <a:cs typeface="Calibri"/>
                        </a:rPr>
                        <a:t>SPOA direct referral pathways into all specialties - </a:t>
                      </a:r>
                      <a:r>
                        <a:rPr lang="en-US" sz="1600" b="1" dirty="0">
                          <a:solidFill>
                            <a:schemeClr val="tx1"/>
                          </a:solidFill>
                          <a:latin typeface="Verdana" panose="020B0604030504040204" pitchFamily="34" charset="0"/>
                          <a:ea typeface="Verdana" panose="020B0604030504040204" pitchFamily="34" charset="0"/>
                          <a:cs typeface="Calibri"/>
                        </a:rPr>
                        <a:t>end June 26</a:t>
                      </a:r>
                      <a:r>
                        <a:rPr lang="en-US" sz="1600" dirty="0">
                          <a:solidFill>
                            <a:schemeClr val="tx1"/>
                          </a:solidFill>
                          <a:latin typeface="Verdana" panose="020B0604030504040204" pitchFamily="34" charset="0"/>
                          <a:ea typeface="Verdana" panose="020B0604030504040204" pitchFamily="34" charset="0"/>
                          <a:cs typeface="Calibri"/>
                        </a:rPr>
                        <a:t>. </a:t>
                      </a:r>
                      <a:r>
                        <a:rPr lang="en-US" sz="1600" b="1" dirty="0">
                          <a:solidFill>
                            <a:schemeClr val="tx1"/>
                          </a:solidFill>
                          <a:latin typeface="Verdana" panose="020B0604030504040204" pitchFamily="34" charset="0"/>
                          <a:ea typeface="Verdana" panose="020B0604030504040204" pitchFamily="34" charset="0"/>
                          <a:cs typeface="Calibri"/>
                        </a:rPr>
                        <a:t>Aim 2-3 diverted away from ED/day (weekdays).</a:t>
                      </a:r>
                    </a:p>
                    <a:p>
                      <a:pPr marL="285750" marR="0" lvl="0" indent="-285750" algn="l" defTabSz="1507937" rtl="0" eaLnBrk="1" fontAlgn="auto" latinLnBrk="0" hangingPunct="1">
                        <a:lnSpc>
                          <a:spcPct val="100000"/>
                        </a:lnSpc>
                        <a:spcBef>
                          <a:spcPts val="0"/>
                        </a:spcBef>
                        <a:spcAft>
                          <a:spcPts val="0"/>
                        </a:spcAft>
                        <a:buClr>
                          <a:srgbClr val="000000"/>
                        </a:buClr>
                        <a:buSzTx/>
                        <a:buFont typeface="Arial,Sans-Serif"/>
                        <a:buChar char="•"/>
                        <a:tabLst/>
                        <a:defRPr/>
                      </a:pPr>
                      <a:r>
                        <a:rPr lang="en-US" sz="1600" dirty="0">
                          <a:solidFill>
                            <a:schemeClr val="tx1"/>
                          </a:solidFill>
                          <a:latin typeface="Verdana" panose="020B0604030504040204" pitchFamily="34" charset="0"/>
                          <a:ea typeface="Verdana" panose="020B0604030504040204" pitchFamily="34" charset="0"/>
                          <a:cs typeface="Calibri"/>
                        </a:rPr>
                        <a:t>Falls pathway - use of St Johns vehicle to respond &gt; CCBC - pilot with WAST - </a:t>
                      </a:r>
                      <a:r>
                        <a:rPr lang="en-US" sz="1600" b="1" dirty="0">
                          <a:solidFill>
                            <a:schemeClr val="tx1"/>
                          </a:solidFill>
                          <a:latin typeface="Verdana" panose="020B0604030504040204" pitchFamily="34" charset="0"/>
                          <a:ea typeface="Verdana" panose="020B0604030504040204" pitchFamily="34" charset="0"/>
                          <a:cs typeface="Calibri"/>
                        </a:rPr>
                        <a:t>mid June 26. Aim improve outcomes/reduce interventions</a:t>
                      </a:r>
                    </a:p>
                    <a:p>
                      <a:pPr marL="285750" marR="0" lvl="0" indent="-285750" algn="l" defTabSz="1507937" rtl="0" eaLnBrk="1" fontAlgn="auto" latinLnBrk="0" hangingPunct="1">
                        <a:lnSpc>
                          <a:spcPct val="100000"/>
                        </a:lnSpc>
                        <a:spcBef>
                          <a:spcPts val="0"/>
                        </a:spcBef>
                        <a:spcAft>
                          <a:spcPts val="0"/>
                        </a:spcAft>
                        <a:buClr>
                          <a:srgbClr val="000000"/>
                        </a:buClr>
                        <a:buSzTx/>
                        <a:buFont typeface="Arial,Sans-Serif"/>
                        <a:buChar char="•"/>
                        <a:tabLst/>
                        <a:defRPr/>
                      </a:pPr>
                      <a:r>
                        <a:rPr lang="en-US" sz="1600" dirty="0">
                          <a:solidFill>
                            <a:schemeClr val="tx1"/>
                          </a:solidFill>
                          <a:latin typeface="Verdana" panose="020B0604030504040204" pitchFamily="34" charset="0"/>
                          <a:ea typeface="Verdana" panose="020B0604030504040204" pitchFamily="34" charset="0"/>
                          <a:cs typeface="Calibri"/>
                        </a:rPr>
                        <a:t>Continue CCBC Care Home PDSA 24/7 after 1 week test of change - </a:t>
                      </a:r>
                      <a:r>
                        <a:rPr lang="en-US" sz="1600" b="1" dirty="0">
                          <a:solidFill>
                            <a:schemeClr val="tx1"/>
                          </a:solidFill>
                          <a:latin typeface="Verdana" panose="020B0604030504040204" pitchFamily="34" charset="0"/>
                          <a:ea typeface="Verdana" panose="020B0604030504040204" pitchFamily="34" charset="0"/>
                          <a:cs typeface="Calibri"/>
                        </a:rPr>
                        <a:t>in place.</a:t>
                      </a:r>
                    </a:p>
                    <a:p>
                      <a:pPr marL="285750" marR="0" lvl="0" indent="-285750" algn="l" defTabSz="1507937" rtl="0" eaLnBrk="1" fontAlgn="auto" latinLnBrk="0" hangingPunct="1">
                        <a:lnSpc>
                          <a:spcPct val="100000"/>
                        </a:lnSpc>
                        <a:spcBef>
                          <a:spcPts val="0"/>
                        </a:spcBef>
                        <a:spcAft>
                          <a:spcPts val="0"/>
                        </a:spcAft>
                        <a:buClr>
                          <a:srgbClr val="000000"/>
                        </a:buClr>
                        <a:buSzTx/>
                        <a:buFont typeface="Arial,Sans-Serif"/>
                        <a:buChar char="•"/>
                        <a:tabLst/>
                        <a:defRPr/>
                      </a:pPr>
                      <a:r>
                        <a:rPr lang="en-US" sz="1600" dirty="0">
                          <a:solidFill>
                            <a:schemeClr val="tx1"/>
                          </a:solidFill>
                          <a:latin typeface="Verdana" panose="020B0604030504040204" pitchFamily="34" charset="0"/>
                          <a:ea typeface="Verdana" panose="020B0604030504040204" pitchFamily="34" charset="0"/>
                          <a:cs typeface="Calibri"/>
                        </a:rPr>
                        <a:t>AMU Assessment &amp; OPAU are operating more effectively as a result of various clinically led operational changes – thus creating improved pull from ED / turnaround</a:t>
                      </a:r>
                    </a:p>
                    <a:p>
                      <a:pPr marL="0" marR="0" lvl="0" indent="0" algn="l" defTabSz="1507937" rtl="0" eaLnBrk="1" fontAlgn="auto" latinLnBrk="0" hangingPunct="1">
                        <a:lnSpc>
                          <a:spcPct val="100000"/>
                        </a:lnSpc>
                        <a:spcBef>
                          <a:spcPts val="0"/>
                        </a:spcBef>
                        <a:spcAft>
                          <a:spcPts val="0"/>
                        </a:spcAft>
                        <a:buClr>
                          <a:srgbClr val="000000"/>
                        </a:buClr>
                        <a:buSzTx/>
                        <a:buFont typeface="Arial,Sans-Serif"/>
                        <a:buNone/>
                        <a:tabLst/>
                        <a:defRPr/>
                      </a:pPr>
                      <a:endParaRPr lang="en-GB" sz="1600" dirty="0">
                        <a:solidFill>
                          <a:srgbClr val="FF0000"/>
                        </a:solidFill>
                        <a:latin typeface="Verdana" panose="020B0604030504040204" pitchFamily="34" charset="0"/>
                        <a:ea typeface="Verdana" panose="020B0604030504040204" pitchFamily="34" charset="0"/>
                      </a:endParaRPr>
                    </a:p>
                    <a:p>
                      <a:r>
                        <a:rPr lang="en-GB" sz="1600" b="1" dirty="0">
                          <a:solidFill>
                            <a:schemeClr val="tx1"/>
                          </a:solidFill>
                          <a:latin typeface="Verdana" panose="020B0604030504040204" pitchFamily="34" charset="0"/>
                          <a:ea typeface="Verdana" panose="020B0604030504040204" pitchFamily="34" charset="0"/>
                        </a:rPr>
                        <a:t>What are the risks to delivery? </a:t>
                      </a:r>
                      <a:endParaRPr lang="en-GB" sz="1600" dirty="0">
                        <a:solidFill>
                          <a:schemeClr val="tx1"/>
                        </a:solidFill>
                        <a:latin typeface="Verdana" panose="020B0604030504040204" pitchFamily="34" charset="0"/>
                        <a:ea typeface="Verdana" panose="020B0604030504040204" pitchFamily="34" charset="0"/>
                      </a:endParaRPr>
                    </a:p>
                    <a:p>
                      <a:pPr marL="285750" lvl="0" indent="-285750" algn="l" defTabSz="1507937" rtl="0" eaLnBrk="1" latinLnBrk="0" hangingPunct="1">
                        <a:lnSpc>
                          <a:spcPct val="100000"/>
                        </a:lnSpc>
                        <a:spcBef>
                          <a:spcPts val="0"/>
                        </a:spcBef>
                        <a:spcAft>
                          <a:spcPts val="0"/>
                        </a:spcAft>
                        <a:buFont typeface="Arial" panose="020B0604020202020204" pitchFamily="34" charset="0"/>
                        <a:buChar char="•"/>
                      </a:pPr>
                      <a:r>
                        <a:rPr lang="en-GB" sz="1600" b="1" kern="1200" noProof="0" dirty="0">
                          <a:solidFill>
                            <a:schemeClr val="tx1"/>
                          </a:solidFill>
                          <a:latin typeface="Verdana" panose="020B0604030504040204" pitchFamily="34" charset="0"/>
                          <a:ea typeface="Verdana" panose="020B0604030504040204" pitchFamily="34" charset="0"/>
                          <a:cs typeface="+mn-cs"/>
                        </a:rPr>
                        <a:t>Reliance on major system change</a:t>
                      </a:r>
                      <a:r>
                        <a:rPr lang="en-GB" sz="1600" b="0" kern="1200" noProof="0" dirty="0">
                          <a:solidFill>
                            <a:schemeClr val="tx1"/>
                          </a:solidFill>
                          <a:latin typeface="Verdana" panose="020B0604030504040204" pitchFamily="34" charset="0"/>
                          <a:ea typeface="Verdana" panose="020B0604030504040204" pitchFamily="34" charset="0"/>
                          <a:cs typeface="+mn-cs"/>
                        </a:rPr>
                        <a:t>: success depends on full adoption of SPOA + push-flow model + Frailty Model</a:t>
                      </a:r>
                    </a:p>
                    <a:p>
                      <a:pPr marL="285750" lvl="0" indent="-285750" algn="l" defTabSz="1507937" rtl="0" eaLnBrk="1" latinLnBrk="0" hangingPunct="1">
                        <a:lnSpc>
                          <a:spcPct val="100000"/>
                        </a:lnSpc>
                        <a:spcBef>
                          <a:spcPts val="0"/>
                        </a:spcBef>
                        <a:spcAft>
                          <a:spcPts val="0"/>
                        </a:spcAft>
                        <a:buFont typeface="Arial" panose="020B0604020202020204" pitchFamily="34" charset="0"/>
                        <a:buChar char="•"/>
                      </a:pPr>
                      <a:r>
                        <a:rPr lang="en-GB" sz="1600" b="1" kern="1200" noProof="0" dirty="0">
                          <a:solidFill>
                            <a:schemeClr val="tx1"/>
                          </a:solidFill>
                          <a:latin typeface="Verdana" panose="020B0604030504040204" pitchFamily="34" charset="0"/>
                          <a:ea typeface="Verdana" panose="020B0604030504040204" pitchFamily="34" charset="0"/>
                          <a:cs typeface="+mn-cs"/>
                        </a:rPr>
                        <a:t>Workforce reallocation risk</a:t>
                      </a:r>
                      <a:r>
                        <a:rPr lang="en-GB" sz="1600" b="0" kern="1200" noProof="0" dirty="0">
                          <a:solidFill>
                            <a:schemeClr val="tx1"/>
                          </a:solidFill>
                          <a:latin typeface="Verdana" panose="020B0604030504040204" pitchFamily="34" charset="0"/>
                          <a:ea typeface="Verdana" panose="020B0604030504040204" pitchFamily="34" charset="0"/>
                          <a:cs typeface="+mn-cs"/>
                        </a:rPr>
                        <a:t>: shifting staff/funding (primary care → UEC) may not be achieved or sustained</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kern="1200" noProof="0" dirty="0">
                          <a:solidFill>
                            <a:schemeClr val="tx1"/>
                          </a:solidFill>
                          <a:latin typeface="Verdana" panose="020B0604030504040204" pitchFamily="34" charset="0"/>
                          <a:ea typeface="Verdana" panose="020B0604030504040204" pitchFamily="34" charset="0"/>
                          <a:cs typeface="+mn-cs"/>
                        </a:rPr>
                        <a:t>Delivery timing risk: </a:t>
                      </a:r>
                      <a:r>
                        <a:rPr lang="en-GB" sz="1600" b="0" kern="1200" noProof="0" dirty="0">
                          <a:solidFill>
                            <a:schemeClr val="tx1"/>
                          </a:solidFill>
                          <a:latin typeface="Verdana" panose="020B0604030504040204" pitchFamily="34" charset="0"/>
                          <a:ea typeface="Verdana" panose="020B0604030504040204" pitchFamily="34" charset="0"/>
                          <a:cs typeface="+mn-cs"/>
                        </a:rPr>
                        <a:t>multiple enablers unlikely to be fully in place before July to start trajectory</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600" b="0" kern="1200" noProof="0" dirty="0">
                        <a:solidFill>
                          <a:schemeClr val="tx1"/>
                        </a:solidFill>
                        <a:latin typeface="Verdana" panose="020B0604030504040204" pitchFamily="34" charset="0"/>
                        <a:ea typeface="Verdana" panose="020B0604030504040204" pitchFamily="34" charset="0"/>
                        <a:cs typeface="+mn-cs"/>
                      </a:endParaRP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600" b="0" kern="1200" dirty="0">
                        <a:solidFill>
                          <a:schemeClr val="tx1"/>
                        </a:solidFill>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A06DEB5F-8171-17AF-B000-F1A3FE321ADE}"/>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lang="en-GB" sz="3200" b="1" dirty="0">
                <a:solidFill>
                  <a:schemeClr val="bg1"/>
                </a:solidFill>
                <a:latin typeface="Calibri" panose="020F0502020204030204"/>
              </a:rPr>
              <a:t>Level 4 - Unscheduled Care 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20A87E5C-1C14-BF68-372D-6068E3F33252}"/>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6" name="Picture 5">
            <a:extLst>
              <a:ext uri="{FF2B5EF4-FFF2-40B4-BE49-F238E27FC236}">
                <a16:creationId xmlns:a16="http://schemas.microsoft.com/office/drawing/2014/main" id="{C96736FF-72CF-41AE-4125-9C836A264E3C}"/>
              </a:ext>
            </a:extLst>
          </p:cNvPr>
          <p:cNvPicPr>
            <a:picLocks noChangeAspect="1"/>
          </p:cNvPicPr>
          <p:nvPr/>
        </p:nvPicPr>
        <p:blipFill>
          <a:blip r:embed="rId3"/>
          <a:stretch>
            <a:fillRect/>
          </a:stretch>
        </p:blipFill>
        <p:spPr>
          <a:xfrm>
            <a:off x="1518444" y="1920875"/>
            <a:ext cx="6477000" cy="4020959"/>
          </a:xfrm>
          <a:prstGeom prst="rect">
            <a:avLst/>
          </a:prstGeom>
        </p:spPr>
      </p:pic>
      <p:pic>
        <p:nvPicPr>
          <p:cNvPr id="7" name="Picture 6">
            <a:extLst>
              <a:ext uri="{FF2B5EF4-FFF2-40B4-BE49-F238E27FC236}">
                <a16:creationId xmlns:a16="http://schemas.microsoft.com/office/drawing/2014/main" id="{F81EE7F7-A82A-FFD0-D05F-F6CF04BBC924}"/>
              </a:ext>
            </a:extLst>
          </p:cNvPr>
          <p:cNvPicPr>
            <a:picLocks noChangeAspect="1"/>
          </p:cNvPicPr>
          <p:nvPr/>
        </p:nvPicPr>
        <p:blipFill>
          <a:blip r:embed="rId4"/>
          <a:stretch>
            <a:fillRect/>
          </a:stretch>
        </p:blipFill>
        <p:spPr>
          <a:xfrm>
            <a:off x="1314931" y="6026854"/>
            <a:ext cx="6884026" cy="2641505"/>
          </a:xfrm>
          <a:prstGeom prst="rect">
            <a:avLst/>
          </a:prstGeom>
        </p:spPr>
      </p:pic>
      <p:pic>
        <p:nvPicPr>
          <p:cNvPr id="10" name="Picture 9">
            <a:extLst>
              <a:ext uri="{FF2B5EF4-FFF2-40B4-BE49-F238E27FC236}">
                <a16:creationId xmlns:a16="http://schemas.microsoft.com/office/drawing/2014/main" id="{3EB9ED72-8B85-FCE2-3665-5D0101884A55}"/>
              </a:ext>
            </a:extLst>
          </p:cNvPr>
          <p:cNvPicPr>
            <a:picLocks noChangeAspect="1"/>
          </p:cNvPicPr>
          <p:nvPr/>
        </p:nvPicPr>
        <p:blipFill>
          <a:blip r:embed="rId5"/>
          <a:stretch>
            <a:fillRect/>
          </a:stretch>
        </p:blipFill>
        <p:spPr>
          <a:xfrm>
            <a:off x="2183187" y="8771086"/>
            <a:ext cx="15739313" cy="2338937"/>
          </a:xfrm>
          <a:prstGeom prst="rect">
            <a:avLst/>
          </a:prstGeom>
        </p:spPr>
      </p:pic>
    </p:spTree>
    <p:extLst>
      <p:ext uri="{BB962C8B-B14F-4D97-AF65-F5344CB8AC3E}">
        <p14:creationId xmlns:p14="http://schemas.microsoft.com/office/powerpoint/2010/main" val="25533084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0BC77E-C7E6-7211-BB79-9C1E5A2D6302}"/>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7A3A003C-0BB8-2DCC-9A5A-E936DD6AAC79}"/>
              </a:ext>
            </a:extLst>
          </p:cNvPr>
          <p:cNvGraphicFramePr>
            <a:graphicFrameLocks noGrp="1"/>
          </p:cNvGraphicFramePr>
          <p:nvPr>
            <p:extLst>
              <p:ext uri="{D42A27DB-BD31-4B8C-83A1-F6EECF244321}">
                <p14:modId xmlns:p14="http://schemas.microsoft.com/office/powerpoint/2010/main" val="104966925"/>
              </p:ext>
            </p:extLst>
          </p:nvPr>
        </p:nvGraphicFramePr>
        <p:xfrm>
          <a:off x="0" y="570708"/>
          <a:ext cx="20105688" cy="10739003"/>
        </p:xfrm>
        <a:graphic>
          <a:graphicData uri="http://schemas.openxmlformats.org/drawingml/2006/table">
            <a:tbl>
              <a:tblPr firstRow="1" bandRow="1">
                <a:tableStyleId>{5C22544A-7EE6-4342-B048-85BDC9FD1C3A}</a:tableStyleId>
              </a:tblPr>
              <a:tblGrid>
                <a:gridCol w="10052844">
                  <a:extLst>
                    <a:ext uri="{9D8B030D-6E8A-4147-A177-3AD203B41FA5}">
                      <a16:colId xmlns:a16="http://schemas.microsoft.com/office/drawing/2014/main" val="1129616965"/>
                    </a:ext>
                  </a:extLst>
                </a:gridCol>
                <a:gridCol w="50264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005479">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TI Target: </a:t>
                      </a:r>
                      <a:r>
                        <a:rPr lang="en-GB" sz="1800" b="0" i="0" dirty="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87 minutes</a:t>
                      </a:r>
                    </a:p>
                    <a:p>
                      <a:pPr algn="ctr"/>
                      <a:endParaRPr lang="en-GB" sz="2000" dirty="0">
                        <a:solidFill>
                          <a:schemeClr val="tx1"/>
                        </a:solidFill>
                        <a:latin typeface="Verdana" panose="020B0604030504040204" pitchFamily="34" charset="0"/>
                        <a:ea typeface="Verdana" panose="020B0604030504040204" pitchFamily="34" charset="0"/>
                      </a:endParaRPr>
                    </a:p>
                    <a:p>
                      <a:pPr algn="ctr"/>
                      <a:r>
                        <a:rPr lang="en-GB" sz="2000" dirty="0">
                          <a:solidFill>
                            <a:schemeClr val="tx1"/>
                          </a:solidFill>
                          <a:latin typeface="Verdana" panose="020B0604030504040204" pitchFamily="34" charset="0"/>
                          <a:ea typeface="Verdana" panose="020B0604030504040204" pitchFamily="34" charset="0"/>
                        </a:rPr>
                        <a:t>36.83% seen &lt; 60 mins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9733163">
                <a:tc>
                  <a:txBody>
                    <a:bodyPr/>
                    <a:lstStyle/>
                    <a:p>
                      <a:endParaRPr lang="en-GB" sz="2000" dirty="0">
                        <a:latin typeface="Verdana" panose="020B0604030504040204" pitchFamily="34" charset="0"/>
                        <a:ea typeface="Verdana" panose="020B0604030504040204" pitchFamily="34" charset="0"/>
                      </a:endParaRPr>
                    </a:p>
                    <a:p>
                      <a:r>
                        <a:rPr lang="en-GB" sz="2000" dirty="0">
                          <a:latin typeface="Verdana" panose="020B0604030504040204" pitchFamily="34" charset="0"/>
                          <a:ea typeface="Verdana" panose="020B0604030504040204" pitchFamily="34" charset="0"/>
                        </a:rPr>
                        <a:t>Daily median time to first review in the Emergency department since the 1</a:t>
                      </a:r>
                      <a:r>
                        <a:rPr lang="en-GB" sz="2000" baseline="30000" dirty="0">
                          <a:latin typeface="Verdana" panose="020B0604030504040204" pitchFamily="34" charset="0"/>
                          <a:ea typeface="Verdana" panose="020B0604030504040204" pitchFamily="34" charset="0"/>
                        </a:rPr>
                        <a:t>st</a:t>
                      </a:r>
                      <a:r>
                        <a:rPr lang="en-GB" sz="2000" dirty="0">
                          <a:latin typeface="Verdana" panose="020B0604030504040204" pitchFamily="34" charset="0"/>
                          <a:ea typeface="Verdana" panose="020B0604030504040204" pitchFamily="34" charset="0"/>
                        </a:rPr>
                        <a:t> May, the date we changed our method for measuring this objective is shown below, along with a heat map of the median time by hour and day.  Performance is strongest at the start of the working day (08:00) </a:t>
                      </a:r>
                      <a:r>
                        <a:rPr lang="en-GB" sz="2000" dirty="0" err="1">
                          <a:latin typeface="Verdana" panose="020B0604030504040204" pitchFamily="34" charset="0"/>
                          <a:ea typeface="Verdana" panose="020B0604030504040204" pitchFamily="34" charset="0"/>
                        </a:rPr>
                        <a:t>andthen</a:t>
                      </a:r>
                      <a:r>
                        <a:rPr lang="en-GB" sz="2000" dirty="0">
                          <a:latin typeface="Verdana" panose="020B0604030504040204" pitchFamily="34" charset="0"/>
                          <a:ea typeface="Verdana" panose="020B0604030504040204" pitchFamily="34" charset="0"/>
                        </a:rPr>
                        <a:t> gradually deteriorates.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b="0" dirty="0">
                          <a:solidFill>
                            <a:schemeClr val="tx1"/>
                          </a:solidFill>
                          <a:latin typeface="Verdana" panose="020B0604030504040204" pitchFamily="34" charset="0"/>
                          <a:ea typeface="Verdana" panose="020B0604030504040204" pitchFamily="34" charset="0"/>
                        </a:rPr>
                        <a:t>In June 2026, the organisation reported a significant reduction in the percentage of patients assessed by a clinical decision maker within 60 minutes, reporting 36.83%.</a:t>
                      </a:r>
                    </a:p>
                    <a:p>
                      <a:endParaRPr lang="en-GB" sz="1800" b="0" dirty="0">
                        <a:solidFill>
                          <a:schemeClr val="tx1"/>
                        </a:solidFill>
                        <a:latin typeface="Verdana" panose="020B0604030504040204" pitchFamily="34" charset="0"/>
                        <a:ea typeface="Verdana" panose="020B0604030504040204" pitchFamily="34" charset="0"/>
                      </a:endParaRPr>
                    </a:p>
                    <a:p>
                      <a:r>
                        <a:rPr lang="en-GB" sz="1800" b="0" dirty="0">
                          <a:solidFill>
                            <a:schemeClr val="tx1"/>
                          </a:solidFill>
                          <a:latin typeface="Verdana" panose="020B0604030504040204" pitchFamily="34" charset="0"/>
                          <a:ea typeface="Verdana" panose="020B0604030504040204" pitchFamily="34" charset="0"/>
                        </a:rPr>
                        <a:t>The Health Board had previously been reporting this measure in relation to when patients are triaged, in comparison to other Health Boards who have been accurately recording the appropriate criteria due to data availability. Therefore, the significant reduction in performance is a direct reflection of the measure now being appropriately recorded. </a:t>
                      </a:r>
                    </a:p>
                    <a:p>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b="0" dirty="0">
                          <a:solidFill>
                            <a:schemeClr val="tx1"/>
                          </a:solidFill>
                          <a:latin typeface="Verdana" panose="020B0604030504040204" pitchFamily="34" charset="0"/>
                          <a:ea typeface="Verdana" panose="020B0604030504040204" pitchFamily="34" charset="0"/>
                        </a:rPr>
                        <a:t>We are currently testing the rapid decision-making process in the department and overall we are trying to reduce demand into the emergency department through the single point of access work.</a:t>
                      </a:r>
                    </a:p>
                    <a:p>
                      <a:pPr marL="285750" indent="-285750">
                        <a:buFont typeface="Arial" panose="020B0604020202020204" pitchFamily="34" charset="0"/>
                        <a:buChar char="•"/>
                      </a:pPr>
                      <a:r>
                        <a:rPr lang="en-GB" sz="1800" b="0" dirty="0">
                          <a:solidFill>
                            <a:schemeClr val="tx1"/>
                          </a:solidFill>
                          <a:latin typeface="Verdana" panose="020B0604030504040204" pitchFamily="34" charset="0"/>
                          <a:ea typeface="Verdana" panose="020B0604030504040204" pitchFamily="34" charset="0"/>
                        </a:rPr>
                        <a:t>Actions described on improving UEC and flow, are likely to also improve assessment time.</a:t>
                      </a:r>
                    </a:p>
                    <a:p>
                      <a:pPr marL="285750" marR="0" lvl="0" indent="-285750" algn="l" rtl="0" eaLnBrk="1" fontAlgn="auto" latinLnBrk="0" hangingPunct="1">
                        <a:lnSpc>
                          <a:spcPct val="100000"/>
                        </a:lnSpc>
                        <a:spcBef>
                          <a:spcPts val="0"/>
                        </a:spcBef>
                        <a:spcAft>
                          <a:spcPts val="0"/>
                        </a:spcAft>
                        <a:buClr>
                          <a:srgbClr val="000000"/>
                        </a:buClr>
                        <a:buSzTx/>
                        <a:buFont typeface="Arial"/>
                        <a:buChar char="•"/>
                      </a:pPr>
                      <a:r>
                        <a:rPr lang="en-GB" sz="1800" b="0" dirty="0">
                          <a:solidFill>
                            <a:prstClr val="black"/>
                          </a:solidFill>
                          <a:latin typeface="Verdana" panose="020B0604030504040204" pitchFamily="34" charset="0"/>
                          <a:ea typeface="Verdana" panose="020B0604030504040204" pitchFamily="34" charset="0"/>
                        </a:rPr>
                        <a:t>Weekly performance &amp; improvement meeting with ED senior team (management &amp; clinical)  commenced 23</a:t>
                      </a:r>
                      <a:r>
                        <a:rPr lang="en-GB" sz="1800" b="0" baseline="30000" dirty="0">
                          <a:solidFill>
                            <a:prstClr val="black"/>
                          </a:solidFill>
                          <a:latin typeface="Verdana" panose="020B0604030504040204" pitchFamily="34" charset="0"/>
                          <a:ea typeface="Verdana" panose="020B0604030504040204" pitchFamily="34" charset="0"/>
                        </a:rPr>
                        <a:t>rd</a:t>
                      </a:r>
                      <a:r>
                        <a:rPr lang="en-GB" sz="1800" b="0" dirty="0">
                          <a:solidFill>
                            <a:prstClr val="black"/>
                          </a:solidFill>
                          <a:latin typeface="Verdana" panose="020B0604030504040204" pitchFamily="34" charset="0"/>
                          <a:ea typeface="Verdana" panose="020B0604030504040204" pitchFamily="34" charset="0"/>
                        </a:rPr>
                        <a:t> June 2026</a:t>
                      </a:r>
                      <a:endParaRPr lang="en-GB" sz="1800" b="0" i="0" u="none" strike="noStrike" kern="1200" noProof="0" dirty="0">
                        <a:solidFill>
                          <a:schemeClr val="dk1"/>
                        </a:solidFill>
                        <a:latin typeface="Verdana" panose="020B0604030504040204" pitchFamily="34" charset="0"/>
                        <a:ea typeface="Verdana" panose="020B0604030504040204" pitchFamily="34" charset="0"/>
                        <a:cs typeface="Calibri" panose="020F0502020204030204" pitchFamily="34" charset="0"/>
                      </a:endParaRPr>
                    </a:p>
                    <a:p>
                      <a:r>
                        <a:rPr lang="en-GB" sz="1800" b="1" dirty="0">
                          <a:solidFill>
                            <a:srgbClr val="FF0000"/>
                          </a:solidFill>
                          <a:latin typeface="Verdana" panose="020B0604030504040204" pitchFamily="34" charset="0"/>
                          <a:ea typeface="Verdana" panose="020B0604030504040204" pitchFamily="34" charset="0"/>
                        </a:rPr>
                        <a:t> </a:t>
                      </a:r>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are the risks to delivery? </a:t>
                      </a:r>
                      <a:endParaRPr lang="en-GB" sz="1800" dirty="0">
                        <a:solidFill>
                          <a:schemeClr val="tx1"/>
                        </a:solidFill>
                        <a:latin typeface="Verdana" panose="020B0604030504040204" pitchFamily="34" charset="0"/>
                        <a:ea typeface="Verdana" panose="020B0604030504040204" pitchFamily="34" charset="0"/>
                      </a:endParaRPr>
                    </a:p>
                    <a:p>
                      <a:pPr marL="285750" lvl="0" indent="-285750" algn="l">
                        <a:lnSpc>
                          <a:spcPct val="100000"/>
                        </a:lnSpc>
                        <a:spcBef>
                          <a:spcPts val="0"/>
                        </a:spcBef>
                        <a:spcAft>
                          <a:spcPts val="0"/>
                        </a:spcAft>
                        <a:buFont typeface="Arial"/>
                        <a:buChar char="•"/>
                      </a:pPr>
                      <a:r>
                        <a:rPr lang="en-GB" sz="1800" b="1" i="0" u="none" strike="noStrike" noProof="0" dirty="0">
                          <a:latin typeface="Verdana" panose="020B0604030504040204" pitchFamily="34" charset="0"/>
                          <a:ea typeface="Verdana" panose="020B0604030504040204" pitchFamily="34" charset="0"/>
                          <a:cs typeface="Calibri" panose="020F0502020204030204" pitchFamily="34" charset="0"/>
                        </a:rPr>
                        <a:t>Workforce &amp; Roster constraints:</a:t>
                      </a:r>
                      <a:r>
                        <a:rPr lang="en-GB" sz="1800" b="0" i="0" u="none" strike="noStrike" noProof="0" dirty="0">
                          <a:latin typeface="Verdana" panose="020B0604030504040204" pitchFamily="34" charset="0"/>
                          <a:ea typeface="Verdana" panose="020B0604030504040204" pitchFamily="34" charset="0"/>
                          <a:cs typeface="Calibri" panose="020F0502020204030204" pitchFamily="34" charset="0"/>
                        </a:rPr>
                        <a:t> balancing out of hours demand with clinician capacity vs working time and rota rules.</a:t>
                      </a:r>
                      <a:endParaRPr lang="en-GB" sz="1800" dirty="0">
                        <a:latin typeface="Verdana" panose="020B0604030504040204" pitchFamily="34" charset="0"/>
                        <a:ea typeface="Verdana" panose="020B0604030504040204" pitchFamily="34" charset="0"/>
                        <a:cs typeface="Calibri" panose="020F0502020204030204" pitchFamily="34" charset="0"/>
                      </a:endParaRPr>
                    </a:p>
                    <a:p>
                      <a:pPr marL="285750" lvl="0" indent="-285750" algn="l">
                        <a:lnSpc>
                          <a:spcPct val="100000"/>
                        </a:lnSpc>
                        <a:spcBef>
                          <a:spcPts val="0"/>
                        </a:spcBef>
                        <a:spcAft>
                          <a:spcPts val="0"/>
                        </a:spcAft>
                        <a:buFont typeface="Arial"/>
                        <a:buChar char="•"/>
                      </a:pPr>
                      <a:r>
                        <a:rPr lang="en-GB" sz="1800" b="1" i="0" u="none" strike="noStrike" noProof="0" dirty="0">
                          <a:latin typeface="Verdana" panose="020B0604030504040204" pitchFamily="34" charset="0"/>
                          <a:ea typeface="Verdana" panose="020B0604030504040204" pitchFamily="34" charset="0"/>
                          <a:cs typeface="Calibri" panose="020F0502020204030204" pitchFamily="34" charset="0"/>
                        </a:rPr>
                        <a:t>Competing priorities:</a:t>
                      </a:r>
                      <a:r>
                        <a:rPr lang="en-GB" sz="1800" b="0" i="0" u="none" strike="noStrike" noProof="0" dirty="0">
                          <a:latin typeface="Verdana" panose="020B0604030504040204" pitchFamily="34" charset="0"/>
                          <a:ea typeface="Verdana" panose="020B0604030504040204" pitchFamily="34" charset="0"/>
                          <a:cs typeface="Calibri" panose="020F0502020204030204" pitchFamily="34" charset="0"/>
                        </a:rPr>
                        <a:t> focus on high-acuity patients limits capacity to progress lower-acuity queue</a:t>
                      </a:r>
                      <a:endParaRPr lang="en-GB" sz="1800" dirty="0">
                        <a:latin typeface="Verdana" panose="020B0604030504040204" pitchFamily="34" charset="0"/>
                        <a:ea typeface="Verdana" panose="020B0604030504040204" pitchFamily="34" charset="0"/>
                        <a:cs typeface="Calibri" panose="020F0502020204030204" pitchFamily="34" charset="0"/>
                      </a:endParaRPr>
                    </a:p>
                    <a:p>
                      <a:pPr marL="285750" lvl="0" indent="-285750" algn="l">
                        <a:lnSpc>
                          <a:spcPct val="100000"/>
                        </a:lnSpc>
                        <a:spcBef>
                          <a:spcPts val="0"/>
                        </a:spcBef>
                        <a:spcAft>
                          <a:spcPts val="0"/>
                        </a:spcAft>
                        <a:buFont typeface="Arial"/>
                        <a:buChar char="•"/>
                      </a:pPr>
                      <a:r>
                        <a:rPr lang="en-GB" sz="1800" b="1" i="0" u="none" strike="noStrike" noProof="0" dirty="0">
                          <a:latin typeface="Verdana" panose="020B0604030504040204" pitchFamily="34" charset="0"/>
                          <a:ea typeface="Verdana" panose="020B0604030504040204" pitchFamily="34" charset="0"/>
                          <a:cs typeface="Calibri" panose="020F0502020204030204" pitchFamily="34" charset="0"/>
                        </a:rPr>
                        <a:t>Clinical risk appetite:</a:t>
                      </a:r>
                      <a:r>
                        <a:rPr lang="en-GB" sz="1800" b="0" i="0" u="none" strike="noStrike" noProof="0" dirty="0">
                          <a:latin typeface="Verdana" panose="020B0604030504040204" pitchFamily="34" charset="0"/>
                          <a:ea typeface="Verdana" panose="020B0604030504040204" pitchFamily="34" charset="0"/>
                          <a:cs typeface="Calibri" panose="020F0502020204030204" pitchFamily="34" charset="0"/>
                        </a:rPr>
                        <a:t> concern about safely accelerating decisions out of hours with reduced support services</a:t>
                      </a:r>
                      <a:endParaRPr lang="en-GB" sz="1800" dirty="0">
                        <a:latin typeface="Verdana" panose="020B0604030504040204" pitchFamily="34" charset="0"/>
                        <a:ea typeface="Verdana" panose="020B0604030504040204" pitchFamily="34" charset="0"/>
                        <a:cs typeface="Calibri" panose="020F0502020204030204" pitchFamily="34" charset="0"/>
                      </a:endParaRPr>
                    </a:p>
                    <a:p>
                      <a:pPr marL="285750" lvl="0" indent="-285750" algn="l">
                        <a:lnSpc>
                          <a:spcPct val="100000"/>
                        </a:lnSpc>
                        <a:spcBef>
                          <a:spcPts val="0"/>
                        </a:spcBef>
                        <a:spcAft>
                          <a:spcPts val="0"/>
                        </a:spcAft>
                        <a:buFont typeface="Arial"/>
                        <a:buChar char="•"/>
                      </a:pPr>
                      <a:r>
                        <a:rPr lang="en-GB" sz="1800" b="1" i="0" u="none" strike="noStrike" noProof="0" dirty="0">
                          <a:latin typeface="Verdana"/>
                          <a:ea typeface="Verdana"/>
                          <a:cs typeface="Calibri"/>
                        </a:rPr>
                        <a:t>Demand unpredictability:</a:t>
                      </a:r>
                      <a:r>
                        <a:rPr lang="en-GB" sz="1800" b="0" i="0" u="none" strike="noStrike" noProof="0" dirty="0">
                          <a:latin typeface="Verdana"/>
                          <a:ea typeface="Verdana"/>
                          <a:cs typeface="Calibri"/>
                        </a:rPr>
                        <a:t> 3-4 fold variance in individual hourly arrivals can overwhelm with delayed recovery.</a:t>
                      </a:r>
                      <a:endParaRPr lang="en-GB" sz="1800" dirty="0">
                        <a:latin typeface="Verdana"/>
                        <a:ea typeface="Verdana"/>
                        <a:cs typeface="Calibri"/>
                      </a:endParaRPr>
                    </a:p>
                    <a:p>
                      <a:pPr marL="285750" lvl="0" indent="-285750" algn="l">
                        <a:lnSpc>
                          <a:spcPct val="100000"/>
                        </a:lnSpc>
                        <a:spcBef>
                          <a:spcPts val="0"/>
                        </a:spcBef>
                        <a:spcAft>
                          <a:spcPts val="0"/>
                        </a:spcAft>
                        <a:buFont typeface="Arial"/>
                        <a:buChar char="•"/>
                      </a:pPr>
                      <a:r>
                        <a:rPr lang="en-GB" sz="1800" b="1" i="0" u="none" strike="noStrike" noProof="0" dirty="0">
                          <a:latin typeface="Verdana"/>
                          <a:ea typeface="Verdana"/>
                          <a:cs typeface="Calibri"/>
                        </a:rPr>
                        <a:t>Queue management discipline:</a:t>
                      </a:r>
                      <a:r>
                        <a:rPr lang="en-GB" sz="1800" b="0" i="0" u="none" strike="noStrike" noProof="0" dirty="0">
                          <a:latin typeface="Verdana"/>
                          <a:ea typeface="Verdana"/>
                          <a:cs typeface="Calibri"/>
                        </a:rPr>
                        <a:t> requires consistent real-time oversight and escalation, underpinned by robust digital system as a key enabler</a:t>
                      </a:r>
                      <a:endParaRPr lang="en-GB" sz="1800" dirty="0">
                        <a:latin typeface="Verdana"/>
                        <a:ea typeface="Verdana"/>
                        <a:cs typeface="Calibri"/>
                      </a:endParaRPr>
                    </a:p>
                    <a:p>
                      <a:pPr marL="285750" lvl="0" indent="-285750" algn="l">
                        <a:lnSpc>
                          <a:spcPct val="100000"/>
                        </a:lnSpc>
                        <a:spcBef>
                          <a:spcPts val="0"/>
                        </a:spcBef>
                        <a:spcAft>
                          <a:spcPts val="0"/>
                        </a:spcAft>
                        <a:buFont typeface="Arial"/>
                        <a:buChar char="•"/>
                      </a:pPr>
                      <a:r>
                        <a:rPr lang="en-GB" sz="1800" b="1" i="0" u="none" strike="noStrike" noProof="0" dirty="0">
                          <a:latin typeface="Verdana" panose="020B0604030504040204" pitchFamily="34" charset="0"/>
                          <a:ea typeface="Verdana" panose="020B0604030504040204" pitchFamily="34" charset="0"/>
                          <a:cs typeface="Calibri" panose="020F0502020204030204" pitchFamily="34" charset="0"/>
                        </a:rPr>
                        <a:t>System-wide alignment risk:</a:t>
                      </a:r>
                      <a:r>
                        <a:rPr lang="en-GB" sz="1800" b="0" i="0" u="none" strike="noStrike" noProof="0" dirty="0">
                          <a:latin typeface="Verdana" panose="020B0604030504040204" pitchFamily="34" charset="0"/>
                          <a:ea typeface="Verdana" panose="020B0604030504040204" pitchFamily="34" charset="0"/>
                          <a:cs typeface="Calibri" panose="020F0502020204030204" pitchFamily="34" charset="0"/>
                        </a:rPr>
                        <a:t> lack of available alternatives to ED at times of peak demand</a:t>
                      </a:r>
                      <a:endParaRPr lang="en-GB" sz="1800" b="1" dirty="0">
                        <a:latin typeface="Verdana" panose="020B0604030504040204" pitchFamily="34" charset="0"/>
                        <a:ea typeface="Verdana" panose="020B060403050404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D3286353-0223-288A-F111-DCAA98B325D6}"/>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lang="en-GB" sz="3200" b="1" dirty="0">
                <a:solidFill>
                  <a:schemeClr val="bg1"/>
                </a:solidFill>
                <a:latin typeface="Calibri" panose="020F0502020204030204"/>
              </a:rPr>
              <a:t>Level 4 - Unscheduled Care 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055390FA-5331-5058-5823-9CC19A5173A3}"/>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6" name="Picture 5">
            <a:extLst>
              <a:ext uri="{FF2B5EF4-FFF2-40B4-BE49-F238E27FC236}">
                <a16:creationId xmlns:a16="http://schemas.microsoft.com/office/drawing/2014/main" id="{65D5813C-5327-CFFD-20A0-DA41FB3D2213}"/>
              </a:ext>
            </a:extLst>
          </p:cNvPr>
          <p:cNvPicPr>
            <a:picLocks noChangeAspect="1"/>
          </p:cNvPicPr>
          <p:nvPr/>
        </p:nvPicPr>
        <p:blipFill>
          <a:blip r:embed="rId3"/>
          <a:stretch>
            <a:fillRect/>
          </a:stretch>
        </p:blipFill>
        <p:spPr>
          <a:xfrm>
            <a:off x="75574" y="4303114"/>
            <a:ext cx="10026316" cy="3260121"/>
          </a:xfrm>
          <a:prstGeom prst="rect">
            <a:avLst/>
          </a:prstGeom>
        </p:spPr>
      </p:pic>
      <p:pic>
        <p:nvPicPr>
          <p:cNvPr id="10" name="Picture 9">
            <a:extLst>
              <a:ext uri="{FF2B5EF4-FFF2-40B4-BE49-F238E27FC236}">
                <a16:creationId xmlns:a16="http://schemas.microsoft.com/office/drawing/2014/main" id="{445545BD-A728-1BD7-DE31-210351650439}"/>
              </a:ext>
            </a:extLst>
          </p:cNvPr>
          <p:cNvPicPr>
            <a:picLocks noChangeAspect="1"/>
          </p:cNvPicPr>
          <p:nvPr/>
        </p:nvPicPr>
        <p:blipFill>
          <a:blip r:embed="rId4"/>
          <a:stretch>
            <a:fillRect/>
          </a:stretch>
        </p:blipFill>
        <p:spPr>
          <a:xfrm>
            <a:off x="45035" y="7954978"/>
            <a:ext cx="10026316" cy="2667000"/>
          </a:xfrm>
          <a:prstGeom prst="rect">
            <a:avLst/>
          </a:prstGeom>
        </p:spPr>
      </p:pic>
    </p:spTree>
    <p:extLst>
      <p:ext uri="{BB962C8B-B14F-4D97-AF65-F5344CB8AC3E}">
        <p14:creationId xmlns:p14="http://schemas.microsoft.com/office/powerpoint/2010/main" val="26757856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C79DC-192A-290B-9E14-79A858A85E50}"/>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DC990641-4462-C8C9-B3DF-22F157AA377B}"/>
              </a:ext>
            </a:extLst>
          </p:cNvPr>
          <p:cNvGraphicFramePr>
            <a:graphicFrameLocks noGrp="1"/>
          </p:cNvGraphicFramePr>
          <p:nvPr>
            <p:extLst>
              <p:ext uri="{D42A27DB-BD31-4B8C-83A1-F6EECF244321}">
                <p14:modId xmlns:p14="http://schemas.microsoft.com/office/powerpoint/2010/main" val="3278230619"/>
              </p:ext>
            </p:extLst>
          </p:nvPr>
        </p:nvGraphicFramePr>
        <p:xfrm>
          <a:off x="0" y="570707"/>
          <a:ext cx="20105688" cy="7589520"/>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399096">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bg1"/>
                          </a:solidFill>
                          <a:effectLst/>
                          <a:latin typeface="Verdana" panose="020B0604030504040204" pitchFamily="34" charset="0"/>
                          <a:ea typeface="Verdana" panose="020B0604030504040204" pitchFamily="34" charset="0"/>
                          <a:cs typeface="+mn-cs"/>
                        </a:rPr>
                        <a:t>TI Target: </a:t>
                      </a:r>
                      <a:r>
                        <a:rPr lang="en-GB" sz="1800" b="0" i="0" dirty="0">
                          <a:solidFill>
                            <a:schemeClr val="bg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240504">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bg1"/>
                          </a:solidFill>
                          <a:effectLst/>
                          <a:latin typeface="Verdana" panose="020B0604030504040204" pitchFamily="34" charset="0"/>
                          <a:ea typeface="Verdana" panose="020B0604030504040204" pitchFamily="34" charset="0"/>
                          <a:cs typeface="+mn-cs"/>
                        </a:rPr>
                        <a:t>Breakthrough Objective</a:t>
                      </a:r>
                      <a:r>
                        <a:rPr lang="en-GB" sz="1800" b="0" i="0" dirty="0">
                          <a:solidFill>
                            <a:schemeClr val="bg1"/>
                          </a:solidFill>
                          <a:effectLst/>
                          <a:latin typeface="Verdana" panose="020B0604030504040204" pitchFamily="34" charset="0"/>
                          <a:ea typeface="Verdana" panose="020B0604030504040204" pitchFamily="34" charset="0"/>
                          <a:cs typeface="+mn-cs"/>
                        </a:rPr>
                        <a:t>: Reduce the number of patients waiting in ED for over 12 hours by 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dirty="0">
                          <a:solidFill>
                            <a:schemeClr val="tx1"/>
                          </a:solidFill>
                          <a:latin typeface="Verdana" panose="020B0604030504040204" pitchFamily="34" charset="0"/>
                          <a:ea typeface="Verdana" panose="020B0604030504040204" pitchFamily="34" charset="0"/>
                        </a:rPr>
                        <a:t>June 2026 Reduction against March 2026 Baseline</a:t>
                      </a:r>
                      <a:endParaRPr lang="en-GB" sz="18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0.7% increase against baseline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751675574"/>
                  </a:ext>
                </a:extLst>
              </a:tr>
              <a:tr h="2755104">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700" b="1" dirty="0">
                          <a:solidFill>
                            <a:schemeClr val="tx1"/>
                          </a:solidFill>
                          <a:latin typeface="Verdana" panose="020B0604030504040204" pitchFamily="34" charset="0"/>
                          <a:ea typeface="Verdana" panose="020B0604030504040204" pitchFamily="34" charset="0"/>
                        </a:rPr>
                        <a:t>How are we doing?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700" b="0" dirty="0">
                          <a:solidFill>
                            <a:schemeClr val="tx1"/>
                          </a:solidFill>
                          <a:latin typeface="Verdana" panose="020B0604030504040204" pitchFamily="34" charset="0"/>
                          <a:ea typeface="Verdana" panose="020B0604030504040204" pitchFamily="34" charset="0"/>
                        </a:rPr>
                        <a:t>In June 2026, 1,366 patients, which is 11.51% of all attendances were waiting more than 12 hours in the Emergency Department.</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700" b="0" i="0" u="none" strike="noStrike" noProof="0" dirty="0">
                          <a:solidFill>
                            <a:schemeClr val="tx1"/>
                          </a:solidFill>
                          <a:latin typeface="Verdana"/>
                          <a:ea typeface="Verdana"/>
                          <a:cs typeface="Calibri"/>
                        </a:rPr>
                        <a:t>A range of between </a:t>
                      </a:r>
                      <a:r>
                        <a:rPr lang="en-GB" sz="1700" b="1" i="0" u="none" strike="noStrike" noProof="0" dirty="0">
                          <a:solidFill>
                            <a:schemeClr val="tx1"/>
                          </a:solidFill>
                          <a:latin typeface="Verdana"/>
                          <a:ea typeface="Verdana"/>
                          <a:cs typeface="Calibri"/>
                        </a:rPr>
                        <a:t>22–63 patients/day</a:t>
                      </a:r>
                      <a:endParaRPr lang="en-GB" sz="1700" b="0" dirty="0">
                        <a:solidFill>
                          <a:schemeClr val="tx1"/>
                        </a:solidFill>
                        <a:latin typeface="Verdana" panose="020B0604030504040204" pitchFamily="34" charset="0"/>
                        <a:ea typeface="Verdana" panose="020B0604030504040204" pitchFamily="34" charset="0"/>
                      </a:endParaRPr>
                    </a:p>
                    <a:p>
                      <a:pPr marL="0" marR="0" lvl="0" indent="0" algn="l" defTabSz="1507937" rtl="0" eaLnBrk="1" fontAlgn="auto" latinLnBrk="0" hangingPunct="1">
                        <a:lnSpc>
                          <a:spcPct val="100000"/>
                        </a:lnSpc>
                        <a:spcBef>
                          <a:spcPts val="0"/>
                        </a:spcBef>
                        <a:spcAft>
                          <a:spcPts val="0"/>
                        </a:spcAft>
                        <a:buClrTx/>
                        <a:buSzTx/>
                        <a:buFontTx/>
                        <a:buNone/>
                        <a:tabLst/>
                        <a:defRPr/>
                      </a:pPr>
                      <a:endParaRPr lang="en-GB" sz="1700" dirty="0">
                        <a:solidFill>
                          <a:schemeClr val="tx1"/>
                        </a:solidFill>
                        <a:latin typeface="Verdana" panose="020B0604030504040204" pitchFamily="34" charset="0"/>
                        <a:ea typeface="Verdana" panose="020B0604030504040204" pitchFamily="34" charset="0"/>
                      </a:endParaRPr>
                    </a:p>
                    <a:p>
                      <a:r>
                        <a:rPr lang="en-GB" sz="1700" b="1" dirty="0">
                          <a:solidFill>
                            <a:schemeClr val="tx1"/>
                          </a:solidFill>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700" b="0" dirty="0">
                          <a:solidFill>
                            <a:schemeClr val="tx1"/>
                          </a:solidFill>
                          <a:latin typeface="Verdana" panose="020B0604030504040204" pitchFamily="34" charset="0"/>
                          <a:ea typeface="Verdana" panose="020B0604030504040204" pitchFamily="34" charset="0"/>
                          <a:cs typeface="Calibri"/>
                        </a:rPr>
                        <a:t>Refresh work previous undertaken to HCSE to map assessment processes and reduce/eliminate inefficiencies, wasted work and downtime. </a:t>
                      </a:r>
                      <a:endParaRPr lang="en-GB" sz="1700" b="1" dirty="0">
                        <a:solidFill>
                          <a:schemeClr val="tx1"/>
                        </a:solidFill>
                        <a:latin typeface="Verdana" panose="020B0604030504040204" pitchFamily="34" charset="0"/>
                        <a:ea typeface="Verdana" panose="020B0604030504040204" pitchFamily="34" charset="0"/>
                        <a:cs typeface="Calibri"/>
                      </a:endParaRPr>
                    </a:p>
                    <a:p>
                      <a:pPr marL="285750" lvl="0" indent="-285750" algn="l">
                        <a:lnSpc>
                          <a:spcPct val="100000"/>
                        </a:lnSpc>
                        <a:spcBef>
                          <a:spcPts val="0"/>
                        </a:spcBef>
                        <a:spcAft>
                          <a:spcPts val="0"/>
                        </a:spcAft>
                        <a:buClr>
                          <a:srgbClr val="000000"/>
                        </a:buClr>
                        <a:buFont typeface="Arial"/>
                        <a:buChar char="•"/>
                      </a:pPr>
                      <a:r>
                        <a:rPr lang="en-GB" sz="1700" b="0" i="0" u="none" strike="noStrike" kern="1200" noProof="0" dirty="0">
                          <a:solidFill>
                            <a:schemeClr val="tx1"/>
                          </a:solidFill>
                          <a:latin typeface="Verdana" panose="020B0604030504040204" pitchFamily="34" charset="0"/>
                          <a:ea typeface="Verdana" panose="020B0604030504040204" pitchFamily="34" charset="0"/>
                          <a:cs typeface="Calibri" panose="020F0502020204030204" pitchFamily="34" charset="0"/>
                        </a:rPr>
                        <a:t>PDSA 1 commenced 11.6 – Change to </a:t>
                      </a:r>
                      <a:r>
                        <a:rPr lang="en-GB" sz="1700" b="0" i="0" u="none" strike="noStrike" kern="1200" noProof="0" dirty="0">
                          <a:solidFill>
                            <a:schemeClr val="dk1"/>
                          </a:solidFill>
                          <a:latin typeface="Verdana" panose="020B0604030504040204" pitchFamily="34" charset="0"/>
                          <a:ea typeface="Verdana" panose="020B0604030504040204" pitchFamily="34" charset="0"/>
                          <a:cs typeface="Calibri" panose="020F0502020204030204" pitchFamily="34" charset="0"/>
                        </a:rPr>
                        <a:t>clinician zoning allocation &amp; All referrals through consultant in charge 8.30am-11pm.</a:t>
                      </a:r>
                    </a:p>
                    <a:p>
                      <a:pPr marL="285750" lvl="0" indent="-285750" algn="l">
                        <a:lnSpc>
                          <a:spcPct val="100000"/>
                        </a:lnSpc>
                        <a:spcBef>
                          <a:spcPts val="0"/>
                        </a:spcBef>
                        <a:spcAft>
                          <a:spcPts val="0"/>
                        </a:spcAft>
                        <a:buClr>
                          <a:srgbClr val="000000"/>
                        </a:buClr>
                        <a:buFont typeface="Arial"/>
                        <a:buChar char="•"/>
                      </a:pPr>
                      <a:r>
                        <a:rPr lang="en-GB" sz="1700" b="0" i="0" u="none" strike="noStrike" kern="1200" noProof="0" dirty="0">
                          <a:solidFill>
                            <a:schemeClr val="dk1"/>
                          </a:solidFill>
                          <a:latin typeface="Verdana" panose="020B0604030504040204" pitchFamily="34" charset="0"/>
                          <a:ea typeface="Verdana" panose="020B0604030504040204" pitchFamily="34" charset="0"/>
                          <a:cs typeface="Calibri" panose="020F0502020204030204" pitchFamily="34" charset="0"/>
                        </a:rPr>
                        <a:t>PDSA 2 commenced w/c 22.6 – ED Clinical Area Criteria to Reside / Continuous Internal Flow/Area OPEL – relative risk and escalation tool</a:t>
                      </a:r>
                    </a:p>
                    <a:p>
                      <a:pPr marL="285750" marR="0" lvl="0" indent="-285750" algn="l" defTabSz="554492" rtl="0" eaLnBrk="1" fontAlgn="auto" latinLnBrk="0" hangingPunct="1">
                        <a:lnSpc>
                          <a:spcPct val="100000"/>
                        </a:lnSpc>
                        <a:spcBef>
                          <a:spcPts val="0"/>
                        </a:spcBef>
                        <a:spcAft>
                          <a:spcPts val="0"/>
                        </a:spcAft>
                        <a:buClr>
                          <a:srgbClr val="000000"/>
                        </a:buClr>
                        <a:buSzTx/>
                        <a:buFont typeface="Arial"/>
                        <a:buChar char="•"/>
                        <a:tabLst/>
                        <a:defRPr/>
                      </a:pPr>
                      <a:r>
                        <a:rPr lang="en-GB" sz="1700" dirty="0">
                          <a:solidFill>
                            <a:prstClr val="black"/>
                          </a:solidFill>
                          <a:latin typeface="Verdana"/>
                          <a:ea typeface="Verdana"/>
                        </a:rPr>
                        <a:t>Weekly performance &amp; improvement meeting with ED senior team (management &amp; clinical) to commence 23</a:t>
                      </a:r>
                      <a:r>
                        <a:rPr lang="en-GB" sz="1700" baseline="30000" dirty="0">
                          <a:solidFill>
                            <a:prstClr val="black"/>
                          </a:solidFill>
                          <a:latin typeface="Verdana"/>
                          <a:ea typeface="Verdana"/>
                        </a:rPr>
                        <a:t>rd</a:t>
                      </a:r>
                      <a:r>
                        <a:rPr lang="en-GB" sz="1700" dirty="0">
                          <a:solidFill>
                            <a:prstClr val="black"/>
                          </a:solidFill>
                          <a:latin typeface="Verdana"/>
                          <a:ea typeface="Verdana"/>
                        </a:rPr>
                        <a:t> June 2026.</a:t>
                      </a:r>
                    </a:p>
                    <a:p>
                      <a:pPr marL="285750" lvl="1" indent="-285750" algn="l">
                        <a:lnSpc>
                          <a:spcPct val="100000"/>
                        </a:lnSpc>
                        <a:spcBef>
                          <a:spcPts val="0"/>
                        </a:spcBef>
                        <a:spcAft>
                          <a:spcPts val="0"/>
                        </a:spcAft>
                        <a:buFont typeface="Arial"/>
                        <a:buChar char="•"/>
                      </a:pPr>
                      <a:r>
                        <a:rPr lang="en-GB" sz="1700" b="0" i="0" u="none" strike="noStrike" kern="1200" noProof="0" dirty="0">
                          <a:solidFill>
                            <a:schemeClr val="dk1"/>
                          </a:solidFill>
                          <a:latin typeface="Verdana" panose="020B0604030504040204" pitchFamily="34" charset="0"/>
                          <a:ea typeface="Verdana" panose="020B0604030504040204" pitchFamily="34" charset="0"/>
                          <a:cs typeface="Calibri" panose="020F0502020204030204" pitchFamily="34" charset="0"/>
                        </a:rPr>
                        <a:t>Re-invigorate Internal Operational Standards compliance</a:t>
                      </a:r>
                      <a:endParaRPr lang="en-GB" sz="1700" b="0" i="0" u="none" strike="noStrike" kern="1200" dirty="0">
                        <a:solidFill>
                          <a:schemeClr val="dk1"/>
                        </a:solidFill>
                        <a:latin typeface="Verdana" panose="020B0604030504040204" pitchFamily="34" charset="0"/>
                        <a:ea typeface="Verdana" panose="020B0604030504040204" pitchFamily="34" charset="0"/>
                        <a:cs typeface="Calibri" panose="020F0502020204030204" pitchFamily="34" charset="0"/>
                      </a:endParaRPr>
                    </a:p>
                    <a:p>
                      <a:endParaRPr lang="en-GB" sz="1700" dirty="0">
                        <a:solidFill>
                          <a:srgbClr val="FF0000"/>
                        </a:solidFill>
                        <a:latin typeface="Verdana" panose="020B0604030504040204" pitchFamily="34" charset="0"/>
                        <a:ea typeface="Verdana" panose="020B0604030504040204" pitchFamily="34" charset="0"/>
                      </a:endParaRPr>
                    </a:p>
                    <a:p>
                      <a:r>
                        <a:rPr lang="en-GB" sz="1700" b="1" dirty="0">
                          <a:solidFill>
                            <a:schemeClr val="tx1"/>
                          </a:solidFill>
                          <a:latin typeface="Verdana" panose="020B0604030504040204" pitchFamily="34" charset="0"/>
                          <a:ea typeface="Verdana" panose="020B0604030504040204" pitchFamily="34" charset="0"/>
                        </a:rPr>
                        <a:t>What are the risks to delivery? </a:t>
                      </a:r>
                    </a:p>
                    <a:p>
                      <a:pPr marL="285750" lvl="0" indent="-285750" algn="l">
                        <a:lnSpc>
                          <a:spcPct val="100000"/>
                        </a:lnSpc>
                        <a:spcBef>
                          <a:spcPts val="0"/>
                        </a:spcBef>
                        <a:spcAft>
                          <a:spcPts val="0"/>
                        </a:spcAft>
                        <a:buFont typeface="Arial"/>
                        <a:buChar char="•"/>
                      </a:pPr>
                      <a:r>
                        <a:rPr lang="en-GB" sz="1700" b="1" i="0" u="none" strike="noStrike" noProof="0" dirty="0">
                          <a:solidFill>
                            <a:schemeClr val="tx1"/>
                          </a:solidFill>
                          <a:latin typeface="Verdana"/>
                          <a:ea typeface="Verdana"/>
                          <a:cs typeface="Calibri"/>
                        </a:rPr>
                        <a:t>Flow dependency risk:</a:t>
                      </a:r>
                      <a:r>
                        <a:rPr lang="en-GB" sz="1700" b="0" i="0" u="none" strike="noStrike" noProof="0" dirty="0">
                          <a:solidFill>
                            <a:schemeClr val="tx1"/>
                          </a:solidFill>
                          <a:latin typeface="Verdana"/>
                          <a:ea typeface="Verdana"/>
                          <a:cs typeface="Calibri"/>
                        </a:rPr>
                        <a:t> reduction depends on </a:t>
                      </a:r>
                      <a:r>
                        <a:rPr lang="en-GB" sz="1700" b="1" i="0" u="none" strike="noStrike" noProof="0" dirty="0">
                          <a:solidFill>
                            <a:schemeClr val="tx1"/>
                          </a:solidFill>
                          <a:latin typeface="Verdana"/>
                          <a:ea typeface="Verdana"/>
                          <a:cs typeface="Calibri"/>
                        </a:rPr>
                        <a:t>improving discharge and bed capacity</a:t>
                      </a:r>
                      <a:r>
                        <a:rPr lang="en-GB" sz="1700" b="0" i="0" u="none" strike="noStrike" noProof="0" dirty="0">
                          <a:solidFill>
                            <a:schemeClr val="tx1"/>
                          </a:solidFill>
                          <a:latin typeface="Verdana"/>
                          <a:ea typeface="Verdana"/>
                          <a:cs typeface="Calibri"/>
                        </a:rPr>
                        <a:t> (same constraint as ambulance handovers) including a reduction in the number of clinically optimised patients in acute/non-acute beds.</a:t>
                      </a:r>
                      <a:endParaRPr lang="en-GB" sz="1700" dirty="0">
                        <a:solidFill>
                          <a:schemeClr val="tx1"/>
                        </a:solidFill>
                        <a:latin typeface="Verdana"/>
                        <a:ea typeface="Verdana"/>
                        <a:cs typeface="Calibri"/>
                      </a:endParaRPr>
                    </a:p>
                    <a:p>
                      <a:pPr marL="285750" lvl="0" indent="-285750" algn="l">
                        <a:lnSpc>
                          <a:spcPct val="100000"/>
                        </a:lnSpc>
                        <a:spcBef>
                          <a:spcPts val="0"/>
                        </a:spcBef>
                        <a:spcAft>
                          <a:spcPts val="0"/>
                        </a:spcAft>
                        <a:buFont typeface="Arial"/>
                        <a:buChar char="•"/>
                      </a:pPr>
                      <a:r>
                        <a:rPr lang="en-GB" sz="1700" b="1" i="0" u="none" strike="noStrike" noProof="0" dirty="0">
                          <a:solidFill>
                            <a:schemeClr val="tx1"/>
                          </a:solidFill>
                          <a:latin typeface="Verdana" panose="020B0604030504040204" pitchFamily="34" charset="0"/>
                          <a:ea typeface="Verdana" panose="020B0604030504040204" pitchFamily="34" charset="0"/>
                          <a:cs typeface="Calibri" panose="020F0502020204030204" pitchFamily="34" charset="0"/>
                        </a:rPr>
                        <a:t>Exit block risk:</a:t>
                      </a:r>
                      <a:r>
                        <a:rPr lang="en-GB" sz="1700" b="0" i="0" u="none" strike="noStrike" noProof="0" dirty="0">
                          <a:solidFill>
                            <a:schemeClr val="tx1"/>
                          </a:solidFill>
                          <a:latin typeface="Verdana" panose="020B0604030504040204" pitchFamily="34" charset="0"/>
                          <a:ea typeface="Verdana" panose="020B0604030504040204" pitchFamily="34" charset="0"/>
                          <a:cs typeface="Calibri" panose="020F0502020204030204" pitchFamily="34" charset="0"/>
                        </a:rPr>
                        <a:t> high numbers of patients awaiting admission → </a:t>
                      </a:r>
                      <a:r>
                        <a:rPr lang="en-GB" sz="1700" b="1" i="0" u="none" strike="noStrike" noProof="0" dirty="0">
                          <a:solidFill>
                            <a:schemeClr val="tx1"/>
                          </a:solidFill>
                          <a:latin typeface="Verdana" panose="020B0604030504040204" pitchFamily="34" charset="0"/>
                          <a:ea typeface="Verdana" panose="020B0604030504040204" pitchFamily="34" charset="0"/>
                          <a:cs typeface="Calibri" panose="020F0502020204030204" pitchFamily="34" charset="0"/>
                        </a:rPr>
                        <a:t>ED cannot handover</a:t>
                      </a:r>
                      <a:r>
                        <a:rPr lang="en-GB" sz="1700" b="0" i="0" u="none" strike="noStrike" noProof="0" dirty="0">
                          <a:solidFill>
                            <a:schemeClr val="tx1"/>
                          </a:solidFill>
                          <a:latin typeface="Verdana" panose="020B0604030504040204" pitchFamily="34" charset="0"/>
                          <a:ea typeface="Verdana" panose="020B0604030504040204" pitchFamily="34" charset="0"/>
                          <a:cs typeface="Calibri" panose="020F0502020204030204" pitchFamily="34" charset="0"/>
                        </a:rPr>
                        <a:t>, sustaining 12h waits</a:t>
                      </a:r>
                    </a:p>
                    <a:p>
                      <a:pPr marL="285750" marR="0" lvl="0" indent="-285750" algn="l" defTabSz="1507937" rtl="0" eaLnBrk="1" fontAlgn="auto" latinLnBrk="0" hangingPunct="1">
                        <a:lnSpc>
                          <a:spcPct val="100000"/>
                        </a:lnSpc>
                        <a:spcBef>
                          <a:spcPts val="0"/>
                        </a:spcBef>
                        <a:spcAft>
                          <a:spcPts val="0"/>
                        </a:spcAft>
                        <a:buClrTx/>
                        <a:buSzTx/>
                        <a:buFont typeface="Arial"/>
                        <a:buChar char="•"/>
                        <a:tabLst/>
                        <a:defRPr/>
                      </a:pPr>
                      <a:r>
                        <a:rPr lang="en-GB" sz="1700" b="1" i="0" u="none" strike="noStrike" noProof="0" dirty="0">
                          <a:solidFill>
                            <a:schemeClr val="tx1"/>
                          </a:solidFill>
                          <a:latin typeface="Verdana" panose="020B0604030504040204" pitchFamily="34" charset="0"/>
                          <a:ea typeface="Verdana" panose="020B0604030504040204" pitchFamily="34" charset="0"/>
                          <a:cs typeface="Calibri" panose="020F0502020204030204" pitchFamily="34" charset="0"/>
                        </a:rPr>
                        <a:t>Demand pressure risk:</a:t>
                      </a:r>
                      <a:r>
                        <a:rPr lang="en-GB" sz="1700" b="0" i="0" u="none" strike="noStrike" noProof="0" dirty="0">
                          <a:solidFill>
                            <a:schemeClr val="tx1"/>
                          </a:solidFill>
                          <a:latin typeface="Verdana" panose="020B0604030504040204" pitchFamily="34" charset="0"/>
                          <a:ea typeface="Verdana" panose="020B0604030504040204" pitchFamily="34" charset="0"/>
                          <a:cs typeface="Calibri" panose="020F0502020204030204" pitchFamily="34" charset="0"/>
                        </a:rPr>
                        <a:t> continued high attendances or admissions will </a:t>
                      </a:r>
                      <a:r>
                        <a:rPr lang="en-GB" sz="1700" b="1" i="0" u="none" strike="noStrike" noProof="0" dirty="0">
                          <a:solidFill>
                            <a:schemeClr val="tx1"/>
                          </a:solidFill>
                          <a:latin typeface="Verdana" panose="020B0604030504040204" pitchFamily="34" charset="0"/>
                          <a:ea typeface="Verdana" panose="020B0604030504040204" pitchFamily="34" charset="0"/>
                          <a:cs typeface="Calibri" panose="020F0502020204030204" pitchFamily="34" charset="0"/>
                        </a:rPr>
                        <a:t>offset gains</a:t>
                      </a:r>
                      <a:endParaRPr lang="en-GB" sz="1700" b="1" dirty="0">
                        <a:solidFill>
                          <a:schemeClr val="tx1"/>
                        </a:solidFill>
                        <a:latin typeface="Verdana" panose="020B0604030504040204" pitchFamily="34" charset="0"/>
                        <a:ea typeface="Verdana" panose="020B0604030504040204" pitchFamily="34" charset="0"/>
                        <a:cs typeface="Calibri" panose="020F0502020204030204" pitchFamily="34" charset="0"/>
                      </a:endParaRPr>
                    </a:p>
                    <a:p>
                      <a:pPr marL="0" lvl="0" indent="0" algn="l">
                        <a:lnSpc>
                          <a:spcPct val="100000"/>
                        </a:lnSpc>
                        <a:spcBef>
                          <a:spcPts val="0"/>
                        </a:spcBef>
                        <a:spcAft>
                          <a:spcPts val="0"/>
                        </a:spcAft>
                        <a:buFont typeface="Arial"/>
                        <a:buNone/>
                      </a:pPr>
                      <a:endParaRPr lang="en-GB" sz="1700" dirty="0">
                        <a:latin typeface="Verdana" panose="020B0604030504040204" pitchFamily="34" charset="0"/>
                        <a:ea typeface="Verdana" panose="020B060403050404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4" name="TextBox 3">
            <a:extLst>
              <a:ext uri="{FF2B5EF4-FFF2-40B4-BE49-F238E27FC236}">
                <a16:creationId xmlns:a16="http://schemas.microsoft.com/office/drawing/2014/main" id="{19B2F0F6-5975-0E74-778C-464598C5DB65}"/>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5" name="Picture 4">
            <a:extLst>
              <a:ext uri="{FF2B5EF4-FFF2-40B4-BE49-F238E27FC236}">
                <a16:creationId xmlns:a16="http://schemas.microsoft.com/office/drawing/2014/main" id="{9CACE078-00FE-9350-0A41-5CC667E487E2}"/>
              </a:ext>
            </a:extLst>
          </p:cNvPr>
          <p:cNvPicPr>
            <a:picLocks noChangeAspect="1"/>
          </p:cNvPicPr>
          <p:nvPr/>
        </p:nvPicPr>
        <p:blipFill>
          <a:blip r:embed="rId3"/>
          <a:stretch>
            <a:fillRect/>
          </a:stretch>
        </p:blipFill>
        <p:spPr>
          <a:xfrm>
            <a:off x="1442244" y="1896325"/>
            <a:ext cx="7086600" cy="4142875"/>
          </a:xfrm>
          <a:prstGeom prst="rect">
            <a:avLst/>
          </a:prstGeom>
        </p:spPr>
      </p:pic>
      <p:graphicFrame>
        <p:nvGraphicFramePr>
          <p:cNvPr id="6" name="Table 5">
            <a:extLst>
              <a:ext uri="{FF2B5EF4-FFF2-40B4-BE49-F238E27FC236}">
                <a16:creationId xmlns:a16="http://schemas.microsoft.com/office/drawing/2014/main" id="{48B2726C-3137-9638-91D7-722920882DAA}"/>
              </a:ext>
            </a:extLst>
          </p:cNvPr>
          <p:cNvGraphicFramePr>
            <a:graphicFrameLocks noGrp="1"/>
          </p:cNvGraphicFramePr>
          <p:nvPr>
            <p:extLst>
              <p:ext uri="{D42A27DB-BD31-4B8C-83A1-F6EECF244321}">
                <p14:modId xmlns:p14="http://schemas.microsoft.com/office/powerpoint/2010/main" val="1872092478"/>
              </p:ext>
            </p:extLst>
          </p:nvPr>
        </p:nvGraphicFramePr>
        <p:xfrm>
          <a:off x="34549" y="6119821"/>
          <a:ext cx="9440036" cy="2026920"/>
        </p:xfrm>
        <a:graphic>
          <a:graphicData uri="http://schemas.openxmlformats.org/drawingml/2006/table">
            <a:tbl>
              <a:tblPr firstRow="1" bandRow="1">
                <a:tableStyleId>{5C22544A-7EE6-4342-B048-85BDC9FD1C3A}</a:tableStyleId>
              </a:tblPr>
              <a:tblGrid>
                <a:gridCol w="932427">
                  <a:extLst>
                    <a:ext uri="{9D8B030D-6E8A-4147-A177-3AD203B41FA5}">
                      <a16:colId xmlns:a16="http://schemas.microsoft.com/office/drawing/2014/main" val="169891562"/>
                    </a:ext>
                  </a:extLst>
                </a:gridCol>
                <a:gridCol w="1163609">
                  <a:extLst>
                    <a:ext uri="{9D8B030D-6E8A-4147-A177-3AD203B41FA5}">
                      <a16:colId xmlns:a16="http://schemas.microsoft.com/office/drawing/2014/main" val="2958720075"/>
                    </a:ext>
                  </a:extLst>
                </a:gridCol>
                <a:gridCol w="864000">
                  <a:extLst>
                    <a:ext uri="{9D8B030D-6E8A-4147-A177-3AD203B41FA5}">
                      <a16:colId xmlns:a16="http://schemas.microsoft.com/office/drawing/2014/main" val="3561587738"/>
                    </a:ext>
                  </a:extLst>
                </a:gridCol>
                <a:gridCol w="540000">
                  <a:extLst>
                    <a:ext uri="{9D8B030D-6E8A-4147-A177-3AD203B41FA5}">
                      <a16:colId xmlns:a16="http://schemas.microsoft.com/office/drawing/2014/main" val="1359635036"/>
                    </a:ext>
                  </a:extLst>
                </a:gridCol>
                <a:gridCol w="540000">
                  <a:extLst>
                    <a:ext uri="{9D8B030D-6E8A-4147-A177-3AD203B41FA5}">
                      <a16:colId xmlns:a16="http://schemas.microsoft.com/office/drawing/2014/main" val="1361950345"/>
                    </a:ext>
                  </a:extLst>
                </a:gridCol>
                <a:gridCol w="540000">
                  <a:extLst>
                    <a:ext uri="{9D8B030D-6E8A-4147-A177-3AD203B41FA5}">
                      <a16:colId xmlns:a16="http://schemas.microsoft.com/office/drawing/2014/main" val="2122580244"/>
                    </a:ext>
                  </a:extLst>
                </a:gridCol>
                <a:gridCol w="540000">
                  <a:extLst>
                    <a:ext uri="{9D8B030D-6E8A-4147-A177-3AD203B41FA5}">
                      <a16:colId xmlns:a16="http://schemas.microsoft.com/office/drawing/2014/main" val="1842934425"/>
                    </a:ext>
                  </a:extLst>
                </a:gridCol>
                <a:gridCol w="540000">
                  <a:extLst>
                    <a:ext uri="{9D8B030D-6E8A-4147-A177-3AD203B41FA5}">
                      <a16:colId xmlns:a16="http://schemas.microsoft.com/office/drawing/2014/main" val="702648247"/>
                    </a:ext>
                  </a:extLst>
                </a:gridCol>
                <a:gridCol w="540000">
                  <a:extLst>
                    <a:ext uri="{9D8B030D-6E8A-4147-A177-3AD203B41FA5}">
                      <a16:colId xmlns:a16="http://schemas.microsoft.com/office/drawing/2014/main" val="173690897"/>
                    </a:ext>
                  </a:extLst>
                </a:gridCol>
                <a:gridCol w="540000">
                  <a:extLst>
                    <a:ext uri="{9D8B030D-6E8A-4147-A177-3AD203B41FA5}">
                      <a16:colId xmlns:a16="http://schemas.microsoft.com/office/drawing/2014/main" val="2391235549"/>
                    </a:ext>
                  </a:extLst>
                </a:gridCol>
                <a:gridCol w="540000">
                  <a:extLst>
                    <a:ext uri="{9D8B030D-6E8A-4147-A177-3AD203B41FA5}">
                      <a16:colId xmlns:a16="http://schemas.microsoft.com/office/drawing/2014/main" val="1235918448"/>
                    </a:ext>
                  </a:extLst>
                </a:gridCol>
                <a:gridCol w="540000">
                  <a:extLst>
                    <a:ext uri="{9D8B030D-6E8A-4147-A177-3AD203B41FA5}">
                      <a16:colId xmlns:a16="http://schemas.microsoft.com/office/drawing/2014/main" val="3297927786"/>
                    </a:ext>
                  </a:extLst>
                </a:gridCol>
                <a:gridCol w="540000">
                  <a:extLst>
                    <a:ext uri="{9D8B030D-6E8A-4147-A177-3AD203B41FA5}">
                      <a16:colId xmlns:a16="http://schemas.microsoft.com/office/drawing/2014/main" val="3945412771"/>
                    </a:ext>
                  </a:extLst>
                </a:gridCol>
                <a:gridCol w="540000">
                  <a:extLst>
                    <a:ext uri="{9D8B030D-6E8A-4147-A177-3AD203B41FA5}">
                      <a16:colId xmlns:a16="http://schemas.microsoft.com/office/drawing/2014/main" val="3319738062"/>
                    </a:ext>
                  </a:extLst>
                </a:gridCol>
                <a:gridCol w="540000">
                  <a:extLst>
                    <a:ext uri="{9D8B030D-6E8A-4147-A177-3AD203B41FA5}">
                      <a16:colId xmlns:a16="http://schemas.microsoft.com/office/drawing/2014/main" val="3323418894"/>
                    </a:ext>
                  </a:extLst>
                </a:gridCol>
              </a:tblGrid>
              <a:tr h="695394">
                <a:tc>
                  <a:txBody>
                    <a:bodyPr/>
                    <a:lstStyle/>
                    <a:p>
                      <a:r>
                        <a:rPr lang="en-GB" sz="1100" dirty="0">
                          <a:latin typeface="Verdana" panose="020B0604030504040204" pitchFamily="34" charset="0"/>
                          <a:ea typeface="Verdana" panose="020B0604030504040204" pitchFamily="34" charset="0"/>
                        </a:rPr>
                        <a:t>Measure/</a:t>
                      </a:r>
                    </a:p>
                    <a:p>
                      <a:r>
                        <a:rPr lang="en-GB" sz="1100" dirty="0">
                          <a:latin typeface="Verdana" panose="020B0604030504040204" pitchFamily="34" charset="0"/>
                          <a:ea typeface="Verdana" panose="020B0604030504040204" pitchFamily="34" charset="0"/>
                        </a:rPr>
                        <a:t>Trajectory Line</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Ambition</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Extraction Status</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Apr</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May</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Jun</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July</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Aug</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Sep</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Oct</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Nov</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Dec</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Jan</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Feb</a:t>
                      </a:r>
                    </a:p>
                  </a:txBody>
                  <a:tcPr>
                    <a:solidFill>
                      <a:schemeClr val="accent1">
                        <a:lumMod val="50000"/>
                      </a:schemeClr>
                    </a:solidFill>
                  </a:tcPr>
                </a:tc>
                <a:tc>
                  <a:txBody>
                    <a:bodyPr/>
                    <a:lstStyle/>
                    <a:p>
                      <a:pPr marL="0" algn="l" defTabSz="1507937" rtl="0" eaLnBrk="1" latinLnBrk="0" hangingPunct="1"/>
                      <a:r>
                        <a:rPr lang="en-GB" sz="1100" b="1" kern="1200" dirty="0">
                          <a:solidFill>
                            <a:schemeClr val="lt1"/>
                          </a:solidFill>
                          <a:latin typeface="Verdana" panose="020B0604030504040204" pitchFamily="34" charset="0"/>
                          <a:ea typeface="Verdana" panose="020B0604030504040204" pitchFamily="34" charset="0"/>
                          <a:cs typeface="+mn-cs"/>
                        </a:rPr>
                        <a:t>Mar</a:t>
                      </a:r>
                    </a:p>
                  </a:txBody>
                  <a:tcPr>
                    <a:solidFill>
                      <a:schemeClr val="accent1">
                        <a:lumMod val="50000"/>
                      </a:schemeClr>
                    </a:solidFill>
                  </a:tcPr>
                </a:tc>
                <a:extLst>
                  <a:ext uri="{0D108BD9-81ED-4DB2-BD59-A6C34878D82A}">
                    <a16:rowId xmlns:a16="http://schemas.microsoft.com/office/drawing/2014/main" val="871088710"/>
                  </a:ext>
                </a:extLst>
              </a:tr>
              <a:tr h="389420">
                <a:tc rowSpan="2">
                  <a:txBody>
                    <a:bodyPr/>
                    <a:lstStyle/>
                    <a:p>
                      <a:r>
                        <a:rPr lang="en-GB" sz="1100" b="0" dirty="0">
                          <a:solidFill>
                            <a:schemeClr val="tx1"/>
                          </a:solidFill>
                          <a:latin typeface="Verdana" panose="020B0604030504040204" pitchFamily="34" charset="0"/>
                          <a:ea typeface="Verdana" panose="020B0604030504040204" pitchFamily="34" charset="0"/>
                        </a:rPr>
                        <a:t>Patients waiting in ED &gt; 12 hours</a:t>
                      </a:r>
                    </a:p>
                  </a:txBody>
                  <a:tcPr/>
                </a:tc>
                <a:tc rowSpan="2">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10% reduction in patients waiting &gt;12 hours by end of March 2027</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Expected</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1350</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1300</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1190</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1100</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997</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997</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997</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997</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997</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997</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997</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997</a:t>
                      </a:r>
                    </a:p>
                  </a:txBody>
                  <a:tcPr/>
                </a:tc>
                <a:extLst>
                  <a:ext uri="{0D108BD9-81ED-4DB2-BD59-A6C34878D82A}">
                    <a16:rowId xmlns:a16="http://schemas.microsoft.com/office/drawing/2014/main" val="1592866649"/>
                  </a:ext>
                </a:extLst>
              </a:tr>
              <a:tr h="764933">
                <a:tc vMerge="1">
                  <a:txBody>
                    <a:bodyPr/>
                    <a:lstStyle/>
                    <a:p>
                      <a:endParaRPr lang="en-GB" sz="1200" b="0" dirty="0">
                        <a:solidFill>
                          <a:schemeClr val="tx1"/>
                        </a:solidFill>
                        <a:latin typeface="Verdana" panose="020B0604030504040204" pitchFamily="34" charset="0"/>
                        <a:ea typeface="Verdana" panose="020B0604030504040204" pitchFamily="34" charset="0"/>
                      </a:endParaRPr>
                    </a:p>
                  </a:txBody>
                  <a:tcPr/>
                </a:tc>
                <a:tc vMerge="1">
                  <a:txBody>
                    <a:bodyPr/>
                    <a:lstStyle/>
                    <a:p>
                      <a:pPr marL="0" algn="l" defTabSz="1507937" rtl="0" eaLnBrk="1" latinLnBrk="0" hangingPunct="1"/>
                      <a:endParaRPr lang="en-GB" sz="1200" b="0" kern="1200" dirty="0">
                        <a:solidFill>
                          <a:schemeClr val="tx1"/>
                        </a:solidFill>
                        <a:latin typeface="Verdana" panose="020B0604030504040204" pitchFamily="34" charset="0"/>
                        <a:ea typeface="Verdana" panose="020B0604030504040204" pitchFamily="34" charset="0"/>
                        <a:cs typeface="+mn-cs"/>
                      </a:endParaRP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Observed</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1319</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1347</a:t>
                      </a:r>
                    </a:p>
                  </a:txBody>
                  <a:tcPr/>
                </a:tc>
                <a:tc>
                  <a:txBody>
                    <a:bodyPr/>
                    <a:lstStyle/>
                    <a:p>
                      <a:pPr marL="0" algn="l" defTabSz="1507937" rtl="0" eaLnBrk="1" latinLnBrk="0" hangingPunct="1"/>
                      <a:r>
                        <a:rPr lang="en-GB" sz="1100" b="0" kern="1200" dirty="0">
                          <a:solidFill>
                            <a:schemeClr val="tx1"/>
                          </a:solidFill>
                          <a:latin typeface="Verdana" panose="020B0604030504040204" pitchFamily="34" charset="0"/>
                          <a:ea typeface="Verdana" panose="020B0604030504040204" pitchFamily="34" charset="0"/>
                          <a:cs typeface="+mn-cs"/>
                        </a:rPr>
                        <a:t>1366</a:t>
                      </a:r>
                    </a:p>
                  </a:txBody>
                  <a:tcPr/>
                </a:tc>
                <a:tc>
                  <a:txBody>
                    <a:bodyPr/>
                    <a:lstStyle/>
                    <a:p>
                      <a:pPr marL="0" algn="l" defTabSz="1507937" rtl="0" eaLnBrk="1" latinLnBrk="0" hangingPunct="1"/>
                      <a:endParaRPr lang="en-GB" sz="1100" b="0" kern="1200" dirty="0">
                        <a:solidFill>
                          <a:schemeClr val="tx1"/>
                        </a:solidFill>
                        <a:latin typeface="Verdana" panose="020B0604030504040204" pitchFamily="34" charset="0"/>
                        <a:ea typeface="Verdana" panose="020B0604030504040204" pitchFamily="34" charset="0"/>
                        <a:cs typeface="+mn-cs"/>
                      </a:endParaRPr>
                    </a:p>
                  </a:txBody>
                  <a:tcPr/>
                </a:tc>
                <a:tc>
                  <a:txBody>
                    <a:bodyPr/>
                    <a:lstStyle/>
                    <a:p>
                      <a:pPr marL="0" algn="l" defTabSz="1507937" rtl="0" eaLnBrk="1" latinLnBrk="0" hangingPunct="1"/>
                      <a:endParaRPr lang="en-GB" sz="1100" b="0" kern="1200" dirty="0">
                        <a:solidFill>
                          <a:schemeClr val="tx1"/>
                        </a:solidFill>
                        <a:latin typeface="Verdana" panose="020B0604030504040204" pitchFamily="34" charset="0"/>
                        <a:ea typeface="Verdana" panose="020B0604030504040204" pitchFamily="34" charset="0"/>
                        <a:cs typeface="+mn-cs"/>
                      </a:endParaRPr>
                    </a:p>
                  </a:txBody>
                  <a:tcPr/>
                </a:tc>
                <a:tc>
                  <a:txBody>
                    <a:bodyPr/>
                    <a:lstStyle/>
                    <a:p>
                      <a:pPr marL="0" algn="l" defTabSz="1507937" rtl="0" eaLnBrk="1" latinLnBrk="0" hangingPunct="1"/>
                      <a:endParaRPr lang="en-GB" sz="1100" b="0" kern="1200" dirty="0">
                        <a:solidFill>
                          <a:schemeClr val="tx1"/>
                        </a:solidFill>
                        <a:latin typeface="Verdana" panose="020B0604030504040204" pitchFamily="34" charset="0"/>
                        <a:ea typeface="Verdana" panose="020B0604030504040204" pitchFamily="34" charset="0"/>
                        <a:cs typeface="+mn-cs"/>
                      </a:endParaRPr>
                    </a:p>
                  </a:txBody>
                  <a:tcPr/>
                </a:tc>
                <a:tc>
                  <a:txBody>
                    <a:bodyPr/>
                    <a:lstStyle/>
                    <a:p>
                      <a:pPr marL="0" algn="l" defTabSz="1507937" rtl="0" eaLnBrk="1" latinLnBrk="0" hangingPunct="1"/>
                      <a:endParaRPr lang="en-GB" sz="1100" b="0" kern="1200" dirty="0">
                        <a:solidFill>
                          <a:schemeClr val="tx1"/>
                        </a:solidFill>
                        <a:latin typeface="Verdana" panose="020B0604030504040204" pitchFamily="34" charset="0"/>
                        <a:ea typeface="Verdana" panose="020B0604030504040204" pitchFamily="34" charset="0"/>
                        <a:cs typeface="+mn-cs"/>
                      </a:endParaRPr>
                    </a:p>
                  </a:txBody>
                  <a:tcPr/>
                </a:tc>
                <a:tc>
                  <a:txBody>
                    <a:bodyPr/>
                    <a:lstStyle/>
                    <a:p>
                      <a:pPr marL="0" algn="l" defTabSz="1507937" rtl="0" eaLnBrk="1" latinLnBrk="0" hangingPunct="1"/>
                      <a:endParaRPr lang="en-GB" sz="1100" b="0" kern="1200" dirty="0">
                        <a:solidFill>
                          <a:schemeClr val="tx1"/>
                        </a:solidFill>
                        <a:latin typeface="Verdana" panose="020B0604030504040204" pitchFamily="34" charset="0"/>
                        <a:ea typeface="Verdana" panose="020B0604030504040204" pitchFamily="34" charset="0"/>
                        <a:cs typeface="+mn-cs"/>
                      </a:endParaRPr>
                    </a:p>
                  </a:txBody>
                  <a:tcPr/>
                </a:tc>
                <a:tc>
                  <a:txBody>
                    <a:bodyPr/>
                    <a:lstStyle/>
                    <a:p>
                      <a:pPr marL="0" algn="l" defTabSz="1507937" rtl="0" eaLnBrk="1" latinLnBrk="0" hangingPunct="1"/>
                      <a:endParaRPr lang="en-GB" sz="1100" b="0" kern="1200" dirty="0">
                        <a:solidFill>
                          <a:schemeClr val="tx1"/>
                        </a:solidFill>
                        <a:latin typeface="Verdana" panose="020B0604030504040204" pitchFamily="34" charset="0"/>
                        <a:ea typeface="Verdana" panose="020B0604030504040204" pitchFamily="34" charset="0"/>
                        <a:cs typeface="+mn-cs"/>
                      </a:endParaRPr>
                    </a:p>
                  </a:txBody>
                  <a:tcPr/>
                </a:tc>
                <a:tc>
                  <a:txBody>
                    <a:bodyPr/>
                    <a:lstStyle/>
                    <a:p>
                      <a:pPr marL="0" algn="l" defTabSz="1507937" rtl="0" eaLnBrk="1" latinLnBrk="0" hangingPunct="1"/>
                      <a:endParaRPr lang="en-GB" sz="1100" b="0" kern="1200" dirty="0">
                        <a:solidFill>
                          <a:schemeClr val="tx1"/>
                        </a:solidFill>
                        <a:latin typeface="Verdana" panose="020B0604030504040204" pitchFamily="34" charset="0"/>
                        <a:ea typeface="Verdana" panose="020B0604030504040204" pitchFamily="34" charset="0"/>
                        <a:cs typeface="+mn-cs"/>
                      </a:endParaRPr>
                    </a:p>
                  </a:txBody>
                  <a:tcPr/>
                </a:tc>
                <a:tc>
                  <a:txBody>
                    <a:bodyPr/>
                    <a:lstStyle/>
                    <a:p>
                      <a:pPr marL="0" algn="l" defTabSz="1507937" rtl="0" eaLnBrk="1" latinLnBrk="0" hangingPunct="1"/>
                      <a:endParaRPr lang="en-GB" sz="1100" b="0" kern="1200" dirty="0">
                        <a:solidFill>
                          <a:schemeClr val="tx1"/>
                        </a:solidFill>
                        <a:latin typeface="Verdana" panose="020B0604030504040204" pitchFamily="34" charset="0"/>
                        <a:ea typeface="Verdana" panose="020B0604030504040204" pitchFamily="34" charset="0"/>
                        <a:cs typeface="+mn-cs"/>
                      </a:endParaRPr>
                    </a:p>
                  </a:txBody>
                  <a:tcPr/>
                </a:tc>
                <a:tc>
                  <a:txBody>
                    <a:bodyPr/>
                    <a:lstStyle/>
                    <a:p>
                      <a:pPr marL="0" algn="l" defTabSz="1507937" rtl="0" eaLnBrk="1" latinLnBrk="0" hangingPunct="1"/>
                      <a:endParaRPr lang="en-GB" sz="1100" b="0" kern="1200" dirty="0">
                        <a:solidFill>
                          <a:schemeClr val="tx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2747099267"/>
                  </a:ext>
                </a:extLst>
              </a:tr>
            </a:tbl>
          </a:graphicData>
        </a:graphic>
      </p:graphicFrame>
      <p:pic>
        <p:nvPicPr>
          <p:cNvPr id="9" name="Picture 8">
            <a:extLst>
              <a:ext uri="{FF2B5EF4-FFF2-40B4-BE49-F238E27FC236}">
                <a16:creationId xmlns:a16="http://schemas.microsoft.com/office/drawing/2014/main" id="{F36F7961-9188-A771-1E50-6E40D5DC0520}"/>
              </a:ext>
            </a:extLst>
          </p:cNvPr>
          <p:cNvPicPr>
            <a:picLocks noChangeAspect="1"/>
          </p:cNvPicPr>
          <p:nvPr/>
        </p:nvPicPr>
        <p:blipFill>
          <a:blip r:embed="rId4"/>
          <a:stretch>
            <a:fillRect/>
          </a:stretch>
        </p:blipFill>
        <p:spPr>
          <a:xfrm>
            <a:off x="1442244" y="8332121"/>
            <a:ext cx="15993196" cy="2813208"/>
          </a:xfrm>
          <a:prstGeom prst="rect">
            <a:avLst/>
          </a:prstGeom>
        </p:spPr>
      </p:pic>
    </p:spTree>
    <p:extLst>
      <p:ext uri="{BB962C8B-B14F-4D97-AF65-F5344CB8AC3E}">
        <p14:creationId xmlns:p14="http://schemas.microsoft.com/office/powerpoint/2010/main" val="2326881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13DD9-19BF-8A5E-D047-CC1933B8F1BB}"/>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B86E74B0-C243-17C9-0EC0-518D47126E4D}"/>
              </a:ext>
            </a:extLst>
          </p:cNvPr>
          <p:cNvGraphicFramePr>
            <a:graphicFrameLocks noGrp="1"/>
          </p:cNvGraphicFramePr>
          <p:nvPr>
            <p:extLst>
              <p:ext uri="{D42A27DB-BD31-4B8C-83A1-F6EECF244321}">
                <p14:modId xmlns:p14="http://schemas.microsoft.com/office/powerpoint/2010/main" val="4289104236"/>
              </p:ext>
            </p:extLst>
          </p:nvPr>
        </p:nvGraphicFramePr>
        <p:xfrm>
          <a:off x="0" y="584774"/>
          <a:ext cx="20105688" cy="10724576"/>
        </p:xfrm>
        <a:graphic>
          <a:graphicData uri="http://schemas.openxmlformats.org/drawingml/2006/table">
            <a:tbl>
              <a:tblPr firstRow="1" bandRow="1">
                <a:tableStyleId>{5C22544A-7EE6-4342-B048-85BDC9FD1C3A}</a:tableStyleId>
              </a:tblPr>
              <a:tblGrid>
                <a:gridCol w="11653044">
                  <a:extLst>
                    <a:ext uri="{9D8B030D-6E8A-4147-A177-3AD203B41FA5}">
                      <a16:colId xmlns:a16="http://schemas.microsoft.com/office/drawing/2014/main" val="1129616965"/>
                    </a:ext>
                  </a:extLst>
                </a:gridCol>
                <a:gridCol w="34262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17417">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554926024"/>
                  </a:ext>
                </a:extLst>
              </a:tr>
              <a:tr h="9807159">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b="0" dirty="0">
                          <a:solidFill>
                            <a:schemeClr val="tx1"/>
                          </a:solidFill>
                          <a:latin typeface="Verdana" panose="020B0604030504040204" pitchFamily="34" charset="0"/>
                          <a:ea typeface="Verdana" panose="020B0604030504040204" pitchFamily="34" charset="0"/>
                        </a:rPr>
                        <a:t>In June 2026, the Health Board reported 100% of open outpatient pathways were waiting less than 52 weeks. </a:t>
                      </a:r>
                    </a:p>
                    <a:p>
                      <a:endParaRPr lang="en-GB" sz="1800" dirty="0">
                        <a:solidFill>
                          <a:schemeClr val="tx1"/>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How do we compare across Wales? </a:t>
                      </a:r>
                    </a:p>
                    <a:p>
                      <a:r>
                        <a:rPr lang="en-GB" sz="1800" b="0" dirty="0">
                          <a:solidFill>
                            <a:schemeClr val="tx1"/>
                          </a:solidFill>
                          <a:latin typeface="Verdana" panose="020B0604030504040204" pitchFamily="34" charset="0"/>
                          <a:ea typeface="Verdana" panose="020B0604030504040204" pitchFamily="34" charset="0"/>
                        </a:rPr>
                        <a:t>We are currently the only organisation that has maintained the 100% target for 52 weeks over the last year as seen in the comparative table below. </a:t>
                      </a:r>
                    </a:p>
                    <a:p>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Reviewing clinic utilisation, slot allocation and template variation across specialties. </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Using learning from recent targeted improvement work to develop a more standardised approach to clinic template design across services. </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Strengthening validation and demand/capacity monitoring processes to support sustainable performance.</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Continuing regular operational oversight to identify risks to pathway waits at the earliest opportunity.</a:t>
                      </a:r>
                      <a:endParaRPr lang="en-GB" sz="1800" b="1" dirty="0">
                        <a:solidFill>
                          <a:schemeClr val="tx1"/>
                        </a:solidFill>
                        <a:latin typeface="Verdana" panose="020B0604030504040204" pitchFamily="34" charset="0"/>
                        <a:ea typeface="Verdana" panose="020B0604030504040204" pitchFamily="34" charset="0"/>
                      </a:endParaRPr>
                    </a:p>
                    <a:p>
                      <a:r>
                        <a:rPr lang="en-GB" sz="1800" b="1" dirty="0">
                          <a:solidFill>
                            <a:srgbClr val="FF0000"/>
                          </a:solidFill>
                          <a:latin typeface="Verdana" panose="020B0604030504040204" pitchFamily="34" charset="0"/>
                          <a:ea typeface="Verdana" panose="020B0604030504040204" pitchFamily="34" charset="0"/>
                        </a:rPr>
                        <a:t> </a:t>
                      </a:r>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are the risks to delivery?</a:t>
                      </a:r>
                    </a:p>
                    <a:p>
                      <a:pPr marL="285750" lvl="0" indent="-285750" algn="l">
                        <a:lnSpc>
                          <a:spcPct val="100000"/>
                        </a:lnSpc>
                        <a:spcBef>
                          <a:spcPts val="0"/>
                        </a:spcBef>
                        <a:spcAft>
                          <a:spcPts val="0"/>
                        </a:spcAft>
                        <a:buFont typeface="Arial" panose="020B0604020202020204" pitchFamily="34" charset="0"/>
                        <a:buChar char="•"/>
                      </a:pPr>
                      <a:r>
                        <a:rPr lang="en-US" sz="1800" b="0" i="0" u="none" strike="noStrike" noProof="0" dirty="0">
                          <a:solidFill>
                            <a:schemeClr val="tx1"/>
                          </a:solidFill>
                          <a:latin typeface="Verdana"/>
                          <a:ea typeface="Verdana"/>
                        </a:rPr>
                        <a:t>The immediate July RTT position remains largely stable across specialties. The principal operational concerns are now focused on Gastroenterology, Endoscopy funding, Plastics administrative capacity, Orthodontic August capacity and emerging ENT/Vascular pressures for late summer.</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Workforce availability and unplanned reductions in clinical capacity. </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Increasing referral demand</a:t>
                      </a:r>
                      <a:endParaRPr lang="en-GB" sz="2000" dirty="0">
                        <a:solidFill>
                          <a:schemeClr val="tx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4DC5C9A5-3156-F4B3-4F29-CC643E23A69F}"/>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lang="en-GB" sz="3200" b="1" dirty="0">
                <a:solidFill>
                  <a:schemeClr val="bg1"/>
                </a:solidFill>
                <a:latin typeface="Calibri" panose="020F0502020204030204"/>
              </a:rPr>
              <a:t>Level 4 – Planned Care 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5A743759-9817-8CBC-10E8-1B2767096267}"/>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9" name="Picture 8">
            <a:extLst>
              <a:ext uri="{FF2B5EF4-FFF2-40B4-BE49-F238E27FC236}">
                <a16:creationId xmlns:a16="http://schemas.microsoft.com/office/drawing/2014/main" id="{886D2D34-4757-CC1B-891E-46EC669A5DFF}"/>
              </a:ext>
            </a:extLst>
          </p:cNvPr>
          <p:cNvPicPr>
            <a:picLocks noChangeAspect="1"/>
          </p:cNvPicPr>
          <p:nvPr/>
        </p:nvPicPr>
        <p:blipFill>
          <a:blip r:embed="rId3"/>
          <a:stretch>
            <a:fillRect/>
          </a:stretch>
        </p:blipFill>
        <p:spPr>
          <a:xfrm>
            <a:off x="2651153" y="1529050"/>
            <a:ext cx="6553200" cy="4385760"/>
          </a:xfrm>
          <a:prstGeom prst="rect">
            <a:avLst/>
          </a:prstGeom>
        </p:spPr>
      </p:pic>
      <p:pic>
        <p:nvPicPr>
          <p:cNvPr id="10" name="Picture 9">
            <a:extLst>
              <a:ext uri="{FF2B5EF4-FFF2-40B4-BE49-F238E27FC236}">
                <a16:creationId xmlns:a16="http://schemas.microsoft.com/office/drawing/2014/main" id="{29F3616F-C098-A116-C5C5-C9D8959174CA}"/>
              </a:ext>
            </a:extLst>
          </p:cNvPr>
          <p:cNvPicPr>
            <a:picLocks noChangeAspect="1"/>
          </p:cNvPicPr>
          <p:nvPr/>
        </p:nvPicPr>
        <p:blipFill>
          <a:blip r:embed="rId4"/>
          <a:stretch>
            <a:fillRect/>
          </a:stretch>
        </p:blipFill>
        <p:spPr>
          <a:xfrm>
            <a:off x="8224044" y="6188075"/>
            <a:ext cx="3113909" cy="4655948"/>
          </a:xfrm>
          <a:prstGeom prst="rect">
            <a:avLst/>
          </a:prstGeom>
        </p:spPr>
      </p:pic>
      <p:pic>
        <p:nvPicPr>
          <p:cNvPr id="11" name="Picture 10" descr="A screenshot of a chart&#10;&#10;AI-generated content may be incorrect.">
            <a:extLst>
              <a:ext uri="{FF2B5EF4-FFF2-40B4-BE49-F238E27FC236}">
                <a16:creationId xmlns:a16="http://schemas.microsoft.com/office/drawing/2014/main" id="{4CF8CD85-EAFC-AAC4-7CE7-B3876E79E2E2}"/>
              </a:ext>
            </a:extLst>
          </p:cNvPr>
          <p:cNvPicPr>
            <a:picLocks noChangeAspect="1"/>
          </p:cNvPicPr>
          <p:nvPr/>
        </p:nvPicPr>
        <p:blipFill>
          <a:blip r:embed="rId5"/>
          <a:stretch>
            <a:fillRect/>
          </a:stretch>
        </p:blipFill>
        <p:spPr>
          <a:xfrm>
            <a:off x="146844" y="5947062"/>
            <a:ext cx="7708971" cy="5145083"/>
          </a:xfrm>
          <a:prstGeom prst="rect">
            <a:avLst/>
          </a:prstGeom>
        </p:spPr>
      </p:pic>
    </p:spTree>
    <p:extLst>
      <p:ext uri="{BB962C8B-B14F-4D97-AF65-F5344CB8AC3E}">
        <p14:creationId xmlns:p14="http://schemas.microsoft.com/office/powerpoint/2010/main" val="239383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58B249-00C7-2667-1034-6670991538A4}"/>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15F9642-03E6-44DF-AF33-D9FAB3E51713}"/>
              </a:ext>
            </a:extLst>
          </p:cNvPr>
          <p:cNvGraphicFramePr>
            <a:graphicFrameLocks noGrp="1"/>
          </p:cNvGraphicFramePr>
          <p:nvPr>
            <p:extLst>
              <p:ext uri="{D42A27DB-BD31-4B8C-83A1-F6EECF244321}">
                <p14:modId xmlns:p14="http://schemas.microsoft.com/office/powerpoint/2010/main" val="3269023958"/>
              </p:ext>
            </p:extLst>
          </p:nvPr>
        </p:nvGraphicFramePr>
        <p:xfrm>
          <a:off x="0" y="570708"/>
          <a:ext cx="20105688" cy="7446167"/>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673783">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90.27%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554926024"/>
                  </a:ext>
                </a:extLst>
              </a:tr>
              <a:tr h="6772384">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2000" b="1" dirty="0">
                          <a:latin typeface="Verdana" panose="020B0604030504040204" pitchFamily="34" charset="0"/>
                          <a:ea typeface="Verdana" panose="020B0604030504040204" pitchFamily="34" charset="0"/>
                        </a:rPr>
                        <a:t>How are we doing? </a:t>
                      </a:r>
                    </a:p>
                    <a:p>
                      <a:r>
                        <a:rPr lang="en-GB" sz="2000" b="0" dirty="0">
                          <a:solidFill>
                            <a:schemeClr val="tx1"/>
                          </a:solidFill>
                          <a:latin typeface="Verdana" panose="020B0604030504040204" pitchFamily="34" charset="0"/>
                          <a:ea typeface="Verdana" panose="020B0604030504040204" pitchFamily="34" charset="0"/>
                        </a:rPr>
                        <a:t>In June 2026, the Health Board reported 90.27% of open outpatient pathways were waiting less than 26 weeks. </a:t>
                      </a:r>
                    </a:p>
                    <a:p>
                      <a:endParaRPr lang="en-GB" sz="2000" dirty="0">
                        <a:solidFill>
                          <a:srgbClr val="FF0000"/>
                        </a:solidFill>
                        <a:latin typeface="Verdana" panose="020B0604030504040204" pitchFamily="34" charset="0"/>
                        <a:ea typeface="Verdana" panose="020B0604030504040204" pitchFamily="34" charset="0"/>
                      </a:endParaRPr>
                    </a:p>
                    <a:p>
                      <a:r>
                        <a:rPr lang="en-GB" sz="2000" b="1" dirty="0">
                          <a:solidFill>
                            <a:schemeClr val="tx1"/>
                          </a:solidFill>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2000" dirty="0">
                          <a:solidFill>
                            <a:schemeClr val="tx1"/>
                          </a:solidFill>
                          <a:latin typeface="Verdana" panose="020B0604030504040204" pitchFamily="34" charset="0"/>
                          <a:ea typeface="Verdana" panose="020B0604030504040204" pitchFamily="34" charset="0"/>
                        </a:rPr>
                        <a:t>Continuing focused work to reduce longer waits through demand and capacity oversight. </a:t>
                      </a:r>
                    </a:p>
                    <a:p>
                      <a:pPr marL="285750" indent="-285750">
                        <a:buFont typeface="Arial" panose="020B0604020202020204" pitchFamily="34" charset="0"/>
                        <a:buChar char="•"/>
                      </a:pPr>
                      <a:r>
                        <a:rPr lang="en-GB" sz="2000" dirty="0">
                          <a:solidFill>
                            <a:schemeClr val="tx1"/>
                          </a:solidFill>
                          <a:latin typeface="Verdana" panose="020B0604030504040204" pitchFamily="34" charset="0"/>
                          <a:ea typeface="Verdana" panose="020B0604030504040204" pitchFamily="34" charset="0"/>
                        </a:rPr>
                        <a:t>Reviewing outpatient clinic utilisation and template variation across specialties to support improved access and consistency. </a:t>
                      </a:r>
                    </a:p>
                    <a:p>
                      <a:pPr marL="285750" indent="-285750">
                        <a:buFont typeface="Arial" panose="020B0604020202020204" pitchFamily="34" charset="0"/>
                        <a:buChar char="•"/>
                      </a:pPr>
                      <a:r>
                        <a:rPr lang="en-GB" sz="2000" dirty="0">
                          <a:solidFill>
                            <a:schemeClr val="tx1"/>
                          </a:solidFill>
                          <a:latin typeface="Verdana" panose="020B0604030504040204" pitchFamily="34" charset="0"/>
                          <a:ea typeface="Verdana" panose="020B0604030504040204" pitchFamily="34" charset="0"/>
                        </a:rPr>
                        <a:t>Using learning from recent improvement initiatives to support a standardised approach to clinic template configuration across services. </a:t>
                      </a:r>
                    </a:p>
                    <a:p>
                      <a:pPr marL="285750" indent="-285750">
                        <a:buFont typeface="Arial" panose="020B0604020202020204" pitchFamily="34" charset="0"/>
                        <a:buChar char="•"/>
                      </a:pPr>
                      <a:r>
                        <a:rPr lang="en-GB" sz="2000" dirty="0">
                          <a:solidFill>
                            <a:schemeClr val="tx1"/>
                          </a:solidFill>
                          <a:latin typeface="Verdana" panose="020B0604030504040204" pitchFamily="34" charset="0"/>
                          <a:ea typeface="Verdana" panose="020B0604030504040204" pitchFamily="34" charset="0"/>
                        </a:rPr>
                        <a:t>Strengthening validation and pathway monitoring processes to support sustainable recovery performance.</a:t>
                      </a:r>
                      <a:endParaRPr lang="en-GB" sz="2000" b="1" dirty="0">
                        <a:solidFill>
                          <a:schemeClr val="tx1"/>
                        </a:solidFill>
                        <a:latin typeface="Verdana" panose="020B0604030504040204" pitchFamily="34" charset="0"/>
                        <a:ea typeface="Verdana" panose="020B0604030504040204" pitchFamily="34" charset="0"/>
                      </a:endParaRPr>
                    </a:p>
                    <a:p>
                      <a:r>
                        <a:rPr lang="en-GB" sz="2000" b="1" dirty="0">
                          <a:solidFill>
                            <a:schemeClr val="tx1"/>
                          </a:solidFill>
                          <a:latin typeface="Verdana" panose="020B0604030504040204" pitchFamily="34" charset="0"/>
                          <a:ea typeface="Verdana" panose="020B0604030504040204" pitchFamily="34" charset="0"/>
                        </a:rPr>
                        <a:t> </a:t>
                      </a:r>
                      <a:endParaRPr lang="en-GB" sz="2000" dirty="0">
                        <a:solidFill>
                          <a:schemeClr val="tx1"/>
                        </a:solidFill>
                        <a:latin typeface="Verdana" panose="020B0604030504040204" pitchFamily="34" charset="0"/>
                        <a:ea typeface="Verdana" panose="020B0604030504040204" pitchFamily="34" charset="0"/>
                      </a:endParaRPr>
                    </a:p>
                    <a:p>
                      <a:r>
                        <a:rPr lang="en-GB" sz="2000" b="1" dirty="0">
                          <a:solidFill>
                            <a:schemeClr val="tx1"/>
                          </a:solidFill>
                          <a:latin typeface="Verdana" panose="020B0604030504040204" pitchFamily="34" charset="0"/>
                          <a:ea typeface="Verdana" panose="020B0604030504040204" pitchFamily="34" charset="0"/>
                        </a:rPr>
                        <a:t>What are the risks to delivery?</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tx1"/>
                          </a:solidFill>
                          <a:latin typeface="Verdana" panose="020B0604030504040204" pitchFamily="34" charset="0"/>
                          <a:ea typeface="Verdana" panose="020B0604030504040204" pitchFamily="34" charset="0"/>
                          <a:cs typeface="+mn-cs"/>
                        </a:rPr>
                        <a:t>Outpatient demand exceeds activity volumes; sustainability is dependent upon successful delivery of the outpatient transformation programme.</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tx1"/>
                          </a:solidFill>
                          <a:latin typeface="Verdana" panose="020B0604030504040204" pitchFamily="34" charset="0"/>
                          <a:ea typeface="Verdana" panose="020B0604030504040204" pitchFamily="34" charset="0"/>
                          <a:cs typeface="+mn-cs"/>
                        </a:rPr>
                        <a:t>There will be a re-alignment of capacity towards urgent cancer referrals</a:t>
                      </a:r>
                    </a:p>
                    <a:p>
                      <a:pPr marL="285750" indent="-285750">
                        <a:buFont typeface="Arial" panose="020B0604020202020204" pitchFamily="34" charset="0"/>
                        <a:buChar char="•"/>
                      </a:pPr>
                      <a:r>
                        <a:rPr lang="en-GB" sz="2000" dirty="0">
                          <a:solidFill>
                            <a:schemeClr val="tx1"/>
                          </a:solidFill>
                          <a:latin typeface="Verdana" panose="020B0604030504040204" pitchFamily="34" charset="0"/>
                          <a:ea typeface="Verdana" panose="020B0604030504040204" pitchFamily="34" charset="0"/>
                        </a:rPr>
                        <a:t>Workforce availability and unplanned reductions in clinical capacity. </a:t>
                      </a:r>
                    </a:p>
                    <a:p>
                      <a:pPr marL="285750" indent="-285750">
                        <a:buFont typeface="Arial" panose="020B0604020202020204" pitchFamily="34" charset="0"/>
                        <a:buChar char="•"/>
                      </a:pPr>
                      <a:r>
                        <a:rPr lang="en-GB" sz="2000" dirty="0">
                          <a:solidFill>
                            <a:schemeClr val="tx1"/>
                          </a:solidFill>
                          <a:latin typeface="Verdana" panose="020B0604030504040204" pitchFamily="34" charset="0"/>
                          <a:ea typeface="Verdana" panose="020B0604030504040204" pitchFamily="34" charset="0"/>
                        </a:rPr>
                        <a:t>Increasing referral demand</a:t>
                      </a:r>
                      <a:endParaRPr lang="en-GB" sz="2400" dirty="0">
                        <a:solidFill>
                          <a:schemeClr val="tx1"/>
                        </a:solidFill>
                        <a:latin typeface="Verdana" panose="020B0604030504040204" pitchFamily="34" charset="0"/>
                        <a:ea typeface="Verdana" panose="020B0604030504040204" pitchFamily="34" charset="0"/>
                      </a:endParaRPr>
                    </a:p>
                    <a:p>
                      <a:pPr marL="0" indent="0">
                        <a:buFont typeface="Arial" panose="020B0604020202020204" pitchFamily="34" charset="0"/>
                        <a:buNone/>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78E03204-BF4B-CD93-9336-80836B2AC12F}"/>
              </a:ext>
            </a:extLst>
          </p:cNvPr>
          <p:cNvSpPr txBox="1"/>
          <p:nvPr/>
        </p:nvSpPr>
        <p:spPr>
          <a:xfrm>
            <a:off x="0" y="-14068"/>
            <a:ext cx="20105688" cy="584775"/>
          </a:xfrm>
          <a:prstGeom prst="rect">
            <a:avLst/>
          </a:prstGeom>
          <a:solidFill>
            <a:srgbClr val="7EB0DE"/>
          </a:solidFill>
        </p:spPr>
        <p:txBody>
          <a:bodyPr wrap="square" rtlCol="0">
            <a:spAutoFit/>
          </a:bodyPr>
          <a:lstStyle/>
          <a:p>
            <a:pPr lvl="0" algn="ctr" defTabSz="1507937">
              <a:spcAft>
                <a:spcPts val="1979"/>
              </a:spcAft>
              <a:defRPr/>
            </a:pPr>
            <a:r>
              <a:rPr lang="en-GB" sz="3200" b="1" dirty="0">
                <a:solidFill>
                  <a:schemeClr val="bg1"/>
                </a:solidFill>
                <a:latin typeface="Calibri" panose="020F0502020204030204"/>
              </a:rPr>
              <a:t>Level 4 - </a:t>
            </a:r>
            <a:r>
              <a:rPr lang="en-GB" sz="3200" b="1" dirty="0">
                <a:solidFill>
                  <a:schemeClr val="bg1"/>
                </a:solidFill>
              </a:rPr>
              <a:t>Planned Care </a:t>
            </a:r>
            <a:r>
              <a:rPr lang="en-GB" sz="3200" b="1" dirty="0">
                <a:solidFill>
                  <a:schemeClr val="bg1"/>
                </a:solidFill>
                <a:latin typeface="Calibri" panose="020F0502020204030204"/>
              </a:rPr>
              <a:t>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301DCC81-7BD6-689B-FE43-56C5F2C49618}"/>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8" name="Picture 7">
            <a:extLst>
              <a:ext uri="{FF2B5EF4-FFF2-40B4-BE49-F238E27FC236}">
                <a16:creationId xmlns:a16="http://schemas.microsoft.com/office/drawing/2014/main" id="{94FF3ADF-F5EF-EEDC-CFB6-952D7AF3866C}"/>
              </a:ext>
            </a:extLst>
          </p:cNvPr>
          <p:cNvPicPr>
            <a:picLocks noChangeAspect="1"/>
          </p:cNvPicPr>
          <p:nvPr/>
        </p:nvPicPr>
        <p:blipFill>
          <a:blip r:embed="rId2"/>
          <a:stretch>
            <a:fillRect/>
          </a:stretch>
        </p:blipFill>
        <p:spPr>
          <a:xfrm>
            <a:off x="1945166" y="8036761"/>
            <a:ext cx="16215356" cy="3088105"/>
          </a:xfrm>
          <a:prstGeom prst="rect">
            <a:avLst/>
          </a:prstGeom>
        </p:spPr>
      </p:pic>
      <p:pic>
        <p:nvPicPr>
          <p:cNvPr id="7" name="Picture 6">
            <a:extLst>
              <a:ext uri="{FF2B5EF4-FFF2-40B4-BE49-F238E27FC236}">
                <a16:creationId xmlns:a16="http://schemas.microsoft.com/office/drawing/2014/main" id="{C5F2D080-5A67-E2D5-00AE-D3FC348ECD07}"/>
              </a:ext>
            </a:extLst>
          </p:cNvPr>
          <p:cNvPicPr>
            <a:picLocks noChangeAspect="1"/>
          </p:cNvPicPr>
          <p:nvPr/>
        </p:nvPicPr>
        <p:blipFill>
          <a:blip r:embed="rId3"/>
          <a:stretch>
            <a:fillRect/>
          </a:stretch>
        </p:blipFill>
        <p:spPr>
          <a:xfrm>
            <a:off x="375444" y="1539875"/>
            <a:ext cx="8991600" cy="5999791"/>
          </a:xfrm>
          <a:prstGeom prst="rect">
            <a:avLst/>
          </a:prstGeom>
        </p:spPr>
      </p:pic>
    </p:spTree>
    <p:extLst>
      <p:ext uri="{BB962C8B-B14F-4D97-AF65-F5344CB8AC3E}">
        <p14:creationId xmlns:p14="http://schemas.microsoft.com/office/powerpoint/2010/main" val="614377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idx="1"/>
          </p:nvPr>
        </p:nvSpPr>
        <p:spPr>
          <a:xfrm>
            <a:off x="565944" y="168275"/>
            <a:ext cx="14630400" cy="5364163"/>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1792018193"/>
              </p:ext>
            </p:extLst>
          </p:nvPr>
        </p:nvGraphicFramePr>
        <p:xfrm>
          <a:off x="985044" y="1871638"/>
          <a:ext cx="16078200" cy="76257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833614"/>
            <a:ext cx="18973800"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Integrated Performance Report will provide updates against all areas under escalation with Welsh Government, all performance metrics outlined within </a:t>
            </a:r>
            <a:r>
              <a:rPr lang="en-GB" dirty="0">
                <a:solidFill>
                  <a:prstClr val="black"/>
                </a:solidFill>
                <a:latin typeface="Verdana" panose="020B0604030504040204" pitchFamily="34" charset="0"/>
                <a:ea typeface="Verdana" panose="020B0604030504040204" pitchFamily="34" charset="0"/>
              </a:rPr>
              <a:t>SBUHB Breakthrough Objectives, updates against the N</a:t>
            </a: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HS Wales Performance Framework 2026-27, along with Service specific or Annual plan updates as requested.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F652D1-1A3C-ED47-CD9D-B8FC097D9357}"/>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66EEB794-ABB6-412B-89C8-351512A78164}"/>
              </a:ext>
            </a:extLst>
          </p:cNvPr>
          <p:cNvGraphicFramePr>
            <a:graphicFrameLocks noGrp="1"/>
          </p:cNvGraphicFramePr>
          <p:nvPr>
            <p:extLst>
              <p:ext uri="{D42A27DB-BD31-4B8C-83A1-F6EECF244321}">
                <p14:modId xmlns:p14="http://schemas.microsoft.com/office/powerpoint/2010/main" val="274907209"/>
              </p:ext>
            </p:extLst>
          </p:nvPr>
        </p:nvGraphicFramePr>
        <p:xfrm>
          <a:off x="0" y="570708"/>
          <a:ext cx="20105688" cy="10738642"/>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75352">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78.07%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554926024"/>
                  </a:ext>
                </a:extLst>
              </a:tr>
              <a:tr h="9763290">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dirty="0">
                          <a:solidFill>
                            <a:schemeClr val="tx1"/>
                          </a:solidFill>
                          <a:latin typeface="Verdana" panose="020B0604030504040204" pitchFamily="34" charset="0"/>
                          <a:ea typeface="Verdana" panose="020B0604030504040204" pitchFamily="34" charset="0"/>
                        </a:rPr>
                        <a:t>In June 2026, the Health Board reported 78.07% of open pathways were waiting less than 36 weeks. </a:t>
                      </a:r>
                    </a:p>
                    <a:p>
                      <a:endParaRPr lang="en-GB" sz="1800" b="1"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How do we compare across Wales? </a:t>
                      </a:r>
                    </a:p>
                    <a:p>
                      <a:r>
                        <a:rPr lang="en-GB" sz="1800" dirty="0">
                          <a:solidFill>
                            <a:schemeClr val="tx1"/>
                          </a:solidFill>
                          <a:latin typeface="Verdana" panose="020B0604030504040204" pitchFamily="34" charset="0"/>
                          <a:ea typeface="Verdana" panose="020B0604030504040204" pitchFamily="34" charset="0"/>
                        </a:rPr>
                        <a:t>The Health Board continues to demonstrate sustained improvement in the percentage of patients waiting less than 36 weeks for treatment and is performing close to the enhanced monitoring target trajectory when compared with the all-Wales position</a:t>
                      </a:r>
                      <a:endParaRPr lang="en-GB" sz="1800" b="1" dirty="0">
                        <a:solidFill>
                          <a:schemeClr val="tx1"/>
                        </a:solidFill>
                        <a:latin typeface="Verdana" panose="020B0604030504040204" pitchFamily="34" charset="0"/>
                        <a:ea typeface="Verdana" panose="020B0604030504040204" pitchFamily="34" charset="0"/>
                      </a:endParaRPr>
                    </a:p>
                    <a:p>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Continuing targeted work with specialties to reduce longer waits and improve pathway flow. </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Reviewing clinic utilisation, scheduling practices and capacity variation across services.</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Maintaining demand and capacity oversight arrangements to support sustainable trajectory improvement.</a:t>
                      </a:r>
                      <a:endParaRPr lang="en-GB" sz="1800" b="1" dirty="0">
                        <a:solidFill>
                          <a:schemeClr val="tx1"/>
                        </a:solidFill>
                        <a:latin typeface="Verdana" panose="020B0604030504040204" pitchFamily="34" charset="0"/>
                        <a:ea typeface="Verdana" panose="020B0604030504040204" pitchFamily="34" charset="0"/>
                      </a:endParaRPr>
                    </a:p>
                    <a:p>
                      <a:r>
                        <a:rPr lang="en-GB" sz="1800" b="1" dirty="0">
                          <a:solidFill>
                            <a:srgbClr val="FF0000"/>
                          </a:solidFill>
                          <a:latin typeface="Verdana" panose="020B0604030504040204" pitchFamily="34" charset="0"/>
                          <a:ea typeface="Verdana" panose="020B0604030504040204" pitchFamily="34" charset="0"/>
                        </a:rPr>
                        <a:t> </a:t>
                      </a:r>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are the risks to delivery?</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In order to deliver the 104-week access standard and reduce costs uniformly across the board, resources may need to be re-allocated from specialties with shorter waiting times to those with longer waits.  This includes </a:t>
                      </a:r>
                      <a:r>
                        <a:rPr lang="en-GB" sz="1800" kern="1200" dirty="0">
                          <a:solidFill>
                            <a:schemeClr val="tx1"/>
                          </a:solidFill>
                          <a:latin typeface="Verdana" panose="020B0604030504040204" pitchFamily="34" charset="0"/>
                          <a:ea typeface="Verdana" panose="020B0604030504040204" pitchFamily="34" charset="0"/>
                          <a:cs typeface="+mn-cs"/>
                        </a:rPr>
                        <a:t>re-alignment of capacity towards patients requiring urgent cancer treatment</a:t>
                      </a:r>
                      <a:endParaRPr lang="en-GB" sz="1800" dirty="0">
                        <a:solidFill>
                          <a:schemeClr val="tx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Increasing referral demand and pressure on treatment capacity.</a:t>
                      </a:r>
                    </a:p>
                    <a:p>
                      <a:pPr marL="342900" indent="-34290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Workforce availability and reduced resilience due to vacancies, sickness or annual leave. </a:t>
                      </a:r>
                    </a:p>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146CA444-732D-1923-D97A-FD61D7EAFB88}"/>
              </a:ext>
            </a:extLst>
          </p:cNvPr>
          <p:cNvSpPr txBox="1"/>
          <p:nvPr/>
        </p:nvSpPr>
        <p:spPr>
          <a:xfrm>
            <a:off x="0" y="-14068"/>
            <a:ext cx="20105688" cy="584775"/>
          </a:xfrm>
          <a:prstGeom prst="rect">
            <a:avLst/>
          </a:prstGeom>
          <a:solidFill>
            <a:srgbClr val="7EB0DE"/>
          </a:solidFill>
        </p:spPr>
        <p:txBody>
          <a:bodyPr wrap="square" rtlCol="0">
            <a:spAutoFit/>
          </a:bodyPr>
          <a:lstStyle/>
          <a:p>
            <a:pPr lvl="0" algn="ctr" defTabSz="1507937">
              <a:spcAft>
                <a:spcPts val="1979"/>
              </a:spcAft>
              <a:defRPr/>
            </a:pPr>
            <a:r>
              <a:rPr lang="en-GB" sz="3200" b="1" dirty="0">
                <a:solidFill>
                  <a:schemeClr val="bg1"/>
                </a:solidFill>
                <a:latin typeface="Calibri" panose="020F0502020204030204"/>
              </a:rPr>
              <a:t>Level 4 - </a:t>
            </a:r>
            <a:r>
              <a:rPr lang="en-GB" sz="3200" b="1" dirty="0">
                <a:solidFill>
                  <a:schemeClr val="bg1"/>
                </a:solidFill>
              </a:rPr>
              <a:t>Planned Care </a:t>
            </a:r>
            <a:r>
              <a:rPr lang="en-GB" sz="3200" b="1" dirty="0">
                <a:solidFill>
                  <a:schemeClr val="bg1"/>
                </a:solidFill>
                <a:latin typeface="Calibri" panose="020F0502020204030204"/>
              </a:rPr>
              <a:t>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0A9E9133-5CCB-C99B-B673-584F7AF62BA2}"/>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7" name="Picture 6">
            <a:extLst>
              <a:ext uri="{FF2B5EF4-FFF2-40B4-BE49-F238E27FC236}">
                <a16:creationId xmlns:a16="http://schemas.microsoft.com/office/drawing/2014/main" id="{FCF17E2B-4309-B50A-D6F3-72934F6437F5}"/>
              </a:ext>
            </a:extLst>
          </p:cNvPr>
          <p:cNvPicPr>
            <a:picLocks noChangeAspect="1"/>
          </p:cNvPicPr>
          <p:nvPr/>
        </p:nvPicPr>
        <p:blipFill>
          <a:blip r:embed="rId3"/>
          <a:stretch>
            <a:fillRect/>
          </a:stretch>
        </p:blipFill>
        <p:spPr>
          <a:xfrm>
            <a:off x="223044" y="2378075"/>
            <a:ext cx="9420726" cy="6248581"/>
          </a:xfrm>
          <a:prstGeom prst="rect">
            <a:avLst/>
          </a:prstGeom>
        </p:spPr>
      </p:pic>
    </p:spTree>
    <p:extLst>
      <p:ext uri="{BB962C8B-B14F-4D97-AF65-F5344CB8AC3E}">
        <p14:creationId xmlns:p14="http://schemas.microsoft.com/office/powerpoint/2010/main" val="4215728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FA48C6-0204-AED9-087F-5175F8251966}"/>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DB9FDBB-0D40-BCC0-13A5-684104653BBD}"/>
              </a:ext>
            </a:extLst>
          </p:cNvPr>
          <p:cNvGraphicFramePr>
            <a:graphicFrameLocks noGrp="1"/>
          </p:cNvGraphicFramePr>
          <p:nvPr>
            <p:extLst>
              <p:ext uri="{D42A27DB-BD31-4B8C-83A1-F6EECF244321}">
                <p14:modId xmlns:p14="http://schemas.microsoft.com/office/powerpoint/2010/main" val="2354179009"/>
              </p:ext>
            </p:extLst>
          </p:nvPr>
        </p:nvGraphicFramePr>
        <p:xfrm>
          <a:off x="0" y="570708"/>
          <a:ext cx="20105688" cy="5791200"/>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859202">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June 2026 Performance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67.01%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4758165">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solidFill>
                            <a:schemeClr val="tx1"/>
                          </a:solidFill>
                          <a:latin typeface="Verdana" panose="020B0604030504040204" pitchFamily="34" charset="0"/>
                          <a:ea typeface="Verdana" panose="020B0604030504040204" pitchFamily="34" charset="0"/>
                        </a:rPr>
                        <a:t>How are we doing? </a:t>
                      </a:r>
                    </a:p>
                    <a:p>
                      <a:r>
                        <a:rPr lang="en-GB" sz="1800" dirty="0">
                          <a:solidFill>
                            <a:schemeClr val="tx1"/>
                          </a:solidFill>
                          <a:latin typeface="Verdana" panose="020B0604030504040204" pitchFamily="34" charset="0"/>
                          <a:ea typeface="Verdana" panose="020B0604030504040204" pitchFamily="34" charset="0"/>
                        </a:rPr>
                        <a:t>In May the Health Board reported 67.01% of Ophthalmology patients were waiting within or no longer than 25% of their target date, this is a slight deterioration on the previous months performance.</a:t>
                      </a:r>
                    </a:p>
                    <a:p>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b="0" dirty="0">
                          <a:solidFill>
                            <a:schemeClr val="tx1"/>
                          </a:solidFill>
                          <a:latin typeface="Verdana" panose="020B0604030504040204" pitchFamily="34" charset="0"/>
                          <a:ea typeface="Verdana" panose="020B0604030504040204" pitchFamily="34" charset="0"/>
                        </a:rPr>
                        <a:t>The Health Board has dropped below the Welsh Government de-escalation criteria for the first time in almost two years. </a:t>
                      </a:r>
                      <a:endParaRPr lang="en-GB" sz="1800" b="1" dirty="0">
                        <a:solidFill>
                          <a:schemeClr val="tx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are the risks to delivery?</a:t>
                      </a:r>
                    </a:p>
                    <a:p>
                      <a:pPr marL="285750" indent="-285750" algn="l" defTabSz="1507937" rtl="0" eaLnBrk="1" latinLnBrk="0" hangingPunct="1">
                        <a:buFont typeface="Arial" panose="020B0604020202020204" pitchFamily="34" charset="0"/>
                        <a:buChar char="•"/>
                      </a:pPr>
                      <a:r>
                        <a:rPr lang="en-GB" sz="1800" b="0" kern="1200" dirty="0">
                          <a:solidFill>
                            <a:schemeClr val="tx1"/>
                          </a:solidFill>
                          <a:latin typeface="Verdana" panose="020B0604030504040204" pitchFamily="34" charset="0"/>
                          <a:ea typeface="Verdana" panose="020B0604030504040204" pitchFamily="34" charset="0"/>
                          <a:cs typeface="+mn-cs"/>
                        </a:rPr>
                        <a:t>Workforce pressures, including consultant and non-medical workforce vacancies, sickness and reduced clinic availability.</a:t>
                      </a:r>
                    </a:p>
                    <a:p>
                      <a:pPr marL="285750" indent="-285750" algn="l" defTabSz="1507937" rtl="0" eaLnBrk="1" latinLnBrk="0" hangingPunct="1">
                        <a:buFont typeface="Arial" panose="020B0604020202020204" pitchFamily="34" charset="0"/>
                        <a:buChar char="•"/>
                      </a:pPr>
                      <a:r>
                        <a:rPr lang="en-GB" sz="1800" b="0" kern="1200" dirty="0">
                          <a:solidFill>
                            <a:schemeClr val="tx1"/>
                          </a:solidFill>
                          <a:latin typeface="Verdana" panose="020B0604030504040204" pitchFamily="34" charset="0"/>
                          <a:ea typeface="Verdana" panose="020B0604030504040204" pitchFamily="34" charset="0"/>
                          <a:cs typeface="+mn-cs"/>
                        </a:rPr>
                        <a:t>Competing operational pressures impacting the ability to release additional outpatient capacity.</a:t>
                      </a:r>
                    </a:p>
                    <a:p>
                      <a:pPr marL="342900" indent="-342900">
                        <a:buFont typeface="Arial" panose="020B0604020202020204" pitchFamily="34" charset="0"/>
                        <a:buChar char="•"/>
                      </a:pPr>
                      <a:endParaRPr lang="en-GB" sz="2000" dirty="0">
                        <a:solidFill>
                          <a:srgbClr val="FF0000"/>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2000" dirty="0">
                        <a:solidFill>
                          <a:srgbClr val="FF0000"/>
                        </a:solidFill>
                        <a:latin typeface="Verdana" panose="020B0604030504040204" pitchFamily="34" charset="0"/>
                        <a:ea typeface="Verdana" panose="020B0604030504040204" pitchFamily="34" charset="0"/>
                      </a:endParaRPr>
                    </a:p>
                    <a:p>
                      <a:pPr marL="0" indent="0">
                        <a:buFont typeface="Arial" panose="020B0604020202020204" pitchFamily="34" charset="0"/>
                        <a:buNone/>
                      </a:pPr>
                      <a:endParaRPr lang="en-GB" sz="2000" dirty="0">
                        <a:solidFill>
                          <a:srgbClr val="FF0000"/>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F8813FF0-DC82-59A3-4C33-0CDD43401A85}"/>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4" name="TextBox 3">
            <a:extLst>
              <a:ext uri="{FF2B5EF4-FFF2-40B4-BE49-F238E27FC236}">
                <a16:creationId xmlns:a16="http://schemas.microsoft.com/office/drawing/2014/main" id="{2D0481C5-8527-6427-CB8F-BC41060A1B78}"/>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graphicFrame>
        <p:nvGraphicFramePr>
          <p:cNvPr id="5" name="Table 4">
            <a:extLst>
              <a:ext uri="{FF2B5EF4-FFF2-40B4-BE49-F238E27FC236}">
                <a16:creationId xmlns:a16="http://schemas.microsoft.com/office/drawing/2014/main" id="{BE1A6C6A-0221-A765-7944-330B57DD9598}"/>
              </a:ext>
            </a:extLst>
          </p:cNvPr>
          <p:cNvGraphicFramePr>
            <a:graphicFrameLocks noGrp="1"/>
          </p:cNvGraphicFramePr>
          <p:nvPr>
            <p:extLst>
              <p:ext uri="{D42A27DB-BD31-4B8C-83A1-F6EECF244321}">
                <p14:modId xmlns:p14="http://schemas.microsoft.com/office/powerpoint/2010/main" val="1079021141"/>
              </p:ext>
            </p:extLst>
          </p:nvPr>
        </p:nvGraphicFramePr>
        <p:xfrm>
          <a:off x="0" y="6339683"/>
          <a:ext cx="20105688" cy="4899425"/>
        </p:xfrm>
        <a:graphic>
          <a:graphicData uri="http://schemas.openxmlformats.org/drawingml/2006/table">
            <a:tbl>
              <a:tblPr/>
              <a:tblGrid>
                <a:gridCol w="1852878">
                  <a:extLst>
                    <a:ext uri="{9D8B030D-6E8A-4147-A177-3AD203B41FA5}">
                      <a16:colId xmlns:a16="http://schemas.microsoft.com/office/drawing/2014/main" val="3075162416"/>
                    </a:ext>
                  </a:extLst>
                </a:gridCol>
                <a:gridCol w="1340380">
                  <a:extLst>
                    <a:ext uri="{9D8B030D-6E8A-4147-A177-3AD203B41FA5}">
                      <a16:colId xmlns:a16="http://schemas.microsoft.com/office/drawing/2014/main" val="1382023446"/>
                    </a:ext>
                  </a:extLst>
                </a:gridCol>
                <a:gridCol w="1340380">
                  <a:extLst>
                    <a:ext uri="{9D8B030D-6E8A-4147-A177-3AD203B41FA5}">
                      <a16:colId xmlns:a16="http://schemas.microsoft.com/office/drawing/2014/main" val="2386147492"/>
                    </a:ext>
                  </a:extLst>
                </a:gridCol>
                <a:gridCol w="1182687">
                  <a:extLst>
                    <a:ext uri="{9D8B030D-6E8A-4147-A177-3AD203B41FA5}">
                      <a16:colId xmlns:a16="http://schemas.microsoft.com/office/drawing/2014/main" val="2533250541"/>
                    </a:ext>
                  </a:extLst>
                </a:gridCol>
                <a:gridCol w="4717519">
                  <a:extLst>
                    <a:ext uri="{9D8B030D-6E8A-4147-A177-3AD203B41FA5}">
                      <a16:colId xmlns:a16="http://schemas.microsoft.com/office/drawing/2014/main" val="871926047"/>
                    </a:ext>
                  </a:extLst>
                </a:gridCol>
                <a:gridCol w="9671844">
                  <a:extLst>
                    <a:ext uri="{9D8B030D-6E8A-4147-A177-3AD203B41FA5}">
                      <a16:colId xmlns:a16="http://schemas.microsoft.com/office/drawing/2014/main" val="3397627093"/>
                    </a:ext>
                  </a:extLst>
                </a:gridCol>
              </a:tblGrid>
              <a:tr h="252002">
                <a:tc>
                  <a:txBody>
                    <a:bodyPr/>
                    <a:lstStyle/>
                    <a:p>
                      <a:pPr algn="l" rtl="0" fontAlgn="auto">
                        <a:lnSpc>
                          <a:spcPts val="1425"/>
                        </a:lnSpc>
                        <a:buNone/>
                      </a:pPr>
                      <a:r>
                        <a:rPr lang="en-GB" sz="1300" b="0" i="0">
                          <a:solidFill>
                            <a:srgbClr val="FFFFFF"/>
                          </a:solidFill>
                          <a:effectLst/>
                          <a:latin typeface="Verdana" panose="020B0604030504040204" pitchFamily="34" charset="0"/>
                          <a:ea typeface="Verdana" panose="020B0604030504040204" pitchFamily="34" charset="0"/>
                        </a:rPr>
                        <a:t>​</a:t>
                      </a:r>
                    </a:p>
                  </a:txBody>
                  <a:tcPr marL="87944" marR="87944" marT="43972" marB="43972"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2060"/>
                    </a:solidFill>
                  </a:tcPr>
                </a:tc>
                <a:tc>
                  <a:txBody>
                    <a:bodyPr/>
                    <a:lstStyle/>
                    <a:p>
                      <a:pPr algn="ctr" rtl="0" fontAlgn="base">
                        <a:lnSpc>
                          <a:spcPts val="1425"/>
                        </a:lnSpc>
                        <a:buNone/>
                      </a:pPr>
                      <a:r>
                        <a:rPr lang="en-GB" sz="1300" b="1" i="0" dirty="0">
                          <a:solidFill>
                            <a:srgbClr val="FFFFFF"/>
                          </a:solidFill>
                          <a:effectLst/>
                          <a:latin typeface="Verdana" panose="020B0604030504040204" pitchFamily="34" charset="0"/>
                          <a:ea typeface="Verdana" panose="020B0604030504040204" pitchFamily="34" charset="0"/>
                        </a:rPr>
                        <a:t>Apr </a:t>
                      </a:r>
                      <a:r>
                        <a:rPr lang="en-GB" sz="1300" b="0" i="0" dirty="0">
                          <a:solidFill>
                            <a:srgbClr val="000000"/>
                          </a:solidFill>
                          <a:effectLst/>
                          <a:latin typeface="Verdana" panose="020B0604030504040204" pitchFamily="34" charset="0"/>
                          <a:ea typeface="Verdana" panose="020B0604030504040204" pitchFamily="34" charset="0"/>
                        </a:rPr>
                        <a:t>​</a:t>
                      </a:r>
                    </a:p>
                  </a:txBody>
                  <a:tcPr marL="87944" marR="87944" marT="43972" marB="43972"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2060"/>
                    </a:solidFill>
                  </a:tcPr>
                </a:tc>
                <a:tc>
                  <a:txBody>
                    <a:bodyPr/>
                    <a:lstStyle/>
                    <a:p>
                      <a:pPr algn="ctr" rtl="0" fontAlgn="base">
                        <a:lnSpc>
                          <a:spcPts val="1425"/>
                        </a:lnSpc>
                        <a:buNone/>
                      </a:pPr>
                      <a:r>
                        <a:rPr lang="en-GB" sz="1300" b="1" i="0" kern="1200" dirty="0">
                          <a:solidFill>
                            <a:srgbClr val="FFFFFF"/>
                          </a:solidFill>
                          <a:effectLst/>
                          <a:latin typeface="Verdana" panose="020B0604030504040204" pitchFamily="34" charset="0"/>
                          <a:ea typeface="Verdana" panose="020B0604030504040204" pitchFamily="34" charset="0"/>
                          <a:cs typeface="+mn-cs"/>
                        </a:rPr>
                        <a:t>May</a:t>
                      </a:r>
                    </a:p>
                  </a:txBody>
                  <a:tcPr marL="87944" marR="87944" marT="43972" marB="43972"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2060"/>
                    </a:solidFill>
                  </a:tcPr>
                </a:tc>
                <a:tc>
                  <a:txBody>
                    <a:bodyPr/>
                    <a:lstStyle/>
                    <a:p>
                      <a:pPr algn="ctr" rtl="0" fontAlgn="base">
                        <a:lnSpc>
                          <a:spcPts val="1425"/>
                        </a:lnSpc>
                        <a:buNone/>
                      </a:pPr>
                      <a:r>
                        <a:rPr lang="en-GB" sz="1300" b="1" i="0" kern="1200" dirty="0">
                          <a:solidFill>
                            <a:srgbClr val="FFFFFF"/>
                          </a:solidFill>
                          <a:effectLst/>
                          <a:latin typeface="Verdana" panose="020B0604030504040204" pitchFamily="34" charset="0"/>
                          <a:ea typeface="Verdana" panose="020B0604030504040204" pitchFamily="34" charset="0"/>
                          <a:cs typeface="+mn-cs"/>
                        </a:rPr>
                        <a:t>June</a:t>
                      </a:r>
                    </a:p>
                  </a:txBody>
                  <a:tcPr marL="87944" marR="87944" marT="43972" marB="43972"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2060"/>
                    </a:solidFill>
                  </a:tcPr>
                </a:tc>
                <a:tc>
                  <a:txBody>
                    <a:bodyPr/>
                    <a:lstStyle/>
                    <a:p>
                      <a:pPr marL="0" algn="ctr" defTabSz="1507937" rtl="0" eaLnBrk="1" fontAlgn="base" latinLnBrk="0" hangingPunct="1">
                        <a:lnSpc>
                          <a:spcPts val="1425"/>
                        </a:lnSpc>
                        <a:buNone/>
                      </a:pPr>
                      <a:r>
                        <a:rPr lang="en-GB" sz="1300" b="1" i="0" kern="1200" dirty="0">
                          <a:solidFill>
                            <a:srgbClr val="FFFFFF"/>
                          </a:solidFill>
                          <a:effectLst/>
                          <a:latin typeface="Verdana" panose="020B0604030504040204" pitchFamily="34" charset="0"/>
                          <a:ea typeface="Verdana" panose="020B0604030504040204" pitchFamily="34" charset="0"/>
                          <a:cs typeface="+mn-cs"/>
                        </a:rPr>
                        <a:t>Risks ​</a:t>
                      </a:r>
                    </a:p>
                  </a:txBody>
                  <a:tcPr marL="87944" marR="87944" marT="43972" marB="43972"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2060"/>
                    </a:solidFill>
                  </a:tcPr>
                </a:tc>
                <a:tc>
                  <a:txBody>
                    <a:bodyPr/>
                    <a:lstStyle/>
                    <a:p>
                      <a:pPr algn="ctr" rtl="0" fontAlgn="base">
                        <a:lnSpc>
                          <a:spcPts val="1425"/>
                        </a:lnSpc>
                        <a:buNone/>
                      </a:pPr>
                      <a:r>
                        <a:rPr lang="en-GB" sz="1300" b="1" i="0" kern="1200" dirty="0">
                          <a:solidFill>
                            <a:srgbClr val="FFFFFF"/>
                          </a:solidFill>
                          <a:effectLst/>
                          <a:latin typeface="Verdana" panose="020B0604030504040204" pitchFamily="34" charset="0"/>
                          <a:ea typeface="Verdana" panose="020B0604030504040204" pitchFamily="34" charset="0"/>
                          <a:cs typeface="+mn-cs"/>
                        </a:rPr>
                        <a:t>Solutions &amp; Mitigations</a:t>
                      </a:r>
                    </a:p>
                  </a:txBody>
                  <a:tcPr marL="87944" marR="87944" marT="43972" marB="43972"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3024138187"/>
                  </a:ext>
                </a:extLst>
              </a:tr>
              <a:tr h="589213">
                <a:tc>
                  <a:txBody>
                    <a:bodyPr/>
                    <a:lstStyle/>
                    <a:p>
                      <a:pPr algn="ctr" rtl="0" fontAlgn="base">
                        <a:lnSpc>
                          <a:spcPts val="1425"/>
                        </a:lnSpc>
                        <a:buNone/>
                      </a:pPr>
                      <a:r>
                        <a:rPr lang="en-GB" sz="1300" b="0" i="0">
                          <a:solidFill>
                            <a:srgbClr val="000000"/>
                          </a:solidFill>
                          <a:effectLst/>
                          <a:latin typeface="Verdana" panose="020B0604030504040204" pitchFamily="34" charset="0"/>
                          <a:ea typeface="Verdana" panose="020B0604030504040204" pitchFamily="34" charset="0"/>
                        </a:rPr>
                        <a:t>Vitreoretinal​</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300" b="0" i="0" dirty="0">
                          <a:solidFill>
                            <a:srgbClr val="000000"/>
                          </a:solidFill>
                          <a:effectLst/>
                          <a:latin typeface="Verdana" panose="020B0604030504040204" pitchFamily="34" charset="0"/>
                          <a:ea typeface="Verdana" panose="020B0604030504040204" pitchFamily="34" charset="0"/>
                        </a:rPr>
                        <a:t>66%​</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61%</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76%</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a:solidFill>
                            <a:srgbClr val="000000"/>
                          </a:solidFill>
                          <a:effectLst/>
                          <a:latin typeface="Verdana" panose="020B0604030504040204" pitchFamily="34" charset="0"/>
                          <a:ea typeface="Verdana" panose="020B0604030504040204" pitchFamily="34" charset="0"/>
                          <a:cs typeface="Aptos" panose="020B0004020202020204" pitchFamily="34" charset="0"/>
                        </a:rPr>
                        <a:t>Limited VR workforce limiting clinic capacity. </a:t>
                      </a:r>
                      <a:r>
                        <a:rPr lang="en-US" sz="130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marL="0" algn="l" defTabSz="1507937" rtl="0" eaLnBrk="1" fontAlgn="base" latinLnBrk="0" hangingPunct="1">
                        <a:lnSpc>
                          <a:spcPts val="1425"/>
                        </a:lnSpc>
                        <a:buNone/>
                      </a:pPr>
                      <a:r>
                        <a:rPr lang="en-GB" sz="1300" b="1" kern="1200" dirty="0">
                          <a:solidFill>
                            <a:schemeClr val="tx1"/>
                          </a:solidFill>
                          <a:effectLst/>
                          <a:latin typeface="Verdana" panose="020B0604030504040204" pitchFamily="34" charset="0"/>
                          <a:ea typeface="Verdana" panose="020B0604030504040204" pitchFamily="34" charset="0"/>
                          <a:cs typeface="+mn-cs"/>
                        </a:rPr>
                        <a:t>Optimising workforce utilisation</a:t>
                      </a:r>
                      <a:r>
                        <a:rPr lang="en-GB" sz="1300" kern="1200" dirty="0">
                          <a:solidFill>
                            <a:schemeClr val="tx1"/>
                          </a:solidFill>
                          <a:effectLst/>
                          <a:latin typeface="Verdana" panose="020B0604030504040204" pitchFamily="34" charset="0"/>
                          <a:ea typeface="Verdana" panose="020B0604030504040204" pitchFamily="34" charset="0"/>
                          <a:cs typeface="+mn-cs"/>
                        </a:rPr>
                        <a:t>​</a:t>
                      </a:r>
                    </a:p>
                    <a:p>
                      <a:pPr marL="0" algn="l" defTabSz="1507937" rtl="0" eaLnBrk="1" fontAlgn="base" latinLnBrk="0" hangingPunct="1">
                        <a:lnSpc>
                          <a:spcPts val="1425"/>
                        </a:lnSpc>
                        <a:buNone/>
                      </a:pPr>
                      <a:r>
                        <a:rPr lang="en-GB" sz="1300" kern="1200" dirty="0">
                          <a:solidFill>
                            <a:schemeClr val="tx1"/>
                          </a:solidFill>
                          <a:effectLst/>
                          <a:latin typeface="Verdana" panose="020B0604030504040204" pitchFamily="34" charset="0"/>
                          <a:ea typeface="Verdana" panose="020B0604030504040204" pitchFamily="34" charset="0"/>
                          <a:cs typeface="+mn-cs"/>
                        </a:rPr>
                        <a:t>Regional Consultant started working across SBU &amp; HD – vital skill mix across teams, ensuring activity is delivered at the most appropriate level​</a:t>
                      </a:r>
                      <a:endParaRPr lang="en-GB" sz="1300" b="0" i="0" kern="1200" dirty="0">
                        <a:solidFill>
                          <a:srgbClr val="000000"/>
                        </a:solidFill>
                        <a:effectLst/>
                        <a:latin typeface="Verdana" panose="020B0604030504040204" pitchFamily="34" charset="0"/>
                        <a:ea typeface="Verdana" panose="020B0604030504040204" pitchFamily="34" charset="0"/>
                        <a:cs typeface="+mn-cs"/>
                      </a:endParaRPr>
                    </a:p>
                  </a:txBody>
                  <a:tcPr marL="87944" marR="87944" marT="43972" marB="4397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9656606"/>
                  </a:ext>
                </a:extLst>
              </a:tr>
              <a:tr h="520268">
                <a:tc>
                  <a:txBody>
                    <a:bodyPr/>
                    <a:lstStyle/>
                    <a:p>
                      <a:pPr algn="ctr" rtl="0" fontAlgn="base">
                        <a:lnSpc>
                          <a:spcPts val="1425"/>
                        </a:lnSpc>
                        <a:buNone/>
                      </a:pPr>
                      <a:r>
                        <a:rPr lang="en-GB" sz="1300" b="0" i="0">
                          <a:solidFill>
                            <a:srgbClr val="000000"/>
                          </a:solidFill>
                          <a:effectLst/>
                          <a:latin typeface="Verdana" panose="020B0604030504040204" pitchFamily="34" charset="0"/>
                          <a:ea typeface="Verdana" panose="020B0604030504040204" pitchFamily="34" charset="0"/>
                        </a:rPr>
                        <a:t>Cataract​</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300" b="0" i="0" dirty="0">
                          <a:solidFill>
                            <a:srgbClr val="000000"/>
                          </a:solidFill>
                          <a:effectLst/>
                          <a:latin typeface="Verdana" panose="020B0604030504040204" pitchFamily="34" charset="0"/>
                          <a:ea typeface="Verdana" panose="020B0604030504040204" pitchFamily="34" charset="0"/>
                        </a:rPr>
                        <a:t>57%​</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46%</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58%</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a:solidFill>
                            <a:srgbClr val="000000"/>
                          </a:solidFill>
                          <a:effectLst/>
                          <a:latin typeface="Verdana" panose="020B0604030504040204" pitchFamily="34" charset="0"/>
                          <a:ea typeface="Verdana" panose="020B0604030504040204" pitchFamily="34" charset="0"/>
                          <a:cs typeface="Aptos" panose="020B0004020202020204" pitchFamily="34" charset="0"/>
                        </a:rPr>
                        <a:t>Core Pre-Assessment capacity does not meet current demand. 3.0 WTE Band 4 vacancies. </a:t>
                      </a:r>
                      <a:r>
                        <a:rPr lang="en-US" sz="130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b="1" dirty="0">
                          <a:solidFill>
                            <a:srgbClr val="000000"/>
                          </a:solidFill>
                          <a:effectLst/>
                          <a:latin typeface="Verdana" panose="020B0604030504040204" pitchFamily="34" charset="0"/>
                          <a:ea typeface="Verdana" panose="020B0604030504040204" pitchFamily="34" charset="0"/>
                          <a:cs typeface="Aptos" panose="020B0004020202020204" pitchFamily="34" charset="0"/>
                        </a:rPr>
                        <a:t>Maintaining operational grip</a:t>
                      </a:r>
                      <a:r>
                        <a:rPr lang="en-US"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dirty="0">
                        <a:effectLst/>
                        <a:latin typeface="Verdana" panose="020B0604030504040204" pitchFamily="34" charset="0"/>
                        <a:ea typeface="Verdana" panose="020B0604030504040204" pitchFamily="34" charset="0"/>
                        <a:cs typeface="Aptos" panose="020B0004020202020204" pitchFamily="34" charset="0"/>
                      </a:endParaRPr>
                    </a:p>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Weekly review of performance, clinic utilisation, and recovery trajectories at specialty level​</a:t>
                      </a:r>
                      <a:endParaRPr lang="en-GB" sz="1300" dirty="0">
                        <a:effectLst/>
                        <a:latin typeface="Verdana" panose="020B0604030504040204" pitchFamily="34" charset="0"/>
                        <a:ea typeface="Verdana" panose="020B0604030504040204" pitchFamily="34" charset="0"/>
                        <a:cs typeface="Aptos" panose="020B0004020202020204" pitchFamily="34" charset="0"/>
                      </a:endParaRPr>
                    </a:p>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Clear ownership of delivery against improvement actions​</a:t>
                      </a:r>
                      <a:endParaRPr lang="en-GB" sz="1300" dirty="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34507552"/>
                  </a:ext>
                </a:extLst>
              </a:tr>
              <a:tr h="520268">
                <a:tc>
                  <a:txBody>
                    <a:bodyPr/>
                    <a:lstStyle/>
                    <a:p>
                      <a:pPr algn="ctr" rtl="0" fontAlgn="base">
                        <a:lnSpc>
                          <a:spcPts val="1425"/>
                        </a:lnSpc>
                        <a:buNone/>
                      </a:pPr>
                      <a:r>
                        <a:rPr lang="en-GB" sz="1300" b="0" i="0">
                          <a:solidFill>
                            <a:srgbClr val="000000"/>
                          </a:solidFill>
                          <a:effectLst/>
                          <a:latin typeface="Verdana" panose="020B0604030504040204" pitchFamily="34" charset="0"/>
                          <a:ea typeface="Verdana" panose="020B0604030504040204" pitchFamily="34" charset="0"/>
                        </a:rPr>
                        <a:t>Cornea​</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300" b="0" i="0" dirty="0">
                          <a:solidFill>
                            <a:srgbClr val="000000"/>
                          </a:solidFill>
                          <a:effectLst/>
                          <a:latin typeface="Verdana" panose="020B0604030504040204" pitchFamily="34" charset="0"/>
                          <a:ea typeface="Verdana" panose="020B0604030504040204" pitchFamily="34" charset="0"/>
                        </a:rPr>
                        <a:t>51%​</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47%</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48%</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a:solidFill>
                            <a:srgbClr val="000000"/>
                          </a:solidFill>
                          <a:effectLst/>
                          <a:latin typeface="Verdana" panose="020B0604030504040204" pitchFamily="34" charset="0"/>
                          <a:ea typeface="Verdana" panose="020B0604030504040204" pitchFamily="34" charset="0"/>
                          <a:cs typeface="Aptos" panose="020B0004020202020204" pitchFamily="34" charset="0"/>
                        </a:rPr>
                        <a:t>Backlogs with both news and follow-ups. Only 1 Cornea Consultant within the department. </a:t>
                      </a:r>
                      <a:r>
                        <a:rPr lang="en-US" sz="130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b="1" dirty="0">
                          <a:solidFill>
                            <a:srgbClr val="000000"/>
                          </a:solidFill>
                          <a:effectLst/>
                          <a:latin typeface="Verdana" panose="020B0604030504040204" pitchFamily="34" charset="0"/>
                          <a:ea typeface="Verdana" panose="020B0604030504040204" pitchFamily="34" charset="0"/>
                          <a:cs typeface="Aptos" panose="020B0004020202020204" pitchFamily="34" charset="0"/>
                        </a:rPr>
                        <a:t>Targeting backlog reduction</a:t>
                      </a:r>
                      <a:r>
                        <a:rPr lang="en-US"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dirty="0">
                        <a:effectLst/>
                        <a:latin typeface="Verdana" panose="020B0604030504040204" pitchFamily="34" charset="0"/>
                        <a:ea typeface="Verdana" panose="020B0604030504040204" pitchFamily="34" charset="0"/>
                        <a:cs typeface="Aptos" panose="020B0004020202020204" pitchFamily="34" charset="0"/>
                      </a:endParaRPr>
                    </a:p>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Systematic validation of long waits and risk stratification to prioritise patients appropriately</a:t>
                      </a:r>
                      <a:r>
                        <a:rPr lang="en-US"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dirty="0">
                        <a:effectLst/>
                        <a:latin typeface="Verdana" panose="020B0604030504040204" pitchFamily="34" charset="0"/>
                        <a:ea typeface="Verdana" panose="020B0604030504040204" pitchFamily="34" charset="0"/>
                        <a:cs typeface="Aptos" panose="020B0004020202020204" pitchFamily="34" charset="0"/>
                      </a:endParaRPr>
                    </a:p>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Use focused additional capacity (e.g. super clinics) for paediatric areas​</a:t>
                      </a:r>
                      <a:endParaRPr lang="en-GB" sz="1300" dirty="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35860357"/>
                  </a:ext>
                </a:extLst>
              </a:tr>
              <a:tr h="346846">
                <a:tc>
                  <a:txBody>
                    <a:bodyPr/>
                    <a:lstStyle/>
                    <a:p>
                      <a:pPr algn="ctr" rtl="0" fontAlgn="base">
                        <a:lnSpc>
                          <a:spcPts val="1425"/>
                        </a:lnSpc>
                        <a:buNone/>
                      </a:pPr>
                      <a:r>
                        <a:rPr lang="en-GB" sz="1300" b="0" i="0">
                          <a:solidFill>
                            <a:srgbClr val="000000"/>
                          </a:solidFill>
                          <a:effectLst/>
                          <a:latin typeface="Verdana" panose="020B0604030504040204" pitchFamily="34" charset="0"/>
                          <a:ea typeface="Verdana" panose="020B0604030504040204" pitchFamily="34" charset="0"/>
                        </a:rPr>
                        <a:t>Orthoptics​</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300" b="0" i="0">
                          <a:solidFill>
                            <a:srgbClr val="000000"/>
                          </a:solidFill>
                          <a:effectLst/>
                          <a:latin typeface="Verdana" panose="020B0604030504040204" pitchFamily="34" charset="0"/>
                          <a:ea typeface="Verdana" panose="020B0604030504040204" pitchFamily="34" charset="0"/>
                        </a:rPr>
                        <a:t>78%​</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86%</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94%</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a:solidFill>
                            <a:srgbClr val="000000"/>
                          </a:solidFill>
                          <a:effectLst/>
                          <a:latin typeface="Verdana" panose="020B0604030504040204" pitchFamily="34" charset="0"/>
                          <a:ea typeface="Verdana" panose="020B0604030504040204" pitchFamily="34" charset="0"/>
                          <a:cs typeface="Aptos" panose="020B0004020202020204" pitchFamily="34" charset="0"/>
                        </a:rPr>
                        <a:t>Workforce gaps in clinical and admin staff </a:t>
                      </a:r>
                      <a:r>
                        <a:rPr lang="en-US" sz="130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b="1" dirty="0">
                          <a:solidFill>
                            <a:srgbClr val="000000"/>
                          </a:solidFill>
                          <a:effectLst/>
                          <a:latin typeface="Verdana" panose="020B0604030504040204" pitchFamily="34" charset="0"/>
                          <a:ea typeface="Verdana" panose="020B0604030504040204" pitchFamily="34" charset="0"/>
                          <a:cs typeface="Aptos" panose="020B0004020202020204" pitchFamily="34" charset="0"/>
                        </a:rPr>
                        <a:t>Fully established Clinical staff </a:t>
                      </a: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a:t>
                      </a:r>
                      <a:b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b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Full training underway for new Orthoptists – significant improvement already established ​</a:t>
                      </a:r>
                      <a:endParaRPr lang="en-GB" sz="1300" dirty="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05555837"/>
                  </a:ext>
                </a:extLst>
              </a:tr>
              <a:tr h="520268">
                <a:tc>
                  <a:txBody>
                    <a:bodyPr/>
                    <a:lstStyle/>
                    <a:p>
                      <a:pPr algn="ctr" rtl="0" fontAlgn="base">
                        <a:lnSpc>
                          <a:spcPts val="1425"/>
                        </a:lnSpc>
                        <a:buNone/>
                      </a:pPr>
                      <a:r>
                        <a:rPr lang="en-GB" sz="1300" b="0" i="0">
                          <a:solidFill>
                            <a:srgbClr val="000000"/>
                          </a:solidFill>
                          <a:effectLst/>
                          <a:latin typeface="Verdana" panose="020B0604030504040204" pitchFamily="34" charset="0"/>
                          <a:ea typeface="Verdana" panose="020B0604030504040204" pitchFamily="34" charset="0"/>
                        </a:rPr>
                        <a:t>Paediatrics ​</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300" b="0" i="0">
                          <a:solidFill>
                            <a:srgbClr val="000000"/>
                          </a:solidFill>
                          <a:effectLst/>
                          <a:latin typeface="Verdana" panose="020B0604030504040204" pitchFamily="34" charset="0"/>
                          <a:ea typeface="Verdana" panose="020B0604030504040204" pitchFamily="34" charset="0"/>
                        </a:rPr>
                        <a:t>53%​</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53%</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50%</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a:solidFill>
                            <a:srgbClr val="000000"/>
                          </a:solidFill>
                          <a:effectLst/>
                          <a:latin typeface="Verdana" panose="020B0604030504040204" pitchFamily="34" charset="0"/>
                          <a:ea typeface="Verdana" panose="020B0604030504040204" pitchFamily="34" charset="0"/>
                          <a:cs typeface="Aptos" panose="020B0004020202020204" pitchFamily="34" charset="0"/>
                        </a:rPr>
                        <a:t>R1 backlog mainly consists of new referrals.​</a:t>
                      </a:r>
                      <a:br>
                        <a:rPr lang="en-GB" sz="1300">
                          <a:solidFill>
                            <a:srgbClr val="000000"/>
                          </a:solidFill>
                          <a:effectLst/>
                          <a:latin typeface="Verdana" panose="020B0604030504040204" pitchFamily="34" charset="0"/>
                          <a:ea typeface="Verdana" panose="020B0604030504040204" pitchFamily="34" charset="0"/>
                          <a:cs typeface="Aptos" panose="020B0004020202020204" pitchFamily="34" charset="0"/>
                        </a:rPr>
                      </a:br>
                      <a:r>
                        <a:rPr lang="en-GB" sz="130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b="1" dirty="0">
                          <a:solidFill>
                            <a:srgbClr val="000000"/>
                          </a:solidFill>
                          <a:effectLst/>
                          <a:latin typeface="Verdana" panose="020B0604030504040204" pitchFamily="34" charset="0"/>
                          <a:ea typeface="Verdana" panose="020B0604030504040204" pitchFamily="34" charset="0"/>
                          <a:cs typeface="Aptos" panose="020B0004020202020204" pitchFamily="34" charset="0"/>
                        </a:rPr>
                        <a:t>Targeting backlog reduction</a:t>
                      </a:r>
                      <a:r>
                        <a:rPr lang="en-US"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dirty="0">
                        <a:effectLst/>
                        <a:latin typeface="Verdana" panose="020B0604030504040204" pitchFamily="34" charset="0"/>
                        <a:ea typeface="Verdana" panose="020B0604030504040204" pitchFamily="34" charset="0"/>
                        <a:cs typeface="Aptos" panose="020B0004020202020204" pitchFamily="34" charset="0"/>
                      </a:endParaRPr>
                    </a:p>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Systematic validation of long waits and risk stratification to prioritise patients appropriately​</a:t>
                      </a:r>
                      <a:endParaRPr lang="en-GB" sz="1300" dirty="0">
                        <a:effectLst/>
                        <a:latin typeface="Verdana" panose="020B0604030504040204" pitchFamily="34" charset="0"/>
                        <a:ea typeface="Verdana" panose="020B0604030504040204" pitchFamily="34" charset="0"/>
                        <a:cs typeface="Aptos" panose="020B0004020202020204" pitchFamily="34" charset="0"/>
                      </a:endParaRPr>
                    </a:p>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Use focused additional capacity (e.g. super clinics) for paediatric areas​</a:t>
                      </a:r>
                      <a:endParaRPr lang="en-GB" sz="1300" dirty="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66478026"/>
                  </a:ext>
                </a:extLst>
              </a:tr>
              <a:tr h="693691">
                <a:tc>
                  <a:txBody>
                    <a:bodyPr/>
                    <a:lstStyle/>
                    <a:p>
                      <a:pPr algn="ctr" rtl="0" fontAlgn="base">
                        <a:lnSpc>
                          <a:spcPts val="1425"/>
                        </a:lnSpc>
                        <a:buNone/>
                      </a:pPr>
                      <a:r>
                        <a:rPr lang="en-GB" sz="1300" b="0" i="0">
                          <a:solidFill>
                            <a:srgbClr val="000000"/>
                          </a:solidFill>
                          <a:effectLst/>
                          <a:latin typeface="Verdana" panose="020B0604030504040204" pitchFamily="34" charset="0"/>
                          <a:ea typeface="Verdana" panose="020B0604030504040204" pitchFamily="34" charset="0"/>
                        </a:rPr>
                        <a:t>Diabetic Retinopathy ​</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300" b="0" i="0">
                          <a:solidFill>
                            <a:srgbClr val="000000"/>
                          </a:solidFill>
                          <a:effectLst/>
                          <a:latin typeface="Verdana" panose="020B0604030504040204" pitchFamily="34" charset="0"/>
                          <a:ea typeface="Verdana" panose="020B0604030504040204" pitchFamily="34" charset="0"/>
                        </a:rPr>
                        <a:t>70%​</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67%</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64%</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a:solidFill>
                            <a:srgbClr val="000000"/>
                          </a:solidFill>
                          <a:effectLst/>
                          <a:latin typeface="Verdana" panose="020B0604030504040204" pitchFamily="34" charset="0"/>
                          <a:ea typeface="Verdana" panose="020B0604030504040204" pitchFamily="34" charset="0"/>
                          <a:cs typeface="Aptos" panose="020B0004020202020204" pitchFamily="34" charset="0"/>
                        </a:rPr>
                        <a:t>R1 backlog consists mainly of follow up patients. </a:t>
                      </a:r>
                      <a:r>
                        <a:rPr lang="en-US" sz="130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b="1" dirty="0">
                          <a:solidFill>
                            <a:srgbClr val="000000"/>
                          </a:solidFill>
                          <a:effectLst/>
                          <a:latin typeface="Verdana" panose="020B0604030504040204" pitchFamily="34" charset="0"/>
                          <a:ea typeface="Verdana" panose="020B0604030504040204" pitchFamily="34" charset="0"/>
                          <a:cs typeface="Aptos" panose="020B0004020202020204" pitchFamily="34" charset="0"/>
                        </a:rPr>
                        <a:t>Improving clinic productivity to ensure follow ups are managed</a:t>
                      </a:r>
                      <a:r>
                        <a:rPr lang="en-US"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dirty="0">
                        <a:effectLst/>
                        <a:latin typeface="Verdana" panose="020B0604030504040204" pitchFamily="34" charset="0"/>
                        <a:ea typeface="Verdana" panose="020B0604030504040204" pitchFamily="34" charset="0"/>
                        <a:cs typeface="Aptos" panose="020B0004020202020204" pitchFamily="34" charset="0"/>
                      </a:endParaRPr>
                    </a:p>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Optimise clinic templates, reduce unused slots and introduce overbooking where appropriate​</a:t>
                      </a:r>
                      <a:endParaRPr lang="en-GB" sz="1300" dirty="0">
                        <a:effectLst/>
                        <a:latin typeface="Verdana" panose="020B0604030504040204" pitchFamily="34" charset="0"/>
                        <a:ea typeface="Verdana" panose="020B0604030504040204" pitchFamily="34" charset="0"/>
                        <a:cs typeface="Aptos" panose="020B0004020202020204" pitchFamily="34" charset="0"/>
                      </a:endParaRPr>
                    </a:p>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Increase use of technician-led and diagnostic clinics to release consultant capacity​</a:t>
                      </a:r>
                      <a:endParaRPr lang="en-GB" sz="1300" dirty="0">
                        <a:effectLst/>
                        <a:latin typeface="Verdana" panose="020B0604030504040204" pitchFamily="34" charset="0"/>
                        <a:ea typeface="Verdana" panose="020B0604030504040204" pitchFamily="34" charset="0"/>
                        <a:cs typeface="Aptos" panose="020B0004020202020204" pitchFamily="34" charset="0"/>
                      </a:endParaRPr>
                    </a:p>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Utilising 'either or' slots to book to demand of news or FUPs ​</a:t>
                      </a:r>
                      <a:endParaRPr lang="en-GB" sz="1300" dirty="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76049374"/>
                  </a:ext>
                </a:extLst>
              </a:tr>
              <a:tr h="1040537">
                <a:tc>
                  <a:txBody>
                    <a:bodyPr/>
                    <a:lstStyle/>
                    <a:p>
                      <a:pPr algn="ctr" rtl="0" fontAlgn="base">
                        <a:lnSpc>
                          <a:spcPts val="1425"/>
                        </a:lnSpc>
                        <a:buNone/>
                      </a:pPr>
                      <a:r>
                        <a:rPr lang="en-GB" sz="1300" b="0" i="0" dirty="0">
                          <a:solidFill>
                            <a:srgbClr val="000000"/>
                          </a:solidFill>
                          <a:effectLst/>
                          <a:latin typeface="Verdana" panose="020B0604030504040204" pitchFamily="34" charset="0"/>
                          <a:ea typeface="Verdana" panose="020B0604030504040204" pitchFamily="34" charset="0"/>
                        </a:rPr>
                        <a:t>Glaucoma ​</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300" b="0" i="0" dirty="0">
                          <a:solidFill>
                            <a:srgbClr val="000000"/>
                          </a:solidFill>
                          <a:effectLst/>
                          <a:latin typeface="Verdana" panose="020B0604030504040204" pitchFamily="34" charset="0"/>
                          <a:ea typeface="Verdana" panose="020B0604030504040204" pitchFamily="34" charset="0"/>
                        </a:rPr>
                        <a:t>72%​</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70%</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marL="0" algn="ctr" defTabSz="1507937" rtl="0" eaLnBrk="1" fontAlgn="base" latinLnBrk="0" hangingPunct="1">
                        <a:lnSpc>
                          <a:spcPts val="1425"/>
                        </a:lnSpc>
                        <a:buNone/>
                      </a:pPr>
                      <a:r>
                        <a:rPr lang="en-GB" sz="1300" b="0" i="0" kern="1200" dirty="0">
                          <a:solidFill>
                            <a:srgbClr val="000000"/>
                          </a:solidFill>
                          <a:effectLst/>
                          <a:latin typeface="Verdana" panose="020B0604030504040204" pitchFamily="34" charset="0"/>
                          <a:ea typeface="Verdana" panose="020B0604030504040204" pitchFamily="34" charset="0"/>
                          <a:cs typeface="+mn-cs"/>
                        </a:rPr>
                        <a:t>72%</a:t>
                      </a: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2 Consultant vacancies since June 2025. </a:t>
                      </a:r>
                      <a:r>
                        <a:rPr lang="en-US"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a:t>
                      </a:r>
                      <a:br>
                        <a:rPr lang="en-US"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b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Considerable risk – on service Risk Register since June 2025. </a:t>
                      </a:r>
                      <a:r>
                        <a:rPr lang="en-US"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dirty="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buNone/>
                      </a:pPr>
                      <a:r>
                        <a:rPr lang="en-GB" sz="1300" b="1" dirty="0">
                          <a:solidFill>
                            <a:srgbClr val="000000"/>
                          </a:solidFill>
                          <a:effectLst/>
                          <a:latin typeface="Verdana" panose="020B0604030504040204" pitchFamily="34" charset="0"/>
                          <a:ea typeface="Verdana" panose="020B0604030504040204" pitchFamily="34" charset="0"/>
                          <a:cs typeface="Aptos" panose="020B0004020202020204" pitchFamily="34" charset="0"/>
                        </a:rPr>
                        <a:t>Maintaining operational grip</a:t>
                      </a:r>
                      <a:r>
                        <a:rPr lang="en-US"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a:t>
                      </a:r>
                      <a:endParaRPr lang="en-GB" sz="1300" dirty="0">
                        <a:effectLst/>
                        <a:latin typeface="Verdana" panose="020B0604030504040204" pitchFamily="34" charset="0"/>
                        <a:ea typeface="Verdana" panose="020B0604030504040204" pitchFamily="34" charset="0"/>
                        <a:cs typeface="Aptos" panose="020B0004020202020204" pitchFamily="34" charset="0"/>
                      </a:endParaRPr>
                    </a:p>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Weekly review of performance, clinic utilisation, and recovery trajectories at specialty level​</a:t>
                      </a:r>
                      <a:endParaRPr lang="en-GB" sz="1300" dirty="0">
                        <a:effectLst/>
                        <a:latin typeface="Verdana" panose="020B0604030504040204" pitchFamily="34" charset="0"/>
                        <a:ea typeface="Verdana" panose="020B0604030504040204" pitchFamily="34" charset="0"/>
                        <a:cs typeface="Aptos" panose="020B0004020202020204" pitchFamily="34" charset="0"/>
                      </a:endParaRPr>
                    </a:p>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Clear ownership of delivery against improvement actions​</a:t>
                      </a:r>
                      <a:endParaRPr lang="en-GB" sz="1300" dirty="0">
                        <a:effectLst/>
                        <a:latin typeface="Verdana" panose="020B0604030504040204" pitchFamily="34" charset="0"/>
                        <a:ea typeface="Verdana" panose="020B0604030504040204" pitchFamily="34" charset="0"/>
                        <a:cs typeface="Aptos" panose="020B0004020202020204" pitchFamily="34" charset="0"/>
                      </a:endParaRPr>
                    </a:p>
                    <a:p>
                      <a:pPr>
                        <a:buNone/>
                      </a:pPr>
                      <a:r>
                        <a:rPr lang="en-GB" sz="13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Two consultants appointed to due to start across the summer. Improvement in performance is anticipated from August onwards once clinics are fully established. ​</a:t>
                      </a:r>
                      <a:endParaRPr lang="en-GB" sz="1300" dirty="0">
                        <a:effectLst/>
                        <a:latin typeface="Verdana" panose="020B0604030504040204" pitchFamily="34" charset="0"/>
                        <a:ea typeface="Verdana" panose="020B0604030504040204" pitchFamily="34" charset="0"/>
                        <a:cs typeface="Aptos" panose="020B0004020202020204" pitchFamily="34" charset="0"/>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78036358"/>
                  </a:ext>
                </a:extLst>
              </a:tr>
            </a:tbl>
          </a:graphicData>
        </a:graphic>
      </p:graphicFrame>
      <p:pic>
        <p:nvPicPr>
          <p:cNvPr id="8" name="Picture 7">
            <a:extLst>
              <a:ext uri="{FF2B5EF4-FFF2-40B4-BE49-F238E27FC236}">
                <a16:creationId xmlns:a16="http://schemas.microsoft.com/office/drawing/2014/main" id="{D392EB12-55EF-3EB6-5FBF-C5E06BB8DD6F}"/>
              </a:ext>
            </a:extLst>
          </p:cNvPr>
          <p:cNvPicPr>
            <a:picLocks noChangeAspect="1"/>
          </p:cNvPicPr>
          <p:nvPr/>
        </p:nvPicPr>
        <p:blipFill>
          <a:blip r:embed="rId3"/>
          <a:stretch>
            <a:fillRect/>
          </a:stretch>
        </p:blipFill>
        <p:spPr>
          <a:xfrm>
            <a:off x="1366044" y="1616075"/>
            <a:ext cx="7543800" cy="4572000"/>
          </a:xfrm>
          <a:prstGeom prst="rect">
            <a:avLst/>
          </a:prstGeom>
        </p:spPr>
      </p:pic>
    </p:spTree>
    <p:extLst>
      <p:ext uri="{BB962C8B-B14F-4D97-AF65-F5344CB8AC3E}">
        <p14:creationId xmlns:p14="http://schemas.microsoft.com/office/powerpoint/2010/main" val="19102768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48BB9F-77AC-5011-D872-0CBC9EA7189E}"/>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74D1146F-ED7C-E17B-5D76-43B88F9BFFF8}"/>
              </a:ext>
            </a:extLst>
          </p:cNvPr>
          <p:cNvGraphicFramePr>
            <a:graphicFrameLocks noGrp="1"/>
          </p:cNvGraphicFramePr>
          <p:nvPr>
            <p:extLst>
              <p:ext uri="{D42A27DB-BD31-4B8C-83A1-F6EECF244321}">
                <p14:modId xmlns:p14="http://schemas.microsoft.com/office/powerpoint/2010/main" val="2757075536"/>
              </p:ext>
            </p:extLst>
          </p:nvPr>
        </p:nvGraphicFramePr>
        <p:xfrm>
          <a:off x="0" y="570708"/>
          <a:ext cx="20105688" cy="7620000"/>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89451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31.16%</a:t>
                      </a:r>
                    </a:p>
                    <a:p>
                      <a:pPr algn="ctr"/>
                      <a:r>
                        <a:rPr lang="en-GB" sz="1800" dirty="0">
                          <a:solidFill>
                            <a:schemeClr val="tx1"/>
                          </a:solidFill>
                          <a:latin typeface="Verdana" panose="020B0604030504040204" pitchFamily="34" charset="0"/>
                          <a:ea typeface="Verdana" panose="020B0604030504040204" pitchFamily="34" charset="0"/>
                        </a:rPr>
                        <a:t>(above the baseline)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323056">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solidFill>
                            <a:schemeClr val="tx1"/>
                          </a:solidFill>
                          <a:latin typeface="Verdana" panose="020B0604030504040204" pitchFamily="34" charset="0"/>
                          <a:ea typeface="Verdana" panose="020B0604030504040204" pitchFamily="34" charset="0"/>
                        </a:rPr>
                        <a:t>How are we doing? </a:t>
                      </a:r>
                    </a:p>
                    <a:p>
                      <a:r>
                        <a:rPr lang="en-GB" sz="1800" dirty="0">
                          <a:solidFill>
                            <a:schemeClr val="tx1"/>
                          </a:solidFill>
                          <a:latin typeface="Verdana" panose="020B0604030504040204" pitchFamily="34" charset="0"/>
                          <a:ea typeface="Verdana" panose="020B0604030504040204" pitchFamily="34" charset="0"/>
                        </a:rPr>
                        <a:t>In June 2026, the Health Board reported 31.16% performance against the enhanced monitoring trajectory for follow-up waits. Although some improvement work has been undertaken, performance remains below the required target and follow-up pressures continue across a number of specialties. However, this is the first reduction in follow-up figures that have been seen in over a year. </a:t>
                      </a:r>
                    </a:p>
                    <a:p>
                      <a:endParaRPr lang="en-GB" sz="1800" b="1"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Targeted validation work has taken place in both Gynae and Neurology throughout June which has seen noticeable reductions in those waiting for a follow-up</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Continuing targeted validation and review of follow-up waiting lists to ensure clinical prioritisation and pathway accuracy. </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 clinical review of the HSBUK outcomes has been undertaken, which identified some inappropriate listing to follow-up which has since been addressed. </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Implementing recommendations arising from GIRFT/CIN improvement work to reduce unwarranted variation in follow-up management practices. </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Reviewing clinic utilisation, follow-up scheduling and capacity variation across specialties. </a:t>
                      </a:r>
                    </a:p>
                    <a:p>
                      <a:r>
                        <a:rPr lang="en-GB" sz="1800" b="1" dirty="0">
                          <a:solidFill>
                            <a:schemeClr val="tx1"/>
                          </a:solidFill>
                          <a:latin typeface="Verdana" panose="020B0604030504040204" pitchFamily="34" charset="0"/>
                          <a:ea typeface="Verdana" panose="020B0604030504040204" pitchFamily="34" charset="0"/>
                        </a:rPr>
                        <a:t> </a:t>
                      </a:r>
                      <a:endParaRPr lang="en-GB" sz="1800" dirty="0">
                        <a:solidFill>
                          <a:schemeClr val="tx1"/>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are the risks to delivery?</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Workforce pressures, including vacancies, sickness and reduced clinic availability.</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Competing operational pressures impacting the ability to release additional outpatient capacity.</a:t>
                      </a:r>
                      <a:endParaRPr lang="en-GB" sz="1800" b="1" dirty="0">
                        <a:solidFill>
                          <a:schemeClr val="tx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2FE34838-9FA0-9054-A490-C25ED1F94913}"/>
              </a:ext>
            </a:extLst>
          </p:cNvPr>
          <p:cNvSpPr txBox="1"/>
          <p:nvPr/>
        </p:nvSpPr>
        <p:spPr>
          <a:xfrm>
            <a:off x="0" y="-14068"/>
            <a:ext cx="20105688" cy="584775"/>
          </a:xfrm>
          <a:prstGeom prst="rect">
            <a:avLst/>
          </a:prstGeom>
          <a:solidFill>
            <a:srgbClr val="7EB0DE"/>
          </a:solidFill>
        </p:spPr>
        <p:txBody>
          <a:bodyPr wrap="square" rtlCol="0">
            <a:spAutoFit/>
          </a:bodyPr>
          <a:lstStyle/>
          <a:p>
            <a:pPr lvl="0" algn="ctr" defTabSz="1507937">
              <a:spcAft>
                <a:spcPts val="1979"/>
              </a:spcAft>
              <a:defRPr/>
            </a:pPr>
            <a:r>
              <a:rPr lang="en-GB" sz="3200" b="1" dirty="0">
                <a:solidFill>
                  <a:schemeClr val="bg1"/>
                </a:solidFill>
                <a:latin typeface="Calibri" panose="020F0502020204030204"/>
              </a:rPr>
              <a:t>Level 4 - </a:t>
            </a:r>
            <a:r>
              <a:rPr lang="en-GB" sz="3200" b="1" dirty="0">
                <a:solidFill>
                  <a:schemeClr val="bg1"/>
                </a:solidFill>
              </a:rPr>
              <a:t>Planned Care </a:t>
            </a:r>
            <a:r>
              <a:rPr lang="en-GB" sz="3200" b="1" dirty="0">
                <a:solidFill>
                  <a:schemeClr val="bg1"/>
                </a:solidFill>
                <a:latin typeface="Calibri" panose="020F0502020204030204"/>
              </a:rPr>
              <a:t>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2661A863-0BEF-1D44-0590-1CD3026C35F1}"/>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5" name="Picture 4">
            <a:extLst>
              <a:ext uri="{FF2B5EF4-FFF2-40B4-BE49-F238E27FC236}">
                <a16:creationId xmlns:a16="http://schemas.microsoft.com/office/drawing/2014/main" id="{66273375-6A79-BEC4-01F2-FE3B6ABEE038}"/>
              </a:ext>
            </a:extLst>
          </p:cNvPr>
          <p:cNvPicPr>
            <a:picLocks noChangeAspect="1"/>
          </p:cNvPicPr>
          <p:nvPr/>
        </p:nvPicPr>
        <p:blipFill>
          <a:blip r:embed="rId2"/>
          <a:stretch>
            <a:fillRect/>
          </a:stretch>
        </p:blipFill>
        <p:spPr>
          <a:xfrm>
            <a:off x="680244" y="1692275"/>
            <a:ext cx="8382000" cy="5570752"/>
          </a:xfrm>
          <a:prstGeom prst="rect">
            <a:avLst/>
          </a:prstGeom>
        </p:spPr>
      </p:pic>
      <p:pic>
        <p:nvPicPr>
          <p:cNvPr id="9" name="Picture 8">
            <a:extLst>
              <a:ext uri="{FF2B5EF4-FFF2-40B4-BE49-F238E27FC236}">
                <a16:creationId xmlns:a16="http://schemas.microsoft.com/office/drawing/2014/main" id="{3226A514-2AAB-4057-2FFA-327D4D33802F}"/>
              </a:ext>
            </a:extLst>
          </p:cNvPr>
          <p:cNvPicPr>
            <a:picLocks noChangeAspect="1"/>
          </p:cNvPicPr>
          <p:nvPr/>
        </p:nvPicPr>
        <p:blipFill>
          <a:blip r:embed="rId3"/>
          <a:stretch>
            <a:fillRect/>
          </a:stretch>
        </p:blipFill>
        <p:spPr>
          <a:xfrm>
            <a:off x="1935075" y="8342286"/>
            <a:ext cx="16235537" cy="2808916"/>
          </a:xfrm>
          <a:prstGeom prst="rect">
            <a:avLst/>
          </a:prstGeom>
        </p:spPr>
      </p:pic>
    </p:spTree>
    <p:extLst>
      <p:ext uri="{BB962C8B-B14F-4D97-AF65-F5344CB8AC3E}">
        <p14:creationId xmlns:p14="http://schemas.microsoft.com/office/powerpoint/2010/main" val="4169463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327A5-945F-BC1B-12A2-C5A5D612A1A2}"/>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3FD662B4-B8C7-C011-D811-D61EADA04EDB}"/>
              </a:ext>
            </a:extLst>
          </p:cNvPr>
          <p:cNvSpPr txBox="1"/>
          <p:nvPr/>
        </p:nvSpPr>
        <p:spPr>
          <a:xfrm>
            <a:off x="0" y="3444875"/>
            <a:ext cx="20105688" cy="4685029"/>
          </a:xfrm>
          <a:prstGeom prst="rect">
            <a:avLst/>
          </a:prstGeom>
          <a:solidFill>
            <a:schemeClr val="accent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299BB24F-022F-6234-B721-A825F1B1F4D1}"/>
              </a:ext>
            </a:extLst>
          </p:cNvPr>
          <p:cNvGraphicFramePr>
            <a:graphicFrameLocks noGrp="1"/>
          </p:cNvGraphicFramePr>
          <p:nvPr>
            <p:extLst>
              <p:ext uri="{D42A27DB-BD31-4B8C-83A1-F6EECF244321}">
                <p14:modId xmlns:p14="http://schemas.microsoft.com/office/powerpoint/2010/main" val="4102828498"/>
              </p:ext>
            </p:extLst>
          </p:nvPr>
        </p:nvGraphicFramePr>
        <p:xfrm>
          <a:off x="0" y="570708"/>
          <a:ext cx="20105688" cy="930505"/>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800" b="0" i="0" dirty="0">
                        <a:solidFill>
                          <a:schemeClr val="tx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68.02%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bl>
          </a:graphicData>
        </a:graphic>
      </p:graphicFrame>
      <p:sp>
        <p:nvSpPr>
          <p:cNvPr id="2" name="TextBox 1">
            <a:extLst>
              <a:ext uri="{FF2B5EF4-FFF2-40B4-BE49-F238E27FC236}">
                <a16:creationId xmlns:a16="http://schemas.microsoft.com/office/drawing/2014/main" id="{9AFBEEC4-C260-48BC-4D6B-9F87E9B4F399}"/>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8" name="TextBox 7">
            <a:extLst>
              <a:ext uri="{FF2B5EF4-FFF2-40B4-BE49-F238E27FC236}">
                <a16:creationId xmlns:a16="http://schemas.microsoft.com/office/drawing/2014/main" id="{C9E674F3-764E-C23B-F8FA-15D667FC2DC2}"/>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graphicFrame>
        <p:nvGraphicFramePr>
          <p:cNvPr id="9" name="Table 8">
            <a:extLst>
              <a:ext uri="{FF2B5EF4-FFF2-40B4-BE49-F238E27FC236}">
                <a16:creationId xmlns:a16="http://schemas.microsoft.com/office/drawing/2014/main" id="{6E2271A4-DEBE-9FF5-31F0-367B78619E15}"/>
              </a:ext>
            </a:extLst>
          </p:cNvPr>
          <p:cNvGraphicFramePr>
            <a:graphicFrameLocks noGrp="1"/>
          </p:cNvGraphicFramePr>
          <p:nvPr>
            <p:extLst>
              <p:ext uri="{D42A27DB-BD31-4B8C-83A1-F6EECF244321}">
                <p14:modId xmlns:p14="http://schemas.microsoft.com/office/powerpoint/2010/main" val="201882489"/>
              </p:ext>
            </p:extLst>
          </p:nvPr>
        </p:nvGraphicFramePr>
        <p:xfrm>
          <a:off x="0" y="1531058"/>
          <a:ext cx="20105688" cy="960618"/>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3192344193"/>
                    </a:ext>
                  </a:extLst>
                </a:gridCol>
                <a:gridCol w="5255022">
                  <a:extLst>
                    <a:ext uri="{9D8B030D-6E8A-4147-A177-3AD203B41FA5}">
                      <a16:colId xmlns:a16="http://schemas.microsoft.com/office/drawing/2014/main" val="3818134778"/>
                    </a:ext>
                  </a:extLst>
                </a:gridCol>
                <a:gridCol w="5026422">
                  <a:extLst>
                    <a:ext uri="{9D8B030D-6E8A-4147-A177-3AD203B41FA5}">
                      <a16:colId xmlns:a16="http://schemas.microsoft.com/office/drawing/2014/main" val="2891076767"/>
                    </a:ext>
                  </a:extLst>
                </a:gridCol>
              </a:tblGrid>
              <a:tr h="960618">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49.97%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484911400"/>
                  </a:ext>
                </a:extLst>
              </a:tr>
            </a:tbl>
          </a:graphicData>
        </a:graphic>
      </p:graphicFrame>
      <p:graphicFrame>
        <p:nvGraphicFramePr>
          <p:cNvPr id="10" name="Table 9">
            <a:extLst>
              <a:ext uri="{FF2B5EF4-FFF2-40B4-BE49-F238E27FC236}">
                <a16:creationId xmlns:a16="http://schemas.microsoft.com/office/drawing/2014/main" id="{4606DDB9-4FC0-457C-35CD-3103019569FD}"/>
              </a:ext>
            </a:extLst>
          </p:cNvPr>
          <p:cNvGraphicFramePr>
            <a:graphicFrameLocks noGrp="1"/>
          </p:cNvGraphicFramePr>
          <p:nvPr>
            <p:extLst>
              <p:ext uri="{D42A27DB-BD31-4B8C-83A1-F6EECF244321}">
                <p14:modId xmlns:p14="http://schemas.microsoft.com/office/powerpoint/2010/main" val="3479445174"/>
              </p:ext>
            </p:extLst>
          </p:nvPr>
        </p:nvGraphicFramePr>
        <p:xfrm>
          <a:off x="-1" y="2521521"/>
          <a:ext cx="20105688" cy="930505"/>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2940959609"/>
                    </a:ext>
                  </a:extLst>
                </a:gridCol>
                <a:gridCol w="5255022">
                  <a:extLst>
                    <a:ext uri="{9D8B030D-6E8A-4147-A177-3AD203B41FA5}">
                      <a16:colId xmlns:a16="http://schemas.microsoft.com/office/drawing/2014/main" val="2960219797"/>
                    </a:ext>
                  </a:extLst>
                </a:gridCol>
                <a:gridCol w="5026422">
                  <a:extLst>
                    <a:ext uri="{9D8B030D-6E8A-4147-A177-3AD203B41FA5}">
                      <a16:colId xmlns:a16="http://schemas.microsoft.com/office/drawing/2014/main" val="3353549831"/>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70.75%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849172639"/>
                  </a:ext>
                </a:extLst>
              </a:tr>
            </a:tbl>
          </a:graphicData>
        </a:graphic>
      </p:graphicFrame>
      <p:sp>
        <p:nvSpPr>
          <p:cNvPr id="12" name="TextBox 11">
            <a:extLst>
              <a:ext uri="{FF2B5EF4-FFF2-40B4-BE49-F238E27FC236}">
                <a16:creationId xmlns:a16="http://schemas.microsoft.com/office/drawing/2014/main" id="{BFA1067D-FE6F-614A-9A24-59FB93626D79}"/>
              </a:ext>
            </a:extLst>
          </p:cNvPr>
          <p:cNvSpPr txBox="1"/>
          <p:nvPr/>
        </p:nvSpPr>
        <p:spPr>
          <a:xfrm>
            <a:off x="0" y="14922"/>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sp>
        <p:nvSpPr>
          <p:cNvPr id="13" name="TextBox 12">
            <a:extLst>
              <a:ext uri="{FF2B5EF4-FFF2-40B4-BE49-F238E27FC236}">
                <a16:creationId xmlns:a16="http://schemas.microsoft.com/office/drawing/2014/main" id="{9978796F-317C-8E2A-D99C-4FF8FEF5EA27}"/>
              </a:ext>
            </a:extLst>
          </p:cNvPr>
          <p:cNvSpPr txBox="1"/>
          <p:nvPr/>
        </p:nvSpPr>
        <p:spPr>
          <a:xfrm>
            <a:off x="18593" y="7931632"/>
            <a:ext cx="20102203" cy="3416320"/>
          </a:xfrm>
          <a:prstGeom prst="rect">
            <a:avLst/>
          </a:prstGeom>
          <a:solidFill>
            <a:schemeClr val="accent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How are we doing?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In June</a:t>
            </a:r>
            <a:r>
              <a:rPr lang="en-GB" dirty="0">
                <a:latin typeface="Verdana" panose="020B0604030504040204" pitchFamily="34" charset="0"/>
                <a:ea typeface="Verdana" panose="020B0604030504040204" pitchFamily="34" charset="0"/>
              </a:rPr>
              <a:t> </a:t>
            </a:r>
            <a:r>
              <a:rPr kumimoji="0" lang="en-GB"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2026, the organisation reported: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latin typeface="Verdana" panose="020B0604030504040204" pitchFamily="34" charset="0"/>
                <a:ea typeface="Verdana" panose="020B0604030504040204" pitchFamily="34" charset="0"/>
              </a:rPr>
              <a:t>5,244 patients were waiting greater than 8 weeks for a reportable diagnostic test, an increase of 179 from the May position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latin typeface="Verdana" panose="020B0604030504040204" pitchFamily="34" charset="0"/>
                <a:ea typeface="Verdana" panose="020B0604030504040204" pitchFamily="34" charset="0"/>
              </a:rPr>
              <a:t>A</a:t>
            </a:r>
            <a:r>
              <a:rPr kumimoji="0" lang="en-GB"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 decline in performance against the percentage of patients waiting less than 8 weeks for a diagnostic test, with the percentage decreasing to 68.02% compared to 69.56% in May 2026.  This follows the cessation of most additional schemes at the end of March, which were supporting the UHB meet both backlog and recurrent demand.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885 patients waiting over 8 weeks for a diagnostic endoscopy, which is an increase on the number of patients waiting over 8 weeks which was recorded in May 2026. The increase in capacity is a result of the additional In Health mobile unit capacity being stopped at the end of the financial year as a result of funding constraints. A reduction in clinical vetting has also come to an end due to loss of funding.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latin typeface="Verdana" panose="020B0604030504040204" pitchFamily="34" charset="0"/>
                <a:ea typeface="Verdana" panose="020B0604030504040204" pitchFamily="34" charset="0"/>
              </a:rPr>
              <a:t>2,270</a:t>
            </a:r>
            <a:r>
              <a:rPr kumimoji="0" lang="en-GB"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 patients waiting over 8 weeks for NOUS and non-cardiac MRI, which is an increase on the 114 patients reported in May 2026. Deterioration in the position is for two reasons: cessation of additional activity over core and the late convergence of patients from HBSUK clinics </a:t>
            </a:r>
          </a:p>
          <a:p>
            <a:pPr marR="0" lvl="0" algn="l" defTabSz="914400" rtl="0" eaLnBrk="1" fontAlgn="auto" latinLnBrk="0" hangingPunct="1">
              <a:lnSpc>
                <a:spcPct val="100000"/>
              </a:lnSpc>
              <a:spcBef>
                <a:spcPts val="0"/>
              </a:spcBef>
              <a:spcAft>
                <a:spcPts val="0"/>
              </a:spcAft>
              <a:buClrTx/>
              <a:buSzTx/>
              <a:tabLst/>
              <a:defRPr/>
            </a:pPr>
            <a:endParaRPr kumimoji="0" lang="en-GB"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endParaRPr>
          </a:p>
        </p:txBody>
      </p:sp>
      <p:pic>
        <p:nvPicPr>
          <p:cNvPr id="5" name="Picture 4">
            <a:extLst>
              <a:ext uri="{FF2B5EF4-FFF2-40B4-BE49-F238E27FC236}">
                <a16:creationId xmlns:a16="http://schemas.microsoft.com/office/drawing/2014/main" id="{10D83BEE-242B-6BE2-AE21-661920C0CFBE}"/>
              </a:ext>
            </a:extLst>
          </p:cNvPr>
          <p:cNvPicPr>
            <a:picLocks noChangeAspect="1"/>
          </p:cNvPicPr>
          <p:nvPr/>
        </p:nvPicPr>
        <p:blipFill>
          <a:blip r:embed="rId2"/>
          <a:stretch>
            <a:fillRect/>
          </a:stretch>
        </p:blipFill>
        <p:spPr>
          <a:xfrm>
            <a:off x="299244" y="3558431"/>
            <a:ext cx="6273006" cy="4336054"/>
          </a:xfrm>
          <a:prstGeom prst="rect">
            <a:avLst/>
          </a:prstGeom>
        </p:spPr>
      </p:pic>
      <p:pic>
        <p:nvPicPr>
          <p:cNvPr id="7" name="Picture 6">
            <a:extLst>
              <a:ext uri="{FF2B5EF4-FFF2-40B4-BE49-F238E27FC236}">
                <a16:creationId xmlns:a16="http://schemas.microsoft.com/office/drawing/2014/main" id="{3940F562-8FC1-FFC8-21BD-D767B2BF4719}"/>
              </a:ext>
            </a:extLst>
          </p:cNvPr>
          <p:cNvPicPr>
            <a:picLocks noChangeAspect="1"/>
          </p:cNvPicPr>
          <p:nvPr/>
        </p:nvPicPr>
        <p:blipFill>
          <a:blip r:embed="rId3"/>
          <a:stretch>
            <a:fillRect/>
          </a:stretch>
        </p:blipFill>
        <p:spPr>
          <a:xfrm>
            <a:off x="6871494" y="3568847"/>
            <a:ext cx="6273006" cy="4344211"/>
          </a:xfrm>
          <a:prstGeom prst="rect">
            <a:avLst/>
          </a:prstGeom>
        </p:spPr>
      </p:pic>
      <p:pic>
        <p:nvPicPr>
          <p:cNvPr id="15" name="Picture 14">
            <a:extLst>
              <a:ext uri="{FF2B5EF4-FFF2-40B4-BE49-F238E27FC236}">
                <a16:creationId xmlns:a16="http://schemas.microsoft.com/office/drawing/2014/main" id="{F49B187F-1C6F-C174-C1C7-439560F4559C}"/>
              </a:ext>
            </a:extLst>
          </p:cNvPr>
          <p:cNvPicPr>
            <a:picLocks noChangeAspect="1"/>
          </p:cNvPicPr>
          <p:nvPr/>
        </p:nvPicPr>
        <p:blipFill>
          <a:blip r:embed="rId4"/>
          <a:stretch>
            <a:fillRect/>
          </a:stretch>
        </p:blipFill>
        <p:spPr>
          <a:xfrm>
            <a:off x="13533439" y="3563150"/>
            <a:ext cx="6273005" cy="4373650"/>
          </a:xfrm>
          <a:prstGeom prst="rect">
            <a:avLst/>
          </a:prstGeom>
        </p:spPr>
      </p:pic>
    </p:spTree>
    <p:extLst>
      <p:ext uri="{BB962C8B-B14F-4D97-AF65-F5344CB8AC3E}">
        <p14:creationId xmlns:p14="http://schemas.microsoft.com/office/powerpoint/2010/main" val="42789415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86DAAC-79DA-A92E-F928-3587428227AE}"/>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C04285E0-C7EA-66C4-9219-50B322AE7588}"/>
              </a:ext>
            </a:extLst>
          </p:cNvPr>
          <p:cNvSpPr txBox="1"/>
          <p:nvPr/>
        </p:nvSpPr>
        <p:spPr>
          <a:xfrm>
            <a:off x="0" y="3444875"/>
            <a:ext cx="20105688" cy="4685029"/>
          </a:xfrm>
          <a:prstGeom prst="rect">
            <a:avLst/>
          </a:prstGeom>
          <a:solidFill>
            <a:schemeClr val="accent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D0CC334A-76FA-EE52-0ED5-0D531A27F9E2}"/>
              </a:ext>
            </a:extLst>
          </p:cNvPr>
          <p:cNvGraphicFramePr>
            <a:graphicFrameLocks noGrp="1"/>
          </p:cNvGraphicFramePr>
          <p:nvPr>
            <p:extLst>
              <p:ext uri="{D42A27DB-BD31-4B8C-83A1-F6EECF244321}">
                <p14:modId xmlns:p14="http://schemas.microsoft.com/office/powerpoint/2010/main" val="3049151317"/>
              </p:ext>
            </p:extLst>
          </p:nvPr>
        </p:nvGraphicFramePr>
        <p:xfrm>
          <a:off x="0" y="570708"/>
          <a:ext cx="20105688" cy="930505"/>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800" b="0" i="0" dirty="0">
                        <a:solidFill>
                          <a:schemeClr val="tx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68.02%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bl>
          </a:graphicData>
        </a:graphic>
      </p:graphicFrame>
      <p:sp>
        <p:nvSpPr>
          <p:cNvPr id="2" name="TextBox 1">
            <a:extLst>
              <a:ext uri="{FF2B5EF4-FFF2-40B4-BE49-F238E27FC236}">
                <a16:creationId xmlns:a16="http://schemas.microsoft.com/office/drawing/2014/main" id="{8FDDBE86-0EC9-C015-F370-BB14CBB45E31}"/>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8" name="TextBox 7">
            <a:extLst>
              <a:ext uri="{FF2B5EF4-FFF2-40B4-BE49-F238E27FC236}">
                <a16:creationId xmlns:a16="http://schemas.microsoft.com/office/drawing/2014/main" id="{BE90AA54-E9C0-01A8-2C53-3336F2BF88EF}"/>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graphicFrame>
        <p:nvGraphicFramePr>
          <p:cNvPr id="9" name="Table 8">
            <a:extLst>
              <a:ext uri="{FF2B5EF4-FFF2-40B4-BE49-F238E27FC236}">
                <a16:creationId xmlns:a16="http://schemas.microsoft.com/office/drawing/2014/main" id="{19DCBBDA-9B7F-487D-B160-680B04A1DB80}"/>
              </a:ext>
            </a:extLst>
          </p:cNvPr>
          <p:cNvGraphicFramePr>
            <a:graphicFrameLocks noGrp="1"/>
          </p:cNvGraphicFramePr>
          <p:nvPr>
            <p:extLst>
              <p:ext uri="{D42A27DB-BD31-4B8C-83A1-F6EECF244321}">
                <p14:modId xmlns:p14="http://schemas.microsoft.com/office/powerpoint/2010/main" val="2859707312"/>
              </p:ext>
            </p:extLst>
          </p:nvPr>
        </p:nvGraphicFramePr>
        <p:xfrm>
          <a:off x="0" y="1531058"/>
          <a:ext cx="20105688" cy="960618"/>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3192344193"/>
                    </a:ext>
                  </a:extLst>
                </a:gridCol>
                <a:gridCol w="5255022">
                  <a:extLst>
                    <a:ext uri="{9D8B030D-6E8A-4147-A177-3AD203B41FA5}">
                      <a16:colId xmlns:a16="http://schemas.microsoft.com/office/drawing/2014/main" val="3818134778"/>
                    </a:ext>
                  </a:extLst>
                </a:gridCol>
                <a:gridCol w="5026422">
                  <a:extLst>
                    <a:ext uri="{9D8B030D-6E8A-4147-A177-3AD203B41FA5}">
                      <a16:colId xmlns:a16="http://schemas.microsoft.com/office/drawing/2014/main" val="2891076767"/>
                    </a:ext>
                  </a:extLst>
                </a:gridCol>
              </a:tblGrid>
              <a:tr h="960618">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49.97%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484911400"/>
                  </a:ext>
                </a:extLst>
              </a:tr>
            </a:tbl>
          </a:graphicData>
        </a:graphic>
      </p:graphicFrame>
      <p:graphicFrame>
        <p:nvGraphicFramePr>
          <p:cNvPr id="10" name="Table 9">
            <a:extLst>
              <a:ext uri="{FF2B5EF4-FFF2-40B4-BE49-F238E27FC236}">
                <a16:creationId xmlns:a16="http://schemas.microsoft.com/office/drawing/2014/main" id="{92902080-2BEE-0A4B-302D-E45A69B6AC83}"/>
              </a:ext>
            </a:extLst>
          </p:cNvPr>
          <p:cNvGraphicFramePr>
            <a:graphicFrameLocks noGrp="1"/>
          </p:cNvGraphicFramePr>
          <p:nvPr>
            <p:extLst>
              <p:ext uri="{D42A27DB-BD31-4B8C-83A1-F6EECF244321}">
                <p14:modId xmlns:p14="http://schemas.microsoft.com/office/powerpoint/2010/main" val="1531864881"/>
              </p:ext>
            </p:extLst>
          </p:nvPr>
        </p:nvGraphicFramePr>
        <p:xfrm>
          <a:off x="-1" y="2521521"/>
          <a:ext cx="20105688" cy="930505"/>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2940959609"/>
                    </a:ext>
                  </a:extLst>
                </a:gridCol>
                <a:gridCol w="5255022">
                  <a:extLst>
                    <a:ext uri="{9D8B030D-6E8A-4147-A177-3AD203B41FA5}">
                      <a16:colId xmlns:a16="http://schemas.microsoft.com/office/drawing/2014/main" val="2960219797"/>
                    </a:ext>
                  </a:extLst>
                </a:gridCol>
                <a:gridCol w="5026422">
                  <a:extLst>
                    <a:ext uri="{9D8B030D-6E8A-4147-A177-3AD203B41FA5}">
                      <a16:colId xmlns:a16="http://schemas.microsoft.com/office/drawing/2014/main" val="3353549831"/>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70.75%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849172639"/>
                  </a:ext>
                </a:extLst>
              </a:tr>
            </a:tbl>
          </a:graphicData>
        </a:graphic>
      </p:graphicFrame>
      <p:sp>
        <p:nvSpPr>
          <p:cNvPr id="12" name="TextBox 11">
            <a:extLst>
              <a:ext uri="{FF2B5EF4-FFF2-40B4-BE49-F238E27FC236}">
                <a16:creationId xmlns:a16="http://schemas.microsoft.com/office/drawing/2014/main" id="{1054A573-F424-FFF8-3237-7D3C016D1EC6}"/>
              </a:ext>
            </a:extLst>
          </p:cNvPr>
          <p:cNvSpPr txBox="1"/>
          <p:nvPr/>
        </p:nvSpPr>
        <p:spPr>
          <a:xfrm>
            <a:off x="0" y="14922"/>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sp>
        <p:nvSpPr>
          <p:cNvPr id="7" name="TextBox 6">
            <a:extLst>
              <a:ext uri="{FF2B5EF4-FFF2-40B4-BE49-F238E27FC236}">
                <a16:creationId xmlns:a16="http://schemas.microsoft.com/office/drawing/2014/main" id="{DBFF50B6-70A0-0C21-D4E5-B257B4A75937}"/>
              </a:ext>
            </a:extLst>
          </p:cNvPr>
          <p:cNvSpPr txBox="1"/>
          <p:nvPr/>
        </p:nvSpPr>
        <p:spPr>
          <a:xfrm>
            <a:off x="-29317" y="3423037"/>
            <a:ext cx="20135004" cy="8125301"/>
          </a:xfrm>
          <a:prstGeom prst="rect">
            <a:avLst/>
          </a:prstGeom>
          <a:solidFill>
            <a:schemeClr val="accent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How do we compare the rest of Wales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prstClr val="black"/>
              </a:solidFill>
              <a:highlight>
                <a:srgbClr val="FFFF00"/>
              </a:highligh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prstClr val="black"/>
              </a:solidFill>
              <a:highlight>
                <a:srgbClr val="FFFF00"/>
              </a:highligh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prstClr val="black"/>
              </a:solidFill>
              <a:highlight>
                <a:srgbClr val="FFFF00"/>
              </a:highligh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prstClr val="black"/>
              </a:solidFill>
              <a:highlight>
                <a:srgbClr val="FFFF00"/>
              </a:highligh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What actions are we taking to improve?</a:t>
            </a:r>
          </a:p>
          <a:p>
            <a:pPr marL="342900" indent="-342900">
              <a:buFont typeface="Arial" panose="020B0604020202020204" pitchFamily="34" charset="0"/>
              <a:buChar char="•"/>
              <a:defRPr/>
            </a:pPr>
            <a:r>
              <a:rPr lang="en-US" dirty="0">
                <a:latin typeface="Verdana" panose="020B0604030504040204" pitchFamily="34" charset="0"/>
                <a:ea typeface="Verdana" panose="020B0604030504040204" pitchFamily="34" charset="0"/>
              </a:rPr>
              <a:t>Reallocating funding to highest need modalities.</a:t>
            </a:r>
          </a:p>
          <a:p>
            <a:pPr marL="342900" indent="-342900">
              <a:buFont typeface="Arial" panose="020B0604020202020204" pitchFamily="34" charset="0"/>
              <a:buChar char="•"/>
              <a:defRPr/>
            </a:pPr>
            <a:r>
              <a:rPr lang="en-US" dirty="0">
                <a:latin typeface="Verdana" panose="020B0604030504040204" pitchFamily="34" charset="0"/>
                <a:ea typeface="Verdana" panose="020B0604030504040204" pitchFamily="34" charset="0"/>
              </a:rPr>
              <a:t>NOUS overtime + insourcing; Performance &amp; Improvement referral guidelines being followed and targeting a 15% increase in productivity</a:t>
            </a:r>
          </a:p>
          <a:p>
            <a:pPr marL="342900" indent="-342900">
              <a:buFont typeface="Arial" panose="020B0604020202020204" pitchFamily="34" charset="0"/>
              <a:buChar char="•"/>
              <a:defRPr/>
            </a:pPr>
            <a:r>
              <a:rPr lang="en-US" dirty="0">
                <a:latin typeface="Verdana" panose="020B0604030504040204" pitchFamily="34" charset="0"/>
                <a:ea typeface="Verdana" panose="020B0604030504040204" pitchFamily="34" charset="0"/>
              </a:rPr>
              <a:t>Mobile MRI will be running 7 days/week, plus Saturday reporting and extended gantry hours.</a:t>
            </a:r>
          </a:p>
          <a:p>
            <a:pPr marL="342900" indent="-342900">
              <a:buFont typeface="Arial" panose="020B0604020202020204" pitchFamily="34" charset="0"/>
              <a:buChar char="•"/>
              <a:defRPr/>
            </a:pPr>
            <a:r>
              <a:rPr lang="en-US" dirty="0">
                <a:latin typeface="Verdana" panose="020B0604030504040204" pitchFamily="34" charset="0"/>
                <a:ea typeface="Verdana" panose="020B0604030504040204" pitchFamily="34" charset="0"/>
              </a:rPr>
              <a:t>CT scanners will be running 7 days/week for at up to 12 hours/day.</a:t>
            </a:r>
          </a:p>
          <a:p>
            <a:pPr marL="342900" indent="-342900">
              <a:buFont typeface="Arial" panose="020B0604020202020204" pitchFamily="34" charset="0"/>
              <a:buChar char="•"/>
              <a:defRPr/>
            </a:pPr>
            <a:r>
              <a:rPr lang="en-US" dirty="0">
                <a:latin typeface="Verdana" panose="020B0604030504040204" pitchFamily="34" charset="0"/>
                <a:ea typeface="Verdana" panose="020B0604030504040204" pitchFamily="34" charset="0"/>
              </a:rPr>
              <a:t>Endoscopy insourcing, Waiting List Initiatives, new appointment and additional Bowel Screening Wales accreditation. P&amp;I Validation Guidelines</a:t>
            </a:r>
          </a:p>
          <a:p>
            <a:pPr marL="342900" indent="-342900">
              <a:buFont typeface="Arial" panose="020B0604020202020204" pitchFamily="34" charset="0"/>
              <a:buChar char="•"/>
              <a:defRPr/>
            </a:pPr>
            <a:r>
              <a:rPr lang="en-US" dirty="0">
                <a:latin typeface="Verdana" panose="020B0604030504040204" pitchFamily="34" charset="0"/>
                <a:ea typeface="Verdana" panose="020B0604030504040204" pitchFamily="34" charset="0"/>
              </a:rPr>
              <a:t>Neurophysiology: Increasingly moving to Physiology provided service, with minimal medical resource available</a:t>
            </a:r>
          </a:p>
          <a:p>
            <a:pPr marL="342900" indent="-342900">
              <a:buFont typeface="Arial" panose="020B0604020202020204" pitchFamily="34" charset="0"/>
              <a:buChar char="•"/>
              <a:defRPr/>
            </a:pPr>
            <a:r>
              <a:rPr lang="en-US" dirty="0">
                <a:latin typeface="Verdana" panose="020B0604030504040204" pitchFamily="34" charset="0"/>
                <a:ea typeface="Verdana" panose="020B0604030504040204" pitchFamily="34" charset="0"/>
              </a:rPr>
              <a:t>Established Diagnostics Board</a:t>
            </a:r>
          </a:p>
          <a:p>
            <a:pPr marL="342900" indent="-342900">
              <a:buFont typeface="Arial" panose="020B0604020202020204" pitchFamily="34" charset="0"/>
              <a:buChar char="•"/>
              <a:defRPr/>
            </a:pPr>
            <a:r>
              <a:rPr lang="en-US" dirty="0">
                <a:latin typeface="Verdana" panose="020B0604030504040204" pitchFamily="34" charset="0"/>
                <a:ea typeface="Verdana" panose="020B0604030504040204" pitchFamily="34" charset="0"/>
              </a:rPr>
              <a:t>Exploring opportunities presented by AI with National Imaging Academy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 What are the risks to delivery?</a:t>
            </a:r>
          </a:p>
          <a:p>
            <a:pPr marL="342900" lvl="0" indent="-342900">
              <a:buFont typeface="Arial" panose="020B0604020202020204" pitchFamily="34" charset="0"/>
              <a:buChar char="•"/>
              <a:defRPr/>
            </a:pPr>
            <a:r>
              <a:rPr lang="en-GB" dirty="0">
                <a:latin typeface="Verdana" panose="020B0604030504040204" pitchFamily="34" charset="0"/>
                <a:ea typeface="Verdana" panose="020B0604030504040204" pitchFamily="34" charset="0"/>
              </a:rPr>
              <a:t>Resource for elements of the diagnostic programme (MRI, Endoscopy, </a:t>
            </a:r>
            <a:r>
              <a:rPr lang="en-GB" dirty="0" err="1">
                <a:latin typeface="Verdana" panose="020B0604030504040204" pitchFamily="34" charset="0"/>
                <a:ea typeface="Verdana" panose="020B0604030504040204" pitchFamily="34" charset="0"/>
              </a:rPr>
              <a:t>Neurophsiology</a:t>
            </a:r>
            <a:r>
              <a:rPr lang="en-GB" dirty="0">
                <a:latin typeface="Verdana" panose="020B0604030504040204" pitchFamily="34" charset="0"/>
                <a:ea typeface="Verdana" panose="020B0604030504040204" pitchFamily="34" charset="0"/>
              </a:rPr>
              <a:t>, </a:t>
            </a:r>
            <a:r>
              <a:rPr lang="en-GB" dirty="0" err="1">
                <a:latin typeface="Verdana" panose="020B0604030504040204" pitchFamily="34" charset="0"/>
                <a:ea typeface="Verdana" panose="020B0604030504040204" pitchFamily="34" charset="0"/>
              </a:rPr>
              <a:t>Dexa</a:t>
            </a:r>
            <a:r>
              <a:rPr lang="en-GB" dirty="0">
                <a:latin typeface="Verdana" panose="020B0604030504040204" pitchFamily="34" charset="0"/>
                <a:ea typeface="Verdana" panose="020B0604030504040204" pitchFamily="34" charset="0"/>
              </a:rPr>
              <a:t>) are yet to confirmed but are referenced in plan: 5,238 patients in total (MR, NOUS, CT, Endoscopy &amp; NP)</a:t>
            </a:r>
          </a:p>
          <a:p>
            <a:pPr marL="342900" lvl="0" indent="-342900">
              <a:buFont typeface="Arial" panose="020B0604020202020204" pitchFamily="34" charset="0"/>
              <a:buChar char="•"/>
              <a:defRPr/>
            </a:pPr>
            <a:r>
              <a:rPr lang="en-GB" dirty="0">
                <a:latin typeface="Verdana" panose="020B0604030504040204" pitchFamily="34" charset="0"/>
                <a:ea typeface="Verdana" panose="020B0604030504040204" pitchFamily="34" charset="0"/>
              </a:rPr>
              <a:t>Workforce market very tight, with number of staff potentially joining agencies in near future and 2 year training window</a:t>
            </a:r>
          </a:p>
          <a:p>
            <a:pPr marL="342900" lvl="0" indent="-342900">
              <a:buFont typeface="Arial" panose="020B0604020202020204" pitchFamily="34" charset="0"/>
              <a:buChar char="•"/>
              <a:defRPr/>
            </a:pPr>
            <a:r>
              <a:rPr lang="en-GB" dirty="0">
                <a:latin typeface="Verdana" panose="020B0604030504040204" pitchFamily="34" charset="0"/>
                <a:ea typeface="Verdana" panose="020B0604030504040204" pitchFamily="34" charset="0"/>
              </a:rPr>
              <a:t>Sonography dependent upon returns from mat leave</a:t>
            </a:r>
          </a:p>
          <a:p>
            <a:pPr marL="342900" lvl="0" indent="-342900">
              <a:buFont typeface="Arial" panose="020B0604020202020204" pitchFamily="34" charset="0"/>
              <a:buChar char="•"/>
              <a:defRPr/>
            </a:pPr>
            <a:r>
              <a:rPr lang="en-GB" dirty="0">
                <a:latin typeface="Verdana" panose="020B0604030504040204" pitchFamily="34" charset="0"/>
                <a:ea typeface="Verdana" panose="020B0604030504040204" pitchFamily="34" charset="0"/>
              </a:rPr>
              <a:t>NP – shortage of skilled workforce,  unstructured programme for developing HSSTs in Wales (Physiologists at doctorate level who can manage own </a:t>
            </a:r>
            <a:r>
              <a:rPr lang="en-GB" dirty="0" err="1">
                <a:latin typeface="Verdana" panose="020B0604030504040204" pitchFamily="34" charset="0"/>
                <a:ea typeface="Verdana" panose="020B0604030504040204" pitchFamily="34" charset="0"/>
              </a:rPr>
              <a:t>casemix</a:t>
            </a:r>
            <a:r>
              <a:rPr lang="en-GB" dirty="0">
                <a:latin typeface="Verdana" panose="020B0604030504040204" pitchFamily="34" charset="0"/>
                <a:ea typeface="Verdana" panose="020B0604030504040204" pitchFamily="34" charset="0"/>
              </a:rPr>
              <a:t>) </a:t>
            </a:r>
          </a:p>
        </p:txBody>
      </p:sp>
      <p:pic>
        <p:nvPicPr>
          <p:cNvPr id="6" name="Picture 5">
            <a:extLst>
              <a:ext uri="{FF2B5EF4-FFF2-40B4-BE49-F238E27FC236}">
                <a16:creationId xmlns:a16="http://schemas.microsoft.com/office/drawing/2014/main" id="{570AFA14-F152-BBF0-016E-966473D04BDF}"/>
              </a:ext>
            </a:extLst>
          </p:cNvPr>
          <p:cNvPicPr>
            <a:picLocks noChangeAspect="1"/>
          </p:cNvPicPr>
          <p:nvPr/>
        </p:nvPicPr>
        <p:blipFill>
          <a:blip r:embed="rId3"/>
          <a:stretch>
            <a:fillRect/>
          </a:stretch>
        </p:blipFill>
        <p:spPr>
          <a:xfrm>
            <a:off x="899851" y="3740854"/>
            <a:ext cx="18305984" cy="2828222"/>
          </a:xfrm>
          <a:prstGeom prst="rect">
            <a:avLst/>
          </a:prstGeom>
        </p:spPr>
      </p:pic>
    </p:spTree>
    <p:extLst>
      <p:ext uri="{BB962C8B-B14F-4D97-AF65-F5344CB8AC3E}">
        <p14:creationId xmlns:p14="http://schemas.microsoft.com/office/powerpoint/2010/main" val="25524801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8EC7C9-D7AE-BC11-CFDA-D70D68D09D8A}"/>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707F189F-07C0-D24B-5BCD-EA43F3AE9900}"/>
              </a:ext>
            </a:extLst>
          </p:cNvPr>
          <p:cNvGraphicFramePr>
            <a:graphicFrameLocks noGrp="1"/>
          </p:cNvGraphicFramePr>
          <p:nvPr>
            <p:extLst>
              <p:ext uri="{D42A27DB-BD31-4B8C-83A1-F6EECF244321}">
                <p14:modId xmlns:p14="http://schemas.microsoft.com/office/powerpoint/2010/main" val="2327512207"/>
              </p:ext>
            </p:extLst>
          </p:nvPr>
        </p:nvGraphicFramePr>
        <p:xfrm>
          <a:off x="0" y="570708"/>
          <a:ext cx="20105688" cy="8233596"/>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88897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800" b="0" i="0" dirty="0">
                        <a:solidFill>
                          <a:schemeClr val="tx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554926024"/>
                  </a:ext>
                </a:extLst>
              </a:tr>
              <a:tr h="7319196">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kern="1200" dirty="0">
                          <a:solidFill>
                            <a:schemeClr val="tx1"/>
                          </a:solidFill>
                          <a:latin typeface="Verdana" panose="020B0604030504040204" pitchFamily="34" charset="0"/>
                          <a:ea typeface="Verdana" panose="020B0604030504040204" pitchFamily="34" charset="0"/>
                          <a:cs typeface="+mn-cs"/>
                        </a:rPr>
                        <a:t>Therapies services remain fully compliant with the escalation target, with sustained 100% delivery since July 2025. Performance is closely monitored, and assurance processes are firmly embedded to maintain this position</a:t>
                      </a:r>
                      <a:r>
                        <a:rPr lang="en-GB" sz="1800" b="0" kern="1200" dirty="0">
                          <a:solidFill>
                            <a:srgbClr val="FF0000"/>
                          </a:solidFill>
                          <a:latin typeface="Verdana" panose="020B0604030504040204" pitchFamily="34" charset="0"/>
                          <a:ea typeface="Verdana" panose="020B0604030504040204" pitchFamily="34" charset="0"/>
                          <a:cs typeface="+mn-cs"/>
                        </a:rPr>
                        <a:t>.</a:t>
                      </a:r>
                    </a:p>
                    <a:p>
                      <a:endParaRPr lang="en-GB" sz="1800" b="1"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How do we compare across Wales?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kern="1200" dirty="0">
                          <a:solidFill>
                            <a:schemeClr val="tx1"/>
                          </a:solidFill>
                          <a:latin typeface="Verdana" panose="020B0604030504040204" pitchFamily="34" charset="0"/>
                          <a:ea typeface="Verdana" panose="020B0604030504040204" pitchFamily="34" charset="0"/>
                          <a:cs typeface="+mn-cs"/>
                        </a:rPr>
                        <a:t>All adult and children/young people therapy services in SBUHB have consistently met the escalation standard and demonstrate a stable position relative to peers.</a:t>
                      </a:r>
                    </a:p>
                    <a:p>
                      <a:endParaRPr lang="en-GB" sz="1800" dirty="0">
                        <a:solidFill>
                          <a:schemeClr val="tx1"/>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actions are we taking to improve?</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kern="1200" dirty="0">
                          <a:solidFill>
                            <a:schemeClr val="tx1"/>
                          </a:solidFill>
                          <a:latin typeface="Verdana" panose="020B0604030504040204" pitchFamily="34" charset="0"/>
                          <a:ea typeface="Verdana" panose="020B0604030504040204" pitchFamily="34" charset="0"/>
                          <a:cs typeface="+mn-cs"/>
                        </a:rPr>
                        <a:t>We continue to maintain robust capacity and demand management alongside effective job planning, refining these arrangements to ensure alignment with activity.</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kern="1200" dirty="0">
                          <a:solidFill>
                            <a:schemeClr val="tx1"/>
                          </a:solidFill>
                          <a:latin typeface="Verdana" panose="020B0604030504040204" pitchFamily="34" charset="0"/>
                          <a:ea typeface="Verdana" panose="020B0604030504040204" pitchFamily="34" charset="0"/>
                          <a:cs typeface="+mn-cs"/>
                        </a:rPr>
                        <a:t>Currently have bid for planned care additional funding for the physiotherapy service, due to the increased risk of breaching as a result of increased outpatient and diagnostic activity.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kern="1200" dirty="0">
                          <a:solidFill>
                            <a:schemeClr val="tx1"/>
                          </a:solidFill>
                          <a:latin typeface="Verdana" panose="020B0604030504040204" pitchFamily="34" charset="0"/>
                          <a:ea typeface="Verdana" panose="020B0604030504040204" pitchFamily="34" charset="0"/>
                          <a:cs typeface="+mn-cs"/>
                        </a:rPr>
                        <a:t>In parallel, we are improving access routes and pathways to better empower patients, support self-management where appropriate, provide advice to stakeholders (e.g. schools), and optimise use of available capacity</a:t>
                      </a:r>
                    </a:p>
                    <a:p>
                      <a:r>
                        <a:rPr lang="en-GB" sz="1800" b="1" dirty="0">
                          <a:solidFill>
                            <a:schemeClr val="tx1"/>
                          </a:solidFill>
                          <a:latin typeface="Verdana" panose="020B0604030504040204" pitchFamily="34" charset="0"/>
                          <a:ea typeface="Verdana" panose="020B0604030504040204" pitchFamily="34" charset="0"/>
                        </a:rPr>
                        <a:t> </a:t>
                      </a:r>
                      <a:endParaRPr lang="en-GB" sz="1800" dirty="0">
                        <a:solidFill>
                          <a:schemeClr val="tx1"/>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are the risks to delivery?</a:t>
                      </a:r>
                    </a:p>
                    <a:p>
                      <a:pPr marL="0" marR="0" lvl="0" indent="0" algn="l" defTabSz="1507937"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kern="1200" dirty="0">
                          <a:solidFill>
                            <a:schemeClr val="tx1"/>
                          </a:solidFill>
                          <a:latin typeface="Verdana" panose="020B0604030504040204" pitchFamily="34" charset="0"/>
                          <a:ea typeface="Verdana" panose="020B0604030504040204" pitchFamily="34" charset="0"/>
                          <a:cs typeface="+mn-cs"/>
                        </a:rPr>
                        <a:t>The principal risk to sustained delivery is any reduction in available capacity against a backdrop of sustained or increasing demand. There is also a need to manage clinical risk across the pathway, for example follow-up appointments. These risks are being actively managed through workforce planning, easy and early access and advice, prioritisation, and continued validation and oversight of demand trends.</a:t>
                      </a: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5D54D3AB-4653-5100-B47B-7EB90C5B3151}"/>
              </a:ext>
            </a:extLst>
          </p:cNvPr>
          <p:cNvSpPr txBox="1"/>
          <p:nvPr/>
        </p:nvSpPr>
        <p:spPr>
          <a:xfrm>
            <a:off x="0" y="-14068"/>
            <a:ext cx="20105688" cy="584775"/>
          </a:xfrm>
          <a:prstGeom prst="rect">
            <a:avLst/>
          </a:prstGeom>
          <a:solidFill>
            <a:srgbClr val="7EB0DE"/>
          </a:solidFill>
        </p:spPr>
        <p:txBody>
          <a:bodyPr wrap="square" rtlCol="0">
            <a:spAutoFit/>
          </a:bodyPr>
          <a:lstStyle/>
          <a:p>
            <a:pPr lvl="0" algn="ctr" defTabSz="1507937">
              <a:spcAft>
                <a:spcPts val="1979"/>
              </a:spcAft>
              <a:defRPr/>
            </a:pPr>
            <a:r>
              <a:rPr lang="en-GB" sz="3200" b="1" dirty="0">
                <a:solidFill>
                  <a:schemeClr val="bg1"/>
                </a:solidFill>
                <a:latin typeface="Calibri" panose="020F0502020204030204"/>
              </a:rPr>
              <a:t>Level 4 - </a:t>
            </a:r>
            <a:r>
              <a:rPr lang="en-GB" sz="3200" b="1" dirty="0">
                <a:solidFill>
                  <a:schemeClr val="bg1"/>
                </a:solidFill>
              </a:rPr>
              <a:t>Planned Care </a:t>
            </a:r>
            <a:r>
              <a:rPr lang="en-GB" sz="3200" b="1" dirty="0">
                <a:solidFill>
                  <a:schemeClr val="bg1"/>
                </a:solidFill>
                <a:latin typeface="Calibri" panose="020F0502020204030204"/>
              </a:rPr>
              <a:t>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7D44FA29-1C5E-D2F7-42FE-9384ED343AA6}"/>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6" name="Picture 5">
            <a:extLst>
              <a:ext uri="{FF2B5EF4-FFF2-40B4-BE49-F238E27FC236}">
                <a16:creationId xmlns:a16="http://schemas.microsoft.com/office/drawing/2014/main" id="{BA126983-86ED-6A61-D377-10487605CA39}"/>
              </a:ext>
            </a:extLst>
          </p:cNvPr>
          <p:cNvPicPr>
            <a:picLocks noChangeAspect="1"/>
          </p:cNvPicPr>
          <p:nvPr/>
        </p:nvPicPr>
        <p:blipFill>
          <a:blip r:embed="rId3"/>
          <a:stretch>
            <a:fillRect/>
          </a:stretch>
        </p:blipFill>
        <p:spPr>
          <a:xfrm>
            <a:off x="375444" y="1844675"/>
            <a:ext cx="9067800" cy="6000531"/>
          </a:xfrm>
          <a:prstGeom prst="rect">
            <a:avLst/>
          </a:prstGeom>
        </p:spPr>
      </p:pic>
      <p:pic>
        <p:nvPicPr>
          <p:cNvPr id="9" name="Picture 8">
            <a:extLst>
              <a:ext uri="{FF2B5EF4-FFF2-40B4-BE49-F238E27FC236}">
                <a16:creationId xmlns:a16="http://schemas.microsoft.com/office/drawing/2014/main" id="{F0B9DC1A-DDA3-53F1-79CA-64381ED5A09C}"/>
              </a:ext>
            </a:extLst>
          </p:cNvPr>
          <p:cNvPicPr>
            <a:picLocks noChangeAspect="1"/>
          </p:cNvPicPr>
          <p:nvPr/>
        </p:nvPicPr>
        <p:blipFill>
          <a:blip r:embed="rId4"/>
          <a:stretch>
            <a:fillRect/>
          </a:stretch>
        </p:blipFill>
        <p:spPr>
          <a:xfrm>
            <a:off x="3165308" y="8804304"/>
            <a:ext cx="13775072" cy="2381582"/>
          </a:xfrm>
          <a:prstGeom prst="rect">
            <a:avLst/>
          </a:prstGeom>
        </p:spPr>
      </p:pic>
    </p:spTree>
    <p:extLst>
      <p:ext uri="{BB962C8B-B14F-4D97-AF65-F5344CB8AC3E}">
        <p14:creationId xmlns:p14="http://schemas.microsoft.com/office/powerpoint/2010/main" val="11311113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07561C-597F-1F51-91F5-167636927AD9}"/>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361A1045-C3BA-D76E-EC43-D625C6500EA0}"/>
              </a:ext>
            </a:extLst>
          </p:cNvPr>
          <p:cNvGraphicFramePr>
            <a:graphicFrameLocks noGrp="1"/>
          </p:cNvGraphicFramePr>
          <p:nvPr>
            <p:extLst>
              <p:ext uri="{D42A27DB-BD31-4B8C-83A1-F6EECF244321}">
                <p14:modId xmlns:p14="http://schemas.microsoft.com/office/powerpoint/2010/main" val="2689676545"/>
              </p:ext>
            </p:extLst>
          </p:nvPr>
        </p:nvGraphicFramePr>
        <p:xfrm>
          <a:off x="0" y="570710"/>
          <a:ext cx="20105688" cy="10738641"/>
        </p:xfrm>
        <a:graphic>
          <a:graphicData uri="http://schemas.openxmlformats.org/drawingml/2006/table">
            <a:tbl>
              <a:tblPr firstRow="1" bandRow="1">
                <a:tableStyleId>{5C22544A-7EE6-4342-B048-85BDC9FD1C3A}</a:tableStyleId>
              </a:tblPr>
              <a:tblGrid>
                <a:gridCol w="10129044">
                  <a:extLst>
                    <a:ext uri="{9D8B030D-6E8A-4147-A177-3AD203B41FA5}">
                      <a16:colId xmlns:a16="http://schemas.microsoft.com/office/drawing/2014/main" val="1129616965"/>
                    </a:ext>
                  </a:extLst>
                </a:gridCol>
                <a:gridCol w="49502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650827">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kern="120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50827">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744920207"/>
                  </a:ext>
                </a:extLst>
              </a:tr>
              <a:tr h="650827">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026180600"/>
                  </a:ext>
                </a:extLst>
              </a:tr>
              <a:tr h="8786160">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700" b="1" dirty="0">
                          <a:solidFill>
                            <a:schemeClr val="tx1"/>
                          </a:solidFill>
                          <a:latin typeface="Verdana" panose="020B0604030504040204" pitchFamily="34" charset="0"/>
                          <a:ea typeface="Verdana" panose="020B0604030504040204" pitchFamily="34" charset="0"/>
                        </a:rPr>
                        <a:t>How are we doing? </a:t>
                      </a:r>
                    </a:p>
                    <a:p>
                      <a:pPr marL="342900" indent="-342900">
                        <a:buFont typeface="Arial" panose="020B0604020202020204" pitchFamily="34" charset="0"/>
                        <a:buChar char="•"/>
                      </a:pPr>
                      <a:r>
                        <a:rPr lang="en-GB" sz="1700" dirty="0">
                          <a:effectLst/>
                          <a:latin typeface="Verdana" panose="020B0604030504040204" pitchFamily="34" charset="0"/>
                          <a:ea typeface="Verdana" panose="020B0604030504040204" pitchFamily="34" charset="0"/>
                        </a:rPr>
                        <a:t>CAMHS has met de-escalation criteria for several months this year, which reflects positively on our current performance. Our team’s efforts have been instrumental in achieving and maintaining these standards. When comparing our performance across Wales, we continue to perform strongly in many areas.</a:t>
                      </a:r>
                      <a:endParaRPr lang="en-GB" sz="17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1700" dirty="0">
                          <a:effectLst/>
                          <a:latin typeface="Verdana" panose="020B0604030504040204" pitchFamily="34" charset="0"/>
                          <a:ea typeface="Verdana" panose="020B0604030504040204" pitchFamily="34" charset="0"/>
                        </a:rPr>
                        <a:t>However, Part 1A compliance fell considerably in June 2026 (61%) due to administrative capacity including high levels of sickness. Appointments were being booked at shorter notice on occasion which limited the ability for intelligent booking.</a:t>
                      </a:r>
                      <a:endParaRPr lang="en-GB" sz="17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1700" dirty="0">
                          <a:effectLst/>
                          <a:latin typeface="Verdana" panose="020B0604030504040204" pitchFamily="34" charset="0"/>
                          <a:ea typeface="Verdana" panose="020B0604030504040204" pitchFamily="34" charset="0"/>
                        </a:rPr>
                        <a:t>Whilst some staff returned to work on a phased return basis, this benefit is not yet felt due to phased return and protected duties. Additional hours are in the process of being requested and will need to be considered in line with standing financial controls around variable pay.</a:t>
                      </a:r>
                      <a:endParaRPr lang="en-GB" sz="17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1700" dirty="0">
                          <a:effectLst/>
                          <a:latin typeface="Verdana" panose="020B0604030504040204" pitchFamily="34" charset="0"/>
                          <a:ea typeface="Verdana" panose="020B0604030504040204" pitchFamily="34" charset="0"/>
                        </a:rPr>
                        <a:t>Traditionally CAMHS referrals fall in the summer holiday period which should mean a quick recovery back into target.</a:t>
                      </a:r>
                      <a:endParaRPr lang="en-GB" sz="17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1700" dirty="0">
                          <a:effectLst/>
                          <a:latin typeface="Verdana" panose="020B0604030504040204" pitchFamily="34" charset="0"/>
                          <a:ea typeface="Verdana" panose="020B0604030504040204" pitchFamily="34" charset="0"/>
                        </a:rPr>
                        <a:t>The 1B target for CAMHS is now compliant with the national target for delivery of 80% (84% for June) as well as the Enhanced Monitoring target of 70%</a:t>
                      </a:r>
                      <a:endParaRPr lang="en-GB" sz="1700" dirty="0">
                        <a:latin typeface="Verdana" panose="020B0604030504040204" pitchFamily="34" charset="0"/>
                        <a:ea typeface="Verdana" panose="020B0604030504040204" pitchFamily="34" charset="0"/>
                      </a:endParaRPr>
                    </a:p>
                    <a:p>
                      <a:endParaRPr lang="en-GB" sz="1700" dirty="0">
                        <a:solidFill>
                          <a:schemeClr val="tx1"/>
                        </a:solidFill>
                        <a:latin typeface="Verdana" panose="020B0604030504040204" pitchFamily="34" charset="0"/>
                        <a:ea typeface="Verdana" panose="020B0604030504040204" pitchFamily="34" charset="0"/>
                      </a:endParaRPr>
                    </a:p>
                    <a:p>
                      <a:r>
                        <a:rPr lang="en-GB" sz="1700" b="1" dirty="0">
                          <a:solidFill>
                            <a:schemeClr val="tx1"/>
                          </a:solidFill>
                          <a:latin typeface="Verdana" panose="020B0604030504040204" pitchFamily="34" charset="0"/>
                          <a:ea typeface="Verdana" panose="020B0604030504040204" pitchFamily="34" charset="0"/>
                        </a:rPr>
                        <a:t>What actions are we taking to improve?</a:t>
                      </a:r>
                    </a:p>
                    <a:p>
                      <a:r>
                        <a:rPr lang="en-GB" sz="1700" dirty="0">
                          <a:effectLst/>
                          <a:latin typeface="Verdana" panose="020B0604030504040204" pitchFamily="34" charset="0"/>
                          <a:ea typeface="Verdana" panose="020B0604030504040204" pitchFamily="34" charset="0"/>
                        </a:rPr>
                        <a:t>To sustain this level of performance, the service are focusing on several actions:</a:t>
                      </a:r>
                      <a:endParaRPr lang="en-GB" sz="17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1700" dirty="0">
                          <a:effectLst/>
                          <a:latin typeface="Verdana" panose="020B0604030504040204" pitchFamily="34" charset="0"/>
                          <a:ea typeface="Verdana" panose="020B0604030504040204" pitchFamily="34" charset="0"/>
                        </a:rPr>
                        <a:t>Actively monitoring key indicators, regularly reviewing processes, and providing ongoing training and support for our staff.</a:t>
                      </a:r>
                    </a:p>
                    <a:p>
                      <a:pPr marL="342900" indent="-342900">
                        <a:buFont typeface="Arial" panose="020B0604020202020204" pitchFamily="34" charset="0"/>
                        <a:buChar char="•"/>
                      </a:pPr>
                      <a:r>
                        <a:rPr lang="en-GB" sz="1700" dirty="0">
                          <a:effectLst/>
                          <a:latin typeface="Verdana" panose="020B0604030504040204" pitchFamily="34" charset="0"/>
                          <a:ea typeface="Verdana" panose="020B0604030504040204" pitchFamily="34" charset="0"/>
                        </a:rPr>
                        <a:t>Reinforcement of Managing attendance at work policy when staff are hitting the relevant concern points.</a:t>
                      </a:r>
                    </a:p>
                    <a:p>
                      <a:pPr marL="342900" indent="-342900">
                        <a:buFont typeface="Arial" panose="020B0604020202020204" pitchFamily="34" charset="0"/>
                        <a:buChar char="•"/>
                      </a:pPr>
                      <a:r>
                        <a:rPr lang="en-GB" sz="1700" dirty="0">
                          <a:effectLst/>
                          <a:latin typeface="Verdana" panose="020B0604030504040204" pitchFamily="34" charset="0"/>
                          <a:ea typeface="Verdana" panose="020B0604030504040204" pitchFamily="34" charset="0"/>
                        </a:rPr>
                        <a:t>Staffing levels are being reviewed and additional clinical capacity has been sought and secured to make delivery of targets sustainable for the future.  </a:t>
                      </a:r>
                    </a:p>
                    <a:p>
                      <a:pPr marL="342900" indent="-342900">
                        <a:buFont typeface="Arial" panose="020B0604020202020204" pitchFamily="34" charset="0"/>
                        <a:buChar char="•"/>
                      </a:pPr>
                      <a:r>
                        <a:rPr lang="en-GB" sz="1700" dirty="0">
                          <a:effectLst/>
                          <a:latin typeface="Verdana" panose="020B0604030504040204" pitchFamily="34" charset="0"/>
                          <a:ea typeface="Verdana" panose="020B0604030504040204" pitchFamily="34" charset="0"/>
                        </a:rPr>
                        <a:t>Engaging with stakeholders to identify further opportunities for improvement and ensuring early intervention where needed</a:t>
                      </a:r>
                    </a:p>
                    <a:p>
                      <a:pPr marL="0" indent="0">
                        <a:buFont typeface="Arial" panose="020B0604020202020204" pitchFamily="34" charset="0"/>
                        <a:buNone/>
                      </a:pPr>
                      <a:endParaRPr lang="en-GB" sz="1700" dirty="0">
                        <a:solidFill>
                          <a:schemeClr val="tx1"/>
                        </a:solidFill>
                        <a:latin typeface="Verdana" panose="020B0604030504040204" pitchFamily="34" charset="0"/>
                        <a:ea typeface="Verdana" panose="020B0604030504040204" pitchFamily="34" charset="0"/>
                      </a:endParaRPr>
                    </a:p>
                    <a:p>
                      <a:r>
                        <a:rPr lang="en-GB" sz="1700" b="1" dirty="0">
                          <a:solidFill>
                            <a:schemeClr val="tx1"/>
                          </a:solidFill>
                          <a:latin typeface="Verdana" panose="020B0604030504040204" pitchFamily="34" charset="0"/>
                          <a:ea typeface="Verdana" panose="020B0604030504040204" pitchFamily="34" charset="0"/>
                        </a:rPr>
                        <a:t>What are the risks to delivery?</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700" kern="1200" dirty="0">
                          <a:solidFill>
                            <a:schemeClr val="tx1"/>
                          </a:solidFill>
                          <a:effectLst/>
                          <a:latin typeface="Verdana" panose="020B0604030504040204" pitchFamily="34" charset="0"/>
                          <a:ea typeface="Verdana" panose="020B0604030504040204" pitchFamily="34" charset="0"/>
                          <a:cs typeface="+mn-cs"/>
                        </a:rPr>
                        <a:t>There are some risks to delivery that we need to be mindful of. These include staffing challenges, increasing demand for services, and potential changes in funding long term. The service is working proactively to mitigate these risks. </a:t>
                      </a:r>
                    </a:p>
                    <a:p>
                      <a:pPr marL="0" indent="0">
                        <a:buFont typeface="Arial" panose="020B0604020202020204" pitchFamily="34" charset="0"/>
                        <a:buNone/>
                      </a:pPr>
                      <a:endParaRPr lang="en-GB" sz="17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88BC02F1-AE1F-38DF-3856-CFA66F6C65E9}"/>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lang="en-GB" sz="3200" b="1" dirty="0">
                <a:solidFill>
                  <a:schemeClr val="bg1"/>
                </a:solidFill>
                <a:latin typeface="Calibri" panose="020F0502020204030204"/>
              </a:rPr>
              <a:t>Level 3 – CAMHS</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B2329F03-6497-3DE7-B70F-52655B682654}"/>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9" name="Picture 8">
            <a:extLst>
              <a:ext uri="{FF2B5EF4-FFF2-40B4-BE49-F238E27FC236}">
                <a16:creationId xmlns:a16="http://schemas.microsoft.com/office/drawing/2014/main" id="{B547D572-3BFE-218A-79AD-D4F378B74CFC}"/>
              </a:ext>
            </a:extLst>
          </p:cNvPr>
          <p:cNvPicPr>
            <a:picLocks noChangeAspect="1"/>
          </p:cNvPicPr>
          <p:nvPr/>
        </p:nvPicPr>
        <p:blipFill>
          <a:blip r:embed="rId3"/>
          <a:stretch>
            <a:fillRect/>
          </a:stretch>
        </p:blipFill>
        <p:spPr>
          <a:xfrm>
            <a:off x="1518444" y="6873875"/>
            <a:ext cx="6934200" cy="4191000"/>
          </a:xfrm>
          <a:prstGeom prst="rect">
            <a:avLst/>
          </a:prstGeom>
        </p:spPr>
      </p:pic>
      <p:pic>
        <p:nvPicPr>
          <p:cNvPr id="7" name="Picture 6">
            <a:extLst>
              <a:ext uri="{FF2B5EF4-FFF2-40B4-BE49-F238E27FC236}">
                <a16:creationId xmlns:a16="http://schemas.microsoft.com/office/drawing/2014/main" id="{6AB12F53-B1C9-DD3D-31E5-866A29F5393E}"/>
              </a:ext>
            </a:extLst>
          </p:cNvPr>
          <p:cNvPicPr>
            <a:picLocks noChangeAspect="1"/>
          </p:cNvPicPr>
          <p:nvPr/>
        </p:nvPicPr>
        <p:blipFill>
          <a:blip r:embed="rId4"/>
          <a:stretch>
            <a:fillRect/>
          </a:stretch>
        </p:blipFill>
        <p:spPr>
          <a:xfrm>
            <a:off x="1488824" y="2617831"/>
            <a:ext cx="6934199" cy="4011568"/>
          </a:xfrm>
          <a:prstGeom prst="rect">
            <a:avLst/>
          </a:prstGeom>
        </p:spPr>
      </p:pic>
    </p:spTree>
    <p:extLst>
      <p:ext uri="{BB962C8B-B14F-4D97-AF65-F5344CB8AC3E}">
        <p14:creationId xmlns:p14="http://schemas.microsoft.com/office/powerpoint/2010/main" val="28084972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DEEBF7"/>
        </a:solidFill>
        <a:effectLst/>
      </p:bgPr>
    </p:bg>
    <p:spTree>
      <p:nvGrpSpPr>
        <p:cNvPr id="1" name="">
          <a:extLst>
            <a:ext uri="{FF2B5EF4-FFF2-40B4-BE49-F238E27FC236}">
              <a16:creationId xmlns:a16="http://schemas.microsoft.com/office/drawing/2014/main" id="{BBC2FE7B-ED9B-EBDD-94DE-E41CC1D5FC0D}"/>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3D2E98E-5A78-F7E6-3467-B6A81D528F46}"/>
              </a:ext>
            </a:extLst>
          </p:cNvPr>
          <p:cNvGraphicFramePr>
            <a:graphicFrameLocks noGrp="1"/>
          </p:cNvGraphicFramePr>
          <p:nvPr>
            <p:extLst>
              <p:ext uri="{D42A27DB-BD31-4B8C-83A1-F6EECF244321}">
                <p14:modId xmlns:p14="http://schemas.microsoft.com/office/powerpoint/2010/main" val="2724515784"/>
              </p:ext>
            </p:extLst>
          </p:nvPr>
        </p:nvGraphicFramePr>
        <p:xfrm>
          <a:off x="0" y="570708"/>
          <a:ext cx="20105688" cy="1920240"/>
        </p:xfrm>
        <a:graphic>
          <a:graphicData uri="http://schemas.openxmlformats.org/drawingml/2006/table">
            <a:tbl>
              <a:tblPr firstRow="1" bandRow="1">
                <a:tableStyleId>{5C22544A-7EE6-4342-B048-85BDC9FD1C3A}</a:tableStyleId>
              </a:tblPr>
              <a:tblGrid>
                <a:gridCol w="10129044">
                  <a:extLst>
                    <a:ext uri="{9D8B030D-6E8A-4147-A177-3AD203B41FA5}">
                      <a16:colId xmlns:a16="http://schemas.microsoft.com/office/drawing/2014/main" val="1129616965"/>
                    </a:ext>
                  </a:extLst>
                </a:gridCol>
                <a:gridCol w="49502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6663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kern="120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16663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744920207"/>
                  </a:ext>
                </a:extLst>
              </a:tr>
              <a:tr h="16663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026180600"/>
                  </a:ext>
                </a:extLst>
              </a:tr>
            </a:tbl>
          </a:graphicData>
        </a:graphic>
      </p:graphicFrame>
      <p:sp>
        <p:nvSpPr>
          <p:cNvPr id="2" name="TextBox 1">
            <a:extLst>
              <a:ext uri="{FF2B5EF4-FFF2-40B4-BE49-F238E27FC236}">
                <a16:creationId xmlns:a16="http://schemas.microsoft.com/office/drawing/2014/main" id="{1545F5E2-7A18-C095-F810-48CC90DFC1BF}"/>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lang="en-GB" sz="3200" b="1" dirty="0">
                <a:solidFill>
                  <a:schemeClr val="bg1"/>
                </a:solidFill>
                <a:latin typeface="Calibri" panose="020F0502020204030204"/>
              </a:rPr>
              <a:t>Level 3 – CAMHS</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2DDCAD01-67F0-3D27-C5C8-85CF6103FF7B}"/>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7" name="Picture 6">
            <a:extLst>
              <a:ext uri="{FF2B5EF4-FFF2-40B4-BE49-F238E27FC236}">
                <a16:creationId xmlns:a16="http://schemas.microsoft.com/office/drawing/2014/main" id="{6310543B-F87B-4519-8333-3E25D8BC4CA5}"/>
              </a:ext>
            </a:extLst>
          </p:cNvPr>
          <p:cNvPicPr>
            <a:picLocks noChangeAspect="1"/>
          </p:cNvPicPr>
          <p:nvPr/>
        </p:nvPicPr>
        <p:blipFill>
          <a:blip r:embed="rId2"/>
          <a:stretch>
            <a:fillRect/>
          </a:stretch>
        </p:blipFill>
        <p:spPr>
          <a:xfrm>
            <a:off x="6757498" y="2590930"/>
            <a:ext cx="13167179" cy="3063745"/>
          </a:xfrm>
          <a:prstGeom prst="rect">
            <a:avLst/>
          </a:prstGeom>
        </p:spPr>
      </p:pic>
      <p:pic>
        <p:nvPicPr>
          <p:cNvPr id="10" name="Picture 9">
            <a:extLst>
              <a:ext uri="{FF2B5EF4-FFF2-40B4-BE49-F238E27FC236}">
                <a16:creationId xmlns:a16="http://schemas.microsoft.com/office/drawing/2014/main" id="{DA310424-E577-EBD1-5E91-CEDD05DC7322}"/>
              </a:ext>
            </a:extLst>
          </p:cNvPr>
          <p:cNvPicPr>
            <a:picLocks noChangeAspect="1"/>
          </p:cNvPicPr>
          <p:nvPr/>
        </p:nvPicPr>
        <p:blipFill>
          <a:blip r:embed="rId3"/>
          <a:stretch>
            <a:fillRect/>
          </a:stretch>
        </p:blipFill>
        <p:spPr>
          <a:xfrm>
            <a:off x="6757498" y="6106481"/>
            <a:ext cx="13284797" cy="3063745"/>
          </a:xfrm>
          <a:prstGeom prst="rect">
            <a:avLst/>
          </a:prstGeom>
        </p:spPr>
      </p:pic>
      <p:sp>
        <p:nvSpPr>
          <p:cNvPr id="13" name="TextBox 12">
            <a:extLst>
              <a:ext uri="{FF2B5EF4-FFF2-40B4-BE49-F238E27FC236}">
                <a16:creationId xmlns:a16="http://schemas.microsoft.com/office/drawing/2014/main" id="{96BF91B1-4119-67B7-D7BB-6AA74B7A4FD5}"/>
              </a:ext>
            </a:extLst>
          </p:cNvPr>
          <p:cNvSpPr txBox="1"/>
          <p:nvPr/>
        </p:nvSpPr>
        <p:spPr>
          <a:xfrm>
            <a:off x="7614444" y="9558199"/>
            <a:ext cx="11963400" cy="1200329"/>
          </a:xfrm>
          <a:prstGeom prst="rect">
            <a:avLst/>
          </a:prstGeom>
          <a:noFill/>
        </p:spPr>
        <p:txBody>
          <a:bodyPr wrap="square">
            <a:spAutoFit/>
          </a:bodyPr>
          <a:lstStyle/>
          <a:p>
            <a:r>
              <a:rPr lang="en-GB" sz="1800" b="1" dirty="0">
                <a:solidFill>
                  <a:schemeClr val="tx1"/>
                </a:solidFill>
                <a:latin typeface="Verdana" panose="020B0604030504040204" pitchFamily="34" charset="0"/>
                <a:ea typeface="Verdana" panose="020B0604030504040204" pitchFamily="34" charset="0"/>
              </a:rPr>
              <a:t>How do we compare across Wales?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dirty="0"/>
              <a:t>Our performance is broadly comparable with other health boards in Wales across all areas. Nonetheless, there remains scope for further enhancement, particularly in domains where national targets are only just being achieved. Ongoing internal scrutiny is maintained to ensure that performance standards continue to be raised wherever possible.</a:t>
            </a:r>
            <a:endParaRPr lang="en-GB" sz="1800" dirty="0">
              <a:solidFill>
                <a:schemeClr val="tx1"/>
              </a:solidFill>
              <a:latin typeface="Verdana" panose="020B0604030504040204" pitchFamily="34" charset="0"/>
              <a:ea typeface="Verdana" panose="020B0604030504040204" pitchFamily="34" charset="0"/>
            </a:endParaRPr>
          </a:p>
        </p:txBody>
      </p:sp>
      <p:pic>
        <p:nvPicPr>
          <p:cNvPr id="15" name="Picture 14">
            <a:extLst>
              <a:ext uri="{FF2B5EF4-FFF2-40B4-BE49-F238E27FC236}">
                <a16:creationId xmlns:a16="http://schemas.microsoft.com/office/drawing/2014/main" id="{620A9798-C198-142F-7514-56FD3EEC853C}"/>
              </a:ext>
            </a:extLst>
          </p:cNvPr>
          <p:cNvPicPr>
            <a:picLocks noChangeAspect="1"/>
          </p:cNvPicPr>
          <p:nvPr/>
        </p:nvPicPr>
        <p:blipFill>
          <a:blip r:embed="rId4"/>
          <a:stretch>
            <a:fillRect/>
          </a:stretch>
        </p:blipFill>
        <p:spPr>
          <a:xfrm>
            <a:off x="181011" y="3992330"/>
            <a:ext cx="6525030" cy="4329345"/>
          </a:xfrm>
          <a:prstGeom prst="rect">
            <a:avLst/>
          </a:prstGeom>
        </p:spPr>
      </p:pic>
    </p:spTree>
    <p:extLst>
      <p:ext uri="{BB962C8B-B14F-4D97-AF65-F5344CB8AC3E}">
        <p14:creationId xmlns:p14="http://schemas.microsoft.com/office/powerpoint/2010/main" val="15134275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560CF0-1755-2B75-8ED1-D26FDEF9E0D1}"/>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6599354-F0F7-C7FD-2B78-C790721AA833}"/>
              </a:ext>
            </a:extLst>
          </p:cNvPr>
          <p:cNvSpPr txBox="1"/>
          <p:nvPr/>
        </p:nvSpPr>
        <p:spPr>
          <a:xfrm>
            <a:off x="0" y="-14068"/>
            <a:ext cx="20105688" cy="584775"/>
          </a:xfrm>
          <a:prstGeom prst="rect">
            <a:avLst/>
          </a:prstGeom>
          <a:solidFill>
            <a:schemeClr val="accent5">
              <a:lumMod val="50000"/>
            </a:schemeClr>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Targeted Intervention (Level 3) – Mental Health</a:t>
            </a:r>
          </a:p>
        </p:txBody>
      </p:sp>
      <p:graphicFrame>
        <p:nvGraphicFramePr>
          <p:cNvPr id="3" name="Table 2">
            <a:extLst>
              <a:ext uri="{FF2B5EF4-FFF2-40B4-BE49-F238E27FC236}">
                <a16:creationId xmlns:a16="http://schemas.microsoft.com/office/drawing/2014/main" id="{5ED758E3-55E2-B9EE-4534-D422683CF3D5}"/>
              </a:ext>
            </a:extLst>
          </p:cNvPr>
          <p:cNvGraphicFramePr>
            <a:graphicFrameLocks noGrp="1"/>
          </p:cNvGraphicFramePr>
          <p:nvPr>
            <p:extLst>
              <p:ext uri="{D42A27DB-BD31-4B8C-83A1-F6EECF244321}">
                <p14:modId xmlns:p14="http://schemas.microsoft.com/office/powerpoint/2010/main" val="2113050345"/>
              </p:ext>
            </p:extLst>
          </p:nvPr>
        </p:nvGraphicFramePr>
        <p:xfrm>
          <a:off x="223044" y="1006476"/>
          <a:ext cx="19659600" cy="10139009"/>
        </p:xfrm>
        <a:graphic>
          <a:graphicData uri="http://schemas.openxmlformats.org/drawingml/2006/table">
            <a:tbl>
              <a:tblPr firstRow="1" firstCol="1" bandRow="1"/>
              <a:tblGrid>
                <a:gridCol w="4134758">
                  <a:extLst>
                    <a:ext uri="{9D8B030D-6E8A-4147-A177-3AD203B41FA5}">
                      <a16:colId xmlns:a16="http://schemas.microsoft.com/office/drawing/2014/main" val="2805236835"/>
                    </a:ext>
                  </a:extLst>
                </a:gridCol>
                <a:gridCol w="13886543">
                  <a:extLst>
                    <a:ext uri="{9D8B030D-6E8A-4147-A177-3AD203B41FA5}">
                      <a16:colId xmlns:a16="http://schemas.microsoft.com/office/drawing/2014/main" val="2249111253"/>
                    </a:ext>
                  </a:extLst>
                </a:gridCol>
                <a:gridCol w="1638299">
                  <a:extLst>
                    <a:ext uri="{9D8B030D-6E8A-4147-A177-3AD203B41FA5}">
                      <a16:colId xmlns:a16="http://schemas.microsoft.com/office/drawing/2014/main" val="2616060593"/>
                    </a:ext>
                  </a:extLst>
                </a:gridCol>
              </a:tblGrid>
              <a:tr h="263116">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De-escalation Criteria</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nSpc>
                          <a:spcPct val="107000"/>
                        </a:lnSpc>
                        <a:spcAft>
                          <a:spcPts val="800"/>
                        </a:spcAft>
                        <a:buNone/>
                      </a:pPr>
                      <a:r>
                        <a:rPr lang="en-GB" sz="1800" b="1" kern="12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Actions – </a:t>
                      </a:r>
                      <a:r>
                        <a:rPr lang="en-GB" sz="1800" b="1" kern="120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Updated July 2026</a:t>
                      </a:r>
                      <a:endParaRPr lang="en-GB" sz="1800" b="1" kern="12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tc>
                  <a:txBody>
                    <a:bodyPr/>
                    <a:lstStyle/>
                    <a:p>
                      <a:pPr>
                        <a:lnSpc>
                          <a:spcPct val="107000"/>
                        </a:lnSpc>
                        <a:spcAft>
                          <a:spcPts val="800"/>
                        </a:spcAft>
                        <a:buNone/>
                      </a:pPr>
                      <a:r>
                        <a:rPr lang="en-GB" sz="1800" b="1" kern="12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RAG Status</a:t>
                      </a: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extLst>
                  <a:ext uri="{0D108BD9-81ED-4DB2-BD59-A6C34878D82A}">
                    <a16:rowId xmlns:a16="http://schemas.microsoft.com/office/drawing/2014/main" val="679385796"/>
                  </a:ext>
                </a:extLst>
              </a:tr>
              <a:tr h="5665752">
                <a:tc>
                  <a:txBody>
                    <a:bodyPr/>
                    <a:lstStyle/>
                    <a:p>
                      <a:pPr>
                        <a:lnSpc>
                          <a:spcPct val="107000"/>
                        </a:lnSpc>
                        <a:spcAft>
                          <a:spcPts val="800"/>
                        </a:spcAft>
                        <a:buNone/>
                      </a:pPr>
                      <a:r>
                        <a:rPr lang="en-GB" sz="18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Immediate Concerns – Three out of six immediate concern actions have been achieved by the service. </a:t>
                      </a:r>
                      <a:r>
                        <a:rPr lang="en-GB" sz="1800" b="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 service consider there to be sufficient risk mitigations in place for two out of the three unachieved actions.</a:t>
                      </a:r>
                      <a:r>
                        <a:rPr lang="en-GB" sz="18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p>
                  </a:txBody>
                  <a:tcPr marL="43118" marR="43118"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0F9"/>
                    </a:solidFill>
                  </a:tcPr>
                </a:tc>
                <a:tc>
                  <a:txBody>
                    <a:bodyPr/>
                    <a:lstStyle/>
                    <a:p>
                      <a:pPr marL="285750" lvl="0" indent="-285750">
                        <a:buFont typeface="Arial" panose="020B0604020202020204" pitchFamily="34" charset="0"/>
                        <a:buChar char="•"/>
                      </a:pPr>
                      <a:endParaRPr lang="en-GB" sz="1800"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endParaRPr>
                    </a:p>
                    <a:p>
                      <a:pPr marL="285750" lvl="0" indent="-285750">
                        <a:buFont typeface="Arial" panose="020B0604020202020204" pitchFamily="34" charset="0"/>
                        <a:buChar char="•"/>
                      </a:pPr>
                      <a:r>
                        <a:rPr lang="en-GB" sz="1800"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In July, Capital Planning procured a new personal attack alarm system for roll out across Caswell Clinic (120k). An installation contractor has also been secured, and costs are being finalised prior to commencing installation, which will take approximately 10 months. </a:t>
                      </a:r>
                    </a:p>
                    <a:p>
                      <a:pPr marL="285750" lvl="0" indent="-285750">
                        <a:buFont typeface="Arial" panose="020B0604020202020204" pitchFamily="34" charset="0"/>
                        <a:buChar char="•"/>
                      </a:pPr>
                      <a:r>
                        <a:rPr lang="en-GB" sz="1800"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Security Framework Document, designed to ensure that all internal security  procedures are conducted in a manner that supports maintenance of security whilst supporting therapeutic care, is listed for ratification at Policy Review Group on 27</a:t>
                      </a:r>
                      <a:r>
                        <a:rPr lang="en-GB" sz="1800" kern="1200" baseline="300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th</a:t>
                      </a:r>
                      <a:r>
                        <a:rPr lang="en-GB" sz="1800"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 July.</a:t>
                      </a:r>
                    </a:p>
                    <a:p>
                      <a:pPr marL="285750" lvl="0" indent="-285750">
                        <a:buFont typeface="Arial" panose="020B0604020202020204" pitchFamily="34" charset="0"/>
                        <a:buChar char="•"/>
                      </a:pPr>
                      <a:r>
                        <a:rPr lang="en-GB" sz="1800"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Capital work to clear the secure garden area of environmental risks, completed on the 18</a:t>
                      </a:r>
                      <a:r>
                        <a:rPr lang="en-GB" sz="1800" kern="1200" baseline="300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th</a:t>
                      </a:r>
                      <a:r>
                        <a:rPr lang="en-GB" sz="1800"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 June. Internal courtyards will also be subject to the same work by an external contractor. Risk assessments (including mitigations) are in place for all patients who continue to access courtyards.  </a:t>
                      </a:r>
                    </a:p>
                    <a:p>
                      <a:pPr marL="285750" lvl="0" indent="-285750">
                        <a:buFont typeface="Arial" panose="020B0604020202020204" pitchFamily="34" charset="0"/>
                        <a:buChar char="•"/>
                      </a:pPr>
                      <a:r>
                        <a:rPr lang="en-GB" sz="1800"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Estates (SBUHB) continue to lead on the procurement and installation of wall mounted boilers (with controllable water temperature) across wards in Caswell Clinic. Awaiting costs from a contractor to install the products.</a:t>
                      </a:r>
                    </a:p>
                    <a:p>
                      <a:pPr marL="285750" lvl="0" indent="-285750">
                        <a:buFont typeface="Arial" panose="020B0604020202020204" pitchFamily="34" charset="0"/>
                        <a:buChar char="•"/>
                      </a:pPr>
                      <a:endParaRPr lang="en-GB" sz="1800" b="1" u="sng"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endParaRPr>
                    </a:p>
                    <a:p>
                      <a:pPr marL="0" lvl="0" indent="0">
                        <a:buFont typeface="Arial" panose="020B0604020202020204" pitchFamily="34" charset="0"/>
                        <a:buNone/>
                      </a:pPr>
                      <a:r>
                        <a:rPr lang="en-GB" sz="1800" b="1" u="sng"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Priority Actions for August 2026</a:t>
                      </a:r>
                    </a:p>
                    <a:p>
                      <a:pPr marL="0" lvl="0" indent="0">
                        <a:buFont typeface="Arial" panose="020B0604020202020204" pitchFamily="34" charset="0"/>
                        <a:buNone/>
                      </a:pPr>
                      <a:endParaRPr lang="en-GB" sz="1800" b="0" u="none"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endParaRPr>
                    </a:p>
                    <a:p>
                      <a:pPr marL="285750" lvl="0" indent="-285750">
                        <a:buFont typeface="Arial" panose="020B0604020202020204" pitchFamily="34" charset="0"/>
                        <a:buChar char="•"/>
                      </a:pPr>
                      <a:r>
                        <a:rPr lang="en-GB" sz="1800" b="0" u="none"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Estates (CTUHB) to complete tiling of staff changing rooms in Caswell Clinic (tiling). Completion of this work is required prior to procurement and installation of new staff lockers to strengthen the services governance of prohibited items entering clinical areas. This is the only action without sufficient risk mitigation at present. </a:t>
                      </a:r>
                    </a:p>
                    <a:p>
                      <a:pPr marL="285750" lvl="0" indent="-285750">
                        <a:buFont typeface="Arial" panose="020B0604020202020204" pitchFamily="34" charset="0"/>
                        <a:buChar char="•"/>
                      </a:pPr>
                      <a:endParaRPr lang="en-GB" sz="1800" b="1" u="sng"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endParaRPr>
                    </a:p>
                    <a:p>
                      <a:pPr marL="0" lvl="0" indent="0">
                        <a:buFont typeface="Arial" panose="020B0604020202020204" pitchFamily="34" charset="0"/>
                        <a:buNone/>
                      </a:pPr>
                      <a:endParaRPr lang="en-GB" sz="1800" b="1" u="sng"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F0F9"/>
                    </a:solidFill>
                  </a:tcPr>
                </a:tc>
                <a:tc>
                  <a:txBody>
                    <a:bodyPr/>
                    <a:lstStyle/>
                    <a:p>
                      <a:pPr marL="342900" lvl="0" indent="-342900">
                        <a:buSzPts val="1000"/>
                        <a:buFont typeface="Symbol" panose="05050102010706020507" pitchFamily="18" charset="2"/>
                        <a:buChar char=""/>
                        <a:tabLst>
                          <a:tab pos="457200" algn="l"/>
                        </a:tabLst>
                      </a:pPr>
                      <a:endParaRPr lang="en-GB" sz="1800" dirty="0">
                        <a:solidFill>
                          <a:srgbClr val="FFFFFF"/>
                        </a:solidFill>
                        <a:effectLst/>
                        <a:latin typeface="Verdana" panose="020B0604030504040204" pitchFamily="34" charset="0"/>
                        <a:ea typeface="Verdana" panose="020B0604030504040204" pitchFamily="34" charset="0"/>
                        <a:cs typeface="Aptos" panose="020B00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938411372"/>
                  </a:ext>
                </a:extLst>
              </a:tr>
              <a:tr h="4205731">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Times New Roman" panose="02020603050405020304" pitchFamily="18" charset="0"/>
                        </a:rPr>
                        <a:t>Wider De-escalation Measures – Fourteen actions in total with nine complete.  </a:t>
                      </a: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285750" lvl="0" indent="-285750">
                        <a:buFont typeface="Arial" panose="020B0604020202020204" pitchFamily="34" charset="0"/>
                        <a:buChar char="•"/>
                      </a:pPr>
                      <a:endParaRPr lang="en-GB" sz="1800" kern="1200" dirty="0">
                        <a:solidFill>
                          <a:srgbClr val="000000"/>
                        </a:solidFill>
                        <a:effectLst/>
                        <a:latin typeface="Verdana" panose="020B0604030504040204" pitchFamily="34" charset="0"/>
                        <a:ea typeface="Verdana" panose="020B0604030504040204" pitchFamily="34" charset="0"/>
                        <a:cs typeface="+mn-cs"/>
                      </a:endParaRPr>
                    </a:p>
                    <a:p>
                      <a:pPr marL="285750" lvl="0" indent="-285750">
                        <a:buFont typeface="Arial" panose="020B0604020202020204" pitchFamily="34" charset="0"/>
                        <a:buChar char="•"/>
                      </a:pPr>
                      <a:r>
                        <a:rPr lang="en-GB" sz="1800" kern="1200" dirty="0">
                          <a:solidFill>
                            <a:srgbClr val="000000"/>
                          </a:solidFill>
                          <a:effectLst/>
                          <a:latin typeface="Verdana" panose="020B0604030504040204" pitchFamily="34" charset="0"/>
                          <a:ea typeface="Verdana" panose="020B0604030504040204" pitchFamily="34" charset="0"/>
                          <a:cs typeface="+mn-cs"/>
                        </a:rPr>
                        <a:t>All actions across the following domains have been achieved during July:</a:t>
                      </a:r>
                    </a:p>
                    <a:p>
                      <a:pPr marL="0" lvl="0" indent="0">
                        <a:buFont typeface="Arial" panose="020B0604020202020204" pitchFamily="34" charset="0"/>
                        <a:buNone/>
                      </a:pPr>
                      <a:r>
                        <a:rPr lang="en-GB" sz="1800" kern="1200" dirty="0">
                          <a:solidFill>
                            <a:srgbClr val="000000"/>
                          </a:solidFill>
                          <a:effectLst/>
                          <a:latin typeface="Verdana" panose="020B0604030504040204" pitchFamily="34" charset="0"/>
                          <a:ea typeface="Verdana" panose="020B0604030504040204" pitchFamily="34" charset="0"/>
                          <a:cs typeface="+mn-cs"/>
                        </a:rPr>
                        <a:t>         1. Medication Management</a:t>
                      </a:r>
                    </a:p>
                    <a:p>
                      <a:pPr marL="0" lvl="0" indent="0">
                        <a:buFont typeface="Arial" panose="020B0604020202020204" pitchFamily="34" charset="0"/>
                        <a:buNone/>
                      </a:pPr>
                      <a:r>
                        <a:rPr lang="en-GB" sz="1800" kern="1200" dirty="0">
                          <a:solidFill>
                            <a:srgbClr val="000000"/>
                          </a:solidFill>
                          <a:effectLst/>
                          <a:latin typeface="Verdana" panose="020B0604030504040204" pitchFamily="34" charset="0"/>
                          <a:ea typeface="Verdana" panose="020B0604030504040204" pitchFamily="34" charset="0"/>
                          <a:cs typeface="+mn-cs"/>
                        </a:rPr>
                        <a:t>         2. Section 17 Leave documentation</a:t>
                      </a:r>
                    </a:p>
                    <a:p>
                      <a:pPr marL="0" lvl="0" indent="0">
                        <a:buFont typeface="Arial" panose="020B0604020202020204" pitchFamily="34" charset="0"/>
                        <a:buNone/>
                      </a:pPr>
                      <a:r>
                        <a:rPr lang="en-GB" sz="1800" kern="1200" dirty="0">
                          <a:solidFill>
                            <a:srgbClr val="000000"/>
                          </a:solidFill>
                          <a:effectLst/>
                          <a:latin typeface="Verdana" panose="020B0604030504040204" pitchFamily="34" charset="0"/>
                          <a:ea typeface="Verdana" panose="020B0604030504040204" pitchFamily="34" charset="0"/>
                          <a:cs typeface="+mn-cs"/>
                        </a:rPr>
                        <a:t>         3. Restrictive Interventions</a:t>
                      </a:r>
                    </a:p>
                    <a:p>
                      <a:pPr marL="0" lvl="0" indent="0">
                        <a:buFont typeface="Arial" panose="020B0604020202020204" pitchFamily="34" charset="0"/>
                        <a:buNone/>
                      </a:pPr>
                      <a:r>
                        <a:rPr lang="en-GB" sz="1800" kern="1200" dirty="0">
                          <a:solidFill>
                            <a:srgbClr val="000000"/>
                          </a:solidFill>
                          <a:effectLst/>
                          <a:latin typeface="Verdana" panose="020B0604030504040204" pitchFamily="34" charset="0"/>
                          <a:ea typeface="Verdana" panose="020B0604030504040204" pitchFamily="34" charset="0"/>
                          <a:cs typeface="+mn-cs"/>
                        </a:rPr>
                        <a:t>         4. Environment</a:t>
                      </a:r>
                    </a:p>
                    <a:p>
                      <a:pPr marL="0" lvl="0" indent="0">
                        <a:buFont typeface="Arial" panose="020B0604020202020204" pitchFamily="34" charset="0"/>
                        <a:buNone/>
                      </a:pPr>
                      <a:r>
                        <a:rPr lang="en-GB" sz="1800" kern="1200" dirty="0">
                          <a:solidFill>
                            <a:srgbClr val="000000"/>
                          </a:solidFill>
                          <a:effectLst/>
                          <a:latin typeface="Verdana" panose="020B0604030504040204" pitchFamily="34" charset="0"/>
                          <a:ea typeface="Verdana" panose="020B0604030504040204" pitchFamily="34" charset="0"/>
                          <a:cs typeface="+mn-cs"/>
                        </a:rPr>
                        <a:t>         5. Staffing </a:t>
                      </a:r>
                    </a:p>
                    <a:p>
                      <a:pPr marL="0" lvl="0" indent="0">
                        <a:buFont typeface="Arial" panose="020B0604020202020204" pitchFamily="34" charset="0"/>
                        <a:buNone/>
                      </a:pPr>
                      <a:endParaRPr lang="en-GB" sz="1800" kern="1200" dirty="0">
                        <a:solidFill>
                          <a:srgbClr val="000000"/>
                        </a:solidFill>
                        <a:effectLst/>
                        <a:latin typeface="Verdana" panose="020B0604030504040204" pitchFamily="34" charset="0"/>
                        <a:ea typeface="Verdana" panose="020B0604030504040204" pitchFamily="34" charset="0"/>
                        <a:cs typeface="+mn-cs"/>
                      </a:endParaRPr>
                    </a:p>
                    <a:p>
                      <a:pPr marL="0" marR="0" lvl="0" indent="0" algn="l" defTabSz="1507937"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1" u="sng"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Priority Actions for August 2026</a:t>
                      </a:r>
                    </a:p>
                    <a:p>
                      <a:pPr marL="0" marR="0" lvl="0" indent="0" algn="l" defTabSz="1507937"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800" b="1" u="sng"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endParaRP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u="none"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Complete audits of CTPs and Care Plans to ensure all plans address mental and physical health needs of the patients. Any deficits to be resolved in-month to close this action.</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00" b="0" u="none"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endParaRP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u="none"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rPr>
                        <a:t>Increase risk assessment compliance for WARRN (100%) and HCR-20 (80%). Improvement plan developed by Directorate Manager and Consultant Psychologist.</a:t>
                      </a:r>
                      <a:endParaRPr lang="en-GB" sz="1800" kern="1200" dirty="0">
                        <a:solidFill>
                          <a:srgbClr val="000000"/>
                        </a:solidFill>
                        <a:effectLst/>
                        <a:latin typeface="Verdana" panose="020B0604030504040204" pitchFamily="34" charset="0"/>
                        <a:ea typeface="Verdana" panose="020B0604030504040204" pitchFamily="34" charset="0"/>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lvl="0" indent="0" algn="l" defTabSz="1507937" rtl="0" eaLnBrk="1" latinLnBrk="0" hangingPunct="1">
                        <a:buSzPts val="1000"/>
                        <a:buFont typeface="Symbol" panose="05050102010706020507" pitchFamily="18" charset="2"/>
                        <a:buNone/>
                        <a:tabLst>
                          <a:tab pos="457200" algn="l"/>
                        </a:tabLst>
                      </a:pPr>
                      <a:endParaRPr lang="en-GB" sz="1800"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extLst>
                  <a:ext uri="{0D108BD9-81ED-4DB2-BD59-A6C34878D82A}">
                    <a16:rowId xmlns:a16="http://schemas.microsoft.com/office/drawing/2014/main" val="483063658"/>
                  </a:ext>
                </a:extLst>
              </a:tr>
            </a:tbl>
          </a:graphicData>
        </a:graphic>
      </p:graphicFrame>
      <p:sp>
        <p:nvSpPr>
          <p:cNvPr id="4" name="TextBox 3">
            <a:extLst>
              <a:ext uri="{FF2B5EF4-FFF2-40B4-BE49-F238E27FC236}">
                <a16:creationId xmlns:a16="http://schemas.microsoft.com/office/drawing/2014/main" id="{B5D97E1A-E870-74FC-49C1-52AEA2CE85C2}"/>
              </a:ext>
            </a:extLst>
          </p:cNvPr>
          <p:cNvSpPr txBox="1"/>
          <p:nvPr/>
        </p:nvSpPr>
        <p:spPr>
          <a:xfrm>
            <a:off x="451644" y="613132"/>
            <a:ext cx="14020800" cy="37279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Verdana" panose="020B0604030504040204" pitchFamily="34" charset="0"/>
                <a:ea typeface="Calibri" panose="020F0502020204030204" pitchFamily="34" charset="0"/>
                <a:cs typeface="Arial" panose="020B0604020202020204" pitchFamily="34" charset="0"/>
              </a:rPr>
              <a:t>Updates against the de-escalation criteria outlined by Welsh Government can be found below; </a:t>
            </a:r>
            <a:endParaRPr kumimoji="0" lang="en-GB"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13728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A4E3C-207E-936E-99F9-07371499C6E3}"/>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68AEAFD8-8329-9646-15F0-AB428AC09A67}"/>
              </a:ext>
            </a:extLst>
          </p:cNvPr>
          <p:cNvGraphicFramePr>
            <a:graphicFrameLocks noGrp="1"/>
          </p:cNvGraphicFramePr>
          <p:nvPr>
            <p:extLst>
              <p:ext uri="{D42A27DB-BD31-4B8C-83A1-F6EECF244321}">
                <p14:modId xmlns:p14="http://schemas.microsoft.com/office/powerpoint/2010/main" val="4076010209"/>
              </p:ext>
            </p:extLst>
          </p:nvPr>
        </p:nvGraphicFramePr>
        <p:xfrm>
          <a:off x="0" y="570708"/>
          <a:ext cx="20105688" cy="8032345"/>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13 cases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577487">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700" b="1" dirty="0">
                          <a:solidFill>
                            <a:schemeClr val="tx1"/>
                          </a:solidFill>
                          <a:latin typeface="Verdana" panose="020B0604030504040204" pitchFamily="34" charset="0"/>
                          <a:ea typeface="Verdana" panose="020B0604030504040204" pitchFamily="34" charset="0"/>
                        </a:rPr>
                        <a:t>How are we doing? </a:t>
                      </a:r>
                    </a:p>
                    <a:p>
                      <a:pPr lvl="0"/>
                      <a:r>
                        <a:rPr lang="en-GB" sz="1700" kern="1200" dirty="0">
                          <a:solidFill>
                            <a:schemeClr val="dk1"/>
                          </a:solidFill>
                          <a:effectLst/>
                          <a:latin typeface="Verdana" panose="020B0604030504040204" pitchFamily="34" charset="0"/>
                          <a:ea typeface="Verdana" panose="020B0604030504040204" pitchFamily="34" charset="0"/>
                          <a:cs typeface="+mn-cs"/>
                        </a:rPr>
                        <a:t>SBUHB continues to have the highest incidence in Wales.  During Q1 2026/27 there has been a 47% increase in case numbers across the health board (compared to Q1 2025/26). This increase has been seen across most of the service groups, 48 % more cases within the community.  </a:t>
                      </a:r>
                    </a:p>
                    <a:p>
                      <a:r>
                        <a:rPr lang="en-GB" sz="1700" kern="1200" dirty="0">
                          <a:solidFill>
                            <a:schemeClr val="dk1"/>
                          </a:solidFill>
                          <a:effectLst/>
                          <a:latin typeface="Verdana" panose="020B0604030504040204" pitchFamily="34" charset="0"/>
                          <a:ea typeface="Verdana" panose="020B0604030504040204" pitchFamily="34" charset="0"/>
                          <a:cs typeface="+mn-cs"/>
                        </a:rPr>
                        <a:t>Singleton hospital case numbers increased during May &amp; June, currently 13 cases (end of year goal = no more than 15 cases). </a:t>
                      </a:r>
                    </a:p>
                    <a:p>
                      <a:endParaRPr lang="en-GB" sz="1700" dirty="0">
                        <a:solidFill>
                          <a:srgbClr val="FF0000"/>
                        </a:solidFill>
                        <a:latin typeface="Verdana" panose="020B0604030504040204" pitchFamily="34" charset="0"/>
                        <a:ea typeface="Verdana" panose="020B0604030504040204" pitchFamily="34" charset="0"/>
                      </a:endParaRPr>
                    </a:p>
                    <a:p>
                      <a:r>
                        <a:rPr lang="en-GB" sz="1700" b="1" dirty="0">
                          <a:solidFill>
                            <a:schemeClr val="tx1"/>
                          </a:solidFill>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700" dirty="0">
                          <a:solidFill>
                            <a:schemeClr val="tx1"/>
                          </a:solidFill>
                          <a:latin typeface="Verdana" panose="020B0604030504040204" pitchFamily="34" charset="0"/>
                          <a:ea typeface="Verdana" panose="020B0604030504040204" pitchFamily="34" charset="0"/>
                        </a:rPr>
                        <a:t>Gold IMT, SG case reviews, antibiotic stewardship audits including vascular surgery, mental health self harm prescribing, hospital acquired pneumonia (HAP) audits, IV to oral switch and asymptomatic C. diff screening study in AMU Morriston, HEPMA &amp; </a:t>
                      </a:r>
                      <a:r>
                        <a:rPr lang="en-GB" sz="1700" kern="1200" dirty="0">
                          <a:solidFill>
                            <a:schemeClr val="tx1"/>
                          </a:solidFill>
                          <a:latin typeface="Verdana" panose="020B0604030504040204" pitchFamily="34" charset="0"/>
                          <a:ea typeface="Verdana" panose="020B0604030504040204" pitchFamily="34" charset="0"/>
                          <a:cs typeface="+mn-cs"/>
                        </a:rPr>
                        <a:t>SIGNAL integration for prescribing/ review prompts.</a:t>
                      </a:r>
                    </a:p>
                    <a:p>
                      <a:pPr marL="285750" indent="-285750" algn="l" defTabSz="1507937" rtl="0" eaLnBrk="1" latinLnBrk="0" hangingPunct="1">
                        <a:buFont typeface="Arial" panose="020B0604020202020204" pitchFamily="34" charset="0"/>
                        <a:buChar char="•"/>
                      </a:pPr>
                      <a:r>
                        <a:rPr lang="en-GB" sz="1700" kern="1200" dirty="0">
                          <a:solidFill>
                            <a:schemeClr val="tx1"/>
                          </a:solidFill>
                          <a:latin typeface="Verdana" panose="020B0604030504040204" pitchFamily="34" charset="0"/>
                          <a:ea typeface="Verdana" panose="020B0604030504040204" pitchFamily="34" charset="0"/>
                          <a:cs typeface="+mn-cs"/>
                        </a:rPr>
                        <a:t>C. difficile pilot study: screening hospital patients on admission to detect asymptomatic carriage of C. difficile to reduce subsequent disease incidence</a:t>
                      </a:r>
                    </a:p>
                    <a:p>
                      <a:pPr marL="285750" indent="-285750" algn="l" defTabSz="1507937" rtl="0" eaLnBrk="1" latinLnBrk="0" hangingPunct="1">
                        <a:buFont typeface="Arial" panose="020B0604020202020204" pitchFamily="34" charset="0"/>
                        <a:buChar char="•"/>
                      </a:pPr>
                      <a:endParaRPr lang="en-GB" sz="1700" kern="1200" dirty="0">
                        <a:solidFill>
                          <a:srgbClr val="FF0000"/>
                        </a:solidFill>
                        <a:latin typeface="Verdana" panose="020B0604030504040204" pitchFamily="34" charset="0"/>
                        <a:ea typeface="Verdana" panose="020B0604030504040204" pitchFamily="34" charset="0"/>
                        <a:cs typeface="+mn-cs"/>
                      </a:endParaRPr>
                    </a:p>
                    <a:p>
                      <a:r>
                        <a:rPr lang="en-GB" sz="1700" b="1" dirty="0">
                          <a:solidFill>
                            <a:schemeClr val="tx1"/>
                          </a:solidFill>
                          <a:latin typeface="Verdana" panose="020B0604030504040204" pitchFamily="34" charset="0"/>
                          <a:ea typeface="Verdana" panose="020B0604030504040204" pitchFamily="34" charset="0"/>
                        </a:rPr>
                        <a:t>What are the risks to delivery? </a:t>
                      </a:r>
                    </a:p>
                    <a:p>
                      <a:pPr marL="285750" indent="-285750">
                        <a:buFont typeface="Arial" panose="020B0604020202020204" pitchFamily="34" charset="0"/>
                        <a:buChar char="•"/>
                      </a:pPr>
                      <a:r>
                        <a:rPr lang="en-GB" sz="1700" dirty="0">
                          <a:solidFill>
                            <a:schemeClr val="tx1"/>
                          </a:solidFill>
                          <a:latin typeface="Verdana" panose="020B0604030504040204" pitchFamily="34" charset="0"/>
                          <a:ea typeface="Verdana" panose="020B0604030504040204" pitchFamily="34" charset="0"/>
                        </a:rPr>
                        <a:t>Increased infection risk to service users: over crowding, bed spacing, single room availability, ratio of toilets: service users, lack of ventilation, patient acuity, co-morbidities, older inpatient populations, increasing number of clinically optimised service users.</a:t>
                      </a:r>
                    </a:p>
                    <a:p>
                      <a:pPr marL="285750" indent="-285750">
                        <a:buFont typeface="Arial" panose="020B0604020202020204" pitchFamily="34" charset="0"/>
                        <a:buChar char="•"/>
                      </a:pPr>
                      <a:r>
                        <a:rPr lang="en-GB" sz="1700" dirty="0">
                          <a:solidFill>
                            <a:schemeClr val="tx1"/>
                          </a:solidFill>
                          <a:latin typeface="Verdana" panose="020B0604030504040204" pitchFamily="34" charset="0"/>
                          <a:ea typeface="Verdana" panose="020B0604030504040204" pitchFamily="34" charset="0"/>
                        </a:rPr>
                        <a:t>Risks impacting of cleaning provision: over occupancy, reduced bed spacing, cleaning staff retention and recruitment, funding, lack of decant facility, ageing estate.</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kern="1200" dirty="0">
                          <a:solidFill>
                            <a:schemeClr val="tx1"/>
                          </a:solidFill>
                          <a:latin typeface="Verdana" panose="020B0604030504040204" pitchFamily="34" charset="0"/>
                          <a:ea typeface="Verdana" panose="020B0604030504040204" pitchFamily="34" charset="0"/>
                          <a:cs typeface="+mn-cs"/>
                        </a:rPr>
                        <a:t>Lack of mechanical ventilation in majority of inpatient areas increases risk of transmission of infections transmitted through the air.</a:t>
                      </a:r>
                    </a:p>
                    <a:p>
                      <a:pPr marL="285750" indent="-285750" algn="l" defTabSz="1507937" rtl="0" eaLnBrk="1" latinLnBrk="0" hangingPunct="1">
                        <a:buFont typeface="Arial" panose="020B0604020202020204" pitchFamily="34" charset="0"/>
                        <a:buChar char="•"/>
                      </a:pPr>
                      <a:endParaRPr lang="en-GB" sz="1700" kern="1200" dirty="0">
                        <a:solidFill>
                          <a:schemeClr val="tx1"/>
                        </a:solidFill>
                        <a:latin typeface="Verdana" panose="020B0604030504040204" pitchFamily="34" charset="0"/>
                        <a:ea typeface="Verdana" panose="020B0604030504040204" pitchFamily="34" charset="0"/>
                        <a:cs typeface="+mn-cs"/>
                      </a:endParaRPr>
                    </a:p>
                    <a:p>
                      <a:pPr marL="285750" indent="-285750">
                        <a:buFont typeface="Arial" panose="020B0604020202020204" pitchFamily="34" charset="0"/>
                        <a:buChar char="•"/>
                      </a:pPr>
                      <a:endParaRPr lang="en-GB" sz="18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74510BDD-5A0D-C486-FCD8-EB7859AAE01D}"/>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4" name="TextBox 3">
            <a:extLst>
              <a:ext uri="{FF2B5EF4-FFF2-40B4-BE49-F238E27FC236}">
                <a16:creationId xmlns:a16="http://schemas.microsoft.com/office/drawing/2014/main" id="{3177EA7E-B9D1-A42E-F9A9-57F07ECBD901}"/>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5" name="Picture 4">
            <a:extLst>
              <a:ext uri="{FF2B5EF4-FFF2-40B4-BE49-F238E27FC236}">
                <a16:creationId xmlns:a16="http://schemas.microsoft.com/office/drawing/2014/main" id="{67B8BC2A-2A26-0002-E831-B49A2836F10F}"/>
              </a:ext>
            </a:extLst>
          </p:cNvPr>
          <p:cNvPicPr>
            <a:picLocks noChangeAspect="1"/>
          </p:cNvPicPr>
          <p:nvPr/>
        </p:nvPicPr>
        <p:blipFill>
          <a:blip r:embed="rId3"/>
          <a:stretch>
            <a:fillRect/>
          </a:stretch>
        </p:blipFill>
        <p:spPr>
          <a:xfrm>
            <a:off x="299244" y="1616075"/>
            <a:ext cx="9220200" cy="6191470"/>
          </a:xfrm>
          <a:prstGeom prst="rect">
            <a:avLst/>
          </a:prstGeom>
        </p:spPr>
      </p:pic>
      <p:pic>
        <p:nvPicPr>
          <p:cNvPr id="8" name="Picture 7">
            <a:extLst>
              <a:ext uri="{FF2B5EF4-FFF2-40B4-BE49-F238E27FC236}">
                <a16:creationId xmlns:a16="http://schemas.microsoft.com/office/drawing/2014/main" id="{786CEE30-507F-C833-63B9-E7B2A4057354}"/>
              </a:ext>
            </a:extLst>
          </p:cNvPr>
          <p:cNvPicPr>
            <a:picLocks noChangeAspect="1"/>
          </p:cNvPicPr>
          <p:nvPr/>
        </p:nvPicPr>
        <p:blipFill>
          <a:blip r:embed="rId4"/>
          <a:stretch>
            <a:fillRect/>
          </a:stretch>
        </p:blipFill>
        <p:spPr>
          <a:xfrm>
            <a:off x="1611811" y="8190077"/>
            <a:ext cx="16882065" cy="3006395"/>
          </a:xfrm>
          <a:prstGeom prst="rect">
            <a:avLst/>
          </a:prstGeom>
        </p:spPr>
      </p:pic>
    </p:spTree>
    <p:extLst>
      <p:ext uri="{BB962C8B-B14F-4D97-AF65-F5344CB8AC3E}">
        <p14:creationId xmlns:p14="http://schemas.microsoft.com/office/powerpoint/2010/main" val="661420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41F65974-DAC7-D19E-5FA0-0ED348B114E6}"/>
              </a:ext>
            </a:extLst>
          </p:cNvPr>
          <p:cNvSpPr txBox="1">
            <a:spLocks/>
          </p:cNvSpPr>
          <p:nvPr/>
        </p:nvSpPr>
        <p:spPr>
          <a:xfrm>
            <a:off x="1348251" y="3749675"/>
            <a:ext cx="17409186" cy="3429000"/>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4800" b="1"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Section 1: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4800" b="0"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Summary of performance against the SBUHB Breakthrough Objectives and the Welsh Government Oversight &amp; Escalation criteria</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6800" b="0" i="0" u="none" strike="noStrike" kern="0" cap="none" spc="0" normalizeH="0" baseline="0" noProof="0" dirty="0">
              <a:ln>
                <a:noFill/>
              </a:ln>
              <a:solidFill>
                <a:sysClr val="window" lastClr="FFFFFF"/>
              </a:solidFill>
              <a:effectLst/>
              <a:uLnTx/>
              <a:uFillTx/>
              <a:latin typeface="Arial Black" panose="020B0A04020102020204" pitchFamily="34" charset="0"/>
              <a:ea typeface="+mn-ea"/>
              <a:cs typeface="+mn-cs"/>
            </a:endParaRPr>
          </a:p>
        </p:txBody>
      </p:sp>
    </p:spTree>
    <p:extLst>
      <p:ext uri="{BB962C8B-B14F-4D97-AF65-F5344CB8AC3E}">
        <p14:creationId xmlns:p14="http://schemas.microsoft.com/office/powerpoint/2010/main" val="21037951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0B84EC-9781-4336-B9C7-CC23A0CDE549}"/>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5D2B5AA3-F6CF-6D28-6E60-2B69A4D21D1D}"/>
              </a:ext>
            </a:extLst>
          </p:cNvPr>
          <p:cNvGraphicFramePr>
            <a:graphicFrameLocks noGrp="1"/>
          </p:cNvGraphicFramePr>
          <p:nvPr>
            <p:extLst>
              <p:ext uri="{D42A27DB-BD31-4B8C-83A1-F6EECF244321}">
                <p14:modId xmlns:p14="http://schemas.microsoft.com/office/powerpoint/2010/main" val="3748064337"/>
              </p:ext>
            </p:extLst>
          </p:nvPr>
        </p:nvGraphicFramePr>
        <p:xfrm>
          <a:off x="0" y="570708"/>
          <a:ext cx="20105688" cy="7507992"/>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3 cases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554926024"/>
                  </a:ext>
                </a:extLst>
              </a:tr>
              <a:tr h="6577487">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solidFill>
                            <a:schemeClr val="tx1"/>
                          </a:solidFill>
                          <a:latin typeface="Verdana" panose="020B0604030504040204" pitchFamily="34" charset="0"/>
                          <a:ea typeface="Verdana" panose="020B0604030504040204" pitchFamily="34" charset="0"/>
                        </a:rPr>
                        <a:t>How are we doing? </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June 2026 – 3 cases, previous month – 2 cases</a:t>
                      </a:r>
                    </a:p>
                    <a:p>
                      <a:pPr marL="285750" indent="-285750" algn="l" defTabSz="1507937" rtl="0" eaLnBrk="1" latinLnBrk="0" hangingPunct="1">
                        <a:buFont typeface="Arial" panose="020B0604020202020204" pitchFamily="34" charset="0"/>
                        <a:buChar char="•"/>
                      </a:pPr>
                      <a:r>
                        <a:rPr lang="en-GB" sz="1800" kern="1200" dirty="0">
                          <a:solidFill>
                            <a:schemeClr val="tx1"/>
                          </a:solidFill>
                          <a:latin typeface="Verdana" panose="020B0604030504040204" pitchFamily="34" charset="0"/>
                          <a:ea typeface="Verdana" panose="020B0604030504040204" pitchFamily="34" charset="0"/>
                          <a:cs typeface="+mn-cs"/>
                        </a:rPr>
                        <a:t>SBU HB currently has the second lowest incidence in Wales. All the service groups have had less cases during Q1; overall Q1 has seen a 25% reduction compared to the same reporting period of 2025/26. </a:t>
                      </a:r>
                    </a:p>
                    <a:p>
                      <a:pPr marL="285750" indent="-285750">
                        <a:buFont typeface="Arial" panose="020B0604020202020204" pitchFamily="34" charset="0"/>
                        <a:buChar char="•"/>
                      </a:pPr>
                      <a:endParaRPr lang="en-GB" sz="1800" b="1"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Focus on asepsis, audits on invasive device presence  and Chlorhexidine impregnated wash cloth use.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latin typeface="Verdana" panose="020B0604030504040204" pitchFamily="34" charset="0"/>
                          <a:ea typeface="Verdana" panose="020B0604030504040204" pitchFamily="34" charset="0"/>
                          <a:cs typeface="+mn-cs"/>
                        </a:rPr>
                        <a:t>Executive team oversight with the Medical Director meeting regularly with the Service Group Directors.</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latin typeface="Verdana" panose="020B0604030504040204" pitchFamily="34" charset="0"/>
                          <a:ea typeface="Verdana" panose="020B0604030504040204" pitchFamily="34" charset="0"/>
                          <a:cs typeface="+mn-cs"/>
                        </a:rPr>
                        <a:t>Gold High incidence meetings continue to take place.</a:t>
                      </a:r>
                    </a:p>
                    <a:p>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are the risks to delivery?</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Adherence with ANTT, invasive device presence and  monitoring, service user acceptance of skin decolonisation wipes - </a:t>
                      </a:r>
                      <a:r>
                        <a:rPr lang="en-GB" sz="1800" kern="1200" dirty="0">
                          <a:solidFill>
                            <a:schemeClr val="tx1"/>
                          </a:solidFill>
                          <a:latin typeface="Verdana" panose="020B0604030504040204" pitchFamily="34" charset="0"/>
                          <a:ea typeface="Verdana" panose="020B0604030504040204" pitchFamily="34" charset="0"/>
                          <a:cs typeface="+mn-cs"/>
                        </a:rPr>
                        <a:t>Refresh ANTT training package and drive with assessors to increase competency assessment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latin typeface="Verdana" panose="020B0604030504040204" pitchFamily="34" charset="0"/>
                          <a:ea typeface="Verdana" panose="020B0604030504040204" pitchFamily="34" charset="0"/>
                          <a:cs typeface="+mn-cs"/>
                        </a:rPr>
                        <a:t>Inability to sustain the current cleaning hours (2009 minimum standards) due to ongoing recruitment and retention of staff.  This would be further compounded when considering the additional hours required to meet the 2025 NHS Wales Standards of Healthcare Cleanliness, which have been introduced without additional national funding.</a:t>
                      </a:r>
                      <a:endParaRPr lang="en-GB" sz="1800" kern="1200" dirty="0">
                        <a:solidFill>
                          <a:srgbClr val="FF0000"/>
                        </a:solidFill>
                        <a:latin typeface="Verdana" panose="020B0604030504040204" pitchFamily="34" charset="0"/>
                        <a:ea typeface="Verdana" panose="020B0604030504040204" pitchFamily="34" charset="0"/>
                        <a:cs typeface="+mn-cs"/>
                      </a:endParaRPr>
                    </a:p>
                    <a:p>
                      <a:pPr marL="285750" indent="-285750">
                        <a:buFont typeface="Arial" panose="020B0604020202020204" pitchFamily="34" charset="0"/>
                        <a:buChar char="•"/>
                      </a:pPr>
                      <a:endParaRPr lang="en-GB" sz="18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11708ACA-215D-D043-1A52-57C147861EBE}"/>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4" name="TextBox 3">
            <a:extLst>
              <a:ext uri="{FF2B5EF4-FFF2-40B4-BE49-F238E27FC236}">
                <a16:creationId xmlns:a16="http://schemas.microsoft.com/office/drawing/2014/main" id="{871A5E1B-62CD-566A-473E-BE479B58032C}"/>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6" name="Picture 5">
            <a:extLst>
              <a:ext uri="{FF2B5EF4-FFF2-40B4-BE49-F238E27FC236}">
                <a16:creationId xmlns:a16="http://schemas.microsoft.com/office/drawing/2014/main" id="{E5583204-B02D-FCAA-CE6A-137D65FA5307}"/>
              </a:ext>
            </a:extLst>
          </p:cNvPr>
          <p:cNvPicPr>
            <a:picLocks noChangeAspect="1"/>
          </p:cNvPicPr>
          <p:nvPr/>
        </p:nvPicPr>
        <p:blipFill>
          <a:blip r:embed="rId3"/>
          <a:stretch>
            <a:fillRect/>
          </a:stretch>
        </p:blipFill>
        <p:spPr>
          <a:xfrm>
            <a:off x="527844" y="1692275"/>
            <a:ext cx="8846234" cy="5867400"/>
          </a:xfrm>
          <a:prstGeom prst="rect">
            <a:avLst/>
          </a:prstGeom>
        </p:spPr>
      </p:pic>
      <p:pic>
        <p:nvPicPr>
          <p:cNvPr id="9" name="Picture 8">
            <a:extLst>
              <a:ext uri="{FF2B5EF4-FFF2-40B4-BE49-F238E27FC236}">
                <a16:creationId xmlns:a16="http://schemas.microsoft.com/office/drawing/2014/main" id="{1BF335AD-5EE4-2EDC-014D-0C516E100187}"/>
              </a:ext>
            </a:extLst>
          </p:cNvPr>
          <p:cNvPicPr>
            <a:picLocks noChangeAspect="1"/>
          </p:cNvPicPr>
          <p:nvPr/>
        </p:nvPicPr>
        <p:blipFill>
          <a:blip r:embed="rId4"/>
          <a:stretch>
            <a:fillRect/>
          </a:stretch>
        </p:blipFill>
        <p:spPr>
          <a:xfrm>
            <a:off x="1768413" y="8123987"/>
            <a:ext cx="16568862" cy="2986175"/>
          </a:xfrm>
          <a:prstGeom prst="rect">
            <a:avLst/>
          </a:prstGeom>
        </p:spPr>
      </p:pic>
    </p:spTree>
    <p:extLst>
      <p:ext uri="{BB962C8B-B14F-4D97-AF65-F5344CB8AC3E}">
        <p14:creationId xmlns:p14="http://schemas.microsoft.com/office/powerpoint/2010/main" val="18653690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276695-1034-8D0E-35FF-8F90319B8C71}"/>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52CE9C5E-5409-DAB5-70C7-97046E794277}"/>
              </a:ext>
            </a:extLst>
          </p:cNvPr>
          <p:cNvGraphicFramePr>
            <a:graphicFrameLocks noGrp="1"/>
          </p:cNvGraphicFramePr>
          <p:nvPr>
            <p:extLst>
              <p:ext uri="{D42A27DB-BD31-4B8C-83A1-F6EECF244321}">
                <p14:modId xmlns:p14="http://schemas.microsoft.com/office/powerpoint/2010/main" val="2153620725"/>
              </p:ext>
            </p:extLst>
          </p:nvPr>
        </p:nvGraphicFramePr>
        <p:xfrm>
          <a:off x="0" y="570708"/>
          <a:ext cx="20105688" cy="7507992"/>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8 cases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577487">
                <a:tc>
                  <a:txBody>
                    <a:bodyPr/>
                    <a:lstStyle/>
                    <a:p>
                      <a:endParaRPr lang="en-GB" sz="18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solidFill>
                            <a:schemeClr val="tx1"/>
                          </a:solidFill>
                          <a:latin typeface="Verdana" panose="020B0604030504040204" pitchFamily="34" charset="0"/>
                          <a:ea typeface="Verdana" panose="020B0604030504040204" pitchFamily="34" charset="0"/>
                        </a:rPr>
                        <a:t>How are we doing?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June 2026 – 8 Hospital Onset cases</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May 2026 – 7  Hospital Onset cases</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latin typeface="Verdana" panose="020B0604030504040204" pitchFamily="34" charset="0"/>
                          <a:ea typeface="Verdana" panose="020B0604030504040204" pitchFamily="34" charset="0"/>
                          <a:cs typeface="+mn-cs"/>
                        </a:rPr>
                        <a:t>Q1- has seen a 3% reduction in cases compared to the same reporting period in 20256/26.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Actions to improve quality of urine sampling, appropriate diagnosis and focus on reducing unnecessary invasive device presence. </a:t>
                      </a:r>
                    </a:p>
                    <a:p>
                      <a:pPr marL="285750" indent="-285750">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Care home work to reduce urinary tracts infections. </a:t>
                      </a:r>
                    </a:p>
                    <a:p>
                      <a:pPr marL="285750" indent="-285750" algn="l" defTabSz="1507937" rtl="0" eaLnBrk="1" latinLnBrk="0" hangingPunct="1">
                        <a:buFont typeface="Arial" panose="020B0604020202020204" pitchFamily="34" charset="0"/>
                        <a:buChar char="•"/>
                      </a:pPr>
                      <a:r>
                        <a:rPr lang="en-GB" sz="1800" kern="1200" dirty="0">
                          <a:solidFill>
                            <a:schemeClr val="tx1"/>
                          </a:solidFill>
                          <a:latin typeface="Verdana" panose="020B0604030504040204" pitchFamily="34" charset="0"/>
                          <a:ea typeface="Verdana" panose="020B0604030504040204" pitchFamily="34" charset="0"/>
                          <a:cs typeface="+mn-cs"/>
                        </a:rPr>
                        <a:t>MDT case reviews for each toxin positive cases reviews are taking place within in each SG to identify themes, share learning and identify potential QI projects.</a:t>
                      </a:r>
                    </a:p>
                    <a:p>
                      <a:pPr marL="285750" indent="-285750" algn="l" defTabSz="1507937" rtl="0" eaLnBrk="1" latinLnBrk="0" hangingPunct="1">
                        <a:buFont typeface="Arial" panose="020B0604020202020204" pitchFamily="34" charset="0"/>
                        <a:buChar char="•"/>
                      </a:pPr>
                      <a:r>
                        <a:rPr lang="en-GB" sz="1800" kern="1200" dirty="0">
                          <a:solidFill>
                            <a:schemeClr val="tx1"/>
                          </a:solidFill>
                          <a:latin typeface="Verdana" panose="020B0604030504040204" pitchFamily="34" charset="0"/>
                          <a:ea typeface="Verdana" panose="020B0604030504040204" pitchFamily="34" charset="0"/>
                          <a:cs typeface="+mn-cs"/>
                        </a:rPr>
                        <a:t>There is a review and gap analysis of the NHS Wales Standards for cleanliness 2025 taking place.  Trial of new cleaning systems (microfibre). Additional UV_C cleaning equipment purchased.</a:t>
                      </a:r>
                    </a:p>
                    <a:p>
                      <a:endParaRPr lang="en-GB" sz="1800" b="1"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are the risks to delivery?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latin typeface="Verdana" panose="020B0604030504040204" pitchFamily="34" charset="0"/>
                          <a:ea typeface="Verdana" panose="020B0604030504040204" pitchFamily="34" charset="0"/>
                          <a:cs typeface="+mn-cs"/>
                        </a:rPr>
                        <a:t>Increased acuity, comorbidities and age of inpatient population.  Increasing numbers of clinically optimised patients.</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latin typeface="Verdana" panose="020B0604030504040204" pitchFamily="34" charset="0"/>
                          <a:ea typeface="Verdana" panose="020B0604030504040204" pitchFamily="34" charset="0"/>
                          <a:cs typeface="+mn-cs"/>
                        </a:rPr>
                        <a:t>Inadequate ratio of toilets to inpatient population.</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latin typeface="Verdana" panose="020B0604030504040204" pitchFamily="34" charset="0"/>
                          <a:ea typeface="Verdana" panose="020B0604030504040204" pitchFamily="34" charset="0"/>
                          <a:cs typeface="+mn-cs"/>
                        </a:rPr>
                        <a:t>Inadequate numbers of available single rooms to meet demands for isolation, thereby increasing risks of infection exposure to higher numbers of patients.</a:t>
                      </a:r>
                      <a:r>
                        <a:rPr lang="en-GB" sz="1800" dirty="0">
                          <a:solidFill>
                            <a:srgbClr val="FF0000"/>
                          </a:solidFill>
                          <a:latin typeface="Verdana" panose="020B0604030504040204" pitchFamily="34" charset="0"/>
                          <a:ea typeface="Verdana" panose="020B0604030504040204" pitchFamily="34" charset="0"/>
                        </a:rPr>
                        <a:t> </a:t>
                      </a:r>
                    </a:p>
                    <a:p>
                      <a:pPr marL="285750" indent="-285750">
                        <a:buFont typeface="Arial" panose="020B0604020202020204" pitchFamily="34" charset="0"/>
                        <a:buChar char="•"/>
                      </a:pPr>
                      <a:endParaRPr lang="en-GB" sz="18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923946D7-2A85-853E-6C6C-ECD8E75384FF}"/>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4" name="TextBox 3">
            <a:extLst>
              <a:ext uri="{FF2B5EF4-FFF2-40B4-BE49-F238E27FC236}">
                <a16:creationId xmlns:a16="http://schemas.microsoft.com/office/drawing/2014/main" id="{850C603A-E11B-24F7-E2C2-A3111E47056B}"/>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6" name="Picture 5">
            <a:extLst>
              <a:ext uri="{FF2B5EF4-FFF2-40B4-BE49-F238E27FC236}">
                <a16:creationId xmlns:a16="http://schemas.microsoft.com/office/drawing/2014/main" id="{7845043B-D01B-6F65-9BE9-4F11F3D5070F}"/>
              </a:ext>
            </a:extLst>
          </p:cNvPr>
          <p:cNvPicPr>
            <a:picLocks noChangeAspect="1"/>
          </p:cNvPicPr>
          <p:nvPr/>
        </p:nvPicPr>
        <p:blipFill>
          <a:blip r:embed="rId3"/>
          <a:stretch>
            <a:fillRect/>
          </a:stretch>
        </p:blipFill>
        <p:spPr>
          <a:xfrm>
            <a:off x="375444" y="1768475"/>
            <a:ext cx="9104812" cy="5943600"/>
          </a:xfrm>
          <a:prstGeom prst="rect">
            <a:avLst/>
          </a:prstGeom>
        </p:spPr>
      </p:pic>
      <p:pic>
        <p:nvPicPr>
          <p:cNvPr id="9" name="Picture 8">
            <a:extLst>
              <a:ext uri="{FF2B5EF4-FFF2-40B4-BE49-F238E27FC236}">
                <a16:creationId xmlns:a16="http://schemas.microsoft.com/office/drawing/2014/main" id="{E71E913A-1286-63E7-F879-BBED8F832843}"/>
              </a:ext>
            </a:extLst>
          </p:cNvPr>
          <p:cNvPicPr>
            <a:picLocks noChangeAspect="1"/>
          </p:cNvPicPr>
          <p:nvPr/>
        </p:nvPicPr>
        <p:blipFill>
          <a:blip r:embed="rId4"/>
          <a:stretch>
            <a:fillRect/>
          </a:stretch>
        </p:blipFill>
        <p:spPr>
          <a:xfrm>
            <a:off x="1902832" y="8245475"/>
            <a:ext cx="16300023" cy="2921819"/>
          </a:xfrm>
          <a:prstGeom prst="rect">
            <a:avLst/>
          </a:prstGeom>
        </p:spPr>
      </p:pic>
    </p:spTree>
    <p:extLst>
      <p:ext uri="{BB962C8B-B14F-4D97-AF65-F5344CB8AC3E}">
        <p14:creationId xmlns:p14="http://schemas.microsoft.com/office/powerpoint/2010/main" val="7299740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3C9F1-501E-6073-C857-3B1E63D5B260}"/>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A666016-E25F-0B46-6290-9294E5F31813}"/>
              </a:ext>
            </a:extLst>
          </p:cNvPr>
          <p:cNvGraphicFramePr>
            <a:graphicFrameLocks noGrp="1"/>
          </p:cNvGraphicFramePr>
          <p:nvPr>
            <p:extLst>
              <p:ext uri="{D42A27DB-BD31-4B8C-83A1-F6EECF244321}">
                <p14:modId xmlns:p14="http://schemas.microsoft.com/office/powerpoint/2010/main" val="2703696337"/>
              </p:ext>
            </p:extLst>
          </p:nvPr>
        </p:nvGraphicFramePr>
        <p:xfrm>
          <a:off x="0" y="570708"/>
          <a:ext cx="20105688" cy="7605625"/>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6 cases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577487">
                <a:tc>
                  <a:txBody>
                    <a:bodyPr/>
                    <a:lstStyle/>
                    <a:p>
                      <a:endParaRPr lang="en-GB" sz="2000" dirty="0">
                        <a:solidFill>
                          <a:srgbClr val="FF0000"/>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u="none" dirty="0">
                          <a:solidFill>
                            <a:schemeClr val="tx1"/>
                          </a:solidFill>
                          <a:latin typeface="Verdana" panose="020B0604030504040204" pitchFamily="34" charset="0"/>
                          <a:ea typeface="Verdana" panose="020B0604030504040204" pitchFamily="34" charset="0"/>
                        </a:rPr>
                        <a:t>How are we doing</a:t>
                      </a:r>
                      <a:r>
                        <a:rPr lang="en-GB" sz="1800" u="none" dirty="0">
                          <a:solidFill>
                            <a:schemeClr val="tx1"/>
                          </a:solidFill>
                          <a:latin typeface="Verdana" panose="020B0604030504040204" pitchFamily="34" charset="0"/>
                          <a:ea typeface="Verdana" panose="020B0604030504040204" pitchFamily="34" charset="0"/>
                        </a:rPr>
                        <a:t>?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u="none" dirty="0">
                          <a:solidFill>
                            <a:schemeClr val="tx1"/>
                          </a:solidFill>
                          <a:latin typeface="Verdana" panose="020B0604030504040204" pitchFamily="34" charset="0"/>
                          <a:ea typeface="Verdana" panose="020B0604030504040204" pitchFamily="34" charset="0"/>
                        </a:rPr>
                        <a:t>June 2026 – 6 Hospital Onset Cases</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u="none" dirty="0">
                          <a:solidFill>
                            <a:schemeClr val="tx1"/>
                          </a:solidFill>
                          <a:latin typeface="Verdana" panose="020B0604030504040204" pitchFamily="34" charset="0"/>
                          <a:ea typeface="Verdana" panose="020B0604030504040204" pitchFamily="34" charset="0"/>
                        </a:rPr>
                        <a:t>May 2026 – 5 Hospital Onset Cases</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u="none" kern="1200" dirty="0">
                          <a:solidFill>
                            <a:schemeClr val="tx1"/>
                          </a:solidFill>
                          <a:latin typeface="Verdana" panose="020B0604030504040204" pitchFamily="34" charset="0"/>
                          <a:ea typeface="Verdana" panose="020B0604030504040204" pitchFamily="34" charset="0"/>
                          <a:cs typeface="+mn-cs"/>
                        </a:rPr>
                        <a:t>SBUHB has the highest incidence in Wales and a 23 % increase in case numbers during this reporting period (Q1) compared to 2025/26. </a:t>
                      </a:r>
                    </a:p>
                    <a:p>
                      <a:endParaRPr lang="en-GB" sz="1800" b="1" u="none" dirty="0">
                        <a:solidFill>
                          <a:srgbClr val="FF0000"/>
                        </a:solidFill>
                        <a:latin typeface="Verdana" panose="020B0604030504040204" pitchFamily="34" charset="0"/>
                        <a:ea typeface="Verdana" panose="020B0604030504040204" pitchFamily="34" charset="0"/>
                      </a:endParaRPr>
                    </a:p>
                    <a:p>
                      <a:r>
                        <a:rPr lang="en-GB" sz="1800" b="1" u="none" dirty="0">
                          <a:solidFill>
                            <a:schemeClr val="tx1"/>
                          </a:solidFill>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u="none" dirty="0">
                          <a:solidFill>
                            <a:schemeClr val="tx1"/>
                          </a:solidFill>
                          <a:latin typeface="Verdana" panose="020B0604030504040204" pitchFamily="34" charset="0"/>
                          <a:ea typeface="Verdana" panose="020B0604030504040204" pitchFamily="34" charset="0"/>
                        </a:rPr>
                        <a:t>Actions to improve quality of urine sampling, appropriate diagnosis and focus on reducing unnecessary invasive device presence.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u="none" kern="1200" dirty="0">
                          <a:solidFill>
                            <a:schemeClr val="tx1"/>
                          </a:solidFill>
                          <a:latin typeface="Verdana" panose="020B0604030504040204" pitchFamily="34" charset="0"/>
                          <a:ea typeface="Verdana" panose="020B0604030504040204" pitchFamily="34" charset="0"/>
                          <a:cs typeface="+mn-cs"/>
                        </a:rPr>
                        <a:t>Undertaking risk-based impact assessment of new NHS Wales Standards for Healthcare Cleanliness, to identify quality and financial impact of moving towards implementation.</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u="none" kern="1200" dirty="0">
                          <a:solidFill>
                            <a:schemeClr val="tx1"/>
                          </a:solidFill>
                          <a:latin typeface="Verdana" panose="020B0604030504040204" pitchFamily="34" charset="0"/>
                          <a:ea typeface="Verdana" panose="020B0604030504040204" pitchFamily="34" charset="0"/>
                          <a:cs typeface="+mn-cs"/>
                        </a:rPr>
                        <a:t>Invasive device audits are being undertaken in the Audit Management and tracking system (</a:t>
                      </a:r>
                      <a:r>
                        <a:rPr lang="en-GB" sz="1800" u="none" kern="1200" dirty="0" err="1">
                          <a:solidFill>
                            <a:schemeClr val="tx1"/>
                          </a:solidFill>
                          <a:latin typeface="Verdana" panose="020B0604030504040204" pitchFamily="34" charset="0"/>
                          <a:ea typeface="Verdana" panose="020B0604030504040204" pitchFamily="34" charset="0"/>
                          <a:cs typeface="+mn-cs"/>
                        </a:rPr>
                        <a:t>AMaT</a:t>
                      </a:r>
                      <a:r>
                        <a:rPr lang="en-GB" sz="1800" u="none" kern="1200" dirty="0">
                          <a:solidFill>
                            <a:schemeClr val="tx1"/>
                          </a:solidFill>
                          <a:latin typeface="Verdana" panose="020B0604030504040204" pitchFamily="34" charset="0"/>
                          <a:ea typeface="Verdana" panose="020B0604030504040204" pitchFamily="34" charset="0"/>
                          <a:cs typeface="+mn-cs"/>
                        </a:rPr>
                        <a:t>).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00" u="none" kern="1200" dirty="0">
                        <a:solidFill>
                          <a:srgbClr val="FF0000"/>
                        </a:solidFill>
                        <a:latin typeface="Verdana" panose="020B0604030504040204" pitchFamily="34" charset="0"/>
                        <a:ea typeface="Verdana" panose="020B0604030504040204" pitchFamily="34" charset="0"/>
                        <a:cs typeface="+mn-cs"/>
                      </a:endParaRPr>
                    </a:p>
                    <a:p>
                      <a:r>
                        <a:rPr lang="en-GB" sz="1800" b="1" u="none" dirty="0">
                          <a:solidFill>
                            <a:schemeClr val="tx1"/>
                          </a:solidFill>
                          <a:latin typeface="Verdana" panose="020B0604030504040204" pitchFamily="34" charset="0"/>
                          <a:ea typeface="Verdana" panose="020B0604030504040204" pitchFamily="34" charset="0"/>
                        </a:rPr>
                        <a:t>What are the risks to delivery? </a:t>
                      </a:r>
                    </a:p>
                    <a:p>
                      <a:pPr marL="285750" indent="-285750">
                        <a:buFont typeface="Arial" panose="020B0604020202020204" pitchFamily="34" charset="0"/>
                        <a:buChar char="•"/>
                      </a:pPr>
                      <a:r>
                        <a:rPr lang="en-GB" sz="1800" u="none" dirty="0">
                          <a:solidFill>
                            <a:schemeClr val="tx1"/>
                          </a:solidFill>
                          <a:latin typeface="Verdana" panose="020B0604030504040204" pitchFamily="34" charset="0"/>
                          <a:ea typeface="Verdana" panose="020B0604030504040204" pitchFamily="34" charset="0"/>
                        </a:rPr>
                        <a:t>The increasing incidence of hepatobiliary disease  in the population of Wales, </a:t>
                      </a:r>
                      <a:r>
                        <a:rPr lang="en-GB" sz="1800" i="1" u="none" dirty="0">
                          <a:solidFill>
                            <a:schemeClr val="tx1"/>
                          </a:solidFill>
                          <a:latin typeface="Verdana" panose="020B0604030504040204" pitchFamily="34" charset="0"/>
                          <a:ea typeface="Verdana" panose="020B0604030504040204" pitchFamily="34" charset="0"/>
                        </a:rPr>
                        <a:t>Klebsiella</a:t>
                      </a:r>
                      <a:r>
                        <a:rPr lang="en-GB" sz="1800" u="none" dirty="0">
                          <a:solidFill>
                            <a:schemeClr val="tx1"/>
                          </a:solidFill>
                          <a:latin typeface="Verdana" panose="020B0604030504040204" pitchFamily="34" charset="0"/>
                          <a:ea typeface="Verdana" panose="020B0604030504040204" pitchFamily="34" charset="0"/>
                        </a:rPr>
                        <a:t> spp. bacteraemia are often associated with hepatobiliary source.</a:t>
                      </a:r>
                    </a:p>
                    <a:p>
                      <a:pPr marL="285750" indent="-285750">
                        <a:buFont typeface="Arial" panose="020B0604020202020204" pitchFamily="34" charset="0"/>
                        <a:buChar char="•"/>
                      </a:pPr>
                      <a:r>
                        <a:rPr lang="en-GB" sz="1800" u="none" kern="1200" dirty="0">
                          <a:solidFill>
                            <a:schemeClr val="tx1"/>
                          </a:solidFill>
                          <a:latin typeface="Verdana" panose="020B0604030504040204" pitchFamily="34" charset="0"/>
                          <a:ea typeface="Verdana" panose="020B0604030504040204" pitchFamily="34" charset="0"/>
                          <a:cs typeface="+mn-cs"/>
                        </a:rPr>
                        <a:t>Target time for ambulance release impact’s ability to undertake effective cleaning, not only in admission areas, but on the wards that patients are subsequently transferred to.</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u="none" kern="1200" noProof="0" dirty="0">
                          <a:solidFill>
                            <a:schemeClr val="tx1"/>
                          </a:solidFill>
                          <a:latin typeface="Verdana" panose="020B0604030504040204" pitchFamily="34" charset="0"/>
                          <a:ea typeface="Verdana" panose="020B0604030504040204" pitchFamily="34" charset="0"/>
                          <a:cs typeface="+mn-cs"/>
                        </a:rPr>
                        <a:t>Cleaning provision risks: over-occupancy, recruitment/retention, funding, no decant facility and ageing estate.</a:t>
                      </a:r>
                    </a:p>
                    <a:p>
                      <a:pPr marL="285750" indent="-2857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C908D417-2F3E-7DF9-C878-9E8F8CEB1476}"/>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4" name="TextBox 3">
            <a:extLst>
              <a:ext uri="{FF2B5EF4-FFF2-40B4-BE49-F238E27FC236}">
                <a16:creationId xmlns:a16="http://schemas.microsoft.com/office/drawing/2014/main" id="{B7076B0A-16B3-4FF1-7B7A-77EF25A57DED}"/>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9" name="Picture 8">
            <a:extLst>
              <a:ext uri="{FF2B5EF4-FFF2-40B4-BE49-F238E27FC236}">
                <a16:creationId xmlns:a16="http://schemas.microsoft.com/office/drawing/2014/main" id="{B263DC0D-AA52-E473-36D0-066540AA7629}"/>
              </a:ext>
            </a:extLst>
          </p:cNvPr>
          <p:cNvPicPr>
            <a:picLocks noChangeAspect="1"/>
          </p:cNvPicPr>
          <p:nvPr/>
        </p:nvPicPr>
        <p:blipFill>
          <a:blip r:embed="rId3"/>
          <a:stretch>
            <a:fillRect/>
          </a:stretch>
        </p:blipFill>
        <p:spPr>
          <a:xfrm>
            <a:off x="1887998" y="8169275"/>
            <a:ext cx="16329691" cy="2895600"/>
          </a:xfrm>
          <a:prstGeom prst="rect">
            <a:avLst/>
          </a:prstGeom>
        </p:spPr>
      </p:pic>
      <p:pic>
        <p:nvPicPr>
          <p:cNvPr id="12" name="Picture 11">
            <a:extLst>
              <a:ext uri="{FF2B5EF4-FFF2-40B4-BE49-F238E27FC236}">
                <a16:creationId xmlns:a16="http://schemas.microsoft.com/office/drawing/2014/main" id="{E916754E-E021-210B-731A-D54B0A8FDD58}"/>
              </a:ext>
            </a:extLst>
          </p:cNvPr>
          <p:cNvPicPr>
            <a:picLocks noChangeAspect="1"/>
          </p:cNvPicPr>
          <p:nvPr/>
        </p:nvPicPr>
        <p:blipFill>
          <a:blip r:embed="rId4"/>
          <a:stretch>
            <a:fillRect/>
          </a:stretch>
        </p:blipFill>
        <p:spPr>
          <a:xfrm>
            <a:off x="756444" y="1844675"/>
            <a:ext cx="8534400" cy="5574990"/>
          </a:xfrm>
          <a:prstGeom prst="rect">
            <a:avLst/>
          </a:prstGeom>
        </p:spPr>
      </p:pic>
    </p:spTree>
    <p:extLst>
      <p:ext uri="{BB962C8B-B14F-4D97-AF65-F5344CB8AC3E}">
        <p14:creationId xmlns:p14="http://schemas.microsoft.com/office/powerpoint/2010/main" val="13810741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0D3DD-7D69-64AC-5156-300DB46C51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260347B-B2C2-569E-F4FC-7FDF1909AF45}"/>
              </a:ext>
            </a:extLst>
          </p:cNvPr>
          <p:cNvSpPr txBox="1"/>
          <p:nvPr/>
        </p:nvSpPr>
        <p:spPr>
          <a:xfrm>
            <a:off x="0" y="0"/>
            <a:ext cx="20105688" cy="553998"/>
          </a:xfrm>
          <a:prstGeom prst="rect">
            <a:avLst/>
          </a:prstGeom>
          <a:solidFill>
            <a:srgbClr val="002060"/>
          </a:solidFill>
        </p:spPr>
        <p:txBody>
          <a:bodyPr wrap="square" rtlCol="0">
            <a:spAutoFit/>
          </a:bodyPr>
          <a:lstStyle/>
          <a:p>
            <a:pPr lvl="0" algn="ctr">
              <a:spcAft>
                <a:spcPts val="989"/>
              </a:spcAft>
              <a:defRPr/>
            </a:pPr>
            <a:r>
              <a:rPr kumimoji="0" lang="en-GB" sz="3000" b="1" i="0" u="none" strike="noStrike" kern="1200" cap="none" spc="0" normalizeH="0" baseline="0" noProof="0" dirty="0">
                <a:ln>
                  <a:noFill/>
                </a:ln>
                <a:solidFill>
                  <a:prstClr val="white"/>
                </a:solidFill>
                <a:effectLst/>
                <a:uLnTx/>
                <a:uFillTx/>
                <a:ea typeface="+mn-ea"/>
                <a:cs typeface="+mn-cs"/>
              </a:rPr>
              <a:t>Targeted Intervention (Level 4) – Maternity &amp; Neonates</a:t>
            </a:r>
          </a:p>
        </p:txBody>
      </p:sp>
      <p:graphicFrame>
        <p:nvGraphicFramePr>
          <p:cNvPr id="7" name="Table 6">
            <a:extLst>
              <a:ext uri="{FF2B5EF4-FFF2-40B4-BE49-F238E27FC236}">
                <a16:creationId xmlns:a16="http://schemas.microsoft.com/office/drawing/2014/main" id="{2925D6B2-6DFE-660F-A884-99A2E8D9B3CF}"/>
              </a:ext>
            </a:extLst>
          </p:cNvPr>
          <p:cNvGraphicFramePr>
            <a:graphicFrameLocks noGrp="1"/>
          </p:cNvGraphicFramePr>
          <p:nvPr>
            <p:extLst>
              <p:ext uri="{D42A27DB-BD31-4B8C-83A1-F6EECF244321}">
                <p14:modId xmlns:p14="http://schemas.microsoft.com/office/powerpoint/2010/main" val="2457508480"/>
              </p:ext>
            </p:extLst>
          </p:nvPr>
        </p:nvGraphicFramePr>
        <p:xfrm>
          <a:off x="-5556" y="553998"/>
          <a:ext cx="20105688" cy="10720869"/>
        </p:xfrm>
        <a:graphic>
          <a:graphicData uri="http://schemas.openxmlformats.org/drawingml/2006/table">
            <a:tbl>
              <a:tblPr firstRow="1" bandRow="1">
                <a:tableStyleId>{5C22544A-7EE6-4342-B048-85BDC9FD1C3A}</a:tableStyleId>
              </a:tblPr>
              <a:tblGrid>
                <a:gridCol w="8224044">
                  <a:extLst>
                    <a:ext uri="{9D8B030D-6E8A-4147-A177-3AD203B41FA5}">
                      <a16:colId xmlns:a16="http://schemas.microsoft.com/office/drawing/2014/main" val="2050005337"/>
                    </a:ext>
                  </a:extLst>
                </a:gridCol>
                <a:gridCol w="11881644">
                  <a:extLst>
                    <a:ext uri="{9D8B030D-6E8A-4147-A177-3AD203B41FA5}">
                      <a16:colId xmlns:a16="http://schemas.microsoft.com/office/drawing/2014/main" val="3256999765"/>
                    </a:ext>
                  </a:extLst>
                </a:gridCol>
              </a:tblGrid>
              <a:tr h="283644">
                <a:tc>
                  <a:txBody>
                    <a:bodyPr/>
                    <a:lstStyle/>
                    <a:p>
                      <a:pPr>
                        <a:lnSpc>
                          <a:spcPct val="107000"/>
                        </a:lnSpc>
                        <a:spcAft>
                          <a:spcPts val="800"/>
                        </a:spcAft>
                        <a:buNone/>
                      </a:pPr>
                      <a:r>
                        <a:rPr lang="en-GB" sz="15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5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1179797">
                <a:tc>
                  <a:txBody>
                    <a:bodyPr/>
                    <a:lstStyle/>
                    <a:p>
                      <a:pPr marL="342900" lvl="0" indent="-342900">
                        <a:lnSpc>
                          <a:spcPct val="107000"/>
                        </a:lnSpc>
                        <a:buFont typeface="Symbol" panose="05050102010706020507" pitchFamily="18" charset="2"/>
                        <a:buChar char=""/>
                      </a:pPr>
                      <a:r>
                        <a:rPr lang="en-GB" sz="1500" dirty="0">
                          <a:effectLst/>
                          <a:latin typeface="Verdana" panose="020B0604030504040204" pitchFamily="34" charset="0"/>
                          <a:ea typeface="Calibri" panose="020F0502020204030204" pitchFamily="34" charset="0"/>
                          <a:cs typeface="Arial" panose="020B0604020202020204" pitchFamily="34" charset="0"/>
                        </a:rPr>
                        <a:t>Ensure that the recommendations and actions in the Independent Review are progressed in line with agreed timescales and report progress to Welsh Government monthly, highlighting risks to delivery.</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85750" lvl="0" indent="-285750">
                        <a:lnSpc>
                          <a:spcPct val="107000"/>
                        </a:lnSpc>
                        <a:buFont typeface="Arial" panose="020B0604020202020204" pitchFamily="34" charset="0"/>
                        <a:buChar char="•"/>
                      </a:pPr>
                      <a:r>
                        <a:rPr lang="en-GB" sz="1500" dirty="0">
                          <a:effectLst/>
                          <a:latin typeface="Verdana" panose="020B0604030504040204" pitchFamily="34" charset="0"/>
                          <a:ea typeface="Calibri" panose="020F0502020204030204" pitchFamily="34" charset="0"/>
                          <a:cs typeface="Arial" panose="020B0604020202020204" pitchFamily="34" charset="0"/>
                        </a:rPr>
                        <a:t>Perinatal improvement programme has been established Dec 2025 </a:t>
                      </a:r>
                      <a:endParaRPr lang="en-GB" sz="1500" dirty="0">
                        <a:effectLst/>
                        <a:latin typeface="Calibri" panose="020F0502020204030204" pitchFamily="34" charset="0"/>
                        <a:ea typeface="Calibri" panose="020F0502020204030204" pitchFamily="34" charset="0"/>
                        <a:cs typeface="Arial" panose="020B0604020202020204" pitchFamily="34" charset="0"/>
                      </a:endParaRPr>
                    </a:p>
                    <a:p>
                      <a:pPr marL="285750" lvl="0" indent="-285750">
                        <a:lnSpc>
                          <a:spcPct val="107000"/>
                        </a:lnSpc>
                        <a:buFont typeface="Arial" panose="020B0604020202020204" pitchFamily="34" charset="0"/>
                        <a:buChar char="•"/>
                      </a:pPr>
                      <a:r>
                        <a:rPr lang="en-GB" sz="1500" dirty="0">
                          <a:effectLst/>
                          <a:latin typeface="Verdana" panose="020B0604030504040204" pitchFamily="34" charset="0"/>
                          <a:ea typeface="Calibri" panose="020F0502020204030204" pitchFamily="34" charset="0"/>
                          <a:cs typeface="Arial" panose="020B0604020202020204" pitchFamily="34" charset="0"/>
                        </a:rPr>
                        <a:t>Exec led workstreams are underway Dec 2025</a:t>
                      </a:r>
                      <a:endParaRPr lang="en-GB" sz="1500" dirty="0">
                        <a:effectLst/>
                        <a:latin typeface="Calibri" panose="020F0502020204030204" pitchFamily="34" charset="0"/>
                        <a:ea typeface="Calibri" panose="020F0502020204030204" pitchFamily="34" charset="0"/>
                        <a:cs typeface="Arial" panose="020B0604020202020204" pitchFamily="34" charset="0"/>
                      </a:endParaRPr>
                    </a:p>
                    <a:p>
                      <a:pPr marL="285750" lvl="0" indent="-285750">
                        <a:lnSpc>
                          <a:spcPct val="107000"/>
                        </a:lnSpc>
                        <a:buFont typeface="Arial" panose="020B0604020202020204" pitchFamily="34" charset="0"/>
                        <a:buChar char="•"/>
                      </a:pPr>
                      <a:r>
                        <a:rPr lang="en-GB" sz="1500" dirty="0">
                          <a:effectLst/>
                          <a:latin typeface="Verdana" panose="020B0604030504040204" pitchFamily="34" charset="0"/>
                          <a:ea typeface="Calibri" panose="020F0502020204030204" pitchFamily="34" charset="0"/>
                          <a:cs typeface="Arial" panose="020B0604020202020204" pitchFamily="34" charset="0"/>
                        </a:rPr>
                        <a:t>Quarterly Perinatal updates to Board ongoing </a:t>
                      </a:r>
                      <a:endParaRPr lang="en-GB" sz="1500" dirty="0">
                        <a:effectLst/>
                        <a:latin typeface="Calibri" panose="020F0502020204030204" pitchFamily="34" charset="0"/>
                        <a:ea typeface="Calibri" panose="020F0502020204030204" pitchFamily="34" charset="0"/>
                        <a:cs typeface="Arial" panose="020B0604020202020204" pitchFamily="34" charset="0"/>
                      </a:endParaRPr>
                    </a:p>
                    <a:p>
                      <a:pPr marL="285750" lvl="0" indent="-285750" algn="l" defTabSz="1507937" rtl="0" eaLnBrk="1" latinLnBrk="0" hangingPunct="1">
                        <a:lnSpc>
                          <a:spcPct val="107000"/>
                        </a:lnSpc>
                        <a:spcAft>
                          <a:spcPts val="800"/>
                        </a:spcAft>
                        <a:buFont typeface="Arial" panose="020B0604020202020204" pitchFamily="34" charset="0"/>
                        <a:buChar cha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Perinatal Improvement Programme agreed in principle by Health Board Jan 2026; final revisions by Independent Oversight Panel be incorporated and approved at July 2026 Health Board. 70% of recommendations delivered.</a:t>
                      </a:r>
                    </a:p>
                  </a:txBody>
                  <a:tcPr marL="68580" marR="68580" marT="0" marB="0"/>
                </a:tc>
                <a:extLst>
                  <a:ext uri="{0D108BD9-81ED-4DB2-BD59-A6C34878D82A}">
                    <a16:rowId xmlns:a16="http://schemas.microsoft.com/office/drawing/2014/main" val="2081941963"/>
                  </a:ext>
                </a:extLst>
              </a:tr>
              <a:tr h="1100324">
                <a:tc>
                  <a:txBody>
                    <a:bodyPr/>
                    <a:lstStyle/>
                    <a:p>
                      <a:pPr marL="342900" lvl="0" indent="-342900">
                        <a:lnSpc>
                          <a:spcPct val="107000"/>
                        </a:lnSpc>
                        <a:buFont typeface="Symbol" panose="05050102010706020507" pitchFamily="18" charset="2"/>
                        <a:buChar char=""/>
                      </a:pPr>
                      <a:r>
                        <a:rPr lang="en-GB" sz="1500" dirty="0">
                          <a:effectLst/>
                          <a:latin typeface="Verdana" panose="020B0604030504040204" pitchFamily="34" charset="0"/>
                          <a:ea typeface="Calibri" panose="020F0502020204030204" pitchFamily="34" charset="0"/>
                          <a:cs typeface="Arial" panose="020B0604020202020204" pitchFamily="34" charset="0"/>
                        </a:rPr>
                        <a:t>Ensure that the agreed actions in the family-led review into Swansea Bay maternity services are progressed in line with agreed timescales and report progress to Welsh Government monthly, highlighting risks to delivery.</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85750" lvl="0" indent="-285750">
                        <a:buFont typeface="Arial" panose="020B0604020202020204" pitchFamily="34" charset="0"/>
                        <a:buChar cha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The agreed actions of the family led review have been integrated to the Independent Review improvement plan – Jan 2026. 70% of recommendations delivered.</a:t>
                      </a:r>
                    </a:p>
                    <a:p>
                      <a:pPr marL="285750" lvl="0" indent="-285750">
                        <a:buFont typeface="Arial" panose="020B0604020202020204" pitchFamily="34" charset="0"/>
                        <a:buChar cha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Reporting to Welsh Government on quarterly basis, additional independent assessment reported by Independent Observer to Cabinet Secretary on quarterly basis.</a:t>
                      </a:r>
                    </a:p>
                    <a:p>
                      <a:pPr>
                        <a:lnSpc>
                          <a:spcPct val="107000"/>
                        </a:lnSpc>
                        <a:spcAft>
                          <a:spcPts val="800"/>
                        </a:spcAft>
                        <a:buNone/>
                      </a:pPr>
                      <a:r>
                        <a:rPr lang="en-GB" sz="1500" dirty="0">
                          <a:effectLst/>
                          <a:latin typeface="Verdana" panose="020B0604030504040204" pitchFamily="34" charset="0"/>
                          <a:ea typeface="Calibri" panose="020F0502020204030204" pitchFamily="34" charset="0"/>
                          <a:cs typeface="Arial" panose="020B0604020202020204" pitchFamily="34" charset="0"/>
                        </a:rPr>
                        <a:t> </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2782796"/>
                  </a:ext>
                </a:extLst>
              </a:tr>
              <a:tr h="658793">
                <a:tc>
                  <a:txBody>
                    <a:bodyPr/>
                    <a:lstStyle/>
                    <a:p>
                      <a:pPr marL="342900" lvl="0" indent="-342900" algn="l" defTabSz="1507937" rtl="0" eaLnBrk="1" latinLnBrk="0" hangingPunct="1">
                        <a:lnSpc>
                          <a:spcPct val="107000"/>
                        </a:lnSpc>
                        <a:buFont typeface="Symbol" panose="05050102010706020507" pitchFamily="18" charset="2"/>
                        <a:buChar cha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Receive a positive assessment from the Welsh Government independent</a:t>
                      </a:r>
                    </a:p>
                    <a:p>
                      <a:pPr marL="342900" lvl="0" indent="-342900" algn="l" defTabSz="1507937" rtl="0" eaLnBrk="1" latinLnBrk="0" hangingPunct="1">
                        <a:lnSpc>
                          <a:spcPct val="107000"/>
                        </a:lnSpc>
                        <a:buFont typeface="Symbol" panose="05050102010706020507" pitchFamily="18" charset="2"/>
                        <a:buChar cha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observer on progress against the agreed maternity and neonatal action plan.</a:t>
                      </a:r>
                    </a:p>
                  </a:txBody>
                  <a:tcPr marL="68580" marR="68580" marT="0" marB="0"/>
                </a:tc>
                <a:tc>
                  <a:txBody>
                    <a:bodyPr/>
                    <a:lstStyle/>
                    <a:p>
                      <a:pPr marL="0" marR="0" lvl="0" indent="0" algn="l" defTabSz="1507937" rtl="0" eaLnBrk="1" fontAlgn="auto" latinLnBrk="0" hangingPunct="1">
                        <a:lnSpc>
                          <a:spcPct val="107000"/>
                        </a:lnSpc>
                        <a:spcBef>
                          <a:spcPts val="0"/>
                        </a:spcBef>
                        <a:spcAft>
                          <a:spcPts val="800"/>
                        </a:spcAft>
                        <a:buClrTx/>
                        <a:buSzTx/>
                        <a:buFont typeface="Symbol" panose="05050102010706020507" pitchFamily="18" charset="2"/>
                        <a:buNone/>
                        <a:tabLst/>
                        <a:defRPr/>
                      </a:pPr>
                      <a:r>
                        <a:rPr lang="en-GB" sz="1500" b="1"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Complete</a:t>
                      </a:r>
                    </a:p>
                    <a:p>
                      <a:pPr marL="285750" marR="0" lvl="0" indent="-285750" algn="l" defTabSz="1507937"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Positive assessment received on 31 March 2026, full response to be brought to Health Board meeting in May 2026. </a:t>
                      </a:r>
                    </a:p>
                  </a:txBody>
                  <a:tcPr marL="68580" marR="68580" marT="0" marB="0"/>
                </a:tc>
                <a:extLst>
                  <a:ext uri="{0D108BD9-81ED-4DB2-BD59-A6C34878D82A}">
                    <a16:rowId xmlns:a16="http://schemas.microsoft.com/office/drawing/2014/main" val="1434591134"/>
                  </a:ext>
                </a:extLst>
              </a:tr>
              <a:tr h="1388500">
                <a:tc>
                  <a:txBody>
                    <a:bodyPr/>
                    <a:lstStyle/>
                    <a:p>
                      <a:pPr marL="342900" lvl="0" indent="-342900" algn="l" defTabSz="1507937" rtl="0" eaLnBrk="1" latinLnBrk="0" hangingPunct="1">
                        <a:lnSpc>
                          <a:spcPct val="107000"/>
                        </a:lnSpc>
                        <a:buFont typeface="Symbol" panose="05050102010706020507" pitchFamily="18" charset="2"/>
                        <a:buChar cha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Agree a set of sustainability conditions with Welsh Government that can be used to track improvements.</a:t>
                      </a:r>
                    </a:p>
                  </a:txBody>
                  <a:tcPr marL="68580" marR="68580" marT="0" marB="0"/>
                </a:tc>
                <a:tc>
                  <a:txBody>
                    <a:bodyPr/>
                    <a:lstStyle/>
                    <a:p>
                      <a:pPr marL="342900" marR="0" lvl="0" indent="-342900" algn="l" defTabSz="1507937"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"Scorecard" in development mapping ten thematic recommendations with key metrics to track improvements - July 2026</a:t>
                      </a:r>
                    </a:p>
                    <a:p>
                      <a:pPr marL="342900" lvl="0" indent="-342900" algn="l" defTabSz="1507937" rtl="0" eaLnBrk="1" latinLnBrk="0" hangingPunct="1">
                        <a:lnSpc>
                          <a:spcPct val="107000"/>
                        </a:lnSpc>
                        <a:buFont typeface="Arial" panose="020B0604020202020204" pitchFamily="34" charset="0"/>
                        <a:buChar cha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Have developed Perinatal reporting to Board through Quality &amp; Safety committee Jul 2025</a:t>
                      </a:r>
                    </a:p>
                    <a:p>
                      <a:pPr marL="342900" lvl="0" indent="-342900" algn="l" defTabSz="1507937" rtl="0" eaLnBrk="1" latinLnBrk="0" hangingPunct="1">
                        <a:lnSpc>
                          <a:spcPct val="107000"/>
                        </a:lnSpc>
                        <a:buFont typeface="Arial" panose="020B0604020202020204" pitchFamily="34" charset="0"/>
                        <a:buChar cha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Routinely reviewing staff retention and well-being plan – revised plan signed off Jan 2026</a:t>
                      </a:r>
                    </a:p>
                    <a:p>
                      <a:pPr marL="342900" lvl="0" indent="-342900" algn="l" defTabSz="1507937" rtl="0" eaLnBrk="1" latinLnBrk="0" hangingPunct="1">
                        <a:lnSpc>
                          <a:spcPct val="107000"/>
                        </a:lnSpc>
                        <a:buFont typeface="Arial" panose="020B0604020202020204" pitchFamily="34" charset="0"/>
                        <a:buChar cha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Pulse surveys underway – quarterly </a:t>
                      </a:r>
                    </a:p>
                    <a:p>
                      <a:pPr marL="342900" lvl="0" indent="-342900" algn="l" defTabSz="1507937" rtl="0" eaLnBrk="1" latinLnBrk="0" hangingPunct="1">
                        <a:lnSpc>
                          <a:spcPct val="107000"/>
                        </a:lnSpc>
                        <a:spcAft>
                          <a:spcPts val="800"/>
                        </a:spcAft>
                        <a:buFont typeface="Arial" panose="020B0604020202020204" pitchFamily="34" charset="0"/>
                        <a:buChar cha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Robust Governance processes in place – Dec 2025</a:t>
                      </a:r>
                    </a:p>
                  </a:txBody>
                  <a:tcPr marL="68580" marR="68580" marT="0" marB="0"/>
                </a:tc>
                <a:extLst>
                  <a:ext uri="{0D108BD9-81ED-4DB2-BD59-A6C34878D82A}">
                    <a16:rowId xmlns:a16="http://schemas.microsoft.com/office/drawing/2014/main" val="120436488"/>
                  </a:ext>
                </a:extLst>
              </a:tr>
              <a:tr h="975810">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Evidence effective Board scrutiny and oversight of maternity and neonatal services.</a:t>
                      </a:r>
                    </a:p>
                  </a:txBody>
                  <a:tcPr marL="68580" marR="68580" marT="0" marB="0"/>
                </a:tc>
                <a:tc>
                  <a:txBody>
                    <a:bodyPr/>
                    <a:lstStyle/>
                    <a:p>
                      <a:r>
                        <a:rPr lang="en-GB" sz="1500" b="1" kern="1200" dirty="0">
                          <a:solidFill>
                            <a:schemeClr val="dk1"/>
                          </a:solidFill>
                          <a:effectLst/>
                          <a:latin typeface="Verdana" panose="020B0604030504040204" pitchFamily="34" charset="0"/>
                          <a:ea typeface="Verdana" panose="020B0604030504040204" pitchFamily="34" charset="0"/>
                          <a:cs typeface="+mn-cs"/>
                        </a:rPr>
                        <a:t>Complete</a:t>
                      </a:r>
                      <a:endParaRPr lang="en-GB" sz="1500" kern="1200" dirty="0">
                        <a:solidFill>
                          <a:schemeClr val="dk1"/>
                        </a:solidFill>
                        <a:effectLst/>
                        <a:latin typeface="Verdana" panose="020B0604030504040204" pitchFamily="34" charset="0"/>
                        <a:ea typeface="Verdana" panose="020B0604030504040204" pitchFamily="34" charset="0"/>
                        <a:cs typeface="+mn-cs"/>
                      </a:endParaRPr>
                    </a:p>
                    <a:p>
                      <a:pPr lvl="0"/>
                      <a:r>
                        <a:rPr lang="en-GB" sz="1500" kern="1200" dirty="0">
                          <a:solidFill>
                            <a:schemeClr val="dk1"/>
                          </a:solidFill>
                          <a:effectLst/>
                          <a:latin typeface="Verdana" panose="020B0604030504040204" pitchFamily="34" charset="0"/>
                          <a:ea typeface="Verdana" panose="020B0604030504040204" pitchFamily="34" charset="0"/>
                          <a:cs typeface="+mn-cs"/>
                        </a:rPr>
                        <a:t>Governance structure in place – July 2025; updated Dec 2025</a:t>
                      </a:r>
                    </a:p>
                    <a:p>
                      <a:pPr marL="1039719" lvl="1" indent="-285750" algn="l" defTabSz="1507937" rtl="0" eaLnBrk="1" latinLnBrk="0" hangingPunct="1">
                        <a:lnSpc>
                          <a:spcPct val="107000"/>
                        </a:lnSpc>
                        <a:buFont typeface="Arial" panose="020B0604020202020204" pitchFamily="34" charset="0"/>
                        <a:buChar char="•"/>
                      </a:pPr>
                      <a:r>
                        <a:rPr lang="en-GB" sz="15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Although complete, we will continue to review and benchmark against other HBs on cyclical basis to seek out best practice</a:t>
                      </a:r>
                    </a:p>
                  </a:txBody>
                  <a:tcPr/>
                </a:tc>
                <a:extLst>
                  <a:ext uri="{0D108BD9-81ED-4DB2-BD59-A6C34878D82A}">
                    <a16:rowId xmlns:a16="http://schemas.microsoft.com/office/drawing/2014/main" val="3096599463"/>
                  </a:ext>
                </a:extLst>
              </a:tr>
              <a:tr h="546534">
                <a:tc>
                  <a:txBody>
                    <a:bodyPr/>
                    <a:lstStyle/>
                    <a:p>
                      <a:pPr marL="342900" lvl="0" indent="-342900" algn="l" defTabSz="1507937" rtl="0" eaLnBrk="1" latinLnBrk="0" hangingPunct="1">
                        <a:lnSpc>
                          <a:spcPct val="107000"/>
                        </a:lnSpc>
                        <a:buFont typeface="Symbol" panose="05050102010706020507" pitchFamily="18" charset="2"/>
                        <a:buChar char=""/>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Embed the maternity and neo-natal dashboard across the service to</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demonstrate that data is driving real decision making.</a:t>
                      </a:r>
                    </a:p>
                  </a:txBody>
                  <a:tcPr marL="68580" marR="68580" marT="0" marB="0"/>
                </a:tc>
                <a:tc>
                  <a:txBody>
                    <a:bodyPr/>
                    <a:lstStyle/>
                    <a:p>
                      <a:pPr>
                        <a:lnSpc>
                          <a:spcPct val="107000"/>
                        </a:lnSpc>
                        <a:spcAft>
                          <a:spcPts val="800"/>
                        </a:spcAft>
                        <a:buNone/>
                      </a:pPr>
                      <a:r>
                        <a:rPr lang="en-GB" sz="1500" b="1" dirty="0">
                          <a:effectLst/>
                          <a:latin typeface="Verdana" panose="020B0604030504040204" pitchFamily="34" charset="0"/>
                          <a:ea typeface="Verdana" panose="020B0604030504040204" pitchFamily="34" charset="0"/>
                          <a:cs typeface="Arial" panose="020B0604020202020204" pitchFamily="34" charset="0"/>
                        </a:rPr>
                        <a:t>Complete</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buNone/>
                      </a:pPr>
                      <a:r>
                        <a:rPr lang="en-GB" sz="1500" dirty="0">
                          <a:effectLst/>
                          <a:latin typeface="Verdana" panose="020B0604030504040204" pitchFamily="34" charset="0"/>
                          <a:ea typeface="Verdana" panose="020B0604030504040204" pitchFamily="34" charset="0"/>
                          <a:cs typeface="Arial" panose="020B0604020202020204" pitchFamily="34" charset="0"/>
                        </a:rPr>
                        <a:t> </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4737449"/>
                  </a:ext>
                </a:extLst>
              </a:tr>
              <a:tr h="1583625">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Regularly review the risk register, appropriate risk management, and mitigations.</a:t>
                      </a:r>
                    </a:p>
                  </a:txBody>
                  <a:tcPr marL="68580" marR="68580" marT="0" marB="0"/>
                </a:tc>
                <a:tc>
                  <a:txBody>
                    <a:bodyPr/>
                    <a:lstStyle/>
                    <a:p>
                      <a:pPr>
                        <a:lnSpc>
                          <a:spcPct val="107000"/>
                        </a:lnSpc>
                        <a:spcAft>
                          <a:spcPts val="800"/>
                        </a:spcAft>
                        <a:buNone/>
                      </a:pPr>
                      <a:r>
                        <a:rPr lang="en-GB" sz="1500" b="1" dirty="0">
                          <a:effectLst/>
                          <a:latin typeface="Verdana" panose="020B0604030504040204" pitchFamily="34" charset="0"/>
                          <a:ea typeface="Verdana" panose="020B0604030504040204" pitchFamily="34" charset="0"/>
                          <a:cs typeface="Arial" panose="020B0604020202020204" pitchFamily="34" charset="0"/>
                        </a:rPr>
                        <a:t>Ongoing</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lnSpc>
                          <a:spcPct val="107000"/>
                        </a:lnSpc>
                        <a:spcAft>
                          <a:spcPts val="800"/>
                        </a:spcAft>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The risk register is reviewed at monthly Perinatal committee and flagged at Quality &amp; Safety Committee and through to the Board</a:t>
                      </a:r>
                    </a:p>
                    <a:p>
                      <a:pPr marL="285750" lvl="0" indent="-285750" algn="l" defTabSz="1507937" rtl="0" eaLnBrk="1" latinLnBrk="0" hangingPunct="1">
                        <a:lnSpc>
                          <a:spcPct val="107000"/>
                        </a:lnSpc>
                        <a:spcAft>
                          <a:spcPts val="800"/>
                        </a:spcAft>
                        <a:buFont typeface="Arial" panose="020B0604020202020204" pitchFamily="34" charset="0"/>
                        <a:buChar char="•"/>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Development of an organisation-wide Learning and Improvement Group (due to launch Q3 26/27 will further embed thematic learning from LRI/NRIs, complaints and concerns processes, Listening to People, and other feedback channels.</a:t>
                      </a:r>
                    </a:p>
                  </a:txBody>
                  <a:tcPr marL="68580" marR="68580" marT="0" marB="0"/>
                </a:tc>
                <a:extLst>
                  <a:ext uri="{0D108BD9-81ED-4DB2-BD59-A6C34878D82A}">
                    <a16:rowId xmlns:a16="http://schemas.microsoft.com/office/drawing/2014/main" val="3256335798"/>
                  </a:ext>
                </a:extLst>
              </a:tr>
              <a:tr h="1527587">
                <a:tc>
                  <a:txBody>
                    <a:bodyPr/>
                    <a:lstStyle/>
                    <a:p>
                      <a:pPr marL="342900" lvl="0" indent="-342900">
                        <a:lnSpc>
                          <a:spcPct val="107000"/>
                        </a:lnSpc>
                        <a:spcAft>
                          <a:spcPts val="800"/>
                        </a:spcAft>
                        <a:buFont typeface="Symbol" panose="05050102010706020507" pitchFamily="18" charset="2"/>
                        <a:buChar char=""/>
                      </a:pPr>
                      <a:r>
                        <a:rPr lang="en-GB" sz="1500" dirty="0">
                          <a:effectLst/>
                          <a:latin typeface="Verdana" panose="020B0604030504040204" pitchFamily="34" charset="0"/>
                          <a:ea typeface="Verdana" panose="020B0604030504040204" pitchFamily="34" charset="0"/>
                          <a:cs typeface="Arial" panose="020B0604020202020204" pitchFamily="34" charset="0"/>
                        </a:rPr>
                        <a:t>Regularly review against agreed outcomes to demonstrate that there is continued embedding of the LRI/NRIs, complaints and concerns process within quality governance, ensuring responses in a timely manner.</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500" b="1" dirty="0">
                          <a:effectLst/>
                          <a:latin typeface="Verdana" panose="020B0604030504040204" pitchFamily="34" charset="0"/>
                          <a:ea typeface="Verdana" panose="020B0604030504040204" pitchFamily="34" charset="0"/>
                          <a:cs typeface="Arial" panose="020B0604020202020204" pitchFamily="34" charset="0"/>
                        </a:rPr>
                        <a:t>Ongoing</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0000"/>
                        </a:lnSpc>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Monthly reporting through Perinatal Committee and Board</a:t>
                      </a:r>
                    </a:p>
                    <a:p>
                      <a:pPr marL="342900" lvl="0" indent="-342900">
                        <a:lnSpc>
                          <a:spcPct val="100000"/>
                        </a:lnSpc>
                        <a:spcAft>
                          <a:spcPts val="800"/>
                        </a:spcAft>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Ward to Board reporting</a:t>
                      </a:r>
                      <a:endPar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endParaRPr>
                    </a:p>
                    <a:p>
                      <a:pPr marL="342900" lvl="0" indent="-342900">
                        <a:lnSpc>
                          <a:spcPct val="100000"/>
                        </a:lnSpc>
                        <a:spcAft>
                          <a:spcPts val="800"/>
                        </a:spcAft>
                        <a:buFont typeface="Arial" panose="020B0604020202020204" pitchFamily="34" charset="0"/>
                        <a:buChar char="•"/>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Development of an organisation-wide Learning and Improvement Group (due to launch Q3 26/27 will further embed thematic learning from LRI/NRIs, complaints and concerns processes, Listening to People, and other feedback channels.</a:t>
                      </a:r>
                    </a:p>
                  </a:txBody>
                  <a:tcPr marL="68580" marR="68580" marT="0" marB="0"/>
                </a:tc>
                <a:extLst>
                  <a:ext uri="{0D108BD9-81ED-4DB2-BD59-A6C34878D82A}">
                    <a16:rowId xmlns:a16="http://schemas.microsoft.com/office/drawing/2014/main" val="514377706"/>
                  </a:ext>
                </a:extLst>
              </a:tr>
              <a:tr h="1113861">
                <a:tc>
                  <a:txBody>
                    <a:bodyPr/>
                    <a:lstStyle/>
                    <a:p>
                      <a:pPr marL="342900" lvl="0" indent="-342900">
                        <a:lnSpc>
                          <a:spcPct val="107000"/>
                        </a:lnSpc>
                        <a:buFont typeface="Symbol" panose="05050102010706020507" pitchFamily="18" charset="2"/>
                        <a:buChar char=""/>
                      </a:pPr>
                      <a:r>
                        <a:rPr lang="en-GB" sz="1500" dirty="0">
                          <a:effectLst/>
                          <a:latin typeface="Verdana" panose="020B0604030504040204" pitchFamily="34" charset="0"/>
                          <a:ea typeface="Verdana" panose="020B0604030504040204" pitchFamily="34" charset="0"/>
                          <a:cs typeface="Arial" panose="020B0604020202020204" pitchFamily="34" charset="0"/>
                        </a:rPr>
                        <a:t>Evidence a joint and effective PMRT meetings across the service with</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228600">
                        <a:lnSpc>
                          <a:spcPct val="107000"/>
                        </a:lnSpc>
                        <a:spcAft>
                          <a:spcPts val="800"/>
                        </a:spcAft>
                        <a:buNone/>
                      </a:pPr>
                      <a:r>
                        <a:rPr lang="en-GB" sz="1500" dirty="0">
                          <a:effectLst/>
                          <a:latin typeface="Verdana" panose="020B0604030504040204" pitchFamily="34" charset="0"/>
                          <a:ea typeface="Verdana" panose="020B0604030504040204" pitchFamily="34" charset="0"/>
                          <a:cs typeface="Arial" panose="020B0604020202020204" pitchFamily="34" charset="0"/>
                        </a:rPr>
                        <a:t>engagement of affected families.</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500" b="1" dirty="0">
                          <a:effectLst/>
                          <a:latin typeface="Verdana" panose="020B0604030504040204" pitchFamily="34" charset="0"/>
                          <a:ea typeface="Verdana" panose="020B0604030504040204" pitchFamily="34" charset="0"/>
                          <a:cs typeface="Arial" panose="020B0604020202020204" pitchFamily="34" charset="0"/>
                        </a:rPr>
                        <a:t>Ongoing</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lgn="l" defTabSz="1507937" rtl="0" eaLnBrk="1" latinLnBrk="0" hangingPunct="1">
                        <a:lnSpc>
                          <a:spcPct val="107000"/>
                        </a:lnSpc>
                        <a:spcAft>
                          <a:spcPts val="800"/>
                        </a:spcAft>
                        <a:buFont typeface="Arial" panose="020B0604020202020204" pitchFamily="34" charset="0"/>
                        <a:buChar char="•"/>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Part of the improvement plan and reported through Perinatal committee</a:t>
                      </a:r>
                    </a:p>
                    <a:p>
                      <a:pPr marL="285750" lvl="0" indent="-285750" algn="l" defTabSz="1507937" rtl="0" eaLnBrk="1" latinLnBrk="0" hangingPunct="1">
                        <a:lnSpc>
                          <a:spcPct val="107000"/>
                        </a:lnSpc>
                        <a:spcAft>
                          <a:spcPts val="800"/>
                        </a:spcAft>
                        <a:buFont typeface="Arial" panose="020B0604020202020204" pitchFamily="34" charset="0"/>
                        <a:buChar char="•"/>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Evidence of ongoing family engagement throughout investigations, including contact, communication, and feedback; 100% of families are engaged in investigations which trigger duty of candour. </a:t>
                      </a:r>
                    </a:p>
                  </a:txBody>
                  <a:tcPr marL="68580" marR="68580" marT="0" marB="0"/>
                </a:tc>
                <a:extLst>
                  <a:ext uri="{0D108BD9-81ED-4DB2-BD59-A6C34878D82A}">
                    <a16:rowId xmlns:a16="http://schemas.microsoft.com/office/drawing/2014/main" val="3186426611"/>
                  </a:ext>
                </a:extLst>
              </a:tr>
            </a:tbl>
          </a:graphicData>
        </a:graphic>
      </p:graphicFrame>
    </p:spTree>
    <p:extLst>
      <p:ext uri="{BB962C8B-B14F-4D97-AF65-F5344CB8AC3E}">
        <p14:creationId xmlns:p14="http://schemas.microsoft.com/office/powerpoint/2010/main" val="38733367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E1F52-CEAC-E4A1-7AED-D8160239E45A}"/>
            </a:ext>
          </a:extLst>
        </p:cNvPr>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A7615B1C-E0CD-D916-0DDA-7AEF2974AD5C}"/>
              </a:ext>
            </a:extLst>
          </p:cNvPr>
          <p:cNvGraphicFramePr>
            <a:graphicFrameLocks noGrp="1"/>
          </p:cNvGraphicFramePr>
          <p:nvPr>
            <p:extLst>
              <p:ext uri="{D42A27DB-BD31-4B8C-83A1-F6EECF244321}">
                <p14:modId xmlns:p14="http://schemas.microsoft.com/office/powerpoint/2010/main" val="3087166225"/>
              </p:ext>
            </p:extLst>
          </p:nvPr>
        </p:nvGraphicFramePr>
        <p:xfrm>
          <a:off x="0" y="553999"/>
          <a:ext cx="20105688" cy="10755353"/>
        </p:xfrm>
        <a:graphic>
          <a:graphicData uri="http://schemas.openxmlformats.org/drawingml/2006/table">
            <a:tbl>
              <a:tblPr firstRow="1" bandRow="1">
                <a:tableStyleId>{5C22544A-7EE6-4342-B048-85BDC9FD1C3A}</a:tableStyleId>
              </a:tblPr>
              <a:tblGrid>
                <a:gridCol w="5867400">
                  <a:extLst>
                    <a:ext uri="{9D8B030D-6E8A-4147-A177-3AD203B41FA5}">
                      <a16:colId xmlns:a16="http://schemas.microsoft.com/office/drawing/2014/main" val="2050005337"/>
                    </a:ext>
                  </a:extLst>
                </a:gridCol>
                <a:gridCol w="14238288">
                  <a:extLst>
                    <a:ext uri="{9D8B030D-6E8A-4147-A177-3AD203B41FA5}">
                      <a16:colId xmlns:a16="http://schemas.microsoft.com/office/drawing/2014/main" val="3256999765"/>
                    </a:ext>
                  </a:extLst>
                </a:gridCol>
              </a:tblGrid>
              <a:tr h="352228">
                <a:tc>
                  <a:txBody>
                    <a:bodyPr/>
                    <a:lstStyle/>
                    <a:p>
                      <a:pPr>
                        <a:lnSpc>
                          <a:spcPct val="107000"/>
                        </a:lnSpc>
                        <a:spcAft>
                          <a:spcPts val="800"/>
                        </a:spcAft>
                        <a:buNone/>
                      </a:pPr>
                      <a:r>
                        <a:rPr lang="en-GB" sz="15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5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841566">
                <a:tc>
                  <a:txBody>
                    <a:bodyPr/>
                    <a:lstStyle/>
                    <a:p>
                      <a:pPr marL="342900" lvl="0" indent="-342900">
                        <a:lnSpc>
                          <a:spcPct val="107000"/>
                        </a:lnSpc>
                        <a:spcAft>
                          <a:spcPts val="800"/>
                        </a:spcAft>
                        <a:buFont typeface="Symbol" panose="05050102010706020507" pitchFamily="18" charset="2"/>
                        <a:buChar char=""/>
                      </a:pPr>
                      <a:r>
                        <a:rPr lang="en-GB" sz="1500" dirty="0">
                          <a:effectLst/>
                          <a:latin typeface="Verdana" panose="020B0604030504040204" pitchFamily="34" charset="0"/>
                          <a:ea typeface="Verdana" panose="020B0604030504040204" pitchFamily="34" charset="0"/>
                          <a:cs typeface="Arial" panose="020B0604020202020204" pitchFamily="34" charset="0"/>
                        </a:rPr>
                        <a:t>Maintain the required staffing establishment at appropriate numbers and grades.</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500" b="1" dirty="0">
                          <a:effectLst/>
                          <a:latin typeface="Verdana" panose="020B0604030504040204" pitchFamily="34" charset="0"/>
                          <a:ea typeface="Verdana" panose="020B0604030504040204" pitchFamily="34" charset="0"/>
                          <a:cs typeface="Arial" panose="020B0604020202020204" pitchFamily="34" charset="0"/>
                        </a:rPr>
                        <a:t>Ongoing</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lnSpc>
                          <a:spcPct val="107000"/>
                        </a:lnSpc>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Reported monthly through Perinatal committee, into Quality &amp; Safety committee and into Board. </a:t>
                      </a:r>
                    </a:p>
                    <a:p>
                      <a:pPr marL="285750" lvl="0" indent="-285750">
                        <a:lnSpc>
                          <a:spcPct val="107000"/>
                        </a:lnSpc>
                        <a:spcAft>
                          <a:spcPts val="800"/>
                        </a:spcAft>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Key element of performance report</a:t>
                      </a:r>
                    </a:p>
                  </a:txBody>
                  <a:tcPr marL="68580" marR="68580" marT="0" marB="0"/>
                </a:tc>
                <a:extLst>
                  <a:ext uri="{0D108BD9-81ED-4DB2-BD59-A6C34878D82A}">
                    <a16:rowId xmlns:a16="http://schemas.microsoft.com/office/drawing/2014/main" val="2081941963"/>
                  </a:ext>
                </a:extLst>
              </a:tr>
              <a:tr h="586627">
                <a:tc>
                  <a:txBody>
                    <a:bodyPr/>
                    <a:lstStyle/>
                    <a:p>
                      <a:pPr marL="342900" lvl="0" indent="-342900">
                        <a:lnSpc>
                          <a:spcPct val="107000"/>
                        </a:lnSpc>
                        <a:spcAft>
                          <a:spcPts val="800"/>
                        </a:spcAft>
                        <a:buFont typeface="Symbol" panose="05050102010706020507" pitchFamily="18" charset="2"/>
                        <a:buChar char=""/>
                      </a:pPr>
                      <a:r>
                        <a:rPr lang="en-GB" sz="1500" dirty="0">
                          <a:effectLst/>
                          <a:latin typeface="Verdana" panose="020B0604030504040204" pitchFamily="34" charset="0"/>
                          <a:ea typeface="Verdana" panose="020B0604030504040204" pitchFamily="34" charset="0"/>
                          <a:cs typeface="Arial" panose="020B0604020202020204" pitchFamily="34" charset="0"/>
                        </a:rPr>
                        <a:t>Achieve and maintain training compliance rates for all staff in maternity and neonatal services.</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500" b="1" dirty="0">
                          <a:effectLst/>
                          <a:latin typeface="Verdana" panose="020B0604030504040204" pitchFamily="34" charset="0"/>
                          <a:ea typeface="Verdana" panose="020B0604030504040204" pitchFamily="34" charset="0"/>
                          <a:cs typeface="Arial" panose="020B0604020202020204" pitchFamily="34" charset="0"/>
                        </a:rPr>
                        <a:t>Complete</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lnSpc>
                          <a:spcPct val="107000"/>
                        </a:lnSpc>
                        <a:spcAft>
                          <a:spcPts val="800"/>
                        </a:spcAft>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Reviewed at monthly performance and perinatal committee – key element of the report</a:t>
                      </a:r>
                    </a:p>
                  </a:txBody>
                  <a:tcPr marL="68580" marR="68580" marT="0" marB="0"/>
                </a:tc>
                <a:extLst>
                  <a:ext uri="{0D108BD9-81ED-4DB2-BD59-A6C34878D82A}">
                    <a16:rowId xmlns:a16="http://schemas.microsoft.com/office/drawing/2014/main" val="2012782796"/>
                  </a:ext>
                </a:extLst>
              </a:tr>
              <a:tr h="997235">
                <a:tc>
                  <a:txBody>
                    <a:bodyPr/>
                    <a:lstStyle/>
                    <a:p>
                      <a:pPr marL="342900" lvl="0" indent="-342900">
                        <a:lnSpc>
                          <a:spcPct val="107000"/>
                        </a:lnSpc>
                        <a:spcAft>
                          <a:spcPts val="800"/>
                        </a:spcAft>
                        <a:buFont typeface="Symbol" panose="05050102010706020507" pitchFamily="18" charset="2"/>
                        <a:buChar char=""/>
                      </a:pPr>
                      <a:r>
                        <a:rPr lang="en-GB" sz="1500" dirty="0">
                          <a:effectLst/>
                          <a:latin typeface="Verdana" panose="020B0604030504040204" pitchFamily="34" charset="0"/>
                          <a:ea typeface="Verdana" panose="020B0604030504040204" pitchFamily="34" charset="0"/>
                          <a:cs typeface="Arial" panose="020B0604020202020204" pitchFamily="34" charset="0"/>
                        </a:rPr>
                        <a:t>Demonstrate required corrective action against Patient Reported Outcome Measures and Patient Reported Experience Measures data for maternity and neonatal services.</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500" b="1" dirty="0">
                          <a:effectLst/>
                          <a:latin typeface="Verdana" panose="020B0604030504040204" pitchFamily="34" charset="0"/>
                          <a:ea typeface="Verdana" panose="020B0604030504040204" pitchFamily="34" charset="0"/>
                          <a:cs typeface="Arial" panose="020B0604020202020204" pitchFamily="34" charset="0"/>
                        </a:rPr>
                        <a:t>Ongoing</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lnSpc>
                          <a:spcPct val="107000"/>
                        </a:lnSpc>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All reported monthly through Perinatal committee, into Quality &amp; Safety committee and into Board. </a:t>
                      </a:r>
                    </a:p>
                    <a:p>
                      <a:pPr marL="285750" lvl="0" indent="-285750">
                        <a:lnSpc>
                          <a:spcPct val="107000"/>
                        </a:lnSpc>
                        <a:spcAft>
                          <a:spcPts val="800"/>
                        </a:spcAft>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Additional requirements included in perinatal improvement plan</a:t>
                      </a:r>
                    </a:p>
                  </a:txBody>
                  <a:tcPr marL="68580" marR="68580" marT="0" marB="0"/>
                </a:tc>
                <a:extLst>
                  <a:ext uri="{0D108BD9-81ED-4DB2-BD59-A6C34878D82A}">
                    <a16:rowId xmlns:a16="http://schemas.microsoft.com/office/drawing/2014/main" val="1434591134"/>
                  </a:ext>
                </a:extLst>
              </a:tr>
              <a:tr h="2371202">
                <a:tc>
                  <a:txBody>
                    <a:bodyPr/>
                    <a:lstStyle/>
                    <a:p>
                      <a:pPr marL="342900" lvl="0" indent="-342900">
                        <a:lnSpc>
                          <a:spcPct val="107000"/>
                        </a:lnSpc>
                        <a:spcAft>
                          <a:spcPts val="800"/>
                        </a:spcAft>
                        <a:buFont typeface="Symbol" panose="05050102010706020507" pitchFamily="18" charset="2"/>
                        <a:buChar char=""/>
                      </a:pPr>
                      <a:r>
                        <a:rPr lang="en-GB" sz="1500" dirty="0">
                          <a:effectLst/>
                          <a:latin typeface="Verdana" panose="020B0604030504040204" pitchFamily="34" charset="0"/>
                          <a:ea typeface="Verdana" panose="020B0604030504040204" pitchFamily="34" charset="0"/>
                          <a:cs typeface="Arial" panose="020B0604020202020204" pitchFamily="34" charset="0"/>
                        </a:rPr>
                        <a:t>Evidence how women and family feedback shapes service design within the health board.</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500" b="1" dirty="0">
                          <a:effectLst/>
                          <a:latin typeface="Verdana" panose="020B0604030504040204" pitchFamily="34" charset="0"/>
                          <a:ea typeface="Verdana" panose="020B0604030504040204" pitchFamily="34" charset="0"/>
                          <a:cs typeface="Arial" panose="020B0604020202020204" pitchFamily="34" charset="0"/>
                        </a:rPr>
                        <a:t>Ongoing – </a:t>
                      </a:r>
                      <a:r>
                        <a:rPr lang="en-GB" sz="1500" dirty="0">
                          <a:effectLst/>
                          <a:latin typeface="Verdana" panose="020B0604030504040204" pitchFamily="34" charset="0"/>
                          <a:ea typeface="Verdana" panose="020B0604030504040204" pitchFamily="34" charset="0"/>
                          <a:cs typeface="Arial" panose="020B0604020202020204" pitchFamily="34" charset="0"/>
                        </a:rPr>
                        <a:t>Perinatal Improvement Plan</a:t>
                      </a:r>
                      <a:r>
                        <a:rPr lang="en-GB" sz="1500" b="1" dirty="0">
                          <a:effectLst/>
                          <a:latin typeface="Verdana" panose="020B0604030504040204" pitchFamily="34" charset="0"/>
                          <a:ea typeface="Verdana" panose="020B0604030504040204" pitchFamily="34" charset="0"/>
                          <a:cs typeface="Arial" panose="020B0604020202020204" pitchFamily="34" charset="0"/>
                        </a:rPr>
                        <a:t> </a:t>
                      </a:r>
                      <a:r>
                        <a:rPr lang="en-GB" sz="1500" dirty="0">
                          <a:effectLst/>
                          <a:latin typeface="Verdana" panose="020B0604030504040204" pitchFamily="34" charset="0"/>
                          <a:ea typeface="Verdana" panose="020B0604030504040204" pitchFamily="34" charset="0"/>
                          <a:cs typeface="Arial" panose="020B0604020202020204" pitchFamily="34" charset="0"/>
                        </a:rPr>
                        <a:t>outlines Engagement strategy as follows:</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lnSpc>
                          <a:spcPct val="107000"/>
                        </a:lnSpc>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the service itself, mostly using its own contact with service users; ongoing rolling programme with reporting through Perinatal Committee.</a:t>
                      </a:r>
                    </a:p>
                    <a:p>
                      <a:pPr marL="285750" lvl="0" indent="-285750">
                        <a:lnSpc>
                          <a:spcPct val="107000"/>
                        </a:lnSpc>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corporate teams, particularly DICE </a:t>
                      </a:r>
                    </a:p>
                    <a:p>
                      <a:pPr marL="285750" lvl="0" indent="-285750">
                        <a:lnSpc>
                          <a:spcPct val="107000"/>
                        </a:lnSpc>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“Always on” engagement at a pan-Health Board level which sees generic engagement activity offering up insights and feedback relevant to the maternity and neonatal services. Ongoing  </a:t>
                      </a:r>
                    </a:p>
                    <a:p>
                      <a:pPr marL="285750" lvl="0" indent="-285750">
                        <a:lnSpc>
                          <a:spcPct val="107000"/>
                        </a:lnSpc>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Mapping of groups across the Swansea and Neath Port Talbot areas – completed April 2026</a:t>
                      </a:r>
                    </a:p>
                    <a:p>
                      <a:pPr marL="285750" lvl="0" indent="-285750" algn="l" defTabSz="1507937" rtl="0" eaLnBrk="1" latinLnBrk="0" hangingPunct="1">
                        <a:lnSpc>
                          <a:spcPct val="107000"/>
                        </a:lnSpc>
                        <a:spcAft>
                          <a:spcPts val="800"/>
                        </a:spcAft>
                        <a:buFont typeface="Arial" panose="020B0604020202020204" pitchFamily="34" charset="0"/>
                        <a:buChar char="•"/>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Development of a Network of Sounding Boards, including a Women's sounding board that can focus on maternal experiences, as part of the Women’s Health Plan – completed April 2026</a:t>
                      </a:r>
                    </a:p>
                  </a:txBody>
                  <a:tcPr marL="68580" marR="68580" marT="0" marB="0"/>
                </a:tc>
                <a:extLst>
                  <a:ext uri="{0D108BD9-81ED-4DB2-BD59-A6C34878D82A}">
                    <a16:rowId xmlns:a16="http://schemas.microsoft.com/office/drawing/2014/main" val="350607485"/>
                  </a:ext>
                </a:extLst>
              </a:tr>
              <a:tr h="2881082">
                <a:tc>
                  <a:txBody>
                    <a:bodyPr/>
                    <a:lstStyle/>
                    <a:p>
                      <a:pPr marL="342900" lvl="0" indent="-342900">
                        <a:lnSpc>
                          <a:spcPct val="107000"/>
                        </a:lnSpc>
                        <a:spcAft>
                          <a:spcPts val="800"/>
                        </a:spcAft>
                        <a:buFont typeface="Symbol" panose="05050102010706020507" pitchFamily="18" charset="2"/>
                        <a:buChar char=""/>
                      </a:pPr>
                      <a:r>
                        <a:rPr lang="en-GB" sz="1500" dirty="0">
                          <a:effectLst/>
                          <a:latin typeface="Verdana" panose="020B0604030504040204" pitchFamily="34" charset="0"/>
                          <a:ea typeface="Verdana" panose="020B0604030504040204" pitchFamily="34" charset="0"/>
                          <a:cs typeface="Arial" panose="020B0604020202020204" pitchFamily="34" charset="0"/>
                        </a:rPr>
                        <a:t>Provide assurance that clinical leadership is consistent, visible, effective, and that leadership development support is in place.</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500" b="1" dirty="0">
                          <a:effectLst/>
                          <a:latin typeface="Verdana" panose="020B0604030504040204" pitchFamily="34" charset="0"/>
                          <a:ea typeface="Verdana" panose="020B0604030504040204" pitchFamily="34" charset="0"/>
                          <a:cs typeface="Arial" panose="020B0604020202020204" pitchFamily="34" charset="0"/>
                        </a:rPr>
                        <a:t>Complete</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lnSpc>
                          <a:spcPct val="107000"/>
                        </a:lnSpc>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Senior clinical staff present as required by BAPM guidance; underpinned by audit cycle and key indicators which include care planning in decision making. Reported to Perinatal Committee on monthly basis, as follows:</a:t>
                      </a:r>
                    </a:p>
                    <a:p>
                      <a:pPr marL="742950" lvl="1" indent="-285750" algn="l" defTabSz="1507937" rtl="0" eaLnBrk="1" latinLnBrk="0" hangingPunct="1">
                        <a:lnSpc>
                          <a:spcPct val="107000"/>
                        </a:lnSpc>
                        <a:buFont typeface="Courier New" panose="02070309020205020404" pitchFamily="49" charset="0"/>
                        <a:buChar char="o"/>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Neonatal senior clinician presence in complicated deliveries </a:t>
                      </a:r>
                      <a:r>
                        <a:rPr lang="en-GB" sz="1500" kern="1200" dirty="0" err="1">
                          <a:solidFill>
                            <a:schemeClr val="dk1"/>
                          </a:solidFill>
                          <a:effectLst/>
                          <a:latin typeface="Verdana" panose="020B0604030504040204" pitchFamily="34" charset="0"/>
                          <a:ea typeface="Verdana" panose="020B0604030504040204" pitchFamily="34" charset="0"/>
                          <a:cs typeface="Arial" panose="020B0604020202020204" pitchFamily="34" charset="0"/>
                        </a:rPr>
                        <a:t>inc</a:t>
                      </a: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 presence at deliveries &lt; 28 weeks gestation compliance against British Association of Perinatal Medicine (BAPM) guidelines</a:t>
                      </a:r>
                    </a:p>
                    <a:p>
                      <a:pPr marL="742950" lvl="1" indent="-285750" algn="l" defTabSz="1507937" rtl="0" eaLnBrk="1" latinLnBrk="0" hangingPunct="1">
                        <a:lnSpc>
                          <a:spcPct val="107000"/>
                        </a:lnSpc>
                        <a:buFont typeface="Courier New" panose="02070309020205020404" pitchFamily="49" charset="0"/>
                        <a:buChar char="o"/>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Senior obstetrics presence at complicated Caesarean Section or rotational forceps deliveries as per Royal College of Obstetrician and Gynaecologists guidelines.</a:t>
                      </a:r>
                    </a:p>
                    <a:p>
                      <a:pPr marL="742950" lvl="1" indent="-285750" algn="l" defTabSz="1507937" rtl="0" eaLnBrk="1" latinLnBrk="0" hangingPunct="1">
                        <a:lnSpc>
                          <a:spcPct val="107000"/>
                        </a:lnSpc>
                        <a:buFont typeface="Courier New" panose="02070309020205020404" pitchFamily="49" charset="0"/>
                        <a:buChar char="o"/>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All Wales Midwifery Care Guidelines in Midwifery-led Birth settings.</a:t>
                      </a:r>
                    </a:p>
                    <a:p>
                      <a:pPr marL="285750" lvl="0" indent="-285750">
                        <a:lnSpc>
                          <a:spcPct val="107000"/>
                        </a:lnSpc>
                        <a:spcAft>
                          <a:spcPts val="800"/>
                        </a:spcAft>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Multidisciplinary Team Development Programme rooted in compassionate leadership, culture and behaviours to be delivered between Feb and April 2026 - </a:t>
                      </a: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Focus on embedding the learning from the leadership development programme and consideration of next phases of cascade following the evaluation.</a:t>
                      </a:r>
                    </a:p>
                  </a:txBody>
                  <a:tcPr marL="68580" marR="68580" marT="0" marB="0"/>
                </a:tc>
                <a:extLst>
                  <a:ext uri="{0D108BD9-81ED-4DB2-BD59-A6C34878D82A}">
                    <a16:rowId xmlns:a16="http://schemas.microsoft.com/office/drawing/2014/main" val="1689982056"/>
                  </a:ext>
                </a:extLst>
              </a:tr>
              <a:tr h="2725413">
                <a:tc>
                  <a:txBody>
                    <a:bodyPr/>
                    <a:lstStyle/>
                    <a:p>
                      <a:pPr marL="342900" lvl="0" indent="-342900">
                        <a:lnSpc>
                          <a:spcPct val="107000"/>
                        </a:lnSpc>
                        <a:spcAft>
                          <a:spcPts val="800"/>
                        </a:spcAft>
                        <a:buFont typeface="Symbol" panose="05050102010706020507" pitchFamily="18" charset="2"/>
                        <a:buChar char=""/>
                      </a:pPr>
                      <a:r>
                        <a:rPr lang="en-GB" sz="1500" dirty="0">
                          <a:effectLst/>
                          <a:latin typeface="Verdana" panose="020B0604030504040204" pitchFamily="34" charset="0"/>
                          <a:ea typeface="Verdana" panose="020B0604030504040204" pitchFamily="34" charset="0"/>
                          <a:cs typeface="Arial" panose="020B0604020202020204" pitchFamily="34" charset="0"/>
                        </a:rPr>
                        <a:t>Provide assurance and evidence of an improving culture through appropriate surveys, and/or qualitative assessment for maternity and neo-natal services.</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500" b="1" dirty="0">
                          <a:effectLst/>
                          <a:latin typeface="Verdana" panose="020B0604030504040204" pitchFamily="34" charset="0"/>
                          <a:ea typeface="Verdana" panose="020B0604030504040204" pitchFamily="34" charset="0"/>
                          <a:cs typeface="Arial" panose="020B0604020202020204" pitchFamily="34" charset="0"/>
                        </a:rPr>
                        <a:t>Ongoing</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lnSpc>
                          <a:spcPct val="107000"/>
                        </a:lnSpc>
                        <a:buFont typeface="Arial" panose="020B0604020202020204" pitchFamily="34" charset="0"/>
                        <a:buChar char="•"/>
                      </a:pPr>
                      <a:r>
                        <a:rPr lang="en-GB" sz="1500" dirty="0">
                          <a:effectLst/>
                          <a:latin typeface="Verdana" panose="020B0604030504040204" pitchFamily="34" charset="0"/>
                          <a:ea typeface="Verdana" panose="020B0604030504040204" pitchFamily="34" charset="0"/>
                          <a:cs typeface="Arial" panose="020B0604020202020204" pitchFamily="34" charset="0"/>
                        </a:rPr>
                        <a:t>Reported through monthly Perinatal committee and includes:</a:t>
                      </a:r>
                    </a:p>
                    <a:p>
                      <a:pPr marL="742950" lvl="1" indent="-285750">
                        <a:lnSpc>
                          <a:spcPct val="107000"/>
                        </a:lnSpc>
                        <a:buFont typeface="Courier New" panose="02070309020205020404" pitchFamily="49" charset="0"/>
                        <a:buChar char="o"/>
                      </a:pPr>
                      <a:r>
                        <a:rPr lang="en-GB" sz="1500" dirty="0">
                          <a:effectLst/>
                          <a:latin typeface="Verdana" panose="020B0604030504040204" pitchFamily="34" charset="0"/>
                          <a:ea typeface="Verdana" panose="020B0604030504040204" pitchFamily="34" charset="0"/>
                          <a:cs typeface="Arial" panose="020B0604020202020204" pitchFamily="34" charset="0"/>
                        </a:rPr>
                        <a:t>Workforce heat maps that cover staff feedback</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500" dirty="0">
                          <a:effectLst/>
                          <a:latin typeface="Verdana" panose="020B0604030504040204" pitchFamily="34" charset="0"/>
                          <a:ea typeface="Verdana" panose="020B0604030504040204" pitchFamily="34" charset="0"/>
                          <a:cs typeface="Arial" panose="020B0604020202020204" pitchFamily="34" charset="0"/>
                        </a:rPr>
                        <a:t>Patient feedback</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500" dirty="0">
                          <a:effectLst/>
                          <a:latin typeface="Verdana" panose="020B0604030504040204" pitchFamily="34" charset="0"/>
                          <a:ea typeface="Verdana" panose="020B0604030504040204" pitchFamily="34" charset="0"/>
                          <a:cs typeface="Arial" panose="020B0604020202020204" pitchFamily="34" charset="0"/>
                        </a:rPr>
                        <a:t>Guardian service</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500" dirty="0">
                          <a:effectLst/>
                          <a:latin typeface="Verdana" panose="020B0604030504040204" pitchFamily="34" charset="0"/>
                          <a:ea typeface="Verdana" panose="020B0604030504040204" pitchFamily="34" charset="0"/>
                          <a:cs typeface="Arial" panose="020B0604020202020204" pitchFamily="34" charset="0"/>
                        </a:rPr>
                        <a:t>Patient voices forum</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500" dirty="0">
                          <a:effectLst/>
                          <a:latin typeface="Verdana" panose="020B0604030504040204" pitchFamily="34" charset="0"/>
                          <a:ea typeface="Verdana" panose="020B0604030504040204" pitchFamily="34" charset="0"/>
                          <a:cs typeface="Arial" panose="020B0604020202020204" pitchFamily="34" charset="0"/>
                        </a:rPr>
                        <a:t>Pulse surveys</a:t>
                      </a:r>
                      <a:endParaRPr lang="en-GB" sz="15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1500" dirty="0">
                          <a:effectLst/>
                          <a:latin typeface="Verdana" panose="020B0604030504040204" pitchFamily="34" charset="0"/>
                          <a:ea typeface="Verdana" panose="020B0604030504040204" pitchFamily="34" charset="0"/>
                          <a:cs typeface="Arial" panose="020B0604020202020204" pitchFamily="34" charset="0"/>
                        </a:rPr>
                        <a:t>Feedback from all visitors reporting positive change</a:t>
                      </a:r>
                    </a:p>
                    <a:p>
                      <a:pPr marL="285750" lvl="0" indent="-285750" algn="l" defTabSz="1507937" rtl="0" eaLnBrk="1" latinLnBrk="0" hangingPunct="1">
                        <a:lnSpc>
                          <a:spcPct val="107000"/>
                        </a:lnSpc>
                        <a:spcAft>
                          <a:spcPts val="800"/>
                        </a:spcAft>
                        <a:buFont typeface="Arial" panose="020B0604020202020204" pitchFamily="34" charset="0"/>
                        <a:buChar char="•"/>
                      </a:pPr>
                      <a:r>
                        <a:rPr lang="en-GB" sz="15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Implementation of Rate My Shift for a six-month pilot in collaboration with HEIW - pilot approved 06/26 with plan of Implementation in 09/26</a:t>
                      </a:r>
                    </a:p>
                  </a:txBody>
                  <a:tcPr marL="68580" marR="68580" marT="0" marB="0"/>
                </a:tc>
                <a:extLst>
                  <a:ext uri="{0D108BD9-81ED-4DB2-BD59-A6C34878D82A}">
                    <a16:rowId xmlns:a16="http://schemas.microsoft.com/office/drawing/2014/main" val="3005126706"/>
                  </a:ext>
                </a:extLst>
              </a:tr>
            </a:tbl>
          </a:graphicData>
        </a:graphic>
      </p:graphicFrame>
      <p:sp>
        <p:nvSpPr>
          <p:cNvPr id="3" name="TextBox 2">
            <a:extLst>
              <a:ext uri="{FF2B5EF4-FFF2-40B4-BE49-F238E27FC236}">
                <a16:creationId xmlns:a16="http://schemas.microsoft.com/office/drawing/2014/main" id="{971E939B-2605-74ED-7731-42D1AA266A8E}"/>
              </a:ext>
            </a:extLst>
          </p:cNvPr>
          <p:cNvSpPr txBox="1"/>
          <p:nvPr/>
        </p:nvSpPr>
        <p:spPr>
          <a:xfrm>
            <a:off x="-5556" y="0"/>
            <a:ext cx="20105688" cy="553998"/>
          </a:xfrm>
          <a:prstGeom prst="rect">
            <a:avLst/>
          </a:prstGeom>
          <a:solidFill>
            <a:srgbClr val="002060"/>
          </a:solidFill>
        </p:spPr>
        <p:txBody>
          <a:bodyPr wrap="square" rtlCol="0">
            <a:spAutoFit/>
          </a:bodyPr>
          <a:lstStyle/>
          <a:p>
            <a:pPr lvl="0" algn="ctr">
              <a:spcAft>
                <a:spcPts val="989"/>
              </a:spcAft>
              <a:defRPr/>
            </a:pPr>
            <a:r>
              <a:rPr kumimoji="0" lang="en-GB" sz="3000" b="1" i="0" u="none" strike="noStrike" kern="1200" cap="none" spc="0" normalizeH="0" baseline="0" noProof="0" dirty="0">
                <a:ln>
                  <a:noFill/>
                </a:ln>
                <a:solidFill>
                  <a:prstClr val="white"/>
                </a:solidFill>
                <a:effectLst/>
                <a:uLnTx/>
                <a:uFillTx/>
                <a:ea typeface="+mn-ea"/>
                <a:cs typeface="+mn-cs"/>
              </a:rPr>
              <a:t>Targeted Intervention (Level 4) – Maternity &amp; Neonates</a:t>
            </a:r>
          </a:p>
        </p:txBody>
      </p:sp>
    </p:spTree>
    <p:extLst>
      <p:ext uri="{BB962C8B-B14F-4D97-AF65-F5344CB8AC3E}">
        <p14:creationId xmlns:p14="http://schemas.microsoft.com/office/powerpoint/2010/main" val="8083051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717F21-F590-18A1-9399-4E8E772B9393}"/>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93D7C4EF-01D2-6BA0-D5CE-FC2B22DDAC1D}"/>
              </a:ext>
            </a:extLst>
          </p:cNvPr>
          <p:cNvGraphicFramePr>
            <a:graphicFrameLocks noGrp="1"/>
          </p:cNvGraphicFramePr>
          <p:nvPr>
            <p:extLst>
              <p:ext uri="{D42A27DB-BD31-4B8C-83A1-F6EECF244321}">
                <p14:modId xmlns:p14="http://schemas.microsoft.com/office/powerpoint/2010/main" val="1339168203"/>
              </p:ext>
            </p:extLst>
          </p:nvPr>
        </p:nvGraphicFramePr>
        <p:xfrm>
          <a:off x="34549" y="570708"/>
          <a:ext cx="20105688" cy="10738642"/>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274754">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bg1"/>
                          </a:solidFill>
                          <a:effectLst/>
                          <a:latin typeface="Verdana" panose="020B0604030504040204" pitchFamily="34" charset="0"/>
                          <a:ea typeface="Verdana" panose="020B0604030504040204" pitchFamily="34" charset="0"/>
                          <a:cs typeface="+mn-cs"/>
                        </a:rPr>
                        <a:t>TI Target: </a:t>
                      </a:r>
                      <a:r>
                        <a:rPr lang="en-GB" sz="1800" b="0" i="0" dirty="0">
                          <a:solidFill>
                            <a:schemeClr val="bg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173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554926024"/>
                  </a:ext>
                </a:extLst>
              </a:tr>
              <a:tr h="787338">
                <a:tc gridSpan="3">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1800" b="0" i="0" dirty="0">
                          <a:solidFill>
                            <a:schemeClr val="dk1"/>
                          </a:solidFill>
                          <a:effectLst/>
                          <a:latin typeface="Verdana" panose="020B0604030504040204" pitchFamily="34" charset="0"/>
                          <a:ea typeface="Verdana" panose="020B0604030504040204" pitchFamily="34" charset="0"/>
                          <a:cs typeface="+mn-cs"/>
                        </a:rPr>
                        <a:t>The number of Clinically Optimised patients should be &lt;100 at any one time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E5BC"/>
                    </a:solidFill>
                  </a:tcPr>
                </a:tc>
                <a:tc hMerge="1">
                  <a:txBody>
                    <a:bodyPr/>
                    <a:lstStyle/>
                    <a:p>
                      <a:pPr algn="ctr"/>
                      <a:endParaRPr lang="en-GB" sz="20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ctr"/>
                      <a:endParaRPr lang="en-GB" sz="20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87682202"/>
                  </a:ext>
                </a:extLst>
              </a:tr>
              <a:tr h="8676550">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b="0" dirty="0">
                          <a:solidFill>
                            <a:schemeClr val="tx1"/>
                          </a:solidFill>
                          <a:latin typeface="Verdana" panose="020B0604030504040204" pitchFamily="34" charset="0"/>
                          <a:ea typeface="Verdana" panose="020B0604030504040204" pitchFamily="34" charset="0"/>
                        </a:rPr>
                        <a:t>In June 2026, the organisation reported that there were 173 patients classified as being clinically optimised which is an improvement on the 192 reported in May 2026</a:t>
                      </a:r>
                      <a:r>
                        <a:rPr lang="en-GB" sz="1800" b="1" dirty="0">
                          <a:solidFill>
                            <a:schemeClr val="tx1"/>
                          </a:solidFill>
                          <a:latin typeface="Verdana" panose="020B0604030504040204" pitchFamily="34" charset="0"/>
                          <a:ea typeface="Verdana" panose="020B0604030504040204" pitchFamily="34" charset="0"/>
                        </a:rPr>
                        <a:t>.</a:t>
                      </a:r>
                    </a:p>
                    <a:p>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actions are we taking to improve?</a:t>
                      </a:r>
                    </a:p>
                    <a:p>
                      <a:pPr marL="285750" indent="-285750" eaLnBrk="0" fontAlgn="base" hangingPunct="0">
                        <a:spcBef>
                          <a:spcPct val="0"/>
                        </a:spcBef>
                        <a:spcAft>
                          <a:spcPct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Continue to Strengthen D2RA in line with outcomes requested by the Older Peoples Programme Board, this includes delivering the implementation plan for Pathway 1 over the next 8 weeks which has been endorsed by ROAG.  In addition, the finalisation of the P2 Workshop and starting the workshop to map and agree the processes and escalations for Pathway 3.</a:t>
                      </a:r>
                    </a:p>
                    <a:p>
                      <a:pPr marL="285750" marR="0" lvl="0" indent="-285750" algn="l" defTabSz="1507937"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GB" sz="1800" b="0" i="0" u="none" strike="noStrike" kern="1200" noProof="0" dirty="0">
                          <a:solidFill>
                            <a:srgbClr val="000000"/>
                          </a:solidFill>
                          <a:latin typeface="Verdana" panose="020B0604030504040204" pitchFamily="34" charset="0"/>
                          <a:ea typeface="Verdana" panose="020B0604030504040204" pitchFamily="34" charset="0"/>
                          <a:cs typeface="Arial"/>
                        </a:rPr>
                        <a:t>Optimal hospital flow is being rolled out.  All pilot wards delivering 2 early morning discharges</a:t>
                      </a:r>
                      <a:endParaRPr lang="en-GB" sz="1800" dirty="0">
                        <a:latin typeface="Verdana" panose="020B0604030504040204" pitchFamily="34" charset="0"/>
                        <a:ea typeface="Verdana" panose="020B0604030504040204" pitchFamily="34" charset="0"/>
                      </a:endParaRPr>
                    </a:p>
                    <a:p>
                      <a:pPr marL="285750" indent="-285750" eaLnBrk="0" fontAlgn="base" hangingPunct="0">
                        <a:spcBef>
                          <a:spcPct val="0"/>
                        </a:spcBef>
                        <a:spcAft>
                          <a:spcPct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Alignment work with UEC 3 Pillar Programme and Older Peoples Programme is underway.</a:t>
                      </a:r>
                    </a:p>
                    <a:p>
                      <a:pPr marL="285750" indent="-285750" eaLnBrk="0" fontAlgn="base" hangingPunct="0">
                        <a:spcBef>
                          <a:spcPct val="0"/>
                        </a:spcBef>
                        <a:spcAft>
                          <a:spcPct val="0"/>
                        </a:spcAft>
                        <a:buFont typeface="Arial" panose="020B0604020202020204" pitchFamily="34" charset="0"/>
                        <a:buChar char="•"/>
                      </a:pPr>
                      <a:r>
                        <a:rPr lang="en-GB" sz="1800" b="0" i="0" u="none" strike="noStrike" kern="1200" noProof="0" dirty="0">
                          <a:solidFill>
                            <a:srgbClr val="000000"/>
                          </a:solidFill>
                          <a:latin typeface="Verdana" panose="020B0604030504040204" pitchFamily="34" charset="0"/>
                          <a:ea typeface="Verdana" panose="020B0604030504040204" pitchFamily="34" charset="0"/>
                          <a:cs typeface="Arial"/>
                        </a:rPr>
                        <a:t>Assessment capacity is being ringfenced to create space for assessment</a:t>
                      </a:r>
                    </a:p>
                    <a:p>
                      <a:pPr marL="285750" indent="-285750" eaLnBrk="0" fontAlgn="base" hangingPunct="0">
                        <a:spcBef>
                          <a:spcPct val="0"/>
                        </a:spcBef>
                        <a:spcAft>
                          <a:spcPct val="0"/>
                        </a:spcAft>
                        <a:buFont typeface="Arial" panose="020B0604020202020204" pitchFamily="34" charset="0"/>
                        <a:buChar char="•"/>
                      </a:pPr>
                      <a:r>
                        <a:rPr lang="en-GB" sz="1800" b="0" i="0" u="none" strike="noStrike" kern="1200" noProof="0" dirty="0">
                          <a:solidFill>
                            <a:srgbClr val="000000"/>
                          </a:solidFill>
                          <a:latin typeface="Verdana" panose="020B0604030504040204" pitchFamily="34" charset="0"/>
                          <a:ea typeface="Verdana" panose="020B0604030504040204" pitchFamily="34" charset="0"/>
                          <a:cs typeface="Arial"/>
                        </a:rPr>
                        <a:t>Improved alignment via Regional Partnership Board on delivery of our COP reduction programme</a:t>
                      </a:r>
                      <a:endParaRPr lang="en-GB" sz="1800" dirty="0">
                        <a:latin typeface="Verdana" panose="020B0604030504040204" pitchFamily="34" charset="0"/>
                        <a:ea typeface="Verdana" panose="020B0604030504040204" pitchFamily="34" charset="0"/>
                      </a:endParaRPr>
                    </a:p>
                    <a:p>
                      <a:pPr marL="0" indent="0" algn="l" defTabSz="1507937" rtl="0" eaLnBrk="1" latinLnBrk="0" hangingPunct="1">
                        <a:buFont typeface="Arial" panose="020B0604020202020204" pitchFamily="34" charset="0"/>
                        <a:buNone/>
                      </a:pPr>
                      <a:endParaRPr lang="en-GB" sz="1800" b="0" kern="1200" dirty="0">
                        <a:solidFill>
                          <a:srgbClr val="FF0000"/>
                        </a:solidFill>
                        <a:latin typeface="Verdana" panose="020B0604030504040204" pitchFamily="34" charset="0"/>
                        <a:ea typeface="Verdana" panose="020B0604030504040204" pitchFamily="34" charset="0"/>
                        <a:cs typeface="+mn-cs"/>
                      </a:endParaRPr>
                    </a:p>
                    <a:p>
                      <a:r>
                        <a:rPr lang="en-GB" sz="1800" b="1" dirty="0">
                          <a:solidFill>
                            <a:schemeClr val="tx1"/>
                          </a:solidFill>
                          <a:latin typeface="Verdana" panose="020B0604030504040204" pitchFamily="34" charset="0"/>
                          <a:ea typeface="Verdana" panose="020B0604030504040204" pitchFamily="34" charset="0"/>
                        </a:rPr>
                        <a:t>What are the risks to delivery?</a:t>
                      </a:r>
                    </a:p>
                    <a:p>
                      <a:pPr marL="285750" lvl="0" indent="-285750" algn="l" defTabSz="1507937" rtl="0" eaLnBrk="1" latinLnBrk="0" hangingPunct="1">
                        <a:lnSpc>
                          <a:spcPct val="100000"/>
                        </a:lnSpc>
                        <a:spcBef>
                          <a:spcPts val="0"/>
                        </a:spcBef>
                        <a:spcAft>
                          <a:spcPts val="0"/>
                        </a:spcAft>
                        <a:buFont typeface="Arial" panose="020B0604020202020204" pitchFamily="34" charset="0"/>
                        <a:buChar char="•"/>
                      </a:pPr>
                      <a:r>
                        <a:rPr lang="en-GB" sz="1800" b="1" kern="1200" dirty="0">
                          <a:solidFill>
                            <a:schemeClr val="tx1"/>
                          </a:solidFill>
                          <a:latin typeface="Verdana" panose="020B0604030504040204" pitchFamily="34" charset="0"/>
                          <a:ea typeface="Verdana" panose="020B0604030504040204" pitchFamily="34" charset="0"/>
                          <a:cs typeface="+mn-cs"/>
                        </a:rPr>
                        <a:t>Reliance on major system change</a:t>
                      </a:r>
                      <a:r>
                        <a:rPr lang="en-GB" sz="1800" b="0" kern="1200" dirty="0">
                          <a:solidFill>
                            <a:schemeClr val="tx1"/>
                          </a:solidFill>
                          <a:latin typeface="Verdana" panose="020B0604030504040204" pitchFamily="34" charset="0"/>
                          <a:ea typeface="Verdana" panose="020B0604030504040204" pitchFamily="34" charset="0"/>
                          <a:cs typeface="+mn-cs"/>
                        </a:rPr>
                        <a:t>: success depends on full adoption of SPOA + push-flow model + Frailty Model</a:t>
                      </a:r>
                      <a:endParaRPr lang="en-US" sz="1800" b="0" kern="1200" dirty="0">
                        <a:solidFill>
                          <a:schemeClr val="tx1"/>
                        </a:solidFill>
                        <a:latin typeface="Verdana" panose="020B0604030504040204" pitchFamily="34" charset="0"/>
                        <a:ea typeface="Verdana" panose="020B0604030504040204" pitchFamily="34" charset="0"/>
                        <a:cs typeface="+mn-cs"/>
                      </a:endParaRP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kern="1200" dirty="0">
                          <a:solidFill>
                            <a:schemeClr val="tx1"/>
                          </a:solidFill>
                          <a:latin typeface="Verdana" panose="020B0604030504040204" pitchFamily="34" charset="0"/>
                          <a:ea typeface="Verdana" panose="020B0604030504040204" pitchFamily="34" charset="0"/>
                          <a:cs typeface="+mn-cs"/>
                        </a:rPr>
                        <a:t>Workforce reallocation risk</a:t>
                      </a:r>
                      <a:r>
                        <a:rPr lang="en-GB" sz="1800" b="0" kern="1200" dirty="0">
                          <a:solidFill>
                            <a:schemeClr val="tx1"/>
                          </a:solidFill>
                          <a:latin typeface="Verdana" panose="020B0604030504040204" pitchFamily="34" charset="0"/>
                          <a:ea typeface="Verdana" panose="020B0604030504040204" pitchFamily="34" charset="0"/>
                          <a:cs typeface="+mn-cs"/>
                        </a:rPr>
                        <a:t>: shifting staff/funding (primary care → UEC) may not be achieved or sustained</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kern="1200" dirty="0">
                          <a:solidFill>
                            <a:schemeClr val="tx1"/>
                          </a:solidFill>
                          <a:latin typeface="Verdana" panose="020B0604030504040204" pitchFamily="34" charset="0"/>
                          <a:ea typeface="Verdana" panose="020B0604030504040204" pitchFamily="34" charset="0"/>
                          <a:cs typeface="+mn-cs"/>
                        </a:rPr>
                        <a:t>Flow dependency risk</a:t>
                      </a:r>
                      <a:r>
                        <a:rPr lang="en-GB" sz="1800" b="0" kern="1200" dirty="0">
                          <a:solidFill>
                            <a:schemeClr val="tx1"/>
                          </a:solidFill>
                          <a:latin typeface="Verdana" panose="020B0604030504040204" pitchFamily="34" charset="0"/>
                          <a:ea typeface="Verdana" panose="020B0604030504040204" pitchFamily="34" charset="0"/>
                          <a:cs typeface="+mn-cs"/>
                        </a:rPr>
                        <a:t>: plan requires sustained improvements in discharge and bed turnover, including flow of the high numbers of clinically optimised patients</a:t>
                      </a:r>
                    </a:p>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6" name="TextBox 5">
            <a:extLst>
              <a:ext uri="{FF2B5EF4-FFF2-40B4-BE49-F238E27FC236}">
                <a16:creationId xmlns:a16="http://schemas.microsoft.com/office/drawing/2014/main" id="{62112C38-489D-2E6B-C53E-426CD855CFFB}"/>
              </a:ext>
            </a:extLst>
          </p:cNvPr>
          <p:cNvSpPr txBox="1"/>
          <p:nvPr/>
        </p:nvSpPr>
        <p:spPr>
          <a:xfrm>
            <a:off x="-5556" y="-6"/>
            <a:ext cx="20105688" cy="584775"/>
          </a:xfrm>
          <a:prstGeom prst="rect">
            <a:avLst/>
          </a:prstGeom>
          <a:solidFill>
            <a:srgbClr val="FCE5BC"/>
          </a:solidFill>
        </p:spPr>
        <p:txBody>
          <a:bodyPr wrap="square" rtlCol="0">
            <a:spAutoFit/>
          </a:bodyPr>
          <a:lstStyle/>
          <a:p>
            <a:pPr lvl="0" algn="ctr" defTabSz="1507937">
              <a:spcAft>
                <a:spcPts val="1979"/>
              </a:spcAft>
              <a:defRPr/>
            </a:pPr>
            <a:r>
              <a:rPr lang="en-GB" sz="3200" b="1" dirty="0"/>
              <a:t>Care is delivered in partnership with our communities in safe and appropriate settings, supported by innovation</a:t>
            </a:r>
            <a:endParaRPr kumimoji="0" lang="en-GB" sz="3200" b="1" i="0" u="none" strike="noStrike" kern="1200" cap="none" spc="0" normalizeH="0" baseline="0" noProof="0" dirty="0">
              <a:ln>
                <a:noFill/>
              </a:ln>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BCC8137E-3EFD-4281-99E1-3FCEC526313F}"/>
              </a:ext>
            </a:extLst>
          </p:cNvPr>
          <p:cNvPicPr>
            <a:picLocks noChangeAspect="1"/>
          </p:cNvPicPr>
          <p:nvPr/>
        </p:nvPicPr>
        <p:blipFill>
          <a:blip r:embed="rId2"/>
          <a:stretch>
            <a:fillRect/>
          </a:stretch>
        </p:blipFill>
        <p:spPr>
          <a:xfrm>
            <a:off x="514284" y="2903287"/>
            <a:ext cx="8765716" cy="5135630"/>
          </a:xfrm>
          <a:prstGeom prst="rect">
            <a:avLst/>
          </a:prstGeom>
        </p:spPr>
      </p:pic>
      <p:pic>
        <p:nvPicPr>
          <p:cNvPr id="8" name="Picture 7">
            <a:extLst>
              <a:ext uri="{FF2B5EF4-FFF2-40B4-BE49-F238E27FC236}">
                <a16:creationId xmlns:a16="http://schemas.microsoft.com/office/drawing/2014/main" id="{C72E5603-79B8-BC8B-0B05-983DDA2FC47A}"/>
              </a:ext>
            </a:extLst>
          </p:cNvPr>
          <p:cNvPicPr>
            <a:picLocks noChangeAspect="1"/>
          </p:cNvPicPr>
          <p:nvPr/>
        </p:nvPicPr>
        <p:blipFill>
          <a:blip r:embed="rId3"/>
          <a:stretch>
            <a:fillRect/>
          </a:stretch>
        </p:blipFill>
        <p:spPr>
          <a:xfrm>
            <a:off x="756444" y="8397875"/>
            <a:ext cx="8281397" cy="2590800"/>
          </a:xfrm>
          <a:prstGeom prst="rect">
            <a:avLst/>
          </a:prstGeom>
        </p:spPr>
      </p:pic>
    </p:spTree>
    <p:extLst>
      <p:ext uri="{BB962C8B-B14F-4D97-AF65-F5344CB8AC3E}">
        <p14:creationId xmlns:p14="http://schemas.microsoft.com/office/powerpoint/2010/main" val="17098923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C694D-637D-CB38-3C92-58CCCB8A7550}"/>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9B9EE68A-0C4E-E3E7-C5C2-155D1CD4D91D}"/>
              </a:ext>
            </a:extLst>
          </p:cNvPr>
          <p:cNvGraphicFramePr>
            <a:graphicFrameLocks noGrp="1"/>
          </p:cNvGraphicFramePr>
          <p:nvPr>
            <p:extLst>
              <p:ext uri="{D42A27DB-BD31-4B8C-83A1-F6EECF244321}">
                <p14:modId xmlns:p14="http://schemas.microsoft.com/office/powerpoint/2010/main" val="2774930637"/>
              </p:ext>
            </p:extLst>
          </p:nvPr>
        </p:nvGraphicFramePr>
        <p:xfrm>
          <a:off x="0" y="570708"/>
          <a:ext cx="20105688" cy="10738642"/>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136367">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dk1"/>
                          </a:solidFill>
                          <a:effectLst/>
                          <a:latin typeface="Verdana" panose="020B0604030504040204" pitchFamily="34" charset="0"/>
                          <a:ea typeface="Verdana" panose="020B0604030504040204" pitchFamily="34" charset="0"/>
                          <a:cs typeface="+mn-cs"/>
                        </a:rPr>
                        <a:t>Increase in the take up of the NHS App by 25% (from a March 2026 baseline)</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b="0" dirty="0">
                          <a:solidFill>
                            <a:schemeClr val="tx1"/>
                          </a:solidFill>
                          <a:latin typeface="Verdana" panose="020B0604030504040204" pitchFamily="34" charset="0"/>
                          <a:ea typeface="Verdana" panose="020B0604030504040204" pitchFamily="34" charset="0"/>
                        </a:rPr>
                        <a:t>98,045 registered users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554926024"/>
                  </a:ext>
                </a:extLst>
              </a:tr>
              <a:tr h="9602275">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solidFill>
                            <a:schemeClr val="tx1"/>
                          </a:solidFill>
                          <a:latin typeface="Verdana" panose="020B0604030504040204" pitchFamily="34" charset="0"/>
                          <a:ea typeface="Verdana" panose="020B0604030504040204" pitchFamily="34" charset="0"/>
                        </a:rPr>
                        <a:t>How are we doing? </a:t>
                      </a:r>
                    </a:p>
                    <a:p>
                      <a:pPr marL="457200" lvl="0" indent="-45720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As of the end of June 2026, there were 98,045 registered users of the NHS Wales App within Swansea Bay.</a:t>
                      </a:r>
                    </a:p>
                    <a:p>
                      <a:pPr marL="457200" lvl="0" indent="-45720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Registrations are currently increasing at approximately 3,000 users per month</a:t>
                      </a:r>
                      <a:r>
                        <a:rPr lang="en-GB" sz="1800" kern="1200" dirty="0">
                          <a:solidFill>
                            <a:srgbClr val="FF0000"/>
                          </a:solidFill>
                          <a:effectLst/>
                          <a:latin typeface="Verdana" panose="020B0604030504040204" pitchFamily="34" charset="0"/>
                          <a:ea typeface="Verdana" panose="020B0604030504040204" pitchFamily="34" charset="0"/>
                          <a:cs typeface="+mn-cs"/>
                        </a:rPr>
                        <a:t>.</a:t>
                      </a:r>
                      <a:endParaRPr lang="en-GB" sz="1800" b="1" dirty="0">
                        <a:solidFill>
                          <a:srgbClr val="FF0000"/>
                        </a:solidFill>
                        <a:latin typeface="Verdana" panose="020B0604030504040204" pitchFamily="34" charset="0"/>
                        <a:ea typeface="Verdana" panose="020B0604030504040204" pitchFamily="34" charset="0"/>
                      </a:endParaRPr>
                    </a:p>
                    <a:p>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How do we compare across Wales? </a:t>
                      </a:r>
                    </a:p>
                    <a:p>
                      <a:pPr marL="457200" lvl="0" indent="-457200" algn="l" defTabSz="1507937" rtl="0" eaLnBrk="1" latinLnBrk="0" hangingPunct="1">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Swansea Bay’s uptake is around the national average across NHS Wales organisations, currently at 25% adoption rate, an increase of 1.5% from May</a:t>
                      </a:r>
                    </a:p>
                    <a:p>
                      <a:pPr marL="457200" lvl="0" indent="-457200" algn="l" defTabSz="1507937" rtl="0" eaLnBrk="1" latinLnBrk="0" hangingPunct="1">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Comparative adoption rates: </a:t>
                      </a:r>
                    </a:p>
                    <a:p>
                      <a:pPr marL="1211169" lvl="1" indent="-457200" algn="l" defTabSz="1507937" rtl="0" eaLnBrk="1" latinLnBrk="0" hangingPunct="1">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BCU, AB, CAV: ~24%</a:t>
                      </a:r>
                    </a:p>
                    <a:p>
                      <a:pPr marL="1211169" lvl="1" indent="-457200" algn="l" defTabSz="1507937" rtl="0" eaLnBrk="1" latinLnBrk="0" hangingPunct="1">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SBU: ~23.5%</a:t>
                      </a:r>
                    </a:p>
                    <a:p>
                      <a:pPr marL="1211169" lvl="1" indent="-457200" algn="l" defTabSz="1507937" rtl="0" eaLnBrk="1" latinLnBrk="0" hangingPunct="1">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CTM: ~23%</a:t>
                      </a:r>
                    </a:p>
                    <a:p>
                      <a:pPr marL="1211169" lvl="1" indent="-457200" algn="l" defTabSz="1507937" rtl="0" eaLnBrk="1" latinLnBrk="0" hangingPunct="1">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HDD and Powys: ~21%</a:t>
                      </a:r>
                    </a:p>
                    <a:p>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actions are we taking to improve?</a:t>
                      </a:r>
                    </a:p>
                    <a:p>
                      <a:pPr marL="457200" lvl="0" indent="-457200" algn="l" defTabSz="1507937" rtl="0" eaLnBrk="1" latinLnBrk="0" hangingPunct="1">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DHCW has been asked to provide clarification on whether individual Health Boards can undertake local promotion of the NHS Wales App, given the absence of a national awareness campaign. A response is awaited and expected by mid July.</a:t>
                      </a:r>
                    </a:p>
                    <a:p>
                      <a:pPr marL="457200" lvl="0" indent="-457200" algn="l" defTabSz="1507937" rtl="0" eaLnBrk="1" latinLnBrk="0" hangingPunct="1">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We have continued to promote access to the Swansea Bay Patient Portal (SBPP) via the NHS Wales App through existing communications channels.</a:t>
                      </a:r>
                    </a:p>
                    <a:p>
                      <a:pPr marL="457200" lvl="0" indent="-457200" algn="l" defTabSz="1507937" rtl="0" eaLnBrk="1" latinLnBrk="0" hangingPunct="1">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We are exploring opportunities to work with Primary Care colleagues and GP practices to increase awareness of the NHS Wales App and encourage patient registration, subject to national guidance and approval.</a:t>
                      </a:r>
                    </a:p>
                    <a:p>
                      <a:pPr marL="457200" lvl="0" indent="-457200" algn="l" defTabSz="1507937" rtl="0" eaLnBrk="1" latinLnBrk="0" hangingPunct="1">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Communications continue to highlight the benefits of accessing SBPP through the NHS Wales App to increase awareness and uptake across Swansea Bay.</a:t>
                      </a:r>
                    </a:p>
                    <a:p>
                      <a:endParaRPr lang="en-GB" sz="1800" b="1" dirty="0">
                        <a:solidFill>
                          <a:schemeClr val="tx1"/>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are the risks to delivery? </a:t>
                      </a:r>
                      <a:endParaRPr lang="en-GB" sz="1800" dirty="0">
                        <a:solidFill>
                          <a:schemeClr val="tx1"/>
                        </a:solidFill>
                        <a:latin typeface="Verdana" panose="020B0604030504040204" pitchFamily="34" charset="0"/>
                        <a:ea typeface="Verdana" panose="020B0604030504040204" pitchFamily="34" charset="0"/>
                      </a:endParaRPr>
                    </a:p>
                    <a:p>
                      <a:pPr marL="457200" lvl="0" indent="-457200" algn="l" defTabSz="1507937" rtl="0" eaLnBrk="1" latinLnBrk="0" hangingPunct="1">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Staff engagement across primary, secondary, and community care remains a key dependency. Increasing uptake will require consistent reinforcement at all patient touchpoints.</a:t>
                      </a:r>
                    </a:p>
                    <a:p>
                      <a:pPr marL="457200" lvl="0" indent="-457200" algn="l" defTabSz="1507937" rtl="0" eaLnBrk="1" latinLnBrk="0" hangingPunct="1">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The absence of a coordinated national awareness campaign and the lack of clarity regarding local promotional activity may limit public awareness and delay opportunities to increase uptake.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A092B2B2-DED2-7AF3-C8F8-C752B774829A}"/>
              </a:ext>
            </a:extLst>
          </p:cNvPr>
          <p:cNvSpPr txBox="1"/>
          <p:nvPr/>
        </p:nvSpPr>
        <p:spPr>
          <a:xfrm>
            <a:off x="0" y="-14068"/>
            <a:ext cx="20105688" cy="584775"/>
          </a:xfrm>
          <a:prstGeom prst="rect">
            <a:avLst/>
          </a:prstGeom>
          <a:solidFill>
            <a:srgbClr val="FCE5BC"/>
          </a:solidFill>
        </p:spPr>
        <p:txBody>
          <a:bodyPr wrap="square" rtlCol="0">
            <a:spAutoFit/>
          </a:bodyPr>
          <a:lstStyle/>
          <a:p>
            <a:pPr lvl="0" algn="ctr" defTabSz="1507937">
              <a:spcAft>
                <a:spcPts val="1979"/>
              </a:spcAft>
              <a:defRPr/>
            </a:pPr>
            <a:r>
              <a:rPr lang="en-GB" sz="3200" b="1" dirty="0"/>
              <a:t>Care is delivered in partnership with our communities in safe and appropriate settings, supported by innovation</a:t>
            </a:r>
            <a:endParaRPr kumimoji="0" lang="en-GB" sz="3200" b="1" i="0" u="none" strike="noStrike" kern="1200" cap="none" spc="0" normalizeH="0" baseline="0" noProof="0" dirty="0">
              <a:ln>
                <a:noFill/>
              </a:ln>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72B327E7-B28E-D39E-9BBA-596C13E91D5C}"/>
              </a:ext>
            </a:extLst>
          </p:cNvPr>
          <p:cNvPicPr>
            <a:picLocks noChangeAspect="1"/>
          </p:cNvPicPr>
          <p:nvPr/>
        </p:nvPicPr>
        <p:blipFill>
          <a:blip r:embed="rId2"/>
          <a:stretch>
            <a:fillRect/>
          </a:stretch>
        </p:blipFill>
        <p:spPr>
          <a:xfrm>
            <a:off x="146844" y="2911475"/>
            <a:ext cx="9367044" cy="5096545"/>
          </a:xfrm>
          <a:prstGeom prst="rect">
            <a:avLst/>
          </a:prstGeom>
        </p:spPr>
      </p:pic>
    </p:spTree>
    <p:extLst>
      <p:ext uri="{BB962C8B-B14F-4D97-AF65-F5344CB8AC3E}">
        <p14:creationId xmlns:p14="http://schemas.microsoft.com/office/powerpoint/2010/main" val="7357356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BE08C-2896-9B90-81F1-3C7340E2CCA6}"/>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B816AAD-9656-2C07-BBB1-FC1E870E915C}"/>
              </a:ext>
            </a:extLst>
          </p:cNvPr>
          <p:cNvGraphicFramePr>
            <a:graphicFrameLocks noGrp="1"/>
          </p:cNvGraphicFramePr>
          <p:nvPr>
            <p:extLst>
              <p:ext uri="{D42A27DB-BD31-4B8C-83A1-F6EECF244321}">
                <p14:modId xmlns:p14="http://schemas.microsoft.com/office/powerpoint/2010/main" val="492589904"/>
              </p:ext>
            </p:extLst>
          </p:nvPr>
        </p:nvGraphicFramePr>
        <p:xfrm>
          <a:off x="0" y="570710"/>
          <a:ext cx="20105688" cy="7008378"/>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681627">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dk1"/>
                          </a:solidFill>
                          <a:effectLst/>
                          <a:latin typeface="Verdana" panose="020B0604030504040204" pitchFamily="34" charset="0"/>
                          <a:ea typeface="Verdana" panose="020B0604030504040204" pitchFamily="34" charset="0"/>
                          <a:cs typeface="+mn-cs"/>
                        </a:rPr>
                        <a:t>Improvement in staff health and wellbeing by 1% to reach a target of 6.04% in March 2027</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b="0" dirty="0">
                          <a:solidFill>
                            <a:schemeClr val="tx1"/>
                          </a:solidFill>
                          <a:latin typeface="Verdana" panose="020B0604030504040204" pitchFamily="34" charset="0"/>
                          <a:ea typeface="Verdana" panose="020B0604030504040204" pitchFamily="34" charset="0"/>
                        </a:rPr>
                        <a:t>7.37%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307338">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Verdana" panose="020B0604030504040204" pitchFamily="34" charset="0"/>
                          <a:ea typeface="Verdana" panose="020B0604030504040204" pitchFamily="34" charset="0"/>
                          <a:cs typeface="+mn-cs"/>
                        </a:rPr>
                        <a:t>The In-month sickness absence was 7.37% in June 2026, which is an increase on 7.26% reported in May. The rolling sickness absence figure for June is 7.41% which is an increase compared to May where 7.36% was reported.</a:t>
                      </a:r>
                    </a:p>
                    <a:p>
                      <a:endParaRPr lang="en-GB" sz="1800" dirty="0">
                        <a:solidFill>
                          <a:srgbClr val="FF0000"/>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actions are we taking to improve?</a:t>
                      </a:r>
                    </a:p>
                    <a:p>
                      <a:pPr marL="457200" lvl="0" indent="-457200">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Strengthen data, governance, and early intervention to improve sickness absence management</a:t>
                      </a:r>
                    </a:p>
                    <a:p>
                      <a:pPr marL="457200" lvl="0" indent="-457200">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Maintain sickness reporting through the monthly Workforce Steering Group, feeding into R&amp;S Board</a:t>
                      </a:r>
                    </a:p>
                    <a:p>
                      <a:pPr marL="457200" lvl="0" indent="-457200">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Embed timely sickness reviews, return-to-work discussions, and access to wellbeing support</a:t>
                      </a:r>
                    </a:p>
                    <a:p>
                      <a:pPr marL="457200" lvl="0" indent="-457200">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Adopt a holistic approach to understand cultural and environmental factors influencing absence</a:t>
                      </a:r>
                    </a:p>
                    <a:p>
                      <a:pPr marL="457200" lvl="0" indent="-457200">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Target interventions in high-risk areas and promote a proactive, preventative approach to workforce wellbeing</a:t>
                      </a:r>
                    </a:p>
                    <a:p>
                      <a:endParaRPr lang="en-GB" sz="1800" dirty="0">
                        <a:solidFill>
                          <a:schemeClr val="tx1"/>
                        </a:solidFill>
                        <a:latin typeface="Verdana" panose="020B0604030504040204" pitchFamily="34" charset="0"/>
                        <a:ea typeface="Verdana" panose="020B0604030504040204" pitchFamily="34" charset="0"/>
                      </a:endParaRPr>
                    </a:p>
                    <a:p>
                      <a:r>
                        <a:rPr lang="en-GB" sz="1800" b="1" dirty="0">
                          <a:solidFill>
                            <a:schemeClr val="tx1"/>
                          </a:solidFill>
                          <a:latin typeface="Verdana" panose="020B0604030504040204" pitchFamily="34" charset="0"/>
                          <a:ea typeface="Verdana" panose="020B0604030504040204" pitchFamily="34" charset="0"/>
                        </a:rPr>
                        <a:t>What are the risks to delivery?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Verdana" panose="020B0604030504040204" pitchFamily="34" charset="0"/>
                          <a:ea typeface="Verdana" panose="020B0604030504040204" pitchFamily="34" charset="0"/>
                          <a:cs typeface="+mn-cs"/>
                        </a:rPr>
                        <a:t>Some of the risks include the cultural challenges, organisational change and capacity.</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cs typeface="Segoe UI"/>
                        </a:rPr>
                        <a:t>Currently, reporting is retrospective and limited to a monthly view, which restricts the ability to intervene early and effectively manage sickness absence.</a:t>
                      </a:r>
                      <a:endParaRPr lang="en-GB" sz="18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0A9DA482-3997-9A87-7F97-6A10E931CED6}"/>
              </a:ext>
            </a:extLst>
          </p:cNvPr>
          <p:cNvSpPr txBox="1"/>
          <p:nvPr/>
        </p:nvSpPr>
        <p:spPr>
          <a:xfrm>
            <a:off x="0" y="-14068"/>
            <a:ext cx="20105688" cy="584775"/>
          </a:xfrm>
          <a:prstGeom prst="rect">
            <a:avLst/>
          </a:prstGeom>
          <a:solidFill>
            <a:srgbClr val="FEBAEB"/>
          </a:solidFill>
        </p:spPr>
        <p:txBody>
          <a:bodyPr wrap="square" rtlCol="0">
            <a:spAutoFit/>
          </a:bodyPr>
          <a:lstStyle/>
          <a:p>
            <a:pPr lvl="0" algn="ctr" defTabSz="1507937">
              <a:spcAft>
                <a:spcPts val="1979"/>
              </a:spcAft>
              <a:defRPr/>
            </a:pPr>
            <a:r>
              <a:rPr lang="en-GB" sz="3200" b="1" dirty="0"/>
              <a:t>The health board is a great place to work where all staff feel valued and work together towards a common goal</a:t>
            </a:r>
            <a:endParaRPr kumimoji="0" lang="en-GB" sz="3200" b="1" i="0" u="none" strike="noStrike" kern="1200" cap="none" spc="0" normalizeH="0" baseline="0" noProof="0" dirty="0">
              <a:ln>
                <a:noFill/>
              </a:ln>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6F182287-C29A-4915-8D2D-84A29C63EEA1}"/>
              </a:ext>
            </a:extLst>
          </p:cNvPr>
          <p:cNvPicPr>
            <a:picLocks noChangeAspect="1"/>
          </p:cNvPicPr>
          <p:nvPr/>
        </p:nvPicPr>
        <p:blipFill>
          <a:blip r:embed="rId3"/>
          <a:stretch>
            <a:fillRect/>
          </a:stretch>
        </p:blipFill>
        <p:spPr>
          <a:xfrm>
            <a:off x="146844" y="1702019"/>
            <a:ext cx="9296400" cy="5162306"/>
          </a:xfrm>
          <a:prstGeom prst="rect">
            <a:avLst/>
          </a:prstGeom>
        </p:spPr>
      </p:pic>
      <p:pic>
        <p:nvPicPr>
          <p:cNvPr id="8" name="Picture 7">
            <a:extLst>
              <a:ext uri="{FF2B5EF4-FFF2-40B4-BE49-F238E27FC236}">
                <a16:creationId xmlns:a16="http://schemas.microsoft.com/office/drawing/2014/main" id="{FB7D6AE4-728F-0BD2-0998-409BED66CCF3}"/>
              </a:ext>
            </a:extLst>
          </p:cNvPr>
          <p:cNvPicPr>
            <a:picLocks noChangeAspect="1"/>
          </p:cNvPicPr>
          <p:nvPr/>
        </p:nvPicPr>
        <p:blipFill>
          <a:blip r:embed="rId4"/>
          <a:stretch>
            <a:fillRect/>
          </a:stretch>
        </p:blipFill>
        <p:spPr>
          <a:xfrm>
            <a:off x="3159198" y="7579088"/>
            <a:ext cx="13787292" cy="3668946"/>
          </a:xfrm>
          <a:prstGeom prst="rect">
            <a:avLst/>
          </a:prstGeom>
        </p:spPr>
      </p:pic>
    </p:spTree>
    <p:extLst>
      <p:ext uri="{BB962C8B-B14F-4D97-AF65-F5344CB8AC3E}">
        <p14:creationId xmlns:p14="http://schemas.microsoft.com/office/powerpoint/2010/main" val="30649927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A1C4F4-19C6-C4F4-6AF1-779D4E75EA5E}"/>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C848A850-3FD5-29AA-1FA3-9A72308C2EA1}"/>
              </a:ext>
            </a:extLst>
          </p:cNvPr>
          <p:cNvGraphicFramePr>
            <a:graphicFrameLocks noGrp="1"/>
          </p:cNvGraphicFramePr>
          <p:nvPr>
            <p:extLst>
              <p:ext uri="{D42A27DB-BD31-4B8C-83A1-F6EECF244321}">
                <p14:modId xmlns:p14="http://schemas.microsoft.com/office/powerpoint/2010/main" val="1160303016"/>
              </p:ext>
            </p:extLst>
          </p:nvPr>
        </p:nvGraphicFramePr>
        <p:xfrm>
          <a:off x="0" y="570710"/>
          <a:ext cx="20105688" cy="10738640"/>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834686">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dk1"/>
                          </a:solidFill>
                          <a:effectLst/>
                          <a:latin typeface="Verdana" panose="020B0604030504040204" pitchFamily="34" charset="0"/>
                          <a:ea typeface="Verdana" panose="020B0604030504040204" pitchFamily="34" charset="0"/>
                          <a:cs typeface="+mn-cs"/>
                        </a:rPr>
                        <a:t>Improvement in staff health and wellbeing by 1% to reach a target of 6.04% in March 2027</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b="0" dirty="0">
                          <a:solidFill>
                            <a:schemeClr val="tx1"/>
                          </a:solidFill>
                          <a:latin typeface="Verdana" panose="020B0604030504040204" pitchFamily="34" charset="0"/>
                          <a:ea typeface="Verdana" panose="020B0604030504040204" pitchFamily="34" charset="0"/>
                        </a:rPr>
                        <a:t>7.37%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9903954">
                <a:tc gridSpan="3">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sz="17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0A297D50-C32E-F9B0-F790-975887186A39}"/>
              </a:ext>
            </a:extLst>
          </p:cNvPr>
          <p:cNvSpPr txBox="1"/>
          <p:nvPr/>
        </p:nvSpPr>
        <p:spPr>
          <a:xfrm>
            <a:off x="0" y="-14068"/>
            <a:ext cx="20105688" cy="584775"/>
          </a:xfrm>
          <a:prstGeom prst="rect">
            <a:avLst/>
          </a:prstGeom>
          <a:solidFill>
            <a:srgbClr val="FEBAEB"/>
          </a:solidFill>
        </p:spPr>
        <p:txBody>
          <a:bodyPr wrap="square" rtlCol="0">
            <a:spAutoFit/>
          </a:bodyPr>
          <a:lstStyle/>
          <a:p>
            <a:pPr lvl="0" algn="ctr" defTabSz="1507937">
              <a:spcAft>
                <a:spcPts val="1979"/>
              </a:spcAft>
              <a:defRPr/>
            </a:pPr>
            <a:r>
              <a:rPr lang="en-GB" sz="3200" b="1" dirty="0"/>
              <a:t>The health board is a great place to work where all staff feel valued and work together towards a common goal</a:t>
            </a:r>
            <a:endParaRPr kumimoji="0" lang="en-GB" sz="3200" b="1" i="0" u="none" strike="noStrike" kern="1200" cap="none" spc="0" normalizeH="0" baseline="0" noProof="0" dirty="0">
              <a:ln>
                <a:noFill/>
              </a:ln>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BC205FE1-93F5-F46E-0594-437B718FA30F}"/>
              </a:ext>
            </a:extLst>
          </p:cNvPr>
          <p:cNvPicPr>
            <a:picLocks noChangeAspect="1"/>
          </p:cNvPicPr>
          <p:nvPr/>
        </p:nvPicPr>
        <p:blipFill>
          <a:blip r:embed="rId3"/>
          <a:stretch>
            <a:fillRect/>
          </a:stretch>
        </p:blipFill>
        <p:spPr>
          <a:xfrm>
            <a:off x="1156457" y="2225675"/>
            <a:ext cx="17792773" cy="7772400"/>
          </a:xfrm>
          <a:prstGeom prst="rect">
            <a:avLst/>
          </a:prstGeom>
        </p:spPr>
      </p:pic>
    </p:spTree>
    <p:extLst>
      <p:ext uri="{BB962C8B-B14F-4D97-AF65-F5344CB8AC3E}">
        <p14:creationId xmlns:p14="http://schemas.microsoft.com/office/powerpoint/2010/main" val="22932490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D0B54-30E6-9B88-6AD2-A9AD912688A8}"/>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E52CDA20-94BF-83C6-F659-67F6576D5047}"/>
              </a:ext>
            </a:extLst>
          </p:cNvPr>
          <p:cNvGraphicFramePr>
            <a:graphicFrameLocks noGrp="1"/>
          </p:cNvGraphicFramePr>
          <p:nvPr>
            <p:extLst>
              <p:ext uri="{D42A27DB-BD31-4B8C-83A1-F6EECF244321}">
                <p14:modId xmlns:p14="http://schemas.microsoft.com/office/powerpoint/2010/main" val="3021183990"/>
              </p:ext>
            </p:extLst>
          </p:nvPr>
        </p:nvGraphicFramePr>
        <p:xfrm>
          <a:off x="0" y="570708"/>
          <a:ext cx="20105688" cy="10738642"/>
        </p:xfrm>
        <a:graphic>
          <a:graphicData uri="http://schemas.openxmlformats.org/drawingml/2006/table">
            <a:tbl>
              <a:tblPr firstRow="1" bandRow="1">
                <a:tableStyleId>{5C22544A-7EE6-4342-B048-85BDC9FD1C3A}</a:tableStyleId>
              </a:tblPr>
              <a:tblGrid>
                <a:gridCol w="8757444">
                  <a:extLst>
                    <a:ext uri="{9D8B030D-6E8A-4147-A177-3AD203B41FA5}">
                      <a16:colId xmlns:a16="http://schemas.microsoft.com/office/drawing/2014/main" val="1129616965"/>
                    </a:ext>
                  </a:extLst>
                </a:gridCol>
                <a:gridCol w="63218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144253">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dk1"/>
                          </a:solidFill>
                          <a:effectLst/>
                          <a:latin typeface="Verdana" panose="020B0604030504040204" pitchFamily="34" charset="0"/>
                          <a:ea typeface="Verdana" panose="020B0604030504040204" pitchFamily="34" charset="0"/>
                          <a:cs typeface="+mn-cs"/>
                        </a:rPr>
                        <a:t>The health board is a resilient, sustainable and responsible organisation</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b="0" dirty="0">
                          <a:solidFill>
                            <a:schemeClr val="tx1"/>
                          </a:solidFill>
                          <a:latin typeface="Verdana" panose="020B0604030504040204" pitchFamily="34" charset="0"/>
                          <a:ea typeface="Verdana" panose="020B0604030504040204" pitchFamily="34" charset="0"/>
                        </a:rPr>
                        <a:t>£2.9m Savings delivered</a:t>
                      </a:r>
                    </a:p>
                    <a:p>
                      <a:pPr algn="ctr"/>
                      <a:r>
                        <a:rPr lang="en-GB" sz="2000" b="0" dirty="0">
                          <a:solidFill>
                            <a:schemeClr val="tx1"/>
                          </a:solidFill>
                          <a:latin typeface="Verdana" panose="020B0604030504040204" pitchFamily="34" charset="0"/>
                          <a:ea typeface="Verdana" panose="020B0604030504040204" pitchFamily="34" charset="0"/>
                        </a:rPr>
                        <a:t>(against the month 3 target of £5.42m)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9594389">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2000" b="1" dirty="0">
                          <a:latin typeface="Verdana" panose="020B0604030504040204" pitchFamily="34" charset="0"/>
                          <a:ea typeface="Verdana" panose="020B0604030504040204" pitchFamily="34" charset="0"/>
                        </a:rPr>
                        <a:t>Month 3 Performance:</a:t>
                      </a:r>
                    </a:p>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Overall Position</a:t>
                      </a:r>
                      <a:endParaRPr lang="en-GB" sz="18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US" sz="2000" dirty="0">
                          <a:solidFill>
                            <a:schemeClr val="tx1"/>
                          </a:solidFill>
                          <a:latin typeface="Verdana" panose="020B0604030504040204" pitchFamily="34" charset="0"/>
                          <a:ea typeface="Verdana" panose="020B0604030504040204" pitchFamily="34" charset="0"/>
                        </a:rPr>
                        <a:t>To meet the £76.6m plan, the £0.8m Month 3 adverse variance needs to be recovered in-year.</a:t>
                      </a:r>
                    </a:p>
                    <a:p>
                      <a:pPr marL="342900" indent="-342900" algn="l" defTabSz="1507937" rtl="0" eaLnBrk="1" latinLnBrk="0" hangingPunct="1">
                        <a:buFont typeface="Arial" panose="020B0604020202020204" pitchFamily="34" charset="0"/>
                        <a:buChar char="•"/>
                      </a:pPr>
                      <a:r>
                        <a:rPr lang="en-GB" sz="2000" kern="1200" dirty="0">
                          <a:solidFill>
                            <a:schemeClr val="tx1"/>
                          </a:solidFill>
                          <a:latin typeface="Verdana" panose="020B0604030504040204" pitchFamily="34" charset="0"/>
                          <a:ea typeface="Verdana" panose="020B0604030504040204" pitchFamily="34" charset="0"/>
                          <a:cs typeface="+mn-cs"/>
                        </a:rPr>
                        <a:t>Cumulatively the Health Board is over plan by £2.7m at the end of Month 3 or £10m YTD based on the further stretched target of 2025/26 outturn.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7AD6BE95-F17D-CBD0-D14C-AF5915C20FE7}"/>
              </a:ext>
            </a:extLst>
          </p:cNvPr>
          <p:cNvSpPr txBox="1"/>
          <p:nvPr/>
        </p:nvSpPr>
        <p:spPr>
          <a:xfrm>
            <a:off x="0" y="-14068"/>
            <a:ext cx="20105688" cy="584775"/>
          </a:xfrm>
          <a:prstGeom prst="rect">
            <a:avLst/>
          </a:prstGeom>
          <a:solidFill>
            <a:schemeClr val="accent6">
              <a:lumMod val="40000"/>
              <a:lumOff val="60000"/>
            </a:schemeClr>
          </a:solidFill>
        </p:spPr>
        <p:txBody>
          <a:bodyPr wrap="square" rtlCol="0">
            <a:spAutoFit/>
          </a:bodyPr>
          <a:lstStyle/>
          <a:p>
            <a:pPr lvl="0" algn="ctr" defTabSz="1507937">
              <a:spcAft>
                <a:spcPts val="1979"/>
              </a:spcAft>
              <a:defRPr/>
            </a:pPr>
            <a:r>
              <a:rPr lang="en-GB" sz="3200" b="1" dirty="0"/>
              <a:t>Use every NHS £ wisely</a:t>
            </a:r>
            <a:endParaRPr kumimoji="0" lang="en-GB" sz="3200" b="1" i="0" u="none" strike="noStrike" kern="1200" cap="none" spc="0" normalizeH="0" baseline="0" noProof="0" dirty="0">
              <a:ln>
                <a:noFill/>
              </a:ln>
              <a:effectLst/>
              <a:uLnTx/>
              <a:uFillTx/>
              <a:latin typeface="Calibri" panose="020F0502020204030204"/>
              <a:ea typeface="+mn-ea"/>
              <a:cs typeface="+mn-cs"/>
            </a:endParaRPr>
          </a:p>
        </p:txBody>
      </p:sp>
      <p:sp>
        <p:nvSpPr>
          <p:cNvPr id="6" name="Shape 2">
            <a:extLst>
              <a:ext uri="{FF2B5EF4-FFF2-40B4-BE49-F238E27FC236}">
                <a16:creationId xmlns:a16="http://schemas.microsoft.com/office/drawing/2014/main" id="{08B388FC-2253-D446-9407-7FF8F6972661}"/>
              </a:ext>
            </a:extLst>
          </p:cNvPr>
          <p:cNvSpPr/>
          <p:nvPr/>
        </p:nvSpPr>
        <p:spPr>
          <a:xfrm>
            <a:off x="1685341" y="2306703"/>
            <a:ext cx="5589674" cy="2442410"/>
          </a:xfrm>
          <a:prstGeom prst="roundRect">
            <a:avLst>
              <a:gd name="adj" fmla="val 6061"/>
            </a:avLst>
          </a:prstGeom>
          <a:solidFill>
            <a:srgbClr val="FFFFFF"/>
          </a:solidFill>
          <a:ln w="10160">
            <a:solidFill>
              <a:srgbClr val="D8DFEA"/>
            </a:solidFill>
            <a:prstDash val="solid"/>
          </a:ln>
        </p:spPr>
        <p:txBody>
          <a:bodyPr/>
          <a:lstStyle/>
          <a:p>
            <a:endParaRPr lang="en-GB" sz="2400"/>
          </a:p>
        </p:txBody>
      </p:sp>
      <p:sp>
        <p:nvSpPr>
          <p:cNvPr id="7" name="Shape 3">
            <a:extLst>
              <a:ext uri="{FF2B5EF4-FFF2-40B4-BE49-F238E27FC236}">
                <a16:creationId xmlns:a16="http://schemas.microsoft.com/office/drawing/2014/main" id="{9CA3B0D1-0863-6FA1-D4AC-21B481E4E63B}"/>
              </a:ext>
            </a:extLst>
          </p:cNvPr>
          <p:cNvSpPr/>
          <p:nvPr/>
        </p:nvSpPr>
        <p:spPr>
          <a:xfrm>
            <a:off x="1685341" y="2306703"/>
            <a:ext cx="149058" cy="2442410"/>
          </a:xfrm>
          <a:prstGeom prst="rect">
            <a:avLst/>
          </a:prstGeom>
          <a:solidFill>
            <a:srgbClr val="A4262C"/>
          </a:solidFill>
          <a:ln w="12700">
            <a:solidFill>
              <a:srgbClr val="A4262C"/>
            </a:solidFill>
            <a:prstDash val="solid"/>
          </a:ln>
        </p:spPr>
        <p:txBody>
          <a:bodyPr/>
          <a:lstStyle/>
          <a:p>
            <a:endParaRPr lang="en-GB"/>
          </a:p>
        </p:txBody>
      </p:sp>
      <p:sp>
        <p:nvSpPr>
          <p:cNvPr id="9" name="Text 4">
            <a:extLst>
              <a:ext uri="{FF2B5EF4-FFF2-40B4-BE49-F238E27FC236}">
                <a16:creationId xmlns:a16="http://schemas.microsoft.com/office/drawing/2014/main" id="{8FE00E15-ED68-AD5F-B9FC-8CB4FA60956F}"/>
              </a:ext>
            </a:extLst>
          </p:cNvPr>
          <p:cNvSpPr/>
          <p:nvPr/>
        </p:nvSpPr>
        <p:spPr>
          <a:xfrm>
            <a:off x="1964824" y="2491634"/>
            <a:ext cx="5030707" cy="333055"/>
          </a:xfrm>
          <a:prstGeom prst="rect">
            <a:avLst/>
          </a:prstGeom>
          <a:noFill/>
          <a:ln/>
        </p:spPr>
        <p:txBody>
          <a:bodyPr wrap="square" lIns="0" tIns="0" rIns="0" bIns="0" rtlCol="0" anchor="ctr">
            <a:normAutofit/>
          </a:bodyPr>
          <a:lstStyle/>
          <a:p>
            <a:pPr marL="0" indent="0">
              <a:buNone/>
            </a:pPr>
            <a:r>
              <a:rPr lang="en-US" b="1" dirty="0">
                <a:solidFill>
                  <a:srgbClr val="475467"/>
                </a:solidFill>
              </a:rPr>
              <a:t>Reported Month 3 deficit</a:t>
            </a:r>
            <a:endParaRPr lang="en-US" dirty="0"/>
          </a:p>
        </p:txBody>
      </p:sp>
      <p:sp>
        <p:nvSpPr>
          <p:cNvPr id="11" name="Text 6">
            <a:extLst>
              <a:ext uri="{FF2B5EF4-FFF2-40B4-BE49-F238E27FC236}">
                <a16:creationId xmlns:a16="http://schemas.microsoft.com/office/drawing/2014/main" id="{7CB52075-6D9F-DCBC-8A53-27BD9B4E8468}"/>
              </a:ext>
            </a:extLst>
          </p:cNvPr>
          <p:cNvSpPr/>
          <p:nvPr/>
        </p:nvSpPr>
        <p:spPr>
          <a:xfrm>
            <a:off x="1952992" y="3898494"/>
            <a:ext cx="5030707" cy="629106"/>
          </a:xfrm>
          <a:prstGeom prst="rect">
            <a:avLst/>
          </a:prstGeom>
          <a:noFill/>
          <a:ln/>
        </p:spPr>
        <p:txBody>
          <a:bodyPr wrap="square" lIns="254" tIns="254" rIns="254" bIns="254" rtlCol="0" anchor="t">
            <a:normAutofit/>
          </a:bodyPr>
          <a:lstStyle/>
          <a:p>
            <a:pPr marL="0" indent="0">
              <a:buNone/>
            </a:pPr>
            <a:r>
              <a:rPr lang="en-US" sz="2000" dirty="0">
                <a:solidFill>
                  <a:srgbClr val="475467"/>
                </a:solidFill>
              </a:rPr>
              <a:t>£0.8m worse than the planned monthly deficit of £6.4m</a:t>
            </a:r>
            <a:r>
              <a:rPr lang="en-US" sz="900" dirty="0">
                <a:solidFill>
                  <a:srgbClr val="475467"/>
                </a:solidFill>
              </a:rPr>
              <a:t>.</a:t>
            </a:r>
            <a:endParaRPr lang="en-US" sz="900" dirty="0"/>
          </a:p>
        </p:txBody>
      </p:sp>
      <p:sp>
        <p:nvSpPr>
          <p:cNvPr id="19" name="Text 5">
            <a:extLst>
              <a:ext uri="{FF2B5EF4-FFF2-40B4-BE49-F238E27FC236}">
                <a16:creationId xmlns:a16="http://schemas.microsoft.com/office/drawing/2014/main" id="{B269BCBF-B43A-87CF-3561-36F2F1FCDE93}"/>
              </a:ext>
            </a:extLst>
          </p:cNvPr>
          <p:cNvSpPr/>
          <p:nvPr/>
        </p:nvSpPr>
        <p:spPr>
          <a:xfrm>
            <a:off x="2092374" y="3096597"/>
            <a:ext cx="2468880" cy="329184"/>
          </a:xfrm>
          <a:prstGeom prst="rect">
            <a:avLst/>
          </a:prstGeom>
          <a:noFill/>
          <a:ln/>
        </p:spPr>
        <p:txBody>
          <a:bodyPr wrap="square" lIns="0" tIns="0" rIns="0" bIns="0" rtlCol="0" anchor="ctr">
            <a:noAutofit/>
          </a:bodyPr>
          <a:lstStyle/>
          <a:p>
            <a:pPr marL="0" indent="0">
              <a:buNone/>
            </a:pPr>
            <a:r>
              <a:rPr lang="en-US" sz="4000" b="1" dirty="0">
                <a:solidFill>
                  <a:srgbClr val="A4262C"/>
                </a:solidFill>
              </a:rPr>
              <a:t>£7.1m</a:t>
            </a:r>
            <a:endParaRPr lang="en-US" sz="4000" dirty="0"/>
          </a:p>
        </p:txBody>
      </p:sp>
      <p:sp>
        <p:nvSpPr>
          <p:cNvPr id="20" name="Shape 7">
            <a:extLst>
              <a:ext uri="{FF2B5EF4-FFF2-40B4-BE49-F238E27FC236}">
                <a16:creationId xmlns:a16="http://schemas.microsoft.com/office/drawing/2014/main" id="{894F34B8-52D6-BB0F-9413-B18014EFA7E8}"/>
              </a:ext>
            </a:extLst>
          </p:cNvPr>
          <p:cNvSpPr/>
          <p:nvPr/>
        </p:nvSpPr>
        <p:spPr>
          <a:xfrm>
            <a:off x="1660641" y="5119699"/>
            <a:ext cx="5605208" cy="2442409"/>
          </a:xfrm>
          <a:prstGeom prst="roundRect">
            <a:avLst>
              <a:gd name="adj" fmla="val 6061"/>
            </a:avLst>
          </a:prstGeom>
          <a:solidFill>
            <a:srgbClr val="FFFFFF"/>
          </a:solidFill>
          <a:ln w="10160">
            <a:solidFill>
              <a:srgbClr val="D8DFEA"/>
            </a:solidFill>
            <a:prstDash val="solid"/>
          </a:ln>
        </p:spPr>
        <p:txBody>
          <a:bodyPr/>
          <a:lstStyle/>
          <a:p>
            <a:endParaRPr lang="en-GB"/>
          </a:p>
        </p:txBody>
      </p:sp>
      <p:sp>
        <p:nvSpPr>
          <p:cNvPr id="21" name="Shape 8">
            <a:extLst>
              <a:ext uri="{FF2B5EF4-FFF2-40B4-BE49-F238E27FC236}">
                <a16:creationId xmlns:a16="http://schemas.microsoft.com/office/drawing/2014/main" id="{BDA4BB0B-AB21-35A2-238A-E353454A9040}"/>
              </a:ext>
            </a:extLst>
          </p:cNvPr>
          <p:cNvSpPr/>
          <p:nvPr/>
        </p:nvSpPr>
        <p:spPr>
          <a:xfrm>
            <a:off x="1669808" y="5126461"/>
            <a:ext cx="149472" cy="2442409"/>
          </a:xfrm>
          <a:prstGeom prst="rect">
            <a:avLst/>
          </a:prstGeom>
          <a:solidFill>
            <a:srgbClr val="C65D21"/>
          </a:solidFill>
          <a:ln w="12700">
            <a:solidFill>
              <a:srgbClr val="C65D21"/>
            </a:solidFill>
            <a:prstDash val="solid"/>
          </a:ln>
        </p:spPr>
        <p:txBody>
          <a:bodyPr/>
          <a:lstStyle/>
          <a:p>
            <a:endParaRPr lang="en-GB"/>
          </a:p>
        </p:txBody>
      </p:sp>
      <p:sp>
        <p:nvSpPr>
          <p:cNvPr id="22" name="Text 9">
            <a:extLst>
              <a:ext uri="{FF2B5EF4-FFF2-40B4-BE49-F238E27FC236}">
                <a16:creationId xmlns:a16="http://schemas.microsoft.com/office/drawing/2014/main" id="{CFD6D59E-D27F-5763-C3A5-444B44AC97EA}"/>
              </a:ext>
            </a:extLst>
          </p:cNvPr>
          <p:cNvSpPr/>
          <p:nvPr/>
        </p:nvSpPr>
        <p:spPr>
          <a:xfrm>
            <a:off x="1982581" y="5283763"/>
            <a:ext cx="5044687" cy="333056"/>
          </a:xfrm>
          <a:prstGeom prst="rect">
            <a:avLst/>
          </a:prstGeom>
          <a:noFill/>
          <a:ln/>
        </p:spPr>
        <p:txBody>
          <a:bodyPr wrap="square" lIns="0" tIns="0" rIns="0" bIns="0" rtlCol="0" anchor="ctr">
            <a:normAutofit/>
          </a:bodyPr>
          <a:lstStyle/>
          <a:p>
            <a:pPr marL="0" indent="0">
              <a:buNone/>
            </a:pPr>
            <a:r>
              <a:rPr lang="en-US" b="1" dirty="0">
                <a:solidFill>
                  <a:srgbClr val="475467"/>
                </a:solidFill>
              </a:rPr>
              <a:t>2026/27 planned deficit</a:t>
            </a:r>
            <a:endParaRPr lang="en-US" dirty="0"/>
          </a:p>
        </p:txBody>
      </p:sp>
      <p:sp>
        <p:nvSpPr>
          <p:cNvPr id="23" name="Text 10">
            <a:extLst>
              <a:ext uri="{FF2B5EF4-FFF2-40B4-BE49-F238E27FC236}">
                <a16:creationId xmlns:a16="http://schemas.microsoft.com/office/drawing/2014/main" id="{73B223E4-9CEE-2546-D969-C3504505A71D}"/>
              </a:ext>
            </a:extLst>
          </p:cNvPr>
          <p:cNvSpPr/>
          <p:nvPr/>
        </p:nvSpPr>
        <p:spPr>
          <a:xfrm>
            <a:off x="2020221" y="5786335"/>
            <a:ext cx="5044687" cy="666112"/>
          </a:xfrm>
          <a:prstGeom prst="rect">
            <a:avLst/>
          </a:prstGeom>
          <a:noFill/>
          <a:ln/>
        </p:spPr>
        <p:txBody>
          <a:bodyPr wrap="square" lIns="0" tIns="0" rIns="0" bIns="0" rtlCol="0" anchor="ctr">
            <a:noAutofit/>
          </a:bodyPr>
          <a:lstStyle/>
          <a:p>
            <a:pPr marL="0" indent="0">
              <a:buNone/>
            </a:pPr>
            <a:r>
              <a:rPr lang="en-US" sz="4800" b="1" dirty="0">
                <a:solidFill>
                  <a:srgbClr val="C65D21"/>
                </a:solidFill>
              </a:rPr>
              <a:t>£76.6m</a:t>
            </a:r>
            <a:endParaRPr lang="en-US" sz="4800" dirty="0"/>
          </a:p>
        </p:txBody>
      </p:sp>
      <p:sp>
        <p:nvSpPr>
          <p:cNvPr id="24" name="Text 11">
            <a:extLst>
              <a:ext uri="{FF2B5EF4-FFF2-40B4-BE49-F238E27FC236}">
                <a16:creationId xmlns:a16="http://schemas.microsoft.com/office/drawing/2014/main" id="{A74F4041-9C9C-B85A-D2DA-E25417B99F04}"/>
              </a:ext>
            </a:extLst>
          </p:cNvPr>
          <p:cNvSpPr/>
          <p:nvPr/>
        </p:nvSpPr>
        <p:spPr>
          <a:xfrm>
            <a:off x="1947436" y="6724355"/>
            <a:ext cx="5044687" cy="629105"/>
          </a:xfrm>
          <a:prstGeom prst="rect">
            <a:avLst/>
          </a:prstGeom>
          <a:noFill/>
          <a:ln/>
        </p:spPr>
        <p:txBody>
          <a:bodyPr wrap="square" lIns="254" tIns="254" rIns="254" bIns="254" rtlCol="0" anchor="t">
            <a:normAutofit/>
          </a:bodyPr>
          <a:lstStyle/>
          <a:p>
            <a:pPr marL="0" indent="0">
              <a:buNone/>
            </a:pPr>
            <a:r>
              <a:rPr lang="en-US" sz="1600" dirty="0">
                <a:solidFill>
                  <a:srgbClr val="475467"/>
                </a:solidFill>
              </a:rPr>
              <a:t>Plan not approved/accepted by Welsh Government; revised submission made 29 May 2026.</a:t>
            </a:r>
            <a:endParaRPr lang="en-US" sz="1600" dirty="0"/>
          </a:p>
        </p:txBody>
      </p:sp>
      <p:sp>
        <p:nvSpPr>
          <p:cNvPr id="25" name="Shape 17">
            <a:extLst>
              <a:ext uri="{FF2B5EF4-FFF2-40B4-BE49-F238E27FC236}">
                <a16:creationId xmlns:a16="http://schemas.microsoft.com/office/drawing/2014/main" id="{8CCCEBD3-E2E2-0002-604B-5BF62DFE1284}"/>
              </a:ext>
            </a:extLst>
          </p:cNvPr>
          <p:cNvSpPr/>
          <p:nvPr/>
        </p:nvSpPr>
        <p:spPr>
          <a:xfrm>
            <a:off x="1683795" y="7966517"/>
            <a:ext cx="5582053" cy="2538789"/>
          </a:xfrm>
          <a:prstGeom prst="roundRect">
            <a:avLst>
              <a:gd name="adj" fmla="val 6061"/>
            </a:avLst>
          </a:prstGeom>
          <a:solidFill>
            <a:srgbClr val="FFFFFF"/>
          </a:solidFill>
          <a:ln w="10160">
            <a:solidFill>
              <a:srgbClr val="D8DFEA"/>
            </a:solidFill>
            <a:prstDash val="solid"/>
          </a:ln>
        </p:spPr>
        <p:txBody>
          <a:bodyPr/>
          <a:lstStyle/>
          <a:p>
            <a:endParaRPr lang="en-GB"/>
          </a:p>
        </p:txBody>
      </p:sp>
      <p:sp>
        <p:nvSpPr>
          <p:cNvPr id="26" name="Shape 18">
            <a:extLst>
              <a:ext uri="{FF2B5EF4-FFF2-40B4-BE49-F238E27FC236}">
                <a16:creationId xmlns:a16="http://schemas.microsoft.com/office/drawing/2014/main" id="{2233822B-7C98-727F-41E6-E69476CC3CFE}"/>
              </a:ext>
            </a:extLst>
          </p:cNvPr>
          <p:cNvSpPr/>
          <p:nvPr/>
        </p:nvSpPr>
        <p:spPr>
          <a:xfrm>
            <a:off x="1683796" y="7966517"/>
            <a:ext cx="166628" cy="2538789"/>
          </a:xfrm>
          <a:prstGeom prst="rect">
            <a:avLst/>
          </a:prstGeom>
          <a:solidFill>
            <a:srgbClr val="237A57"/>
          </a:solidFill>
          <a:ln w="12700">
            <a:solidFill>
              <a:srgbClr val="237A57"/>
            </a:solidFill>
            <a:prstDash val="solid"/>
          </a:ln>
        </p:spPr>
        <p:txBody>
          <a:bodyPr/>
          <a:lstStyle/>
          <a:p>
            <a:endParaRPr lang="en-GB"/>
          </a:p>
        </p:txBody>
      </p:sp>
      <p:sp>
        <p:nvSpPr>
          <p:cNvPr id="27" name="Text 19">
            <a:extLst>
              <a:ext uri="{FF2B5EF4-FFF2-40B4-BE49-F238E27FC236}">
                <a16:creationId xmlns:a16="http://schemas.microsoft.com/office/drawing/2014/main" id="{5091CF7E-4A92-6CBA-EAC6-AAD49333077E}"/>
              </a:ext>
            </a:extLst>
          </p:cNvPr>
          <p:cNvSpPr/>
          <p:nvPr/>
        </p:nvSpPr>
        <p:spPr>
          <a:xfrm>
            <a:off x="1991181" y="8103677"/>
            <a:ext cx="4957196" cy="346199"/>
          </a:xfrm>
          <a:prstGeom prst="rect">
            <a:avLst/>
          </a:prstGeom>
          <a:noFill/>
          <a:ln/>
        </p:spPr>
        <p:txBody>
          <a:bodyPr wrap="square" lIns="0" tIns="0" rIns="0" bIns="0" rtlCol="0" anchor="ctr">
            <a:normAutofit/>
          </a:bodyPr>
          <a:lstStyle/>
          <a:p>
            <a:pPr marL="0" indent="0">
              <a:buNone/>
            </a:pPr>
            <a:r>
              <a:rPr lang="en-US" b="1" dirty="0">
                <a:solidFill>
                  <a:srgbClr val="475467"/>
                </a:solidFill>
              </a:rPr>
              <a:t>PSPP performance</a:t>
            </a:r>
            <a:endParaRPr lang="en-US" dirty="0"/>
          </a:p>
        </p:txBody>
      </p:sp>
      <p:sp>
        <p:nvSpPr>
          <p:cNvPr id="28" name="Text 20">
            <a:extLst>
              <a:ext uri="{FF2B5EF4-FFF2-40B4-BE49-F238E27FC236}">
                <a16:creationId xmlns:a16="http://schemas.microsoft.com/office/drawing/2014/main" id="{BC494238-704E-1719-869F-48EFBDF839F6}"/>
              </a:ext>
            </a:extLst>
          </p:cNvPr>
          <p:cNvSpPr/>
          <p:nvPr/>
        </p:nvSpPr>
        <p:spPr>
          <a:xfrm>
            <a:off x="1985625" y="8669644"/>
            <a:ext cx="4957196" cy="692397"/>
          </a:xfrm>
          <a:prstGeom prst="rect">
            <a:avLst/>
          </a:prstGeom>
          <a:noFill/>
          <a:ln/>
        </p:spPr>
        <p:txBody>
          <a:bodyPr wrap="square" lIns="0" tIns="0" rIns="0" bIns="0" rtlCol="0" anchor="ctr">
            <a:normAutofit lnSpcReduction="10000"/>
          </a:bodyPr>
          <a:lstStyle/>
          <a:p>
            <a:pPr marL="0" indent="0">
              <a:buNone/>
            </a:pPr>
            <a:r>
              <a:rPr lang="en-US" sz="4800" b="1" dirty="0">
                <a:solidFill>
                  <a:srgbClr val="237A57"/>
                </a:solidFill>
              </a:rPr>
              <a:t>97.1%</a:t>
            </a:r>
            <a:endParaRPr lang="en-US" sz="4800" dirty="0"/>
          </a:p>
        </p:txBody>
      </p:sp>
      <p:sp>
        <p:nvSpPr>
          <p:cNvPr id="29" name="Text 21">
            <a:extLst>
              <a:ext uri="{FF2B5EF4-FFF2-40B4-BE49-F238E27FC236}">
                <a16:creationId xmlns:a16="http://schemas.microsoft.com/office/drawing/2014/main" id="{A7E70881-1D33-9364-19B4-8251AE124114}"/>
              </a:ext>
            </a:extLst>
          </p:cNvPr>
          <p:cNvSpPr/>
          <p:nvPr/>
        </p:nvSpPr>
        <p:spPr>
          <a:xfrm>
            <a:off x="2026326" y="9675269"/>
            <a:ext cx="4957196" cy="653931"/>
          </a:xfrm>
          <a:prstGeom prst="rect">
            <a:avLst/>
          </a:prstGeom>
          <a:noFill/>
          <a:ln/>
        </p:spPr>
        <p:txBody>
          <a:bodyPr wrap="square" lIns="254" tIns="254" rIns="254" bIns="254" rtlCol="0" anchor="t">
            <a:normAutofit/>
          </a:bodyPr>
          <a:lstStyle/>
          <a:p>
            <a:pPr marL="0" indent="0">
              <a:buNone/>
            </a:pPr>
            <a:r>
              <a:rPr lang="en-US" dirty="0">
                <a:solidFill>
                  <a:srgbClr val="475467"/>
                </a:solidFill>
              </a:rPr>
              <a:t>Above the reported &gt;95% target for public sector payment policy</a:t>
            </a:r>
            <a:r>
              <a:rPr lang="en-US" sz="1400" dirty="0">
                <a:solidFill>
                  <a:srgbClr val="475467"/>
                </a:solidFill>
              </a:rPr>
              <a:t>.</a:t>
            </a:r>
            <a:endParaRPr lang="en-US" sz="1400" dirty="0"/>
          </a:p>
        </p:txBody>
      </p:sp>
      <p:pic>
        <p:nvPicPr>
          <p:cNvPr id="4" name="Picture 3">
            <a:extLst>
              <a:ext uri="{FF2B5EF4-FFF2-40B4-BE49-F238E27FC236}">
                <a16:creationId xmlns:a16="http://schemas.microsoft.com/office/drawing/2014/main" id="{5E99CEF8-33C4-D492-80A5-640ABEEF156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04875" y="3465080"/>
            <a:ext cx="7789863" cy="4576108"/>
          </a:xfrm>
          <a:prstGeom prst="rect">
            <a:avLst/>
          </a:prstGeom>
          <a:noFill/>
        </p:spPr>
      </p:pic>
      <p:pic>
        <p:nvPicPr>
          <p:cNvPr id="8" name="Picture 7">
            <a:extLst>
              <a:ext uri="{FF2B5EF4-FFF2-40B4-BE49-F238E27FC236}">
                <a16:creationId xmlns:a16="http://schemas.microsoft.com/office/drawing/2014/main" id="{40766CEC-1E90-0404-C2F6-6722E6D3C050}"/>
              </a:ext>
            </a:extLst>
          </p:cNvPr>
          <p:cNvPicPr>
            <a:picLocks noChangeAspect="1"/>
          </p:cNvPicPr>
          <p:nvPr/>
        </p:nvPicPr>
        <p:blipFill>
          <a:blip r:embed="rId4"/>
          <a:stretch>
            <a:fillRect/>
          </a:stretch>
        </p:blipFill>
        <p:spPr>
          <a:xfrm>
            <a:off x="9443244" y="8223785"/>
            <a:ext cx="9997632" cy="2917290"/>
          </a:xfrm>
          <a:prstGeom prst="rect">
            <a:avLst/>
          </a:prstGeom>
        </p:spPr>
      </p:pic>
    </p:spTree>
    <p:extLst>
      <p:ext uri="{BB962C8B-B14F-4D97-AF65-F5344CB8AC3E}">
        <p14:creationId xmlns:p14="http://schemas.microsoft.com/office/powerpoint/2010/main" val="2385120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1">
            <a:extLst>
              <a:ext uri="{FF2B5EF4-FFF2-40B4-BE49-F238E27FC236}">
                <a16:creationId xmlns:a16="http://schemas.microsoft.com/office/drawing/2014/main" id="{7B5EA733-7F63-27E3-499B-F781F70914D9}"/>
              </a:ext>
            </a:extLst>
          </p:cNvPr>
          <p:cNvSpPr>
            <a:spLocks noGrp="1"/>
          </p:cNvSpPr>
          <p:nvPr>
            <p:ph idx="1"/>
          </p:nvPr>
        </p:nvSpPr>
        <p:spPr>
          <a:xfrm>
            <a:off x="565944" y="168276"/>
            <a:ext cx="14630400" cy="1066800"/>
          </a:xfrm>
        </p:spPr>
        <p:txBody>
          <a:bodyPr/>
          <a:lstStyle/>
          <a:p>
            <a:r>
              <a:rPr lang="pt-BR" sz="4400" b="1" dirty="0">
                <a:latin typeface="Verdana" panose="020B0604030504040204" pitchFamily="34" charset="0"/>
                <a:ea typeface="Verdana" panose="020B0604030504040204" pitchFamily="34" charset="0"/>
              </a:rPr>
              <a:t>SBUHB 2026-27 Breakthrough Objectives</a:t>
            </a:r>
          </a:p>
        </p:txBody>
      </p:sp>
      <p:graphicFrame>
        <p:nvGraphicFramePr>
          <p:cNvPr id="2" name="Table 1">
            <a:extLst>
              <a:ext uri="{FF2B5EF4-FFF2-40B4-BE49-F238E27FC236}">
                <a16:creationId xmlns:a16="http://schemas.microsoft.com/office/drawing/2014/main" id="{2448C93E-517A-9B85-0CA4-81C44D7DEEBA}"/>
              </a:ext>
            </a:extLst>
          </p:cNvPr>
          <p:cNvGraphicFramePr>
            <a:graphicFrameLocks noGrp="1"/>
          </p:cNvGraphicFramePr>
          <p:nvPr>
            <p:extLst>
              <p:ext uri="{D42A27DB-BD31-4B8C-83A1-F6EECF244321}">
                <p14:modId xmlns:p14="http://schemas.microsoft.com/office/powerpoint/2010/main" val="2371002074"/>
              </p:ext>
            </p:extLst>
          </p:nvPr>
        </p:nvGraphicFramePr>
        <p:xfrm>
          <a:off x="908844" y="1235076"/>
          <a:ext cx="18288000" cy="8158077"/>
        </p:xfrm>
        <a:graphic>
          <a:graphicData uri="http://schemas.openxmlformats.org/drawingml/2006/table">
            <a:tbl>
              <a:tblPr/>
              <a:tblGrid>
                <a:gridCol w="3429000">
                  <a:extLst>
                    <a:ext uri="{9D8B030D-6E8A-4147-A177-3AD203B41FA5}">
                      <a16:colId xmlns:a16="http://schemas.microsoft.com/office/drawing/2014/main" val="2142274959"/>
                    </a:ext>
                  </a:extLst>
                </a:gridCol>
                <a:gridCol w="3581400">
                  <a:extLst>
                    <a:ext uri="{9D8B030D-6E8A-4147-A177-3AD203B41FA5}">
                      <a16:colId xmlns:a16="http://schemas.microsoft.com/office/drawing/2014/main" val="2075366435"/>
                    </a:ext>
                  </a:extLst>
                </a:gridCol>
                <a:gridCol w="5486400">
                  <a:extLst>
                    <a:ext uri="{9D8B030D-6E8A-4147-A177-3AD203B41FA5}">
                      <a16:colId xmlns:a16="http://schemas.microsoft.com/office/drawing/2014/main" val="1131657945"/>
                    </a:ext>
                  </a:extLst>
                </a:gridCol>
                <a:gridCol w="2286000">
                  <a:extLst>
                    <a:ext uri="{9D8B030D-6E8A-4147-A177-3AD203B41FA5}">
                      <a16:colId xmlns:a16="http://schemas.microsoft.com/office/drawing/2014/main" val="817575495"/>
                    </a:ext>
                  </a:extLst>
                </a:gridCol>
                <a:gridCol w="1752600">
                  <a:extLst>
                    <a:ext uri="{9D8B030D-6E8A-4147-A177-3AD203B41FA5}">
                      <a16:colId xmlns:a16="http://schemas.microsoft.com/office/drawing/2014/main" val="81700553"/>
                    </a:ext>
                  </a:extLst>
                </a:gridCol>
                <a:gridCol w="1752600">
                  <a:extLst>
                    <a:ext uri="{9D8B030D-6E8A-4147-A177-3AD203B41FA5}">
                      <a16:colId xmlns:a16="http://schemas.microsoft.com/office/drawing/2014/main" val="1702210393"/>
                    </a:ext>
                  </a:extLst>
                </a:gridCol>
              </a:tblGrid>
              <a:tr h="483002">
                <a:tc>
                  <a:txBody>
                    <a:bodyPr/>
                    <a:lstStyle/>
                    <a:p>
                      <a:pPr algn="ctr" rtl="0" fontAlgn="ctr">
                        <a:buNone/>
                      </a:pPr>
                      <a:r>
                        <a:rPr lang="en-GB" sz="1600" b="1" i="0" u="none" strike="noStrike" dirty="0">
                          <a:solidFill>
                            <a:srgbClr val="FFFFFF"/>
                          </a:solidFill>
                          <a:effectLst/>
                          <a:latin typeface="Aptos" panose="020B0004020202020204" pitchFamily="34" charset="0"/>
                        </a:rPr>
                        <a:t>Strategic Objective</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E9FAF"/>
                    </a:solidFill>
                  </a:tcPr>
                </a:tc>
                <a:tc>
                  <a:txBody>
                    <a:bodyPr/>
                    <a:lstStyle/>
                    <a:p>
                      <a:pPr algn="ctr" rtl="0" fontAlgn="ctr">
                        <a:buNone/>
                      </a:pPr>
                      <a:r>
                        <a:rPr lang="en-GB" sz="1600" b="1" i="0" u="none" strike="noStrike">
                          <a:solidFill>
                            <a:srgbClr val="FFFFFF"/>
                          </a:solidFill>
                          <a:effectLst/>
                          <a:latin typeface="Aptos" panose="020B0004020202020204" pitchFamily="34" charset="0"/>
                        </a:rPr>
                        <a:t>Long Term Success</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E9FAF"/>
                    </a:solidFill>
                  </a:tcPr>
                </a:tc>
                <a:tc>
                  <a:txBody>
                    <a:bodyPr/>
                    <a:lstStyle/>
                    <a:p>
                      <a:pPr algn="ctr" rtl="0" fontAlgn="ctr">
                        <a:buNone/>
                      </a:pPr>
                      <a:r>
                        <a:rPr lang="en-GB" sz="1600" b="1" i="0" u="none" strike="noStrike">
                          <a:solidFill>
                            <a:srgbClr val="FFFFFF"/>
                          </a:solidFill>
                          <a:effectLst/>
                          <a:latin typeface="Aptos" panose="020B0004020202020204" pitchFamily="34" charset="0"/>
                        </a:rPr>
                        <a:t>Breakthrough Objective 2026/27</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E9FAF"/>
                    </a:solidFill>
                  </a:tcPr>
                </a:tc>
                <a:tc>
                  <a:txBody>
                    <a:bodyPr/>
                    <a:lstStyle/>
                    <a:p>
                      <a:pPr algn="ctr" rtl="0" fontAlgn="ctr">
                        <a:buNone/>
                      </a:pPr>
                      <a:r>
                        <a:rPr lang="en-GB" sz="1600" b="1" i="0" u="none" strike="noStrike">
                          <a:solidFill>
                            <a:srgbClr val="FFFFFF"/>
                          </a:solidFill>
                          <a:effectLst/>
                          <a:latin typeface="Aptos" panose="020B0004020202020204" pitchFamily="34" charset="0"/>
                        </a:rPr>
                        <a:t>Baseline Data </a:t>
                      </a:r>
                      <a:br>
                        <a:rPr lang="en-GB" sz="1600" b="1" i="0" u="none" strike="noStrike">
                          <a:solidFill>
                            <a:srgbClr val="FFFFFF"/>
                          </a:solidFill>
                          <a:effectLst/>
                          <a:latin typeface="Aptos" panose="020B0004020202020204" pitchFamily="34" charset="0"/>
                        </a:rPr>
                      </a:br>
                      <a:r>
                        <a:rPr lang="en-GB" sz="1600" b="1" i="0" u="none" strike="noStrike">
                          <a:solidFill>
                            <a:srgbClr val="FFFFFF"/>
                          </a:solidFill>
                          <a:effectLst/>
                          <a:latin typeface="Aptos" panose="020B0004020202020204" pitchFamily="34" charset="0"/>
                        </a:rPr>
                        <a:t>(March 2026)</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E9FAF"/>
                    </a:solidFill>
                  </a:tcPr>
                </a:tc>
                <a:tc>
                  <a:txBody>
                    <a:bodyPr/>
                    <a:lstStyle/>
                    <a:p>
                      <a:pPr algn="ctr" rtl="0" fontAlgn="ctr">
                        <a:buNone/>
                      </a:pPr>
                      <a:r>
                        <a:rPr lang="en-GB" sz="1600" b="1" i="0" u="none" strike="noStrike" dirty="0">
                          <a:solidFill>
                            <a:srgbClr val="FFFFFF"/>
                          </a:solidFill>
                          <a:effectLst/>
                          <a:latin typeface="Aptos" panose="020B0004020202020204" pitchFamily="34" charset="0"/>
                        </a:rPr>
                        <a:t>June-26</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E9FAF"/>
                    </a:solidFill>
                  </a:tcPr>
                </a:tc>
                <a:tc>
                  <a:txBody>
                    <a:bodyPr/>
                    <a:lstStyle/>
                    <a:p>
                      <a:pPr algn="ctr" rtl="0" fontAlgn="ctr">
                        <a:buNone/>
                      </a:pPr>
                      <a:r>
                        <a:rPr lang="en-GB" sz="1600" b="1" i="0" u="none" strike="noStrike">
                          <a:solidFill>
                            <a:srgbClr val="FFFFFF"/>
                          </a:solidFill>
                          <a:effectLst/>
                          <a:latin typeface="Aptos" panose="020B0004020202020204" pitchFamily="34" charset="0"/>
                        </a:rPr>
                        <a:t>Executive Lead</a:t>
                      </a:r>
                    </a:p>
                  </a:txBody>
                  <a:tcPr marL="0" marR="0" marT="0" marB="0" anchor="ctr">
                    <a:lnL w="190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E9FAF"/>
                    </a:solidFill>
                  </a:tcPr>
                </a:tc>
                <a:extLst>
                  <a:ext uri="{0D108BD9-81ED-4DB2-BD59-A6C34878D82A}">
                    <a16:rowId xmlns:a16="http://schemas.microsoft.com/office/drawing/2014/main" val="3051143381"/>
                  </a:ext>
                </a:extLst>
              </a:tr>
              <a:tr h="288154">
                <a:tc rowSpan="3">
                  <a:txBody>
                    <a:bodyPr/>
                    <a:lstStyle/>
                    <a:p>
                      <a:pPr algn="ctr" rtl="0" fontAlgn="ctr">
                        <a:buNone/>
                      </a:pPr>
                      <a:r>
                        <a:rPr lang="en-GB" sz="1400" b="1" i="0" u="none" strike="noStrike" dirty="0">
                          <a:solidFill>
                            <a:srgbClr val="000000"/>
                          </a:solidFill>
                          <a:effectLst/>
                          <a:latin typeface="Aptos" panose="020B0004020202020204" pitchFamily="34" charset="0"/>
                        </a:rPr>
                        <a:t>Better Health for all</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1C7C7"/>
                    </a:solidFill>
                  </a:tcPr>
                </a:tc>
                <a:tc rowSpan="3">
                  <a:txBody>
                    <a:bodyPr/>
                    <a:lstStyle/>
                    <a:p>
                      <a:pPr algn="ctr" rtl="0" fontAlgn="ctr">
                        <a:buNone/>
                      </a:pPr>
                      <a:r>
                        <a:rPr lang="en-GB" sz="1400" b="1" i="0" u="none" strike="noStrike" dirty="0">
                          <a:solidFill>
                            <a:srgbClr val="000000"/>
                          </a:solidFill>
                          <a:effectLst/>
                          <a:latin typeface="Aptos" panose="020B0004020202020204" pitchFamily="34" charset="0"/>
                        </a:rPr>
                        <a:t>People of Swansea Bay live healthier, fairer and more prosperous lives </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1C7C7"/>
                    </a:solidFill>
                  </a:tcPr>
                </a:tc>
                <a:tc rowSpan="2">
                  <a:txBody>
                    <a:bodyPr/>
                    <a:lstStyle/>
                    <a:p>
                      <a:pPr algn="l" rtl="0" fontAlgn="ctr">
                        <a:buNone/>
                      </a:pPr>
                      <a:r>
                        <a:rPr lang="en-GB" sz="1400" b="0" i="0" u="none" strike="noStrike">
                          <a:solidFill>
                            <a:srgbClr val="000000"/>
                          </a:solidFill>
                          <a:effectLst/>
                          <a:latin typeface="Aptos" panose="020B0004020202020204" pitchFamily="34" charset="0"/>
                        </a:rPr>
                        <a:t>Flu vaccine uptake improved in most deprived areas by 1% to reach 69.9% (Flu programme runs during the winter months)</a:t>
                      </a:r>
                    </a:p>
                  </a:txBody>
                  <a:tcPr marL="1524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1C7C7"/>
                    </a:solidFill>
                  </a:tcPr>
                </a:tc>
                <a:tc>
                  <a:txBody>
                    <a:bodyPr/>
                    <a:lstStyle/>
                    <a:p>
                      <a:pPr algn="ctr" rtl="0" fontAlgn="ctr">
                        <a:buNone/>
                      </a:pPr>
                      <a:r>
                        <a:rPr lang="en-GB" sz="1200" b="0" i="0" u="none" strike="noStrike">
                          <a:solidFill>
                            <a:srgbClr val="000000"/>
                          </a:solidFill>
                          <a:effectLst/>
                          <a:latin typeface="Aptos" panose="020B0004020202020204" pitchFamily="34" charset="0"/>
                        </a:rPr>
                        <a:t>68.90%</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F1C7C7"/>
                    </a:solidFill>
                  </a:tcPr>
                </a:tc>
                <a:tc rowSpan="2">
                  <a:txBody>
                    <a:bodyPr/>
                    <a:lstStyle/>
                    <a:p>
                      <a:pPr algn="ctr" fontAlgn="ctr">
                        <a:buNone/>
                      </a:pPr>
                      <a:r>
                        <a:rPr lang="en-GB" sz="1200" b="0" i="0" u="none" strike="noStrike" dirty="0">
                          <a:solidFill>
                            <a:srgbClr val="000000"/>
                          </a:solidFill>
                          <a:effectLst/>
                          <a:latin typeface="Apto"/>
                        </a:rPr>
                        <a:t>N/A</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1C7C7"/>
                    </a:solidFill>
                  </a:tcPr>
                </a:tc>
                <a:tc rowSpan="3">
                  <a:txBody>
                    <a:bodyPr/>
                    <a:lstStyle/>
                    <a:p>
                      <a:pPr algn="ctr" rtl="0" fontAlgn="ctr">
                        <a:buNone/>
                      </a:pPr>
                      <a:r>
                        <a:rPr lang="en-GB" sz="1400" b="0" i="0" u="none" strike="noStrike">
                          <a:solidFill>
                            <a:srgbClr val="000000"/>
                          </a:solidFill>
                          <a:effectLst/>
                          <a:latin typeface="Aptos" panose="020B0004020202020204" pitchFamily="34" charset="0"/>
                        </a:rPr>
                        <a:t>Director of Public Health</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1C7C7"/>
                    </a:solidFill>
                  </a:tcPr>
                </a:tc>
                <a:extLst>
                  <a:ext uri="{0D108BD9-81ED-4DB2-BD59-A6C34878D82A}">
                    <a16:rowId xmlns:a16="http://schemas.microsoft.com/office/drawing/2014/main" val="2279387701"/>
                  </a:ext>
                </a:extLst>
              </a:tr>
              <a:tr h="370484">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rtl="0" fontAlgn="ctr">
                        <a:buNone/>
                      </a:pPr>
                      <a:r>
                        <a:rPr lang="en-GB" sz="1400" b="0" i="0" u="none" strike="noStrike">
                          <a:solidFill>
                            <a:srgbClr val="000000"/>
                          </a:solidFill>
                          <a:effectLst/>
                          <a:latin typeface="Aptos" panose="020B0004020202020204" pitchFamily="34" charset="0"/>
                        </a:rPr>
                        <a:t>(65 years +)</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F1C7C7"/>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290821816"/>
                  </a:ext>
                </a:extLst>
              </a:tr>
              <a:tr h="439093">
                <a:tc vMerge="1">
                  <a:txBody>
                    <a:bodyPr/>
                    <a:lstStyle/>
                    <a:p>
                      <a:endParaRPr lang="en-GB"/>
                    </a:p>
                  </a:txBody>
                  <a:tcPr/>
                </a:tc>
                <a:tc vMerge="1">
                  <a:txBody>
                    <a:bodyPr/>
                    <a:lstStyle/>
                    <a:p>
                      <a:endParaRPr lang="en-GB"/>
                    </a:p>
                  </a:txBody>
                  <a:tcPr/>
                </a:tc>
                <a:tc>
                  <a:txBody>
                    <a:bodyPr/>
                    <a:lstStyle/>
                    <a:p>
                      <a:pPr algn="l" rtl="0" fontAlgn="ctr">
                        <a:buNone/>
                      </a:pPr>
                      <a:r>
                        <a:rPr lang="en-GB" sz="1400" b="0" i="0" u="none" strike="noStrike">
                          <a:solidFill>
                            <a:srgbClr val="000000"/>
                          </a:solidFill>
                          <a:effectLst/>
                          <a:latin typeface="Aptos" panose="020B0004020202020204" pitchFamily="34" charset="0"/>
                        </a:rPr>
                        <a:t>Bowel screening rates up by 1% to reach 63.3% by March 2027</a:t>
                      </a:r>
                    </a:p>
                  </a:txBody>
                  <a:tcPr marL="1524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1C7C7"/>
                    </a:solidFill>
                  </a:tcPr>
                </a:tc>
                <a:tc>
                  <a:txBody>
                    <a:bodyPr/>
                    <a:lstStyle/>
                    <a:p>
                      <a:pPr algn="ctr" fontAlgn="ctr">
                        <a:buNone/>
                      </a:pPr>
                      <a:r>
                        <a:rPr lang="en-GB" sz="1200" b="0" i="0" u="none" strike="noStrike">
                          <a:solidFill>
                            <a:srgbClr val="000000"/>
                          </a:solidFill>
                          <a:effectLst/>
                          <a:latin typeface="Apto"/>
                        </a:rPr>
                        <a:t>62.30%</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1C7C7"/>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61%</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1C7C7"/>
                    </a:solidFill>
                  </a:tcPr>
                </a:tc>
                <a:tc vMerge="1">
                  <a:txBody>
                    <a:bodyPr/>
                    <a:lstStyle/>
                    <a:p>
                      <a:endParaRPr lang="en-GB"/>
                    </a:p>
                  </a:txBody>
                  <a:tcPr/>
                </a:tc>
                <a:extLst>
                  <a:ext uri="{0D108BD9-81ED-4DB2-BD59-A6C34878D82A}">
                    <a16:rowId xmlns:a16="http://schemas.microsoft.com/office/drawing/2014/main" val="2569955849"/>
                  </a:ext>
                </a:extLst>
              </a:tr>
              <a:tr h="731821">
                <a:tc rowSpan="5">
                  <a:txBody>
                    <a:bodyPr/>
                    <a:lstStyle/>
                    <a:p>
                      <a:pPr algn="ctr" rtl="0" fontAlgn="ctr">
                        <a:buNone/>
                      </a:pPr>
                      <a:r>
                        <a:rPr lang="en-GB" sz="1400" b="1" i="0" u="none" strike="noStrike" dirty="0">
                          <a:solidFill>
                            <a:srgbClr val="000000"/>
                          </a:solidFill>
                          <a:effectLst/>
                          <a:latin typeface="Aptos" panose="020B0004020202020204" pitchFamily="34" charset="0"/>
                        </a:rPr>
                        <a:t>Improved patient safety </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rowSpan="5">
                  <a:txBody>
                    <a:bodyPr/>
                    <a:lstStyle/>
                    <a:p>
                      <a:pPr algn="ctr" rtl="0" fontAlgn="ctr">
                        <a:buNone/>
                      </a:pPr>
                      <a:r>
                        <a:rPr lang="en-GB" sz="1400" b="1" i="0" u="none" strike="noStrike" dirty="0">
                          <a:solidFill>
                            <a:srgbClr val="000000"/>
                          </a:solidFill>
                          <a:effectLst/>
                          <a:latin typeface="Aptos" panose="020B0004020202020204" pitchFamily="34" charset="0"/>
                        </a:rPr>
                        <a:t>Care is high quality, safe, efficient and delivers the best possible outcomes for people in partnerships</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l" rtl="0" fontAlgn="ctr">
                        <a:buNone/>
                      </a:pPr>
                      <a:r>
                        <a:rPr lang="en-GB" sz="1400" b="0" i="0" u="none" strike="noStrike">
                          <a:solidFill>
                            <a:srgbClr val="000000"/>
                          </a:solidFill>
                          <a:effectLst/>
                          <a:latin typeface="Aptos" panose="020B0004020202020204" pitchFamily="34" charset="0"/>
                        </a:rPr>
                        <a:t>No patients waiting more than 104 weeks for referral to treatment.  </a:t>
                      </a:r>
                    </a:p>
                  </a:txBody>
                  <a:tcPr marL="1524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400" b="0" i="0" u="none" strike="noStrike">
                          <a:solidFill>
                            <a:srgbClr val="000000"/>
                          </a:solidFill>
                          <a:effectLst/>
                          <a:latin typeface="Aptos" panose="020B0004020202020204" pitchFamily="34" charset="0"/>
                        </a:rPr>
                        <a:t>0</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0</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100" b="0" i="0" u="none" strike="noStrike">
                          <a:solidFill>
                            <a:srgbClr val="000000"/>
                          </a:solidFill>
                          <a:effectLst/>
                          <a:latin typeface="Verdana" panose="020B0604030504040204" pitchFamily="34" charset="0"/>
                        </a:rPr>
                        <a:t>COO</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extLst>
                  <a:ext uri="{0D108BD9-81ED-4DB2-BD59-A6C34878D82A}">
                    <a16:rowId xmlns:a16="http://schemas.microsoft.com/office/drawing/2014/main" val="2663073764"/>
                  </a:ext>
                </a:extLst>
              </a:tr>
              <a:tr h="731821">
                <a:tc vMerge="1">
                  <a:txBody>
                    <a:bodyPr/>
                    <a:lstStyle/>
                    <a:p>
                      <a:endParaRPr lang="en-GB"/>
                    </a:p>
                  </a:txBody>
                  <a:tcPr/>
                </a:tc>
                <a:tc vMerge="1">
                  <a:txBody>
                    <a:bodyPr/>
                    <a:lstStyle/>
                    <a:p>
                      <a:endParaRPr lang="en-GB"/>
                    </a:p>
                  </a:txBody>
                  <a:tcPr/>
                </a:tc>
                <a:tc>
                  <a:txBody>
                    <a:bodyPr/>
                    <a:lstStyle/>
                    <a:p>
                      <a:pPr algn="l" rtl="0" fontAlgn="ctr">
                        <a:buNone/>
                      </a:pPr>
                      <a:r>
                        <a:rPr lang="en-GB" sz="1400" b="0" i="0" u="none" strike="noStrike" dirty="0">
                          <a:solidFill>
                            <a:srgbClr val="000000"/>
                          </a:solidFill>
                          <a:effectLst/>
                          <a:latin typeface="Aptos" panose="020B0004020202020204" pitchFamily="34" charset="0"/>
                        </a:rPr>
                        <a:t>Single Cancer Pathway performance to reach 76%</a:t>
                      </a:r>
                    </a:p>
                  </a:txBody>
                  <a:tcPr marL="1524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400" b="0" i="0" u="none" strike="noStrike">
                          <a:solidFill>
                            <a:srgbClr val="000000"/>
                          </a:solidFill>
                          <a:effectLst/>
                          <a:latin typeface="Aptos" panose="020B0004020202020204" pitchFamily="34" charset="0"/>
                        </a:rPr>
                        <a:t>55%</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54% </a:t>
                      </a:r>
                      <a:br>
                        <a:rPr lang="en-GB" sz="1400" b="0" i="0" u="none" strike="noStrike" dirty="0">
                          <a:solidFill>
                            <a:srgbClr val="000000"/>
                          </a:solidFill>
                          <a:effectLst/>
                          <a:latin typeface="Aptos" panose="020B0004020202020204" pitchFamily="34" charset="0"/>
                        </a:rPr>
                      </a:br>
                      <a:r>
                        <a:rPr lang="en-GB" sz="1400" b="0" i="0" u="none" strike="noStrike" dirty="0">
                          <a:solidFill>
                            <a:srgbClr val="000000"/>
                          </a:solidFill>
                          <a:effectLst/>
                          <a:latin typeface="Aptos" panose="020B0004020202020204" pitchFamily="34" charset="0"/>
                        </a:rPr>
                        <a:t>(May 2026)</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100" b="0" i="0" u="none" strike="noStrike" dirty="0">
                          <a:solidFill>
                            <a:srgbClr val="000000"/>
                          </a:solidFill>
                          <a:effectLst/>
                          <a:latin typeface="Verdana" panose="020B0604030504040204" pitchFamily="34" charset="0"/>
                        </a:rPr>
                        <a:t>COO</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extLst>
                  <a:ext uri="{0D108BD9-81ED-4DB2-BD59-A6C34878D82A}">
                    <a16:rowId xmlns:a16="http://schemas.microsoft.com/office/drawing/2014/main" val="3800534997"/>
                  </a:ext>
                </a:extLst>
              </a:tr>
              <a:tr h="731821">
                <a:tc vMerge="1">
                  <a:txBody>
                    <a:bodyPr/>
                    <a:lstStyle/>
                    <a:p>
                      <a:endParaRPr lang="en-GB"/>
                    </a:p>
                  </a:txBody>
                  <a:tcPr/>
                </a:tc>
                <a:tc vMerge="1">
                  <a:txBody>
                    <a:bodyPr/>
                    <a:lstStyle/>
                    <a:p>
                      <a:endParaRPr lang="en-GB"/>
                    </a:p>
                  </a:txBody>
                  <a:tcPr/>
                </a:tc>
                <a:tc>
                  <a:txBody>
                    <a:bodyPr/>
                    <a:lstStyle/>
                    <a:p>
                      <a:pPr algn="l" rtl="0" fontAlgn="ctr">
                        <a:buNone/>
                      </a:pPr>
                      <a:r>
                        <a:rPr lang="en-GB" sz="1400" b="0" i="0" u="none" strike="noStrike" dirty="0">
                          <a:solidFill>
                            <a:srgbClr val="000000"/>
                          </a:solidFill>
                          <a:effectLst/>
                          <a:latin typeface="Aptos" panose="020B0004020202020204" pitchFamily="34" charset="0"/>
                        </a:rPr>
                        <a:t>Reduce the number of adults placed out of area for mental health  inpatient treatment by 50% to 11 patients in March 2027</a:t>
                      </a:r>
                    </a:p>
                  </a:txBody>
                  <a:tcPr marL="1524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400" b="0" i="0" u="none" strike="noStrike">
                          <a:solidFill>
                            <a:srgbClr val="000000"/>
                          </a:solidFill>
                          <a:effectLst/>
                          <a:latin typeface="Aptos" panose="020B0004020202020204" pitchFamily="34" charset="0"/>
                        </a:rPr>
                        <a:t>22</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11</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100" b="0" i="0" u="none" strike="noStrike" dirty="0">
                          <a:solidFill>
                            <a:srgbClr val="000000"/>
                          </a:solidFill>
                          <a:effectLst/>
                          <a:latin typeface="Verdana" panose="020B0604030504040204" pitchFamily="34" charset="0"/>
                        </a:rPr>
                        <a:t>COO</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extLst>
                  <a:ext uri="{0D108BD9-81ED-4DB2-BD59-A6C34878D82A}">
                    <a16:rowId xmlns:a16="http://schemas.microsoft.com/office/drawing/2014/main" val="3901221015"/>
                  </a:ext>
                </a:extLst>
              </a:tr>
              <a:tr h="567161">
                <a:tc vMerge="1">
                  <a:txBody>
                    <a:bodyPr/>
                    <a:lstStyle/>
                    <a:p>
                      <a:endParaRPr lang="en-GB"/>
                    </a:p>
                  </a:txBody>
                  <a:tcPr/>
                </a:tc>
                <a:tc vMerge="1">
                  <a:txBody>
                    <a:bodyPr/>
                    <a:lstStyle/>
                    <a:p>
                      <a:endParaRPr lang="en-GB"/>
                    </a:p>
                  </a:txBody>
                  <a:tcPr/>
                </a:tc>
                <a:tc>
                  <a:txBody>
                    <a:bodyPr/>
                    <a:lstStyle/>
                    <a:p>
                      <a:pPr algn="l" rtl="0" fontAlgn="ctr">
                        <a:buNone/>
                      </a:pPr>
                      <a:r>
                        <a:rPr lang="en-GB" sz="1400" b="0" i="0" u="none" strike="noStrike" dirty="0">
                          <a:solidFill>
                            <a:srgbClr val="000000"/>
                          </a:solidFill>
                          <a:effectLst/>
                          <a:latin typeface="Aptos" panose="020B0004020202020204" pitchFamily="34" charset="0"/>
                        </a:rPr>
                        <a:t>30% reduction in avoidable pressure ulcers to reach &lt; 87 PU's reported in March 2027</a:t>
                      </a:r>
                    </a:p>
                  </a:txBody>
                  <a:tcPr marL="1524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400" b="0" i="0" u="none" strike="noStrike">
                          <a:solidFill>
                            <a:srgbClr val="000000"/>
                          </a:solidFill>
                          <a:effectLst/>
                          <a:latin typeface="Aptos" panose="020B0004020202020204" pitchFamily="34" charset="0"/>
                        </a:rPr>
                        <a:t>124</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114 (Total No.) </a:t>
                      </a:r>
                      <a:br>
                        <a:rPr lang="en-GB" sz="1400" b="0" i="0" u="none" strike="noStrike" dirty="0">
                          <a:solidFill>
                            <a:srgbClr val="000000"/>
                          </a:solidFill>
                          <a:effectLst/>
                          <a:latin typeface="Aptos" panose="020B0004020202020204" pitchFamily="34" charset="0"/>
                        </a:rPr>
                      </a:br>
                      <a:r>
                        <a:rPr lang="en-GB" sz="1400" b="0" i="0" u="none" strike="noStrike" dirty="0">
                          <a:solidFill>
                            <a:srgbClr val="000000"/>
                          </a:solidFill>
                          <a:effectLst/>
                          <a:latin typeface="Aptos" panose="020B0004020202020204" pitchFamily="34" charset="0"/>
                        </a:rPr>
                        <a:t>(May 2026)</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100" b="0" i="0" u="none" strike="noStrike" dirty="0">
                          <a:solidFill>
                            <a:srgbClr val="000000"/>
                          </a:solidFill>
                          <a:effectLst/>
                          <a:latin typeface="Verdana" panose="020B0604030504040204" pitchFamily="34" charset="0"/>
                        </a:rPr>
                        <a:t>Executive Director of Nursing</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extLst>
                  <a:ext uri="{0D108BD9-81ED-4DB2-BD59-A6C34878D82A}">
                    <a16:rowId xmlns:a16="http://schemas.microsoft.com/office/drawing/2014/main" val="2120620832"/>
                  </a:ext>
                </a:extLst>
              </a:tr>
              <a:tr h="731821">
                <a:tc vMerge="1">
                  <a:txBody>
                    <a:bodyPr/>
                    <a:lstStyle/>
                    <a:p>
                      <a:endParaRPr lang="en-GB"/>
                    </a:p>
                  </a:txBody>
                  <a:tcPr/>
                </a:tc>
                <a:tc vMerge="1">
                  <a:txBody>
                    <a:bodyPr/>
                    <a:lstStyle/>
                    <a:p>
                      <a:endParaRPr lang="en-GB"/>
                    </a:p>
                  </a:txBody>
                  <a:tcPr/>
                </a:tc>
                <a:tc>
                  <a:txBody>
                    <a:bodyPr/>
                    <a:lstStyle/>
                    <a:p>
                      <a:pPr algn="l" rtl="0" fontAlgn="ctr">
                        <a:buNone/>
                      </a:pPr>
                      <a:r>
                        <a:rPr lang="en-GB" sz="1400" b="0" i="0" u="none" strike="noStrike" dirty="0">
                          <a:solidFill>
                            <a:srgbClr val="000000"/>
                          </a:solidFill>
                          <a:effectLst/>
                          <a:latin typeface="Aptos" panose="020B0004020202020204" pitchFamily="34" charset="0"/>
                        </a:rPr>
                        <a:t>Reduce the number of patients waiting 12 hours or more in ED by 10% to &lt; 1,212 by March 2027</a:t>
                      </a:r>
                    </a:p>
                  </a:txBody>
                  <a:tcPr marL="1524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1,356</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1,365</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tc>
                  <a:txBody>
                    <a:bodyPr/>
                    <a:lstStyle/>
                    <a:p>
                      <a:pPr algn="ctr" rtl="0" fontAlgn="ctr">
                        <a:buNone/>
                      </a:pPr>
                      <a:r>
                        <a:rPr lang="en-GB" sz="1100" b="0" i="0" u="none" strike="noStrike" dirty="0">
                          <a:solidFill>
                            <a:srgbClr val="000000"/>
                          </a:solidFill>
                          <a:effectLst/>
                          <a:latin typeface="Verdana" panose="020B0604030504040204" pitchFamily="34" charset="0"/>
                        </a:rPr>
                        <a:t>COO</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AEEFB"/>
                    </a:solidFill>
                  </a:tcPr>
                </a:tc>
                <a:extLst>
                  <a:ext uri="{0D108BD9-81ED-4DB2-BD59-A6C34878D82A}">
                    <a16:rowId xmlns:a16="http://schemas.microsoft.com/office/drawing/2014/main" val="1688019435"/>
                  </a:ext>
                </a:extLst>
              </a:tr>
              <a:tr h="864463">
                <a:tc rowSpan="2">
                  <a:txBody>
                    <a:bodyPr/>
                    <a:lstStyle/>
                    <a:p>
                      <a:pPr algn="ctr" rtl="0" fontAlgn="ctr">
                        <a:buNone/>
                      </a:pPr>
                      <a:r>
                        <a:rPr lang="en-GB" sz="1400" b="1" i="0" u="none" strike="noStrike" dirty="0">
                          <a:solidFill>
                            <a:srgbClr val="000000"/>
                          </a:solidFill>
                          <a:effectLst/>
                          <a:latin typeface="Aptos" panose="020B0004020202020204" pitchFamily="34" charset="0"/>
                        </a:rPr>
                        <a:t>Care is delivered in partnership</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DEFE7"/>
                    </a:solidFill>
                  </a:tcPr>
                </a:tc>
                <a:tc rowSpan="2">
                  <a:txBody>
                    <a:bodyPr/>
                    <a:lstStyle/>
                    <a:p>
                      <a:pPr algn="ctr" rtl="0" fontAlgn="ctr">
                        <a:buNone/>
                      </a:pPr>
                      <a:r>
                        <a:rPr lang="en-GB" sz="1400" b="1" i="0" u="none" strike="noStrike" dirty="0">
                          <a:solidFill>
                            <a:srgbClr val="000000"/>
                          </a:solidFill>
                          <a:effectLst/>
                          <a:latin typeface="Aptos" panose="020B0004020202020204" pitchFamily="34" charset="0"/>
                        </a:rPr>
                        <a:t>Care is delivered in partnership with our communities in safe and appropriate settings, supported by innovation</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DEFE7"/>
                    </a:solidFill>
                  </a:tcPr>
                </a:tc>
                <a:tc>
                  <a:txBody>
                    <a:bodyPr/>
                    <a:lstStyle/>
                    <a:p>
                      <a:pPr algn="l" rtl="0" fontAlgn="ctr">
                        <a:buNone/>
                      </a:pPr>
                      <a:r>
                        <a:rPr lang="en-GB" sz="1400" b="0" i="0" u="none" strike="noStrike" dirty="0">
                          <a:solidFill>
                            <a:srgbClr val="000000"/>
                          </a:solidFill>
                          <a:effectLst/>
                          <a:latin typeface="Aptos" panose="020B0004020202020204" pitchFamily="34" charset="0"/>
                        </a:rPr>
                        <a:t>Clinically Optimised patients reduced to &lt;100 at any one time</a:t>
                      </a:r>
                    </a:p>
                  </a:txBody>
                  <a:tcPr marL="1524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DEFE7"/>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223</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DEFE7"/>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173</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DEFE7"/>
                    </a:solidFill>
                  </a:tcPr>
                </a:tc>
                <a:tc>
                  <a:txBody>
                    <a:bodyPr/>
                    <a:lstStyle/>
                    <a:p>
                      <a:pPr algn="ctr" rtl="0" fontAlgn="ctr">
                        <a:buNone/>
                      </a:pPr>
                      <a:r>
                        <a:rPr lang="en-GB" sz="1100" b="0" i="0" u="none" strike="noStrike" dirty="0">
                          <a:solidFill>
                            <a:srgbClr val="000000"/>
                          </a:solidFill>
                          <a:effectLst/>
                          <a:latin typeface="Verdana" panose="020B0604030504040204" pitchFamily="34" charset="0"/>
                        </a:rPr>
                        <a:t>COO</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DEFE7"/>
                    </a:solidFill>
                  </a:tcPr>
                </a:tc>
                <a:extLst>
                  <a:ext uri="{0D108BD9-81ED-4DB2-BD59-A6C34878D82A}">
                    <a16:rowId xmlns:a16="http://schemas.microsoft.com/office/drawing/2014/main" val="3892620428"/>
                  </a:ext>
                </a:extLst>
              </a:tr>
              <a:tr h="493979">
                <a:tc vMerge="1">
                  <a:txBody>
                    <a:bodyPr/>
                    <a:lstStyle/>
                    <a:p>
                      <a:endParaRPr lang="en-GB"/>
                    </a:p>
                  </a:txBody>
                  <a:tcPr/>
                </a:tc>
                <a:tc vMerge="1">
                  <a:txBody>
                    <a:bodyPr/>
                    <a:lstStyle/>
                    <a:p>
                      <a:endParaRPr lang="en-GB"/>
                    </a:p>
                  </a:txBody>
                  <a:tcPr/>
                </a:tc>
                <a:tc>
                  <a:txBody>
                    <a:bodyPr/>
                    <a:lstStyle/>
                    <a:p>
                      <a:pPr algn="l" rtl="0" fontAlgn="ctr">
                        <a:buNone/>
                      </a:pPr>
                      <a:r>
                        <a:rPr lang="en-GB" sz="1400" b="0" i="0" u="none" strike="noStrike">
                          <a:solidFill>
                            <a:srgbClr val="000000"/>
                          </a:solidFill>
                          <a:effectLst/>
                          <a:latin typeface="Aptos" panose="020B0004020202020204" pitchFamily="34" charset="0"/>
                        </a:rPr>
                        <a:t>Increase in the take up of the NHS App by 25% (from a March 2026 baseline) to 111,854 users by March 2026</a:t>
                      </a:r>
                    </a:p>
                  </a:txBody>
                  <a:tcPr marL="1524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DEFE7"/>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88,842</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DEFE7"/>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98,045</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DEFE7"/>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Director of Digital</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DEFE7"/>
                    </a:solidFill>
                  </a:tcPr>
                </a:tc>
                <a:extLst>
                  <a:ext uri="{0D108BD9-81ED-4DB2-BD59-A6C34878D82A}">
                    <a16:rowId xmlns:a16="http://schemas.microsoft.com/office/drawing/2014/main" val="3441974216"/>
                  </a:ext>
                </a:extLst>
              </a:tr>
              <a:tr h="493979">
                <a:tc rowSpan="2">
                  <a:txBody>
                    <a:bodyPr/>
                    <a:lstStyle/>
                    <a:p>
                      <a:pPr algn="ctr" rtl="0" fontAlgn="ctr">
                        <a:buNone/>
                      </a:pPr>
                      <a:r>
                        <a:rPr lang="en-GB" sz="1400" b="1" i="0" u="none" strike="noStrike">
                          <a:solidFill>
                            <a:srgbClr val="000000"/>
                          </a:solidFill>
                          <a:effectLst/>
                          <a:latin typeface="Aptos" panose="020B0004020202020204" pitchFamily="34" charset="0"/>
                        </a:rPr>
                        <a:t>A great place to work</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7E1F4"/>
                    </a:solidFill>
                  </a:tcPr>
                </a:tc>
                <a:tc rowSpan="2">
                  <a:txBody>
                    <a:bodyPr/>
                    <a:lstStyle/>
                    <a:p>
                      <a:pPr algn="ctr" rtl="0" fontAlgn="ctr">
                        <a:buNone/>
                      </a:pPr>
                      <a:r>
                        <a:rPr lang="en-GB" sz="1400" b="1" i="0" u="none" strike="noStrike">
                          <a:solidFill>
                            <a:srgbClr val="000000"/>
                          </a:solidFill>
                          <a:effectLst/>
                          <a:latin typeface="Aptos" panose="020B0004020202020204" pitchFamily="34" charset="0"/>
                        </a:rPr>
                        <a:t>The health board is a great place to work where all staff feel valued and work together towards a common goal</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7E1F4"/>
                    </a:solidFill>
                  </a:tcPr>
                </a:tc>
                <a:tc>
                  <a:txBody>
                    <a:bodyPr/>
                    <a:lstStyle/>
                    <a:p>
                      <a:pPr algn="l" rtl="0" fontAlgn="ctr">
                        <a:buNone/>
                      </a:pPr>
                      <a:r>
                        <a:rPr lang="en-GB" sz="1400" b="0" i="0" u="none" strike="noStrike">
                          <a:solidFill>
                            <a:srgbClr val="000000"/>
                          </a:solidFill>
                          <a:effectLst/>
                          <a:latin typeface="Aptos" panose="020B0004020202020204" pitchFamily="34" charset="0"/>
                        </a:rPr>
                        <a:t>Improvement in staff engagement score by 5% to reach 75.3% (Annual data collection)</a:t>
                      </a:r>
                    </a:p>
                  </a:txBody>
                  <a:tcPr marL="1524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7E1F4"/>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70.30%</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7E1F4"/>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N/A</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7E1F4"/>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Director of Workforce &amp; OD</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7E1F4"/>
                    </a:solidFill>
                  </a:tcPr>
                </a:tc>
                <a:extLst>
                  <a:ext uri="{0D108BD9-81ED-4DB2-BD59-A6C34878D82A}">
                    <a16:rowId xmlns:a16="http://schemas.microsoft.com/office/drawing/2014/main" val="1682454186"/>
                  </a:ext>
                </a:extLst>
              </a:tr>
              <a:tr h="493979">
                <a:tc vMerge="1">
                  <a:txBody>
                    <a:bodyPr/>
                    <a:lstStyle/>
                    <a:p>
                      <a:endParaRPr lang="en-GB"/>
                    </a:p>
                  </a:txBody>
                  <a:tcPr/>
                </a:tc>
                <a:tc vMerge="1">
                  <a:txBody>
                    <a:bodyPr/>
                    <a:lstStyle/>
                    <a:p>
                      <a:endParaRPr lang="en-GB"/>
                    </a:p>
                  </a:txBody>
                  <a:tcPr/>
                </a:tc>
                <a:tc>
                  <a:txBody>
                    <a:bodyPr/>
                    <a:lstStyle/>
                    <a:p>
                      <a:pPr algn="l" rtl="0" fontAlgn="ctr">
                        <a:buNone/>
                      </a:pPr>
                      <a:r>
                        <a:rPr lang="en-GB" sz="1400" b="0" i="0" u="none" strike="noStrike">
                          <a:solidFill>
                            <a:srgbClr val="000000"/>
                          </a:solidFill>
                          <a:effectLst/>
                          <a:latin typeface="Aptos" panose="020B0004020202020204" pitchFamily="34" charset="0"/>
                        </a:rPr>
                        <a:t>Improvement in staff health &amp; wellbeing by 1% to reduce sickness rates to &lt; 6.09%</a:t>
                      </a:r>
                    </a:p>
                  </a:txBody>
                  <a:tcPr marL="1524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7E1F4"/>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7.09% workforce sickness absence</a:t>
                      </a:r>
                    </a:p>
                  </a:txBody>
                  <a:tcPr marL="762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7E1F4"/>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7.37%</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7E1F4"/>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Director of Workforce &amp; OD</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7E1F4"/>
                    </a:solidFill>
                  </a:tcPr>
                </a:tc>
                <a:extLst>
                  <a:ext uri="{0D108BD9-81ED-4DB2-BD59-A6C34878D82A}">
                    <a16:rowId xmlns:a16="http://schemas.microsoft.com/office/drawing/2014/main" val="3564293388"/>
                  </a:ext>
                </a:extLst>
              </a:tr>
              <a:tr h="731821">
                <a:tc>
                  <a:txBody>
                    <a:bodyPr/>
                    <a:lstStyle/>
                    <a:p>
                      <a:pPr algn="ctr" rtl="0" fontAlgn="ctr">
                        <a:buNone/>
                      </a:pPr>
                      <a:r>
                        <a:rPr lang="en-GB" sz="1400" b="1" i="0" u="none" strike="noStrike">
                          <a:solidFill>
                            <a:srgbClr val="000000"/>
                          </a:solidFill>
                          <a:effectLst/>
                          <a:latin typeface="Aptos" panose="020B0004020202020204" pitchFamily="34" charset="0"/>
                        </a:rPr>
                        <a:t>Use every NHS £ wisely</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9F2D0"/>
                    </a:solidFill>
                  </a:tcPr>
                </a:tc>
                <a:tc>
                  <a:txBody>
                    <a:bodyPr/>
                    <a:lstStyle/>
                    <a:p>
                      <a:pPr algn="ctr" rtl="0" fontAlgn="ctr">
                        <a:buNone/>
                      </a:pPr>
                      <a:r>
                        <a:rPr lang="en-GB" sz="1400" b="1" i="0" u="none" strike="noStrike">
                          <a:solidFill>
                            <a:srgbClr val="000000"/>
                          </a:solidFill>
                          <a:effectLst/>
                          <a:latin typeface="Aptos" panose="020B0004020202020204" pitchFamily="34" charset="0"/>
                        </a:rPr>
                        <a:t>The health board is a resilient, sustainable and responsible organisation</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9F2D0"/>
                    </a:solidFill>
                  </a:tcPr>
                </a:tc>
                <a:tc>
                  <a:txBody>
                    <a:bodyPr/>
                    <a:lstStyle/>
                    <a:p>
                      <a:pPr algn="l" rtl="0" fontAlgn="ctr">
                        <a:buNone/>
                      </a:pPr>
                      <a:r>
                        <a:rPr lang="en-GB" sz="1400" b="0" i="0" u="none" strike="noStrike">
                          <a:solidFill>
                            <a:srgbClr val="000000"/>
                          </a:solidFill>
                          <a:effectLst/>
                          <a:latin typeface="Aptos" panose="020B0004020202020204" pitchFamily="34" charset="0"/>
                        </a:rPr>
                        <a:t>Deliver savings plan of £65m of which £50m is recurrent</a:t>
                      </a:r>
                    </a:p>
                  </a:txBody>
                  <a:tcPr marL="15240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9F2D0"/>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£55.4m delivered in year with £22.9m recurring</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9F2D0"/>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£2.9m Savings</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9F2D0"/>
                    </a:solidFill>
                  </a:tcPr>
                </a:tc>
                <a:tc>
                  <a:txBody>
                    <a:bodyPr/>
                    <a:lstStyle/>
                    <a:p>
                      <a:pPr algn="ctr" rtl="0" fontAlgn="ctr">
                        <a:buNone/>
                      </a:pPr>
                      <a:r>
                        <a:rPr lang="en-GB" sz="1400" b="0" i="0" u="none" strike="noStrike" dirty="0">
                          <a:solidFill>
                            <a:srgbClr val="000000"/>
                          </a:solidFill>
                          <a:effectLst/>
                          <a:latin typeface="Aptos" panose="020B0004020202020204" pitchFamily="34" charset="0"/>
                        </a:rPr>
                        <a:t>Director of Finance</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9F2D0"/>
                    </a:solidFill>
                  </a:tcPr>
                </a:tc>
                <a:extLst>
                  <a:ext uri="{0D108BD9-81ED-4DB2-BD59-A6C34878D82A}">
                    <a16:rowId xmlns:a16="http://schemas.microsoft.com/office/drawing/2014/main" val="1328420352"/>
                  </a:ext>
                </a:extLst>
              </a:tr>
            </a:tbl>
          </a:graphicData>
        </a:graphic>
      </p:graphicFrame>
    </p:spTree>
    <p:extLst>
      <p:ext uri="{BB962C8B-B14F-4D97-AF65-F5344CB8AC3E}">
        <p14:creationId xmlns:p14="http://schemas.microsoft.com/office/powerpoint/2010/main" val="36476554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B3F000-33D2-116C-B703-9F3E9274969A}"/>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C34A209-7A6F-69E6-BB92-A3AF82174F9A}"/>
              </a:ext>
            </a:extLst>
          </p:cNvPr>
          <p:cNvGraphicFramePr>
            <a:graphicFrameLocks noGrp="1"/>
          </p:cNvGraphicFramePr>
          <p:nvPr>
            <p:extLst>
              <p:ext uri="{D42A27DB-BD31-4B8C-83A1-F6EECF244321}">
                <p14:modId xmlns:p14="http://schemas.microsoft.com/office/powerpoint/2010/main" val="2906495613"/>
              </p:ext>
            </p:extLst>
          </p:nvPr>
        </p:nvGraphicFramePr>
        <p:xfrm>
          <a:off x="0" y="570708"/>
          <a:ext cx="20105688" cy="10738642"/>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144253">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dk1"/>
                          </a:solidFill>
                          <a:effectLst/>
                          <a:latin typeface="Verdana" panose="020B0604030504040204" pitchFamily="34" charset="0"/>
                          <a:ea typeface="Verdana" panose="020B0604030504040204" pitchFamily="34" charset="0"/>
                          <a:cs typeface="+mn-cs"/>
                        </a:rPr>
                        <a:t>The health board is a resilient, sustainable and responsible organisation</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b="0" dirty="0">
                          <a:solidFill>
                            <a:schemeClr val="tx1"/>
                          </a:solidFill>
                          <a:latin typeface="Verdana" panose="020B0604030504040204" pitchFamily="34" charset="0"/>
                          <a:ea typeface="Verdana" panose="020B0604030504040204" pitchFamily="34" charset="0"/>
                        </a:rPr>
                        <a:t>£2.9m Savings delivered</a:t>
                      </a:r>
                    </a:p>
                    <a:p>
                      <a:pPr algn="ctr"/>
                      <a:r>
                        <a:rPr lang="en-GB" sz="2000" b="0" dirty="0">
                          <a:solidFill>
                            <a:schemeClr val="tx1"/>
                          </a:solidFill>
                          <a:latin typeface="Verdana" panose="020B0604030504040204" pitchFamily="34" charset="0"/>
                          <a:ea typeface="Verdana" panose="020B0604030504040204" pitchFamily="34" charset="0"/>
                        </a:rPr>
                        <a:t>(against the month 3 target of £5.42m)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9594389">
                <a:tc>
                  <a:txBody>
                    <a:bodyPr/>
                    <a:lstStyle/>
                    <a:p>
                      <a:r>
                        <a:rPr lang="en-GB" sz="2000" b="1" dirty="0">
                          <a:solidFill>
                            <a:schemeClr val="tx1"/>
                          </a:solidFill>
                          <a:latin typeface="Verdana" panose="020B0604030504040204" pitchFamily="34" charset="0"/>
                          <a:ea typeface="Verdana" panose="020B0604030504040204" pitchFamily="34" charset="0"/>
                        </a:rPr>
                        <a:t>Main drivers in Month 3:</a:t>
                      </a:r>
                    </a:p>
                    <a:p>
                      <a:pPr marL="342900" indent="-342900">
                        <a:buFont typeface="Arial" panose="020B0604020202020204" pitchFamily="34" charset="0"/>
                        <a:buChar char="•"/>
                      </a:pPr>
                      <a:r>
                        <a:rPr lang="en-US" sz="2000" dirty="0">
                          <a:solidFill>
                            <a:schemeClr val="tx1"/>
                          </a:solidFill>
                          <a:latin typeface="Verdana" panose="020B0604030504040204" pitchFamily="34" charset="0"/>
                          <a:ea typeface="Verdana" panose="020B0604030504040204" pitchFamily="34" charset="0"/>
                        </a:rPr>
                        <a:t>Savings delivery is identified as the key driver of the overspend.</a:t>
                      </a:r>
                    </a:p>
                    <a:p>
                      <a:pPr marL="342900" indent="-342900">
                        <a:buFont typeface="Arial" panose="020B0604020202020204" pitchFamily="34" charset="0"/>
                        <a:buChar char="•"/>
                      </a:pPr>
                      <a:r>
                        <a:rPr lang="en-GB" sz="2000" dirty="0">
                          <a:solidFill>
                            <a:schemeClr val="tx1"/>
                          </a:solidFill>
                          <a:latin typeface="Verdana" panose="020B0604030504040204" pitchFamily="34" charset="0"/>
                          <a:ea typeface="Verdana" panose="020B0604030504040204" pitchFamily="34" charset="0"/>
                        </a:rPr>
                        <a:t>There was a significant increase in income for Month 03, primarily due to the transacting of the 2026/27 provider element of the pay matrix for months 1-3.</a:t>
                      </a:r>
                      <a:endParaRPr lang="en-GB" sz="2000" b="1" dirty="0">
                        <a:solidFill>
                          <a:schemeClr val="tx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2000" kern="1200" dirty="0">
                          <a:solidFill>
                            <a:schemeClr val="tx1"/>
                          </a:solidFill>
                          <a:latin typeface="Verdana" panose="020B0604030504040204" pitchFamily="34" charset="0"/>
                          <a:ea typeface="Verdana" panose="020B0604030504040204" pitchFamily="34" charset="0"/>
                          <a:cs typeface="+mn-cs"/>
                        </a:rPr>
                        <a:t>Month 3 Pay was broadly in line with Month 2 (excluding the medical and Dental 2026/27 pay award) with vacancies more than offsetting the pressures in Medical and Dental and Nursing linked to high levels of sickness absence and a continuation of staffing surge bed capacity</a:t>
                      </a:r>
                      <a:r>
                        <a:rPr lang="en-GB" sz="2000" kern="1200" dirty="0">
                          <a:solidFill>
                            <a:srgbClr val="FF0000"/>
                          </a:solidFill>
                          <a:latin typeface="Verdana" panose="020B0604030504040204" pitchFamily="34" charset="0"/>
                          <a:ea typeface="Verdana" panose="020B0604030504040204" pitchFamily="34" charset="0"/>
                          <a:cs typeface="+mn-cs"/>
                        </a:rPr>
                        <a:t>.</a:t>
                      </a:r>
                      <a:endParaRPr lang="en-US" sz="2000" kern="1200" dirty="0">
                        <a:solidFill>
                          <a:srgbClr val="FF0000"/>
                        </a:solidFill>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2000" b="1" dirty="0">
                          <a:latin typeface="Verdana" panose="020B0604030504040204" pitchFamily="34" charset="0"/>
                          <a:ea typeface="Verdana" panose="020B0604030504040204" pitchFamily="34" charset="0"/>
                        </a:rPr>
                        <a:t>Other Spend Indicators</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schemeClr val="tx1"/>
                          </a:solidFill>
                          <a:latin typeface="Verdana" panose="020B0604030504040204" pitchFamily="34" charset="0"/>
                          <a:ea typeface="Verdana" panose="020B0604030504040204" pitchFamily="34" charset="0"/>
                        </a:rPr>
                        <a:t>Variable pay spend for Month 03 was £4.4m, </a:t>
                      </a:r>
                      <a:r>
                        <a:rPr lang="en-GB" sz="2000" kern="1200" dirty="0">
                          <a:solidFill>
                            <a:schemeClr val="tx1"/>
                          </a:solidFill>
                          <a:latin typeface="Verdana" panose="020B0604030504040204" pitchFamily="34" charset="0"/>
                          <a:ea typeface="Verdana" panose="020B0604030504040204" pitchFamily="34" charset="0"/>
                          <a:cs typeface="+mn-cs"/>
                        </a:rPr>
                        <a:t>Bank and agency are the key driver for this continued high spend, although there is some improvement in Bank when compared to Month 02. </a:t>
                      </a:r>
                      <a:endParaRPr lang="en-US" sz="2000" kern="1200" dirty="0">
                        <a:solidFill>
                          <a:schemeClr val="tx1"/>
                        </a:solidFill>
                        <a:latin typeface="Verdana" panose="020B0604030504040204" pitchFamily="34" charset="0"/>
                        <a:ea typeface="Verdana" panose="020B0604030504040204" pitchFamily="34" charset="0"/>
                        <a:cs typeface="+mn-cs"/>
                      </a:endParaRP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schemeClr val="tx1"/>
                          </a:solidFill>
                          <a:latin typeface="Verdana" panose="020B0604030504040204" pitchFamily="34" charset="0"/>
                          <a:ea typeface="Verdana" panose="020B0604030504040204" pitchFamily="34" charset="0"/>
                        </a:rPr>
                        <a:t>The in-month increase in Non-Pay related to clinical consumable costs driven by activity in specialty services and Theatres totaling £1.3m. It should be notes that £0.4m of this is offset by JCC income</a:t>
                      </a:r>
                      <a:r>
                        <a:rPr lang="en-GB" sz="2000" b="1" dirty="0">
                          <a:solidFill>
                            <a:schemeClr val="tx1"/>
                          </a:solidFill>
                          <a:latin typeface="Verdana" panose="020B0604030504040204" pitchFamily="34" charset="0"/>
                          <a:ea typeface="Verdana" panose="020B0604030504040204" pitchFamily="34" charset="0"/>
                        </a:rPr>
                        <a:t>.</a:t>
                      </a:r>
                      <a:endParaRPr lang="en-US" sz="20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27D5292B-EE7B-EC4F-4A90-4DE8A20B3203}"/>
              </a:ext>
            </a:extLst>
          </p:cNvPr>
          <p:cNvSpPr txBox="1"/>
          <p:nvPr/>
        </p:nvSpPr>
        <p:spPr>
          <a:xfrm>
            <a:off x="0" y="-14068"/>
            <a:ext cx="20105688" cy="584775"/>
          </a:xfrm>
          <a:prstGeom prst="rect">
            <a:avLst/>
          </a:prstGeom>
          <a:solidFill>
            <a:schemeClr val="accent6">
              <a:lumMod val="40000"/>
              <a:lumOff val="60000"/>
            </a:schemeClr>
          </a:solidFill>
        </p:spPr>
        <p:txBody>
          <a:bodyPr wrap="square" rtlCol="0">
            <a:spAutoFit/>
          </a:bodyPr>
          <a:lstStyle/>
          <a:p>
            <a:pPr lvl="0" algn="ctr" defTabSz="1507937">
              <a:spcAft>
                <a:spcPts val="1979"/>
              </a:spcAft>
              <a:defRPr/>
            </a:pPr>
            <a:r>
              <a:rPr lang="en-GB" sz="3200" b="1" dirty="0"/>
              <a:t>Use every NHS £ wisely</a:t>
            </a:r>
            <a:endParaRPr kumimoji="0" lang="en-GB" sz="3200" b="1" i="0" u="none" strike="noStrike" kern="1200" cap="none" spc="0" normalizeH="0" baseline="0" noProof="0" dirty="0">
              <a:ln>
                <a:noFill/>
              </a:ln>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12C3FAA9-ED42-C7D1-7252-B599F6822C6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043" y="4230922"/>
            <a:ext cx="9073863" cy="6863977"/>
          </a:xfrm>
          <a:prstGeom prst="rect">
            <a:avLst/>
          </a:prstGeom>
          <a:noFill/>
        </p:spPr>
      </p:pic>
      <p:pic>
        <p:nvPicPr>
          <p:cNvPr id="8" name="Picture 7">
            <a:extLst>
              <a:ext uri="{FF2B5EF4-FFF2-40B4-BE49-F238E27FC236}">
                <a16:creationId xmlns:a16="http://schemas.microsoft.com/office/drawing/2014/main" id="{CA7900C1-9DA7-F559-C9BE-CD19DBCC5CA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57644" y="4230922"/>
            <a:ext cx="9259800" cy="6863977"/>
          </a:xfrm>
          <a:prstGeom prst="rect">
            <a:avLst/>
          </a:prstGeom>
          <a:noFill/>
        </p:spPr>
      </p:pic>
    </p:spTree>
    <p:extLst>
      <p:ext uri="{BB962C8B-B14F-4D97-AF65-F5344CB8AC3E}">
        <p14:creationId xmlns:p14="http://schemas.microsoft.com/office/powerpoint/2010/main" val="28641216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3D2020-8896-8CF0-B8E4-E9DF2246C9A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8C84C60-980E-F43E-B138-3B50683FA103}"/>
              </a:ext>
            </a:extLst>
          </p:cNvPr>
          <p:cNvSpPr txBox="1">
            <a:spLocks/>
          </p:cNvSpPr>
          <p:nvPr/>
        </p:nvSpPr>
        <p:spPr>
          <a:xfrm>
            <a:off x="1348251" y="3749675"/>
            <a:ext cx="17409186" cy="2810464"/>
          </a:xfrm>
          <a:prstGeom prst="rect">
            <a:avLst/>
          </a:prstGeom>
        </p:spPr>
        <p:txBody>
          <a:bodyPr/>
          <a:lst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Summary of the performance against the NHS Wales Performance Framework Measures 2026-27</a:t>
            </a:r>
          </a:p>
          <a:p>
            <a:endParaRPr lang="en-GB" dirty="0"/>
          </a:p>
        </p:txBody>
      </p:sp>
    </p:spTree>
    <p:extLst>
      <p:ext uri="{BB962C8B-B14F-4D97-AF65-F5344CB8AC3E}">
        <p14:creationId xmlns:p14="http://schemas.microsoft.com/office/powerpoint/2010/main" val="36958595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B5F87-B02A-3BAD-2585-E74DD9AA838E}"/>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BFEE0760-62DA-7BD1-09BE-3D3F716B9A25}"/>
              </a:ext>
            </a:extLst>
          </p:cNvPr>
          <p:cNvGraphicFramePr>
            <a:graphicFrameLocks noGrp="1"/>
          </p:cNvGraphicFramePr>
          <p:nvPr/>
        </p:nvGraphicFramePr>
        <p:xfrm>
          <a:off x="1442319" y="739813"/>
          <a:ext cx="17754446" cy="10285792"/>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rPr>
                        <a:t>Quadruple Aim 1:  People in Wales have improved health and well-being with better prevention and self-management</a:t>
                      </a:r>
                      <a:endParaRPr lang="en-GB" sz="16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A7"/>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algn="ctr" fontAlgn="t">
                        <a:buNone/>
                      </a:pPr>
                      <a:r>
                        <a:rPr lang="en-GB" sz="1300" b="0" i="0" u="none" strike="noStrike" dirty="0">
                          <a:solidFill>
                            <a:srgbClr val="000000"/>
                          </a:solidFill>
                          <a:effectLst/>
                          <a:latin typeface="Verdana" panose="020B0604030504040204" pitchFamily="34" charset="0"/>
                        </a:rPr>
                        <a:t>Percentage of adult smokers who make a quit attempt via smoking cessation services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F1A7"/>
                    </a:solidFill>
                  </a:tcPr>
                </a:tc>
                <a:tc>
                  <a:txBody>
                    <a:bodyPr/>
                    <a:lstStyle/>
                    <a:p>
                      <a:pPr algn="ctr" fontAlgn="ctr">
                        <a:buNone/>
                      </a:pPr>
                      <a:r>
                        <a:rPr lang="en-GB" sz="1300" b="0" i="0" u="none" strike="noStrike" dirty="0">
                          <a:solidFill>
                            <a:srgbClr val="000000"/>
                          </a:solidFill>
                          <a:effectLst/>
                          <a:latin typeface="Verdana" panose="020B0604030504040204" pitchFamily="34" charset="0"/>
                        </a:rPr>
                        <a:t>5% Target (2025-26)</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buNone/>
                      </a:pPr>
                      <a:endParaRPr lang="en-GB" sz="4900" dirty="0"/>
                    </a:p>
                  </a:txBody>
                  <a:tcPr marL="150791" marR="150791" marT="75396" marB="75396"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300" b="0" i="0" u="none" strike="noStrike" dirty="0">
                          <a:solidFill>
                            <a:schemeClr val="tx1"/>
                          </a:solidFill>
                          <a:effectLst/>
                          <a:latin typeface="Verdana" panose="020B0604030504040204" pitchFamily="34" charset="0"/>
                        </a:rPr>
                        <a:t> 4.75%</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buNone/>
                      </a:pPr>
                      <a:r>
                        <a:rPr lang="en-GB" sz="1300" b="0" i="0" u="none" strike="noStrike" dirty="0">
                          <a:solidFill>
                            <a:srgbClr val="000000"/>
                          </a:solidFill>
                          <a:effectLst/>
                          <a:latin typeface="Verdana" panose="020B0604030504040204" pitchFamily="34" charset="0"/>
                        </a:rPr>
                        <a:t>Q4 2025/26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rPr>
                        <a:t>Quarterly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algn="ctr" fontAlgn="t">
                        <a:buNone/>
                      </a:pPr>
                      <a:r>
                        <a:rPr lang="en-GB" sz="1300" b="0" i="0" u="none" strike="noStrike" dirty="0">
                          <a:solidFill>
                            <a:srgbClr val="000000"/>
                          </a:solidFill>
                          <a:effectLst/>
                          <a:latin typeface="Verdana" panose="020B0604030504040204" pitchFamily="34" charset="0"/>
                        </a:rPr>
                        <a:t>Percentage of adult smokers who make a quit attempt via smoking cessation services &amp; co-validated at 4 weeks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F1A7"/>
                    </a:solidFill>
                  </a:tcPr>
                </a:tc>
                <a:tc>
                  <a:txBody>
                    <a:bodyPr/>
                    <a:lstStyle/>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buNone/>
                      </a:pPr>
                      <a:endParaRPr lang="en-GB" sz="4900" dirty="0"/>
                    </a:p>
                  </a:txBody>
                  <a:tcPr marL="150791" marR="150791" marT="75396" marB="75396"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300" b="0" i="0" u="none" strike="noStrike" dirty="0">
                          <a:solidFill>
                            <a:srgbClr val="000000"/>
                          </a:solidFill>
                          <a:effectLst/>
                          <a:latin typeface="Verdana" panose="020B0604030504040204" pitchFamily="34" charset="0"/>
                        </a:rPr>
                        <a:t>45.12%</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buNone/>
                      </a:pPr>
                      <a:r>
                        <a:rPr lang="en-GB" sz="1300" b="0" i="0" u="none" strike="noStrike" dirty="0">
                          <a:solidFill>
                            <a:srgbClr val="000000"/>
                          </a:solidFill>
                          <a:effectLst/>
                          <a:latin typeface="Verdana" panose="020B0604030504040204" pitchFamily="34" charset="0"/>
                        </a:rPr>
                        <a:t>Q4 2025/26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rPr>
                        <a:t>Quarterly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algn="ctr" fontAlgn="t">
                        <a:buNone/>
                      </a:pPr>
                      <a:r>
                        <a:rPr lang="en-GB" sz="1300" b="0" i="0" u="none" strike="noStrike" dirty="0">
                          <a:solidFill>
                            <a:srgbClr val="000000"/>
                          </a:solidFill>
                          <a:effectLst/>
                          <a:latin typeface="Verdana" panose="020B0604030504040204" pitchFamily="34" charset="0"/>
                        </a:rPr>
                        <a:t>Percentage of children who are up to date with the scheduled vaccinations by age 5 (‘4 in 1’ preschool booster, the Hib/</a:t>
                      </a:r>
                      <a:r>
                        <a:rPr lang="en-GB" sz="1300" b="0" i="0" u="none" strike="noStrike" dirty="0" err="1">
                          <a:solidFill>
                            <a:srgbClr val="000000"/>
                          </a:solidFill>
                          <a:effectLst/>
                          <a:latin typeface="Verdana" panose="020B0604030504040204" pitchFamily="34" charset="0"/>
                        </a:rPr>
                        <a:t>MenC</a:t>
                      </a:r>
                      <a:r>
                        <a:rPr lang="en-GB" sz="1300" b="0" i="0" u="none" strike="noStrike" dirty="0">
                          <a:solidFill>
                            <a:srgbClr val="000000"/>
                          </a:solidFill>
                          <a:effectLst/>
                          <a:latin typeface="Verdana" panose="020B0604030504040204" pitchFamily="34" charset="0"/>
                        </a:rPr>
                        <a:t> booster and the second MMR dose)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F1A7"/>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buNone/>
                      </a:pPr>
                      <a:endParaRPr lang="en-GB" sz="4900" dirty="0"/>
                    </a:p>
                  </a:txBody>
                  <a:tcPr marL="150791" marR="150791" marT="75396" marB="75396"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300" b="0" i="0" u="none" strike="noStrike" dirty="0">
                          <a:solidFill>
                            <a:srgbClr val="000000"/>
                          </a:solidFill>
                          <a:effectLst/>
                          <a:latin typeface="Verdana" panose="020B0604030504040204" pitchFamily="34" charset="0"/>
                        </a:rPr>
                        <a:t> 90.7%</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buNone/>
                      </a:pPr>
                      <a:r>
                        <a:rPr lang="en-GB" sz="1300" b="0" i="0" u="none" strike="noStrike" dirty="0">
                          <a:solidFill>
                            <a:srgbClr val="000000"/>
                          </a:solidFill>
                          <a:effectLst/>
                          <a:latin typeface="Verdana" panose="020B0604030504040204" pitchFamily="34" charset="0"/>
                        </a:rPr>
                        <a:t> 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rPr>
                        <a:t>Quarterly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algn="ctr" fontAlgn="t">
                        <a:buNone/>
                      </a:pPr>
                      <a:r>
                        <a:rPr lang="en-GB" sz="1300" b="0" i="0" u="none" strike="noStrike" dirty="0">
                          <a:solidFill>
                            <a:srgbClr val="000000"/>
                          </a:solidFill>
                          <a:effectLst/>
                          <a:latin typeface="Verdana" panose="020B0604030504040204" pitchFamily="34" charset="0"/>
                        </a:rPr>
                        <a:t>Percentage of children receiving the Human Papillomavirus (HPV) vaccination by the age of 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F1A7"/>
                    </a:solidFill>
                  </a:tcPr>
                </a:tc>
                <a:tc>
                  <a:txBody>
                    <a:bodyPr/>
                    <a:lstStyle/>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300" b="0" i="0" u="none" strike="noStrike" dirty="0">
                          <a:solidFill>
                            <a:srgbClr val="000000"/>
                          </a:solidFill>
                          <a:effectLst/>
                          <a:latin typeface="Verdana" panose="020B0604030504040204" pitchFamily="34" charset="0"/>
                        </a:rPr>
                        <a:t> 86.5%</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buNone/>
                      </a:pPr>
                      <a:r>
                        <a:rPr lang="en-GB" sz="1300" b="0" i="0" u="none" strike="noStrike" dirty="0">
                          <a:solidFill>
                            <a:srgbClr val="000000"/>
                          </a:solidFill>
                          <a:effectLst/>
                          <a:latin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rPr>
                        <a:t>Quarterly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E81220A4-D499-6CA0-2427-0E24E81E52A0}"/>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NHS Wales Performance Framework Measures 2026-27</a:t>
            </a:r>
          </a:p>
        </p:txBody>
      </p:sp>
      <p:pic>
        <p:nvPicPr>
          <p:cNvPr id="3" name="Picture 2">
            <a:extLst>
              <a:ext uri="{FF2B5EF4-FFF2-40B4-BE49-F238E27FC236}">
                <a16:creationId xmlns:a16="http://schemas.microsoft.com/office/drawing/2014/main" id="{FFAF4F81-B1BE-60DF-AAD0-10BA056648F8}"/>
              </a:ext>
            </a:extLst>
          </p:cNvPr>
          <p:cNvPicPr>
            <a:picLocks noChangeAspect="1"/>
          </p:cNvPicPr>
          <p:nvPr/>
        </p:nvPicPr>
        <p:blipFill>
          <a:blip r:embed="rId2"/>
          <a:stretch>
            <a:fillRect/>
          </a:stretch>
        </p:blipFill>
        <p:spPr>
          <a:xfrm>
            <a:off x="8448878" y="1967699"/>
            <a:ext cx="5852068" cy="2296614"/>
          </a:xfrm>
          <a:prstGeom prst="rect">
            <a:avLst/>
          </a:prstGeom>
        </p:spPr>
      </p:pic>
      <p:pic>
        <p:nvPicPr>
          <p:cNvPr id="6" name="Picture 5">
            <a:extLst>
              <a:ext uri="{FF2B5EF4-FFF2-40B4-BE49-F238E27FC236}">
                <a16:creationId xmlns:a16="http://schemas.microsoft.com/office/drawing/2014/main" id="{3213A6AE-54E6-30AC-480B-A16FC5AB6357}"/>
              </a:ext>
            </a:extLst>
          </p:cNvPr>
          <p:cNvPicPr>
            <a:picLocks noChangeAspect="1"/>
          </p:cNvPicPr>
          <p:nvPr/>
        </p:nvPicPr>
        <p:blipFill>
          <a:blip r:embed="rId3"/>
          <a:stretch>
            <a:fillRect/>
          </a:stretch>
        </p:blipFill>
        <p:spPr>
          <a:xfrm>
            <a:off x="8448877" y="4462305"/>
            <a:ext cx="5999226" cy="1954433"/>
          </a:xfrm>
          <a:prstGeom prst="rect">
            <a:avLst/>
          </a:prstGeom>
        </p:spPr>
      </p:pic>
      <p:pic>
        <p:nvPicPr>
          <p:cNvPr id="8" name="Picture 7">
            <a:extLst>
              <a:ext uri="{FF2B5EF4-FFF2-40B4-BE49-F238E27FC236}">
                <a16:creationId xmlns:a16="http://schemas.microsoft.com/office/drawing/2014/main" id="{5C0A9434-7CF5-9A03-FBDA-B65854135E90}"/>
              </a:ext>
            </a:extLst>
          </p:cNvPr>
          <p:cNvPicPr>
            <a:picLocks noChangeAspect="1"/>
          </p:cNvPicPr>
          <p:nvPr/>
        </p:nvPicPr>
        <p:blipFill>
          <a:blip r:embed="rId4"/>
          <a:stretch>
            <a:fillRect/>
          </a:stretch>
        </p:blipFill>
        <p:spPr>
          <a:xfrm>
            <a:off x="8448877" y="6614731"/>
            <a:ext cx="5852066" cy="2108467"/>
          </a:xfrm>
          <a:prstGeom prst="rect">
            <a:avLst/>
          </a:prstGeom>
        </p:spPr>
      </p:pic>
      <p:pic>
        <p:nvPicPr>
          <p:cNvPr id="10" name="Picture 9">
            <a:extLst>
              <a:ext uri="{FF2B5EF4-FFF2-40B4-BE49-F238E27FC236}">
                <a16:creationId xmlns:a16="http://schemas.microsoft.com/office/drawing/2014/main" id="{C16B9114-6545-ACF3-C1C0-7537C2EED913}"/>
              </a:ext>
            </a:extLst>
          </p:cNvPr>
          <p:cNvPicPr>
            <a:picLocks noChangeAspect="1"/>
          </p:cNvPicPr>
          <p:nvPr/>
        </p:nvPicPr>
        <p:blipFill>
          <a:blip r:embed="rId5"/>
          <a:stretch>
            <a:fillRect/>
          </a:stretch>
        </p:blipFill>
        <p:spPr>
          <a:xfrm>
            <a:off x="8448876" y="8825053"/>
            <a:ext cx="5852064" cy="2098694"/>
          </a:xfrm>
          <a:prstGeom prst="rect">
            <a:avLst/>
          </a:prstGeom>
        </p:spPr>
      </p:pic>
    </p:spTree>
    <p:extLst>
      <p:ext uri="{BB962C8B-B14F-4D97-AF65-F5344CB8AC3E}">
        <p14:creationId xmlns:p14="http://schemas.microsoft.com/office/powerpoint/2010/main" val="16019655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AB7E67-4576-3501-0B8C-33D6F7027A87}"/>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B432F6BC-C762-AA04-6FA9-42D07B2036FB}"/>
              </a:ext>
            </a:extLst>
          </p:cNvPr>
          <p:cNvGraphicFramePr>
            <a:graphicFrameLocks noGrp="1"/>
          </p:cNvGraphicFramePr>
          <p:nvPr/>
        </p:nvGraphicFramePr>
        <p:xfrm>
          <a:off x="1442319" y="739813"/>
          <a:ext cx="17754446" cy="10001071"/>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rPr>
                        <a:t>Quadruple Aim 1:  People in Wales have improved health and well-being with better prevention and self-management</a:t>
                      </a:r>
                      <a:endParaRPr lang="en-GB" sz="16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F1A7"/>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algn="ctr" fontAlgn="t">
                        <a:buNone/>
                      </a:pPr>
                      <a:r>
                        <a:rPr lang="en-GB" sz="1300" b="0" i="0" u="none" strike="noStrike" dirty="0">
                          <a:solidFill>
                            <a:srgbClr val="000000"/>
                          </a:solidFill>
                          <a:effectLst/>
                          <a:latin typeface="Verdana" panose="020B0604030504040204" pitchFamily="34" charset="0"/>
                        </a:rPr>
                        <a:t>Percentage uptake of the influenza vaccination amongst adults aged 65 years and over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F1A7"/>
                    </a:solidFill>
                  </a:tcPr>
                </a:tc>
                <a:tc>
                  <a:txBody>
                    <a:bodyPr/>
                    <a:lstStyle/>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75%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300" b="0" i="0" u="none" strike="noStrike" dirty="0">
                          <a:solidFill>
                            <a:srgbClr val="000000"/>
                          </a:solidFill>
                          <a:effectLst/>
                          <a:latin typeface="Verdana" panose="020B0604030504040204" pitchFamily="34" charset="0"/>
                        </a:rPr>
                        <a:t> 68.9%</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buNone/>
                      </a:pPr>
                      <a:r>
                        <a:rPr lang="en-GB" sz="1300" b="0" i="0" u="none" strike="noStrike" dirty="0">
                          <a:solidFill>
                            <a:srgbClr val="000000"/>
                          </a:solidFill>
                          <a:effectLst/>
                          <a:latin typeface="Verdana" panose="020B0604030504040204" pitchFamily="34" charset="0"/>
                        </a:rPr>
                        <a:t>2025/26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algn="ctr" fontAlgn="t">
                        <a:buNone/>
                      </a:pPr>
                      <a:r>
                        <a:rPr lang="en-GB" sz="1300" b="0" i="0" u="none" strike="noStrike" dirty="0">
                          <a:solidFill>
                            <a:srgbClr val="000000"/>
                          </a:solidFill>
                          <a:effectLst/>
                          <a:latin typeface="Verdana" panose="020B0604030504040204" pitchFamily="34" charset="0"/>
                        </a:rPr>
                        <a:t>Percentage uptake of the Respiratory Syncytial Virus (RSV) for those turning 75 years old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F1A7"/>
                    </a:solidFill>
                  </a:tcPr>
                </a:tc>
                <a:tc>
                  <a:txBody>
                    <a:bodyPr/>
                    <a:lstStyle/>
                    <a:p>
                      <a:pPr algn="ctr" fontAlgn="b">
                        <a:buNone/>
                      </a:pPr>
                      <a:r>
                        <a:rPr lang="en-GB" sz="1300" b="0" i="0" u="none" strike="noStrike" dirty="0">
                          <a:solidFill>
                            <a:srgbClr val="000000"/>
                          </a:solidFill>
                          <a:effectLst/>
                          <a:latin typeface="Verdana" panose="020B0604030504040204" pitchFamily="34" charset="0"/>
                        </a:rPr>
                        <a:t>70%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n-GB" sz="1200" b="0" i="0" u="none" strike="noStrike" dirty="0">
                        <a:solidFill>
                          <a:srgbClr val="000000"/>
                        </a:solidFill>
                        <a:effectLst/>
                        <a:latin typeface="Aptos Narrow" panose="020B00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300" b="0" i="0" u="none" strike="noStrike" dirty="0">
                          <a:solidFill>
                            <a:srgbClr val="000000"/>
                          </a:solidFill>
                          <a:effectLst/>
                          <a:latin typeface="Verdana" panose="020B0604030504040204" pitchFamily="34" charset="0"/>
                        </a:rPr>
                        <a:t>48.8%</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buNone/>
                      </a:pPr>
                      <a:r>
                        <a:rPr lang="en-GB" sz="1300" b="0" i="0" u="none" strike="noStrike" dirty="0">
                          <a:solidFill>
                            <a:srgbClr val="000000"/>
                          </a:solidFill>
                          <a:effectLst/>
                          <a:latin typeface="Verdana" panose="020B0604030504040204" pitchFamily="34" charset="0"/>
                        </a:rPr>
                        <a:t>May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154946">
                <a:tc>
                  <a:txBody>
                    <a:bodyPr/>
                    <a:lstStyle/>
                    <a:p>
                      <a:pPr algn="ctr" fontAlgn="t">
                        <a:buNone/>
                      </a:pPr>
                      <a:r>
                        <a:rPr lang="en-GB" sz="1300" b="0" i="0" u="none" strike="noStrike" dirty="0">
                          <a:solidFill>
                            <a:srgbClr val="000000"/>
                          </a:solidFill>
                          <a:effectLst/>
                          <a:latin typeface="Verdana" panose="020B0604030504040204" pitchFamily="34" charset="0"/>
                        </a:rPr>
                        <a:t>Percentage of Adult population receiving NHS Dental Care over a 24-month period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F1A7"/>
                    </a:solidFill>
                  </a:tcPr>
                </a:tc>
                <a:tc>
                  <a:txBody>
                    <a:bodyPr/>
                    <a:lstStyle/>
                    <a:p>
                      <a:pPr algn="ctr" fontAlgn="b">
                        <a:buNone/>
                      </a:pPr>
                      <a:r>
                        <a:rPr lang="en-GB" sz="1300" b="0" i="0" u="none" strike="noStrike" dirty="0">
                          <a:solidFill>
                            <a:srgbClr val="000000"/>
                          </a:solidFill>
                          <a:effectLst/>
                          <a:latin typeface="Verdana" panose="020B0604030504040204" pitchFamily="34" charset="0"/>
                        </a:rPr>
                        <a:t>Improvement compared to the same period in the previous year</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n-GB" sz="1200" b="0" i="0" u="none" strike="noStrike" dirty="0">
                        <a:solidFill>
                          <a:srgbClr val="000000"/>
                        </a:solidFill>
                        <a:effectLst/>
                        <a:latin typeface="Aptos Narrow" panose="020B00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300" b="0" i="0" u="none" strike="noStrike" dirty="0">
                          <a:solidFill>
                            <a:srgbClr val="000000"/>
                          </a:solidFill>
                          <a:effectLst/>
                          <a:latin typeface="Verdana" panose="020B0604030504040204" pitchFamily="34" charset="0"/>
                        </a:rPr>
                        <a:t>42.4%</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buNone/>
                      </a:pPr>
                      <a:r>
                        <a:rPr lang="en-GB" sz="1300" b="0" i="0" u="none" strike="noStrike" dirty="0">
                          <a:solidFill>
                            <a:srgbClr val="000000"/>
                          </a:solidFill>
                          <a:effectLst/>
                          <a:latin typeface="Verdana" panose="020B0604030504040204" pitchFamily="34" charset="0"/>
                        </a:rPr>
                        <a:t>Q3 2025/26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300" b="0" i="0" u="none" strike="noStrike" dirty="0">
                          <a:solidFill>
                            <a:srgbClr val="000000"/>
                          </a:solidFill>
                          <a:effectLst/>
                          <a:latin typeface="Verdana" panose="020B0604030504040204" pitchFamily="34" charset="0"/>
                        </a:rPr>
                        <a:t>Quarterly</a:t>
                      </a:r>
                    </a:p>
                    <a:p>
                      <a:pPr algn="ctr" fontAlgn="ctr">
                        <a:buNone/>
                      </a:pPr>
                      <a:endParaRPr lang="en-GB" sz="1300" b="0" i="0" u="none" strike="noStrike" dirty="0">
                        <a:solidFill>
                          <a:srgbClr val="000000"/>
                        </a:solidFill>
                        <a:effectLst/>
                        <a:latin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07933988"/>
                  </a:ext>
                </a:extLst>
              </a:tr>
              <a:tr h="2154946">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300" b="0" i="0" u="none" strike="noStrike" dirty="0">
                          <a:solidFill>
                            <a:srgbClr val="000000"/>
                          </a:solidFill>
                          <a:effectLst/>
                          <a:latin typeface="Verdana" panose="020B0604030504040204" pitchFamily="34" charset="0"/>
                        </a:rPr>
                        <a:t>Percentage of Children population receiving NHS Dental Care over a 12-month period </a:t>
                      </a:r>
                    </a:p>
                    <a:p>
                      <a:pPr algn="ctr" fontAlgn="t">
                        <a:buNone/>
                      </a:pPr>
                      <a:endParaRPr lang="en-GB" sz="1300" b="0" i="0" u="none" strike="noStrike" dirty="0">
                        <a:solidFill>
                          <a:srgbClr val="000000"/>
                        </a:solidFill>
                        <a:effectLst/>
                        <a:latin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F1A7"/>
                    </a:solidFill>
                  </a:tcPr>
                </a:tc>
                <a:tc>
                  <a:txBody>
                    <a:bodyPr/>
                    <a:lstStyle/>
                    <a:p>
                      <a:pPr algn="ctr" fontAlgn="b">
                        <a:buNone/>
                      </a:pPr>
                      <a:r>
                        <a:rPr lang="en-GB" sz="1300" b="0" i="0" u="none" strike="noStrike" dirty="0">
                          <a:solidFill>
                            <a:srgbClr val="000000"/>
                          </a:solidFill>
                          <a:effectLst/>
                          <a:latin typeface="Verdana" panose="020B0604030504040204" pitchFamily="34" charset="0"/>
                        </a:rPr>
                        <a:t>Improvement compared to the same period in the previous year</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n-GB" sz="1200" b="0" i="0" u="none" strike="noStrike" dirty="0">
                        <a:solidFill>
                          <a:srgbClr val="000000"/>
                        </a:solidFill>
                        <a:effectLst/>
                        <a:latin typeface="Aptos Narrow" panose="020B00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300" b="0" i="0" u="none" strike="noStrike" dirty="0">
                          <a:solidFill>
                            <a:srgbClr val="000000"/>
                          </a:solidFill>
                          <a:effectLst/>
                          <a:latin typeface="Verdana" panose="020B0604030504040204" pitchFamily="34" charset="0"/>
                        </a:rPr>
                        <a:t>50.8%</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a:solidFill>
                            <a:srgbClr val="000000"/>
                          </a:solidFill>
                          <a:effectLst/>
                          <a:latin typeface="Verdana" panose="020B0604030504040204" pitchFamily="34" charset="0"/>
                        </a:rPr>
                        <a:t>Q3 2025/26</a:t>
                      </a:r>
                    </a:p>
                    <a:p>
                      <a:pPr algn="ctr" fontAlgn="b">
                        <a:buNone/>
                      </a:pPr>
                      <a:endParaRPr lang="en-GB" sz="1300" b="0" i="0" u="none" strike="noStrike" dirty="0">
                        <a:solidFill>
                          <a:srgbClr val="000000"/>
                        </a:solidFill>
                        <a:effectLst/>
                        <a:latin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300" b="0" i="0" u="none" strike="noStrike" dirty="0">
                          <a:solidFill>
                            <a:srgbClr val="000000"/>
                          </a:solidFill>
                          <a:effectLst/>
                          <a:latin typeface="Verdana" panose="020B0604030504040204" pitchFamily="34" charset="0"/>
                        </a:rPr>
                        <a:t>Quarterly</a:t>
                      </a:r>
                    </a:p>
                    <a:p>
                      <a:pPr algn="ctr" fontAlgn="ctr">
                        <a:buNone/>
                      </a:pPr>
                      <a:endParaRPr lang="en-GB" sz="1300" b="0" i="0" u="none" strike="noStrike" dirty="0">
                        <a:solidFill>
                          <a:srgbClr val="000000"/>
                        </a:solidFill>
                        <a:effectLst/>
                        <a:latin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334407036"/>
                  </a:ext>
                </a:extLst>
              </a:tr>
            </a:tbl>
          </a:graphicData>
        </a:graphic>
      </p:graphicFrame>
      <p:sp>
        <p:nvSpPr>
          <p:cNvPr id="12" name="TextBox 11">
            <a:extLst>
              <a:ext uri="{FF2B5EF4-FFF2-40B4-BE49-F238E27FC236}">
                <a16:creationId xmlns:a16="http://schemas.microsoft.com/office/drawing/2014/main" id="{71CCB355-70D3-DC50-1684-074924DA0EFB}"/>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NHS Wales Performance Framework Measures 2026-27</a:t>
            </a:r>
          </a:p>
        </p:txBody>
      </p:sp>
      <p:pic>
        <p:nvPicPr>
          <p:cNvPr id="3" name="Picture 2">
            <a:extLst>
              <a:ext uri="{FF2B5EF4-FFF2-40B4-BE49-F238E27FC236}">
                <a16:creationId xmlns:a16="http://schemas.microsoft.com/office/drawing/2014/main" id="{76DFB7C5-CB2F-0728-A05F-4EB1BF5A1756}"/>
              </a:ext>
            </a:extLst>
          </p:cNvPr>
          <p:cNvPicPr>
            <a:picLocks noChangeAspect="1"/>
          </p:cNvPicPr>
          <p:nvPr/>
        </p:nvPicPr>
        <p:blipFill>
          <a:blip r:embed="rId2"/>
          <a:stretch>
            <a:fillRect/>
          </a:stretch>
        </p:blipFill>
        <p:spPr>
          <a:xfrm>
            <a:off x="8452524" y="1994338"/>
            <a:ext cx="5880847" cy="2250412"/>
          </a:xfrm>
          <a:prstGeom prst="rect">
            <a:avLst/>
          </a:prstGeom>
        </p:spPr>
      </p:pic>
      <p:pic>
        <p:nvPicPr>
          <p:cNvPr id="6" name="Picture 5">
            <a:extLst>
              <a:ext uri="{FF2B5EF4-FFF2-40B4-BE49-F238E27FC236}">
                <a16:creationId xmlns:a16="http://schemas.microsoft.com/office/drawing/2014/main" id="{66442434-A932-ACF6-0D68-63D5A46F6E97}"/>
              </a:ext>
            </a:extLst>
          </p:cNvPr>
          <p:cNvPicPr>
            <a:picLocks noChangeAspect="1"/>
          </p:cNvPicPr>
          <p:nvPr/>
        </p:nvPicPr>
        <p:blipFill>
          <a:blip r:embed="rId3"/>
          <a:stretch>
            <a:fillRect/>
          </a:stretch>
        </p:blipFill>
        <p:spPr>
          <a:xfrm>
            <a:off x="8497652" y="4291364"/>
            <a:ext cx="5835719" cy="2093011"/>
          </a:xfrm>
          <a:prstGeom prst="rect">
            <a:avLst/>
          </a:prstGeom>
        </p:spPr>
      </p:pic>
      <p:pic>
        <p:nvPicPr>
          <p:cNvPr id="8" name="Picture 7">
            <a:extLst>
              <a:ext uri="{FF2B5EF4-FFF2-40B4-BE49-F238E27FC236}">
                <a16:creationId xmlns:a16="http://schemas.microsoft.com/office/drawing/2014/main" id="{0D36189F-5009-05E4-B655-539998A201F3}"/>
              </a:ext>
            </a:extLst>
          </p:cNvPr>
          <p:cNvPicPr>
            <a:picLocks noChangeAspect="1"/>
          </p:cNvPicPr>
          <p:nvPr/>
        </p:nvPicPr>
        <p:blipFill>
          <a:blip r:embed="rId4"/>
          <a:stretch>
            <a:fillRect/>
          </a:stretch>
        </p:blipFill>
        <p:spPr>
          <a:xfrm>
            <a:off x="8497652" y="6430990"/>
            <a:ext cx="5835719" cy="2016715"/>
          </a:xfrm>
          <a:prstGeom prst="rect">
            <a:avLst/>
          </a:prstGeom>
        </p:spPr>
      </p:pic>
      <p:pic>
        <p:nvPicPr>
          <p:cNvPr id="10" name="Picture 9">
            <a:extLst>
              <a:ext uri="{FF2B5EF4-FFF2-40B4-BE49-F238E27FC236}">
                <a16:creationId xmlns:a16="http://schemas.microsoft.com/office/drawing/2014/main" id="{AFD7CF69-A776-7E7F-2828-778D834CA897}"/>
              </a:ext>
            </a:extLst>
          </p:cNvPr>
          <p:cNvPicPr>
            <a:picLocks noChangeAspect="1"/>
          </p:cNvPicPr>
          <p:nvPr/>
        </p:nvPicPr>
        <p:blipFill>
          <a:blip r:embed="rId5"/>
          <a:stretch>
            <a:fillRect/>
          </a:stretch>
        </p:blipFill>
        <p:spPr>
          <a:xfrm>
            <a:off x="8497652" y="8625914"/>
            <a:ext cx="5931640" cy="2016715"/>
          </a:xfrm>
          <a:prstGeom prst="rect">
            <a:avLst/>
          </a:prstGeom>
        </p:spPr>
      </p:pic>
    </p:spTree>
    <p:extLst>
      <p:ext uri="{BB962C8B-B14F-4D97-AF65-F5344CB8AC3E}">
        <p14:creationId xmlns:p14="http://schemas.microsoft.com/office/powerpoint/2010/main" val="38775666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BFE64F-A9A4-4690-9905-601793019471}"/>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624592B6-C30D-4D3B-00A6-C08C66B48BA4}"/>
              </a:ext>
            </a:extLst>
          </p:cNvPr>
          <p:cNvGraphicFramePr>
            <a:graphicFrameLocks noGrp="1"/>
          </p:cNvGraphicFramePr>
          <p:nvPr>
            <p:extLst>
              <p:ext uri="{D42A27DB-BD31-4B8C-83A1-F6EECF244321}">
                <p14:modId xmlns:p14="http://schemas.microsoft.com/office/powerpoint/2010/main" val="1479110927"/>
              </p:ext>
            </p:extLst>
          </p:nvPr>
        </p:nvGraphicFramePr>
        <p:xfrm>
          <a:off x="1442319" y="739813"/>
          <a:ext cx="17754446" cy="10285792"/>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Quadruple Aim 2:  People in Wales have better quality and more accessible health and social care services, enabled by digital and supported by engagement.</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Percentage of Local Primary Mental Health Support Service (LPMHSS) assessments undertaken within (up to and including) 28 days from the date of receipt of referral for adults aged 18 years and over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80%</a:t>
                      </a:r>
                    </a:p>
                  </a:txBody>
                  <a:tcPr marL="0" marR="0" marT="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200" b="0" i="0" u="none" strike="noStrike" dirty="0">
                          <a:solidFill>
                            <a:srgbClr val="000000"/>
                          </a:solidFill>
                          <a:effectLst/>
                          <a:latin typeface="Verdana" panose="020B0604030504040204" pitchFamily="34" charset="0"/>
                          <a:ea typeface="Verdana" panose="020B0604030504040204" pitchFamily="34" charset="0"/>
                        </a:rPr>
                        <a:t> 97%</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rPr>
                        <a:t>June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Local Primary Mental Health Support Service (LPMHSS) for adults aged 18 years and over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80%</a:t>
                      </a:r>
                    </a:p>
                  </a:txBody>
                  <a:tcPr marL="0" marR="0" marT="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200" b="0" i="0" u="none" strike="noStrike" dirty="0">
                          <a:solidFill>
                            <a:srgbClr val="000000"/>
                          </a:solidFill>
                          <a:effectLst/>
                          <a:latin typeface="Verdana" panose="020B0604030504040204" pitchFamily="34" charset="0"/>
                          <a:ea typeface="Verdana" panose="020B0604030504040204" pitchFamily="34" charset="0"/>
                        </a:rPr>
                        <a:t>80% </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rPr>
                        <a:t>June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Percentage of children and young people waiting less than 26 weeks to start an ADHD or ASD neurodevelopment assessment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80%</a:t>
                      </a:r>
                    </a:p>
                  </a:txBody>
                  <a:tcPr marL="0" marR="0" marT="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 40.05%</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rPr>
                        <a:t>June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80%</a:t>
                      </a:r>
                    </a:p>
                  </a:txBody>
                  <a:tcPr marL="0" marR="0" marT="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 </a:t>
                      </a:r>
                      <a:endParaRPr lang="en-GB" sz="12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300" b="0" i="0" u="none" strike="noStrike" kern="1200" dirty="0">
                          <a:solidFill>
                            <a:srgbClr val="000000"/>
                          </a:solidFill>
                          <a:effectLst/>
                          <a:latin typeface="Verdana" panose="020B0604030504040204" pitchFamily="34" charset="0"/>
                          <a:ea typeface="Verdana" panose="020B0604030504040204" pitchFamily="34" charset="0"/>
                          <a:cs typeface="+mn-cs"/>
                        </a:rPr>
                        <a:t>37.7% </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rPr>
                        <a:t>June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AFBF9876-4AD9-5EE3-4305-C6290C1B2AC5}"/>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NHS Wales Performance Framework Measures 2026-27</a:t>
            </a:r>
          </a:p>
        </p:txBody>
      </p:sp>
      <p:pic>
        <p:nvPicPr>
          <p:cNvPr id="3" name="Picture 2">
            <a:extLst>
              <a:ext uri="{FF2B5EF4-FFF2-40B4-BE49-F238E27FC236}">
                <a16:creationId xmlns:a16="http://schemas.microsoft.com/office/drawing/2014/main" id="{47D3F094-0C7D-56F5-AC36-4DFAD47AE2A2}"/>
              </a:ext>
            </a:extLst>
          </p:cNvPr>
          <p:cNvPicPr>
            <a:picLocks noChangeAspect="1"/>
          </p:cNvPicPr>
          <p:nvPr/>
        </p:nvPicPr>
        <p:blipFill>
          <a:blip r:embed="rId3"/>
          <a:stretch>
            <a:fillRect/>
          </a:stretch>
        </p:blipFill>
        <p:spPr>
          <a:xfrm>
            <a:off x="8412275" y="6515915"/>
            <a:ext cx="5969739" cy="2223498"/>
          </a:xfrm>
          <a:prstGeom prst="rect">
            <a:avLst/>
          </a:prstGeom>
        </p:spPr>
      </p:pic>
      <p:pic>
        <p:nvPicPr>
          <p:cNvPr id="6" name="Picture 5">
            <a:extLst>
              <a:ext uri="{FF2B5EF4-FFF2-40B4-BE49-F238E27FC236}">
                <a16:creationId xmlns:a16="http://schemas.microsoft.com/office/drawing/2014/main" id="{2539E4C9-C961-D799-4093-C4D6CD5ED426}"/>
              </a:ext>
            </a:extLst>
          </p:cNvPr>
          <p:cNvPicPr>
            <a:picLocks noChangeAspect="1"/>
          </p:cNvPicPr>
          <p:nvPr/>
        </p:nvPicPr>
        <p:blipFill>
          <a:blip r:embed="rId4"/>
          <a:stretch>
            <a:fillRect/>
          </a:stretch>
        </p:blipFill>
        <p:spPr>
          <a:xfrm>
            <a:off x="8477131" y="8785017"/>
            <a:ext cx="5904882" cy="2223498"/>
          </a:xfrm>
          <a:prstGeom prst="rect">
            <a:avLst/>
          </a:prstGeom>
        </p:spPr>
      </p:pic>
      <p:pic>
        <p:nvPicPr>
          <p:cNvPr id="2" name="Picture 1">
            <a:extLst>
              <a:ext uri="{FF2B5EF4-FFF2-40B4-BE49-F238E27FC236}">
                <a16:creationId xmlns:a16="http://schemas.microsoft.com/office/drawing/2014/main" id="{EBEEE5A4-B2E6-4165-6F01-D35841440FA1}"/>
              </a:ext>
            </a:extLst>
          </p:cNvPr>
          <p:cNvPicPr>
            <a:picLocks noChangeAspect="1"/>
          </p:cNvPicPr>
          <p:nvPr/>
        </p:nvPicPr>
        <p:blipFill>
          <a:blip r:embed="rId5"/>
          <a:stretch>
            <a:fillRect/>
          </a:stretch>
        </p:blipFill>
        <p:spPr>
          <a:xfrm>
            <a:off x="8412275" y="2149475"/>
            <a:ext cx="6003311" cy="2260562"/>
          </a:xfrm>
          <a:prstGeom prst="rect">
            <a:avLst/>
          </a:prstGeom>
        </p:spPr>
      </p:pic>
      <p:pic>
        <p:nvPicPr>
          <p:cNvPr id="4" name="Picture 3">
            <a:extLst>
              <a:ext uri="{FF2B5EF4-FFF2-40B4-BE49-F238E27FC236}">
                <a16:creationId xmlns:a16="http://schemas.microsoft.com/office/drawing/2014/main" id="{EA59E25B-9506-8ADE-C382-90BDAADADC9E}"/>
              </a:ext>
            </a:extLst>
          </p:cNvPr>
          <p:cNvPicPr>
            <a:picLocks noChangeAspect="1"/>
          </p:cNvPicPr>
          <p:nvPr/>
        </p:nvPicPr>
        <p:blipFill>
          <a:blip r:embed="rId6"/>
          <a:stretch>
            <a:fillRect/>
          </a:stretch>
        </p:blipFill>
        <p:spPr>
          <a:xfrm>
            <a:off x="8398698" y="4410037"/>
            <a:ext cx="6003311" cy="1990937"/>
          </a:xfrm>
          <a:prstGeom prst="rect">
            <a:avLst/>
          </a:prstGeom>
        </p:spPr>
      </p:pic>
    </p:spTree>
    <p:extLst>
      <p:ext uri="{BB962C8B-B14F-4D97-AF65-F5344CB8AC3E}">
        <p14:creationId xmlns:p14="http://schemas.microsoft.com/office/powerpoint/2010/main" val="10804972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4FD4A3-D5E7-4361-874E-A70BF8CBAE27}"/>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BB609211-1962-2911-7DF5-D9B9E5EAA534}"/>
              </a:ext>
            </a:extLst>
          </p:cNvPr>
          <p:cNvGraphicFramePr>
            <a:graphicFrameLocks noGrp="1"/>
          </p:cNvGraphicFramePr>
          <p:nvPr/>
        </p:nvGraphicFramePr>
        <p:xfrm>
          <a:off x="1442319" y="739813"/>
          <a:ext cx="17754446" cy="10285792"/>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Quadruple Aim 2:  People in Wales have better quality and more accessible health and social care services, enabled by digital and supported by engagement.</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Percentage of people to have a heartbeat restored after a period of cardiac arrest which is subsequently retained until arrival at hospital (Return Of Spontaneous Circulation)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End of quarter on end quarter improvement</a:t>
                      </a:r>
                    </a:p>
                  </a:txBody>
                  <a:tcPr marL="0" marR="0" marT="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300" b="0" i="0" u="none" strike="noStrike" kern="1200" dirty="0">
                          <a:solidFill>
                            <a:srgbClr val="000000"/>
                          </a:solidFill>
                          <a:effectLst/>
                          <a:latin typeface="Verdana" panose="020B0604030504040204" pitchFamily="34" charset="0"/>
                          <a:ea typeface="Verdana" panose="020B0604030504040204" pitchFamily="34" charset="0"/>
                          <a:cs typeface="+mn-cs"/>
                        </a:rPr>
                        <a:t>21.70% </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rPr>
                        <a:t>May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Median emergency ambulance response time to purple: arrest category calls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6-8 Minutes</a:t>
                      </a:r>
                    </a:p>
                  </a:txBody>
                  <a:tcPr marL="0" marR="0" marT="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300" b="0" i="0" u="none" strike="noStrike" dirty="0">
                          <a:solidFill>
                            <a:schemeClr val="tx1"/>
                          </a:solidFill>
                          <a:effectLst/>
                          <a:latin typeface="Verdana" panose="020B0604030504040204" pitchFamily="34" charset="0"/>
                          <a:ea typeface="Verdana" panose="020B0604030504040204" pitchFamily="34" charset="0"/>
                        </a:rPr>
                        <a:t> 8.19</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buNone/>
                      </a:pPr>
                      <a:r>
                        <a:rPr lang="en-GB" sz="1300" b="0" i="0" u="none" strike="noStrike" dirty="0">
                          <a:solidFill>
                            <a:schemeClr val="tx1"/>
                          </a:solidFill>
                          <a:effectLst/>
                          <a:latin typeface="Verdana" panose="020B0604030504040204" pitchFamily="34" charset="0"/>
                          <a:ea typeface="Verdana" panose="020B0604030504040204" pitchFamily="34" charset="0"/>
                        </a:rPr>
                        <a:t> May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chemeClr val="tx1"/>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Median emergency ambulance response time to red: emergency category calls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6-8 Minutes</a:t>
                      </a:r>
                    </a:p>
                  </a:txBody>
                  <a:tcPr marL="0" marR="0" marT="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300" b="0" i="0" u="none" strike="noStrike" dirty="0">
                          <a:solidFill>
                            <a:schemeClr val="tx1"/>
                          </a:solidFill>
                          <a:effectLst/>
                          <a:latin typeface="Verdana" panose="020B0604030504040204" pitchFamily="34" charset="0"/>
                          <a:ea typeface="Verdana" panose="020B0604030504040204" pitchFamily="34" charset="0"/>
                        </a:rPr>
                        <a:t> 9.19</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buNone/>
                      </a:pPr>
                      <a:r>
                        <a:rPr lang="en-GB" sz="1300" b="0" i="0" u="none" strike="noStrike" dirty="0">
                          <a:solidFill>
                            <a:schemeClr val="tx1"/>
                          </a:solidFill>
                          <a:effectLst/>
                          <a:latin typeface="Verdana" panose="020B0604030504040204" pitchFamily="34" charset="0"/>
                          <a:ea typeface="Verdana" panose="020B0604030504040204" pitchFamily="34" charset="0"/>
                        </a:rPr>
                        <a:t>April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chemeClr val="tx1"/>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Number of ambulance patient handovers over 45 minutes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0</a:t>
                      </a:r>
                    </a:p>
                  </a:txBody>
                  <a:tcPr marL="0" marR="0" marT="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buNone/>
                      </a:pPr>
                      <a:r>
                        <a:rPr lang="en-GB" sz="1300" b="0" i="0" u="none" strike="noStrike" dirty="0">
                          <a:solidFill>
                            <a:schemeClr val="tx1"/>
                          </a:solidFill>
                          <a:effectLst/>
                          <a:latin typeface="Verdana" panose="020B0604030504040204" pitchFamily="34" charset="0"/>
                          <a:ea typeface="Verdana" panose="020B0604030504040204" pitchFamily="34" charset="0"/>
                        </a:rPr>
                        <a:t> 432</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buNone/>
                      </a:pPr>
                      <a:r>
                        <a:rPr lang="en-GB" sz="1300" b="0" i="0" u="none" strike="noStrike" dirty="0">
                          <a:solidFill>
                            <a:schemeClr val="tx1"/>
                          </a:solidFill>
                          <a:effectLst/>
                          <a:latin typeface="Verdana" panose="020B0604030504040204" pitchFamily="34" charset="0"/>
                          <a:ea typeface="Verdana" panose="020B0604030504040204" pitchFamily="34" charset="0"/>
                        </a:rPr>
                        <a:t>June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chemeClr val="tx1"/>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8830731F-A1AB-CF79-5DE6-854902D36C8A}"/>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NHS Wales Performance Framework Measures 2026-27</a:t>
            </a:r>
          </a:p>
        </p:txBody>
      </p:sp>
      <p:pic>
        <p:nvPicPr>
          <p:cNvPr id="3" name="Picture 2">
            <a:extLst>
              <a:ext uri="{FF2B5EF4-FFF2-40B4-BE49-F238E27FC236}">
                <a16:creationId xmlns:a16="http://schemas.microsoft.com/office/drawing/2014/main" id="{E18297C8-8F4A-AA1E-9BBF-7FF1A5DFFED4}"/>
              </a:ext>
            </a:extLst>
          </p:cNvPr>
          <p:cNvPicPr>
            <a:picLocks noChangeAspect="1"/>
          </p:cNvPicPr>
          <p:nvPr/>
        </p:nvPicPr>
        <p:blipFill>
          <a:blip r:embed="rId3"/>
          <a:stretch>
            <a:fillRect/>
          </a:stretch>
        </p:blipFill>
        <p:spPr>
          <a:xfrm>
            <a:off x="8390966" y="1921453"/>
            <a:ext cx="5945131" cy="2303516"/>
          </a:xfrm>
          <a:prstGeom prst="rect">
            <a:avLst/>
          </a:prstGeom>
        </p:spPr>
      </p:pic>
      <p:pic>
        <p:nvPicPr>
          <p:cNvPr id="8" name="Picture 7">
            <a:extLst>
              <a:ext uri="{FF2B5EF4-FFF2-40B4-BE49-F238E27FC236}">
                <a16:creationId xmlns:a16="http://schemas.microsoft.com/office/drawing/2014/main" id="{B3657A08-AB17-2C28-A6EB-2929AF2FB611}"/>
              </a:ext>
            </a:extLst>
          </p:cNvPr>
          <p:cNvPicPr>
            <a:picLocks noChangeAspect="1"/>
          </p:cNvPicPr>
          <p:nvPr/>
        </p:nvPicPr>
        <p:blipFill>
          <a:blip r:embed="rId4"/>
          <a:stretch>
            <a:fillRect/>
          </a:stretch>
        </p:blipFill>
        <p:spPr>
          <a:xfrm>
            <a:off x="8547654" y="6467781"/>
            <a:ext cx="5788443" cy="2236933"/>
          </a:xfrm>
          <a:prstGeom prst="rect">
            <a:avLst/>
          </a:prstGeom>
        </p:spPr>
      </p:pic>
      <p:pic>
        <p:nvPicPr>
          <p:cNvPr id="10" name="Picture 9">
            <a:extLst>
              <a:ext uri="{FF2B5EF4-FFF2-40B4-BE49-F238E27FC236}">
                <a16:creationId xmlns:a16="http://schemas.microsoft.com/office/drawing/2014/main" id="{324F3481-E10C-73E9-B189-DBB080AAE277}"/>
              </a:ext>
            </a:extLst>
          </p:cNvPr>
          <p:cNvPicPr>
            <a:picLocks noChangeAspect="1"/>
          </p:cNvPicPr>
          <p:nvPr/>
        </p:nvPicPr>
        <p:blipFill>
          <a:blip r:embed="rId5"/>
          <a:stretch>
            <a:fillRect/>
          </a:stretch>
        </p:blipFill>
        <p:spPr>
          <a:xfrm>
            <a:off x="8547654" y="8855821"/>
            <a:ext cx="5788443" cy="2056283"/>
          </a:xfrm>
          <a:prstGeom prst="rect">
            <a:avLst/>
          </a:prstGeom>
        </p:spPr>
      </p:pic>
      <p:pic>
        <p:nvPicPr>
          <p:cNvPr id="4" name="Picture 3">
            <a:extLst>
              <a:ext uri="{FF2B5EF4-FFF2-40B4-BE49-F238E27FC236}">
                <a16:creationId xmlns:a16="http://schemas.microsoft.com/office/drawing/2014/main" id="{21970EBF-93EE-9EE0-3F84-F84B38653E35}"/>
              </a:ext>
            </a:extLst>
          </p:cNvPr>
          <p:cNvPicPr>
            <a:picLocks noChangeAspect="1"/>
          </p:cNvPicPr>
          <p:nvPr/>
        </p:nvPicPr>
        <p:blipFill>
          <a:blip r:embed="rId6"/>
          <a:stretch>
            <a:fillRect/>
          </a:stretch>
        </p:blipFill>
        <p:spPr>
          <a:xfrm>
            <a:off x="8547654" y="4376078"/>
            <a:ext cx="5788443" cy="1978205"/>
          </a:xfrm>
          <a:prstGeom prst="rect">
            <a:avLst/>
          </a:prstGeom>
        </p:spPr>
      </p:pic>
    </p:spTree>
    <p:extLst>
      <p:ext uri="{BB962C8B-B14F-4D97-AF65-F5344CB8AC3E}">
        <p14:creationId xmlns:p14="http://schemas.microsoft.com/office/powerpoint/2010/main" val="13147510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604355-8E02-11BD-DC26-01FEC33DB4BA}"/>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B846A3D7-B2AD-D151-DD63-BC3038043898}"/>
              </a:ext>
            </a:extLst>
          </p:cNvPr>
          <p:cNvGraphicFramePr>
            <a:graphicFrameLocks noGrp="1"/>
          </p:cNvGraphicFramePr>
          <p:nvPr/>
        </p:nvGraphicFramePr>
        <p:xfrm>
          <a:off x="1442319" y="739813"/>
          <a:ext cx="17755290" cy="10285791"/>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6645">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Quadruple Aim 2:  People in Wales have better quality and more accessible health and social care services, enabled by digital and supported by engagement.</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Percentage of ambulance patient handovers within 15 minutes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80%</a:t>
                      </a:r>
                    </a:p>
                  </a:txBody>
                  <a:tcPr marL="0" marR="0" marT="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chemeClr val="tx1"/>
                          </a:solidFill>
                          <a:effectLst/>
                          <a:latin typeface="Verdana" panose="020B0604030504040204" pitchFamily="34" charset="0"/>
                          <a:ea typeface="Verdana" panose="020B0604030504040204" pitchFamily="34" charset="0"/>
                        </a:rPr>
                        <a:t> 33.49%</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buNone/>
                      </a:pPr>
                      <a:r>
                        <a:rPr lang="en-GB" sz="1300" b="0" i="0" u="none" strike="noStrike" dirty="0">
                          <a:solidFill>
                            <a:schemeClr val="tx1"/>
                          </a:solidFill>
                          <a:effectLst/>
                          <a:latin typeface="Verdana" panose="020B0604030504040204" pitchFamily="34" charset="0"/>
                          <a:ea typeface="Verdana" panose="020B0604030504040204" pitchFamily="34" charset="0"/>
                        </a:rPr>
                        <a:t>June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chemeClr val="tx1"/>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Percentage of patients who spend less than 4 hours in all major and minor emergency care (i.e. A&amp;E) facilities from arrival until admission, transfer or discharge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 66.06%</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300" b="0" i="0" u="none" strike="noStrike" dirty="0">
                        <a:solidFill>
                          <a:schemeClr val="tx1"/>
                        </a:solidFill>
                        <a:effectLst/>
                        <a:latin typeface="Verdana" panose="020B0604030504040204" pitchFamily="34" charset="0"/>
                        <a:ea typeface="Verdana" panose="020B0604030504040204" pitchFamily="34" charset="0"/>
                      </a:endParaRPr>
                    </a:p>
                    <a:p>
                      <a:pPr marL="0" marR="0" lvl="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a:solidFill>
                            <a:schemeClr val="tx1"/>
                          </a:solidFill>
                          <a:effectLst/>
                          <a:latin typeface="Verdana" panose="020B0604030504040204" pitchFamily="34" charset="0"/>
                          <a:ea typeface="Verdana" panose="020B0604030504040204" pitchFamily="34" charset="0"/>
                        </a:rPr>
                        <a:t>June 2026 </a:t>
                      </a:r>
                    </a:p>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Number of adults waiting more than 14 weeks for all audiology pathways (to include new and existing pathways for hearing aids, tinnitus and balance)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0</a:t>
                      </a:r>
                    </a:p>
                  </a:txBody>
                  <a:tcPr marL="0" marR="0" marT="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 </a:t>
                      </a:r>
                      <a:endParaRPr lang="en-GB" sz="12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31</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June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Number of children waiting more than 6 weeks for all audiology pathways (to include new assessment and intervention pathways)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0</a:t>
                      </a:r>
                    </a:p>
                  </a:txBody>
                  <a:tcPr marL="0" marR="0" marT="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 180</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June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C023E77C-3769-F105-334E-58DADA7CAA73}"/>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NHS Wales Performance Framework Measures 2026-27</a:t>
            </a:r>
          </a:p>
        </p:txBody>
      </p:sp>
      <p:pic>
        <p:nvPicPr>
          <p:cNvPr id="3" name="Picture 2">
            <a:extLst>
              <a:ext uri="{FF2B5EF4-FFF2-40B4-BE49-F238E27FC236}">
                <a16:creationId xmlns:a16="http://schemas.microsoft.com/office/drawing/2014/main" id="{A9C761C7-C273-D68D-33DA-069235E8FD96}"/>
              </a:ext>
            </a:extLst>
          </p:cNvPr>
          <p:cNvPicPr>
            <a:picLocks noChangeAspect="1"/>
          </p:cNvPicPr>
          <p:nvPr/>
        </p:nvPicPr>
        <p:blipFill>
          <a:blip r:embed="rId3"/>
          <a:stretch>
            <a:fillRect/>
          </a:stretch>
        </p:blipFill>
        <p:spPr>
          <a:xfrm>
            <a:off x="8429589" y="4329172"/>
            <a:ext cx="5936213" cy="2010551"/>
          </a:xfrm>
          <a:prstGeom prst="rect">
            <a:avLst/>
          </a:prstGeom>
        </p:spPr>
      </p:pic>
      <p:pic>
        <p:nvPicPr>
          <p:cNvPr id="8" name="Picture 7">
            <a:extLst>
              <a:ext uri="{FF2B5EF4-FFF2-40B4-BE49-F238E27FC236}">
                <a16:creationId xmlns:a16="http://schemas.microsoft.com/office/drawing/2014/main" id="{110F40AF-6A9A-A36A-EA45-1B3592517756}"/>
              </a:ext>
            </a:extLst>
          </p:cNvPr>
          <p:cNvPicPr>
            <a:picLocks noChangeAspect="1"/>
          </p:cNvPicPr>
          <p:nvPr/>
        </p:nvPicPr>
        <p:blipFill>
          <a:blip r:embed="rId4"/>
          <a:stretch>
            <a:fillRect/>
          </a:stretch>
        </p:blipFill>
        <p:spPr>
          <a:xfrm>
            <a:off x="8543088" y="8771526"/>
            <a:ext cx="5822714" cy="2165214"/>
          </a:xfrm>
          <a:prstGeom prst="rect">
            <a:avLst/>
          </a:prstGeom>
        </p:spPr>
      </p:pic>
      <p:pic>
        <p:nvPicPr>
          <p:cNvPr id="4" name="Picture 3">
            <a:extLst>
              <a:ext uri="{FF2B5EF4-FFF2-40B4-BE49-F238E27FC236}">
                <a16:creationId xmlns:a16="http://schemas.microsoft.com/office/drawing/2014/main" id="{FBD16E33-BB7A-D4CC-43DF-D93FE7E706B4}"/>
              </a:ext>
            </a:extLst>
          </p:cNvPr>
          <p:cNvPicPr>
            <a:picLocks noChangeAspect="1"/>
          </p:cNvPicPr>
          <p:nvPr/>
        </p:nvPicPr>
        <p:blipFill>
          <a:blip r:embed="rId5"/>
          <a:stretch>
            <a:fillRect/>
          </a:stretch>
        </p:blipFill>
        <p:spPr>
          <a:xfrm>
            <a:off x="8429588" y="1986234"/>
            <a:ext cx="5936212" cy="2165214"/>
          </a:xfrm>
          <a:prstGeom prst="rect">
            <a:avLst/>
          </a:prstGeom>
        </p:spPr>
      </p:pic>
      <p:pic>
        <p:nvPicPr>
          <p:cNvPr id="9" name="Picture 8">
            <a:extLst>
              <a:ext uri="{FF2B5EF4-FFF2-40B4-BE49-F238E27FC236}">
                <a16:creationId xmlns:a16="http://schemas.microsoft.com/office/drawing/2014/main" id="{51214AA5-2707-7D09-22D9-FB81D8821248}"/>
              </a:ext>
            </a:extLst>
          </p:cNvPr>
          <p:cNvPicPr>
            <a:picLocks noChangeAspect="1"/>
          </p:cNvPicPr>
          <p:nvPr/>
        </p:nvPicPr>
        <p:blipFill>
          <a:blip r:embed="rId6"/>
          <a:stretch>
            <a:fillRect/>
          </a:stretch>
        </p:blipFill>
        <p:spPr>
          <a:xfrm>
            <a:off x="8429588" y="6497181"/>
            <a:ext cx="5936212" cy="2165214"/>
          </a:xfrm>
          <a:prstGeom prst="rect">
            <a:avLst/>
          </a:prstGeom>
        </p:spPr>
      </p:pic>
    </p:spTree>
    <p:extLst>
      <p:ext uri="{BB962C8B-B14F-4D97-AF65-F5344CB8AC3E}">
        <p14:creationId xmlns:p14="http://schemas.microsoft.com/office/powerpoint/2010/main" val="28641480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0BAC5-0EF7-FAFA-786C-25F6206239BE}"/>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AD5FF996-80F0-B3CB-A1AE-A53E852BFD64}"/>
              </a:ext>
            </a:extLst>
          </p:cNvPr>
          <p:cNvGraphicFramePr>
            <a:graphicFrameLocks noGrp="1"/>
          </p:cNvGraphicFramePr>
          <p:nvPr/>
        </p:nvGraphicFramePr>
        <p:xfrm>
          <a:off x="1442319" y="739813"/>
          <a:ext cx="17754446" cy="10285792"/>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kern="1200" dirty="0">
                          <a:solidFill>
                            <a:srgbClr val="000000"/>
                          </a:solidFill>
                          <a:effectLst/>
                          <a:latin typeface="Verdana" panose="020B0604030504040204" pitchFamily="34" charset="0"/>
                          <a:ea typeface="Verdana" panose="020B0604030504040204" pitchFamily="34" charset="0"/>
                          <a:cs typeface="+mn-cs"/>
                        </a:rPr>
                        <a:t>Quadruple</a:t>
                      </a:r>
                      <a:r>
                        <a:rPr lang="en-GB" sz="1600" b="1" i="0" u="none" strike="noStrike" dirty="0">
                          <a:solidFill>
                            <a:srgbClr val="000000"/>
                          </a:solidFill>
                          <a:effectLst/>
                          <a:latin typeface="Verdana" panose="020B0604030504040204" pitchFamily="34" charset="0"/>
                          <a:ea typeface="Verdana" panose="020B0604030504040204" pitchFamily="34" charset="0"/>
                        </a:rPr>
                        <a:t> Aim 4:  Wales has a higher value health and social care system that has demonstrated rapid improvement and innovation, enabled by data and focused on outcomes.</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tx2">
                        <a:lumMod val="25000"/>
                        <a:lumOff val="7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Percentage of episodes clinically coded within one reporting month post episode discharge end date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5000"/>
                        <a:lumOff val="75000"/>
                      </a:schemeClr>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15% </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 May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Monthly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Nationally reportable incidents open over 12 months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5000"/>
                        <a:lumOff val="75000"/>
                      </a:schemeClr>
                    </a:solidFill>
                  </a:tcPr>
                </a:tc>
                <a:tc>
                  <a:txBody>
                    <a:bodyPr/>
                    <a:lstStyle/>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 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 Monthly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algn="ctr" fontAlgn="t">
                        <a:buNone/>
                      </a:pPr>
                      <a:r>
                        <a:rPr lang="en-GB" sz="1300" b="0" kern="1200" dirty="0">
                          <a:solidFill>
                            <a:schemeClr val="tx1"/>
                          </a:solidFill>
                          <a:effectLst/>
                          <a:latin typeface="Verdana" panose="020B0604030504040204" pitchFamily="34" charset="0"/>
                          <a:ea typeface="Verdana" panose="020B0604030504040204" pitchFamily="34" charset="0"/>
                          <a:cs typeface="+mn-cs"/>
                        </a:rPr>
                        <a:t>Gabapentin and pregabalin DDDs per 1,000 patients</a:t>
                      </a:r>
                      <a:endParaRPr lang="en-GB" sz="13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5000"/>
                        <a:lumOff val="75000"/>
                      </a:schemeClr>
                    </a:solidFill>
                  </a:tcPr>
                </a:tc>
                <a:tc>
                  <a:txBody>
                    <a:bodyPr/>
                    <a:lstStyle/>
                    <a:p>
                      <a:pPr algn="ctr" fontAlgn="t">
                        <a:buNone/>
                      </a:pPr>
                      <a:r>
                        <a:rPr lang="en-GB" sz="1300" b="0" kern="1200" dirty="0">
                          <a:solidFill>
                            <a:schemeClr val="tx1"/>
                          </a:solidFill>
                          <a:effectLst/>
                          <a:latin typeface="Verdana" panose="020B0604030504040204" pitchFamily="34" charset="0"/>
                          <a:ea typeface="Verdana" panose="020B0604030504040204" pitchFamily="34" charset="0"/>
                          <a:cs typeface="+mn-cs"/>
                        </a:rPr>
                        <a:t>10% reduction compared to same period in the previous year</a:t>
                      </a:r>
                      <a:endParaRPr lang="en-GB" sz="2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chemeClr val="tx1"/>
                          </a:solidFill>
                          <a:effectLst/>
                          <a:latin typeface="Verdana" panose="020B0604030504040204" pitchFamily="34" charset="0"/>
                          <a:ea typeface="Verdana" panose="020B0604030504040204" pitchFamily="34" charset="0"/>
                        </a:rPr>
                        <a:t>1397.8</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a:solidFill>
                            <a:srgbClr val="000000"/>
                          </a:solidFill>
                          <a:effectLst/>
                          <a:latin typeface="Verdana" panose="020B0604030504040204" pitchFamily="34" charset="0"/>
                        </a:rPr>
                        <a:t>Q4 2025/26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rPr>
                        <a:t>Quarterly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algn="ctr" fontAlgn="t">
                        <a:buNone/>
                      </a:pPr>
                      <a:r>
                        <a:rPr lang="en-GB" sz="1300" b="0" kern="1200" dirty="0">
                          <a:solidFill>
                            <a:schemeClr val="tx1"/>
                          </a:solidFill>
                          <a:effectLst/>
                          <a:latin typeface="Verdana" panose="020B0604030504040204" pitchFamily="34" charset="0"/>
                          <a:ea typeface="Verdana" panose="020B0604030504040204" pitchFamily="34" charset="0"/>
                          <a:cs typeface="+mn-cs"/>
                        </a:rPr>
                        <a:t>Average quantity per item prescribed from start period for the reference basket of medicines</a:t>
                      </a:r>
                      <a:endParaRPr lang="en-GB" sz="13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5000"/>
                        <a:lumOff val="75000"/>
                      </a:schemeClr>
                    </a:solidFill>
                  </a:tcPr>
                </a:tc>
                <a:tc>
                  <a:txBody>
                    <a:bodyPr/>
                    <a:lstStyle/>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35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endParaRPr lang="en-GB" sz="13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buNone/>
                      </a:pPr>
                      <a:r>
                        <a:rPr lang="en-GB" sz="1300" b="0" i="0" u="none" strike="noStrike" dirty="0">
                          <a:solidFill>
                            <a:schemeClr val="tx1"/>
                          </a:solidFill>
                          <a:effectLst/>
                          <a:latin typeface="Verdana" panose="020B0604030504040204" pitchFamily="34" charset="0"/>
                          <a:ea typeface="Verdana" panose="020B0604030504040204" pitchFamily="34" charset="0"/>
                        </a:rPr>
                        <a:t>30.92</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buNone/>
                      </a:pPr>
                      <a:r>
                        <a:rPr lang="en-GB" sz="1300" b="0" i="0" u="none" strike="noStrike" dirty="0">
                          <a:solidFill>
                            <a:schemeClr val="tx1"/>
                          </a:solidFill>
                          <a:effectLst/>
                          <a:latin typeface="Verdana" panose="020B0604030504040204" pitchFamily="34" charset="0"/>
                          <a:ea typeface="Verdana" panose="020B0604030504040204" pitchFamily="34" charset="0"/>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chemeClr val="tx1"/>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72D95ABF-AF48-94F5-0DA2-CEF04F3C36B7}"/>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NHS Wales Performance Framework Measures 2026-27</a:t>
            </a:r>
          </a:p>
        </p:txBody>
      </p:sp>
      <p:pic>
        <p:nvPicPr>
          <p:cNvPr id="3" name="Picture 2">
            <a:extLst>
              <a:ext uri="{FF2B5EF4-FFF2-40B4-BE49-F238E27FC236}">
                <a16:creationId xmlns:a16="http://schemas.microsoft.com/office/drawing/2014/main" id="{F3137BFE-E849-82B4-CF18-019FE9DD1C7A}"/>
              </a:ext>
            </a:extLst>
          </p:cNvPr>
          <p:cNvPicPr>
            <a:picLocks noChangeAspect="1"/>
          </p:cNvPicPr>
          <p:nvPr/>
        </p:nvPicPr>
        <p:blipFill>
          <a:blip r:embed="rId2"/>
          <a:stretch>
            <a:fillRect/>
          </a:stretch>
        </p:blipFill>
        <p:spPr>
          <a:xfrm>
            <a:off x="8398480" y="1961373"/>
            <a:ext cx="5934892" cy="2205656"/>
          </a:xfrm>
          <a:prstGeom prst="rect">
            <a:avLst/>
          </a:prstGeom>
        </p:spPr>
      </p:pic>
      <p:pic>
        <p:nvPicPr>
          <p:cNvPr id="6" name="Picture 5">
            <a:extLst>
              <a:ext uri="{FF2B5EF4-FFF2-40B4-BE49-F238E27FC236}">
                <a16:creationId xmlns:a16="http://schemas.microsoft.com/office/drawing/2014/main" id="{7098A949-5C3F-C1E7-C4B6-1B31F64D1CF5}"/>
              </a:ext>
            </a:extLst>
          </p:cNvPr>
          <p:cNvPicPr>
            <a:picLocks noChangeAspect="1"/>
          </p:cNvPicPr>
          <p:nvPr/>
        </p:nvPicPr>
        <p:blipFill>
          <a:blip r:embed="rId3"/>
          <a:stretch>
            <a:fillRect/>
          </a:stretch>
        </p:blipFill>
        <p:spPr>
          <a:xfrm>
            <a:off x="8479195" y="4385289"/>
            <a:ext cx="5854177" cy="1954433"/>
          </a:xfrm>
          <a:prstGeom prst="rect">
            <a:avLst/>
          </a:prstGeom>
        </p:spPr>
      </p:pic>
      <p:pic>
        <p:nvPicPr>
          <p:cNvPr id="8" name="Picture 7">
            <a:extLst>
              <a:ext uri="{FF2B5EF4-FFF2-40B4-BE49-F238E27FC236}">
                <a16:creationId xmlns:a16="http://schemas.microsoft.com/office/drawing/2014/main" id="{DF93F24F-2DE5-6A6C-FDAB-150A7B3C71DB}"/>
              </a:ext>
            </a:extLst>
          </p:cNvPr>
          <p:cNvPicPr>
            <a:picLocks noChangeAspect="1"/>
          </p:cNvPicPr>
          <p:nvPr/>
        </p:nvPicPr>
        <p:blipFill>
          <a:blip r:embed="rId4"/>
          <a:stretch>
            <a:fillRect/>
          </a:stretch>
        </p:blipFill>
        <p:spPr>
          <a:xfrm>
            <a:off x="8479198" y="6484134"/>
            <a:ext cx="5854175" cy="2224365"/>
          </a:xfrm>
          <a:prstGeom prst="rect">
            <a:avLst/>
          </a:prstGeom>
        </p:spPr>
      </p:pic>
      <p:pic>
        <p:nvPicPr>
          <p:cNvPr id="10" name="Picture 9">
            <a:extLst>
              <a:ext uri="{FF2B5EF4-FFF2-40B4-BE49-F238E27FC236}">
                <a16:creationId xmlns:a16="http://schemas.microsoft.com/office/drawing/2014/main" id="{06A0FB9C-B46C-5DCA-CABC-F8CE65C29C9F}"/>
              </a:ext>
            </a:extLst>
          </p:cNvPr>
          <p:cNvPicPr>
            <a:picLocks noChangeAspect="1"/>
          </p:cNvPicPr>
          <p:nvPr/>
        </p:nvPicPr>
        <p:blipFill>
          <a:blip r:embed="rId5"/>
          <a:stretch>
            <a:fillRect/>
          </a:stretch>
        </p:blipFill>
        <p:spPr>
          <a:xfrm>
            <a:off x="8479198" y="8780703"/>
            <a:ext cx="5854175" cy="2172695"/>
          </a:xfrm>
          <a:prstGeom prst="rect">
            <a:avLst/>
          </a:prstGeom>
        </p:spPr>
      </p:pic>
    </p:spTree>
    <p:extLst>
      <p:ext uri="{BB962C8B-B14F-4D97-AF65-F5344CB8AC3E}">
        <p14:creationId xmlns:p14="http://schemas.microsoft.com/office/powerpoint/2010/main" val="4208612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7469E-35A8-2258-8E8F-ECFAECE554D3}"/>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E2014CE-8737-28D8-7F0B-C7449E390B42}"/>
              </a:ext>
            </a:extLst>
          </p:cNvPr>
          <p:cNvGraphicFramePr>
            <a:graphicFrameLocks noGrp="1"/>
          </p:cNvGraphicFramePr>
          <p:nvPr/>
        </p:nvGraphicFramePr>
        <p:xfrm>
          <a:off x="1442319" y="739813"/>
          <a:ext cx="17754446" cy="8012566"/>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kern="1200" dirty="0">
                          <a:solidFill>
                            <a:srgbClr val="000000"/>
                          </a:solidFill>
                          <a:effectLst/>
                          <a:latin typeface="Verdana" panose="020B0604030504040204" pitchFamily="34" charset="0"/>
                          <a:ea typeface="Verdana" panose="020B0604030504040204" pitchFamily="34" charset="0"/>
                          <a:cs typeface="+mn-cs"/>
                        </a:rPr>
                        <a:t>Quadruple</a:t>
                      </a:r>
                      <a:r>
                        <a:rPr lang="en-GB" sz="1600" b="1" i="0" u="none" strike="noStrike" dirty="0">
                          <a:solidFill>
                            <a:srgbClr val="000000"/>
                          </a:solidFill>
                          <a:effectLst/>
                          <a:latin typeface="Verdana" panose="020B0604030504040204" pitchFamily="34" charset="0"/>
                          <a:ea typeface="Verdana" panose="020B0604030504040204" pitchFamily="34" charset="0"/>
                        </a:rPr>
                        <a:t> Aim 4:  Wales has a higher value health and social care system that has demonstrated rapid improvement and innovation, enabled by data and focused on outcomes.</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tx2">
                        <a:lumMod val="25000"/>
                        <a:lumOff val="7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algn="ctr" fontAlgn="t">
                        <a:buNone/>
                      </a:pPr>
                      <a:r>
                        <a:rPr lang="en-GB" sz="1300" b="0" kern="1200" dirty="0">
                          <a:solidFill>
                            <a:schemeClr val="tx1"/>
                          </a:solidFill>
                          <a:effectLst/>
                          <a:latin typeface="Verdana" panose="020B0604030504040204" pitchFamily="34" charset="0"/>
                          <a:ea typeface="Verdana" panose="020B0604030504040204" pitchFamily="34" charset="0"/>
                          <a:cs typeface="+mn-cs"/>
                        </a:rPr>
                        <a:t>Number of low Global Warming Potential (GWP) inhalers as a percentage of all inhalers prescribed</a:t>
                      </a:r>
                      <a:endParaRPr lang="en-GB" sz="13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5000"/>
                        <a:lumOff val="75000"/>
                      </a:schemeClr>
                    </a:solidFill>
                  </a:tcPr>
                </a:tc>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60.6%</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buNone/>
                      </a:pPr>
                      <a:endParaRPr lang="en-GB" sz="13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45.6%</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a:solidFill>
                            <a:srgbClr val="000000"/>
                          </a:solidFill>
                          <a:effectLst/>
                          <a:latin typeface="Verdana" panose="020B0604030504040204" pitchFamily="34" charset="0"/>
                        </a:rPr>
                        <a:t>Q4 2025/26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rPr>
                        <a:t>Quarterly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Number of never events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5000"/>
                        <a:lumOff val="75000"/>
                      </a:schemeClr>
                    </a:solidFill>
                  </a:tcPr>
                </a:tc>
                <a:tc>
                  <a:txBody>
                    <a:bodyPr/>
                    <a:lstStyle/>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300" b="0" i="0" u="none" strike="noStrike" dirty="0">
                          <a:solidFill>
                            <a:srgbClr val="000000"/>
                          </a:solidFill>
                          <a:effectLst/>
                          <a:latin typeface="Verdana" panose="020B0604030504040204" pitchFamily="34" charset="0"/>
                          <a:ea typeface="Verdana" panose="020B0604030504040204" pitchFamily="34" charset="0"/>
                        </a:rPr>
                        <a:t>0 </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 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 Monthly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algn="ctr" fontAlgn="t">
                        <a:buNone/>
                      </a:pPr>
                      <a:r>
                        <a:rPr lang="en-GB" sz="1300" b="0" i="0" u="none" strike="noStrike" dirty="0">
                          <a:solidFill>
                            <a:schemeClr val="tx1"/>
                          </a:solidFill>
                          <a:effectLst/>
                          <a:latin typeface="Verdana" panose="020B0604030504040204" pitchFamily="34" charset="0"/>
                          <a:ea typeface="Verdana" panose="020B0604030504040204" pitchFamily="34" charset="0"/>
                        </a:rPr>
                        <a:t>Overall HB patient experience score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5000"/>
                        <a:lumOff val="75000"/>
                      </a:schemeClr>
                    </a:solidFill>
                  </a:tcPr>
                </a:tc>
                <a:tc>
                  <a:txBody>
                    <a:bodyPr/>
                    <a:lstStyle/>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85%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300" b="0" i="0" u="none" strike="noStrike" dirty="0">
                          <a:solidFill>
                            <a:srgbClr val="000000"/>
                          </a:solidFill>
                          <a:effectLst/>
                          <a:latin typeface="Verdana" panose="020B0604030504040204" pitchFamily="34" charset="0"/>
                          <a:ea typeface="Verdana" panose="020B0604030504040204" pitchFamily="34" charset="0"/>
                        </a:rPr>
                        <a:t> 92%</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 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300" b="0" i="0" u="none" strike="noStrike" dirty="0">
                          <a:solidFill>
                            <a:srgbClr val="000000"/>
                          </a:solidFill>
                          <a:effectLst/>
                          <a:latin typeface="Verdana" panose="020B0604030504040204" pitchFamily="34" charset="0"/>
                          <a:ea typeface="Verdana" panose="020B0604030504040204" pitchFamily="34" charset="0"/>
                        </a:rPr>
                        <a:t> 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bl>
          </a:graphicData>
        </a:graphic>
      </p:graphicFrame>
      <p:sp>
        <p:nvSpPr>
          <p:cNvPr id="12" name="TextBox 11">
            <a:extLst>
              <a:ext uri="{FF2B5EF4-FFF2-40B4-BE49-F238E27FC236}">
                <a16:creationId xmlns:a16="http://schemas.microsoft.com/office/drawing/2014/main" id="{53CEEA2E-B450-A10A-E93F-D21FDD7A59A4}"/>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NHS Wales Performance Framework Measures 2026-27</a:t>
            </a:r>
          </a:p>
        </p:txBody>
      </p:sp>
      <p:pic>
        <p:nvPicPr>
          <p:cNvPr id="3" name="Picture 2">
            <a:extLst>
              <a:ext uri="{FF2B5EF4-FFF2-40B4-BE49-F238E27FC236}">
                <a16:creationId xmlns:a16="http://schemas.microsoft.com/office/drawing/2014/main" id="{E85E587F-45A4-E8C2-54F8-B44D55EA6D50}"/>
              </a:ext>
            </a:extLst>
          </p:cNvPr>
          <p:cNvPicPr>
            <a:picLocks noChangeAspect="1"/>
          </p:cNvPicPr>
          <p:nvPr/>
        </p:nvPicPr>
        <p:blipFill>
          <a:blip r:embed="rId2"/>
          <a:stretch>
            <a:fillRect/>
          </a:stretch>
        </p:blipFill>
        <p:spPr>
          <a:xfrm>
            <a:off x="8456348" y="1956756"/>
            <a:ext cx="5974310" cy="2194058"/>
          </a:xfrm>
          <a:prstGeom prst="rect">
            <a:avLst/>
          </a:prstGeom>
        </p:spPr>
      </p:pic>
      <p:pic>
        <p:nvPicPr>
          <p:cNvPr id="6" name="Picture 5">
            <a:extLst>
              <a:ext uri="{FF2B5EF4-FFF2-40B4-BE49-F238E27FC236}">
                <a16:creationId xmlns:a16="http://schemas.microsoft.com/office/drawing/2014/main" id="{33B03714-590F-E66A-CC7B-D231D37DD924}"/>
              </a:ext>
            </a:extLst>
          </p:cNvPr>
          <p:cNvPicPr>
            <a:picLocks noChangeAspect="1"/>
          </p:cNvPicPr>
          <p:nvPr/>
        </p:nvPicPr>
        <p:blipFill>
          <a:blip r:embed="rId3"/>
          <a:stretch>
            <a:fillRect/>
          </a:stretch>
        </p:blipFill>
        <p:spPr>
          <a:xfrm>
            <a:off x="8456348" y="6516751"/>
            <a:ext cx="5860811" cy="2194057"/>
          </a:xfrm>
          <a:prstGeom prst="rect">
            <a:avLst/>
          </a:prstGeom>
        </p:spPr>
      </p:pic>
      <p:pic>
        <p:nvPicPr>
          <p:cNvPr id="8" name="Picture 7">
            <a:extLst>
              <a:ext uri="{FF2B5EF4-FFF2-40B4-BE49-F238E27FC236}">
                <a16:creationId xmlns:a16="http://schemas.microsoft.com/office/drawing/2014/main" id="{CE094701-726E-CDE1-1A4D-0DEC91B679FF}"/>
              </a:ext>
            </a:extLst>
          </p:cNvPr>
          <p:cNvPicPr>
            <a:picLocks noChangeAspect="1"/>
          </p:cNvPicPr>
          <p:nvPr/>
        </p:nvPicPr>
        <p:blipFill>
          <a:blip r:embed="rId4"/>
          <a:stretch>
            <a:fillRect/>
          </a:stretch>
        </p:blipFill>
        <p:spPr>
          <a:xfrm>
            <a:off x="8456348" y="4348807"/>
            <a:ext cx="5974310" cy="1990916"/>
          </a:xfrm>
          <a:prstGeom prst="rect">
            <a:avLst/>
          </a:prstGeom>
        </p:spPr>
      </p:pic>
    </p:spTree>
    <p:extLst>
      <p:ext uri="{BB962C8B-B14F-4D97-AF65-F5344CB8AC3E}">
        <p14:creationId xmlns:p14="http://schemas.microsoft.com/office/powerpoint/2010/main" val="20128250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645E12-8D54-CA2E-4AEB-BAE0C666C739}"/>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EB9A3D36-366F-1674-3EB2-09CE0F918FF9}"/>
              </a:ext>
            </a:extLst>
          </p:cNvPr>
          <p:cNvGraphicFramePr>
            <a:graphicFrameLocks noGrp="1"/>
          </p:cNvGraphicFramePr>
          <p:nvPr/>
        </p:nvGraphicFramePr>
        <p:xfrm>
          <a:off x="1442319" y="739813"/>
          <a:ext cx="17754446" cy="10285792"/>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Stroke</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of patients Thrombolysed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buNone/>
                      </a:pPr>
                      <a:endParaRPr lang="en-GB" sz="4900" dirty="0"/>
                    </a:p>
                  </a:txBody>
                  <a:tcPr marL="150791" marR="150791" marT="75396" marB="75396"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 10.5%</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door to needle within 30 minutes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buNone/>
                      </a:pPr>
                      <a:endParaRPr lang="en-GB" sz="4900" dirty="0"/>
                    </a:p>
                  </a:txBody>
                  <a:tcPr marL="150791" marR="150791" marT="75396" marB="75396"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received mechanical thrombectomy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received CT scan within 20 minutes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5.3%</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7D74C3B6-BC85-0219-0A3C-F0E325021765}"/>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SBUHB Local Watch Metrics</a:t>
            </a:r>
          </a:p>
        </p:txBody>
      </p:sp>
      <p:pic>
        <p:nvPicPr>
          <p:cNvPr id="3" name="Picture 2">
            <a:extLst>
              <a:ext uri="{FF2B5EF4-FFF2-40B4-BE49-F238E27FC236}">
                <a16:creationId xmlns:a16="http://schemas.microsoft.com/office/drawing/2014/main" id="{0A10593F-AC78-6CE3-86F9-AD7066AC2CAA}"/>
              </a:ext>
            </a:extLst>
          </p:cNvPr>
          <p:cNvPicPr>
            <a:picLocks noChangeAspect="1"/>
          </p:cNvPicPr>
          <p:nvPr/>
        </p:nvPicPr>
        <p:blipFill>
          <a:blip r:embed="rId3"/>
          <a:stretch>
            <a:fillRect/>
          </a:stretch>
        </p:blipFill>
        <p:spPr>
          <a:xfrm>
            <a:off x="8416781" y="1975566"/>
            <a:ext cx="5916591" cy="2223892"/>
          </a:xfrm>
          <a:prstGeom prst="rect">
            <a:avLst/>
          </a:prstGeom>
        </p:spPr>
      </p:pic>
      <p:pic>
        <p:nvPicPr>
          <p:cNvPr id="6" name="Picture 5">
            <a:extLst>
              <a:ext uri="{FF2B5EF4-FFF2-40B4-BE49-F238E27FC236}">
                <a16:creationId xmlns:a16="http://schemas.microsoft.com/office/drawing/2014/main" id="{F8A74A58-D447-8288-4F73-EAEF48467EC8}"/>
              </a:ext>
            </a:extLst>
          </p:cNvPr>
          <p:cNvPicPr>
            <a:picLocks noChangeAspect="1"/>
          </p:cNvPicPr>
          <p:nvPr/>
        </p:nvPicPr>
        <p:blipFill>
          <a:blip r:embed="rId4"/>
          <a:stretch>
            <a:fillRect/>
          </a:stretch>
        </p:blipFill>
        <p:spPr>
          <a:xfrm>
            <a:off x="8398919" y="4347704"/>
            <a:ext cx="5994475" cy="2040662"/>
          </a:xfrm>
          <a:prstGeom prst="rect">
            <a:avLst/>
          </a:prstGeom>
        </p:spPr>
      </p:pic>
      <p:pic>
        <p:nvPicPr>
          <p:cNvPr id="8" name="Picture 7">
            <a:extLst>
              <a:ext uri="{FF2B5EF4-FFF2-40B4-BE49-F238E27FC236}">
                <a16:creationId xmlns:a16="http://schemas.microsoft.com/office/drawing/2014/main" id="{2DE7D204-7905-4BD4-0CDE-6FBF9BE0976D}"/>
              </a:ext>
            </a:extLst>
          </p:cNvPr>
          <p:cNvPicPr>
            <a:picLocks noChangeAspect="1"/>
          </p:cNvPicPr>
          <p:nvPr/>
        </p:nvPicPr>
        <p:blipFill>
          <a:blip r:embed="rId5"/>
          <a:stretch>
            <a:fillRect/>
          </a:stretch>
        </p:blipFill>
        <p:spPr>
          <a:xfrm>
            <a:off x="8416780" y="6536611"/>
            <a:ext cx="5994475" cy="2186588"/>
          </a:xfrm>
          <a:prstGeom prst="rect">
            <a:avLst/>
          </a:prstGeom>
        </p:spPr>
      </p:pic>
      <p:pic>
        <p:nvPicPr>
          <p:cNvPr id="10" name="Picture 9">
            <a:extLst>
              <a:ext uri="{FF2B5EF4-FFF2-40B4-BE49-F238E27FC236}">
                <a16:creationId xmlns:a16="http://schemas.microsoft.com/office/drawing/2014/main" id="{355474E2-0428-DD54-FAAD-33E5FB8678BA}"/>
              </a:ext>
            </a:extLst>
          </p:cNvPr>
          <p:cNvPicPr>
            <a:picLocks noChangeAspect="1"/>
          </p:cNvPicPr>
          <p:nvPr/>
        </p:nvPicPr>
        <p:blipFill>
          <a:blip r:embed="rId6"/>
          <a:stretch>
            <a:fillRect/>
          </a:stretch>
        </p:blipFill>
        <p:spPr>
          <a:xfrm>
            <a:off x="8593571" y="8871443"/>
            <a:ext cx="5739802" cy="2008233"/>
          </a:xfrm>
          <a:prstGeom prst="rect">
            <a:avLst/>
          </a:prstGeom>
        </p:spPr>
      </p:pic>
    </p:spTree>
    <p:extLst>
      <p:ext uri="{BB962C8B-B14F-4D97-AF65-F5344CB8AC3E}">
        <p14:creationId xmlns:p14="http://schemas.microsoft.com/office/powerpoint/2010/main" val="4249252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1">
            <a:extLst>
              <a:ext uri="{FF2B5EF4-FFF2-40B4-BE49-F238E27FC236}">
                <a16:creationId xmlns:a16="http://schemas.microsoft.com/office/drawing/2014/main" id="{7B5EA733-7F63-27E3-499B-F781F70914D9}"/>
              </a:ext>
            </a:extLst>
          </p:cNvPr>
          <p:cNvSpPr>
            <a:spLocks noGrp="1"/>
          </p:cNvSpPr>
          <p:nvPr>
            <p:ph idx="1"/>
          </p:nvPr>
        </p:nvSpPr>
        <p:spPr>
          <a:xfrm>
            <a:off x="565944" y="168276"/>
            <a:ext cx="16268700" cy="1066800"/>
          </a:xfrm>
        </p:spPr>
        <p:txBody>
          <a:bodyPr/>
          <a:lstStyle/>
          <a:p>
            <a:pPr algn="ctr"/>
            <a:r>
              <a:rPr lang="en-GB" sz="4400" b="1" dirty="0">
                <a:solidFill>
                  <a:srgbClr val="1F3763"/>
                </a:solidFill>
                <a:latin typeface="Aptos Display"/>
              </a:rPr>
              <a:t>Delivery against Welsh Government Targeted Intervention Criteria</a:t>
            </a:r>
          </a:p>
        </p:txBody>
      </p:sp>
      <p:graphicFrame>
        <p:nvGraphicFramePr>
          <p:cNvPr id="3" name="Table 2">
            <a:extLst>
              <a:ext uri="{FF2B5EF4-FFF2-40B4-BE49-F238E27FC236}">
                <a16:creationId xmlns:a16="http://schemas.microsoft.com/office/drawing/2014/main" id="{7949673D-8B0D-9DFC-2B72-37834BB33DD6}"/>
              </a:ext>
            </a:extLst>
          </p:cNvPr>
          <p:cNvGraphicFramePr>
            <a:graphicFrameLocks noGrp="1"/>
          </p:cNvGraphicFramePr>
          <p:nvPr>
            <p:extLst>
              <p:ext uri="{D42A27DB-BD31-4B8C-83A1-F6EECF244321}">
                <p14:modId xmlns:p14="http://schemas.microsoft.com/office/powerpoint/2010/main" val="3824516841"/>
              </p:ext>
            </p:extLst>
          </p:nvPr>
        </p:nvGraphicFramePr>
        <p:xfrm>
          <a:off x="1646228" y="1218663"/>
          <a:ext cx="16813232" cy="9356175"/>
        </p:xfrm>
        <a:graphic>
          <a:graphicData uri="http://schemas.openxmlformats.org/drawingml/2006/table">
            <a:tbl>
              <a:tblPr firstRow="1" bandRow="1">
                <a:tableStyleId>{5C22544A-7EE6-4342-B048-85BDC9FD1C3A}</a:tableStyleId>
              </a:tblPr>
              <a:tblGrid>
                <a:gridCol w="2035683">
                  <a:extLst>
                    <a:ext uri="{9D8B030D-6E8A-4147-A177-3AD203B41FA5}">
                      <a16:colId xmlns:a16="http://schemas.microsoft.com/office/drawing/2014/main" val="20000"/>
                    </a:ext>
                  </a:extLst>
                </a:gridCol>
                <a:gridCol w="13118844">
                  <a:extLst>
                    <a:ext uri="{9D8B030D-6E8A-4147-A177-3AD203B41FA5}">
                      <a16:colId xmlns:a16="http://schemas.microsoft.com/office/drawing/2014/main" val="20001"/>
                    </a:ext>
                  </a:extLst>
                </a:gridCol>
                <a:gridCol w="1658705">
                  <a:extLst>
                    <a:ext uri="{9D8B030D-6E8A-4147-A177-3AD203B41FA5}">
                      <a16:colId xmlns:a16="http://schemas.microsoft.com/office/drawing/2014/main" val="20003"/>
                    </a:ext>
                  </a:extLst>
                </a:gridCol>
              </a:tblGrid>
              <a:tr h="653429">
                <a:tc>
                  <a:txBody>
                    <a:bodyPr/>
                    <a:lstStyle/>
                    <a:p>
                      <a:pPr algn="ctr"/>
                      <a:r>
                        <a:rPr sz="1600" b="1">
                          <a:solidFill>
                            <a:srgbClr val="FFFFFF"/>
                          </a:solidFill>
                          <a:latin typeface="Aptos"/>
                        </a:rPr>
                        <a:t>TI Area
(Level 4)</a:t>
                      </a:r>
                    </a:p>
                  </a:txBody>
                  <a:tcPr marL="150791" marR="150791" marT="75396" marB="75396">
                    <a:solidFill>
                      <a:srgbClr val="129EAA"/>
                    </a:solidFill>
                  </a:tcPr>
                </a:tc>
                <a:tc>
                  <a:txBody>
                    <a:bodyPr/>
                    <a:lstStyle/>
                    <a:p>
                      <a:pPr algn="l"/>
                      <a:r>
                        <a:rPr sz="1800" b="1">
                          <a:solidFill>
                            <a:srgbClr val="FFFFFF"/>
                          </a:solidFill>
                          <a:latin typeface="Aptos"/>
                        </a:rPr>
                        <a:t>Criteria to achieve</a:t>
                      </a:r>
                    </a:p>
                  </a:txBody>
                  <a:tcPr marL="150791" marR="150791" marT="75396" marB="75396">
                    <a:solidFill>
                      <a:srgbClr val="129EAA"/>
                    </a:solidFill>
                  </a:tcPr>
                </a:tc>
                <a:tc>
                  <a:txBody>
                    <a:bodyPr/>
                    <a:lstStyle/>
                    <a:p>
                      <a:pPr algn="ctr"/>
                      <a:r>
                        <a:rPr sz="1600" b="1" dirty="0">
                          <a:solidFill>
                            <a:srgbClr val="FFFFFF"/>
                          </a:solidFill>
                          <a:latin typeface="Aptos"/>
                        </a:rPr>
                        <a:t>Performance
(</a:t>
                      </a:r>
                      <a:r>
                        <a:rPr lang="en-GB" sz="1600" b="1" dirty="0">
                          <a:solidFill>
                            <a:srgbClr val="FFFFFF"/>
                          </a:solidFill>
                          <a:latin typeface="Aptos"/>
                        </a:rPr>
                        <a:t>June</a:t>
                      </a:r>
                      <a:r>
                        <a:rPr sz="1600" b="1" dirty="0">
                          <a:solidFill>
                            <a:srgbClr val="FFFFFF"/>
                          </a:solidFill>
                          <a:latin typeface="Aptos"/>
                        </a:rPr>
                        <a:t>-26)</a:t>
                      </a:r>
                    </a:p>
                  </a:txBody>
                  <a:tcPr marL="150791" marR="150791" marT="75396" marB="75396">
                    <a:solidFill>
                      <a:srgbClr val="129EAA"/>
                    </a:solidFill>
                  </a:tcPr>
                </a:tc>
                <a:extLst>
                  <a:ext uri="{0D108BD9-81ED-4DB2-BD59-A6C34878D82A}">
                    <a16:rowId xmlns:a16="http://schemas.microsoft.com/office/drawing/2014/main" val="10000"/>
                  </a:ext>
                </a:extLst>
              </a:tr>
              <a:tr h="603165">
                <a:tc>
                  <a:txBody>
                    <a:bodyPr/>
                    <a:lstStyle/>
                    <a:p>
                      <a:pPr algn="ctr"/>
                      <a:r>
                        <a:rPr sz="1500" b="1">
                          <a:solidFill>
                            <a:srgbClr val="000000"/>
                          </a:solidFill>
                          <a:latin typeface="Aptos"/>
                        </a:rPr>
                        <a:t>Cancer</a:t>
                      </a:r>
                    </a:p>
                  </a:txBody>
                  <a:tcPr marL="150791" marR="150791" marT="75396" marB="75396">
                    <a:solidFill>
                      <a:srgbClr val="CAEEFB"/>
                    </a:solidFill>
                  </a:tcPr>
                </a:tc>
                <a:tc>
                  <a:txBody>
                    <a:bodyPr/>
                    <a:lstStyle/>
                    <a:p>
                      <a:pPr algn="l"/>
                      <a:r>
                        <a:rPr sz="1400" b="0" dirty="0">
                          <a:solidFill>
                            <a:srgbClr val="000000"/>
                          </a:solidFill>
                          <a:latin typeface="Aptos"/>
                        </a:rPr>
                        <a:t>60% performance maintained for 3 months against the SCP target.</a:t>
                      </a:r>
                    </a:p>
                  </a:txBody>
                  <a:tcPr marL="150791" marR="150791" marT="75396" marB="75396">
                    <a:solidFill>
                      <a:srgbClr val="CAEEFB"/>
                    </a:solidFill>
                  </a:tcPr>
                </a:tc>
                <a:tc>
                  <a:txBody>
                    <a:bodyPr/>
                    <a:lstStyle/>
                    <a:p>
                      <a:pPr algn="ctr"/>
                      <a:r>
                        <a:rPr lang="en-GB" sz="1400" b="0" dirty="0">
                          <a:solidFill>
                            <a:srgbClr val="000000"/>
                          </a:solidFill>
                          <a:latin typeface="Aptos"/>
                        </a:rPr>
                        <a:t>54</a:t>
                      </a:r>
                      <a:r>
                        <a:rPr sz="1400" b="0" dirty="0">
                          <a:solidFill>
                            <a:srgbClr val="000000"/>
                          </a:solidFill>
                          <a:latin typeface="Aptos"/>
                        </a:rPr>
                        <a:t>%
(</a:t>
                      </a:r>
                      <a:r>
                        <a:rPr lang="en-GB" sz="1400" b="0" dirty="0">
                          <a:solidFill>
                            <a:srgbClr val="000000"/>
                          </a:solidFill>
                          <a:latin typeface="Aptos"/>
                        </a:rPr>
                        <a:t>May</a:t>
                      </a:r>
                      <a:r>
                        <a:rPr sz="1400" b="0" dirty="0">
                          <a:solidFill>
                            <a:srgbClr val="000000"/>
                          </a:solidFill>
                          <a:latin typeface="Aptos"/>
                        </a:rPr>
                        <a:t>-26)</a:t>
                      </a:r>
                    </a:p>
                  </a:txBody>
                  <a:tcPr marL="150791" marR="150791" marT="75396" marB="75396">
                    <a:solidFill>
                      <a:srgbClr val="FF4136"/>
                    </a:solidFill>
                  </a:tcPr>
                </a:tc>
                <a:extLst>
                  <a:ext uri="{0D108BD9-81ED-4DB2-BD59-A6C34878D82A}">
                    <a16:rowId xmlns:a16="http://schemas.microsoft.com/office/drawing/2014/main" val="10001"/>
                  </a:ext>
                </a:extLst>
              </a:tr>
              <a:tr h="709776">
                <a:tc rowSpan="4">
                  <a:txBody>
                    <a:bodyPr/>
                    <a:lstStyle/>
                    <a:p>
                      <a:pPr algn="ctr"/>
                      <a:r>
                        <a:rPr sz="1600" b="1" dirty="0">
                          <a:solidFill>
                            <a:srgbClr val="000000"/>
                          </a:solidFill>
                          <a:latin typeface="Aptos"/>
                        </a:rPr>
                        <a:t>UEC</a:t>
                      </a:r>
                    </a:p>
                  </a:txBody>
                  <a:tcPr marL="150791" marR="150791" marT="75396" marB="75396">
                    <a:solidFill>
                      <a:srgbClr val="CAEEFB"/>
                    </a:solidFill>
                  </a:tcPr>
                </a:tc>
                <a:tc>
                  <a:txBody>
                    <a:bodyPr/>
                    <a:lstStyle/>
                    <a:p>
                      <a:pPr algn="l"/>
                      <a:r>
                        <a:rPr sz="1400" b="0">
                          <a:solidFill>
                            <a:srgbClr val="000000"/>
                          </a:solidFill>
                          <a:latin typeface="Aptos"/>
                        </a:rPr>
                        <a:t>Continuous reduction of ambulance handovers over an hour of at least 11% in three consecutive months and maintained for 3 months
(Based on Q2/Q3 2023 baseline)</a:t>
                      </a:r>
                    </a:p>
                  </a:txBody>
                  <a:tcPr marL="150791" marR="150791" marT="75396" marB="75396">
                    <a:solidFill>
                      <a:srgbClr val="CAEEFB"/>
                    </a:solidFill>
                  </a:tcPr>
                </a:tc>
                <a:tc>
                  <a:txBody>
                    <a:bodyPr/>
                    <a:lstStyle/>
                    <a:p>
                      <a:pPr algn="ctr"/>
                      <a:r>
                        <a:rPr lang="en-GB" sz="1400" b="0" dirty="0">
                          <a:solidFill>
                            <a:srgbClr val="000000"/>
                          </a:solidFill>
                          <a:latin typeface="Aptos"/>
                        </a:rPr>
                        <a:t>359</a:t>
                      </a:r>
                      <a:r>
                        <a:rPr sz="1400" b="0" dirty="0">
                          <a:solidFill>
                            <a:srgbClr val="000000"/>
                          </a:solidFill>
                          <a:latin typeface="Aptos"/>
                        </a:rPr>
                        <a:t> (1</a:t>
                      </a:r>
                      <a:r>
                        <a:rPr lang="en-GB" sz="1400" b="0" dirty="0">
                          <a:solidFill>
                            <a:srgbClr val="000000"/>
                          </a:solidFill>
                          <a:latin typeface="Aptos"/>
                        </a:rPr>
                        <a:t>1</a:t>
                      </a:r>
                      <a:r>
                        <a:rPr sz="1400" b="0" dirty="0">
                          <a:solidFill>
                            <a:srgbClr val="000000"/>
                          </a:solidFill>
                          <a:latin typeface="Aptos"/>
                        </a:rPr>
                        <a:t>.</a:t>
                      </a:r>
                      <a:r>
                        <a:rPr lang="en-GB" sz="1400" b="0" dirty="0">
                          <a:solidFill>
                            <a:srgbClr val="000000"/>
                          </a:solidFill>
                          <a:latin typeface="Aptos"/>
                        </a:rPr>
                        <a:t>6</a:t>
                      </a:r>
                      <a:r>
                        <a:rPr sz="1400" b="0" dirty="0">
                          <a:solidFill>
                            <a:srgbClr val="000000"/>
                          </a:solidFill>
                          <a:latin typeface="Aptos"/>
                        </a:rPr>
                        <a:t>%
reduction)</a:t>
                      </a:r>
                    </a:p>
                  </a:txBody>
                  <a:tcPr marL="150791" marR="150791" marT="75396" marB="75396">
                    <a:solidFill>
                      <a:srgbClr val="00B050"/>
                    </a:solidFill>
                  </a:tcPr>
                </a:tc>
                <a:extLst>
                  <a:ext uri="{0D108BD9-81ED-4DB2-BD59-A6C34878D82A}">
                    <a16:rowId xmlns:a16="http://schemas.microsoft.com/office/drawing/2014/main" val="10002"/>
                  </a:ext>
                </a:extLst>
              </a:tr>
              <a:tr h="603165">
                <a:tc vMerge="1">
                  <a:txBody>
                    <a:bodyPr/>
                    <a:lstStyle/>
                    <a:p>
                      <a:endParaRPr/>
                    </a:p>
                  </a:txBody>
                  <a:tcPr>
                    <a:solidFill>
                      <a:srgbClr val="CAECF5"/>
                    </a:solidFill>
                  </a:tcPr>
                </a:tc>
                <a:tc>
                  <a:txBody>
                    <a:bodyPr/>
                    <a:lstStyle/>
                    <a:p>
                      <a:pPr algn="l"/>
                      <a:r>
                        <a:rPr sz="1400" b="0" dirty="0">
                          <a:solidFill>
                            <a:srgbClr val="000000"/>
                          </a:solidFill>
                          <a:latin typeface="Aptos"/>
                        </a:rPr>
                        <a:t>Continuous improvement towards no more than 7% of patients waiting over 12 hours at each individual site and across HB</a:t>
                      </a:r>
                    </a:p>
                  </a:txBody>
                  <a:tcPr marL="150791" marR="150791" marT="75396" marB="75396">
                    <a:solidFill>
                      <a:srgbClr val="CAEEFB"/>
                    </a:solidFill>
                  </a:tcPr>
                </a:tc>
                <a:tc>
                  <a:txBody>
                    <a:bodyPr/>
                    <a:lstStyle/>
                    <a:p>
                      <a:pPr algn="ctr"/>
                      <a:r>
                        <a:rPr sz="1500" b="0" dirty="0">
                          <a:solidFill>
                            <a:srgbClr val="000000"/>
                          </a:solidFill>
                          <a:latin typeface="Aptos"/>
                        </a:rPr>
                        <a:t>11.</a:t>
                      </a:r>
                      <a:r>
                        <a:rPr lang="en-GB" sz="1500" b="0" dirty="0">
                          <a:solidFill>
                            <a:srgbClr val="000000"/>
                          </a:solidFill>
                          <a:latin typeface="Aptos"/>
                        </a:rPr>
                        <a:t>51</a:t>
                      </a:r>
                      <a:r>
                        <a:rPr sz="1500" b="0" dirty="0">
                          <a:solidFill>
                            <a:srgbClr val="000000"/>
                          </a:solidFill>
                          <a:latin typeface="Aptos"/>
                        </a:rPr>
                        <a:t>%</a:t>
                      </a:r>
                    </a:p>
                  </a:txBody>
                  <a:tcPr marL="150791" marR="150791" marT="75396" marB="75396">
                    <a:solidFill>
                      <a:srgbClr val="FF4136"/>
                    </a:solidFill>
                  </a:tcPr>
                </a:tc>
                <a:extLst>
                  <a:ext uri="{0D108BD9-81ED-4DB2-BD59-A6C34878D82A}">
                    <a16:rowId xmlns:a16="http://schemas.microsoft.com/office/drawing/2014/main" val="10003"/>
                  </a:ext>
                </a:extLst>
              </a:tr>
              <a:tr h="603165">
                <a:tc vMerge="1">
                  <a:txBody>
                    <a:bodyPr/>
                    <a:lstStyle/>
                    <a:p>
                      <a:endParaRPr/>
                    </a:p>
                  </a:txBody>
                  <a:tcPr>
                    <a:solidFill>
                      <a:srgbClr val="CAECF5"/>
                    </a:solidFill>
                  </a:tcPr>
                </a:tc>
                <a:tc>
                  <a:txBody>
                    <a:bodyPr/>
                    <a:lstStyle/>
                    <a:p>
                      <a:pPr algn="l"/>
                      <a:r>
                        <a:rPr sz="1400" b="0" dirty="0">
                          <a:solidFill>
                            <a:srgbClr val="000000"/>
                          </a:solidFill>
                          <a:latin typeface="Aptos"/>
                        </a:rPr>
                        <a:t>Median time from arrival at emergency department to assessment by a clinical decision maker should not exceed 60 minutes</a:t>
                      </a:r>
                    </a:p>
                  </a:txBody>
                  <a:tcPr marL="150791" marR="150791" marT="75396" marB="75396">
                    <a:solidFill>
                      <a:srgbClr val="CAEEFB"/>
                    </a:solidFill>
                  </a:tcPr>
                </a:tc>
                <a:tc>
                  <a:txBody>
                    <a:bodyPr/>
                    <a:lstStyle/>
                    <a:p>
                      <a:pPr algn="ctr"/>
                      <a:r>
                        <a:rPr lang="en-GB" sz="1500" b="0" dirty="0">
                          <a:solidFill>
                            <a:srgbClr val="000000"/>
                          </a:solidFill>
                          <a:latin typeface="Aptos"/>
                        </a:rPr>
                        <a:t>87</a:t>
                      </a:r>
                      <a:endParaRPr sz="1500" b="0" dirty="0">
                        <a:solidFill>
                          <a:srgbClr val="000000"/>
                        </a:solidFill>
                        <a:latin typeface="Aptos"/>
                      </a:endParaRPr>
                    </a:p>
                  </a:txBody>
                  <a:tcPr marL="150791" marR="150791" marT="75396" marB="75396">
                    <a:solidFill>
                      <a:srgbClr val="FF4136"/>
                    </a:solidFill>
                  </a:tcPr>
                </a:tc>
                <a:extLst>
                  <a:ext uri="{0D108BD9-81ED-4DB2-BD59-A6C34878D82A}">
                    <a16:rowId xmlns:a16="http://schemas.microsoft.com/office/drawing/2014/main" val="10004"/>
                  </a:ext>
                </a:extLst>
              </a:tr>
              <a:tr h="709776">
                <a:tc vMerge="1">
                  <a:txBody>
                    <a:bodyPr/>
                    <a:lstStyle/>
                    <a:p>
                      <a:endParaRPr/>
                    </a:p>
                  </a:txBody>
                  <a:tcPr>
                    <a:solidFill>
                      <a:srgbClr val="CAECF5"/>
                    </a:solidFill>
                  </a:tcPr>
                </a:tc>
                <a:tc>
                  <a:txBody>
                    <a:bodyPr/>
                    <a:lstStyle/>
                    <a:p>
                      <a:pPr algn="l"/>
                      <a:r>
                        <a:rPr sz="1400" b="0" dirty="0">
                          <a:solidFill>
                            <a:srgbClr val="000000"/>
                          </a:solidFill>
                          <a:latin typeface="Aptos"/>
                        </a:rPr>
                        <a:t>Continuous reduction in delayed pathways of care of 5% for three consecutive months and then maintained for three months (based on Oct-Dec 23 baseline)</a:t>
                      </a:r>
                    </a:p>
                  </a:txBody>
                  <a:tcPr marL="150791" marR="150791" marT="75396" marB="75396">
                    <a:solidFill>
                      <a:srgbClr val="CAEEFB"/>
                    </a:solidFill>
                  </a:tcPr>
                </a:tc>
                <a:tc>
                  <a:txBody>
                    <a:bodyPr/>
                    <a:lstStyle/>
                    <a:p>
                      <a:pPr algn="ctr"/>
                      <a:r>
                        <a:rPr sz="1400" b="0" dirty="0">
                          <a:solidFill>
                            <a:srgbClr val="000000"/>
                          </a:solidFill>
                          <a:latin typeface="Aptos"/>
                        </a:rPr>
                        <a:t>1</a:t>
                      </a:r>
                      <a:r>
                        <a:rPr lang="en-GB" sz="1400" b="0" dirty="0">
                          <a:solidFill>
                            <a:srgbClr val="000000"/>
                          </a:solidFill>
                          <a:latin typeface="Aptos"/>
                        </a:rPr>
                        <a:t>73</a:t>
                      </a:r>
                      <a:r>
                        <a:rPr sz="1400" b="0" dirty="0">
                          <a:solidFill>
                            <a:srgbClr val="000000"/>
                          </a:solidFill>
                          <a:latin typeface="Aptos"/>
                        </a:rPr>
                        <a:t> (</a:t>
                      </a:r>
                      <a:r>
                        <a:rPr lang="en-GB" sz="1400" b="0" dirty="0">
                          <a:solidFill>
                            <a:srgbClr val="000000"/>
                          </a:solidFill>
                          <a:latin typeface="Aptos"/>
                        </a:rPr>
                        <a:t>10</a:t>
                      </a:r>
                      <a:r>
                        <a:rPr sz="1400" b="0" dirty="0">
                          <a:solidFill>
                            <a:srgbClr val="000000"/>
                          </a:solidFill>
                          <a:latin typeface="Aptos"/>
                        </a:rPr>
                        <a:t>%
reduction)</a:t>
                      </a:r>
                    </a:p>
                  </a:txBody>
                  <a:tcPr marL="150791" marR="150791" marT="75396" marB="75396">
                    <a:solidFill>
                      <a:srgbClr val="FFC000"/>
                    </a:solidFill>
                  </a:tcPr>
                </a:tc>
                <a:extLst>
                  <a:ext uri="{0D108BD9-81ED-4DB2-BD59-A6C34878D82A}">
                    <a16:rowId xmlns:a16="http://schemas.microsoft.com/office/drawing/2014/main" val="10005"/>
                  </a:ext>
                </a:extLst>
              </a:tr>
              <a:tr h="603165">
                <a:tc rowSpan="5">
                  <a:txBody>
                    <a:bodyPr/>
                    <a:lstStyle/>
                    <a:p>
                      <a:pPr algn="ctr"/>
                      <a:r>
                        <a:rPr sz="1600" b="1">
                          <a:solidFill>
                            <a:srgbClr val="000000"/>
                          </a:solidFill>
                          <a:latin typeface="Aptos"/>
                        </a:rPr>
                        <a:t>HCAIs</a:t>
                      </a:r>
                    </a:p>
                  </a:txBody>
                  <a:tcPr marL="150791" marR="150791" marT="75396" marB="75396">
                    <a:solidFill>
                      <a:srgbClr val="FDEFE7"/>
                    </a:solidFill>
                  </a:tcPr>
                </a:tc>
                <a:tc>
                  <a:txBody>
                    <a:bodyPr/>
                    <a:lstStyle/>
                    <a:p>
                      <a:pPr algn="l"/>
                      <a:r>
                        <a:rPr sz="1400" b="0">
                          <a:solidFill>
                            <a:srgbClr val="000000"/>
                          </a:solidFill>
                          <a:latin typeface="Aptos"/>
                        </a:rPr>
                        <a:t>A clear improvement plan based on a root cause analysis to address the issue of hospital onset HCAIs.</a:t>
                      </a:r>
                    </a:p>
                  </a:txBody>
                  <a:tcPr marL="150791" marR="150791" marT="75396" marB="75396">
                    <a:solidFill>
                      <a:srgbClr val="FDEFE7"/>
                    </a:solidFill>
                  </a:tcPr>
                </a:tc>
                <a:tc>
                  <a:txBody>
                    <a:bodyPr/>
                    <a:lstStyle/>
                    <a:p>
                      <a:pPr algn="ctr"/>
                      <a:r>
                        <a:rPr sz="1500" b="0" dirty="0">
                          <a:solidFill>
                            <a:srgbClr val="000000"/>
                          </a:solidFill>
                          <a:latin typeface="Aptos"/>
                        </a:rPr>
                        <a:t>In place</a:t>
                      </a:r>
                    </a:p>
                  </a:txBody>
                  <a:tcPr marL="150791" marR="150791" marT="75396" marB="75396">
                    <a:solidFill>
                      <a:srgbClr val="4BBE78"/>
                    </a:solidFill>
                  </a:tcPr>
                </a:tc>
                <a:extLst>
                  <a:ext uri="{0D108BD9-81ED-4DB2-BD59-A6C34878D82A}">
                    <a16:rowId xmlns:a16="http://schemas.microsoft.com/office/drawing/2014/main" val="10006"/>
                  </a:ext>
                </a:extLst>
              </a:tr>
              <a:tr h="807677">
                <a:tc vMerge="1">
                  <a:txBody>
                    <a:bodyPr/>
                    <a:lstStyle/>
                    <a:p>
                      <a:endParaRPr/>
                    </a:p>
                  </a:txBody>
                  <a:tcPr>
                    <a:solidFill>
                      <a:srgbClr val="CAECF5"/>
                    </a:solidFill>
                  </a:tcPr>
                </a:tc>
                <a:tc>
                  <a:txBody>
                    <a:bodyPr/>
                    <a:lstStyle/>
                    <a:p>
                      <a:pPr algn="l"/>
                      <a:r>
                        <a:rPr sz="1400" b="0">
                          <a:solidFill>
                            <a:srgbClr val="000000"/>
                          </a:solidFill>
                          <a:latin typeface="Aptos"/>
                        </a:rPr>
                        <a:t>C-Diff: reduce the number of hospital onset infections by 40% and maintain for 3 months (from a baseline of the average number of cases in quarter 3 of 10 cases to no more than 6 per month)</a:t>
                      </a:r>
                    </a:p>
                  </a:txBody>
                  <a:tcPr marL="150791" marR="150791" marT="75396" marB="75396">
                    <a:solidFill>
                      <a:srgbClr val="FDEFE7"/>
                    </a:solidFill>
                  </a:tcPr>
                </a:tc>
                <a:tc>
                  <a:txBody>
                    <a:bodyPr/>
                    <a:lstStyle/>
                    <a:p>
                      <a:pPr algn="ctr"/>
                      <a:r>
                        <a:rPr sz="1500" b="0" dirty="0">
                          <a:solidFill>
                            <a:srgbClr val="000000"/>
                          </a:solidFill>
                          <a:latin typeface="Aptos"/>
                        </a:rPr>
                        <a:t>1</a:t>
                      </a:r>
                      <a:r>
                        <a:rPr lang="en-GB" sz="1500" b="0" dirty="0">
                          <a:solidFill>
                            <a:srgbClr val="000000"/>
                          </a:solidFill>
                          <a:latin typeface="Aptos"/>
                        </a:rPr>
                        <a:t>3</a:t>
                      </a:r>
                      <a:r>
                        <a:rPr sz="1500" b="0" dirty="0">
                          <a:solidFill>
                            <a:srgbClr val="000000"/>
                          </a:solidFill>
                          <a:latin typeface="Aptos"/>
                        </a:rPr>
                        <a:t> cases</a:t>
                      </a:r>
                    </a:p>
                  </a:txBody>
                  <a:tcPr marL="150791" marR="150791" marT="75396" marB="75396">
                    <a:solidFill>
                      <a:srgbClr val="FF4136"/>
                    </a:solidFill>
                  </a:tcPr>
                </a:tc>
                <a:extLst>
                  <a:ext uri="{0D108BD9-81ED-4DB2-BD59-A6C34878D82A}">
                    <a16:rowId xmlns:a16="http://schemas.microsoft.com/office/drawing/2014/main" val="10007"/>
                  </a:ext>
                </a:extLst>
              </a:tr>
              <a:tr h="709776">
                <a:tc vMerge="1">
                  <a:txBody>
                    <a:bodyPr/>
                    <a:lstStyle/>
                    <a:p>
                      <a:endParaRPr/>
                    </a:p>
                  </a:txBody>
                  <a:tcPr>
                    <a:solidFill>
                      <a:srgbClr val="CAECF5"/>
                    </a:solidFill>
                  </a:tcPr>
                </a:tc>
                <a:tc>
                  <a:txBody>
                    <a:bodyPr/>
                    <a:lstStyle/>
                    <a:p>
                      <a:pPr algn="l"/>
                      <a:r>
                        <a:rPr sz="1400" b="0">
                          <a:solidFill>
                            <a:srgbClr val="000000"/>
                          </a:solidFill>
                          <a:latin typeface="Aptos"/>
                        </a:rPr>
                        <a:t>Staph aureus: reduce the number of hospital onset infections by 25% and maintain for 3 months (from a baseline of the average number of cases in quarter 3 of 4 cases to no more than 3 per month)</a:t>
                      </a:r>
                    </a:p>
                  </a:txBody>
                  <a:tcPr marL="150791" marR="150791" marT="75396" marB="75396">
                    <a:solidFill>
                      <a:srgbClr val="FDEFE7"/>
                    </a:solidFill>
                  </a:tcPr>
                </a:tc>
                <a:tc>
                  <a:txBody>
                    <a:bodyPr/>
                    <a:lstStyle/>
                    <a:p>
                      <a:pPr algn="ctr"/>
                      <a:r>
                        <a:rPr lang="en-GB" sz="1500" b="0" dirty="0">
                          <a:solidFill>
                            <a:srgbClr val="000000"/>
                          </a:solidFill>
                          <a:latin typeface="Aptos"/>
                        </a:rPr>
                        <a:t>3 </a:t>
                      </a:r>
                      <a:r>
                        <a:rPr sz="1500" b="0" dirty="0">
                          <a:solidFill>
                            <a:srgbClr val="000000"/>
                          </a:solidFill>
                          <a:latin typeface="Aptos"/>
                        </a:rPr>
                        <a:t>cases</a:t>
                      </a:r>
                    </a:p>
                  </a:txBody>
                  <a:tcPr marL="150791" marR="150791" marT="75396" marB="75396">
                    <a:solidFill>
                      <a:srgbClr val="FFCD46"/>
                    </a:solidFill>
                  </a:tcPr>
                </a:tc>
                <a:extLst>
                  <a:ext uri="{0D108BD9-81ED-4DB2-BD59-A6C34878D82A}">
                    <a16:rowId xmlns:a16="http://schemas.microsoft.com/office/drawing/2014/main" val="10008"/>
                  </a:ext>
                </a:extLst>
              </a:tr>
              <a:tr h="709776">
                <a:tc vMerge="1">
                  <a:txBody>
                    <a:bodyPr/>
                    <a:lstStyle/>
                    <a:p>
                      <a:endParaRPr/>
                    </a:p>
                  </a:txBody>
                  <a:tcPr>
                    <a:solidFill>
                      <a:srgbClr val="CAECF5"/>
                    </a:solidFill>
                  </a:tcPr>
                </a:tc>
                <a:tc>
                  <a:txBody>
                    <a:bodyPr/>
                    <a:lstStyle/>
                    <a:p>
                      <a:pPr algn="l"/>
                      <a:r>
                        <a:rPr sz="1400" b="0" dirty="0">
                          <a:solidFill>
                            <a:srgbClr val="000000"/>
                          </a:solidFill>
                          <a:latin typeface="Aptos"/>
                        </a:rPr>
                        <a:t>E-coli: reduce the number of hospital onset infections by 20% and maintain for 3 months (from a baseline of the average number of cases in quarter 3 of 5 cases to no more than 4 per month)</a:t>
                      </a:r>
                    </a:p>
                  </a:txBody>
                  <a:tcPr marL="150791" marR="150791" marT="75396" marB="75396">
                    <a:solidFill>
                      <a:srgbClr val="FDEFE7"/>
                    </a:solidFill>
                  </a:tcPr>
                </a:tc>
                <a:tc>
                  <a:txBody>
                    <a:bodyPr/>
                    <a:lstStyle/>
                    <a:p>
                      <a:pPr algn="ctr"/>
                      <a:r>
                        <a:rPr lang="en-GB" sz="1500" b="0" dirty="0">
                          <a:solidFill>
                            <a:srgbClr val="000000"/>
                          </a:solidFill>
                          <a:latin typeface="Aptos"/>
                        </a:rPr>
                        <a:t>8</a:t>
                      </a:r>
                      <a:r>
                        <a:rPr sz="1500" b="0" dirty="0">
                          <a:solidFill>
                            <a:srgbClr val="000000"/>
                          </a:solidFill>
                          <a:latin typeface="Aptos"/>
                        </a:rPr>
                        <a:t> cases</a:t>
                      </a:r>
                    </a:p>
                  </a:txBody>
                  <a:tcPr marL="150791" marR="150791" marT="75396" marB="75396">
                    <a:solidFill>
                      <a:srgbClr val="FF4136"/>
                    </a:solidFill>
                  </a:tcPr>
                </a:tc>
                <a:extLst>
                  <a:ext uri="{0D108BD9-81ED-4DB2-BD59-A6C34878D82A}">
                    <a16:rowId xmlns:a16="http://schemas.microsoft.com/office/drawing/2014/main" val="10009"/>
                  </a:ext>
                </a:extLst>
              </a:tr>
              <a:tr h="807677">
                <a:tc vMerge="1">
                  <a:txBody>
                    <a:bodyPr/>
                    <a:lstStyle/>
                    <a:p>
                      <a:endParaRPr/>
                    </a:p>
                  </a:txBody>
                  <a:tcPr>
                    <a:solidFill>
                      <a:srgbClr val="CAECF5"/>
                    </a:solidFill>
                  </a:tcPr>
                </a:tc>
                <a:tc>
                  <a:txBody>
                    <a:bodyPr/>
                    <a:lstStyle/>
                    <a:p>
                      <a:pPr algn="l"/>
                      <a:r>
                        <a:rPr sz="1400" b="0" dirty="0">
                          <a:solidFill>
                            <a:srgbClr val="000000"/>
                          </a:solidFill>
                          <a:latin typeface="Aptos"/>
                        </a:rPr>
                        <a:t>Klebsiella: reduce the number of hospital onset infections by 10% and maintain for 3 months based on 2017/18 figures (baseline –54 cases in 2017/18, reduce to average of at most 4 per month)</a:t>
                      </a:r>
                    </a:p>
                  </a:txBody>
                  <a:tcPr marL="150791" marR="150791" marT="75396" marB="75396">
                    <a:solidFill>
                      <a:srgbClr val="FDEFE7"/>
                    </a:solidFill>
                  </a:tcPr>
                </a:tc>
                <a:tc>
                  <a:txBody>
                    <a:bodyPr/>
                    <a:lstStyle/>
                    <a:p>
                      <a:pPr algn="ctr"/>
                      <a:r>
                        <a:rPr lang="en-GB" sz="1500" b="0" dirty="0">
                          <a:solidFill>
                            <a:srgbClr val="000000"/>
                          </a:solidFill>
                          <a:latin typeface="Aptos"/>
                        </a:rPr>
                        <a:t>6</a:t>
                      </a:r>
                      <a:r>
                        <a:rPr sz="1500" b="0" dirty="0">
                          <a:solidFill>
                            <a:srgbClr val="000000"/>
                          </a:solidFill>
                          <a:latin typeface="Aptos"/>
                        </a:rPr>
                        <a:t> cases</a:t>
                      </a:r>
                    </a:p>
                  </a:txBody>
                  <a:tcPr marL="150791" marR="150791" marT="75396" marB="75396">
                    <a:solidFill>
                      <a:srgbClr val="FF4136"/>
                    </a:solidFill>
                  </a:tcPr>
                </a:tc>
                <a:extLst>
                  <a:ext uri="{0D108BD9-81ED-4DB2-BD59-A6C34878D82A}">
                    <a16:rowId xmlns:a16="http://schemas.microsoft.com/office/drawing/2014/main" val="10010"/>
                  </a:ext>
                </a:extLst>
              </a:tr>
              <a:tr h="611876">
                <a:tc>
                  <a:txBody>
                    <a:bodyPr/>
                    <a:lstStyle/>
                    <a:p>
                      <a:pPr algn="ctr"/>
                      <a:r>
                        <a:rPr sz="1500" b="1">
                          <a:solidFill>
                            <a:srgbClr val="000000"/>
                          </a:solidFill>
                          <a:latin typeface="Aptos"/>
                        </a:rPr>
                        <a:t>Finance</a:t>
                      </a:r>
                    </a:p>
                  </a:txBody>
                  <a:tcPr marL="150791" marR="150791" marT="75396" marB="75396">
                    <a:solidFill>
                      <a:srgbClr val="DAF1D2"/>
                    </a:solidFill>
                  </a:tcPr>
                </a:tc>
                <a:tc>
                  <a:txBody>
                    <a:bodyPr/>
                    <a:lstStyle/>
                    <a:p>
                      <a:pPr algn="l"/>
                      <a:r>
                        <a:rPr sz="1400" b="0">
                          <a:solidFill>
                            <a:srgbClr val="000000"/>
                          </a:solidFill>
                          <a:latin typeface="Aptos"/>
                        </a:rPr>
                        <a:t>Detailed updates included within the report</a:t>
                      </a:r>
                    </a:p>
                  </a:txBody>
                  <a:tcPr marL="150791" marR="150791" marT="75396" marB="75396">
                    <a:solidFill>
                      <a:srgbClr val="DAF1D2"/>
                    </a:solidFill>
                  </a:tcPr>
                </a:tc>
                <a:tc>
                  <a:txBody>
                    <a:bodyPr/>
                    <a:lstStyle/>
                    <a:p>
                      <a:pPr algn="ctr"/>
                      <a:endParaRPr sz="3000" dirty="0"/>
                    </a:p>
                  </a:txBody>
                  <a:tcPr marL="150791" marR="150791" marT="75396" marB="75396">
                    <a:solidFill>
                      <a:srgbClr val="DAF1D2"/>
                    </a:solidFill>
                  </a:tcPr>
                </a:tc>
                <a:extLst>
                  <a:ext uri="{0D108BD9-81ED-4DB2-BD59-A6C34878D82A}">
                    <a16:rowId xmlns:a16="http://schemas.microsoft.com/office/drawing/2014/main" val="10011"/>
                  </a:ext>
                </a:extLst>
              </a:tr>
              <a:tr h="611876">
                <a:tc>
                  <a:txBody>
                    <a:bodyPr/>
                    <a:lstStyle/>
                    <a:p>
                      <a:pPr algn="ctr"/>
                      <a:r>
                        <a:rPr sz="1500" b="1">
                          <a:solidFill>
                            <a:srgbClr val="000000"/>
                          </a:solidFill>
                          <a:latin typeface="Aptos"/>
                        </a:rPr>
                        <a:t>Strategy &amp;
Planning</a:t>
                      </a:r>
                    </a:p>
                  </a:txBody>
                  <a:tcPr marL="150791" marR="150791" marT="75396" marB="75396">
                    <a:solidFill>
                      <a:srgbClr val="FAEDE5"/>
                    </a:solidFill>
                  </a:tcPr>
                </a:tc>
                <a:tc>
                  <a:txBody>
                    <a:bodyPr/>
                    <a:lstStyle/>
                    <a:p>
                      <a:pPr algn="l"/>
                      <a:r>
                        <a:rPr sz="1400" b="0" dirty="0">
                          <a:solidFill>
                            <a:srgbClr val="000000"/>
                          </a:solidFill>
                          <a:latin typeface="Aptos"/>
                        </a:rPr>
                        <a:t>Detailed updates included within the report</a:t>
                      </a:r>
                    </a:p>
                  </a:txBody>
                  <a:tcPr marL="150791" marR="150791" marT="75396" marB="75396">
                    <a:solidFill>
                      <a:srgbClr val="FAEDE5"/>
                    </a:solidFill>
                  </a:tcPr>
                </a:tc>
                <a:tc>
                  <a:txBody>
                    <a:bodyPr/>
                    <a:lstStyle/>
                    <a:p>
                      <a:pPr algn="ctr"/>
                      <a:endParaRPr sz="3000"/>
                    </a:p>
                  </a:txBody>
                  <a:tcPr marL="150791" marR="150791" marT="75396" marB="75396">
                    <a:solidFill>
                      <a:srgbClr val="FAEDE5"/>
                    </a:solidFill>
                  </a:tcPr>
                </a:tc>
                <a:extLst>
                  <a:ext uri="{0D108BD9-81ED-4DB2-BD59-A6C34878D82A}">
                    <a16:rowId xmlns:a16="http://schemas.microsoft.com/office/drawing/2014/main" val="10012"/>
                  </a:ext>
                </a:extLst>
              </a:tr>
              <a:tr h="611876">
                <a:tc>
                  <a:txBody>
                    <a:bodyPr/>
                    <a:lstStyle/>
                    <a:p>
                      <a:pPr algn="ctr"/>
                      <a:r>
                        <a:rPr sz="1500" b="1">
                          <a:solidFill>
                            <a:srgbClr val="000000"/>
                          </a:solidFill>
                          <a:latin typeface="Aptos"/>
                        </a:rPr>
                        <a:t>Maternity &amp;
Neonates</a:t>
                      </a:r>
                    </a:p>
                  </a:txBody>
                  <a:tcPr marL="150791" marR="150791" marT="75396" marB="75396">
                    <a:solidFill>
                      <a:srgbClr val="CAEEFB"/>
                    </a:solidFill>
                  </a:tcPr>
                </a:tc>
                <a:tc>
                  <a:txBody>
                    <a:bodyPr/>
                    <a:lstStyle/>
                    <a:p>
                      <a:pPr algn="l"/>
                      <a:r>
                        <a:rPr sz="1400" b="0" dirty="0">
                          <a:solidFill>
                            <a:srgbClr val="000000"/>
                          </a:solidFill>
                          <a:latin typeface="Aptos"/>
                        </a:rPr>
                        <a:t>Detailed updates included within the report</a:t>
                      </a:r>
                    </a:p>
                  </a:txBody>
                  <a:tcPr marL="150791" marR="150791" marT="75396" marB="75396">
                    <a:solidFill>
                      <a:srgbClr val="CAEEFB"/>
                    </a:solidFill>
                  </a:tcPr>
                </a:tc>
                <a:tc>
                  <a:txBody>
                    <a:bodyPr/>
                    <a:lstStyle/>
                    <a:p>
                      <a:pPr algn="ctr"/>
                      <a:endParaRPr sz="3000" dirty="0"/>
                    </a:p>
                  </a:txBody>
                  <a:tcPr marL="150791" marR="150791" marT="75396" marB="75396">
                    <a:solidFill>
                      <a:srgbClr val="CAEEFB"/>
                    </a:solidFill>
                  </a:tcPr>
                </a:tc>
                <a:extLst>
                  <a:ext uri="{0D108BD9-81ED-4DB2-BD59-A6C34878D82A}">
                    <a16:rowId xmlns:a16="http://schemas.microsoft.com/office/drawing/2014/main" val="10013"/>
                  </a:ext>
                </a:extLst>
              </a:tr>
            </a:tbl>
          </a:graphicData>
        </a:graphic>
      </p:graphicFrame>
      <p:sp>
        <p:nvSpPr>
          <p:cNvPr id="6" name="Rectangle: Rounded Corners 5">
            <a:hlinkClick r:id="rId3"/>
            <a:extLst>
              <a:ext uri="{FF2B5EF4-FFF2-40B4-BE49-F238E27FC236}">
                <a16:creationId xmlns:a16="http://schemas.microsoft.com/office/drawing/2014/main" id="{8270F6CF-447B-86CF-F5E9-02865E5825AE}"/>
              </a:ext>
            </a:extLst>
          </p:cNvPr>
          <p:cNvSpPr/>
          <p:nvPr/>
        </p:nvSpPr>
        <p:spPr>
          <a:xfrm>
            <a:off x="17215644" y="69048"/>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129EAA"/>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A30E3819-389E-25E4-5928-01C857167652}"/>
              </a:ext>
            </a:extLst>
          </p:cNvPr>
          <p:cNvSpPr txBox="1"/>
          <p:nvPr/>
        </p:nvSpPr>
        <p:spPr>
          <a:xfrm>
            <a:off x="18091944" y="190365"/>
            <a:ext cx="1905000"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129EAA"/>
                </a:solidFill>
                <a:effectLst/>
                <a:uLnTx/>
                <a:uFillTx/>
                <a:latin typeface="Verdana" panose="020B0604030504040204" pitchFamily="34" charset="0"/>
                <a:ea typeface="Verdana" panose="020B0604030504040204" pitchFamily="34" charset="0"/>
                <a:cs typeface="+mn-cs"/>
              </a:rPr>
              <a:t>Dashboard</a:t>
            </a:r>
          </a:p>
        </p:txBody>
      </p:sp>
      <p:pic>
        <p:nvPicPr>
          <p:cNvPr id="8" name="Graphic 7" descr="Cursor with solid fill">
            <a:extLst>
              <a:ext uri="{FF2B5EF4-FFF2-40B4-BE49-F238E27FC236}">
                <a16:creationId xmlns:a16="http://schemas.microsoft.com/office/drawing/2014/main" id="{82DE80D3-E44B-9433-D671-C95BF242D61E}"/>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17215644" y="22333"/>
            <a:ext cx="914400" cy="914400"/>
          </a:xfrm>
          <a:prstGeom prst="rect">
            <a:avLst/>
          </a:prstGeom>
        </p:spPr>
      </p:pic>
    </p:spTree>
    <p:extLst>
      <p:ext uri="{BB962C8B-B14F-4D97-AF65-F5344CB8AC3E}">
        <p14:creationId xmlns:p14="http://schemas.microsoft.com/office/powerpoint/2010/main" val="41517403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2C9F6C-C97F-73CF-534F-68FDBAE8A482}"/>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C207CAF-1FBD-63CD-A1F5-067E7F3E776A}"/>
              </a:ext>
            </a:extLst>
          </p:cNvPr>
          <p:cNvGraphicFramePr>
            <a:graphicFrameLocks noGrp="1"/>
          </p:cNvGraphicFramePr>
          <p:nvPr/>
        </p:nvGraphicFramePr>
        <p:xfrm>
          <a:off x="1442319" y="739813"/>
          <a:ext cx="17754446" cy="10285792"/>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Stroke</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admission within 4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35.1%</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received swallow screening within 4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62.5%</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assessed by a Stroke Consultant within 14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47.4%</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received occupational therapy within 24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76.5%</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7593E99B-B3B0-E168-7EDC-E98EE97AEDA0}"/>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SBUHB Local Watch Metrics</a:t>
            </a:r>
          </a:p>
        </p:txBody>
      </p:sp>
      <p:pic>
        <p:nvPicPr>
          <p:cNvPr id="6" name="Picture 5">
            <a:extLst>
              <a:ext uri="{FF2B5EF4-FFF2-40B4-BE49-F238E27FC236}">
                <a16:creationId xmlns:a16="http://schemas.microsoft.com/office/drawing/2014/main" id="{620D4DF4-8237-2A99-AFA1-61F3234EA21D}"/>
              </a:ext>
            </a:extLst>
          </p:cNvPr>
          <p:cNvPicPr>
            <a:picLocks noChangeAspect="1"/>
          </p:cNvPicPr>
          <p:nvPr/>
        </p:nvPicPr>
        <p:blipFill>
          <a:blip r:embed="rId2"/>
          <a:stretch>
            <a:fillRect/>
          </a:stretch>
        </p:blipFill>
        <p:spPr>
          <a:xfrm>
            <a:off x="8426512" y="1923276"/>
            <a:ext cx="5944206" cy="2308610"/>
          </a:xfrm>
          <a:prstGeom prst="rect">
            <a:avLst/>
          </a:prstGeom>
        </p:spPr>
      </p:pic>
      <p:pic>
        <p:nvPicPr>
          <p:cNvPr id="8" name="Picture 7">
            <a:extLst>
              <a:ext uri="{FF2B5EF4-FFF2-40B4-BE49-F238E27FC236}">
                <a16:creationId xmlns:a16="http://schemas.microsoft.com/office/drawing/2014/main" id="{3F1BBADD-7536-5E67-ED53-F087FA95317D}"/>
              </a:ext>
            </a:extLst>
          </p:cNvPr>
          <p:cNvPicPr>
            <a:picLocks noChangeAspect="1"/>
          </p:cNvPicPr>
          <p:nvPr/>
        </p:nvPicPr>
        <p:blipFill>
          <a:blip r:embed="rId3"/>
          <a:stretch>
            <a:fillRect/>
          </a:stretch>
        </p:blipFill>
        <p:spPr>
          <a:xfrm>
            <a:off x="8426513" y="4335136"/>
            <a:ext cx="5994475" cy="2004586"/>
          </a:xfrm>
          <a:prstGeom prst="rect">
            <a:avLst/>
          </a:prstGeom>
        </p:spPr>
      </p:pic>
      <p:pic>
        <p:nvPicPr>
          <p:cNvPr id="10" name="Picture 9">
            <a:extLst>
              <a:ext uri="{FF2B5EF4-FFF2-40B4-BE49-F238E27FC236}">
                <a16:creationId xmlns:a16="http://schemas.microsoft.com/office/drawing/2014/main" id="{BF7F5D12-AD70-9708-F846-2BD23AFF6372}"/>
              </a:ext>
            </a:extLst>
          </p:cNvPr>
          <p:cNvPicPr>
            <a:picLocks noChangeAspect="1"/>
          </p:cNvPicPr>
          <p:nvPr/>
        </p:nvPicPr>
        <p:blipFill>
          <a:blip r:embed="rId4"/>
          <a:stretch>
            <a:fillRect/>
          </a:stretch>
        </p:blipFill>
        <p:spPr>
          <a:xfrm>
            <a:off x="8426513" y="6450920"/>
            <a:ext cx="5994475" cy="2231743"/>
          </a:xfrm>
          <a:prstGeom prst="rect">
            <a:avLst/>
          </a:prstGeom>
        </p:spPr>
      </p:pic>
      <p:pic>
        <p:nvPicPr>
          <p:cNvPr id="13" name="Picture 12">
            <a:extLst>
              <a:ext uri="{FF2B5EF4-FFF2-40B4-BE49-F238E27FC236}">
                <a16:creationId xmlns:a16="http://schemas.microsoft.com/office/drawing/2014/main" id="{D1EF4A0F-42C5-AFB8-56AF-998A579D34E1}"/>
              </a:ext>
            </a:extLst>
          </p:cNvPr>
          <p:cNvPicPr>
            <a:picLocks noChangeAspect="1"/>
          </p:cNvPicPr>
          <p:nvPr/>
        </p:nvPicPr>
        <p:blipFill>
          <a:blip r:embed="rId5"/>
          <a:stretch>
            <a:fillRect/>
          </a:stretch>
        </p:blipFill>
        <p:spPr>
          <a:xfrm>
            <a:off x="8609787" y="8819331"/>
            <a:ext cx="5760931" cy="2069603"/>
          </a:xfrm>
          <a:prstGeom prst="rect">
            <a:avLst/>
          </a:prstGeom>
        </p:spPr>
      </p:pic>
    </p:spTree>
    <p:extLst>
      <p:ext uri="{BB962C8B-B14F-4D97-AF65-F5344CB8AC3E}">
        <p14:creationId xmlns:p14="http://schemas.microsoft.com/office/powerpoint/2010/main" val="21348158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7DAD66-CBC8-52E2-B1F3-1582AFE220D0}"/>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9B132EC8-8D99-BD49-5EEC-471DCA4A7E84}"/>
              </a:ext>
            </a:extLst>
          </p:cNvPr>
          <p:cNvGraphicFramePr>
            <a:graphicFrameLocks noGrp="1"/>
          </p:cNvGraphicFramePr>
          <p:nvPr/>
        </p:nvGraphicFramePr>
        <p:xfrm>
          <a:off x="1442319" y="739813"/>
          <a:ext cx="17754446" cy="5691179"/>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Stroke</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received physiotherapy within 24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76.5%</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received SALT within 72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95.5%</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bl>
          </a:graphicData>
        </a:graphic>
      </p:graphicFrame>
      <p:sp>
        <p:nvSpPr>
          <p:cNvPr id="12" name="TextBox 11">
            <a:extLst>
              <a:ext uri="{FF2B5EF4-FFF2-40B4-BE49-F238E27FC236}">
                <a16:creationId xmlns:a16="http://schemas.microsoft.com/office/drawing/2014/main" id="{AAECF542-F2DB-6ABE-1163-EDCD787C89CF}"/>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SBUHB Local Watch Metrics</a:t>
            </a:r>
          </a:p>
        </p:txBody>
      </p:sp>
      <p:pic>
        <p:nvPicPr>
          <p:cNvPr id="3" name="Picture 2">
            <a:extLst>
              <a:ext uri="{FF2B5EF4-FFF2-40B4-BE49-F238E27FC236}">
                <a16:creationId xmlns:a16="http://schemas.microsoft.com/office/drawing/2014/main" id="{F1F88F04-EA14-319F-6256-71A264EBF72B}"/>
              </a:ext>
            </a:extLst>
          </p:cNvPr>
          <p:cNvPicPr>
            <a:picLocks noChangeAspect="1"/>
          </p:cNvPicPr>
          <p:nvPr/>
        </p:nvPicPr>
        <p:blipFill>
          <a:blip r:embed="rId2"/>
          <a:stretch>
            <a:fillRect/>
          </a:stretch>
        </p:blipFill>
        <p:spPr>
          <a:xfrm>
            <a:off x="8466237" y="1959351"/>
            <a:ext cx="5931993" cy="2223895"/>
          </a:xfrm>
          <a:prstGeom prst="rect">
            <a:avLst/>
          </a:prstGeom>
        </p:spPr>
      </p:pic>
      <p:pic>
        <p:nvPicPr>
          <p:cNvPr id="6" name="Picture 5">
            <a:extLst>
              <a:ext uri="{FF2B5EF4-FFF2-40B4-BE49-F238E27FC236}">
                <a16:creationId xmlns:a16="http://schemas.microsoft.com/office/drawing/2014/main" id="{C4144DA3-F28E-7740-6FDD-BDBE779FAA01}"/>
              </a:ext>
            </a:extLst>
          </p:cNvPr>
          <p:cNvPicPr>
            <a:picLocks noChangeAspect="1"/>
          </p:cNvPicPr>
          <p:nvPr/>
        </p:nvPicPr>
        <p:blipFill>
          <a:blip r:embed="rId3"/>
          <a:stretch>
            <a:fillRect/>
          </a:stretch>
        </p:blipFill>
        <p:spPr>
          <a:xfrm>
            <a:off x="8403579" y="4309357"/>
            <a:ext cx="5994651" cy="1995521"/>
          </a:xfrm>
          <a:prstGeom prst="rect">
            <a:avLst/>
          </a:prstGeom>
        </p:spPr>
      </p:pic>
    </p:spTree>
    <p:extLst>
      <p:ext uri="{BB962C8B-B14F-4D97-AF65-F5344CB8AC3E}">
        <p14:creationId xmlns:p14="http://schemas.microsoft.com/office/powerpoint/2010/main" val="92710111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B17E46-B36C-A75F-D211-A53917765690}"/>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F9FD3D98-CBEA-1E23-996D-71AA63178841}"/>
              </a:ext>
            </a:extLst>
          </p:cNvPr>
          <p:cNvGraphicFramePr>
            <a:graphicFrameLocks noGrp="1"/>
          </p:cNvGraphicFramePr>
          <p:nvPr/>
        </p:nvGraphicFramePr>
        <p:xfrm>
          <a:off x="1442319" y="739813"/>
          <a:ext cx="17754446" cy="10285792"/>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Theatres</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Theatre Utilisation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&gt;85%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81%</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Late Starts &gt; 15 mins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&lt;20%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27%</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Early Finishes &gt; 60 mins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&lt;10%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27%</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 cancelled Operations on the 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8%</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87B70581-386A-0201-457C-DEEEDEF6C8A0}"/>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SBUHB Local Watch Metrics</a:t>
            </a:r>
          </a:p>
        </p:txBody>
      </p:sp>
      <p:pic>
        <p:nvPicPr>
          <p:cNvPr id="3" name="Picture 2">
            <a:extLst>
              <a:ext uri="{FF2B5EF4-FFF2-40B4-BE49-F238E27FC236}">
                <a16:creationId xmlns:a16="http://schemas.microsoft.com/office/drawing/2014/main" id="{B1B4D96D-4900-A6D6-657D-EF9E3EAE417F}"/>
              </a:ext>
            </a:extLst>
          </p:cNvPr>
          <p:cNvPicPr>
            <a:picLocks noChangeAspect="1"/>
          </p:cNvPicPr>
          <p:nvPr/>
        </p:nvPicPr>
        <p:blipFill>
          <a:blip r:embed="rId2"/>
          <a:stretch>
            <a:fillRect/>
          </a:stretch>
        </p:blipFill>
        <p:spPr>
          <a:xfrm>
            <a:off x="8404412" y="1993624"/>
            <a:ext cx="5928962" cy="2173405"/>
          </a:xfrm>
          <a:prstGeom prst="rect">
            <a:avLst/>
          </a:prstGeom>
        </p:spPr>
      </p:pic>
      <p:pic>
        <p:nvPicPr>
          <p:cNvPr id="6" name="Picture 5">
            <a:extLst>
              <a:ext uri="{FF2B5EF4-FFF2-40B4-BE49-F238E27FC236}">
                <a16:creationId xmlns:a16="http://schemas.microsoft.com/office/drawing/2014/main" id="{250F50EE-36EF-28C2-53B6-889482B6A167}"/>
              </a:ext>
            </a:extLst>
          </p:cNvPr>
          <p:cNvPicPr>
            <a:picLocks noChangeAspect="1"/>
          </p:cNvPicPr>
          <p:nvPr/>
        </p:nvPicPr>
        <p:blipFill>
          <a:blip r:embed="rId3"/>
          <a:stretch>
            <a:fillRect/>
          </a:stretch>
        </p:blipFill>
        <p:spPr>
          <a:xfrm>
            <a:off x="8469269" y="4385290"/>
            <a:ext cx="5864106" cy="1954433"/>
          </a:xfrm>
          <a:prstGeom prst="rect">
            <a:avLst/>
          </a:prstGeom>
        </p:spPr>
      </p:pic>
      <p:pic>
        <p:nvPicPr>
          <p:cNvPr id="8" name="Picture 7">
            <a:extLst>
              <a:ext uri="{FF2B5EF4-FFF2-40B4-BE49-F238E27FC236}">
                <a16:creationId xmlns:a16="http://schemas.microsoft.com/office/drawing/2014/main" id="{1FAEEF85-0F89-40D0-8C4D-2046F2518FF8}"/>
              </a:ext>
            </a:extLst>
          </p:cNvPr>
          <p:cNvPicPr>
            <a:picLocks noChangeAspect="1"/>
          </p:cNvPicPr>
          <p:nvPr/>
        </p:nvPicPr>
        <p:blipFill>
          <a:blip r:embed="rId4"/>
          <a:stretch>
            <a:fillRect/>
          </a:stretch>
        </p:blipFill>
        <p:spPr>
          <a:xfrm>
            <a:off x="8404412" y="6557984"/>
            <a:ext cx="5928962" cy="2173405"/>
          </a:xfrm>
          <a:prstGeom prst="rect">
            <a:avLst/>
          </a:prstGeom>
        </p:spPr>
      </p:pic>
      <p:pic>
        <p:nvPicPr>
          <p:cNvPr id="10" name="Picture 9">
            <a:extLst>
              <a:ext uri="{FF2B5EF4-FFF2-40B4-BE49-F238E27FC236}">
                <a16:creationId xmlns:a16="http://schemas.microsoft.com/office/drawing/2014/main" id="{D06DB8EF-E15B-624C-D281-11D02F5BDF03}"/>
              </a:ext>
            </a:extLst>
          </p:cNvPr>
          <p:cNvPicPr>
            <a:picLocks noChangeAspect="1"/>
          </p:cNvPicPr>
          <p:nvPr/>
        </p:nvPicPr>
        <p:blipFill>
          <a:blip r:embed="rId5"/>
          <a:stretch>
            <a:fillRect/>
          </a:stretch>
        </p:blipFill>
        <p:spPr>
          <a:xfrm>
            <a:off x="8404413" y="8773026"/>
            <a:ext cx="5928962" cy="2173407"/>
          </a:xfrm>
          <a:prstGeom prst="rect">
            <a:avLst/>
          </a:prstGeom>
        </p:spPr>
      </p:pic>
    </p:spTree>
    <p:extLst>
      <p:ext uri="{BB962C8B-B14F-4D97-AF65-F5344CB8AC3E}">
        <p14:creationId xmlns:p14="http://schemas.microsoft.com/office/powerpoint/2010/main" val="25098296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D57FC-C197-CE02-AE1D-5666137D0528}"/>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6EABDE6C-6856-FBCC-FABA-4066BF28AF5B}"/>
              </a:ext>
            </a:extLst>
          </p:cNvPr>
          <p:cNvGraphicFramePr>
            <a:graphicFrameLocks noGrp="1"/>
          </p:cNvGraphicFramePr>
          <p:nvPr/>
        </p:nvGraphicFramePr>
        <p:xfrm>
          <a:off x="1442319" y="739813"/>
          <a:ext cx="17754446" cy="10285792"/>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Fractured Neck of Femur (NOF)</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Prompt orthogeriatric assessment - by a senior geriatrician (ST3+) within 72 hours of presentation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69.1%</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96.9%</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May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Prompt surgery - by the day following presentation with hip fracture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52.0%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37.5%</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May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NICE compliant surgery - consistent with the recommendations of NICE CG124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65.8%</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60.9%</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May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Prompt mobilisation after surgery - out of bed (standing or hoisted) by the day after operation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74.0%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84.7%</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May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A2984E3F-26E5-95C6-BF55-9A8BA83CED1E}"/>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SBUHB Local Watch Metrics</a:t>
            </a:r>
          </a:p>
        </p:txBody>
      </p:sp>
      <p:pic>
        <p:nvPicPr>
          <p:cNvPr id="3" name="Picture 2">
            <a:extLst>
              <a:ext uri="{FF2B5EF4-FFF2-40B4-BE49-F238E27FC236}">
                <a16:creationId xmlns:a16="http://schemas.microsoft.com/office/drawing/2014/main" id="{9D59ACC7-07B0-7F11-2FF8-D8FC9C902AFC}"/>
              </a:ext>
            </a:extLst>
          </p:cNvPr>
          <p:cNvPicPr>
            <a:picLocks noChangeAspect="1"/>
          </p:cNvPicPr>
          <p:nvPr/>
        </p:nvPicPr>
        <p:blipFill>
          <a:blip r:embed="rId2"/>
          <a:stretch>
            <a:fillRect/>
          </a:stretch>
        </p:blipFill>
        <p:spPr>
          <a:xfrm>
            <a:off x="8445759" y="1957153"/>
            <a:ext cx="5936256" cy="2174096"/>
          </a:xfrm>
          <a:prstGeom prst="rect">
            <a:avLst/>
          </a:prstGeom>
        </p:spPr>
      </p:pic>
      <p:pic>
        <p:nvPicPr>
          <p:cNvPr id="6" name="Picture 5">
            <a:extLst>
              <a:ext uri="{FF2B5EF4-FFF2-40B4-BE49-F238E27FC236}">
                <a16:creationId xmlns:a16="http://schemas.microsoft.com/office/drawing/2014/main" id="{5314673C-0E1A-D84D-3854-A25517754DF1}"/>
              </a:ext>
            </a:extLst>
          </p:cNvPr>
          <p:cNvPicPr>
            <a:picLocks noChangeAspect="1"/>
          </p:cNvPicPr>
          <p:nvPr/>
        </p:nvPicPr>
        <p:blipFill>
          <a:blip r:embed="rId3"/>
          <a:stretch>
            <a:fillRect/>
          </a:stretch>
        </p:blipFill>
        <p:spPr>
          <a:xfrm>
            <a:off x="8445759" y="4349509"/>
            <a:ext cx="5936256" cy="2006427"/>
          </a:xfrm>
          <a:prstGeom prst="rect">
            <a:avLst/>
          </a:prstGeom>
        </p:spPr>
      </p:pic>
      <p:pic>
        <p:nvPicPr>
          <p:cNvPr id="8" name="Picture 7">
            <a:extLst>
              <a:ext uri="{FF2B5EF4-FFF2-40B4-BE49-F238E27FC236}">
                <a16:creationId xmlns:a16="http://schemas.microsoft.com/office/drawing/2014/main" id="{6EB9001E-884C-E460-C99F-1F1453869C88}"/>
              </a:ext>
            </a:extLst>
          </p:cNvPr>
          <p:cNvPicPr>
            <a:picLocks noChangeAspect="1"/>
          </p:cNvPicPr>
          <p:nvPr/>
        </p:nvPicPr>
        <p:blipFill>
          <a:blip r:embed="rId4"/>
          <a:stretch>
            <a:fillRect/>
          </a:stretch>
        </p:blipFill>
        <p:spPr>
          <a:xfrm>
            <a:off x="8445759" y="6491537"/>
            <a:ext cx="5936256" cy="2199232"/>
          </a:xfrm>
          <a:prstGeom prst="rect">
            <a:avLst/>
          </a:prstGeom>
        </p:spPr>
      </p:pic>
      <p:pic>
        <p:nvPicPr>
          <p:cNvPr id="10" name="Picture 9">
            <a:extLst>
              <a:ext uri="{FF2B5EF4-FFF2-40B4-BE49-F238E27FC236}">
                <a16:creationId xmlns:a16="http://schemas.microsoft.com/office/drawing/2014/main" id="{CC884E90-BF83-A755-9870-CE038EFCDB0D}"/>
              </a:ext>
            </a:extLst>
          </p:cNvPr>
          <p:cNvPicPr>
            <a:picLocks noChangeAspect="1"/>
          </p:cNvPicPr>
          <p:nvPr/>
        </p:nvPicPr>
        <p:blipFill>
          <a:blip r:embed="rId5"/>
          <a:stretch>
            <a:fillRect/>
          </a:stretch>
        </p:blipFill>
        <p:spPr>
          <a:xfrm>
            <a:off x="8445759" y="8771839"/>
            <a:ext cx="5936256" cy="2172695"/>
          </a:xfrm>
          <a:prstGeom prst="rect">
            <a:avLst/>
          </a:prstGeom>
        </p:spPr>
      </p:pic>
    </p:spTree>
    <p:extLst>
      <p:ext uri="{BB962C8B-B14F-4D97-AF65-F5344CB8AC3E}">
        <p14:creationId xmlns:p14="http://schemas.microsoft.com/office/powerpoint/2010/main" val="36823276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3103D6-AAA3-AE1F-8E2B-E61CCCFD042C}"/>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A25FCE54-AAFD-7BFD-5BDD-60B83C059857}"/>
              </a:ext>
            </a:extLst>
          </p:cNvPr>
          <p:cNvGraphicFramePr>
            <a:graphicFrameLocks noGrp="1"/>
          </p:cNvGraphicFramePr>
          <p:nvPr/>
        </p:nvGraphicFramePr>
        <p:xfrm>
          <a:off x="1442319" y="739813"/>
          <a:ext cx="17754446" cy="10285792"/>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endParaRPr lang="en-GB" sz="16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Not delirious when tested - (&lt;4 on 4AT test) when tested in the week after operation)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56.4%</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72.4%</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May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Return to original residence - discharged back to original residence, or in that residence at 120-day follow-up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72.2%</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77.4%</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February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30-day mortality - Case mix Adjusted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4.4%</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Q4 25-26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Quarterly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Number of children (&lt; 18 years) waiting more than 52 weeks for referral to treatment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728</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36A62D57-F416-800A-A62E-16CF417D05E8}"/>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SBUHB Local Watch Metrics</a:t>
            </a:r>
          </a:p>
        </p:txBody>
      </p:sp>
      <p:pic>
        <p:nvPicPr>
          <p:cNvPr id="3" name="Picture 2">
            <a:extLst>
              <a:ext uri="{FF2B5EF4-FFF2-40B4-BE49-F238E27FC236}">
                <a16:creationId xmlns:a16="http://schemas.microsoft.com/office/drawing/2014/main" id="{70C823B1-DA75-FF5F-BA38-D20A2F13FA95}"/>
              </a:ext>
            </a:extLst>
          </p:cNvPr>
          <p:cNvPicPr>
            <a:picLocks noChangeAspect="1"/>
          </p:cNvPicPr>
          <p:nvPr/>
        </p:nvPicPr>
        <p:blipFill>
          <a:blip r:embed="rId2"/>
          <a:stretch>
            <a:fillRect/>
          </a:stretch>
        </p:blipFill>
        <p:spPr>
          <a:xfrm>
            <a:off x="8497039" y="1938304"/>
            <a:ext cx="5868763" cy="2261154"/>
          </a:xfrm>
          <a:prstGeom prst="rect">
            <a:avLst/>
          </a:prstGeom>
        </p:spPr>
      </p:pic>
      <p:pic>
        <p:nvPicPr>
          <p:cNvPr id="6" name="Picture 5">
            <a:extLst>
              <a:ext uri="{FF2B5EF4-FFF2-40B4-BE49-F238E27FC236}">
                <a16:creationId xmlns:a16="http://schemas.microsoft.com/office/drawing/2014/main" id="{195347DB-C131-DFB8-192C-06CCD3AC9030}"/>
              </a:ext>
            </a:extLst>
          </p:cNvPr>
          <p:cNvPicPr>
            <a:picLocks noChangeAspect="1"/>
          </p:cNvPicPr>
          <p:nvPr/>
        </p:nvPicPr>
        <p:blipFill>
          <a:blip r:embed="rId3"/>
          <a:stretch>
            <a:fillRect/>
          </a:stretch>
        </p:blipFill>
        <p:spPr>
          <a:xfrm>
            <a:off x="8497037" y="4276412"/>
            <a:ext cx="5868763" cy="2114967"/>
          </a:xfrm>
          <a:prstGeom prst="rect">
            <a:avLst/>
          </a:prstGeom>
        </p:spPr>
      </p:pic>
      <p:pic>
        <p:nvPicPr>
          <p:cNvPr id="8" name="Picture 7">
            <a:extLst>
              <a:ext uri="{FF2B5EF4-FFF2-40B4-BE49-F238E27FC236}">
                <a16:creationId xmlns:a16="http://schemas.microsoft.com/office/drawing/2014/main" id="{BF1C0087-B9E2-421C-B8CC-595A1EB24AE4}"/>
              </a:ext>
            </a:extLst>
          </p:cNvPr>
          <p:cNvPicPr>
            <a:picLocks noChangeAspect="1"/>
          </p:cNvPicPr>
          <p:nvPr/>
        </p:nvPicPr>
        <p:blipFill>
          <a:blip r:embed="rId4"/>
          <a:stretch>
            <a:fillRect/>
          </a:stretch>
        </p:blipFill>
        <p:spPr>
          <a:xfrm>
            <a:off x="8497037" y="6510945"/>
            <a:ext cx="5868763" cy="2114967"/>
          </a:xfrm>
          <a:prstGeom prst="rect">
            <a:avLst/>
          </a:prstGeom>
        </p:spPr>
      </p:pic>
      <p:pic>
        <p:nvPicPr>
          <p:cNvPr id="10" name="Picture 9">
            <a:extLst>
              <a:ext uri="{FF2B5EF4-FFF2-40B4-BE49-F238E27FC236}">
                <a16:creationId xmlns:a16="http://schemas.microsoft.com/office/drawing/2014/main" id="{2DB20070-A7B4-F7D8-4860-7CD55F80BBE7}"/>
              </a:ext>
            </a:extLst>
          </p:cNvPr>
          <p:cNvPicPr>
            <a:picLocks noChangeAspect="1"/>
          </p:cNvPicPr>
          <p:nvPr/>
        </p:nvPicPr>
        <p:blipFill>
          <a:blip r:embed="rId5"/>
          <a:stretch>
            <a:fillRect/>
          </a:stretch>
        </p:blipFill>
        <p:spPr>
          <a:xfrm>
            <a:off x="8497037" y="8815358"/>
            <a:ext cx="5868763" cy="2114967"/>
          </a:xfrm>
          <a:prstGeom prst="rect">
            <a:avLst/>
          </a:prstGeom>
        </p:spPr>
      </p:pic>
    </p:spTree>
    <p:extLst>
      <p:ext uri="{BB962C8B-B14F-4D97-AF65-F5344CB8AC3E}">
        <p14:creationId xmlns:p14="http://schemas.microsoft.com/office/powerpoint/2010/main" val="25896393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FAE651-F561-328E-CD60-2AA44F58D5E9}"/>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4119AD6A-960F-9F25-429D-CE2D908F5279}"/>
              </a:ext>
            </a:extLst>
          </p:cNvPr>
          <p:cNvGraphicFramePr>
            <a:graphicFrameLocks noGrp="1"/>
          </p:cNvGraphicFramePr>
          <p:nvPr/>
        </p:nvGraphicFramePr>
        <p:xfrm>
          <a:off x="1442319" y="739813"/>
          <a:ext cx="17754446" cy="10285792"/>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Primary Care</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Number of practices reporting escalation level 3 or above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12</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algn="ctr" fontAlgn="t">
                        <a:buNone/>
                      </a:pPr>
                      <a:r>
                        <a:rPr lang="en-GB" sz="1600" kern="1200" dirty="0">
                          <a:solidFill>
                            <a:schemeClr val="tx1"/>
                          </a:solidFill>
                          <a:effectLst/>
                          <a:latin typeface="Verdana" panose="020B0604030504040204" pitchFamily="34" charset="0"/>
                          <a:ea typeface="Verdana" panose="020B0604030504040204" pitchFamily="34" charset="0"/>
                          <a:cs typeface="+mn-cs"/>
                        </a:rPr>
                        <a:t>Sustainability Risk Score &gt; 55 or &gt; 80 </a:t>
                      </a:r>
                      <a:endParaRPr lang="en-GB" sz="16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10</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algn="ctr" fontAlgn="t">
                        <a:buNone/>
                      </a:pPr>
                      <a:r>
                        <a:rPr lang="en-GB" sz="1600" kern="1200" dirty="0">
                          <a:solidFill>
                            <a:schemeClr val="tx1"/>
                          </a:solidFill>
                          <a:effectLst/>
                          <a:latin typeface="Verdana" panose="020B0604030504040204" pitchFamily="34" charset="0"/>
                          <a:ea typeface="Verdana" panose="020B0604030504040204" pitchFamily="34" charset="0"/>
                          <a:cs typeface="+mn-cs"/>
                        </a:rPr>
                        <a:t>Number of sustainability applications received</a:t>
                      </a:r>
                      <a:endParaRPr lang="en-GB" sz="16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algn="ctr" fontAlgn="t">
                        <a:buNone/>
                      </a:pPr>
                      <a:r>
                        <a:rPr lang="en-GB" sz="1600" kern="1200" dirty="0">
                          <a:solidFill>
                            <a:schemeClr val="tx1"/>
                          </a:solidFill>
                          <a:effectLst/>
                          <a:latin typeface="Verdana" panose="020B0604030504040204" pitchFamily="34" charset="0"/>
                          <a:ea typeface="Verdana" panose="020B0604030504040204" pitchFamily="34" charset="0"/>
                          <a:cs typeface="+mn-cs"/>
                        </a:rPr>
                        <a:t>GDS Number of courses of treatment </a:t>
                      </a:r>
                      <a:endParaRPr lang="en-GB" sz="16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12,520</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A50DAD2D-78DD-DEF3-10E1-CDBEAD996DB0}"/>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SBUHB Local Watch Metrics</a:t>
            </a:r>
          </a:p>
        </p:txBody>
      </p:sp>
      <p:pic>
        <p:nvPicPr>
          <p:cNvPr id="3" name="Picture 2">
            <a:extLst>
              <a:ext uri="{FF2B5EF4-FFF2-40B4-BE49-F238E27FC236}">
                <a16:creationId xmlns:a16="http://schemas.microsoft.com/office/drawing/2014/main" id="{3752191B-1CD5-1ECB-1C13-64F5090AAD96}"/>
              </a:ext>
            </a:extLst>
          </p:cNvPr>
          <p:cNvPicPr>
            <a:picLocks noChangeAspect="1"/>
          </p:cNvPicPr>
          <p:nvPr/>
        </p:nvPicPr>
        <p:blipFill>
          <a:blip r:embed="rId2"/>
          <a:stretch>
            <a:fillRect/>
          </a:stretch>
        </p:blipFill>
        <p:spPr>
          <a:xfrm>
            <a:off x="8426512" y="1932194"/>
            <a:ext cx="5944206" cy="2283478"/>
          </a:xfrm>
          <a:prstGeom prst="rect">
            <a:avLst/>
          </a:prstGeom>
        </p:spPr>
      </p:pic>
      <p:pic>
        <p:nvPicPr>
          <p:cNvPr id="6" name="Picture 5">
            <a:extLst>
              <a:ext uri="{FF2B5EF4-FFF2-40B4-BE49-F238E27FC236}">
                <a16:creationId xmlns:a16="http://schemas.microsoft.com/office/drawing/2014/main" id="{08B54551-841B-E76A-2660-0F4FA924C226}"/>
              </a:ext>
            </a:extLst>
          </p:cNvPr>
          <p:cNvPicPr>
            <a:picLocks noChangeAspect="1"/>
          </p:cNvPicPr>
          <p:nvPr/>
        </p:nvPicPr>
        <p:blipFill>
          <a:blip r:embed="rId3"/>
          <a:stretch>
            <a:fillRect/>
          </a:stretch>
        </p:blipFill>
        <p:spPr>
          <a:xfrm>
            <a:off x="8552182" y="4365022"/>
            <a:ext cx="5818537" cy="2059194"/>
          </a:xfrm>
          <a:prstGeom prst="rect">
            <a:avLst/>
          </a:prstGeom>
        </p:spPr>
      </p:pic>
      <p:pic>
        <p:nvPicPr>
          <p:cNvPr id="8" name="Picture 7">
            <a:extLst>
              <a:ext uri="{FF2B5EF4-FFF2-40B4-BE49-F238E27FC236}">
                <a16:creationId xmlns:a16="http://schemas.microsoft.com/office/drawing/2014/main" id="{B17D3567-E911-7B18-BD86-D84344F32E12}"/>
              </a:ext>
            </a:extLst>
          </p:cNvPr>
          <p:cNvPicPr>
            <a:picLocks noChangeAspect="1"/>
          </p:cNvPicPr>
          <p:nvPr/>
        </p:nvPicPr>
        <p:blipFill>
          <a:blip r:embed="rId4"/>
          <a:stretch>
            <a:fillRect/>
          </a:stretch>
        </p:blipFill>
        <p:spPr>
          <a:xfrm>
            <a:off x="8552182" y="6615360"/>
            <a:ext cx="5818537" cy="2059194"/>
          </a:xfrm>
          <a:prstGeom prst="rect">
            <a:avLst/>
          </a:prstGeom>
        </p:spPr>
      </p:pic>
      <p:pic>
        <p:nvPicPr>
          <p:cNvPr id="10" name="Picture 9">
            <a:extLst>
              <a:ext uri="{FF2B5EF4-FFF2-40B4-BE49-F238E27FC236}">
                <a16:creationId xmlns:a16="http://schemas.microsoft.com/office/drawing/2014/main" id="{96C5DCCE-9B4E-3311-20EA-60C552EDFB5B}"/>
              </a:ext>
            </a:extLst>
          </p:cNvPr>
          <p:cNvPicPr>
            <a:picLocks noChangeAspect="1"/>
          </p:cNvPicPr>
          <p:nvPr/>
        </p:nvPicPr>
        <p:blipFill>
          <a:blip r:embed="rId5"/>
          <a:stretch>
            <a:fillRect/>
          </a:stretch>
        </p:blipFill>
        <p:spPr>
          <a:xfrm>
            <a:off x="8451647" y="8865698"/>
            <a:ext cx="5919073" cy="2059194"/>
          </a:xfrm>
          <a:prstGeom prst="rect">
            <a:avLst/>
          </a:prstGeom>
        </p:spPr>
      </p:pic>
    </p:spTree>
    <p:extLst>
      <p:ext uri="{BB962C8B-B14F-4D97-AF65-F5344CB8AC3E}">
        <p14:creationId xmlns:p14="http://schemas.microsoft.com/office/powerpoint/2010/main" val="20465134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1A2CC8-D3E0-4D8A-A03A-4CD51A75B1C9}"/>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1F74785-BA4B-9868-2AAF-3DE53661A4DF}"/>
              </a:ext>
            </a:extLst>
          </p:cNvPr>
          <p:cNvGraphicFramePr>
            <a:graphicFrameLocks noGrp="1"/>
          </p:cNvGraphicFramePr>
          <p:nvPr/>
        </p:nvGraphicFramePr>
        <p:xfrm>
          <a:off x="1442320" y="739813"/>
          <a:ext cx="17722861" cy="10285792"/>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274216">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Primary Care</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algn="ctr" fontAlgn="t">
                        <a:buNone/>
                      </a:pPr>
                      <a:r>
                        <a:rPr lang="en-GB" sz="1600" kern="1200" dirty="0">
                          <a:solidFill>
                            <a:schemeClr val="tx1"/>
                          </a:solidFill>
                          <a:effectLst/>
                          <a:latin typeface="Verdana" panose="020B0604030504040204" pitchFamily="34" charset="0"/>
                          <a:ea typeface="Verdana" panose="020B0604030504040204" pitchFamily="34" charset="0"/>
                          <a:cs typeface="+mn-cs"/>
                        </a:rPr>
                        <a:t>GDS Number of unique patients seen</a:t>
                      </a:r>
                      <a:endParaRPr lang="en-GB" sz="16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13,265</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Number of new patients treated at GDS practice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888</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algn="ctr" fontAlgn="t">
                        <a:buNone/>
                      </a:pPr>
                      <a:r>
                        <a:rPr lang="en-GB" sz="1600" kern="1200" dirty="0">
                          <a:solidFill>
                            <a:schemeClr val="tx1"/>
                          </a:solidFill>
                          <a:effectLst/>
                          <a:latin typeface="Verdana" panose="020B0604030504040204" pitchFamily="34" charset="0"/>
                          <a:ea typeface="Verdana" panose="020B0604030504040204" pitchFamily="34" charset="0"/>
                          <a:cs typeface="+mn-cs"/>
                        </a:rPr>
                        <a:t>Percentage of ACORNs completed </a:t>
                      </a:r>
                      <a:endParaRPr lang="en-GB" sz="16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75.20%</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algn="ctr" fontAlgn="t">
                        <a:buNone/>
                      </a:pPr>
                      <a:r>
                        <a:rPr lang="en-GB" sz="1600" kern="1200" dirty="0">
                          <a:solidFill>
                            <a:schemeClr val="tx1"/>
                          </a:solidFill>
                          <a:effectLst/>
                          <a:latin typeface="Verdana" panose="020B0604030504040204" pitchFamily="34" charset="0"/>
                          <a:ea typeface="Verdana" panose="020B0604030504040204" pitchFamily="34" charset="0"/>
                          <a:cs typeface="+mn-cs"/>
                        </a:rPr>
                        <a:t>Percentage of Fluoride varnish application in children</a:t>
                      </a:r>
                      <a:endParaRPr lang="en-GB" sz="16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81.80%</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49666F31-20C0-5428-3871-986EE1245652}"/>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SBUHB Local Watch Metrics</a:t>
            </a:r>
          </a:p>
        </p:txBody>
      </p:sp>
      <p:pic>
        <p:nvPicPr>
          <p:cNvPr id="3" name="Picture 2">
            <a:extLst>
              <a:ext uri="{FF2B5EF4-FFF2-40B4-BE49-F238E27FC236}">
                <a16:creationId xmlns:a16="http://schemas.microsoft.com/office/drawing/2014/main" id="{5A74190D-6665-AA40-891E-D1E64B544A81}"/>
              </a:ext>
            </a:extLst>
          </p:cNvPr>
          <p:cNvPicPr>
            <a:picLocks noChangeAspect="1"/>
          </p:cNvPicPr>
          <p:nvPr/>
        </p:nvPicPr>
        <p:blipFill>
          <a:blip r:embed="rId2"/>
          <a:stretch>
            <a:fillRect/>
          </a:stretch>
        </p:blipFill>
        <p:spPr>
          <a:xfrm>
            <a:off x="8473135" y="1978121"/>
            <a:ext cx="5892666" cy="2253765"/>
          </a:xfrm>
          <a:prstGeom prst="rect">
            <a:avLst/>
          </a:prstGeom>
        </p:spPr>
      </p:pic>
      <p:pic>
        <p:nvPicPr>
          <p:cNvPr id="6" name="Picture 5">
            <a:extLst>
              <a:ext uri="{FF2B5EF4-FFF2-40B4-BE49-F238E27FC236}">
                <a16:creationId xmlns:a16="http://schemas.microsoft.com/office/drawing/2014/main" id="{4283F612-6659-76D3-9B3B-06F8F858FBDF}"/>
              </a:ext>
            </a:extLst>
          </p:cNvPr>
          <p:cNvPicPr>
            <a:picLocks noChangeAspect="1"/>
          </p:cNvPicPr>
          <p:nvPr/>
        </p:nvPicPr>
        <p:blipFill>
          <a:blip r:embed="rId3"/>
          <a:stretch>
            <a:fillRect/>
          </a:stretch>
        </p:blipFill>
        <p:spPr>
          <a:xfrm>
            <a:off x="8473136" y="4450146"/>
            <a:ext cx="5746738" cy="1889577"/>
          </a:xfrm>
          <a:prstGeom prst="rect">
            <a:avLst/>
          </a:prstGeom>
        </p:spPr>
      </p:pic>
      <p:pic>
        <p:nvPicPr>
          <p:cNvPr id="8" name="Picture 7">
            <a:extLst>
              <a:ext uri="{FF2B5EF4-FFF2-40B4-BE49-F238E27FC236}">
                <a16:creationId xmlns:a16="http://schemas.microsoft.com/office/drawing/2014/main" id="{EF1B1D74-8EC9-2D4D-ABB4-C94B63EE39BB}"/>
              </a:ext>
            </a:extLst>
          </p:cNvPr>
          <p:cNvPicPr>
            <a:picLocks noChangeAspect="1"/>
          </p:cNvPicPr>
          <p:nvPr/>
        </p:nvPicPr>
        <p:blipFill>
          <a:blip r:embed="rId4"/>
          <a:stretch>
            <a:fillRect/>
          </a:stretch>
        </p:blipFill>
        <p:spPr>
          <a:xfrm>
            <a:off x="8619061" y="6557982"/>
            <a:ext cx="5746740" cy="2116573"/>
          </a:xfrm>
          <a:prstGeom prst="rect">
            <a:avLst/>
          </a:prstGeom>
        </p:spPr>
      </p:pic>
      <p:pic>
        <p:nvPicPr>
          <p:cNvPr id="10" name="Picture 9">
            <a:extLst>
              <a:ext uri="{FF2B5EF4-FFF2-40B4-BE49-F238E27FC236}">
                <a16:creationId xmlns:a16="http://schemas.microsoft.com/office/drawing/2014/main" id="{A44D43F9-21D1-828C-AAF9-5021B175CDCA}"/>
              </a:ext>
            </a:extLst>
          </p:cNvPr>
          <p:cNvPicPr>
            <a:picLocks noChangeAspect="1"/>
          </p:cNvPicPr>
          <p:nvPr/>
        </p:nvPicPr>
        <p:blipFill>
          <a:blip r:embed="rId5"/>
          <a:stretch>
            <a:fillRect/>
          </a:stretch>
        </p:blipFill>
        <p:spPr>
          <a:xfrm>
            <a:off x="8558029" y="8791793"/>
            <a:ext cx="5868804" cy="2116573"/>
          </a:xfrm>
          <a:prstGeom prst="rect">
            <a:avLst/>
          </a:prstGeom>
        </p:spPr>
      </p:pic>
    </p:spTree>
    <p:extLst>
      <p:ext uri="{BB962C8B-B14F-4D97-AF65-F5344CB8AC3E}">
        <p14:creationId xmlns:p14="http://schemas.microsoft.com/office/powerpoint/2010/main" val="408329630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583A47-CF7E-A873-7B26-037535E7BCF5}"/>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E70E48CD-03EA-2E09-684F-C2D92FDEE789}"/>
              </a:ext>
            </a:extLst>
          </p:cNvPr>
          <p:cNvGraphicFramePr>
            <a:graphicFrameLocks noGrp="1"/>
          </p:cNvGraphicFramePr>
          <p:nvPr/>
        </p:nvGraphicFramePr>
        <p:xfrm>
          <a:off x="1442319" y="739813"/>
          <a:ext cx="17754446" cy="10285792"/>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Primary Care</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Number of patients receiving care from EHEW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3,283</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Number of NHS eye tests carried out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9,681</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Number of patients receiving Low Vision Care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43</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273226">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Number of practices (Pharmacy) reporting escalation Level 3 or above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6</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9FDFDF37-5C44-7923-B11E-3F030B1A7A64}"/>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SBUHB Local Watch Metrics</a:t>
            </a:r>
          </a:p>
        </p:txBody>
      </p:sp>
      <p:pic>
        <p:nvPicPr>
          <p:cNvPr id="3" name="Picture 2">
            <a:extLst>
              <a:ext uri="{FF2B5EF4-FFF2-40B4-BE49-F238E27FC236}">
                <a16:creationId xmlns:a16="http://schemas.microsoft.com/office/drawing/2014/main" id="{9EB217A6-1610-6AF3-A2F0-8ADC220B700E}"/>
              </a:ext>
            </a:extLst>
          </p:cNvPr>
          <p:cNvPicPr>
            <a:picLocks noChangeAspect="1"/>
          </p:cNvPicPr>
          <p:nvPr/>
        </p:nvPicPr>
        <p:blipFill>
          <a:blip r:embed="rId3"/>
          <a:stretch>
            <a:fillRect/>
          </a:stretch>
        </p:blipFill>
        <p:spPr>
          <a:xfrm>
            <a:off x="8496997" y="1973544"/>
            <a:ext cx="5868804" cy="2193486"/>
          </a:xfrm>
          <a:prstGeom prst="rect">
            <a:avLst/>
          </a:prstGeom>
        </p:spPr>
      </p:pic>
      <p:pic>
        <p:nvPicPr>
          <p:cNvPr id="6" name="Picture 5">
            <a:extLst>
              <a:ext uri="{FF2B5EF4-FFF2-40B4-BE49-F238E27FC236}">
                <a16:creationId xmlns:a16="http://schemas.microsoft.com/office/drawing/2014/main" id="{E085FF2D-78ED-3C9D-1C0B-E91D5C6264A9}"/>
              </a:ext>
            </a:extLst>
          </p:cNvPr>
          <p:cNvPicPr>
            <a:picLocks noChangeAspect="1"/>
          </p:cNvPicPr>
          <p:nvPr/>
        </p:nvPicPr>
        <p:blipFill>
          <a:blip r:embed="rId4"/>
          <a:stretch>
            <a:fillRect/>
          </a:stretch>
        </p:blipFill>
        <p:spPr>
          <a:xfrm>
            <a:off x="8431786" y="4352441"/>
            <a:ext cx="5868804" cy="1971069"/>
          </a:xfrm>
          <a:prstGeom prst="rect">
            <a:avLst/>
          </a:prstGeom>
        </p:spPr>
      </p:pic>
      <p:pic>
        <p:nvPicPr>
          <p:cNvPr id="8" name="Picture 7">
            <a:extLst>
              <a:ext uri="{FF2B5EF4-FFF2-40B4-BE49-F238E27FC236}">
                <a16:creationId xmlns:a16="http://schemas.microsoft.com/office/drawing/2014/main" id="{C65144F3-F24D-EF96-6D38-BA960819C64C}"/>
              </a:ext>
            </a:extLst>
          </p:cNvPr>
          <p:cNvPicPr>
            <a:picLocks noChangeAspect="1"/>
          </p:cNvPicPr>
          <p:nvPr/>
        </p:nvPicPr>
        <p:blipFill>
          <a:blip r:embed="rId5"/>
          <a:stretch>
            <a:fillRect/>
          </a:stretch>
        </p:blipFill>
        <p:spPr>
          <a:xfrm>
            <a:off x="8490713" y="6508921"/>
            <a:ext cx="5881372" cy="2193488"/>
          </a:xfrm>
          <a:prstGeom prst="rect">
            <a:avLst/>
          </a:prstGeom>
        </p:spPr>
      </p:pic>
      <p:pic>
        <p:nvPicPr>
          <p:cNvPr id="4" name="Picture 3">
            <a:extLst>
              <a:ext uri="{FF2B5EF4-FFF2-40B4-BE49-F238E27FC236}">
                <a16:creationId xmlns:a16="http://schemas.microsoft.com/office/drawing/2014/main" id="{18B584A3-F532-6E00-0F91-3EC9C8B3CDAF}"/>
              </a:ext>
            </a:extLst>
          </p:cNvPr>
          <p:cNvPicPr>
            <a:picLocks noChangeAspect="1"/>
          </p:cNvPicPr>
          <p:nvPr/>
        </p:nvPicPr>
        <p:blipFill>
          <a:blip r:embed="rId6"/>
          <a:stretch>
            <a:fillRect/>
          </a:stretch>
        </p:blipFill>
        <p:spPr>
          <a:xfrm>
            <a:off x="8555924" y="8767262"/>
            <a:ext cx="5809878" cy="2193488"/>
          </a:xfrm>
          <a:prstGeom prst="rect">
            <a:avLst/>
          </a:prstGeom>
        </p:spPr>
      </p:pic>
    </p:spTree>
    <p:extLst>
      <p:ext uri="{BB962C8B-B14F-4D97-AF65-F5344CB8AC3E}">
        <p14:creationId xmlns:p14="http://schemas.microsoft.com/office/powerpoint/2010/main" val="252271481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7B755D-FD65-4C9A-4178-6E78E5482028}"/>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A137BA8C-A3B9-B402-8BA0-3A0AB1A24395}"/>
              </a:ext>
            </a:extLst>
          </p:cNvPr>
          <p:cNvGraphicFramePr>
            <a:graphicFrameLocks noGrp="1"/>
          </p:cNvGraphicFramePr>
          <p:nvPr/>
        </p:nvGraphicFramePr>
        <p:xfrm>
          <a:off x="1442319" y="739813"/>
          <a:ext cx="17754446" cy="8012566"/>
        </p:xfrm>
        <a:graphic>
          <a:graphicData uri="http://schemas.openxmlformats.org/drawingml/2006/table">
            <a:tbl>
              <a:tblPr/>
              <a:tblGrid>
                <a:gridCol w="5359087">
                  <a:extLst>
                    <a:ext uri="{9D8B030D-6E8A-4147-A177-3AD203B41FA5}">
                      <a16:colId xmlns:a16="http://schemas.microsoft.com/office/drawing/2014/main" val="3150741542"/>
                    </a:ext>
                  </a:extLst>
                </a:gridCol>
                <a:gridCol w="1575052">
                  <a:extLst>
                    <a:ext uri="{9D8B030D-6E8A-4147-A177-3AD203B41FA5}">
                      <a16:colId xmlns:a16="http://schemas.microsoft.com/office/drawing/2014/main" val="1293364930"/>
                    </a:ext>
                  </a:extLst>
                </a:gridCol>
                <a:gridCol w="6074467">
                  <a:extLst>
                    <a:ext uri="{9D8B030D-6E8A-4147-A177-3AD203B41FA5}">
                      <a16:colId xmlns:a16="http://schemas.microsoft.com/office/drawing/2014/main" val="444904566"/>
                    </a:ext>
                  </a:extLst>
                </a:gridCol>
                <a:gridCol w="1727817">
                  <a:extLst>
                    <a:ext uri="{9D8B030D-6E8A-4147-A177-3AD203B41FA5}">
                      <a16:colId xmlns:a16="http://schemas.microsoft.com/office/drawing/2014/main" val="3495919459"/>
                    </a:ext>
                  </a:extLst>
                </a:gridCol>
                <a:gridCol w="1712222">
                  <a:extLst>
                    <a:ext uri="{9D8B030D-6E8A-4147-A177-3AD203B41FA5}">
                      <a16:colId xmlns:a16="http://schemas.microsoft.com/office/drawing/2014/main" val="4198536635"/>
                    </a:ext>
                  </a:extLst>
                </a:gridCol>
                <a:gridCol w="1305801">
                  <a:extLst>
                    <a:ext uri="{9D8B030D-6E8A-4147-A177-3AD203B41FA5}">
                      <a16:colId xmlns:a16="http://schemas.microsoft.com/office/drawing/2014/main" val="1650970669"/>
                    </a:ext>
                  </a:extLst>
                </a:gridCol>
              </a:tblGrid>
              <a:tr h="5456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Primary Care</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630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360483">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Number of Common Ailment Scheme consultations provided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8,337</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54946">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Number of Independent Prescriber Consultations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2,455</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321387">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Percentage of patients re-attending NHS primary dental care between 6-9 months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14.41%</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June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bl>
          </a:graphicData>
        </a:graphic>
      </p:graphicFrame>
      <p:sp>
        <p:nvSpPr>
          <p:cNvPr id="12" name="TextBox 11">
            <a:extLst>
              <a:ext uri="{FF2B5EF4-FFF2-40B4-BE49-F238E27FC236}">
                <a16:creationId xmlns:a16="http://schemas.microsoft.com/office/drawing/2014/main" id="{2113B249-322A-359F-5C34-1B212B2AC7B7}"/>
              </a:ext>
            </a:extLst>
          </p:cNvPr>
          <p:cNvSpPr txBox="1"/>
          <p:nvPr/>
        </p:nvSpPr>
        <p:spPr>
          <a:xfrm>
            <a:off x="89" y="50"/>
            <a:ext cx="20105511" cy="461537"/>
          </a:xfrm>
          <a:prstGeom prst="rect">
            <a:avLst/>
          </a:prstGeom>
          <a:solidFill>
            <a:schemeClr val="tx2">
              <a:lumMod val="75000"/>
              <a:lumOff val="25000"/>
            </a:schemeClr>
          </a:solidFill>
        </p:spPr>
        <p:txBody>
          <a:bodyPr wrap="square" rtlCol="0">
            <a:spAutoFit/>
          </a:bodyPr>
          <a:lstStyle/>
          <a:p>
            <a:pPr algn="ctr" defTabSz="1507937">
              <a:spcAft>
                <a:spcPts val="989"/>
              </a:spcAft>
              <a:defRPr/>
            </a:pPr>
            <a:r>
              <a:rPr lang="en-GB" sz="2399" b="1" dirty="0">
                <a:solidFill>
                  <a:prstClr val="white"/>
                </a:solidFill>
                <a:latin typeface="Verdana" panose="020B0604030504040204" pitchFamily="34" charset="0"/>
                <a:ea typeface="Verdana" panose="020B0604030504040204" pitchFamily="34" charset="0"/>
              </a:rPr>
              <a:t>SBUHB Local Watch Metrics</a:t>
            </a:r>
          </a:p>
        </p:txBody>
      </p:sp>
      <p:pic>
        <p:nvPicPr>
          <p:cNvPr id="3" name="Picture 2">
            <a:extLst>
              <a:ext uri="{FF2B5EF4-FFF2-40B4-BE49-F238E27FC236}">
                <a16:creationId xmlns:a16="http://schemas.microsoft.com/office/drawing/2014/main" id="{B97CF5F3-00E9-5500-9950-F605D9DF8081}"/>
              </a:ext>
            </a:extLst>
          </p:cNvPr>
          <p:cNvPicPr>
            <a:picLocks noChangeAspect="1"/>
          </p:cNvPicPr>
          <p:nvPr/>
        </p:nvPicPr>
        <p:blipFill>
          <a:blip r:embed="rId2"/>
          <a:stretch>
            <a:fillRect/>
          </a:stretch>
        </p:blipFill>
        <p:spPr>
          <a:xfrm>
            <a:off x="8471508" y="1937072"/>
            <a:ext cx="5919073" cy="2278600"/>
          </a:xfrm>
          <a:prstGeom prst="rect">
            <a:avLst/>
          </a:prstGeom>
        </p:spPr>
      </p:pic>
      <p:pic>
        <p:nvPicPr>
          <p:cNvPr id="6" name="Picture 5">
            <a:extLst>
              <a:ext uri="{FF2B5EF4-FFF2-40B4-BE49-F238E27FC236}">
                <a16:creationId xmlns:a16="http://schemas.microsoft.com/office/drawing/2014/main" id="{44C4A216-C230-A88A-2B22-3FC01264B0E9}"/>
              </a:ext>
            </a:extLst>
          </p:cNvPr>
          <p:cNvPicPr>
            <a:picLocks noChangeAspect="1"/>
          </p:cNvPicPr>
          <p:nvPr/>
        </p:nvPicPr>
        <p:blipFill>
          <a:blip r:embed="rId3"/>
          <a:stretch>
            <a:fillRect/>
          </a:stretch>
        </p:blipFill>
        <p:spPr>
          <a:xfrm>
            <a:off x="8496641" y="4360272"/>
            <a:ext cx="5868804" cy="1979451"/>
          </a:xfrm>
          <a:prstGeom prst="rect">
            <a:avLst/>
          </a:prstGeom>
        </p:spPr>
      </p:pic>
      <p:pic>
        <p:nvPicPr>
          <p:cNvPr id="8" name="Picture 7">
            <a:extLst>
              <a:ext uri="{FF2B5EF4-FFF2-40B4-BE49-F238E27FC236}">
                <a16:creationId xmlns:a16="http://schemas.microsoft.com/office/drawing/2014/main" id="{132E9AEC-0EBF-E9B4-146C-26390BEB64E3}"/>
              </a:ext>
            </a:extLst>
          </p:cNvPr>
          <p:cNvPicPr>
            <a:picLocks noChangeAspect="1"/>
          </p:cNvPicPr>
          <p:nvPr/>
        </p:nvPicPr>
        <p:blipFill>
          <a:blip r:embed="rId4"/>
          <a:stretch>
            <a:fillRect/>
          </a:stretch>
        </p:blipFill>
        <p:spPr>
          <a:xfrm>
            <a:off x="8521776" y="6557982"/>
            <a:ext cx="5868804" cy="2116573"/>
          </a:xfrm>
          <a:prstGeom prst="rect">
            <a:avLst/>
          </a:prstGeom>
        </p:spPr>
      </p:pic>
    </p:spTree>
    <p:extLst>
      <p:ext uri="{BB962C8B-B14F-4D97-AF65-F5344CB8AC3E}">
        <p14:creationId xmlns:p14="http://schemas.microsoft.com/office/powerpoint/2010/main" val="1877381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1">
            <a:extLst>
              <a:ext uri="{FF2B5EF4-FFF2-40B4-BE49-F238E27FC236}">
                <a16:creationId xmlns:a16="http://schemas.microsoft.com/office/drawing/2014/main" id="{7B5EA733-7F63-27E3-499B-F781F70914D9}"/>
              </a:ext>
            </a:extLst>
          </p:cNvPr>
          <p:cNvSpPr>
            <a:spLocks noGrp="1"/>
          </p:cNvSpPr>
          <p:nvPr>
            <p:ph idx="1"/>
          </p:nvPr>
        </p:nvSpPr>
        <p:spPr>
          <a:xfrm>
            <a:off x="565944" y="168276"/>
            <a:ext cx="16268700" cy="1066800"/>
          </a:xfrm>
        </p:spPr>
        <p:txBody>
          <a:bodyPr/>
          <a:lstStyle/>
          <a:p>
            <a:pPr algn="ctr"/>
            <a:r>
              <a:rPr lang="en-GB" sz="4400" b="1" dirty="0">
                <a:solidFill>
                  <a:srgbClr val="1F3763"/>
                </a:solidFill>
                <a:latin typeface="Aptos Display"/>
              </a:rPr>
              <a:t>Delivery against Welsh Government Enhanced Monitoring Criteria</a:t>
            </a:r>
          </a:p>
        </p:txBody>
      </p:sp>
      <p:sp>
        <p:nvSpPr>
          <p:cNvPr id="6" name="Rectangle: Rounded Corners 5">
            <a:hlinkClick r:id="rId3"/>
            <a:extLst>
              <a:ext uri="{FF2B5EF4-FFF2-40B4-BE49-F238E27FC236}">
                <a16:creationId xmlns:a16="http://schemas.microsoft.com/office/drawing/2014/main" id="{8270F6CF-447B-86CF-F5E9-02865E5825AE}"/>
              </a:ext>
            </a:extLst>
          </p:cNvPr>
          <p:cNvSpPr/>
          <p:nvPr/>
        </p:nvSpPr>
        <p:spPr>
          <a:xfrm>
            <a:off x="17215644" y="69048"/>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129EAA"/>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A30E3819-389E-25E4-5928-01C857167652}"/>
              </a:ext>
            </a:extLst>
          </p:cNvPr>
          <p:cNvSpPr txBox="1"/>
          <p:nvPr/>
        </p:nvSpPr>
        <p:spPr>
          <a:xfrm>
            <a:off x="18091944" y="190365"/>
            <a:ext cx="1905000"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129EAA"/>
                </a:solidFill>
                <a:effectLst/>
                <a:uLnTx/>
                <a:uFillTx/>
                <a:latin typeface="Verdana" panose="020B0604030504040204" pitchFamily="34" charset="0"/>
                <a:ea typeface="Verdana" panose="020B0604030504040204" pitchFamily="34" charset="0"/>
                <a:cs typeface="+mn-cs"/>
              </a:rPr>
              <a:t>Dashboard</a:t>
            </a:r>
          </a:p>
        </p:txBody>
      </p:sp>
      <p:pic>
        <p:nvPicPr>
          <p:cNvPr id="8" name="Graphic 7" descr="Cursor with solid fill">
            <a:extLst>
              <a:ext uri="{FF2B5EF4-FFF2-40B4-BE49-F238E27FC236}">
                <a16:creationId xmlns:a16="http://schemas.microsoft.com/office/drawing/2014/main" id="{82DE80D3-E44B-9433-D671-C95BF242D61E}"/>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17215644" y="22333"/>
            <a:ext cx="914400" cy="914400"/>
          </a:xfrm>
          <a:prstGeom prst="rect">
            <a:avLst/>
          </a:prstGeom>
        </p:spPr>
      </p:pic>
      <p:graphicFrame>
        <p:nvGraphicFramePr>
          <p:cNvPr id="2" name="Table 1">
            <a:extLst>
              <a:ext uri="{FF2B5EF4-FFF2-40B4-BE49-F238E27FC236}">
                <a16:creationId xmlns:a16="http://schemas.microsoft.com/office/drawing/2014/main" id="{EF894210-0CB4-9A59-5B66-F9B8EAA13952}"/>
              </a:ext>
            </a:extLst>
          </p:cNvPr>
          <p:cNvGraphicFramePr>
            <a:graphicFrameLocks noGrp="1"/>
          </p:cNvGraphicFramePr>
          <p:nvPr>
            <p:extLst>
              <p:ext uri="{D42A27DB-BD31-4B8C-83A1-F6EECF244321}">
                <p14:modId xmlns:p14="http://schemas.microsoft.com/office/powerpoint/2010/main" val="3058006200"/>
              </p:ext>
            </p:extLst>
          </p:nvPr>
        </p:nvGraphicFramePr>
        <p:xfrm>
          <a:off x="1518444" y="1263866"/>
          <a:ext cx="17559876" cy="8535153"/>
        </p:xfrm>
        <a:graphic>
          <a:graphicData uri="http://schemas.openxmlformats.org/drawingml/2006/table">
            <a:tbl>
              <a:tblPr firstRow="1" bandRow="1">
                <a:tableStyleId>{5C22544A-7EE6-4342-B048-85BDC9FD1C3A}</a:tableStyleId>
              </a:tblPr>
              <a:tblGrid>
                <a:gridCol w="2186170">
                  <a:extLst>
                    <a:ext uri="{9D8B030D-6E8A-4147-A177-3AD203B41FA5}">
                      <a16:colId xmlns:a16="http://schemas.microsoft.com/office/drawing/2014/main" val="20000"/>
                    </a:ext>
                  </a:extLst>
                </a:gridCol>
                <a:gridCol w="13665580">
                  <a:extLst>
                    <a:ext uri="{9D8B030D-6E8A-4147-A177-3AD203B41FA5}">
                      <a16:colId xmlns:a16="http://schemas.microsoft.com/office/drawing/2014/main" val="20001"/>
                    </a:ext>
                  </a:extLst>
                </a:gridCol>
                <a:gridCol w="1708126">
                  <a:extLst>
                    <a:ext uri="{9D8B030D-6E8A-4147-A177-3AD203B41FA5}">
                      <a16:colId xmlns:a16="http://schemas.microsoft.com/office/drawing/2014/main" val="20002"/>
                    </a:ext>
                  </a:extLst>
                </a:gridCol>
              </a:tblGrid>
              <a:tr h="637725">
                <a:tc>
                  <a:txBody>
                    <a:bodyPr/>
                    <a:lstStyle/>
                    <a:p>
                      <a:pPr algn="ctr"/>
                      <a:r>
                        <a:rPr sz="1600" b="1" dirty="0">
                          <a:solidFill>
                            <a:srgbClr val="FFFFFF"/>
                          </a:solidFill>
                          <a:latin typeface="Aptos"/>
                        </a:rPr>
                        <a:t>Escalation Area
(Level 3)</a:t>
                      </a:r>
                    </a:p>
                  </a:txBody>
                  <a:tcPr marL="150791" marR="150791" marT="75396" marB="75396">
                    <a:solidFill>
                      <a:srgbClr val="129EAA"/>
                    </a:solidFill>
                  </a:tcPr>
                </a:tc>
                <a:tc>
                  <a:txBody>
                    <a:bodyPr/>
                    <a:lstStyle/>
                    <a:p>
                      <a:pPr algn="l"/>
                      <a:r>
                        <a:rPr sz="1800" b="1">
                          <a:solidFill>
                            <a:srgbClr val="FFFFFF"/>
                          </a:solidFill>
                          <a:latin typeface="Aptos"/>
                        </a:rPr>
                        <a:t>Criteria to achieve</a:t>
                      </a:r>
                    </a:p>
                  </a:txBody>
                  <a:tcPr marL="150791" marR="150791" marT="75396" marB="75396">
                    <a:solidFill>
                      <a:srgbClr val="129EAA"/>
                    </a:solidFill>
                  </a:tcPr>
                </a:tc>
                <a:tc>
                  <a:txBody>
                    <a:bodyPr/>
                    <a:lstStyle/>
                    <a:p>
                      <a:pPr algn="ctr"/>
                      <a:r>
                        <a:rPr sz="1600" b="1" dirty="0">
                          <a:solidFill>
                            <a:srgbClr val="FFFFFF"/>
                          </a:solidFill>
                          <a:latin typeface="Aptos"/>
                        </a:rPr>
                        <a:t>Performance
(</a:t>
                      </a:r>
                      <a:r>
                        <a:rPr lang="en-GB" sz="1600" b="1" dirty="0">
                          <a:solidFill>
                            <a:srgbClr val="FFFFFF"/>
                          </a:solidFill>
                          <a:latin typeface="Aptos"/>
                        </a:rPr>
                        <a:t>June</a:t>
                      </a:r>
                      <a:r>
                        <a:rPr sz="1600" b="1" dirty="0">
                          <a:solidFill>
                            <a:srgbClr val="FFFFFF"/>
                          </a:solidFill>
                          <a:latin typeface="Aptos"/>
                        </a:rPr>
                        <a:t>-26)</a:t>
                      </a:r>
                    </a:p>
                  </a:txBody>
                  <a:tcPr marL="150791" marR="150791" marT="75396" marB="75396">
                    <a:solidFill>
                      <a:srgbClr val="129EAA"/>
                    </a:solidFill>
                  </a:tcPr>
                </a:tc>
                <a:extLst>
                  <a:ext uri="{0D108BD9-81ED-4DB2-BD59-A6C34878D82A}">
                    <a16:rowId xmlns:a16="http://schemas.microsoft.com/office/drawing/2014/main" val="10000"/>
                  </a:ext>
                </a:extLst>
              </a:tr>
              <a:tr h="607437">
                <a:tc rowSpan="3">
                  <a:txBody>
                    <a:bodyPr/>
                    <a:lstStyle/>
                    <a:p>
                      <a:pPr algn="ctr"/>
                      <a:r>
                        <a:rPr sz="1600" b="1" dirty="0">
                          <a:solidFill>
                            <a:srgbClr val="000000"/>
                          </a:solidFill>
                          <a:latin typeface="Aptos"/>
                        </a:rPr>
                        <a:t>CAMHS</a:t>
                      </a:r>
                    </a:p>
                  </a:txBody>
                  <a:tcPr marL="150791" marR="150791" marT="75396" marB="75396">
                    <a:solidFill>
                      <a:srgbClr val="CAEEFB"/>
                    </a:solidFill>
                  </a:tcPr>
                </a:tc>
                <a:tc>
                  <a:txBody>
                    <a:bodyPr/>
                    <a:lstStyle/>
                    <a:p>
                      <a:pPr algn="l"/>
                      <a:r>
                        <a:rPr sz="1400" b="0" dirty="0">
                          <a:solidFill>
                            <a:srgbClr val="000000"/>
                          </a:solidFill>
                          <a:latin typeface="Aptos"/>
                        </a:rPr>
                        <a:t>80% of LPMHSS mental health assessments undertaken within 28 days from the date of receipt of referral</a:t>
                      </a:r>
                    </a:p>
                  </a:txBody>
                  <a:tcPr marL="150791" marR="150791" marT="75396" marB="75396">
                    <a:solidFill>
                      <a:srgbClr val="CAEEFB"/>
                    </a:solidFill>
                  </a:tcPr>
                </a:tc>
                <a:tc>
                  <a:txBody>
                    <a:bodyPr/>
                    <a:lstStyle/>
                    <a:p>
                      <a:pPr algn="ctr"/>
                      <a:r>
                        <a:rPr lang="en-GB" sz="1600" b="0" dirty="0">
                          <a:solidFill>
                            <a:srgbClr val="000000"/>
                          </a:solidFill>
                          <a:latin typeface="Aptos"/>
                        </a:rPr>
                        <a:t>61</a:t>
                      </a:r>
                      <a:r>
                        <a:rPr sz="1600" b="0" dirty="0">
                          <a:solidFill>
                            <a:srgbClr val="000000"/>
                          </a:solidFill>
                          <a:latin typeface="Aptos"/>
                        </a:rPr>
                        <a:t>%</a:t>
                      </a:r>
                    </a:p>
                  </a:txBody>
                  <a:tcPr marL="150791" marR="150791" marT="75396" marB="75396">
                    <a:solidFill>
                      <a:srgbClr val="FF0000"/>
                    </a:solidFill>
                  </a:tcPr>
                </a:tc>
                <a:extLst>
                  <a:ext uri="{0D108BD9-81ED-4DB2-BD59-A6C34878D82A}">
                    <a16:rowId xmlns:a16="http://schemas.microsoft.com/office/drawing/2014/main" val="10001"/>
                  </a:ext>
                </a:extLst>
              </a:tr>
              <a:tr h="607437">
                <a:tc vMerge="1">
                  <a:txBody>
                    <a:bodyPr/>
                    <a:lstStyle/>
                    <a:p>
                      <a:endParaRPr/>
                    </a:p>
                  </a:txBody>
                  <a:tcPr>
                    <a:solidFill>
                      <a:srgbClr val="F2DEF1"/>
                    </a:solidFill>
                  </a:tcPr>
                </a:tc>
                <a:tc>
                  <a:txBody>
                    <a:bodyPr/>
                    <a:lstStyle/>
                    <a:p>
                      <a:pPr algn="l"/>
                      <a:r>
                        <a:rPr sz="1400" b="0" dirty="0">
                          <a:solidFill>
                            <a:srgbClr val="000000"/>
                          </a:solidFill>
                          <a:latin typeface="Aptos"/>
                        </a:rPr>
                        <a:t>70% of therapeutic interventions started within 28 days following an assessment by LPMHS</a:t>
                      </a:r>
                    </a:p>
                  </a:txBody>
                  <a:tcPr marL="150791" marR="150791" marT="75396" marB="75396">
                    <a:solidFill>
                      <a:srgbClr val="CAEEFB"/>
                    </a:solidFill>
                  </a:tcPr>
                </a:tc>
                <a:tc>
                  <a:txBody>
                    <a:bodyPr/>
                    <a:lstStyle/>
                    <a:p>
                      <a:pPr algn="ctr"/>
                      <a:r>
                        <a:rPr sz="1600" b="0" dirty="0">
                          <a:solidFill>
                            <a:srgbClr val="000000"/>
                          </a:solidFill>
                          <a:latin typeface="Aptos"/>
                        </a:rPr>
                        <a:t>8</a:t>
                      </a:r>
                      <a:r>
                        <a:rPr lang="en-GB" sz="1600" b="0" dirty="0">
                          <a:solidFill>
                            <a:srgbClr val="000000"/>
                          </a:solidFill>
                          <a:latin typeface="Aptos"/>
                        </a:rPr>
                        <a:t>4</a:t>
                      </a:r>
                      <a:r>
                        <a:rPr sz="1600" b="0" dirty="0">
                          <a:solidFill>
                            <a:srgbClr val="000000"/>
                          </a:solidFill>
                          <a:latin typeface="Aptos"/>
                        </a:rPr>
                        <a:t>%</a:t>
                      </a:r>
                    </a:p>
                  </a:txBody>
                  <a:tcPr marL="150791" marR="150791" marT="75396" marB="75396">
                    <a:solidFill>
                      <a:srgbClr val="00B050"/>
                    </a:solidFill>
                  </a:tcPr>
                </a:tc>
                <a:extLst>
                  <a:ext uri="{0D108BD9-81ED-4DB2-BD59-A6C34878D82A}">
                    <a16:rowId xmlns:a16="http://schemas.microsoft.com/office/drawing/2014/main" val="10002"/>
                  </a:ext>
                </a:extLst>
              </a:tr>
              <a:tr h="607437">
                <a:tc vMerge="1">
                  <a:txBody>
                    <a:bodyPr/>
                    <a:lstStyle/>
                    <a:p>
                      <a:endParaRPr/>
                    </a:p>
                  </a:txBody>
                  <a:tcPr>
                    <a:solidFill>
                      <a:srgbClr val="F2DEF1"/>
                    </a:solidFill>
                  </a:tcPr>
                </a:tc>
                <a:tc>
                  <a:txBody>
                    <a:bodyPr/>
                    <a:lstStyle/>
                    <a:p>
                      <a:pPr algn="l"/>
                      <a:r>
                        <a:rPr sz="1400" b="0" dirty="0">
                          <a:solidFill>
                            <a:srgbClr val="000000"/>
                          </a:solidFill>
                          <a:latin typeface="Aptos"/>
                        </a:rPr>
                        <a:t>85% of HB residents in receipt of secondary mental health services who have a valid care and treatment plan</a:t>
                      </a:r>
                    </a:p>
                  </a:txBody>
                  <a:tcPr marL="150791" marR="150791" marT="75396" marB="75396">
                    <a:solidFill>
                      <a:srgbClr val="CAEEFB"/>
                    </a:solidFill>
                  </a:tcPr>
                </a:tc>
                <a:tc>
                  <a:txBody>
                    <a:bodyPr/>
                    <a:lstStyle/>
                    <a:p>
                      <a:pPr algn="ctr"/>
                      <a:r>
                        <a:rPr sz="1600" b="0" dirty="0">
                          <a:solidFill>
                            <a:srgbClr val="000000"/>
                          </a:solidFill>
                          <a:latin typeface="Aptos"/>
                        </a:rPr>
                        <a:t>9</a:t>
                      </a:r>
                      <a:r>
                        <a:rPr lang="en-GB" sz="1600" b="0" dirty="0">
                          <a:solidFill>
                            <a:srgbClr val="000000"/>
                          </a:solidFill>
                          <a:latin typeface="Aptos"/>
                        </a:rPr>
                        <a:t>4</a:t>
                      </a:r>
                      <a:r>
                        <a:rPr sz="1600" b="0" dirty="0">
                          <a:solidFill>
                            <a:srgbClr val="000000"/>
                          </a:solidFill>
                          <a:latin typeface="Aptos"/>
                        </a:rPr>
                        <a:t>%</a:t>
                      </a:r>
                    </a:p>
                  </a:txBody>
                  <a:tcPr marL="150791" marR="150791" marT="75396" marB="75396">
                    <a:solidFill>
                      <a:srgbClr val="00B050"/>
                    </a:solidFill>
                  </a:tcPr>
                </a:tc>
                <a:extLst>
                  <a:ext uri="{0D108BD9-81ED-4DB2-BD59-A6C34878D82A}">
                    <a16:rowId xmlns:a16="http://schemas.microsoft.com/office/drawing/2014/main" val="10003"/>
                  </a:ext>
                </a:extLst>
              </a:tr>
              <a:tr h="607437">
                <a:tc rowSpan="10">
                  <a:txBody>
                    <a:bodyPr/>
                    <a:lstStyle/>
                    <a:p>
                      <a:pPr algn="ctr"/>
                      <a:r>
                        <a:rPr sz="1600" b="1" dirty="0">
                          <a:solidFill>
                            <a:srgbClr val="000000"/>
                          </a:solidFill>
                          <a:latin typeface="Aptos"/>
                        </a:rPr>
                        <a:t>Planned Care</a:t>
                      </a:r>
                    </a:p>
                  </a:txBody>
                  <a:tcPr marL="150791" marR="150791" marT="75396" marB="75396">
                    <a:solidFill>
                      <a:srgbClr val="CAEEFB"/>
                    </a:solidFill>
                  </a:tcPr>
                </a:tc>
                <a:tc>
                  <a:txBody>
                    <a:bodyPr/>
                    <a:lstStyle/>
                    <a:p>
                      <a:pPr algn="l"/>
                      <a:r>
                        <a:rPr sz="1400" b="0" dirty="0">
                          <a:solidFill>
                            <a:srgbClr val="000000"/>
                          </a:solidFill>
                          <a:latin typeface="Aptos"/>
                        </a:rPr>
                        <a:t>100% of open outpatient pathways to be waiting less than 52 weeks and maintained for 3 month</a:t>
                      </a:r>
                    </a:p>
                  </a:txBody>
                  <a:tcPr marL="150791" marR="150791" marT="75396" marB="75396">
                    <a:solidFill>
                      <a:srgbClr val="CAEEFB"/>
                    </a:solidFill>
                  </a:tcPr>
                </a:tc>
                <a:tc>
                  <a:txBody>
                    <a:bodyPr/>
                    <a:lstStyle/>
                    <a:p>
                      <a:pPr algn="ctr"/>
                      <a:r>
                        <a:rPr sz="1600" b="0" dirty="0">
                          <a:solidFill>
                            <a:srgbClr val="000000"/>
                          </a:solidFill>
                          <a:latin typeface="Aptos"/>
                        </a:rPr>
                        <a:t>1</a:t>
                      </a:r>
                      <a:r>
                        <a:rPr lang="en-GB" sz="1600" b="0" dirty="0">
                          <a:solidFill>
                            <a:srgbClr val="000000"/>
                          </a:solidFill>
                          <a:latin typeface="Aptos"/>
                        </a:rPr>
                        <a:t>0</a:t>
                      </a:r>
                      <a:r>
                        <a:rPr sz="1600" b="0" dirty="0">
                          <a:solidFill>
                            <a:srgbClr val="000000"/>
                          </a:solidFill>
                          <a:latin typeface="Aptos"/>
                        </a:rPr>
                        <a:t>0%</a:t>
                      </a:r>
                    </a:p>
                  </a:txBody>
                  <a:tcPr marL="150791" marR="150791" marT="75396" marB="75396">
                    <a:solidFill>
                      <a:srgbClr val="00B050"/>
                    </a:solidFill>
                  </a:tcPr>
                </a:tc>
                <a:extLst>
                  <a:ext uri="{0D108BD9-81ED-4DB2-BD59-A6C34878D82A}">
                    <a16:rowId xmlns:a16="http://schemas.microsoft.com/office/drawing/2014/main" val="10004"/>
                  </a:ext>
                </a:extLst>
              </a:tr>
              <a:tr h="607437">
                <a:tc vMerge="1">
                  <a:txBody>
                    <a:bodyPr/>
                    <a:lstStyle/>
                    <a:p>
                      <a:endParaRPr/>
                    </a:p>
                  </a:txBody>
                  <a:tcPr>
                    <a:solidFill>
                      <a:srgbClr val="CAECF5"/>
                    </a:solidFill>
                  </a:tcPr>
                </a:tc>
                <a:tc>
                  <a:txBody>
                    <a:bodyPr/>
                    <a:lstStyle/>
                    <a:p>
                      <a:pPr algn="l"/>
                      <a:r>
                        <a:rPr sz="1400" b="0" dirty="0">
                          <a:solidFill>
                            <a:srgbClr val="000000"/>
                          </a:solidFill>
                          <a:latin typeface="Aptos"/>
                        </a:rPr>
                        <a:t>Continuous improvement towards 75% of all open outpatient pathways waiting less than 26 weeks</a:t>
                      </a:r>
                    </a:p>
                  </a:txBody>
                  <a:tcPr marL="150791" marR="150791" marT="75396" marB="75396">
                    <a:solidFill>
                      <a:srgbClr val="CAEEFB"/>
                    </a:solidFill>
                  </a:tcPr>
                </a:tc>
                <a:tc>
                  <a:txBody>
                    <a:bodyPr/>
                    <a:lstStyle/>
                    <a:p>
                      <a:pPr algn="ctr"/>
                      <a:r>
                        <a:rPr lang="en-GB" sz="1600" b="0" dirty="0">
                          <a:solidFill>
                            <a:srgbClr val="000000"/>
                          </a:solidFill>
                          <a:latin typeface="Aptos"/>
                        </a:rPr>
                        <a:t>90.27</a:t>
                      </a:r>
                      <a:r>
                        <a:rPr sz="1600" b="0" dirty="0">
                          <a:solidFill>
                            <a:srgbClr val="000000"/>
                          </a:solidFill>
                          <a:latin typeface="Aptos"/>
                        </a:rPr>
                        <a:t>%</a:t>
                      </a:r>
                    </a:p>
                  </a:txBody>
                  <a:tcPr marL="150791" marR="150791" marT="75396" marB="75396">
                    <a:solidFill>
                      <a:srgbClr val="00B050"/>
                    </a:solidFill>
                  </a:tcPr>
                </a:tc>
                <a:extLst>
                  <a:ext uri="{0D108BD9-81ED-4DB2-BD59-A6C34878D82A}">
                    <a16:rowId xmlns:a16="http://schemas.microsoft.com/office/drawing/2014/main" val="10005"/>
                  </a:ext>
                </a:extLst>
              </a:tr>
              <a:tr h="607437">
                <a:tc vMerge="1">
                  <a:txBody>
                    <a:bodyPr/>
                    <a:lstStyle/>
                    <a:p>
                      <a:endParaRPr/>
                    </a:p>
                  </a:txBody>
                  <a:tcPr>
                    <a:solidFill>
                      <a:srgbClr val="CAECF5"/>
                    </a:solidFill>
                  </a:tcPr>
                </a:tc>
                <a:tc>
                  <a:txBody>
                    <a:bodyPr/>
                    <a:lstStyle/>
                    <a:p>
                      <a:pPr algn="l"/>
                      <a:r>
                        <a:rPr sz="1400" b="0" dirty="0">
                          <a:solidFill>
                            <a:srgbClr val="000000"/>
                          </a:solidFill>
                          <a:latin typeface="Aptos"/>
                        </a:rPr>
                        <a:t>100% of open pathways to be waiting less than 104 weeks and maintained for 3 months</a:t>
                      </a:r>
                    </a:p>
                  </a:txBody>
                  <a:tcPr marL="150791" marR="150791" marT="75396" marB="75396">
                    <a:solidFill>
                      <a:srgbClr val="CAEEFB"/>
                    </a:solidFill>
                  </a:tcPr>
                </a:tc>
                <a:tc>
                  <a:txBody>
                    <a:bodyPr/>
                    <a:lstStyle/>
                    <a:p>
                      <a:pPr algn="ctr"/>
                      <a:r>
                        <a:rPr sz="1600" b="0" dirty="0">
                          <a:solidFill>
                            <a:srgbClr val="000000"/>
                          </a:solidFill>
                          <a:latin typeface="Aptos"/>
                        </a:rPr>
                        <a:t>100%</a:t>
                      </a:r>
                    </a:p>
                  </a:txBody>
                  <a:tcPr marL="150791" marR="150791" marT="75396" marB="75396">
                    <a:solidFill>
                      <a:srgbClr val="00B050"/>
                    </a:solidFill>
                  </a:tcPr>
                </a:tc>
                <a:extLst>
                  <a:ext uri="{0D108BD9-81ED-4DB2-BD59-A6C34878D82A}">
                    <a16:rowId xmlns:a16="http://schemas.microsoft.com/office/drawing/2014/main" val="10006"/>
                  </a:ext>
                </a:extLst>
              </a:tr>
              <a:tr h="607437">
                <a:tc vMerge="1">
                  <a:txBody>
                    <a:bodyPr/>
                    <a:lstStyle/>
                    <a:p>
                      <a:endParaRPr/>
                    </a:p>
                  </a:txBody>
                  <a:tcPr>
                    <a:solidFill>
                      <a:srgbClr val="CAECF5"/>
                    </a:solidFill>
                  </a:tcPr>
                </a:tc>
                <a:tc>
                  <a:txBody>
                    <a:bodyPr/>
                    <a:lstStyle/>
                    <a:p>
                      <a:pPr algn="l"/>
                      <a:r>
                        <a:rPr sz="1400" b="0" dirty="0">
                          <a:solidFill>
                            <a:srgbClr val="000000"/>
                          </a:solidFill>
                          <a:latin typeface="Aptos"/>
                        </a:rPr>
                        <a:t>Continuous improvement towards 80% of all open pathways waiting less than 36 weeks</a:t>
                      </a:r>
                    </a:p>
                  </a:txBody>
                  <a:tcPr marL="150791" marR="150791" marT="75396" marB="75396">
                    <a:solidFill>
                      <a:srgbClr val="CAEEFB"/>
                    </a:solidFill>
                  </a:tcPr>
                </a:tc>
                <a:tc>
                  <a:txBody>
                    <a:bodyPr/>
                    <a:lstStyle/>
                    <a:p>
                      <a:pPr algn="ctr"/>
                      <a:r>
                        <a:rPr sz="1600" b="0" dirty="0">
                          <a:solidFill>
                            <a:srgbClr val="000000"/>
                          </a:solidFill>
                          <a:latin typeface="Aptos"/>
                        </a:rPr>
                        <a:t>78.</a:t>
                      </a:r>
                      <a:r>
                        <a:rPr lang="en-GB" sz="1600" b="0" dirty="0">
                          <a:solidFill>
                            <a:srgbClr val="000000"/>
                          </a:solidFill>
                          <a:latin typeface="Aptos"/>
                        </a:rPr>
                        <a:t>07</a:t>
                      </a:r>
                      <a:r>
                        <a:rPr sz="1600" b="0" dirty="0">
                          <a:solidFill>
                            <a:srgbClr val="000000"/>
                          </a:solidFill>
                          <a:latin typeface="Aptos"/>
                        </a:rPr>
                        <a:t>%</a:t>
                      </a:r>
                    </a:p>
                  </a:txBody>
                  <a:tcPr marL="150791" marR="150791" marT="75396" marB="75396">
                    <a:solidFill>
                      <a:srgbClr val="FFCD46"/>
                    </a:solidFill>
                  </a:tcPr>
                </a:tc>
                <a:extLst>
                  <a:ext uri="{0D108BD9-81ED-4DB2-BD59-A6C34878D82A}">
                    <a16:rowId xmlns:a16="http://schemas.microsoft.com/office/drawing/2014/main" val="10007"/>
                  </a:ext>
                </a:extLst>
              </a:tr>
              <a:tr h="607437">
                <a:tc vMerge="1">
                  <a:txBody>
                    <a:bodyPr/>
                    <a:lstStyle/>
                    <a:p>
                      <a:endParaRPr/>
                    </a:p>
                  </a:txBody>
                  <a:tcPr>
                    <a:solidFill>
                      <a:srgbClr val="CAECF5"/>
                    </a:solidFill>
                  </a:tcPr>
                </a:tc>
                <a:tc>
                  <a:txBody>
                    <a:bodyPr/>
                    <a:lstStyle/>
                    <a:p>
                      <a:pPr algn="l"/>
                      <a:r>
                        <a:rPr sz="1300" b="0" dirty="0">
                          <a:solidFill>
                            <a:srgbClr val="000000"/>
                          </a:solidFill>
                          <a:latin typeface="Aptos"/>
                        </a:rPr>
                        <a:t>12% reduction in the number of patients delayed by 100% for their follow up appointment in three consecutive months and maintained for 3 months (Based on the November 2024 baseline.)</a:t>
                      </a:r>
                    </a:p>
                  </a:txBody>
                  <a:tcPr marL="150791" marR="150791" marT="75396" marB="75396">
                    <a:solidFill>
                      <a:srgbClr val="CAEEFB"/>
                    </a:solidFill>
                  </a:tcPr>
                </a:tc>
                <a:tc>
                  <a:txBody>
                    <a:bodyPr/>
                    <a:lstStyle/>
                    <a:p>
                      <a:pPr algn="ctr"/>
                      <a:r>
                        <a:rPr sz="1600" b="0" dirty="0">
                          <a:solidFill>
                            <a:srgbClr val="000000"/>
                          </a:solidFill>
                          <a:latin typeface="Aptos"/>
                        </a:rPr>
                        <a:t>3</a:t>
                      </a:r>
                      <a:r>
                        <a:rPr lang="en-GB" sz="1600" b="0" dirty="0">
                          <a:solidFill>
                            <a:srgbClr val="000000"/>
                          </a:solidFill>
                          <a:latin typeface="Aptos"/>
                        </a:rPr>
                        <a:t>1.16</a:t>
                      </a:r>
                      <a:r>
                        <a:rPr sz="1600" b="0" dirty="0">
                          <a:solidFill>
                            <a:srgbClr val="000000"/>
                          </a:solidFill>
                          <a:latin typeface="Aptos"/>
                        </a:rPr>
                        <a:t>%</a:t>
                      </a:r>
                    </a:p>
                  </a:txBody>
                  <a:tcPr marL="150791" marR="150791" marT="75396" marB="75396">
                    <a:solidFill>
                      <a:srgbClr val="FF4136"/>
                    </a:solidFill>
                  </a:tcPr>
                </a:tc>
                <a:extLst>
                  <a:ext uri="{0D108BD9-81ED-4DB2-BD59-A6C34878D82A}">
                    <a16:rowId xmlns:a16="http://schemas.microsoft.com/office/drawing/2014/main" val="10008"/>
                  </a:ext>
                </a:extLst>
              </a:tr>
              <a:tr h="607437">
                <a:tc vMerge="1">
                  <a:txBody>
                    <a:bodyPr/>
                    <a:lstStyle/>
                    <a:p>
                      <a:endParaRPr/>
                    </a:p>
                  </a:txBody>
                  <a:tcPr>
                    <a:solidFill>
                      <a:srgbClr val="CAECF5"/>
                    </a:solidFill>
                  </a:tcPr>
                </a:tc>
                <a:tc>
                  <a:txBody>
                    <a:bodyPr/>
                    <a:lstStyle/>
                    <a:p>
                      <a:pPr algn="l"/>
                      <a:r>
                        <a:rPr sz="1300" b="0" dirty="0">
                          <a:solidFill>
                            <a:srgbClr val="000000"/>
                          </a:solidFill>
                          <a:latin typeface="Aptos"/>
                        </a:rPr>
                        <a:t>68% R1 ophthalmology patient pathways to be waiting within or no longer than 25% of their target date for an outpatient appointment and maintained for 3 months</a:t>
                      </a:r>
                    </a:p>
                  </a:txBody>
                  <a:tcPr marL="150791" marR="150791" marT="75396" marB="75396">
                    <a:solidFill>
                      <a:srgbClr val="CAEEFB"/>
                    </a:solidFill>
                  </a:tcPr>
                </a:tc>
                <a:tc>
                  <a:txBody>
                    <a:bodyPr/>
                    <a:lstStyle/>
                    <a:p>
                      <a:pPr algn="ctr"/>
                      <a:r>
                        <a:rPr sz="1600" b="0" dirty="0">
                          <a:solidFill>
                            <a:srgbClr val="000000"/>
                          </a:solidFill>
                          <a:latin typeface="Aptos"/>
                        </a:rPr>
                        <a:t>67.</a:t>
                      </a:r>
                      <a:r>
                        <a:rPr lang="en-GB" sz="1600" b="0" dirty="0">
                          <a:solidFill>
                            <a:srgbClr val="000000"/>
                          </a:solidFill>
                          <a:latin typeface="Aptos"/>
                        </a:rPr>
                        <a:t>01</a:t>
                      </a:r>
                      <a:r>
                        <a:rPr sz="1600" b="0" dirty="0">
                          <a:solidFill>
                            <a:srgbClr val="000000"/>
                          </a:solidFill>
                          <a:latin typeface="Aptos"/>
                        </a:rPr>
                        <a:t>%</a:t>
                      </a:r>
                    </a:p>
                  </a:txBody>
                  <a:tcPr marL="150791" marR="150791" marT="75396" marB="75396">
                    <a:solidFill>
                      <a:srgbClr val="FF4136"/>
                    </a:solidFill>
                  </a:tcPr>
                </a:tc>
                <a:extLst>
                  <a:ext uri="{0D108BD9-81ED-4DB2-BD59-A6C34878D82A}">
                    <a16:rowId xmlns:a16="http://schemas.microsoft.com/office/drawing/2014/main" val="10009"/>
                  </a:ext>
                </a:extLst>
              </a:tr>
              <a:tr h="607437">
                <a:tc vMerge="1">
                  <a:txBody>
                    <a:bodyPr/>
                    <a:lstStyle/>
                    <a:p>
                      <a:endParaRPr/>
                    </a:p>
                  </a:txBody>
                  <a:tcPr>
                    <a:solidFill>
                      <a:srgbClr val="CAECF5"/>
                    </a:solidFill>
                  </a:tcPr>
                </a:tc>
                <a:tc>
                  <a:txBody>
                    <a:bodyPr/>
                    <a:lstStyle/>
                    <a:p>
                      <a:pPr algn="l"/>
                      <a:r>
                        <a:rPr sz="1400" b="0">
                          <a:solidFill>
                            <a:srgbClr val="000000"/>
                          </a:solidFill>
                          <a:latin typeface="Aptos"/>
                        </a:rPr>
                        <a:t>85% of patients waiting for a diagnostic test to be waiting less than 8 weeks and maintained for 3 months</a:t>
                      </a:r>
                    </a:p>
                  </a:txBody>
                  <a:tcPr marL="150791" marR="150791" marT="75396" marB="75396">
                    <a:solidFill>
                      <a:srgbClr val="CAEEFB"/>
                    </a:solidFill>
                  </a:tcPr>
                </a:tc>
                <a:tc>
                  <a:txBody>
                    <a:bodyPr/>
                    <a:lstStyle/>
                    <a:p>
                      <a:pPr algn="ctr"/>
                      <a:r>
                        <a:rPr sz="1600" b="0" dirty="0">
                          <a:solidFill>
                            <a:srgbClr val="000000"/>
                          </a:solidFill>
                          <a:latin typeface="Aptos"/>
                        </a:rPr>
                        <a:t>6</a:t>
                      </a:r>
                      <a:r>
                        <a:rPr lang="en-GB" sz="1600" b="0" dirty="0">
                          <a:solidFill>
                            <a:srgbClr val="000000"/>
                          </a:solidFill>
                          <a:latin typeface="Aptos"/>
                        </a:rPr>
                        <a:t>8.02</a:t>
                      </a:r>
                      <a:r>
                        <a:rPr sz="1600" b="0" dirty="0">
                          <a:solidFill>
                            <a:srgbClr val="000000"/>
                          </a:solidFill>
                          <a:latin typeface="Aptos"/>
                        </a:rPr>
                        <a:t>%</a:t>
                      </a:r>
                    </a:p>
                  </a:txBody>
                  <a:tcPr marL="150791" marR="150791" marT="75396" marB="75396">
                    <a:solidFill>
                      <a:srgbClr val="FF4136"/>
                    </a:solidFill>
                  </a:tcPr>
                </a:tc>
                <a:extLst>
                  <a:ext uri="{0D108BD9-81ED-4DB2-BD59-A6C34878D82A}">
                    <a16:rowId xmlns:a16="http://schemas.microsoft.com/office/drawing/2014/main" val="10010"/>
                  </a:ext>
                </a:extLst>
              </a:tr>
              <a:tr h="607437">
                <a:tc vMerge="1">
                  <a:txBody>
                    <a:bodyPr/>
                    <a:lstStyle/>
                    <a:p>
                      <a:endParaRPr/>
                    </a:p>
                  </a:txBody>
                  <a:tcPr>
                    <a:solidFill>
                      <a:srgbClr val="CAECF5"/>
                    </a:solidFill>
                  </a:tcPr>
                </a:tc>
                <a:tc>
                  <a:txBody>
                    <a:bodyPr/>
                    <a:lstStyle/>
                    <a:p>
                      <a:pPr algn="l"/>
                      <a:r>
                        <a:rPr sz="1400" b="0">
                          <a:solidFill>
                            <a:srgbClr val="000000"/>
                          </a:solidFill>
                          <a:latin typeface="Aptos"/>
                        </a:rPr>
                        <a:t>85% of patients waiting for a diagnostic endoscopy to be waiting less than 8 weeks and maintained for 3 month</a:t>
                      </a:r>
                    </a:p>
                  </a:txBody>
                  <a:tcPr marL="150791" marR="150791" marT="75396" marB="75396">
                    <a:solidFill>
                      <a:srgbClr val="CAEEFB"/>
                    </a:solidFill>
                  </a:tcPr>
                </a:tc>
                <a:tc>
                  <a:txBody>
                    <a:bodyPr/>
                    <a:lstStyle/>
                    <a:p>
                      <a:pPr algn="ctr"/>
                      <a:r>
                        <a:rPr lang="en-GB" sz="1600" b="0" dirty="0">
                          <a:solidFill>
                            <a:srgbClr val="000000"/>
                          </a:solidFill>
                          <a:latin typeface="Aptos"/>
                        </a:rPr>
                        <a:t>49.97</a:t>
                      </a:r>
                      <a:r>
                        <a:rPr sz="1600" b="0" dirty="0">
                          <a:solidFill>
                            <a:srgbClr val="000000"/>
                          </a:solidFill>
                          <a:latin typeface="Aptos"/>
                        </a:rPr>
                        <a:t>%</a:t>
                      </a:r>
                    </a:p>
                  </a:txBody>
                  <a:tcPr marL="150791" marR="150791" marT="75396" marB="75396">
                    <a:solidFill>
                      <a:srgbClr val="FF4136"/>
                    </a:solidFill>
                  </a:tcPr>
                </a:tc>
                <a:extLst>
                  <a:ext uri="{0D108BD9-81ED-4DB2-BD59-A6C34878D82A}">
                    <a16:rowId xmlns:a16="http://schemas.microsoft.com/office/drawing/2014/main" val="10011"/>
                  </a:ext>
                </a:extLst>
              </a:tr>
              <a:tr h="607437">
                <a:tc vMerge="1">
                  <a:txBody>
                    <a:bodyPr/>
                    <a:lstStyle/>
                    <a:p>
                      <a:endParaRPr/>
                    </a:p>
                  </a:txBody>
                  <a:tcPr>
                    <a:solidFill>
                      <a:srgbClr val="CAECF5"/>
                    </a:solidFill>
                  </a:tcPr>
                </a:tc>
                <a:tc>
                  <a:txBody>
                    <a:bodyPr/>
                    <a:lstStyle/>
                    <a:p>
                      <a:pPr algn="l"/>
                      <a:r>
                        <a:rPr sz="1400" b="0">
                          <a:solidFill>
                            <a:srgbClr val="000000"/>
                          </a:solidFill>
                          <a:latin typeface="Aptos"/>
                        </a:rPr>
                        <a:t>85% of patients waiting for a NOUS and non cardiac MRI to be waiting less than 8 weeks and maintained for 3 months.</a:t>
                      </a:r>
                    </a:p>
                  </a:txBody>
                  <a:tcPr marL="150791" marR="150791" marT="75396" marB="75396">
                    <a:solidFill>
                      <a:srgbClr val="CAEEFB"/>
                    </a:solidFill>
                  </a:tcPr>
                </a:tc>
                <a:tc>
                  <a:txBody>
                    <a:bodyPr/>
                    <a:lstStyle/>
                    <a:p>
                      <a:pPr algn="ctr"/>
                      <a:r>
                        <a:rPr sz="1600" b="0" dirty="0">
                          <a:solidFill>
                            <a:srgbClr val="000000"/>
                          </a:solidFill>
                          <a:latin typeface="Aptos"/>
                        </a:rPr>
                        <a:t>7</a:t>
                      </a:r>
                      <a:r>
                        <a:rPr lang="en-GB" sz="1600" b="0" dirty="0">
                          <a:solidFill>
                            <a:srgbClr val="000000"/>
                          </a:solidFill>
                          <a:latin typeface="Aptos"/>
                        </a:rPr>
                        <a:t>0.75</a:t>
                      </a:r>
                      <a:r>
                        <a:rPr sz="1600" b="0" dirty="0">
                          <a:solidFill>
                            <a:srgbClr val="000000"/>
                          </a:solidFill>
                          <a:latin typeface="Aptos"/>
                        </a:rPr>
                        <a:t>%</a:t>
                      </a:r>
                    </a:p>
                  </a:txBody>
                  <a:tcPr marL="150791" marR="150791" marT="75396" marB="75396">
                    <a:solidFill>
                      <a:srgbClr val="FF4136"/>
                    </a:solidFill>
                  </a:tcPr>
                </a:tc>
                <a:extLst>
                  <a:ext uri="{0D108BD9-81ED-4DB2-BD59-A6C34878D82A}">
                    <a16:rowId xmlns:a16="http://schemas.microsoft.com/office/drawing/2014/main" val="10012"/>
                  </a:ext>
                </a:extLst>
              </a:tr>
              <a:tr h="607437">
                <a:tc vMerge="1">
                  <a:txBody>
                    <a:bodyPr/>
                    <a:lstStyle/>
                    <a:p>
                      <a:endParaRPr/>
                    </a:p>
                  </a:txBody>
                  <a:tcPr>
                    <a:solidFill>
                      <a:srgbClr val="CAECF5"/>
                    </a:solidFill>
                  </a:tcPr>
                </a:tc>
                <a:tc>
                  <a:txBody>
                    <a:bodyPr/>
                    <a:lstStyle/>
                    <a:p>
                      <a:pPr algn="l"/>
                      <a:r>
                        <a:rPr sz="1400" b="0" dirty="0">
                          <a:solidFill>
                            <a:srgbClr val="000000"/>
                          </a:solidFill>
                          <a:latin typeface="Aptos"/>
                        </a:rPr>
                        <a:t>90% of patients waiting for therapies to be waiting less than 14 weeks and maintained for 3 months</a:t>
                      </a:r>
                    </a:p>
                  </a:txBody>
                  <a:tcPr marL="150791" marR="150791" marT="75396" marB="75396">
                    <a:solidFill>
                      <a:srgbClr val="CAEEFB"/>
                    </a:solidFill>
                  </a:tcPr>
                </a:tc>
                <a:tc>
                  <a:txBody>
                    <a:bodyPr/>
                    <a:lstStyle/>
                    <a:p>
                      <a:pPr algn="ctr"/>
                      <a:r>
                        <a:rPr sz="1600" b="0" dirty="0">
                          <a:solidFill>
                            <a:srgbClr val="000000"/>
                          </a:solidFill>
                          <a:latin typeface="Aptos"/>
                        </a:rPr>
                        <a:t>100%</a:t>
                      </a:r>
                    </a:p>
                  </a:txBody>
                  <a:tcPr marL="150791" marR="150791" marT="75396" marB="75396">
                    <a:solidFill>
                      <a:srgbClr val="00B050"/>
                    </a:solidFill>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1506235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6961D7-B604-57D5-0152-A1637FA2AA4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E8F390E-E5B7-D160-6A6D-E9A9F081D6F9}"/>
              </a:ext>
            </a:extLst>
          </p:cNvPr>
          <p:cNvSpPr txBox="1">
            <a:spLocks/>
          </p:cNvSpPr>
          <p:nvPr/>
        </p:nvSpPr>
        <p:spPr>
          <a:xfrm>
            <a:off x="1348251" y="3749675"/>
            <a:ext cx="17409186" cy="2810464"/>
          </a:xfrm>
          <a:prstGeom prst="rect">
            <a:avLst/>
          </a:prstGeom>
        </p:spPr>
        <p:txBody>
          <a:bodyPr/>
          <a:lst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4400" b="1" dirty="0">
                <a:latin typeface="Verdana" panose="020B0604030504040204" pitchFamily="34" charset="0"/>
                <a:ea typeface="Verdana" panose="020B0604030504040204" pitchFamily="34" charset="0"/>
              </a:rPr>
              <a:t>Section 2: </a:t>
            </a:r>
          </a:p>
          <a:p>
            <a:pPr lvl="0" algn="ctr"/>
            <a:r>
              <a:rPr lang="en-GB" sz="4400" dirty="0">
                <a:latin typeface="Verdana" panose="020B0604030504040204" pitchFamily="34" charset="0"/>
                <a:ea typeface="Verdana" panose="020B0604030504040204" pitchFamily="34" charset="0"/>
              </a:rPr>
              <a:t>Detailed updates against </a:t>
            </a:r>
            <a:r>
              <a:rPr lang="en-GB" sz="4800" dirty="0">
                <a:ln/>
                <a:latin typeface="Verdana" panose="020B0604030504040204" pitchFamily="34" charset="0"/>
                <a:ea typeface="Verdana" panose="020B0604030504040204" pitchFamily="34" charset="0"/>
              </a:rPr>
              <a:t>the SBUHB Breakthrough Objectives and the Welsh Government Oversight &amp; Escalation criteria</a:t>
            </a:r>
            <a:r>
              <a:rPr lang="en-GB" sz="4400" dirty="0">
                <a:latin typeface="Verdana" panose="020B0604030504040204" pitchFamily="34" charset="0"/>
                <a:ea typeface="Verdana" panose="020B0604030504040204" pitchFamily="34" charset="0"/>
              </a:rPr>
              <a:t> </a:t>
            </a:r>
          </a:p>
          <a:p>
            <a:endParaRPr lang="en-GB" dirty="0"/>
          </a:p>
        </p:txBody>
      </p:sp>
    </p:spTree>
    <p:extLst>
      <p:ext uri="{BB962C8B-B14F-4D97-AF65-F5344CB8AC3E}">
        <p14:creationId xmlns:p14="http://schemas.microsoft.com/office/powerpoint/2010/main" val="322470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19F53E-C528-F5C5-9410-4E426EC192E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2D29F06-ECA9-3D66-FA13-DB0CE61DA390}"/>
              </a:ext>
            </a:extLst>
          </p:cNvPr>
          <p:cNvSpPr txBox="1"/>
          <p:nvPr/>
        </p:nvSpPr>
        <p:spPr>
          <a:xfrm>
            <a:off x="0" y="-14068"/>
            <a:ext cx="20105688" cy="584775"/>
          </a:xfrm>
          <a:prstGeom prst="rect">
            <a:avLst/>
          </a:prstGeom>
          <a:solidFill>
            <a:schemeClr val="accent5">
              <a:lumMod val="50000"/>
            </a:schemeClr>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lang="en-GB" sz="3200" b="1" dirty="0">
                <a:solidFill>
                  <a:schemeClr val="bg1"/>
                </a:solidFill>
                <a:latin typeface="Calibri" panose="020F0502020204030204"/>
              </a:rPr>
              <a:t>Targeted Intervention (Level 4) - Strategy &amp; Planning</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45696A1E-F9DE-9F85-1F50-D9FBFC537B8B}"/>
              </a:ext>
            </a:extLst>
          </p:cNvPr>
          <p:cNvGraphicFramePr>
            <a:graphicFrameLocks noGrp="1"/>
          </p:cNvGraphicFramePr>
          <p:nvPr>
            <p:extLst>
              <p:ext uri="{D42A27DB-BD31-4B8C-83A1-F6EECF244321}">
                <p14:modId xmlns:p14="http://schemas.microsoft.com/office/powerpoint/2010/main" val="1581531537"/>
              </p:ext>
            </p:extLst>
          </p:nvPr>
        </p:nvGraphicFramePr>
        <p:xfrm>
          <a:off x="223044" y="1006476"/>
          <a:ext cx="19659600" cy="9982199"/>
        </p:xfrm>
        <a:graphic>
          <a:graphicData uri="http://schemas.openxmlformats.org/drawingml/2006/table">
            <a:tbl>
              <a:tblPr firstRow="1" firstCol="1" bandRow="1"/>
              <a:tblGrid>
                <a:gridCol w="4134758">
                  <a:extLst>
                    <a:ext uri="{9D8B030D-6E8A-4147-A177-3AD203B41FA5}">
                      <a16:colId xmlns:a16="http://schemas.microsoft.com/office/drawing/2014/main" val="2805236835"/>
                    </a:ext>
                  </a:extLst>
                </a:gridCol>
                <a:gridCol w="13886543">
                  <a:extLst>
                    <a:ext uri="{9D8B030D-6E8A-4147-A177-3AD203B41FA5}">
                      <a16:colId xmlns:a16="http://schemas.microsoft.com/office/drawing/2014/main" val="2249111253"/>
                    </a:ext>
                  </a:extLst>
                </a:gridCol>
                <a:gridCol w="1638299">
                  <a:extLst>
                    <a:ext uri="{9D8B030D-6E8A-4147-A177-3AD203B41FA5}">
                      <a16:colId xmlns:a16="http://schemas.microsoft.com/office/drawing/2014/main" val="2616060593"/>
                    </a:ext>
                  </a:extLst>
                </a:gridCol>
              </a:tblGrid>
              <a:tr h="245326">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De-escalation Criteria</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nSpc>
                          <a:spcPct val="107000"/>
                        </a:lnSpc>
                        <a:spcAft>
                          <a:spcPts val="800"/>
                        </a:spcAft>
                        <a:buNone/>
                      </a:pPr>
                      <a:r>
                        <a:rPr lang="en-GB" sz="1800" b="1" kern="12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Actions – Updated June 2026</a:t>
                      </a: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tc>
                  <a:txBody>
                    <a:bodyPr/>
                    <a:lstStyle/>
                    <a:p>
                      <a:pPr>
                        <a:lnSpc>
                          <a:spcPct val="107000"/>
                        </a:lnSpc>
                        <a:spcAft>
                          <a:spcPts val="800"/>
                        </a:spcAft>
                        <a:buNone/>
                      </a:pPr>
                      <a:r>
                        <a:rPr lang="en-GB" sz="1800" b="1" kern="12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RAG Status</a:t>
                      </a: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extLst>
                  <a:ext uri="{0D108BD9-81ED-4DB2-BD59-A6C34878D82A}">
                    <a16:rowId xmlns:a16="http://schemas.microsoft.com/office/drawing/2014/main" val="679385796"/>
                  </a:ext>
                </a:extLst>
              </a:tr>
              <a:tr h="3303581">
                <a:tc>
                  <a:txBody>
                    <a:bodyPr/>
                    <a:lstStyle/>
                    <a:p>
                      <a:pPr>
                        <a:lnSpc>
                          <a:spcPct val="107000"/>
                        </a:lnSpc>
                        <a:spcAft>
                          <a:spcPts val="800"/>
                        </a:spcAft>
                        <a:buNone/>
                      </a:pPr>
                      <a:r>
                        <a:rPr lang="en-GB" sz="18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Submission of a balanced and credible three-year medium-term plan or acceptable annual plan in line with the current planning framework.</a:t>
                      </a:r>
                    </a:p>
                  </a:txBody>
                  <a:tcPr marL="43118" marR="43118"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0F9"/>
                    </a:solidFill>
                  </a:tcPr>
                </a:tc>
                <a:tc>
                  <a:txBody>
                    <a:bodyPr/>
                    <a:lstStyle/>
                    <a:p>
                      <a:pPr marL="285750" lvl="0" indent="-28575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Throughout Quarter 1, a significant programme of work was undertaken to respond to Welsh Government feedback and strengthen both the Plan and the supporting delivery arrangements</a:t>
                      </a:r>
                    </a:p>
                    <a:p>
                      <a:pPr marL="285750" lvl="0" indent="-28575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Improvements focused on:</a:t>
                      </a:r>
                    </a:p>
                    <a:p>
                      <a:pPr marL="1039719" lvl="1" indent="-28575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Strengthened delivery plans, trajectories and accountability arrangements.</a:t>
                      </a:r>
                    </a:p>
                    <a:p>
                      <a:pPr marL="1039719" lvl="1" indent="-28575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A clearer and more robust financial position, including articulation of the underlying deficit, savings programme and opportunities pipeline.</a:t>
                      </a:r>
                    </a:p>
                    <a:p>
                      <a:pPr marL="1039719" lvl="1" indent="-28575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Improved governance, oversight and organisational grip through the establishment of the Delivery Unit.</a:t>
                      </a:r>
                    </a:p>
                    <a:p>
                      <a:pPr marL="1039719" lvl="1" indent="-28575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Stronger alignment between priorities, milestones, ownership and measurable outcomes.</a:t>
                      </a:r>
                    </a:p>
                    <a:p>
                      <a:pPr marL="285750" lvl="0" indent="-28575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The updated Annual Plan was considered by the Board on 25 June 2026 and formally resubmitted to Welsh Government. While the Plan remains unable to achieve statutory financial balance in-year, the Board concluded that it now represents a more credible and deliverable plan, supported by strengthened governance, financial control and evidence of early Quarter 1 delivery improvements.</a:t>
                      </a:r>
                    </a:p>
                    <a:p>
                      <a:pPr marL="285750" indent="-28575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The Health Board remains focused on sustaining delivery, strengthening organisational grip and progressing towards financial recovery and improved performance throughout 2026/27.</a:t>
                      </a:r>
                      <a:endParaRPr lang="en-GB" sz="1800"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F0F9"/>
                    </a:solidFill>
                  </a:tcPr>
                </a:tc>
                <a:tc>
                  <a:txBody>
                    <a:bodyPr/>
                    <a:lstStyle/>
                    <a:p>
                      <a:pPr marL="342900" lvl="0" indent="-342900">
                        <a:buSzPts val="1000"/>
                        <a:buFont typeface="Symbol" panose="05050102010706020507" pitchFamily="18" charset="2"/>
                        <a:buChar char=""/>
                        <a:tabLst>
                          <a:tab pos="457200" algn="l"/>
                        </a:tabLst>
                      </a:pPr>
                      <a:endParaRPr lang="en-GB" sz="1800" dirty="0">
                        <a:solidFill>
                          <a:srgbClr val="FFFFFF"/>
                        </a:solidFill>
                        <a:effectLst/>
                        <a:latin typeface="Verdana" panose="020B0604030504040204" pitchFamily="34" charset="0"/>
                        <a:ea typeface="Verdana" panose="020B0604030504040204" pitchFamily="34" charset="0"/>
                        <a:cs typeface="Aptos" panose="020B00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938411372"/>
                  </a:ext>
                </a:extLst>
              </a:tr>
              <a:tr h="2123731">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Times New Roman" panose="02020603050405020304" pitchFamily="18" charset="0"/>
                        </a:rPr>
                        <a:t>Evidence of a clear roadmap and implementation of the health board’s Clinical Services Plan.</a:t>
                      </a: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285750" lvl="0" indent="-28575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Engagement has been ongoing internally and with trusted stakeholders focusing on the case for change and the principles for transformation including Top 100 Leadership Event, CEO ‘Ask Abi’ Session, Stakeholder Reference Group Health Professionals Forum and operational leadership groups.</a:t>
                      </a:r>
                    </a:p>
                    <a:p>
                      <a:pPr marL="285750" lvl="0" indent="-28575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Large Clinical Leadership Event held 1st July with 135 colleagues from across the Health Board Llais, CVS and neighbouring Health Boards confirming our principles for transformation and to begin the work of developing our future model of care</a:t>
                      </a:r>
                    </a:p>
                    <a:p>
                      <a:pPr marL="285750" lvl="0" indent="-28575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The summer months will see pre-engagement with public and stakeholders  and additional work being undertaken by the clinical reference group to further develop the model of care.</a:t>
                      </a:r>
                    </a:p>
                    <a:p>
                      <a:pPr marL="285750" indent="-28575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‘Transforming for the Future’ report to go to Board in November 2026</a:t>
                      </a:r>
                      <a:endParaRPr lang="en-GB" sz="1800" kern="1200" dirty="0">
                        <a:solidFill>
                          <a:srgbClr val="000000"/>
                        </a:solidFill>
                        <a:effectLst/>
                        <a:latin typeface="Verdana" panose="020B0604030504040204" pitchFamily="34" charset="0"/>
                        <a:ea typeface="Verdana" panose="020B0604030504040204" pitchFamily="34" charset="0"/>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342900" lvl="0" indent="-342900" algn="l" defTabSz="1507937" rtl="0" eaLnBrk="1" latinLnBrk="0" hangingPunct="1">
                        <a:buSzPts val="1000"/>
                        <a:buFont typeface="Symbol" panose="05050102010706020507" pitchFamily="18" charset="2"/>
                        <a:buChar char=""/>
                        <a:tabLst>
                          <a:tab pos="457200" algn="l"/>
                        </a:tabLst>
                      </a:pPr>
                      <a:endParaRPr lang="en-GB" sz="1800" kern="1200" dirty="0">
                        <a:solidFill>
                          <a:srgbClr val="000000"/>
                        </a:solidFill>
                        <a:effectLst/>
                        <a:latin typeface="Verdana" panose="020B0604030504040204" pitchFamily="34" charset="0"/>
                        <a:ea typeface="Verdana" panose="020B060403050404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83063658"/>
                  </a:ext>
                </a:extLst>
              </a:tr>
              <a:tr h="1415820">
                <a:tc>
                  <a:txBody>
                    <a:bodyPr/>
                    <a:lstStyle/>
                    <a:p>
                      <a:pPr>
                        <a:lnSpc>
                          <a:spcPct val="107000"/>
                        </a:lnSpc>
                        <a:spcAft>
                          <a:spcPts val="800"/>
                        </a:spcAft>
                        <a:buNone/>
                      </a:pPr>
                      <a:r>
                        <a:rPr lang="en-GB" sz="18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Welsh Government’s confidence in delivery based on an assessment against an agreed planning maturity matrix</a:t>
                      </a: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0F9"/>
                    </a:solidFill>
                  </a:tcPr>
                </a:tc>
                <a:tc>
                  <a:txBody>
                    <a:bodyPr/>
                    <a:lstStyle/>
                    <a:p>
                      <a:pPr marL="342900" lvl="0" indent="-342900">
                        <a:buSzPts val="1000"/>
                        <a:buFont typeface="Symbol" panose="05050102010706020507" pitchFamily="18" charset="2"/>
                        <a:buChar char=""/>
                        <a:tabLst>
                          <a:tab pos="457200" algn="l"/>
                        </a:tabLst>
                      </a:pPr>
                      <a:r>
                        <a:rPr lang="en-GB" sz="1800" dirty="0">
                          <a:solidFill>
                            <a:schemeClr val="tx1"/>
                          </a:solidFill>
                          <a:effectLst/>
                          <a:latin typeface="Verdana" panose="020B0604030504040204" pitchFamily="34" charset="0"/>
                          <a:ea typeface="Verdana" panose="020B0604030504040204" pitchFamily="34" charset="0"/>
                          <a:cs typeface="Aptos" panose="020B0004020202020204" pitchFamily="34" charset="0"/>
                        </a:rPr>
                        <a:t>Positive formal feedback receive on our November Submission:</a:t>
                      </a:r>
                    </a:p>
                    <a:p>
                      <a:pPr>
                        <a:buNone/>
                      </a:pPr>
                      <a:r>
                        <a:rPr lang="en-GB" sz="1800" i="1" dirty="0">
                          <a:solidFill>
                            <a:schemeClr val="tx1"/>
                          </a:solidFill>
                          <a:effectLst/>
                          <a:latin typeface="Verdana" panose="020B0604030504040204" pitchFamily="34" charset="0"/>
                          <a:ea typeface="Verdana" panose="020B0604030504040204" pitchFamily="34" charset="0"/>
                          <a:cs typeface="Aptos" panose="020B0004020202020204" pitchFamily="34" charset="0"/>
                        </a:rPr>
                        <a:t>“ It was pleasing to see such a comprehensive self-assessment return, giving confidence to the process undertaken and it is positive to see the improvement journey. In addition, it was encouraging to see the process used as an opportunity for objective reflection on planning capability and capacity, including the methodology used for scoring. While some of your own scoring may have been lower than you had hoped, this demonstrates a positive level of maturity - acknowledging areas for development is a critical step toward building a stronger, more resilient planning function.”</a:t>
                      </a:r>
                      <a:endParaRPr lang="en-GB" sz="1800" dirty="0">
                        <a:solidFill>
                          <a:schemeClr val="tx1"/>
                        </a:solidFill>
                        <a:effectLst/>
                        <a:latin typeface="Verdana" panose="020B0604030504040204" pitchFamily="34" charset="0"/>
                        <a:ea typeface="Verdana" panose="020B060403050404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0F9"/>
                    </a:solidFill>
                  </a:tcPr>
                </a:tc>
                <a:tc>
                  <a:txBody>
                    <a:bodyPr/>
                    <a:lstStyle/>
                    <a:p>
                      <a:pPr>
                        <a:buNone/>
                      </a:pPr>
                      <a:endParaRPr lang="en-GB" sz="1800" dirty="0">
                        <a:effectLst/>
                        <a:latin typeface="Verdana" panose="020B0604030504040204" pitchFamily="34" charset="0"/>
                        <a:ea typeface="Verdana" panose="020B060403050404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89587316"/>
                  </a:ext>
                </a:extLst>
              </a:tr>
              <a:tr h="1485073">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Times New Roman" panose="02020603050405020304" pitchFamily="18" charset="0"/>
                        </a:rPr>
                        <a:t>Progress made with regional planning </a:t>
                      </a: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457200" lvl="0" indent="-45720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The Regional Drive and Delivery Group (Chaired by CEOs Abi Harris and Phil Kloer) met in May and July 2026. </a:t>
                      </a:r>
                    </a:p>
                    <a:p>
                      <a:pPr marL="457200" indent="-457200">
                        <a:buFont typeface="Arial" panose="020B0604020202020204" pitchFamily="34" charset="0"/>
                        <a:buChar char="•"/>
                      </a:pPr>
                      <a:r>
                        <a:rPr lang="en-GB" sz="1800" kern="1200" dirty="0">
                          <a:solidFill>
                            <a:schemeClr val="tx1"/>
                          </a:solidFill>
                          <a:effectLst/>
                          <a:latin typeface="Verdana" panose="020B0604030504040204" pitchFamily="34" charset="0"/>
                          <a:ea typeface="Verdana" panose="020B0604030504040204" pitchFamily="34" charset="0"/>
                          <a:cs typeface="+mn-cs"/>
                        </a:rPr>
                        <a:t>Regional plans and progress updates were received from all RJC subgroups – Regional Health Economy; Clinical Service Planning; Finance and Contracting; Workforce and Organisational Development; Data and Digital, and Research, Innovation, and Excellence.</a:t>
                      </a:r>
                      <a:endParaRPr lang="en-GB" sz="1800" kern="1200" dirty="0">
                        <a:solidFill>
                          <a:srgbClr val="000000"/>
                        </a:solidFill>
                        <a:effectLst/>
                        <a:latin typeface="Verdana" panose="020B0604030504040204" pitchFamily="34" charset="0"/>
                        <a:ea typeface="Verdana" panose="020B0604030504040204" pitchFamily="34" charset="0"/>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342900" lvl="0" indent="-342900" algn="l" defTabSz="1507937" rtl="0" eaLnBrk="1" latinLnBrk="0" hangingPunct="1">
                        <a:buSzPts val="1000"/>
                        <a:buFont typeface="Symbol" panose="05050102010706020507" pitchFamily="18" charset="2"/>
                        <a:buChar char=""/>
                        <a:tabLst>
                          <a:tab pos="457200" algn="l"/>
                        </a:tabLst>
                      </a:pPr>
                      <a:endParaRPr lang="en-GB" sz="1800" kern="1200" dirty="0">
                        <a:solidFill>
                          <a:srgbClr val="000000"/>
                        </a:solidFill>
                        <a:effectLst/>
                        <a:latin typeface="Verdana" panose="020B0604030504040204" pitchFamily="34" charset="0"/>
                        <a:ea typeface="Verdana" panose="020B0604030504040204" pitchFamily="34" charset="0"/>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59486673"/>
                  </a:ext>
                </a:extLst>
              </a:tr>
            </a:tbl>
          </a:graphicData>
        </a:graphic>
      </p:graphicFrame>
      <p:sp>
        <p:nvSpPr>
          <p:cNvPr id="4" name="TextBox 3">
            <a:extLst>
              <a:ext uri="{FF2B5EF4-FFF2-40B4-BE49-F238E27FC236}">
                <a16:creationId xmlns:a16="http://schemas.microsoft.com/office/drawing/2014/main" id="{A8C22ED8-7765-5A9F-2EAA-E52F4142AD7A}"/>
              </a:ext>
            </a:extLst>
          </p:cNvPr>
          <p:cNvSpPr txBox="1"/>
          <p:nvPr/>
        </p:nvSpPr>
        <p:spPr>
          <a:xfrm>
            <a:off x="451644" y="613132"/>
            <a:ext cx="14020800" cy="37279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Verdana" panose="020B0604030504040204" pitchFamily="34" charset="0"/>
                <a:ea typeface="Calibri" panose="020F0502020204030204" pitchFamily="34" charset="0"/>
                <a:cs typeface="Arial" panose="020B0604020202020204" pitchFamily="34" charset="0"/>
              </a:rPr>
              <a:t>Updates against the de-escalation criteria outlined by Welsh Government can be found below; </a:t>
            </a:r>
            <a:endParaRPr kumimoji="0" lang="en-GB"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76071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AD447F-CBE1-D155-75DF-9BC7E6CE4694}"/>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B0EDB91B-E187-C8E3-2BF3-C76F8F18FB66}"/>
              </a:ext>
            </a:extLst>
          </p:cNvPr>
          <p:cNvGraphicFramePr>
            <a:graphicFrameLocks noGrp="1"/>
          </p:cNvGraphicFramePr>
          <p:nvPr>
            <p:extLst>
              <p:ext uri="{D42A27DB-BD31-4B8C-83A1-F6EECF244321}">
                <p14:modId xmlns:p14="http://schemas.microsoft.com/office/powerpoint/2010/main" val="437143005"/>
              </p:ext>
            </p:extLst>
          </p:nvPr>
        </p:nvGraphicFramePr>
        <p:xfrm>
          <a:off x="0" y="570708"/>
          <a:ext cx="20105688" cy="10738642"/>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031987">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dk1"/>
                          </a:solidFill>
                          <a:effectLst/>
                          <a:latin typeface="Verdana" panose="020B0604030504040204" pitchFamily="34" charset="0"/>
                          <a:ea typeface="Verdana" panose="020B0604030504040204" pitchFamily="34" charset="0"/>
                          <a:cs typeface="+mn-cs"/>
                        </a:rPr>
                        <a:t>Increase Bowel screening rates in Swansea Bay UHB by 1% </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sz="2000" dirty="0">
                        <a:solidFill>
                          <a:schemeClr val="tx1"/>
                        </a:solidFill>
                        <a:latin typeface="Verdana" panose="020B0604030504040204" pitchFamily="34" charset="0"/>
                        <a:ea typeface="Verdana" panose="020B0604030504040204" pitchFamily="34" charset="0"/>
                      </a:endParaRPr>
                    </a:p>
                    <a:p>
                      <a:pPr algn="ctr"/>
                      <a:r>
                        <a:rPr lang="en-GB" sz="2000" dirty="0">
                          <a:solidFill>
                            <a:schemeClr val="tx1"/>
                          </a:solidFill>
                          <a:latin typeface="Verdana" panose="020B0604030504040204" pitchFamily="34" charset="0"/>
                          <a:ea typeface="Verdana" panose="020B0604030504040204" pitchFamily="34" charset="0"/>
                        </a:rPr>
                        <a:t>June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sz="2000" dirty="0">
                        <a:solidFill>
                          <a:schemeClr val="tx1"/>
                        </a:solidFill>
                        <a:latin typeface="Verdana" panose="020B0604030504040204" pitchFamily="34" charset="0"/>
                        <a:ea typeface="Verdana" panose="020B0604030504040204" pitchFamily="34" charset="0"/>
                      </a:endParaRPr>
                    </a:p>
                    <a:p>
                      <a:pPr algn="ctr"/>
                      <a:r>
                        <a:rPr lang="en-GB" sz="2000" dirty="0">
                          <a:solidFill>
                            <a:schemeClr val="tx1"/>
                          </a:solidFill>
                          <a:latin typeface="Verdana" panose="020B0604030504040204" pitchFamily="34" charset="0"/>
                          <a:ea typeface="Verdana" panose="020B0604030504040204" pitchFamily="34" charset="0"/>
                        </a:rPr>
                        <a:t>61%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4926024"/>
                  </a:ext>
                </a:extLst>
              </a:tr>
              <a:tr h="9706655">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600" b="1" dirty="0">
                          <a:solidFill>
                            <a:schemeClr val="tx1"/>
                          </a:solidFill>
                          <a:latin typeface="Verdana" panose="020B0604030504040204" pitchFamily="34" charset="0"/>
                          <a:ea typeface="Verdana" panose="020B0604030504040204" pitchFamily="34" charset="0"/>
                        </a:rPr>
                        <a:t>How are we doing? </a:t>
                      </a:r>
                    </a:p>
                    <a:p>
                      <a:pPr marL="285750" indent="-285750">
                        <a:buFont typeface="Arial" panose="020B0604020202020204" pitchFamily="34" charset="0"/>
                        <a:buChar char="•"/>
                      </a:pPr>
                      <a:endParaRPr lang="en-GB" sz="1600" b="0" kern="1200" dirty="0">
                        <a:solidFill>
                          <a:schemeClr val="tx1"/>
                        </a:solidFill>
                        <a:latin typeface="Verdana" panose="020B0604030504040204" pitchFamily="34" charset="0"/>
                        <a:ea typeface="Verdana" panose="020B0604030504040204" pitchFamily="34" charset="0"/>
                        <a:cs typeface="+mn-cs"/>
                      </a:endParaRPr>
                    </a:p>
                    <a:p>
                      <a:pPr marL="285750" indent="-285750">
                        <a:buFont typeface="Arial" panose="020B0604020202020204" pitchFamily="34" charset="0"/>
                        <a:buChar char="•"/>
                      </a:pPr>
                      <a:r>
                        <a:rPr lang="en-GB" sz="1600" b="0" kern="1200" dirty="0">
                          <a:solidFill>
                            <a:schemeClr val="tx1"/>
                          </a:solidFill>
                          <a:latin typeface="Verdana" panose="020B0604030504040204" pitchFamily="34" charset="0"/>
                          <a:ea typeface="Verdana" panose="020B0604030504040204" pitchFamily="34" charset="0"/>
                          <a:cs typeface="+mn-cs"/>
                        </a:rPr>
                        <a:t>The SBUHB  public health team continue to support Public Health Wales on efforts to enhance the uptake of bowel screening</a:t>
                      </a:r>
                      <a:r>
                        <a:rPr lang="en-GB" sz="1600" b="0" kern="1200" dirty="0">
                          <a:solidFill>
                            <a:schemeClr val="tx1"/>
                          </a:solidFill>
                          <a:effectLst/>
                          <a:latin typeface="Verdana" panose="020B0604030504040204" pitchFamily="34" charset="0"/>
                          <a:ea typeface="Verdana" panose="020B0604030504040204" pitchFamily="34" charset="0"/>
                          <a:cs typeface="+mn-cs"/>
                        </a:rPr>
                        <a:t>.</a:t>
                      </a:r>
                    </a:p>
                    <a:p>
                      <a:endParaRPr lang="en-GB" sz="1600" dirty="0">
                        <a:solidFill>
                          <a:srgbClr val="FF0000"/>
                        </a:solidFill>
                        <a:latin typeface="Verdana" panose="020B0604030504040204" pitchFamily="34" charset="0"/>
                        <a:ea typeface="Verdana" panose="020B0604030504040204" pitchFamily="34" charset="0"/>
                      </a:endParaRPr>
                    </a:p>
                    <a:p>
                      <a:r>
                        <a:rPr lang="en-GB" sz="1600" b="1" dirty="0">
                          <a:solidFill>
                            <a:schemeClr val="tx1"/>
                          </a:solidFill>
                          <a:latin typeface="Verdana" panose="020B0604030504040204" pitchFamily="34" charset="0"/>
                          <a:ea typeface="Verdana" panose="020B0604030504040204" pitchFamily="34" charset="0"/>
                        </a:rPr>
                        <a:t>What actions are we taking to improve?</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Bowel Cancer UK’s Early Diagnosis Programme is running for 12 months in Neath Port Talbot and upper Valley Towns from 1</a:t>
                      </a:r>
                      <a:r>
                        <a:rPr lang="en-GB" sz="1600" kern="1200" baseline="30000" dirty="0">
                          <a:solidFill>
                            <a:schemeClr val="tx1"/>
                          </a:solidFill>
                          <a:effectLst/>
                          <a:latin typeface="Verdana" panose="020B0604030504040204" pitchFamily="34" charset="0"/>
                          <a:ea typeface="Verdana" panose="020B0604030504040204" pitchFamily="34" charset="0"/>
                          <a:cs typeface="+mn-cs"/>
                        </a:rPr>
                        <a:t>st</a:t>
                      </a:r>
                      <a:r>
                        <a:rPr lang="en-GB" sz="1600" kern="1200" dirty="0">
                          <a:solidFill>
                            <a:schemeClr val="tx1"/>
                          </a:solidFill>
                          <a:effectLst/>
                          <a:latin typeface="Verdana" panose="020B0604030504040204" pitchFamily="34" charset="0"/>
                          <a:ea typeface="Verdana" panose="020B0604030504040204" pitchFamily="34" charset="0"/>
                          <a:cs typeface="+mn-cs"/>
                        </a:rPr>
                        <a:t> June 2026. The programme combines:</a:t>
                      </a:r>
                    </a:p>
                    <a:p>
                      <a:pPr marL="1039719" marR="0" lvl="1"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Community awareness events and volunteer activity; </a:t>
                      </a:r>
                    </a:p>
                    <a:p>
                      <a:pPr marL="1039719" marR="0" lvl="1"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Education and engagement with GPs, pharmacies and other healthcare professionals; </a:t>
                      </a:r>
                    </a:p>
                    <a:p>
                      <a:pPr marL="1039719" marR="0" lvl="1"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Local advertising and the “Tell Your GP Instead” campaign; </a:t>
                      </a:r>
                    </a:p>
                    <a:p>
                      <a:pPr marL="1039719" marR="0" lvl="1"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Work with community groups and local partners; </a:t>
                      </a:r>
                    </a:p>
                    <a:p>
                      <a:pPr marL="1039719" marR="0" lvl="1"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Encouraging eligible people to complete bowel-screening kits; and </a:t>
                      </a:r>
                    </a:p>
                    <a:p>
                      <a:pPr marL="1039719" marR="0" lvl="1"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Encouraging people with possible symptoms to contact their GP promptly.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The programme is intended to address areas where bowel cancer tends to be diagnosed later or bowel-screening participation is lower</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Submitted a plan to the Planned Care Recovery Programme to address the backlog of patients waiting for Bowel screening and are seeking a sustainable solution for the South-West Wales Region.</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We are continuing to provide local insight to Public Health Wales in relation to further targeted programmes.</a:t>
                      </a:r>
                    </a:p>
                    <a:p>
                      <a:pPr lvl="0"/>
                      <a:endParaRPr lang="en-GB" sz="1600" kern="1200" dirty="0">
                        <a:solidFill>
                          <a:schemeClr val="tx1"/>
                        </a:solidFill>
                        <a:effectLst/>
                        <a:latin typeface="Verdana" panose="020B0604030504040204" pitchFamily="34" charset="0"/>
                        <a:ea typeface="Verdana" panose="020B0604030504040204" pitchFamily="34" charset="0"/>
                        <a:cs typeface="+mn-cs"/>
                      </a:endParaRPr>
                    </a:p>
                    <a:p>
                      <a:pPr lvl="0"/>
                      <a:endParaRPr lang="en-GB" sz="1600" b="1" dirty="0">
                        <a:solidFill>
                          <a:srgbClr val="FF0000"/>
                        </a:solidFill>
                        <a:latin typeface="Verdana" panose="020B0604030504040204" pitchFamily="34" charset="0"/>
                        <a:ea typeface="Verdana" panose="020B0604030504040204" pitchFamily="34" charset="0"/>
                      </a:endParaRPr>
                    </a:p>
                    <a:p>
                      <a:r>
                        <a:rPr lang="en-GB" sz="1600" b="1" dirty="0">
                          <a:solidFill>
                            <a:schemeClr val="tx1"/>
                          </a:solidFill>
                          <a:latin typeface="Verdana" panose="020B0604030504040204" pitchFamily="34" charset="0"/>
                          <a:ea typeface="Verdana" panose="020B0604030504040204" pitchFamily="34" charset="0"/>
                        </a:rPr>
                        <a:t>What are the risks to delivery? </a:t>
                      </a:r>
                      <a:endParaRPr lang="en-GB" sz="1600" dirty="0">
                        <a:solidFill>
                          <a:schemeClr val="tx1"/>
                        </a:solidFill>
                        <a:latin typeface="Verdana" panose="020B0604030504040204" pitchFamily="34" charset="0"/>
                        <a:ea typeface="Verdana" panose="020B0604030504040204" pitchFamily="34" charset="0"/>
                      </a:endParaRPr>
                    </a:p>
                    <a:p>
                      <a:pPr marL="0" marR="0" lvl="0" indent="0" algn="l" defTabSz="1507937" rtl="0" eaLnBrk="1" fontAlgn="auto" latinLnBrk="0" hangingPunct="1">
                        <a:lnSpc>
                          <a:spcPct val="100000"/>
                        </a:lnSpc>
                        <a:spcBef>
                          <a:spcPts val="0"/>
                        </a:spcBef>
                        <a:spcAft>
                          <a:spcPts val="0"/>
                        </a:spcAft>
                        <a:buClrTx/>
                        <a:buSzTx/>
                        <a:buFontTx/>
                        <a:buNone/>
                        <a:tabLst/>
                        <a:defRPr/>
                      </a:pPr>
                      <a:r>
                        <a:rPr lang="en-GB" sz="1600" kern="1200" dirty="0">
                          <a:solidFill>
                            <a:schemeClr val="tx1"/>
                          </a:solidFill>
                          <a:effectLst/>
                          <a:latin typeface="Verdana" panose="020B0604030504040204" pitchFamily="34" charset="0"/>
                          <a:ea typeface="Verdana" panose="020B0604030504040204" pitchFamily="34" charset="0"/>
                          <a:cs typeface="+mn-cs"/>
                        </a:rPr>
                        <a:t>The focus of Public Health Wales may be affected by the development of other areas of responsibility through this year, and changes to staffing.</a:t>
                      </a:r>
                    </a:p>
                    <a:p>
                      <a:endParaRPr lang="en-GB" sz="18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33644ED6-E799-821F-B304-36D552037114}"/>
              </a:ext>
            </a:extLst>
          </p:cNvPr>
          <p:cNvSpPr txBox="1"/>
          <p:nvPr/>
        </p:nvSpPr>
        <p:spPr>
          <a:xfrm>
            <a:off x="0" y="-14068"/>
            <a:ext cx="20105688" cy="584775"/>
          </a:xfrm>
          <a:prstGeom prst="rect">
            <a:avLst/>
          </a:prstGeom>
          <a:solidFill>
            <a:srgbClr val="F78C8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People of Swansea Bay live healthier, fairer and more prosperous lives  </a:t>
            </a:r>
          </a:p>
        </p:txBody>
      </p:sp>
      <p:pic>
        <p:nvPicPr>
          <p:cNvPr id="7" name="Picture 6">
            <a:extLst>
              <a:ext uri="{FF2B5EF4-FFF2-40B4-BE49-F238E27FC236}">
                <a16:creationId xmlns:a16="http://schemas.microsoft.com/office/drawing/2014/main" id="{614A9C88-285F-B930-EC28-F12CE4C3052F}"/>
              </a:ext>
            </a:extLst>
          </p:cNvPr>
          <p:cNvPicPr>
            <a:picLocks noChangeAspect="1"/>
          </p:cNvPicPr>
          <p:nvPr/>
        </p:nvPicPr>
        <p:blipFill>
          <a:blip r:embed="rId3"/>
          <a:stretch>
            <a:fillRect/>
          </a:stretch>
        </p:blipFill>
        <p:spPr>
          <a:xfrm>
            <a:off x="375444" y="2969163"/>
            <a:ext cx="8914604" cy="4839776"/>
          </a:xfrm>
          <a:prstGeom prst="rect">
            <a:avLst/>
          </a:prstGeom>
        </p:spPr>
      </p:pic>
    </p:spTree>
    <p:extLst>
      <p:ext uri="{BB962C8B-B14F-4D97-AF65-F5344CB8AC3E}">
        <p14:creationId xmlns:p14="http://schemas.microsoft.com/office/powerpoint/2010/main" val="76787135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53AC40-0A0E-4F46-A609-E30D51CC4C15}">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137ca15d-9ca5-4969-9050-6a8af13b1758"/>
    <ds:schemaRef ds:uri="14f886ef-4092-4ed8-a31e-891c76461312"/>
    <ds:schemaRef ds:uri="http://purl.org/dc/terms/"/>
    <ds:schemaRef ds:uri="http://www.w3.org/XML/1998/namespace"/>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CE7C223B-6A6A-4C13-AB95-16514561202E}"/>
</file>

<file path=docProps/app.xml><?xml version="1.0" encoding="utf-8"?>
<Properties xmlns="http://schemas.openxmlformats.org/officeDocument/2006/extended-properties" xmlns:vt="http://schemas.openxmlformats.org/officeDocument/2006/docPropsVTypes">
  <Template/>
  <TotalTime>15429</TotalTime>
  <Words>13512</Words>
  <Application>Microsoft Office PowerPoint</Application>
  <PresentationFormat>Custom</PresentationFormat>
  <Paragraphs>1509</Paragraphs>
  <Slides>58</Slides>
  <Notes>33</Notes>
  <HiddenSlides>0</HiddenSlides>
  <MMClips>0</MMClips>
  <ScaleCrop>false</ScaleCrop>
  <HeadingPairs>
    <vt:vector size="6" baseType="variant">
      <vt:variant>
        <vt:lpstr>Fonts Used</vt:lpstr>
      </vt:variant>
      <vt:variant>
        <vt:i4>12</vt:i4>
      </vt:variant>
      <vt:variant>
        <vt:lpstr>Theme</vt:lpstr>
      </vt:variant>
      <vt:variant>
        <vt:i4>6</vt:i4>
      </vt:variant>
      <vt:variant>
        <vt:lpstr>Slide Titles</vt:lpstr>
      </vt:variant>
      <vt:variant>
        <vt:i4>58</vt:i4>
      </vt:variant>
    </vt:vector>
  </HeadingPairs>
  <TitlesOfParts>
    <vt:vector size="76" baseType="lpstr">
      <vt:lpstr>Apto</vt:lpstr>
      <vt:lpstr>Aptos</vt:lpstr>
      <vt:lpstr>Aptos Display</vt:lpstr>
      <vt:lpstr>Aptos Narrow</vt:lpstr>
      <vt:lpstr>Arial</vt:lpstr>
      <vt:lpstr>Arial Black</vt:lpstr>
      <vt:lpstr>Arial,Sans-Serif</vt:lpstr>
      <vt:lpstr>Calibri</vt:lpstr>
      <vt:lpstr>Calibri Light</vt:lpstr>
      <vt:lpstr>Courier New</vt:lpstr>
      <vt:lpstr>Symbol</vt:lpstr>
      <vt:lpstr>Verdana</vt:lpstr>
      <vt:lpstr>Custom Design</vt:lpstr>
      <vt:lpstr>1_Custom Design</vt:lpstr>
      <vt:lpstr>2_Custom Design</vt:lpstr>
      <vt:lpstr>2_Custom Design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Paula Picton (Swansea Bay UHB - Planning &amp; Partnerships)</cp:lastModifiedBy>
  <cp:revision>105</cp:revision>
  <dcterms:created xsi:type="dcterms:W3CDTF">2023-11-15T10:54:55Z</dcterms:created>
  <dcterms:modified xsi:type="dcterms:W3CDTF">2026-07-22T10:03:35Z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ies>
</file>