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26"/>
  </p:notesMasterIdLst>
  <p:sldIdLst>
    <p:sldId id="1899855861" r:id="rId6"/>
    <p:sldId id="1899855845" r:id="rId7"/>
    <p:sldId id="1899855847" r:id="rId8"/>
    <p:sldId id="1899855867" r:id="rId9"/>
    <p:sldId id="1899855849" r:id="rId10"/>
    <p:sldId id="1899855850" r:id="rId11"/>
    <p:sldId id="1899855846" r:id="rId12"/>
    <p:sldId id="1899855852" r:id="rId13"/>
    <p:sldId id="1899855866" r:id="rId14"/>
    <p:sldId id="1899855851" r:id="rId15"/>
    <p:sldId id="1899855854" r:id="rId16"/>
    <p:sldId id="1899855856" r:id="rId17"/>
    <p:sldId id="1899855857" r:id="rId18"/>
    <p:sldId id="1899855860" r:id="rId19"/>
    <p:sldId id="1899855859" r:id="rId20"/>
    <p:sldId id="1899855862" r:id="rId21"/>
    <p:sldId id="1899855858" r:id="rId22"/>
    <p:sldId id="1899855863" r:id="rId23"/>
    <p:sldId id="1899855864" r:id="rId24"/>
    <p:sldId id="189985586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52D4623-0785-4D56-585F-347A6D9CC911}" name="Claire Osmundsen-Little (Swansea Bay UHB - Finance)" initials="CO" userId="S::Claire.Osmundsen-Little@wales.nhs.uk::a0e02f38-a639-4846-8044-e2af27781390" providerId="AD"/>
  <p188:author id="{1ED58A94-87C5-F11D-64B6-BAE1DAD8914A}" name="Samantha Moss (Swansea Bay UHB - Finance)" initials="SM" userId="S::Samantha.Moss@wales.nhs.uk::775f3592-1b47-4c84-8aa6-dba87a53e385"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F4BD0A-4001-4996-A365-368D482061AE}" type="datetimeFigureOut">
              <a:rPr lang="en-GB" smtClean="0"/>
              <a:t>21/07/2026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DBB40F-3A9F-4F29-AEE0-305AE43F4661}" type="slidenum">
              <a:rPr lang="en-GB" smtClean="0"/>
              <a:t>‹#›</a:t>
            </a:fld>
            <a:endParaRPr lang="en-GB"/>
          </a:p>
        </p:txBody>
      </p:sp>
    </p:spTree>
    <p:extLst>
      <p:ext uri="{BB962C8B-B14F-4D97-AF65-F5344CB8AC3E}">
        <p14:creationId xmlns:p14="http://schemas.microsoft.com/office/powerpoint/2010/main" val="868109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dirty="0"/>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6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pt-BR" sz="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DBB40F-3A9F-4F29-AEE0-305AE43F4661}" type="slidenum">
              <a:rPr lang="en-GB" smtClean="0"/>
              <a:t>2</a:t>
            </a:fld>
            <a:endParaRPr lang="en-GB"/>
          </a:p>
        </p:txBody>
      </p:sp>
    </p:spTree>
    <p:extLst>
      <p:ext uri="{BB962C8B-B14F-4D97-AF65-F5344CB8AC3E}">
        <p14:creationId xmlns:p14="http://schemas.microsoft.com/office/powerpoint/2010/main" val="722872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DBB40F-3A9F-4F29-AEE0-305AE43F4661}" type="slidenum">
              <a:rPr lang="en-GB" smtClean="0"/>
              <a:t>4</a:t>
            </a:fld>
            <a:endParaRPr lang="en-GB"/>
          </a:p>
        </p:txBody>
      </p:sp>
    </p:spTree>
    <p:extLst>
      <p:ext uri="{BB962C8B-B14F-4D97-AF65-F5344CB8AC3E}">
        <p14:creationId xmlns:p14="http://schemas.microsoft.com/office/powerpoint/2010/main" val="1040684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DBB40F-3A9F-4F29-AEE0-305AE43F4661}" type="slidenum">
              <a:rPr lang="en-GB" smtClean="0"/>
              <a:t>10</a:t>
            </a:fld>
            <a:endParaRPr lang="en-GB"/>
          </a:p>
        </p:txBody>
      </p:sp>
    </p:spTree>
    <p:extLst>
      <p:ext uri="{BB962C8B-B14F-4D97-AF65-F5344CB8AC3E}">
        <p14:creationId xmlns:p14="http://schemas.microsoft.com/office/powerpoint/2010/main" val="3199459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BDBB40F-3A9F-4F29-AEE0-305AE43F4661}" type="slidenum">
              <a:rPr lang="en-GB" smtClean="0"/>
              <a:t>14</a:t>
            </a:fld>
            <a:endParaRPr lang="en-GB"/>
          </a:p>
        </p:txBody>
      </p:sp>
    </p:spTree>
    <p:extLst>
      <p:ext uri="{BB962C8B-B14F-4D97-AF65-F5344CB8AC3E}">
        <p14:creationId xmlns:p14="http://schemas.microsoft.com/office/powerpoint/2010/main" val="4097713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B015C-9FB5-D191-DEB1-7F29BFB1B12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5A34A8FD-778B-46F7-A758-2A044F592A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BBCA8412-FB22-10A7-4EEB-AC5468DC86F5}"/>
              </a:ext>
            </a:extLst>
          </p:cNvPr>
          <p:cNvSpPr>
            <a:spLocks noGrp="1"/>
          </p:cNvSpPr>
          <p:nvPr>
            <p:ph type="dt" sz="half" idx="10"/>
          </p:nvPr>
        </p:nvSpPr>
        <p:spPr/>
        <p:txBody>
          <a:bodyPr/>
          <a:lstStyle/>
          <a:p>
            <a:fld id="{809489A7-3288-400B-A991-6A3429A057DF}" type="datetimeFigureOut">
              <a:rPr lang="en-GB" smtClean="0"/>
              <a:t>21/07/2026</a:t>
            </a:fld>
            <a:endParaRPr lang="en-GB"/>
          </a:p>
        </p:txBody>
      </p:sp>
      <p:sp>
        <p:nvSpPr>
          <p:cNvPr id="5" name="Footer Placeholder 4">
            <a:extLst>
              <a:ext uri="{FF2B5EF4-FFF2-40B4-BE49-F238E27FC236}">
                <a16:creationId xmlns:a16="http://schemas.microsoft.com/office/drawing/2014/main" id="{089CD430-2602-501E-575D-0455A79142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312EA0-207F-6789-20A2-168E2BF610CA}"/>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499133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18625-BA6D-96AF-79F9-12C5AABED7CC}"/>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A6CB265-8021-0731-C780-43ED50E94F7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3177ECD-7F35-8616-896B-F7CD23B59626}"/>
              </a:ext>
            </a:extLst>
          </p:cNvPr>
          <p:cNvSpPr>
            <a:spLocks noGrp="1"/>
          </p:cNvSpPr>
          <p:nvPr>
            <p:ph type="dt" sz="half" idx="10"/>
          </p:nvPr>
        </p:nvSpPr>
        <p:spPr/>
        <p:txBody>
          <a:bodyPr/>
          <a:lstStyle/>
          <a:p>
            <a:fld id="{809489A7-3288-400B-A991-6A3429A057DF}" type="datetimeFigureOut">
              <a:rPr lang="en-GB" smtClean="0"/>
              <a:t>21/07/2026</a:t>
            </a:fld>
            <a:endParaRPr lang="en-GB"/>
          </a:p>
        </p:txBody>
      </p:sp>
      <p:sp>
        <p:nvSpPr>
          <p:cNvPr id="5" name="Footer Placeholder 4">
            <a:extLst>
              <a:ext uri="{FF2B5EF4-FFF2-40B4-BE49-F238E27FC236}">
                <a16:creationId xmlns:a16="http://schemas.microsoft.com/office/drawing/2014/main" id="{05FF669F-7559-7DA8-5096-D79C951F92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D0788B-F877-B9A0-FE31-2B88A6FFA4C6}"/>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446193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7E85D5-35F4-E449-B271-E67A0E5D533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AA2FB455-0912-1A51-4B8C-37BC56FD71D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8B3879F-E924-3FA5-E07A-B00DC4EBB5E5}"/>
              </a:ext>
            </a:extLst>
          </p:cNvPr>
          <p:cNvSpPr>
            <a:spLocks noGrp="1"/>
          </p:cNvSpPr>
          <p:nvPr>
            <p:ph type="dt" sz="half" idx="10"/>
          </p:nvPr>
        </p:nvSpPr>
        <p:spPr/>
        <p:txBody>
          <a:bodyPr/>
          <a:lstStyle/>
          <a:p>
            <a:fld id="{809489A7-3288-400B-A991-6A3429A057DF}" type="datetimeFigureOut">
              <a:rPr lang="en-GB" smtClean="0"/>
              <a:t>21/07/2026</a:t>
            </a:fld>
            <a:endParaRPr lang="en-GB"/>
          </a:p>
        </p:txBody>
      </p:sp>
      <p:sp>
        <p:nvSpPr>
          <p:cNvPr id="5" name="Footer Placeholder 4">
            <a:extLst>
              <a:ext uri="{FF2B5EF4-FFF2-40B4-BE49-F238E27FC236}">
                <a16:creationId xmlns:a16="http://schemas.microsoft.com/office/drawing/2014/main" id="{840319D3-697F-3148-9459-348775EA1A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5046B0-00FC-E52B-4F61-81D20CDACCEB}"/>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3140528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8573696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84340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51312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353109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271670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753071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E8D40-7D42-D877-E238-54E385A2841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3D4F196-3FEF-7EC4-A00A-1CCE4EB72F5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67CFCEB-5681-1BEE-DD5C-6AEC0705AC53}"/>
              </a:ext>
            </a:extLst>
          </p:cNvPr>
          <p:cNvSpPr>
            <a:spLocks noGrp="1"/>
          </p:cNvSpPr>
          <p:nvPr>
            <p:ph type="dt" sz="half" idx="10"/>
          </p:nvPr>
        </p:nvSpPr>
        <p:spPr/>
        <p:txBody>
          <a:bodyPr/>
          <a:lstStyle/>
          <a:p>
            <a:fld id="{809489A7-3288-400B-A991-6A3429A057DF}" type="datetimeFigureOut">
              <a:rPr lang="en-GB" smtClean="0"/>
              <a:t>21/07/2026</a:t>
            </a:fld>
            <a:endParaRPr lang="en-GB"/>
          </a:p>
        </p:txBody>
      </p:sp>
      <p:sp>
        <p:nvSpPr>
          <p:cNvPr id="5" name="Footer Placeholder 4">
            <a:extLst>
              <a:ext uri="{FF2B5EF4-FFF2-40B4-BE49-F238E27FC236}">
                <a16:creationId xmlns:a16="http://schemas.microsoft.com/office/drawing/2014/main" id="{3FD0046E-464B-B48C-841E-C7467E1D65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E5A56C-CAF0-B881-CB7D-481E21A4E640}"/>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358803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B11EF-96D7-A898-D425-62097EBB21C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86CBA7A9-44C7-7F84-961B-2DA42AB930C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0EF6A5F-0087-6C0B-8DA6-9F9EBA97D85A}"/>
              </a:ext>
            </a:extLst>
          </p:cNvPr>
          <p:cNvSpPr>
            <a:spLocks noGrp="1"/>
          </p:cNvSpPr>
          <p:nvPr>
            <p:ph type="dt" sz="half" idx="10"/>
          </p:nvPr>
        </p:nvSpPr>
        <p:spPr/>
        <p:txBody>
          <a:bodyPr/>
          <a:lstStyle/>
          <a:p>
            <a:fld id="{809489A7-3288-400B-A991-6A3429A057DF}" type="datetimeFigureOut">
              <a:rPr lang="en-GB" smtClean="0"/>
              <a:t>21/07/2026</a:t>
            </a:fld>
            <a:endParaRPr lang="en-GB"/>
          </a:p>
        </p:txBody>
      </p:sp>
      <p:sp>
        <p:nvSpPr>
          <p:cNvPr id="5" name="Footer Placeholder 4">
            <a:extLst>
              <a:ext uri="{FF2B5EF4-FFF2-40B4-BE49-F238E27FC236}">
                <a16:creationId xmlns:a16="http://schemas.microsoft.com/office/drawing/2014/main" id="{44E503EF-5A40-0E3C-7D2B-5050C983C1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D0DAF42-CB8F-A6AE-A3B8-0F72E8C79392}"/>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30189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57F02-3E9A-91FE-B877-59340AE2AFF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688801E-9444-DDED-A299-F445DD99659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2371C51E-A2DD-874B-44A3-0CD032AAD6C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7903F3DA-1EE1-A29B-1F75-F6AE1DAA6D59}"/>
              </a:ext>
            </a:extLst>
          </p:cNvPr>
          <p:cNvSpPr>
            <a:spLocks noGrp="1"/>
          </p:cNvSpPr>
          <p:nvPr>
            <p:ph type="dt" sz="half" idx="10"/>
          </p:nvPr>
        </p:nvSpPr>
        <p:spPr/>
        <p:txBody>
          <a:bodyPr/>
          <a:lstStyle/>
          <a:p>
            <a:fld id="{809489A7-3288-400B-A991-6A3429A057DF}" type="datetimeFigureOut">
              <a:rPr lang="en-GB" smtClean="0"/>
              <a:t>21/07/2026</a:t>
            </a:fld>
            <a:endParaRPr lang="en-GB"/>
          </a:p>
        </p:txBody>
      </p:sp>
      <p:sp>
        <p:nvSpPr>
          <p:cNvPr id="6" name="Footer Placeholder 5">
            <a:extLst>
              <a:ext uri="{FF2B5EF4-FFF2-40B4-BE49-F238E27FC236}">
                <a16:creationId xmlns:a16="http://schemas.microsoft.com/office/drawing/2014/main" id="{A471DEC2-D442-1486-26ED-44B783D43E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D064EF-1653-C3CF-E66F-D4F2C6BE0E50}"/>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123447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2F8A5-FAF0-E90C-C714-82FA3E7585A7}"/>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AEC272D7-E995-4006-8EB5-D0F7E8CF30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E353B22-43D4-E656-BAE9-C7D937363D2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3D94FA11-03FC-6792-B331-6000699E51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D2E84EA-174D-0379-EA5B-647309ADFD1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FF9458FD-E819-8077-FB24-735D90E2C154}"/>
              </a:ext>
            </a:extLst>
          </p:cNvPr>
          <p:cNvSpPr>
            <a:spLocks noGrp="1"/>
          </p:cNvSpPr>
          <p:nvPr>
            <p:ph type="dt" sz="half" idx="10"/>
          </p:nvPr>
        </p:nvSpPr>
        <p:spPr/>
        <p:txBody>
          <a:bodyPr/>
          <a:lstStyle/>
          <a:p>
            <a:fld id="{809489A7-3288-400B-A991-6A3429A057DF}" type="datetimeFigureOut">
              <a:rPr lang="en-GB" smtClean="0"/>
              <a:t>21/07/2026</a:t>
            </a:fld>
            <a:endParaRPr lang="en-GB"/>
          </a:p>
        </p:txBody>
      </p:sp>
      <p:sp>
        <p:nvSpPr>
          <p:cNvPr id="8" name="Footer Placeholder 7">
            <a:extLst>
              <a:ext uri="{FF2B5EF4-FFF2-40B4-BE49-F238E27FC236}">
                <a16:creationId xmlns:a16="http://schemas.microsoft.com/office/drawing/2014/main" id="{8739166B-C0D3-FA22-CB7C-88ECFDA7CB2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BDBB598-05CF-938D-8045-FA63228D8BD0}"/>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2948569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75666-081A-6F14-7650-5B9ECB1FEBC4}"/>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79C17DF-ED64-D4D8-40A6-6748EE24A3CE}"/>
              </a:ext>
            </a:extLst>
          </p:cNvPr>
          <p:cNvSpPr>
            <a:spLocks noGrp="1"/>
          </p:cNvSpPr>
          <p:nvPr>
            <p:ph type="dt" sz="half" idx="10"/>
          </p:nvPr>
        </p:nvSpPr>
        <p:spPr/>
        <p:txBody>
          <a:bodyPr/>
          <a:lstStyle/>
          <a:p>
            <a:fld id="{809489A7-3288-400B-A991-6A3429A057DF}" type="datetimeFigureOut">
              <a:rPr lang="en-GB" smtClean="0"/>
              <a:t>21/07/2026</a:t>
            </a:fld>
            <a:endParaRPr lang="en-GB"/>
          </a:p>
        </p:txBody>
      </p:sp>
      <p:sp>
        <p:nvSpPr>
          <p:cNvPr id="4" name="Footer Placeholder 3">
            <a:extLst>
              <a:ext uri="{FF2B5EF4-FFF2-40B4-BE49-F238E27FC236}">
                <a16:creationId xmlns:a16="http://schemas.microsoft.com/office/drawing/2014/main" id="{8D3DBABD-079B-C97B-0181-2E6FD074115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60F80C3-792F-FFCC-87C8-05975ED122F8}"/>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2710790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7FAF2E-4E86-C44B-95A8-3FD0D6FF2221}"/>
              </a:ext>
            </a:extLst>
          </p:cNvPr>
          <p:cNvSpPr>
            <a:spLocks noGrp="1"/>
          </p:cNvSpPr>
          <p:nvPr>
            <p:ph type="dt" sz="half" idx="10"/>
          </p:nvPr>
        </p:nvSpPr>
        <p:spPr/>
        <p:txBody>
          <a:bodyPr/>
          <a:lstStyle/>
          <a:p>
            <a:fld id="{809489A7-3288-400B-A991-6A3429A057DF}" type="datetimeFigureOut">
              <a:rPr lang="en-GB" smtClean="0"/>
              <a:t>21/07/2026</a:t>
            </a:fld>
            <a:endParaRPr lang="en-GB"/>
          </a:p>
        </p:txBody>
      </p:sp>
      <p:sp>
        <p:nvSpPr>
          <p:cNvPr id="3" name="Footer Placeholder 2">
            <a:extLst>
              <a:ext uri="{FF2B5EF4-FFF2-40B4-BE49-F238E27FC236}">
                <a16:creationId xmlns:a16="http://schemas.microsoft.com/office/drawing/2014/main" id="{96CEFA10-F332-0243-71E9-B095A9DD2AE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54C4386-1446-892B-D8F4-7915FC24388E}"/>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1286256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AF2E-B1C2-4020-B1B3-F4FE8555BB2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964B69B-5870-488F-05DA-0D0C0C387A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B40D2370-9716-BDB2-AF7A-F851F9219E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54C0E21-1603-F603-E01D-E32CAD0BA8E5}"/>
              </a:ext>
            </a:extLst>
          </p:cNvPr>
          <p:cNvSpPr>
            <a:spLocks noGrp="1"/>
          </p:cNvSpPr>
          <p:nvPr>
            <p:ph type="dt" sz="half" idx="10"/>
          </p:nvPr>
        </p:nvSpPr>
        <p:spPr/>
        <p:txBody>
          <a:bodyPr/>
          <a:lstStyle/>
          <a:p>
            <a:fld id="{809489A7-3288-400B-A991-6A3429A057DF}" type="datetimeFigureOut">
              <a:rPr lang="en-GB" smtClean="0"/>
              <a:t>21/07/2026</a:t>
            </a:fld>
            <a:endParaRPr lang="en-GB"/>
          </a:p>
        </p:txBody>
      </p:sp>
      <p:sp>
        <p:nvSpPr>
          <p:cNvPr id="6" name="Footer Placeholder 5">
            <a:extLst>
              <a:ext uri="{FF2B5EF4-FFF2-40B4-BE49-F238E27FC236}">
                <a16:creationId xmlns:a16="http://schemas.microsoft.com/office/drawing/2014/main" id="{5EBD4382-AE7D-7752-1E61-E75A31C1816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30791B-D481-F962-0946-5A77DD6E87AB}"/>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122674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6D486-F3C8-DC47-17AE-4149E7C24E2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81DA0B3-4009-109D-CA36-6FD6001458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D8D705E-A9D6-5905-2589-447AAA32A3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2869BB1-5F0D-648B-2924-B3EA00D14384}"/>
              </a:ext>
            </a:extLst>
          </p:cNvPr>
          <p:cNvSpPr>
            <a:spLocks noGrp="1"/>
          </p:cNvSpPr>
          <p:nvPr>
            <p:ph type="dt" sz="half" idx="10"/>
          </p:nvPr>
        </p:nvSpPr>
        <p:spPr/>
        <p:txBody>
          <a:bodyPr/>
          <a:lstStyle/>
          <a:p>
            <a:fld id="{809489A7-3288-400B-A991-6A3429A057DF}" type="datetimeFigureOut">
              <a:rPr lang="en-GB" smtClean="0"/>
              <a:t>21/07/2026</a:t>
            </a:fld>
            <a:endParaRPr lang="en-GB"/>
          </a:p>
        </p:txBody>
      </p:sp>
      <p:sp>
        <p:nvSpPr>
          <p:cNvPr id="6" name="Footer Placeholder 5">
            <a:extLst>
              <a:ext uri="{FF2B5EF4-FFF2-40B4-BE49-F238E27FC236}">
                <a16:creationId xmlns:a16="http://schemas.microsoft.com/office/drawing/2014/main" id="{D0C22C12-F031-AF9F-4A44-9241B0874A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1457893-BA01-0E2C-4BAD-4825B46D9D4F}"/>
              </a:ext>
            </a:extLst>
          </p:cNvPr>
          <p:cNvSpPr>
            <a:spLocks noGrp="1"/>
          </p:cNvSpPr>
          <p:nvPr>
            <p:ph type="sldNum" sz="quarter" idx="12"/>
          </p:nvPr>
        </p:nvSpPr>
        <p:spPr/>
        <p:txBody>
          <a:bodyPr/>
          <a:lstStyle/>
          <a:p>
            <a:fld id="{985BC238-EF20-4AF8-8B42-CBD5239AA80D}" type="slidenum">
              <a:rPr lang="en-GB" smtClean="0"/>
              <a:t>‹#›</a:t>
            </a:fld>
            <a:endParaRPr lang="en-GB"/>
          </a:p>
        </p:txBody>
      </p:sp>
    </p:spTree>
    <p:extLst>
      <p:ext uri="{BB962C8B-B14F-4D97-AF65-F5344CB8AC3E}">
        <p14:creationId xmlns:p14="http://schemas.microsoft.com/office/powerpoint/2010/main" val="3121089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74C575-1439-D23A-2F4F-ED2F21AD73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D25CBA1A-0A5A-9225-F265-2AD2FB9CE6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70503A1-E082-A436-CFEB-4503832116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09489A7-3288-400B-A991-6A3429A057DF}" type="datetimeFigureOut">
              <a:rPr lang="en-GB" smtClean="0"/>
              <a:t>21/07/2026</a:t>
            </a:fld>
            <a:endParaRPr lang="en-GB"/>
          </a:p>
        </p:txBody>
      </p:sp>
      <p:sp>
        <p:nvSpPr>
          <p:cNvPr id="5" name="Footer Placeholder 4">
            <a:extLst>
              <a:ext uri="{FF2B5EF4-FFF2-40B4-BE49-F238E27FC236}">
                <a16:creationId xmlns:a16="http://schemas.microsoft.com/office/drawing/2014/main" id="{E43B225E-4097-A748-6F1A-8696890F2C9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5C56B51-6946-9EC0-BD14-5D6165AB95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85BC238-EF20-4AF8-8B42-CBD5239AA80D}" type="slidenum">
              <a:rPr lang="en-GB" smtClean="0"/>
              <a:t>‹#›</a:t>
            </a:fld>
            <a:endParaRPr lang="en-GB"/>
          </a:p>
        </p:txBody>
      </p:sp>
    </p:spTree>
    <p:extLst>
      <p:ext uri="{BB962C8B-B14F-4D97-AF65-F5344CB8AC3E}">
        <p14:creationId xmlns:p14="http://schemas.microsoft.com/office/powerpoint/2010/main" val="14856690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333271184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4.png"/><Relationship Id="rId7"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slide" Target="slide10.xml"/><Relationship Id="rId4" Type="http://schemas.openxmlformats.org/officeDocument/2006/relationships/image" Target="../media/image5.svg"/></Relationships>
</file>

<file path=ppt/slides/_rels/slide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9.emf"/><Relationship Id="rId5" Type="http://schemas.openxmlformats.org/officeDocument/2006/relationships/slide" Target="slide3.xml"/><Relationship Id="rId4" Type="http://schemas.openxmlformats.org/officeDocument/2006/relationships/slide" Target="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0.emf"/><Relationship Id="rId5" Type="http://schemas.openxmlformats.org/officeDocument/2006/relationships/slide" Target="slide3.xml"/><Relationship Id="rId4" Type="http://schemas.openxmlformats.org/officeDocument/2006/relationships/slide" Target="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1.emf"/><Relationship Id="rId5" Type="http://schemas.openxmlformats.org/officeDocument/2006/relationships/slide" Target="slide3.xml"/><Relationship Id="rId4" Type="http://schemas.openxmlformats.org/officeDocument/2006/relationships/slide" Target="slide11.xml"/></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4.png"/><Relationship Id="rId7"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slide" Target="slide11.xml"/><Relationship Id="rId10" Type="http://schemas.openxmlformats.org/officeDocument/2006/relationships/image" Target="../media/image35.png"/><Relationship Id="rId4" Type="http://schemas.openxmlformats.org/officeDocument/2006/relationships/image" Target="../media/image5.svg"/><Relationship Id="rId9"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6.emf"/><Relationship Id="rId5" Type="http://schemas.openxmlformats.org/officeDocument/2006/relationships/slide" Target="slide3.xml"/><Relationship Id="rId4" Type="http://schemas.openxmlformats.org/officeDocument/2006/relationships/slide" Target="slide11.xml"/></Relationships>
</file>

<file path=ppt/slides/_rels/slide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7.emf"/><Relationship Id="rId5" Type="http://schemas.openxmlformats.org/officeDocument/2006/relationships/slide" Target="slide3.xml"/><Relationship Id="rId4" Type="http://schemas.openxmlformats.org/officeDocument/2006/relationships/slide" Target="slide11.xml"/></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8.emf"/><Relationship Id="rId5" Type="http://schemas.openxmlformats.org/officeDocument/2006/relationships/slide" Target="slide3.xml"/><Relationship Id="rId4" Type="http://schemas.openxmlformats.org/officeDocument/2006/relationships/slide" Target="slide11.xml"/></Relationships>
</file>

<file path=ppt/slides/_rels/slide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9.emf"/><Relationship Id="rId5" Type="http://schemas.openxmlformats.org/officeDocument/2006/relationships/slide" Target="slide3.xml"/><Relationship Id="rId4" Type="http://schemas.openxmlformats.org/officeDocument/2006/relationships/slide" Target="slide11.xml"/></Relationships>
</file>

<file path=ppt/slides/_rels/slide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40.emf"/><Relationship Id="rId5" Type="http://schemas.openxmlformats.org/officeDocument/2006/relationships/slide" Target="slide3.xml"/><Relationship Id="rId4" Type="http://schemas.openxmlformats.org/officeDocument/2006/relationships/slide" Target="slide1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svg"/></Relationships>
</file>

<file path=ppt/slides/_rels/slide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41.emf"/><Relationship Id="rId5" Type="http://schemas.openxmlformats.org/officeDocument/2006/relationships/slide" Target="slide3.xml"/><Relationship Id="rId4" Type="http://schemas.openxmlformats.org/officeDocument/2006/relationships/slide" Target="slide11.xml"/></Relationships>
</file>

<file path=ppt/slides/_rels/slide3.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svg"/><Relationship Id="rId7" Type="http://schemas.openxmlformats.org/officeDocument/2006/relationships/image" Target="../media/image9.emf"/><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slide" Target="slide10.xml"/><Relationship Id="rId4" Type="http://schemas.openxmlformats.org/officeDocument/2006/relationships/slide" Target="slide6.xml"/></Relationships>
</file>

<file path=ppt/slides/_rels/slide4.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4.png"/><Relationship Id="rId7" Type="http://schemas.openxmlformats.org/officeDocument/2006/relationships/image" Target="../media/image11.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slide" Target="slide10.xml"/><Relationship Id="rId5" Type="http://schemas.openxmlformats.org/officeDocument/2006/relationships/slide" Target="slide6.xml"/><Relationship Id="rId10" Type="http://schemas.openxmlformats.org/officeDocument/2006/relationships/image" Target="../media/image14.emf"/><Relationship Id="rId4" Type="http://schemas.openxmlformats.org/officeDocument/2006/relationships/image" Target="../media/image5.svg"/><Relationship Id="rId9" Type="http://schemas.openxmlformats.org/officeDocument/2006/relationships/image" Target="../media/image13.emf"/></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5.svg"/><Relationship Id="rId7" Type="http://schemas.openxmlformats.org/officeDocument/2006/relationships/image" Target="../media/image16.emf"/><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slide" Target="slide10.xml"/><Relationship Id="rId4" Type="http://schemas.openxmlformats.org/officeDocument/2006/relationships/slide" Target="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5.svg"/><Relationship Id="rId7" Type="http://schemas.openxmlformats.org/officeDocument/2006/relationships/image" Target="../media/image19.emf"/><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slide" Target="slide10.xml"/><Relationship Id="rId4" Type="http://schemas.openxmlformats.org/officeDocument/2006/relationships/slide" Target="slide5.xml"/></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5.svg"/><Relationship Id="rId7" Type="http://schemas.openxmlformats.org/officeDocument/2006/relationships/image" Target="../media/image22.emf"/><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slide" Target="slide5.xml"/><Relationship Id="rId4" Type="http://schemas.openxmlformats.org/officeDocument/2006/relationships/slide" Target="slide6.xml"/></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5.svg"/><Relationship Id="rId7"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4.emf"/><Relationship Id="rId5" Type="http://schemas.openxmlformats.org/officeDocument/2006/relationships/slide" Target="slide3.xml"/><Relationship Id="rId4" Type="http://schemas.openxmlformats.org/officeDocument/2006/relationships/slide" Target="slide10.xml"/></Relationships>
</file>

<file path=ppt/slides/_rels/slide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slide" Target="slide3.xml"/><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noGrp="1"/>
          </p:cNvSpPr>
          <p:nvPr>
            <p:ph type="body" sz="quarter" idx="10"/>
          </p:nvPr>
        </p:nvSpPr>
        <p:spPr>
          <a:xfrm>
            <a:off x="227668" y="2135194"/>
            <a:ext cx="10556853" cy="2331664"/>
          </a:xfrm>
          <a:prstGeom prst="rect">
            <a:avLst/>
          </a:prstGeom>
          <a:noFill/>
        </p:spPr>
        <p:txBody>
          <a:bodyPr wrap="square" rtlCol="0">
            <a:spAutoFit/>
          </a:bodyPr>
          <a:lstStyle/>
          <a:p>
            <a:r>
              <a:rPr lang="en-GB" sz="3638" dirty="0"/>
              <a:t>Annex 1</a:t>
            </a:r>
          </a:p>
          <a:p>
            <a:r>
              <a:rPr lang="en-GB" sz="3638" dirty="0"/>
              <a:t>Detail Financial Position</a:t>
            </a:r>
          </a:p>
          <a:p>
            <a:r>
              <a:rPr lang="en-GB" sz="3638" dirty="0"/>
              <a:t>Month 3 FY 2026/27 </a:t>
            </a:r>
          </a:p>
          <a:p>
            <a:endParaRPr lang="en-GB" sz="3638" dirty="0"/>
          </a:p>
        </p:txBody>
      </p:sp>
    </p:spTree>
    <p:extLst>
      <p:ext uri="{BB962C8B-B14F-4D97-AF65-F5344CB8AC3E}">
        <p14:creationId xmlns:p14="http://schemas.microsoft.com/office/powerpoint/2010/main" val="3397630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5F67CB-19BB-B467-C6EE-00FCAD77F31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8EB9D3C2-D5DD-421F-9BEF-DAF1DB53418C}"/>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FC24A6D1-37F7-5C27-A0AB-A00AD99E9974}"/>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Savings Insights</a:t>
            </a:r>
          </a:p>
        </p:txBody>
      </p:sp>
      <p:pic>
        <p:nvPicPr>
          <p:cNvPr id="5" name="Picture 4">
            <a:extLst>
              <a:ext uri="{FF2B5EF4-FFF2-40B4-BE49-F238E27FC236}">
                <a16:creationId xmlns:a16="http://schemas.microsoft.com/office/drawing/2014/main" id="{AB1323CD-216B-7A56-D2EB-6A022E89D163}"/>
              </a:ext>
            </a:extLst>
          </p:cNvPr>
          <p:cNvPicPr>
            <a:picLocks noChangeAspect="1"/>
          </p:cNvPicPr>
          <p:nvPr/>
        </p:nvPicPr>
        <p:blipFill>
          <a:blip r:embed="rId3"/>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2CC050FB-537F-FD99-9820-83AC9375AA29}"/>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D4623618-B84C-7966-5EEF-2DCEB5148896}"/>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BF248362-AA91-93AC-AC36-16A054F3396B}"/>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5" action="ppaction://hlinksldjump"/>
            <a:extLst>
              <a:ext uri="{FF2B5EF4-FFF2-40B4-BE49-F238E27FC236}">
                <a16:creationId xmlns:a16="http://schemas.microsoft.com/office/drawing/2014/main" id="{4C116E33-284D-DDAD-2F72-7A336E8A6C22}"/>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sp>
        <p:nvSpPr>
          <p:cNvPr id="10" name="Rectangle: Top Corners Rounded 9">
            <a:hlinkClick r:id="rId6" action="ppaction://hlinksldjump"/>
            <a:extLst>
              <a:ext uri="{FF2B5EF4-FFF2-40B4-BE49-F238E27FC236}">
                <a16:creationId xmlns:a16="http://schemas.microsoft.com/office/drawing/2014/main" id="{A9930EA5-61C8-1597-76AD-F35FB878760E}"/>
              </a:ext>
            </a:extLst>
          </p:cNvPr>
          <p:cNvSpPr/>
          <p:nvPr/>
        </p:nvSpPr>
        <p:spPr>
          <a:xfrm>
            <a:off x="3173587" y="838074"/>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09882797-92A6-5218-9DDF-12E1D071CDF5}"/>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grpSp>
        <p:nvGrpSpPr>
          <p:cNvPr id="14" name="Group 13">
            <a:extLst>
              <a:ext uri="{FF2B5EF4-FFF2-40B4-BE49-F238E27FC236}">
                <a16:creationId xmlns:a16="http://schemas.microsoft.com/office/drawing/2014/main" id="{45532FFD-F923-88DC-567A-488FC5DB0A5A}"/>
              </a:ext>
            </a:extLst>
          </p:cNvPr>
          <p:cNvGrpSpPr>
            <a:grpSpLocks/>
          </p:cNvGrpSpPr>
          <p:nvPr/>
        </p:nvGrpSpPr>
        <p:grpSpPr>
          <a:xfrm>
            <a:off x="137949" y="1232757"/>
            <a:ext cx="11885084" cy="950407"/>
            <a:chOff x="137949" y="1255041"/>
            <a:chExt cx="11885084" cy="1272007"/>
          </a:xfrm>
        </p:grpSpPr>
        <p:sp>
          <p:nvSpPr>
            <p:cNvPr id="26" name="Rectangle 25">
              <a:extLst>
                <a:ext uri="{FF2B5EF4-FFF2-40B4-BE49-F238E27FC236}">
                  <a16:creationId xmlns:a16="http://schemas.microsoft.com/office/drawing/2014/main" id="{DC8F6BDB-2DDC-D5CC-F09B-063EFAB653CD}"/>
                </a:ext>
              </a:extLst>
            </p:cNvPr>
            <p:cNvSpPr>
              <a:spLocks/>
            </p:cNvSpPr>
            <p:nvPr/>
          </p:nvSpPr>
          <p:spPr>
            <a:xfrm>
              <a:off x="3625078" y="1255041"/>
              <a:ext cx="2700000" cy="1251283"/>
            </a:xfrm>
            <a:prstGeom prst="rect">
              <a:avLst/>
            </a:prstGeom>
            <a:solidFill>
              <a:schemeClr val="accent1">
                <a:lumMod val="20000"/>
                <a:lumOff val="80000"/>
              </a:schemeClr>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kern="1200" cap="none" spc="0" normalizeH="0" baseline="0" noProof="0" dirty="0">
                  <a:ln>
                    <a:noFill/>
                  </a:ln>
                  <a:solidFill>
                    <a:srgbClr val="002060"/>
                  </a:solidFill>
                  <a:effectLst/>
                  <a:uLnTx/>
                  <a:uFillTx/>
                  <a:latin typeface="Arial"/>
                  <a:ea typeface="+mn-ea"/>
                  <a:cs typeface="+mn-cs"/>
                </a:rPr>
                <a:t>Recurrent Savings</a:t>
              </a:r>
            </a:p>
            <a:p>
              <a:pPr marL="0" marR="0" lvl="0" indent="0" algn="ctr" defTabSz="914400" rtl="0" eaLnBrk="1" fontAlgn="auto" latinLnBrk="0" hangingPunct="1">
                <a:lnSpc>
                  <a:spcPct val="100000"/>
                </a:lnSpc>
                <a:spcBef>
                  <a:spcPts val="50"/>
                </a:spcBef>
                <a:spcAft>
                  <a:spcPts val="0"/>
                </a:spcAft>
                <a:buClrTx/>
                <a:buSzTx/>
                <a:buFontTx/>
                <a:buNone/>
                <a:tabLst/>
                <a:defRPr/>
              </a:pPr>
              <a:r>
                <a:rPr kumimoji="0" lang="en-GB" sz="1200" i="0" u="none" kern="1200" cap="none" spc="0" normalizeH="0" baseline="0" noProof="0" dirty="0">
                  <a:ln>
                    <a:noFill/>
                  </a:ln>
                  <a:solidFill>
                    <a:srgbClr val="002060"/>
                  </a:solidFill>
                  <a:effectLst/>
                  <a:uLnTx/>
                  <a:uFillTx/>
                  <a:latin typeface="Arial"/>
                  <a:ea typeface="+mn-ea"/>
                  <a:cs typeface="+mn-cs"/>
                </a:rPr>
                <a:t>Target = £65m</a:t>
              </a:r>
            </a:p>
            <a:p>
              <a:pPr marL="0" marR="0" lvl="0" indent="0" algn="ctr" defTabSz="914400" rtl="0" eaLnBrk="1" fontAlgn="auto" latinLnBrk="0" hangingPunct="1">
                <a:lnSpc>
                  <a:spcPct val="100000"/>
                </a:lnSpc>
                <a:spcBef>
                  <a:spcPts val="50"/>
                </a:spcBef>
                <a:spcAft>
                  <a:spcPts val="0"/>
                </a:spcAft>
                <a:buClrTx/>
                <a:buSzTx/>
                <a:buFontTx/>
                <a:buNone/>
                <a:tabLst/>
                <a:defRPr/>
              </a:pPr>
              <a:r>
                <a:rPr kumimoji="0" lang="en-GB" sz="1200" i="0" u="none" kern="1200" cap="none" spc="0" normalizeH="0" baseline="0" noProof="0" dirty="0">
                  <a:ln>
                    <a:noFill/>
                  </a:ln>
                  <a:solidFill>
                    <a:srgbClr val="002060"/>
                  </a:solidFill>
                  <a:effectLst/>
                  <a:uLnTx/>
                  <a:uFillTx/>
                  <a:latin typeface="Arial"/>
                  <a:ea typeface="+mn-ea"/>
                  <a:cs typeface="+mn-cs"/>
                </a:rPr>
                <a:t>Green &amp; Amber =  £</a:t>
              </a:r>
              <a:r>
                <a:rPr lang="en-GB" sz="1200" dirty="0">
                  <a:solidFill>
                    <a:srgbClr val="002060"/>
                  </a:solidFill>
                  <a:latin typeface="Arial"/>
                </a:rPr>
                <a:t>24</a:t>
              </a:r>
              <a:r>
                <a:rPr kumimoji="0" lang="en-GB" sz="1200" i="0" u="none" kern="1200" cap="none" spc="0" normalizeH="0" baseline="0" noProof="0" dirty="0">
                  <a:ln>
                    <a:noFill/>
                  </a:ln>
                  <a:solidFill>
                    <a:srgbClr val="002060"/>
                  </a:solidFill>
                  <a:effectLst/>
                  <a:uLnTx/>
                  <a:uFillTx/>
                  <a:latin typeface="Arial"/>
                  <a:ea typeface="+mn-ea"/>
                  <a:cs typeface="+mn-cs"/>
                </a:rPr>
                <a:t>.</a:t>
              </a:r>
              <a:r>
                <a:rPr lang="en-GB" sz="1200" dirty="0">
                  <a:solidFill>
                    <a:srgbClr val="002060"/>
                  </a:solidFill>
                  <a:latin typeface="Arial"/>
                </a:rPr>
                <a:t>4</a:t>
              </a:r>
              <a:r>
                <a:rPr kumimoji="0" lang="en-GB" sz="1200" i="0" u="none" kern="1200" cap="none" spc="0" normalizeH="0" baseline="0" noProof="0" dirty="0">
                  <a:ln>
                    <a:noFill/>
                  </a:ln>
                  <a:solidFill>
                    <a:srgbClr val="002060"/>
                  </a:solidFill>
                  <a:effectLst/>
                  <a:uLnTx/>
                  <a:uFillTx/>
                  <a:latin typeface="Arial"/>
                  <a:ea typeface="+mn-ea"/>
                  <a:cs typeface="+mn-cs"/>
                </a:rPr>
                <a:t>m</a:t>
              </a:r>
            </a:p>
            <a:p>
              <a:pPr marL="0" marR="0" lvl="0" indent="0" algn="ctr" defTabSz="914400" rtl="0" eaLnBrk="1" fontAlgn="auto" latinLnBrk="0" hangingPunct="1">
                <a:lnSpc>
                  <a:spcPct val="100000"/>
                </a:lnSpc>
                <a:spcBef>
                  <a:spcPts val="50"/>
                </a:spcBef>
                <a:spcAft>
                  <a:spcPts val="0"/>
                </a:spcAft>
                <a:buClrTx/>
                <a:buSzTx/>
                <a:buFontTx/>
                <a:buNone/>
                <a:tabLst/>
                <a:defRPr/>
              </a:pPr>
              <a:r>
                <a:rPr lang="en-GB" sz="1200" dirty="0">
                  <a:solidFill>
                    <a:srgbClr val="002060"/>
                  </a:solidFill>
                  <a:latin typeface="Arial"/>
                </a:rPr>
                <a:t>38%</a:t>
              </a:r>
              <a:endParaRPr kumimoji="0" lang="en-GB" sz="1200" i="0" u="none" kern="1200" cap="none" spc="0" normalizeH="0" baseline="0" noProof="0" dirty="0">
                <a:ln>
                  <a:noFill/>
                </a:ln>
                <a:solidFill>
                  <a:srgbClr val="002060"/>
                </a:solidFill>
                <a:effectLst/>
                <a:uLnTx/>
                <a:uFillTx/>
                <a:latin typeface="Arial"/>
                <a:ea typeface="+mn-ea"/>
                <a:cs typeface="+mn-cs"/>
              </a:endParaRPr>
            </a:p>
          </p:txBody>
        </p:sp>
        <p:sp>
          <p:nvSpPr>
            <p:cNvPr id="28" name="Rectangle 27">
              <a:extLst>
                <a:ext uri="{FF2B5EF4-FFF2-40B4-BE49-F238E27FC236}">
                  <a16:creationId xmlns:a16="http://schemas.microsoft.com/office/drawing/2014/main" id="{1ABC9DD3-0E11-59BC-4056-F8614C2CD708}"/>
                </a:ext>
              </a:extLst>
            </p:cNvPr>
            <p:cNvSpPr>
              <a:spLocks/>
            </p:cNvSpPr>
            <p:nvPr/>
          </p:nvSpPr>
          <p:spPr>
            <a:xfrm>
              <a:off x="761720" y="1255041"/>
              <a:ext cx="2700000" cy="1253765"/>
            </a:xfrm>
            <a:prstGeom prst="rect">
              <a:avLst/>
            </a:prstGeom>
            <a:solidFill>
              <a:schemeClr val="accent1">
                <a:lumMod val="20000"/>
                <a:lumOff val="80000"/>
              </a:schemeClr>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rial"/>
                  <a:ea typeface="+mn-ea"/>
                  <a:cs typeface="+mn-cs"/>
                </a:rPr>
                <a:t>In Year Savings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002060"/>
                  </a:solidFill>
                  <a:effectLst/>
                  <a:uLnTx/>
                  <a:uFillTx/>
                  <a:latin typeface="Arial"/>
                  <a:ea typeface="+mn-ea"/>
                  <a:cs typeface="+mn-cs"/>
                </a:rPr>
                <a:t>Target = £</a:t>
              </a:r>
              <a:r>
                <a:rPr lang="en-GB" sz="1200" dirty="0">
                  <a:solidFill>
                    <a:srgbClr val="002060"/>
                  </a:solidFill>
                  <a:latin typeface="Arial"/>
                </a:rPr>
                <a:t>65</a:t>
              </a:r>
              <a:r>
                <a:rPr kumimoji="0" lang="en-GB" sz="1200" i="0" u="none" strike="noStrike" kern="1200" cap="none" spc="0" normalizeH="0" baseline="0" noProof="0" dirty="0">
                  <a:ln>
                    <a:noFill/>
                  </a:ln>
                  <a:solidFill>
                    <a:srgbClr val="002060"/>
                  </a:solidFill>
                  <a:effectLst/>
                  <a:uLnTx/>
                  <a:uFillTx/>
                  <a:latin typeface="Arial"/>
                  <a:ea typeface="+mn-ea"/>
                  <a:cs typeface="+mn-cs"/>
                </a:rPr>
                <a:t>m</a:t>
              </a:r>
            </a:p>
            <a:p>
              <a:pPr marL="0" marR="0" lvl="0" indent="0" algn="ctr" defTabSz="914400" rtl="0" eaLnBrk="1" fontAlgn="auto" latinLnBrk="0" hangingPunct="1">
                <a:lnSpc>
                  <a:spcPct val="100000"/>
                </a:lnSpc>
                <a:spcBef>
                  <a:spcPts val="5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Arial"/>
                  <a:ea typeface="+mn-ea"/>
                  <a:cs typeface="+mn-cs"/>
                </a:rPr>
                <a:t>Green &amp; Amber = £</a:t>
              </a:r>
              <a:r>
                <a:rPr lang="en-GB" sz="1200" dirty="0">
                  <a:solidFill>
                    <a:srgbClr val="002060"/>
                  </a:solidFill>
                  <a:latin typeface="Arial"/>
                </a:rPr>
                <a:t>30</a:t>
              </a:r>
              <a:r>
                <a:rPr kumimoji="0" lang="en-GB" sz="1200" b="0" i="0" u="none" strike="noStrike" kern="1200" cap="none" spc="0" normalizeH="0" baseline="0" noProof="0" dirty="0">
                  <a:ln>
                    <a:noFill/>
                  </a:ln>
                  <a:solidFill>
                    <a:srgbClr val="002060"/>
                  </a:solidFill>
                  <a:effectLst/>
                  <a:uLnTx/>
                  <a:uFillTx/>
                  <a:latin typeface="Arial"/>
                  <a:ea typeface="+mn-ea"/>
                  <a:cs typeface="+mn-cs"/>
                </a:rPr>
                <a:t>.9m</a:t>
              </a:r>
            </a:p>
            <a:p>
              <a:pPr marL="0" marR="0" lvl="0" indent="0" algn="ctr" defTabSz="914400" rtl="0" eaLnBrk="1" fontAlgn="auto" latinLnBrk="0" hangingPunct="1">
                <a:lnSpc>
                  <a:spcPct val="100000"/>
                </a:lnSpc>
                <a:spcBef>
                  <a:spcPts val="50"/>
                </a:spcBef>
                <a:spcAft>
                  <a:spcPts val="0"/>
                </a:spcAft>
                <a:buClrTx/>
                <a:buSzTx/>
                <a:buFontTx/>
                <a:buNone/>
                <a:tabLst/>
                <a:defRPr/>
              </a:pPr>
              <a:r>
                <a:rPr lang="en-GB" sz="1200" dirty="0">
                  <a:solidFill>
                    <a:srgbClr val="002060"/>
                  </a:solidFill>
                  <a:latin typeface="Arial"/>
                </a:rPr>
                <a:t>48</a:t>
              </a:r>
              <a:r>
                <a:rPr kumimoji="0" lang="en-GB" sz="1200" b="0" i="0" u="none" strike="noStrike" kern="1200" cap="none" spc="0" normalizeH="0" baseline="0" noProof="0" dirty="0">
                  <a:ln>
                    <a:noFill/>
                  </a:ln>
                  <a:solidFill>
                    <a:srgbClr val="002060"/>
                  </a:solidFill>
                  <a:effectLst/>
                  <a:uLnTx/>
                  <a:uFillTx/>
                  <a:latin typeface="Arial"/>
                  <a:ea typeface="+mn-ea"/>
                  <a:cs typeface="+mn-cs"/>
                </a:rPr>
                <a:t>%</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2800" b="1" i="0" u="none" strike="noStrike" kern="1200" cap="none" spc="0" normalizeH="0" baseline="0" noProof="0" dirty="0">
                <a:ln>
                  <a:noFill/>
                </a:ln>
                <a:solidFill>
                  <a:srgbClr val="002060"/>
                </a:solidFill>
                <a:effectLst/>
                <a:uLnTx/>
                <a:uFillTx/>
                <a:latin typeface="Arial"/>
                <a:ea typeface="+mn-ea"/>
                <a:cs typeface="+mn-cs"/>
              </a:endParaRPr>
            </a:p>
          </p:txBody>
        </p:sp>
        <p:sp>
          <p:nvSpPr>
            <p:cNvPr id="29" name="Rectangle 28">
              <a:extLst>
                <a:ext uri="{FF2B5EF4-FFF2-40B4-BE49-F238E27FC236}">
                  <a16:creationId xmlns:a16="http://schemas.microsoft.com/office/drawing/2014/main" id="{7BF24E8A-327A-37E1-6D99-88E7BD12E686}"/>
                </a:ext>
              </a:extLst>
            </p:cNvPr>
            <p:cNvSpPr>
              <a:spLocks/>
            </p:cNvSpPr>
            <p:nvPr/>
          </p:nvSpPr>
          <p:spPr>
            <a:xfrm>
              <a:off x="6483054" y="1255041"/>
              <a:ext cx="2700000" cy="1253765"/>
            </a:xfrm>
            <a:prstGeom prst="rect">
              <a:avLst/>
            </a:prstGeom>
            <a:solidFill>
              <a:schemeClr val="accent1">
                <a:lumMod val="20000"/>
                <a:lumOff val="80000"/>
              </a:schemeClr>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rial"/>
                  <a:ea typeface="+mn-ea"/>
                  <a:cs typeface="+mn-cs"/>
                </a:rPr>
                <a:t>In Month Delivery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002060"/>
                  </a:solidFill>
                  <a:effectLst/>
                  <a:uLnTx/>
                  <a:uFillTx/>
                  <a:latin typeface="Arial"/>
                  <a:ea typeface="+mn-ea"/>
                  <a:cs typeface="+mn-cs"/>
                </a:rPr>
                <a:t>Target = £</a:t>
              </a:r>
              <a:r>
                <a:rPr lang="en-GB" sz="1200" dirty="0">
                  <a:solidFill>
                    <a:srgbClr val="002060"/>
                  </a:solidFill>
                  <a:latin typeface="Arial"/>
                </a:rPr>
                <a:t>5.4m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002060"/>
                  </a:solidFill>
                  <a:effectLst/>
                  <a:uLnTx/>
                  <a:uFillTx/>
                  <a:latin typeface="Arial"/>
                  <a:ea typeface="+mn-ea"/>
                  <a:cs typeface="+mn-cs"/>
                </a:rPr>
                <a:t>Achieved = </a:t>
              </a:r>
              <a:r>
                <a:rPr lang="en-GB" sz="1200" dirty="0">
                  <a:solidFill>
                    <a:srgbClr val="002060"/>
                  </a:solidFill>
                  <a:latin typeface="Arial"/>
                </a:rPr>
                <a:t>£2</a:t>
              </a:r>
              <a:r>
                <a:rPr kumimoji="0" lang="en-GB" sz="1200" i="0" u="none" strike="noStrike" kern="1200" cap="none" spc="0" normalizeH="0" baseline="0" noProof="0" dirty="0">
                  <a:ln>
                    <a:noFill/>
                  </a:ln>
                  <a:solidFill>
                    <a:srgbClr val="002060"/>
                  </a:solidFill>
                  <a:effectLst/>
                  <a:uLnTx/>
                  <a:uFillTx/>
                  <a:latin typeface="Arial"/>
                  <a:ea typeface="+mn-ea"/>
                  <a:cs typeface="+mn-cs"/>
                </a:rPr>
                <a:t>.9m</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rgbClr val="002060"/>
                  </a:solidFill>
                  <a:latin typeface="Arial"/>
                </a:rPr>
                <a:t>Gap = £2.5m</a:t>
              </a:r>
              <a:endParaRPr kumimoji="0" lang="en-GB" sz="120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p:txBody>
        </p:sp>
        <p:sp>
          <p:nvSpPr>
            <p:cNvPr id="30" name="Rectangle 29">
              <a:extLst>
                <a:ext uri="{FF2B5EF4-FFF2-40B4-BE49-F238E27FC236}">
                  <a16:creationId xmlns:a16="http://schemas.microsoft.com/office/drawing/2014/main" id="{DB1F5C3A-F0A4-4657-5E18-543C203B38BF}"/>
                </a:ext>
              </a:extLst>
            </p:cNvPr>
            <p:cNvSpPr>
              <a:spLocks/>
            </p:cNvSpPr>
            <p:nvPr/>
          </p:nvSpPr>
          <p:spPr>
            <a:xfrm>
              <a:off x="9323033" y="1273283"/>
              <a:ext cx="2700000" cy="1253765"/>
            </a:xfrm>
            <a:prstGeom prst="rect">
              <a:avLst/>
            </a:prstGeom>
            <a:solidFill>
              <a:schemeClr val="accent1">
                <a:lumMod val="20000"/>
                <a:lumOff val="80000"/>
              </a:schemeClr>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rial"/>
                  <a:ea typeface="+mn-ea"/>
                  <a:cs typeface="+mn-cs"/>
                </a:rPr>
                <a:t>YTD Delivery</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rgbClr val="002060"/>
                  </a:solidFill>
                  <a:latin typeface="Arial"/>
                </a:rPr>
                <a:t>Target = £16.3m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dirty="0">
                  <a:ln>
                    <a:noFill/>
                  </a:ln>
                  <a:solidFill>
                    <a:srgbClr val="002060"/>
                  </a:solidFill>
                  <a:effectLst/>
                  <a:uLnTx/>
                  <a:uFillTx/>
                  <a:latin typeface="Arial"/>
                  <a:ea typeface="+mn-ea"/>
                  <a:cs typeface="+mn-cs"/>
                </a:rPr>
                <a:t>Achieved = £5.8m</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rgbClr val="002060"/>
                  </a:solidFill>
                  <a:latin typeface="Arial"/>
                </a:rPr>
                <a:t>Gap = 10.4m</a:t>
              </a:r>
              <a:endParaRPr kumimoji="0" lang="en-GB" sz="1200" i="0" u="none" strike="noStrike" kern="1200" cap="none" spc="0" normalizeH="0" baseline="0" noProof="0" dirty="0">
                <a:ln>
                  <a:noFill/>
                </a:ln>
                <a:solidFill>
                  <a:srgbClr val="002060"/>
                </a:solidFill>
                <a:effectLst/>
                <a:uLnTx/>
                <a:uFillTx/>
                <a:latin typeface="Arial"/>
                <a:ea typeface="+mn-ea"/>
                <a:cs typeface="+mn-cs"/>
              </a:endParaRPr>
            </a:p>
          </p:txBody>
        </p:sp>
        <p:sp>
          <p:nvSpPr>
            <p:cNvPr id="31" name="Rectangle 30">
              <a:extLst>
                <a:ext uri="{FF2B5EF4-FFF2-40B4-BE49-F238E27FC236}">
                  <a16:creationId xmlns:a16="http://schemas.microsoft.com/office/drawing/2014/main" id="{4CB39D70-1FC7-4BE1-F95A-464A1435D784}"/>
                </a:ext>
              </a:extLst>
            </p:cNvPr>
            <p:cNvSpPr>
              <a:spLocks/>
            </p:cNvSpPr>
            <p:nvPr/>
          </p:nvSpPr>
          <p:spPr>
            <a:xfrm>
              <a:off x="137949" y="1255042"/>
              <a:ext cx="468487" cy="1253765"/>
            </a:xfrm>
            <a:prstGeom prst="rect">
              <a:avLst/>
            </a:prstGeom>
            <a:solidFill>
              <a:srgbClr val="3A4972"/>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vert="vert270" lIns="18000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Arial"/>
                  <a:ea typeface="+mn-ea"/>
                  <a:cs typeface="+mn-cs"/>
                </a:rPr>
                <a:t>Savings</a:t>
              </a:r>
              <a:br>
                <a:rPr kumimoji="0" lang="en-GB" sz="1400" b="1" i="0" u="none" strike="noStrike" kern="1200" cap="none" spc="0" normalizeH="0" baseline="0" noProof="0" dirty="0">
                  <a:ln>
                    <a:noFill/>
                  </a:ln>
                  <a:solidFill>
                    <a:srgbClr val="002060"/>
                  </a:solidFill>
                  <a:effectLst/>
                  <a:uLnTx/>
                  <a:uFillTx/>
                  <a:latin typeface="Arial"/>
                  <a:ea typeface="+mn-ea"/>
                  <a:cs typeface="+mn-cs"/>
                </a:rPr>
              </a:br>
              <a:br>
                <a:rPr kumimoji="0" lang="en-GB" sz="1400" b="1" i="0" u="none" strike="noStrike" kern="1200" cap="none" spc="0" normalizeH="0" baseline="0" noProof="0" dirty="0">
                  <a:ln>
                    <a:noFill/>
                  </a:ln>
                  <a:solidFill>
                    <a:srgbClr val="002060"/>
                  </a:solidFill>
                  <a:effectLst/>
                  <a:uLnTx/>
                  <a:uFillTx/>
                  <a:latin typeface="Arial"/>
                  <a:ea typeface="+mn-ea"/>
                  <a:cs typeface="+mn-cs"/>
                </a:rPr>
              </a:br>
              <a:endParaRPr kumimoji="0" lang="en-GB" sz="1400" b="1" i="0" u="none" strike="noStrike" kern="1200" cap="none" spc="0" normalizeH="0" baseline="0" noProof="0" dirty="0">
                <a:ln>
                  <a:noFill/>
                </a:ln>
                <a:solidFill>
                  <a:srgbClr val="002060"/>
                </a:solidFill>
                <a:effectLst/>
                <a:uLnTx/>
                <a:uFillTx/>
                <a:latin typeface="Arial"/>
                <a:ea typeface="+mn-ea"/>
                <a:cs typeface="+mn-cs"/>
              </a:endParaRPr>
            </a:p>
          </p:txBody>
        </p:sp>
      </p:grpSp>
      <p:pic>
        <p:nvPicPr>
          <p:cNvPr id="7" name="Picture 6">
            <a:extLst>
              <a:ext uri="{FF2B5EF4-FFF2-40B4-BE49-F238E27FC236}">
                <a16:creationId xmlns:a16="http://schemas.microsoft.com/office/drawing/2014/main" id="{EE3C4739-9EC1-7AB8-F32E-F681B6C9E2EA}"/>
              </a:ext>
            </a:extLst>
          </p:cNvPr>
          <p:cNvPicPr>
            <a:picLocks noChangeAspect="1"/>
          </p:cNvPicPr>
          <p:nvPr/>
        </p:nvPicPr>
        <p:blipFill>
          <a:blip r:embed="rId7"/>
          <a:stretch>
            <a:fillRect/>
          </a:stretch>
        </p:blipFill>
        <p:spPr>
          <a:xfrm>
            <a:off x="137949" y="2275030"/>
            <a:ext cx="3931131" cy="4345226"/>
          </a:xfrm>
          <a:prstGeom prst="rect">
            <a:avLst/>
          </a:prstGeom>
        </p:spPr>
      </p:pic>
      <p:pic>
        <p:nvPicPr>
          <p:cNvPr id="12" name="Picture 11">
            <a:extLst>
              <a:ext uri="{FF2B5EF4-FFF2-40B4-BE49-F238E27FC236}">
                <a16:creationId xmlns:a16="http://schemas.microsoft.com/office/drawing/2014/main" id="{58ED74B4-A4B0-9940-9723-5061169F2956}"/>
              </a:ext>
            </a:extLst>
          </p:cNvPr>
          <p:cNvPicPr>
            <a:picLocks noChangeAspect="1"/>
          </p:cNvPicPr>
          <p:nvPr/>
        </p:nvPicPr>
        <p:blipFill>
          <a:blip r:embed="rId8"/>
          <a:stretch>
            <a:fillRect/>
          </a:stretch>
        </p:blipFill>
        <p:spPr>
          <a:xfrm>
            <a:off x="4150751" y="2273431"/>
            <a:ext cx="7872282" cy="4345226"/>
          </a:xfrm>
          <a:prstGeom prst="rect">
            <a:avLst/>
          </a:prstGeom>
        </p:spPr>
      </p:pic>
    </p:spTree>
    <p:extLst>
      <p:ext uri="{BB962C8B-B14F-4D97-AF65-F5344CB8AC3E}">
        <p14:creationId xmlns:p14="http://schemas.microsoft.com/office/powerpoint/2010/main" val="429248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24DFE-1F42-87CD-1009-9969C6D5E1D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F116C39E-D4CD-6C79-F701-E1A5D5A90F7B}"/>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E3D9355A-C638-96EC-65D4-39F2B04B0922}"/>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Reserves Insights</a:t>
            </a:r>
          </a:p>
        </p:txBody>
      </p:sp>
      <p:pic>
        <p:nvPicPr>
          <p:cNvPr id="5" name="Picture 4">
            <a:extLst>
              <a:ext uri="{FF2B5EF4-FFF2-40B4-BE49-F238E27FC236}">
                <a16:creationId xmlns:a16="http://schemas.microsoft.com/office/drawing/2014/main" id="{E64F73FE-F138-5D01-D63D-71102DAC16D3}"/>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F5065845-F576-4C2A-1241-F66B4819906D}"/>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083BA002-D63B-5681-3F8D-951CEEF6ABE0}"/>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D24B4F2D-2449-BF78-C85E-45C997F0943C}"/>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0C71A806-EA76-BB27-8004-06DC656F7D49}"/>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CF481938-7EBA-4CB1-37C7-6BD36378C0BD}"/>
              </a:ext>
            </a:extLst>
          </p:cNvPr>
          <p:cNvGraphicFramePr>
            <a:graphicFrameLocks noGrp="1"/>
          </p:cNvGraphicFramePr>
          <p:nvPr>
            <p:extLst>
              <p:ext uri="{D42A27DB-BD31-4B8C-83A1-F6EECF244321}">
                <p14:modId xmlns:p14="http://schemas.microsoft.com/office/powerpoint/2010/main" val="3058925112"/>
              </p:ext>
            </p:extLst>
          </p:nvPr>
        </p:nvGraphicFramePr>
        <p:xfrm>
          <a:off x="5916168" y="1296882"/>
          <a:ext cx="5586984" cy="3169920"/>
        </p:xfrm>
        <a:graphic>
          <a:graphicData uri="http://schemas.openxmlformats.org/drawingml/2006/table">
            <a:tbl>
              <a:tblPr firstRow="1" bandRow="1">
                <a:tableStyleId>{5C22544A-7EE6-4342-B048-85BDC9FD1C3A}</a:tableStyleId>
              </a:tblPr>
              <a:tblGrid>
                <a:gridCol w="5586984">
                  <a:extLst>
                    <a:ext uri="{9D8B030D-6E8A-4147-A177-3AD203B41FA5}">
                      <a16:colId xmlns:a16="http://schemas.microsoft.com/office/drawing/2014/main" val="3430755889"/>
                    </a:ext>
                  </a:extLst>
                </a:gridCol>
              </a:tblGrid>
              <a:tr h="252781">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1099807">
                <a:tc>
                  <a:txBody>
                    <a:bodyPr/>
                    <a:lstStyle/>
                    <a:p>
                      <a:pPr marL="0" indent="0">
                        <a:buFont typeface="Arial" panose="020B0604020202020204" pitchFamily="34" charset="0"/>
                        <a:buNone/>
                      </a:pPr>
                      <a:r>
                        <a:rPr lang="en-GB" sz="1400" kern="1200" dirty="0">
                          <a:solidFill>
                            <a:schemeClr val="dk1"/>
                          </a:solidFill>
                          <a:effectLst/>
                          <a:latin typeface="+mn-lt"/>
                          <a:ea typeface="+mn-ea"/>
                          <a:cs typeface="+mn-cs"/>
                        </a:rPr>
                        <a:t>For 2026/27, the Health Board will hold two central reserves and the purpose of these reserves are below:</a:t>
                      </a:r>
                    </a:p>
                    <a:p>
                      <a:pPr marL="0" indent="0">
                        <a:buFont typeface="Arial" panose="020B0604020202020204" pitchFamily="34" charset="0"/>
                        <a:buNone/>
                      </a:pPr>
                      <a:endParaRPr lang="en-GB"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GB" sz="1400" kern="1200" dirty="0">
                          <a:solidFill>
                            <a:schemeClr val="dk1"/>
                          </a:solidFill>
                          <a:effectLst/>
                          <a:latin typeface="+mn-lt"/>
                          <a:ea typeface="+mn-ea"/>
                          <a:cs typeface="+mn-cs"/>
                        </a:rPr>
                        <a:t>Main – this holds funding from Welsh Government or the plan that has yet to be issued to Budget Holders. These items are not surplus but either due to timing have not been issued or is an area where funding is issued based on actual values consumed in future month.</a:t>
                      </a:r>
                    </a:p>
                    <a:p>
                      <a:pPr marL="285750" lvl="0" indent="-285750">
                        <a:buFont typeface="Arial" panose="020B0604020202020204" pitchFamily="34" charset="0"/>
                        <a:buChar char="•"/>
                      </a:pPr>
                      <a:endParaRPr lang="en-GB" sz="1400" kern="1200" dirty="0">
                        <a:solidFill>
                          <a:schemeClr val="dk1"/>
                        </a:solidFill>
                        <a:effectLst/>
                        <a:latin typeface="+mn-lt"/>
                        <a:ea typeface="+mn-ea"/>
                        <a:cs typeface="+mn-cs"/>
                      </a:endParaRPr>
                    </a:p>
                    <a:p>
                      <a:pPr marL="285750" indent="-285750">
                        <a:buFont typeface="Arial" panose="020B0604020202020204" pitchFamily="34" charset="0"/>
                        <a:buChar char="•"/>
                      </a:pPr>
                      <a:r>
                        <a:rPr lang="en-GB" sz="1400" kern="1200" dirty="0">
                          <a:solidFill>
                            <a:schemeClr val="dk1"/>
                          </a:solidFill>
                          <a:effectLst/>
                          <a:latin typeface="+mn-lt"/>
                          <a:ea typeface="+mn-ea"/>
                          <a:cs typeface="+mn-cs"/>
                        </a:rPr>
                        <a:t>NICE – this holds the total Health Board funding for all NICE costs (drugs and infrastructure) and is issued to the service each month based on the actual costs consumed as reported through the Pharmacy system.</a:t>
                      </a:r>
                      <a:endParaRPr lang="en-GB" sz="140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10" name="Rectangle: Top Corners Rounded 9">
            <a:hlinkClick r:id="rId5" action="ppaction://hlinksldjump"/>
            <a:extLst>
              <a:ext uri="{FF2B5EF4-FFF2-40B4-BE49-F238E27FC236}">
                <a16:creationId xmlns:a16="http://schemas.microsoft.com/office/drawing/2014/main" id="{8F23F7F6-262A-C631-ADFA-409DD74E6B04}"/>
              </a:ext>
            </a:extLst>
          </p:cNvPr>
          <p:cNvSpPr/>
          <p:nvPr/>
        </p:nvSpPr>
        <p:spPr>
          <a:xfrm>
            <a:off x="3173587" y="838074"/>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B4C8F5EC-F639-093E-1AD0-B78A45F99283}"/>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pic>
        <p:nvPicPr>
          <p:cNvPr id="12" name="Picture 11">
            <a:extLst>
              <a:ext uri="{FF2B5EF4-FFF2-40B4-BE49-F238E27FC236}">
                <a16:creationId xmlns:a16="http://schemas.microsoft.com/office/drawing/2014/main" id="{D5C2A9B2-BA11-1E34-65EF-4DB0ADB5FA0A}"/>
              </a:ext>
            </a:extLst>
          </p:cNvPr>
          <p:cNvPicPr>
            <a:picLocks noChangeAspect="1"/>
          </p:cNvPicPr>
          <p:nvPr/>
        </p:nvPicPr>
        <p:blipFill>
          <a:blip r:embed="rId6"/>
          <a:stretch>
            <a:fillRect/>
          </a:stretch>
        </p:blipFill>
        <p:spPr>
          <a:xfrm>
            <a:off x="335360" y="1296882"/>
            <a:ext cx="5199593" cy="4408974"/>
          </a:xfrm>
          <a:prstGeom prst="rect">
            <a:avLst/>
          </a:prstGeom>
        </p:spPr>
      </p:pic>
    </p:spTree>
    <p:extLst>
      <p:ext uri="{BB962C8B-B14F-4D97-AF65-F5344CB8AC3E}">
        <p14:creationId xmlns:p14="http://schemas.microsoft.com/office/powerpoint/2010/main" val="1687304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1B6524-849B-C98B-D5F4-D4522DF697F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295870A-040F-44B5-3797-B8134BE096BF}"/>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515752AD-184A-6747-4DD9-0FAF1E59D858}"/>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Anticipated Allocation</a:t>
            </a:r>
          </a:p>
        </p:txBody>
      </p:sp>
      <p:pic>
        <p:nvPicPr>
          <p:cNvPr id="5" name="Picture 4">
            <a:extLst>
              <a:ext uri="{FF2B5EF4-FFF2-40B4-BE49-F238E27FC236}">
                <a16:creationId xmlns:a16="http://schemas.microsoft.com/office/drawing/2014/main" id="{B8350D7A-FE75-6269-4747-90727D18ED0F}"/>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C91271BC-BF16-F351-A82F-652B6609B6D6}"/>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92F0DA65-9873-D51A-9000-42557987111D}"/>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9F29C289-B124-493E-038E-B2E4535DFA82}"/>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9A498FFE-A431-BCAB-5123-BF758EA49D96}"/>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09A5E043-DC83-8DD1-97AC-30DD1FF13B07}"/>
              </a:ext>
            </a:extLst>
          </p:cNvPr>
          <p:cNvGraphicFramePr>
            <a:graphicFrameLocks noGrp="1"/>
          </p:cNvGraphicFramePr>
          <p:nvPr>
            <p:extLst>
              <p:ext uri="{D42A27DB-BD31-4B8C-83A1-F6EECF244321}">
                <p14:modId xmlns:p14="http://schemas.microsoft.com/office/powerpoint/2010/main" val="3765167993"/>
              </p:ext>
            </p:extLst>
          </p:nvPr>
        </p:nvGraphicFramePr>
        <p:xfrm>
          <a:off x="5593160" y="1308316"/>
          <a:ext cx="5909992" cy="1404607"/>
        </p:xfrm>
        <a:graphic>
          <a:graphicData uri="http://schemas.openxmlformats.org/drawingml/2006/table">
            <a:tbl>
              <a:tblPr firstRow="1" bandRow="1">
                <a:tableStyleId>{5C22544A-7EE6-4342-B048-85BDC9FD1C3A}</a:tableStyleId>
              </a:tblPr>
              <a:tblGrid>
                <a:gridCol w="5909992">
                  <a:extLst>
                    <a:ext uri="{9D8B030D-6E8A-4147-A177-3AD203B41FA5}">
                      <a16:colId xmlns:a16="http://schemas.microsoft.com/office/drawing/2014/main" val="3430755889"/>
                    </a:ext>
                  </a:extLst>
                </a:gridCol>
              </a:tblGrid>
              <a:tr h="252781">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1099807">
                <a:tc>
                  <a:txBody>
                    <a:bodyPr/>
                    <a:lstStyle/>
                    <a:p>
                      <a:r>
                        <a:rPr lang="en-GB" sz="1400" kern="1200" dirty="0">
                          <a:solidFill>
                            <a:schemeClr val="dk1"/>
                          </a:solidFill>
                          <a:effectLst/>
                          <a:latin typeface="Arial" panose="020B0604020202020204" pitchFamily="34" charset="0"/>
                          <a:ea typeface="+mn-ea"/>
                          <a:cs typeface="Arial" panose="020B0604020202020204" pitchFamily="34" charset="0"/>
                        </a:rPr>
                        <a:t>The current deficit plan of £76.6m is predicated on receipt of the Welsh Government funding at the levels anticipated in the table opposite. </a:t>
                      </a:r>
                    </a:p>
                  </a:txBody>
                  <a:tcPr/>
                </a:tc>
                <a:extLst>
                  <a:ext uri="{0D108BD9-81ED-4DB2-BD59-A6C34878D82A}">
                    <a16:rowId xmlns:a16="http://schemas.microsoft.com/office/drawing/2014/main" val="3724772163"/>
                  </a:ext>
                </a:extLst>
              </a:tr>
            </a:tbl>
          </a:graphicData>
        </a:graphic>
      </p:graphicFrame>
      <p:sp>
        <p:nvSpPr>
          <p:cNvPr id="10" name="Rectangle: Top Corners Rounded 9">
            <a:hlinkClick r:id="rId5" action="ppaction://hlinksldjump"/>
            <a:extLst>
              <a:ext uri="{FF2B5EF4-FFF2-40B4-BE49-F238E27FC236}">
                <a16:creationId xmlns:a16="http://schemas.microsoft.com/office/drawing/2014/main" id="{FE828100-3435-41ED-C7C0-76E7D347E2CF}"/>
              </a:ext>
            </a:extLst>
          </p:cNvPr>
          <p:cNvSpPr/>
          <p:nvPr/>
        </p:nvSpPr>
        <p:spPr>
          <a:xfrm>
            <a:off x="3173587" y="838074"/>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5B2E37D9-BCE3-247B-AB9E-B7B3B63041EB}"/>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pic>
        <p:nvPicPr>
          <p:cNvPr id="14" name="Picture 13">
            <a:extLst>
              <a:ext uri="{FF2B5EF4-FFF2-40B4-BE49-F238E27FC236}">
                <a16:creationId xmlns:a16="http://schemas.microsoft.com/office/drawing/2014/main" id="{F69E6A05-76E1-11F3-A4FD-9B261D01D77D}"/>
              </a:ext>
            </a:extLst>
          </p:cNvPr>
          <p:cNvPicPr>
            <a:picLocks noChangeAspect="1"/>
          </p:cNvPicPr>
          <p:nvPr/>
        </p:nvPicPr>
        <p:blipFill>
          <a:blip r:embed="rId6"/>
          <a:stretch>
            <a:fillRect/>
          </a:stretch>
        </p:blipFill>
        <p:spPr>
          <a:xfrm>
            <a:off x="366899" y="1308316"/>
            <a:ext cx="4982341" cy="5220015"/>
          </a:xfrm>
          <a:prstGeom prst="rect">
            <a:avLst/>
          </a:prstGeom>
        </p:spPr>
      </p:pic>
    </p:spTree>
    <p:extLst>
      <p:ext uri="{BB962C8B-B14F-4D97-AF65-F5344CB8AC3E}">
        <p14:creationId xmlns:p14="http://schemas.microsoft.com/office/powerpoint/2010/main" val="2628201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507FE9-F52E-7A17-5FB2-F5F8E6928EA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6D6A1E9-BACA-F03A-859D-61D0E2156C59}"/>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8B23BEA8-46D6-E365-A2E6-956D4C5543E2}"/>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Appendix 1 – Variance by Budget Holder (Directors)</a:t>
            </a:r>
          </a:p>
        </p:txBody>
      </p:sp>
      <p:pic>
        <p:nvPicPr>
          <p:cNvPr id="5" name="Picture 4">
            <a:extLst>
              <a:ext uri="{FF2B5EF4-FFF2-40B4-BE49-F238E27FC236}">
                <a16:creationId xmlns:a16="http://schemas.microsoft.com/office/drawing/2014/main" id="{46E35AC7-72A4-5C57-4BED-38AAD6D32FDB}"/>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2A998758-09E0-6CBD-5BF2-7387F925C62F}"/>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2BF2ECF3-E3B4-BD78-0396-A315B126A642}"/>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512E747F-0D32-2E2B-F56F-8576A75F015A}"/>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F893000B-6CF3-E895-A6FE-7913176BD725}"/>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sp>
        <p:nvSpPr>
          <p:cNvPr id="10" name="Rectangle: Top Corners Rounded 9">
            <a:hlinkClick r:id="rId5" action="ppaction://hlinksldjump"/>
            <a:extLst>
              <a:ext uri="{FF2B5EF4-FFF2-40B4-BE49-F238E27FC236}">
                <a16:creationId xmlns:a16="http://schemas.microsoft.com/office/drawing/2014/main" id="{540B8A18-E8CC-F851-EB60-4A2267AB1E9E}"/>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80FE5377-49D0-1261-7D4A-5438DD3739F3}"/>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Top Corners Rounded 3">
            <a:hlinkClick r:id="" action="ppaction://noaction"/>
            <a:extLst>
              <a:ext uri="{FF2B5EF4-FFF2-40B4-BE49-F238E27FC236}">
                <a16:creationId xmlns:a16="http://schemas.microsoft.com/office/drawing/2014/main" id="{FA82C1CE-4904-59F9-E3E4-CD9B807D779B}"/>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Appendices</a:t>
            </a:r>
          </a:p>
        </p:txBody>
      </p:sp>
      <p:pic>
        <p:nvPicPr>
          <p:cNvPr id="12" name="Picture 11">
            <a:extLst>
              <a:ext uri="{FF2B5EF4-FFF2-40B4-BE49-F238E27FC236}">
                <a16:creationId xmlns:a16="http://schemas.microsoft.com/office/drawing/2014/main" id="{1F9D927A-975E-545E-B176-4C06EBC7DC2E}"/>
              </a:ext>
            </a:extLst>
          </p:cNvPr>
          <p:cNvPicPr>
            <a:picLocks noChangeAspect="1"/>
          </p:cNvPicPr>
          <p:nvPr/>
        </p:nvPicPr>
        <p:blipFill>
          <a:blip r:embed="rId6"/>
          <a:stretch>
            <a:fillRect/>
          </a:stretch>
        </p:blipFill>
        <p:spPr>
          <a:xfrm>
            <a:off x="335360" y="1427786"/>
            <a:ext cx="11515264" cy="3693902"/>
          </a:xfrm>
          <a:prstGeom prst="rect">
            <a:avLst/>
          </a:prstGeom>
        </p:spPr>
      </p:pic>
    </p:spTree>
    <p:extLst>
      <p:ext uri="{BB962C8B-B14F-4D97-AF65-F5344CB8AC3E}">
        <p14:creationId xmlns:p14="http://schemas.microsoft.com/office/powerpoint/2010/main" val="3861587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A6C3C1-5576-6043-3F37-D665CD42194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7A41FD6-AA2A-18F1-0E86-50C33CFDD69D}"/>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D03DC834-15EC-7C80-FB1C-C5CEF0CC823D}"/>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Appendix 2 – Variance by Budget Holder</a:t>
            </a:r>
          </a:p>
          <a:p>
            <a:endParaRPr lang="en-GB" sz="2800" b="1"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01D11E79-DD30-1140-70D7-58B6CA1DD67A}"/>
              </a:ext>
            </a:extLst>
          </p:cNvPr>
          <p:cNvPicPr>
            <a:picLocks noChangeAspect="1"/>
          </p:cNvPicPr>
          <p:nvPr/>
        </p:nvPicPr>
        <p:blipFill>
          <a:blip r:embed="rId3"/>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73DC9B40-078E-6BD6-5480-634481173143}"/>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2175106C-FE69-A424-86C4-8A2C6D4E9786}"/>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1D0A5F0E-EB46-8E5A-508C-92299FEBD36C}"/>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5" action="ppaction://hlinksldjump"/>
            <a:extLst>
              <a:ext uri="{FF2B5EF4-FFF2-40B4-BE49-F238E27FC236}">
                <a16:creationId xmlns:a16="http://schemas.microsoft.com/office/drawing/2014/main" id="{27B18083-F674-24C4-A8E6-602A0BCFED06}"/>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sp>
        <p:nvSpPr>
          <p:cNvPr id="10" name="Rectangle: Top Corners Rounded 9">
            <a:hlinkClick r:id="rId6" action="ppaction://hlinksldjump"/>
            <a:extLst>
              <a:ext uri="{FF2B5EF4-FFF2-40B4-BE49-F238E27FC236}">
                <a16:creationId xmlns:a16="http://schemas.microsoft.com/office/drawing/2014/main" id="{E2E9C669-ADBE-5F36-6838-6CC6F11BAC47}"/>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DAFEF9A6-EAD5-B4DA-0674-C63EE2AAF730}"/>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Top Corners Rounded 3">
            <a:hlinkClick r:id="" action="ppaction://noaction"/>
            <a:extLst>
              <a:ext uri="{FF2B5EF4-FFF2-40B4-BE49-F238E27FC236}">
                <a16:creationId xmlns:a16="http://schemas.microsoft.com/office/drawing/2014/main" id="{25467E1E-012F-59E9-2144-D697AD8A5C4C}"/>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Appendices</a:t>
            </a:r>
          </a:p>
        </p:txBody>
      </p:sp>
      <p:sp>
        <p:nvSpPr>
          <p:cNvPr id="12" name="TextBox 11">
            <a:extLst>
              <a:ext uri="{FF2B5EF4-FFF2-40B4-BE49-F238E27FC236}">
                <a16:creationId xmlns:a16="http://schemas.microsoft.com/office/drawing/2014/main" id="{04407054-7674-BECD-0121-E1220D79802D}"/>
              </a:ext>
            </a:extLst>
          </p:cNvPr>
          <p:cNvSpPr txBox="1"/>
          <p:nvPr/>
        </p:nvSpPr>
        <p:spPr>
          <a:xfrm>
            <a:off x="220939" y="1171233"/>
            <a:ext cx="2382165" cy="307777"/>
          </a:xfrm>
          <a:prstGeom prst="rect">
            <a:avLst/>
          </a:prstGeom>
          <a:solidFill>
            <a:schemeClr val="bg1"/>
          </a:solidFill>
        </p:spPr>
        <p:txBody>
          <a:bodyPr wrap="square" rtlCol="0">
            <a:spAutoFit/>
          </a:bodyPr>
          <a:lstStyle/>
          <a:p>
            <a:r>
              <a:rPr lang="en-GB" sz="1400" u="sng" dirty="0">
                <a:latin typeface="Arial" panose="020B0604020202020204" pitchFamily="34" charset="0"/>
                <a:cs typeface="Arial" panose="020B0604020202020204" pitchFamily="34" charset="0"/>
              </a:rPr>
              <a:t>Morriston Service Group</a:t>
            </a:r>
          </a:p>
        </p:txBody>
      </p:sp>
      <p:sp>
        <p:nvSpPr>
          <p:cNvPr id="14" name="TextBox 13">
            <a:extLst>
              <a:ext uri="{FF2B5EF4-FFF2-40B4-BE49-F238E27FC236}">
                <a16:creationId xmlns:a16="http://schemas.microsoft.com/office/drawing/2014/main" id="{B7ACA5CC-0878-96AD-E5C4-134422260DF8}"/>
              </a:ext>
            </a:extLst>
          </p:cNvPr>
          <p:cNvSpPr txBox="1"/>
          <p:nvPr/>
        </p:nvSpPr>
        <p:spPr>
          <a:xfrm>
            <a:off x="5952083" y="4082046"/>
            <a:ext cx="2382165" cy="307777"/>
          </a:xfrm>
          <a:prstGeom prst="rect">
            <a:avLst/>
          </a:prstGeom>
          <a:solidFill>
            <a:schemeClr val="bg1"/>
          </a:solidFill>
        </p:spPr>
        <p:txBody>
          <a:bodyPr wrap="square" rtlCol="0">
            <a:spAutoFit/>
          </a:bodyPr>
          <a:lstStyle/>
          <a:p>
            <a:r>
              <a:rPr lang="en-GB" sz="1400" u="sng" dirty="0">
                <a:latin typeface="Arial" panose="020B0604020202020204" pitchFamily="34" charset="0"/>
                <a:cs typeface="Arial" panose="020B0604020202020204" pitchFamily="34" charset="0"/>
              </a:rPr>
              <a:t>NPTS Service Group</a:t>
            </a:r>
          </a:p>
        </p:txBody>
      </p:sp>
      <p:sp>
        <p:nvSpPr>
          <p:cNvPr id="15" name="TextBox 14">
            <a:extLst>
              <a:ext uri="{FF2B5EF4-FFF2-40B4-BE49-F238E27FC236}">
                <a16:creationId xmlns:a16="http://schemas.microsoft.com/office/drawing/2014/main" id="{4F03E0D7-E508-4DE1-F9D8-498188CCD42E}"/>
              </a:ext>
            </a:extLst>
          </p:cNvPr>
          <p:cNvSpPr txBox="1"/>
          <p:nvPr/>
        </p:nvSpPr>
        <p:spPr>
          <a:xfrm>
            <a:off x="5903699" y="1137433"/>
            <a:ext cx="2254862" cy="307777"/>
          </a:xfrm>
          <a:prstGeom prst="rect">
            <a:avLst/>
          </a:prstGeom>
          <a:solidFill>
            <a:schemeClr val="bg1"/>
          </a:solidFill>
        </p:spPr>
        <p:txBody>
          <a:bodyPr wrap="square" rtlCol="0">
            <a:spAutoFit/>
          </a:bodyPr>
          <a:lstStyle/>
          <a:p>
            <a:r>
              <a:rPr lang="en-GB" sz="1400" u="sng" dirty="0">
                <a:latin typeface="Arial" panose="020B0604020202020204" pitchFamily="34" charset="0"/>
                <a:cs typeface="Arial" panose="020B0604020202020204" pitchFamily="34" charset="0"/>
              </a:rPr>
              <a:t>PCC Service Group</a:t>
            </a:r>
          </a:p>
        </p:txBody>
      </p:sp>
      <p:sp>
        <p:nvSpPr>
          <p:cNvPr id="16" name="TextBox 15">
            <a:extLst>
              <a:ext uri="{FF2B5EF4-FFF2-40B4-BE49-F238E27FC236}">
                <a16:creationId xmlns:a16="http://schemas.microsoft.com/office/drawing/2014/main" id="{158CD1BC-8F29-75F5-FEC3-1050BEEDDDD9}"/>
              </a:ext>
            </a:extLst>
          </p:cNvPr>
          <p:cNvSpPr txBox="1"/>
          <p:nvPr/>
        </p:nvSpPr>
        <p:spPr>
          <a:xfrm>
            <a:off x="220939" y="4082046"/>
            <a:ext cx="2193704" cy="307777"/>
          </a:xfrm>
          <a:prstGeom prst="rect">
            <a:avLst/>
          </a:prstGeom>
          <a:solidFill>
            <a:schemeClr val="bg1"/>
          </a:solidFill>
        </p:spPr>
        <p:txBody>
          <a:bodyPr wrap="square" rtlCol="0">
            <a:spAutoFit/>
          </a:bodyPr>
          <a:lstStyle/>
          <a:p>
            <a:r>
              <a:rPr lang="en-GB" sz="1400" u="sng" dirty="0">
                <a:latin typeface="Arial" panose="020B0604020202020204" pitchFamily="34" charset="0"/>
                <a:cs typeface="Arial" panose="020B0604020202020204" pitchFamily="34" charset="0"/>
              </a:rPr>
              <a:t>MH &amp; LD Service Group</a:t>
            </a:r>
          </a:p>
        </p:txBody>
      </p:sp>
      <p:pic>
        <p:nvPicPr>
          <p:cNvPr id="24" name="Picture 23">
            <a:extLst>
              <a:ext uri="{FF2B5EF4-FFF2-40B4-BE49-F238E27FC236}">
                <a16:creationId xmlns:a16="http://schemas.microsoft.com/office/drawing/2014/main" id="{6AB5EF8E-3CAB-0756-A052-F3610B67ABF2}"/>
              </a:ext>
            </a:extLst>
          </p:cNvPr>
          <p:cNvPicPr>
            <a:picLocks noChangeAspect="1"/>
          </p:cNvPicPr>
          <p:nvPr/>
        </p:nvPicPr>
        <p:blipFill>
          <a:blip r:embed="rId7"/>
          <a:stretch>
            <a:fillRect/>
          </a:stretch>
        </p:blipFill>
        <p:spPr>
          <a:xfrm>
            <a:off x="87310" y="1466363"/>
            <a:ext cx="5595582" cy="2420193"/>
          </a:xfrm>
          <a:prstGeom prst="rect">
            <a:avLst/>
          </a:prstGeom>
        </p:spPr>
      </p:pic>
      <p:pic>
        <p:nvPicPr>
          <p:cNvPr id="28" name="Picture 27">
            <a:extLst>
              <a:ext uri="{FF2B5EF4-FFF2-40B4-BE49-F238E27FC236}">
                <a16:creationId xmlns:a16="http://schemas.microsoft.com/office/drawing/2014/main" id="{2FF5C62C-BEFF-2C22-3A65-A5ED0E4862E1}"/>
              </a:ext>
            </a:extLst>
          </p:cNvPr>
          <p:cNvPicPr>
            <a:picLocks noChangeAspect="1"/>
          </p:cNvPicPr>
          <p:nvPr/>
        </p:nvPicPr>
        <p:blipFill>
          <a:blip r:embed="rId8"/>
          <a:stretch>
            <a:fillRect/>
          </a:stretch>
        </p:blipFill>
        <p:spPr>
          <a:xfrm>
            <a:off x="87309" y="4435682"/>
            <a:ext cx="5595582" cy="2053973"/>
          </a:xfrm>
          <a:prstGeom prst="rect">
            <a:avLst/>
          </a:prstGeom>
        </p:spPr>
      </p:pic>
      <p:pic>
        <p:nvPicPr>
          <p:cNvPr id="30" name="Picture 29">
            <a:extLst>
              <a:ext uri="{FF2B5EF4-FFF2-40B4-BE49-F238E27FC236}">
                <a16:creationId xmlns:a16="http://schemas.microsoft.com/office/drawing/2014/main" id="{4E0981AD-A4B4-66F1-4869-825555FF6845}"/>
              </a:ext>
            </a:extLst>
          </p:cNvPr>
          <p:cNvPicPr>
            <a:picLocks noChangeAspect="1"/>
          </p:cNvPicPr>
          <p:nvPr/>
        </p:nvPicPr>
        <p:blipFill>
          <a:blip r:embed="rId9"/>
          <a:stretch>
            <a:fillRect/>
          </a:stretch>
        </p:blipFill>
        <p:spPr>
          <a:xfrm>
            <a:off x="5832193" y="1479010"/>
            <a:ext cx="6154696" cy="2407546"/>
          </a:xfrm>
          <a:prstGeom prst="rect">
            <a:avLst/>
          </a:prstGeom>
        </p:spPr>
      </p:pic>
      <p:pic>
        <p:nvPicPr>
          <p:cNvPr id="32" name="Picture 31">
            <a:extLst>
              <a:ext uri="{FF2B5EF4-FFF2-40B4-BE49-F238E27FC236}">
                <a16:creationId xmlns:a16="http://schemas.microsoft.com/office/drawing/2014/main" id="{1B1BAF45-BAF5-8EDD-C88D-D336C8A399BF}"/>
              </a:ext>
            </a:extLst>
          </p:cNvPr>
          <p:cNvPicPr>
            <a:picLocks noChangeAspect="1"/>
          </p:cNvPicPr>
          <p:nvPr/>
        </p:nvPicPr>
        <p:blipFill>
          <a:blip r:embed="rId10"/>
          <a:stretch>
            <a:fillRect/>
          </a:stretch>
        </p:blipFill>
        <p:spPr>
          <a:xfrm>
            <a:off x="5832192" y="4442781"/>
            <a:ext cx="6154696" cy="2062473"/>
          </a:xfrm>
          <a:prstGeom prst="rect">
            <a:avLst/>
          </a:prstGeom>
        </p:spPr>
      </p:pic>
    </p:spTree>
    <p:extLst>
      <p:ext uri="{BB962C8B-B14F-4D97-AF65-F5344CB8AC3E}">
        <p14:creationId xmlns:p14="http://schemas.microsoft.com/office/powerpoint/2010/main" val="552568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39DA6-1F2A-9CC9-261D-1E440D32753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8F784D90-8D51-5F40-E402-41CAB54FA7CB}"/>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D1BC1F7E-8121-4BEE-A20E-505492A5337E}"/>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Appendix 3 – Accountability Letters (1)</a:t>
            </a:r>
          </a:p>
        </p:txBody>
      </p:sp>
      <p:pic>
        <p:nvPicPr>
          <p:cNvPr id="5" name="Picture 4">
            <a:extLst>
              <a:ext uri="{FF2B5EF4-FFF2-40B4-BE49-F238E27FC236}">
                <a16:creationId xmlns:a16="http://schemas.microsoft.com/office/drawing/2014/main" id="{762C1AD6-15D2-E395-33E1-15B503B63BB1}"/>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434AF63D-AD3C-FF8E-DC18-8A8F84138CD8}"/>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A8F74B24-5301-B76A-A4EC-F7854863C4A3}"/>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F86390FB-4202-7213-348F-2DD7D2ACB370}"/>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B5986AED-4CD1-5966-620D-52B9E5CBA33C}"/>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sp>
        <p:nvSpPr>
          <p:cNvPr id="10" name="Rectangle: Top Corners Rounded 9">
            <a:hlinkClick r:id="rId5" action="ppaction://hlinksldjump"/>
            <a:extLst>
              <a:ext uri="{FF2B5EF4-FFF2-40B4-BE49-F238E27FC236}">
                <a16:creationId xmlns:a16="http://schemas.microsoft.com/office/drawing/2014/main" id="{C097951A-C763-CEE4-CC06-027B92E1C5B2}"/>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780A07A2-FA32-583C-10CD-27C42632A814}"/>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Top Corners Rounded 3">
            <a:hlinkClick r:id="" action="ppaction://noaction"/>
            <a:extLst>
              <a:ext uri="{FF2B5EF4-FFF2-40B4-BE49-F238E27FC236}">
                <a16:creationId xmlns:a16="http://schemas.microsoft.com/office/drawing/2014/main" id="{6529116E-4434-0DCF-C04E-B679E95D0B34}"/>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Appendices</a:t>
            </a:r>
          </a:p>
        </p:txBody>
      </p:sp>
      <p:pic>
        <p:nvPicPr>
          <p:cNvPr id="14" name="Picture 13">
            <a:extLst>
              <a:ext uri="{FF2B5EF4-FFF2-40B4-BE49-F238E27FC236}">
                <a16:creationId xmlns:a16="http://schemas.microsoft.com/office/drawing/2014/main" id="{6642FADE-78FB-C305-5124-AF5160B256B0}"/>
              </a:ext>
            </a:extLst>
          </p:cNvPr>
          <p:cNvPicPr>
            <a:picLocks noChangeAspect="1"/>
          </p:cNvPicPr>
          <p:nvPr/>
        </p:nvPicPr>
        <p:blipFill>
          <a:blip r:embed="rId6"/>
          <a:stretch>
            <a:fillRect/>
          </a:stretch>
        </p:blipFill>
        <p:spPr>
          <a:xfrm>
            <a:off x="1127822" y="1246386"/>
            <a:ext cx="9808402" cy="5425559"/>
          </a:xfrm>
          <a:prstGeom prst="rect">
            <a:avLst/>
          </a:prstGeom>
        </p:spPr>
      </p:pic>
    </p:spTree>
    <p:extLst>
      <p:ext uri="{BB962C8B-B14F-4D97-AF65-F5344CB8AC3E}">
        <p14:creationId xmlns:p14="http://schemas.microsoft.com/office/powerpoint/2010/main" val="1577705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2A6BD-6B6E-2E2C-7725-66AA760F6B1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BB20B1E1-FE63-87A1-F1BF-77551A672091}"/>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Title 4">
            <a:extLst>
              <a:ext uri="{FF2B5EF4-FFF2-40B4-BE49-F238E27FC236}">
                <a16:creationId xmlns:a16="http://schemas.microsoft.com/office/drawing/2014/main" id="{341F02FA-DBB9-4716-07A7-051C69020DCD}"/>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Appendix 3 – Accountability Letters (2)</a:t>
            </a:r>
          </a:p>
        </p:txBody>
      </p:sp>
      <p:pic>
        <p:nvPicPr>
          <p:cNvPr id="5" name="Picture 4">
            <a:extLst>
              <a:ext uri="{FF2B5EF4-FFF2-40B4-BE49-F238E27FC236}">
                <a16:creationId xmlns:a16="http://schemas.microsoft.com/office/drawing/2014/main" id="{4553C7D8-2F80-A0CE-136A-D294F225E7E4}"/>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6585148E-DCBA-56AE-3C99-A9C8E87BD4F4}"/>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9" name="Graphic 8" descr="Home with solid fill">
            <a:hlinkClick r:id="" action="ppaction://noaction"/>
            <a:extLst>
              <a:ext uri="{FF2B5EF4-FFF2-40B4-BE49-F238E27FC236}">
                <a16:creationId xmlns:a16="http://schemas.microsoft.com/office/drawing/2014/main" id="{F50501E9-B349-870B-489B-5D43781134C2}"/>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458B67C0-CED8-1880-52A8-E072E0156AE5}"/>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Appendices</a:t>
            </a:r>
          </a:p>
        </p:txBody>
      </p:sp>
      <p:sp>
        <p:nvSpPr>
          <p:cNvPr id="8" name="Rectangle: Top Corners Rounded 7">
            <a:hlinkClick r:id="rId4" action="ppaction://hlinksldjump"/>
            <a:extLst>
              <a:ext uri="{FF2B5EF4-FFF2-40B4-BE49-F238E27FC236}">
                <a16:creationId xmlns:a16="http://schemas.microsoft.com/office/drawing/2014/main" id="{7E0D2F79-E27A-5923-1FE9-EB3D207C9CE2}"/>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Executive Summary</a:t>
            </a:r>
          </a:p>
        </p:txBody>
      </p:sp>
      <p:sp>
        <p:nvSpPr>
          <p:cNvPr id="10" name="Rectangle: Top Corners Rounded 9">
            <a:hlinkClick r:id="rId5" action="ppaction://hlinksldjump"/>
            <a:extLst>
              <a:ext uri="{FF2B5EF4-FFF2-40B4-BE49-F238E27FC236}">
                <a16:creationId xmlns:a16="http://schemas.microsoft.com/office/drawing/2014/main" id="{A999E566-E314-3CB3-152B-8FBDB059ABCB}"/>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BFC9CE62-1C40-CF37-8A3F-A3A3F78C1EA5}"/>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Income and Expenditure Insights</a:t>
            </a:r>
          </a:p>
        </p:txBody>
      </p:sp>
      <p:sp>
        <p:nvSpPr>
          <p:cNvPr id="4" name="Rectangle: Top Corners Rounded 3">
            <a:hlinkClick r:id="" action="ppaction://noaction"/>
            <a:extLst>
              <a:ext uri="{FF2B5EF4-FFF2-40B4-BE49-F238E27FC236}">
                <a16:creationId xmlns:a16="http://schemas.microsoft.com/office/drawing/2014/main" id="{F9CEBC45-93FF-05B7-76CA-7AC9170B368B}"/>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rgbClr val="374265"/>
                </a:solidFill>
                <a:effectLst/>
                <a:uLnTx/>
                <a:uFillTx/>
                <a:latin typeface="Aptos" panose="02110004020202020204"/>
                <a:ea typeface="+mn-ea"/>
                <a:cs typeface="+mn-cs"/>
              </a:rPr>
              <a:t>Appendices</a:t>
            </a:r>
          </a:p>
        </p:txBody>
      </p:sp>
      <p:pic>
        <p:nvPicPr>
          <p:cNvPr id="12" name="Picture 11">
            <a:extLst>
              <a:ext uri="{FF2B5EF4-FFF2-40B4-BE49-F238E27FC236}">
                <a16:creationId xmlns:a16="http://schemas.microsoft.com/office/drawing/2014/main" id="{6D1C7C45-7C2E-94B5-7FB7-8F022B509B66}"/>
              </a:ext>
            </a:extLst>
          </p:cNvPr>
          <p:cNvPicPr>
            <a:picLocks noChangeAspect="1"/>
          </p:cNvPicPr>
          <p:nvPr/>
        </p:nvPicPr>
        <p:blipFill>
          <a:blip r:embed="rId6"/>
          <a:stretch>
            <a:fillRect/>
          </a:stretch>
        </p:blipFill>
        <p:spPr>
          <a:xfrm>
            <a:off x="997918" y="1226020"/>
            <a:ext cx="9190483" cy="5518584"/>
          </a:xfrm>
          <a:prstGeom prst="rect">
            <a:avLst/>
          </a:prstGeom>
        </p:spPr>
      </p:pic>
    </p:spTree>
    <p:extLst>
      <p:ext uri="{BB962C8B-B14F-4D97-AF65-F5344CB8AC3E}">
        <p14:creationId xmlns:p14="http://schemas.microsoft.com/office/powerpoint/2010/main" val="27151836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604B2-33B4-739C-136D-F0519EC1543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D34A648-BB1C-8C71-BBB3-E1796E40166F}"/>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88FF2904-38C0-34A6-0B12-12CFC3C4026A}"/>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Appendix 3 </a:t>
            </a:r>
            <a:r>
              <a:rPr lang="en-GB" sz="2800" b="1" dirty="0" err="1">
                <a:solidFill>
                  <a:schemeClr val="bg1"/>
                </a:solidFill>
                <a:latin typeface="Arial" panose="020B0604020202020204" pitchFamily="34" charset="0"/>
                <a:cs typeface="Arial" panose="020B0604020202020204" pitchFamily="34" charset="0"/>
              </a:rPr>
              <a:t>Qliksense</a:t>
            </a:r>
            <a:r>
              <a:rPr lang="en-GB" sz="2800" b="1" dirty="0">
                <a:solidFill>
                  <a:schemeClr val="bg1"/>
                </a:solidFill>
                <a:latin typeface="Arial" panose="020B0604020202020204" pitchFamily="34" charset="0"/>
                <a:cs typeface="Arial" panose="020B0604020202020204" pitchFamily="34" charset="0"/>
              </a:rPr>
              <a:t> – Finance Dashboard Usage</a:t>
            </a:r>
          </a:p>
        </p:txBody>
      </p:sp>
      <p:pic>
        <p:nvPicPr>
          <p:cNvPr id="5" name="Picture 4">
            <a:extLst>
              <a:ext uri="{FF2B5EF4-FFF2-40B4-BE49-F238E27FC236}">
                <a16:creationId xmlns:a16="http://schemas.microsoft.com/office/drawing/2014/main" id="{0D1C8B73-65C7-0019-113B-34693A0C9F32}"/>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BACEF0F1-725D-40E6-504A-282D5CCDE34C}"/>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D2BA034A-77E8-8F4D-AA76-53DF3ED9AC0E}"/>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E97D90FC-180D-7006-E1C9-246F591B97F6}"/>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69666184-BDF8-51ED-BB2B-CDBD1BD90284}"/>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sp>
        <p:nvSpPr>
          <p:cNvPr id="10" name="Rectangle: Top Corners Rounded 9">
            <a:hlinkClick r:id="rId5" action="ppaction://hlinksldjump"/>
            <a:extLst>
              <a:ext uri="{FF2B5EF4-FFF2-40B4-BE49-F238E27FC236}">
                <a16:creationId xmlns:a16="http://schemas.microsoft.com/office/drawing/2014/main" id="{6DBB8510-4E02-6EE8-E832-48693B9962DE}"/>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902965BE-0786-0FE5-3A6A-D572F3E9EEAC}"/>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Top Corners Rounded 3">
            <a:hlinkClick r:id="" action="ppaction://noaction"/>
            <a:extLst>
              <a:ext uri="{FF2B5EF4-FFF2-40B4-BE49-F238E27FC236}">
                <a16:creationId xmlns:a16="http://schemas.microsoft.com/office/drawing/2014/main" id="{2F32E230-1033-414B-7248-3231C3B1F225}"/>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Appendices</a:t>
            </a:r>
          </a:p>
        </p:txBody>
      </p:sp>
      <p:sp>
        <p:nvSpPr>
          <p:cNvPr id="46" name="TextBox 45">
            <a:extLst>
              <a:ext uri="{FF2B5EF4-FFF2-40B4-BE49-F238E27FC236}">
                <a16:creationId xmlns:a16="http://schemas.microsoft.com/office/drawing/2014/main" id="{6EBADDA8-A074-4EB2-9534-A4312AD92004}"/>
              </a:ext>
            </a:extLst>
          </p:cNvPr>
          <p:cNvSpPr txBox="1"/>
          <p:nvPr/>
        </p:nvSpPr>
        <p:spPr>
          <a:xfrm>
            <a:off x="10022434" y="1189444"/>
            <a:ext cx="2000599" cy="938719"/>
          </a:xfrm>
          <a:prstGeom prst="rect">
            <a:avLst/>
          </a:prstGeom>
          <a:solidFill>
            <a:schemeClr val="bg1">
              <a:lumMod val="85000"/>
            </a:schemeClr>
          </a:solidFill>
        </p:spPr>
        <p:txBody>
          <a:bodyPr wrap="square" rtlCol="0">
            <a:spAutoFit/>
          </a:bodyPr>
          <a:lstStyle/>
          <a:p>
            <a:r>
              <a:rPr lang="en-GB" sz="1100" dirty="0">
                <a:latin typeface="Arial" panose="020B0604020202020204" pitchFamily="34" charset="0"/>
                <a:cs typeface="Arial" panose="020B0604020202020204" pitchFamily="34" charset="0"/>
              </a:rPr>
              <a:t>These tables monitor the </a:t>
            </a:r>
            <a:r>
              <a:rPr lang="en-GB" sz="1100" dirty="0" err="1">
                <a:latin typeface="Arial" panose="020B0604020202020204" pitchFamily="34" charset="0"/>
                <a:cs typeface="Arial" panose="020B0604020202020204" pitchFamily="34" charset="0"/>
              </a:rPr>
              <a:t>Qliksense</a:t>
            </a:r>
            <a:r>
              <a:rPr lang="en-GB" sz="1100" dirty="0">
                <a:latin typeface="Arial" panose="020B0604020202020204" pitchFamily="34" charset="0"/>
                <a:cs typeface="Arial" panose="020B0604020202020204" pitchFamily="34" charset="0"/>
              </a:rPr>
              <a:t> </a:t>
            </a:r>
            <a:r>
              <a:rPr lang="en-GB" sz="1100" dirty="0">
                <a:solidFill>
                  <a:schemeClr val="dk1"/>
                </a:solidFill>
                <a:latin typeface="Arial" panose="020B0604020202020204" pitchFamily="34" charset="0"/>
                <a:cs typeface="Arial" panose="020B0604020202020204" pitchFamily="34" charset="0"/>
              </a:rPr>
              <a:t>Dashboard</a:t>
            </a:r>
            <a:r>
              <a:rPr lang="en-GB" sz="1100" dirty="0">
                <a:latin typeface="Arial" panose="020B0604020202020204" pitchFamily="34" charset="0"/>
                <a:cs typeface="Arial" panose="020B0604020202020204" pitchFamily="34" charset="0"/>
              </a:rPr>
              <a:t> usage for Month 03 for all 67 budget holders reporting usage in minutes.</a:t>
            </a:r>
          </a:p>
        </p:txBody>
      </p:sp>
      <p:pic>
        <p:nvPicPr>
          <p:cNvPr id="14" name="Picture 13">
            <a:extLst>
              <a:ext uri="{FF2B5EF4-FFF2-40B4-BE49-F238E27FC236}">
                <a16:creationId xmlns:a16="http://schemas.microsoft.com/office/drawing/2014/main" id="{E55D5C15-7EBB-AE95-B1AC-709CCCA45776}"/>
              </a:ext>
            </a:extLst>
          </p:cNvPr>
          <p:cNvPicPr>
            <a:picLocks noChangeAspect="1"/>
          </p:cNvPicPr>
          <p:nvPr/>
        </p:nvPicPr>
        <p:blipFill>
          <a:blip r:embed="rId6"/>
          <a:stretch>
            <a:fillRect/>
          </a:stretch>
        </p:blipFill>
        <p:spPr>
          <a:xfrm>
            <a:off x="1107187" y="1252728"/>
            <a:ext cx="8393430" cy="5430184"/>
          </a:xfrm>
          <a:prstGeom prst="rect">
            <a:avLst/>
          </a:prstGeom>
        </p:spPr>
      </p:pic>
    </p:spTree>
    <p:extLst>
      <p:ext uri="{BB962C8B-B14F-4D97-AF65-F5344CB8AC3E}">
        <p14:creationId xmlns:p14="http://schemas.microsoft.com/office/powerpoint/2010/main" val="1076023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CE77CF-0B24-1B6B-00FA-5D137C45EF6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837C554-F53E-EBDD-A20F-2D3DBA076232}"/>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Title 4">
            <a:extLst>
              <a:ext uri="{FF2B5EF4-FFF2-40B4-BE49-F238E27FC236}">
                <a16:creationId xmlns:a16="http://schemas.microsoft.com/office/drawing/2014/main" id="{D2199766-5507-2323-6287-506FC7A2F931}"/>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Appendix 3 </a:t>
            </a:r>
            <a:r>
              <a:rPr kumimoji="0" lang="en-GB" sz="2800" b="1" i="0" u="none" strike="noStrike" kern="1200" cap="none" spc="0" normalizeH="0" baseline="0" noProof="0" dirty="0" err="1">
                <a:ln>
                  <a:noFill/>
                </a:ln>
                <a:solidFill>
                  <a:prstClr val="white"/>
                </a:solidFill>
                <a:effectLst/>
                <a:uLnTx/>
                <a:uFillTx/>
                <a:latin typeface="Arial" panose="020B0604020202020204" pitchFamily="34" charset="0"/>
                <a:ea typeface="+mj-ea"/>
                <a:cs typeface="Arial" panose="020B0604020202020204" pitchFamily="34" charset="0"/>
              </a:rPr>
              <a:t>Qliksense</a:t>
            </a: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 – Finance Dashboard Usage</a:t>
            </a:r>
          </a:p>
        </p:txBody>
      </p:sp>
      <p:pic>
        <p:nvPicPr>
          <p:cNvPr id="5" name="Picture 4">
            <a:extLst>
              <a:ext uri="{FF2B5EF4-FFF2-40B4-BE49-F238E27FC236}">
                <a16:creationId xmlns:a16="http://schemas.microsoft.com/office/drawing/2014/main" id="{02565FD8-D6CB-9957-F5F8-C9FA33C2DE81}"/>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200257D4-5A70-8BD7-D6CB-06161BCB12E8}"/>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9" name="Graphic 8" descr="Home with solid fill">
            <a:hlinkClick r:id="" action="ppaction://noaction"/>
            <a:extLst>
              <a:ext uri="{FF2B5EF4-FFF2-40B4-BE49-F238E27FC236}">
                <a16:creationId xmlns:a16="http://schemas.microsoft.com/office/drawing/2014/main" id="{9DAE55D4-F739-7A6C-72FB-94A0FFD7AA69}"/>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366CB816-FB1F-E345-5A2E-F2035C24285E}"/>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Appendices</a:t>
            </a:r>
          </a:p>
        </p:txBody>
      </p:sp>
      <p:sp>
        <p:nvSpPr>
          <p:cNvPr id="8" name="Rectangle: Top Corners Rounded 7">
            <a:hlinkClick r:id="rId4" action="ppaction://hlinksldjump"/>
            <a:extLst>
              <a:ext uri="{FF2B5EF4-FFF2-40B4-BE49-F238E27FC236}">
                <a16:creationId xmlns:a16="http://schemas.microsoft.com/office/drawing/2014/main" id="{5A0B0555-E7D5-122B-AB12-1C51C9FB1373}"/>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Executive Summary</a:t>
            </a:r>
          </a:p>
        </p:txBody>
      </p:sp>
      <p:sp>
        <p:nvSpPr>
          <p:cNvPr id="10" name="Rectangle: Top Corners Rounded 9">
            <a:hlinkClick r:id="rId5" action="ppaction://hlinksldjump"/>
            <a:extLst>
              <a:ext uri="{FF2B5EF4-FFF2-40B4-BE49-F238E27FC236}">
                <a16:creationId xmlns:a16="http://schemas.microsoft.com/office/drawing/2014/main" id="{4F04374B-469C-7D25-F5FC-26020A408843}"/>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F2C92E07-161E-97D7-F6A9-530E22F96E48}"/>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Income and Expenditure Insights</a:t>
            </a:r>
          </a:p>
        </p:txBody>
      </p:sp>
      <p:sp>
        <p:nvSpPr>
          <p:cNvPr id="4" name="Rectangle: Top Corners Rounded 3">
            <a:hlinkClick r:id="" action="ppaction://noaction"/>
            <a:extLst>
              <a:ext uri="{FF2B5EF4-FFF2-40B4-BE49-F238E27FC236}">
                <a16:creationId xmlns:a16="http://schemas.microsoft.com/office/drawing/2014/main" id="{8DA8A75C-E455-FD77-3FBB-3E0E5A566EA3}"/>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rgbClr val="374265"/>
                </a:solidFill>
                <a:effectLst/>
                <a:uLnTx/>
                <a:uFillTx/>
                <a:latin typeface="Aptos" panose="02110004020202020204"/>
                <a:ea typeface="+mn-ea"/>
                <a:cs typeface="+mn-cs"/>
              </a:rPr>
              <a:t>Appendices</a:t>
            </a:r>
          </a:p>
        </p:txBody>
      </p:sp>
      <p:sp>
        <p:nvSpPr>
          <p:cNvPr id="46" name="TextBox 45">
            <a:extLst>
              <a:ext uri="{FF2B5EF4-FFF2-40B4-BE49-F238E27FC236}">
                <a16:creationId xmlns:a16="http://schemas.microsoft.com/office/drawing/2014/main" id="{E8E64CC0-36A7-92BB-A5CC-392C15B34782}"/>
              </a:ext>
            </a:extLst>
          </p:cNvPr>
          <p:cNvSpPr txBox="1"/>
          <p:nvPr/>
        </p:nvSpPr>
        <p:spPr>
          <a:xfrm>
            <a:off x="9949282" y="1246387"/>
            <a:ext cx="2000599" cy="938719"/>
          </a:xfrm>
          <a:prstGeom prst="rect">
            <a:avLst/>
          </a:prstGeom>
          <a:solidFill>
            <a:schemeClr val="bg1">
              <a:lumMod val="8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These tables monitor the </a:t>
            </a:r>
            <a:r>
              <a:rPr kumimoji="0" lang="en-GB" sz="11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Qliksense</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Dashboard usage for Month 0</a:t>
            </a:r>
            <a:r>
              <a:rPr lang="en-GB" sz="1100" dirty="0">
                <a:solidFill>
                  <a:prstClr val="black"/>
                </a:solidFill>
                <a:latin typeface="Arial" panose="020B0604020202020204" pitchFamily="34" charset="0"/>
                <a:cs typeface="Arial" panose="020B0604020202020204" pitchFamily="34" charset="0"/>
              </a:rPr>
              <a:t>3</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for all 67 budget holders reporting usage in minutes.</a:t>
            </a:r>
          </a:p>
        </p:txBody>
      </p:sp>
      <p:pic>
        <p:nvPicPr>
          <p:cNvPr id="14" name="Picture 13">
            <a:extLst>
              <a:ext uri="{FF2B5EF4-FFF2-40B4-BE49-F238E27FC236}">
                <a16:creationId xmlns:a16="http://schemas.microsoft.com/office/drawing/2014/main" id="{CDC205A8-BAC5-2921-3F05-6340C2EEB568}"/>
              </a:ext>
            </a:extLst>
          </p:cNvPr>
          <p:cNvPicPr>
            <a:picLocks noChangeAspect="1"/>
          </p:cNvPicPr>
          <p:nvPr/>
        </p:nvPicPr>
        <p:blipFill>
          <a:blip r:embed="rId6"/>
          <a:stretch>
            <a:fillRect/>
          </a:stretch>
        </p:blipFill>
        <p:spPr>
          <a:xfrm>
            <a:off x="1051022" y="1246386"/>
            <a:ext cx="8275858" cy="5505245"/>
          </a:xfrm>
          <a:prstGeom prst="rect">
            <a:avLst/>
          </a:prstGeom>
        </p:spPr>
      </p:pic>
    </p:spTree>
    <p:extLst>
      <p:ext uri="{BB962C8B-B14F-4D97-AF65-F5344CB8AC3E}">
        <p14:creationId xmlns:p14="http://schemas.microsoft.com/office/powerpoint/2010/main" val="187224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877B00-22D6-9984-8618-45DE5FEB6F0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DA4A987-276E-4365-D133-908F97706229}"/>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Title 4">
            <a:extLst>
              <a:ext uri="{FF2B5EF4-FFF2-40B4-BE49-F238E27FC236}">
                <a16:creationId xmlns:a16="http://schemas.microsoft.com/office/drawing/2014/main" id="{FDD497F8-43AD-04C8-A6C5-DDDCA2CBC90B}"/>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Appendix 4 Summary Budget Holder Training</a:t>
            </a:r>
          </a:p>
        </p:txBody>
      </p:sp>
      <p:pic>
        <p:nvPicPr>
          <p:cNvPr id="5" name="Picture 4">
            <a:extLst>
              <a:ext uri="{FF2B5EF4-FFF2-40B4-BE49-F238E27FC236}">
                <a16:creationId xmlns:a16="http://schemas.microsoft.com/office/drawing/2014/main" id="{C0636C5D-AF52-D9A0-4B15-D7F74DD53DCF}"/>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543193B0-30E7-8082-964C-9920C55B7A3A}"/>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9" name="Graphic 8" descr="Home with solid fill">
            <a:hlinkClick r:id="" action="ppaction://noaction"/>
            <a:extLst>
              <a:ext uri="{FF2B5EF4-FFF2-40B4-BE49-F238E27FC236}">
                <a16:creationId xmlns:a16="http://schemas.microsoft.com/office/drawing/2014/main" id="{EC208E7B-1F47-B22C-ECBC-2A8DFFAC6152}"/>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31C7BD0D-FBA1-8F82-19FB-427D788DCF25}"/>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Appendices</a:t>
            </a:r>
          </a:p>
        </p:txBody>
      </p:sp>
      <p:sp>
        <p:nvSpPr>
          <p:cNvPr id="8" name="Rectangle: Top Corners Rounded 7">
            <a:hlinkClick r:id="rId4" action="ppaction://hlinksldjump"/>
            <a:extLst>
              <a:ext uri="{FF2B5EF4-FFF2-40B4-BE49-F238E27FC236}">
                <a16:creationId xmlns:a16="http://schemas.microsoft.com/office/drawing/2014/main" id="{AFD17123-C493-8F46-E5FF-9D2B7582D34F}"/>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Executive Summary</a:t>
            </a:r>
          </a:p>
        </p:txBody>
      </p:sp>
      <p:sp>
        <p:nvSpPr>
          <p:cNvPr id="10" name="Rectangle: Top Corners Rounded 9">
            <a:hlinkClick r:id="rId5" action="ppaction://hlinksldjump"/>
            <a:extLst>
              <a:ext uri="{FF2B5EF4-FFF2-40B4-BE49-F238E27FC236}">
                <a16:creationId xmlns:a16="http://schemas.microsoft.com/office/drawing/2014/main" id="{0F3BF847-40C1-5DD1-2C8E-39873E407748}"/>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913136DD-C5AA-6DA7-6114-F596D8BEDE07}"/>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Income and Expenditure Insights</a:t>
            </a:r>
          </a:p>
        </p:txBody>
      </p:sp>
      <p:sp>
        <p:nvSpPr>
          <p:cNvPr id="4" name="Rectangle: Top Corners Rounded 3">
            <a:hlinkClick r:id="" action="ppaction://noaction"/>
            <a:extLst>
              <a:ext uri="{FF2B5EF4-FFF2-40B4-BE49-F238E27FC236}">
                <a16:creationId xmlns:a16="http://schemas.microsoft.com/office/drawing/2014/main" id="{21283C63-8840-C2BC-418E-0A03CAB5ADC0}"/>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rgbClr val="374265"/>
                </a:solidFill>
                <a:effectLst/>
                <a:uLnTx/>
                <a:uFillTx/>
                <a:latin typeface="Aptos" panose="02110004020202020204"/>
                <a:ea typeface="+mn-ea"/>
                <a:cs typeface="+mn-cs"/>
              </a:rPr>
              <a:t>Appendices</a:t>
            </a:r>
          </a:p>
        </p:txBody>
      </p:sp>
      <p:sp>
        <p:nvSpPr>
          <p:cNvPr id="15" name="TextBox 14">
            <a:extLst>
              <a:ext uri="{FF2B5EF4-FFF2-40B4-BE49-F238E27FC236}">
                <a16:creationId xmlns:a16="http://schemas.microsoft.com/office/drawing/2014/main" id="{6694A06B-16D0-66FA-4517-0C096E22F1C0}"/>
              </a:ext>
            </a:extLst>
          </p:cNvPr>
          <p:cNvSpPr txBox="1"/>
          <p:nvPr/>
        </p:nvSpPr>
        <p:spPr>
          <a:xfrm>
            <a:off x="229776" y="1288200"/>
            <a:ext cx="6099048" cy="461665"/>
          </a:xfrm>
          <a:prstGeom prst="rect">
            <a:avLst/>
          </a:prstGeom>
          <a:solidFill>
            <a:srgbClr val="002060"/>
          </a:solidFill>
        </p:spPr>
        <p:txBody>
          <a:bodyPr wrap="square" rtlCol="0">
            <a:spAutoFit/>
          </a:bodyPr>
          <a:lstStyle/>
          <a:p>
            <a:pPr algn="ctr"/>
            <a:r>
              <a:rPr lang="en-GB" sz="2400" b="1" dirty="0">
                <a:solidFill>
                  <a:schemeClr val="bg1"/>
                </a:solidFill>
              </a:rPr>
              <a:t>Status @ 15 July 2026</a:t>
            </a:r>
          </a:p>
        </p:txBody>
      </p:sp>
      <p:graphicFrame>
        <p:nvGraphicFramePr>
          <p:cNvPr id="17" name="Table 16">
            <a:extLst>
              <a:ext uri="{FF2B5EF4-FFF2-40B4-BE49-F238E27FC236}">
                <a16:creationId xmlns:a16="http://schemas.microsoft.com/office/drawing/2014/main" id="{560B1C1B-D2C1-5E6A-24BF-55D3794EC6C6}"/>
              </a:ext>
            </a:extLst>
          </p:cNvPr>
          <p:cNvGraphicFramePr>
            <a:graphicFrameLocks noGrp="1"/>
          </p:cNvGraphicFramePr>
          <p:nvPr>
            <p:extLst>
              <p:ext uri="{D42A27DB-BD31-4B8C-83A1-F6EECF244321}">
                <p14:modId xmlns:p14="http://schemas.microsoft.com/office/powerpoint/2010/main" val="3256860164"/>
              </p:ext>
            </p:extLst>
          </p:nvPr>
        </p:nvGraphicFramePr>
        <p:xfrm>
          <a:off x="6574536" y="1788326"/>
          <a:ext cx="4791456" cy="3596640"/>
        </p:xfrm>
        <a:graphic>
          <a:graphicData uri="http://schemas.openxmlformats.org/drawingml/2006/table">
            <a:tbl>
              <a:tblPr firstRow="1" bandRow="1">
                <a:tableStyleId>{5C22544A-7EE6-4342-B048-85BDC9FD1C3A}</a:tableStyleId>
              </a:tblPr>
              <a:tblGrid>
                <a:gridCol w="4791456">
                  <a:extLst>
                    <a:ext uri="{9D8B030D-6E8A-4147-A177-3AD203B41FA5}">
                      <a16:colId xmlns:a16="http://schemas.microsoft.com/office/drawing/2014/main" val="3430755889"/>
                    </a:ext>
                  </a:extLst>
                </a:gridCol>
              </a:tblGrid>
              <a:tr h="252781">
                <a:tc>
                  <a:txBody>
                    <a:bodyPr/>
                    <a:lstStyle/>
                    <a:p>
                      <a:pPr algn="l"/>
                      <a:r>
                        <a:rPr lang="en-GB" sz="1400" dirty="0">
                          <a:latin typeface="Arial" panose="020B0604020202020204" pitchFamily="34" charset="0"/>
                          <a:cs typeface="Arial" panose="020B0604020202020204" pitchFamily="34" charset="0"/>
                        </a:rPr>
                        <a:t>Key Information Outstanding Training</a:t>
                      </a:r>
                    </a:p>
                  </a:txBody>
                  <a:tcPr anchor="ctr">
                    <a:solidFill>
                      <a:srgbClr val="3A4972"/>
                    </a:solidFill>
                  </a:tcPr>
                </a:tc>
                <a:extLst>
                  <a:ext uri="{0D108BD9-81ED-4DB2-BD59-A6C34878D82A}">
                    <a16:rowId xmlns:a16="http://schemas.microsoft.com/office/drawing/2014/main" val="3617612831"/>
                  </a:ext>
                </a:extLst>
              </a:tr>
              <a:tr h="1099807">
                <a:tc>
                  <a:txBody>
                    <a:bodyPr/>
                    <a:lstStyle/>
                    <a:p>
                      <a:pPr marL="285750" indent="-285750">
                        <a:buFont typeface="Arial" panose="020B0604020202020204" pitchFamily="34" charset="0"/>
                        <a:buChar char="•"/>
                      </a:pPr>
                      <a:r>
                        <a:rPr lang="en-GB" sz="1400" b="1" kern="1200" dirty="0">
                          <a:solidFill>
                            <a:schemeClr val="dk1"/>
                          </a:solidFill>
                          <a:effectLst/>
                          <a:latin typeface="Arial" panose="020B0604020202020204" pitchFamily="34" charset="0"/>
                          <a:ea typeface="+mn-ea"/>
                          <a:cs typeface="Arial" panose="020B0604020202020204" pitchFamily="34" charset="0"/>
                        </a:rPr>
                        <a:t>4 Executives</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1 retirement and 1 absent </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2 x 1:1 – training provided August</a:t>
                      </a:r>
                    </a:p>
                    <a:p>
                      <a:pPr marL="742950" lvl="1" indent="-285750">
                        <a:buFont typeface="Arial" panose="020B0604020202020204" pitchFamily="34" charset="0"/>
                        <a:buChar char="•"/>
                      </a:pPr>
                      <a:endParaRPr lang="en-GB" sz="1400" kern="1200" dirty="0">
                        <a:solidFill>
                          <a:schemeClr val="dk1"/>
                        </a:solidFill>
                        <a:effectLst/>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lang="en-GB" sz="1400" b="1" kern="1200" dirty="0">
                          <a:solidFill>
                            <a:schemeClr val="dk1"/>
                          </a:solidFill>
                          <a:effectLst/>
                          <a:latin typeface="Arial" panose="020B0604020202020204" pitchFamily="34" charset="0"/>
                          <a:ea typeface="+mn-ea"/>
                          <a:cs typeface="Arial" panose="020B0604020202020204" pitchFamily="34" charset="0"/>
                        </a:rPr>
                        <a:t>6 Service Groups</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1 on Maternity Leave and role covered by another existing Budget Holder</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1 changed roles post letters published and role covered by another existing Budget Holder whilst HB recruits</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1 retired and training provided once replacement postholder commences</a:t>
                      </a:r>
                    </a:p>
                    <a:p>
                      <a:pPr marL="742950" lvl="1" indent="-285750">
                        <a:buFont typeface="Arial" panose="020B0604020202020204" pitchFamily="34" charset="0"/>
                        <a:buChar char="•"/>
                      </a:pPr>
                      <a:r>
                        <a:rPr lang="en-GB" sz="1400" kern="1200" dirty="0">
                          <a:solidFill>
                            <a:schemeClr val="dk1"/>
                          </a:solidFill>
                          <a:effectLst/>
                          <a:latin typeface="Arial" panose="020B0604020202020204" pitchFamily="34" charset="0"/>
                          <a:ea typeface="+mn-ea"/>
                          <a:cs typeface="Arial" panose="020B0604020202020204" pitchFamily="34" charset="0"/>
                        </a:rPr>
                        <a:t>3 training booked July/August and provided by FBP’s</a:t>
                      </a:r>
                    </a:p>
                    <a:p>
                      <a:endParaRPr lang="en-GB" sz="14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pic>
        <p:nvPicPr>
          <p:cNvPr id="12" name="Picture 11">
            <a:extLst>
              <a:ext uri="{FF2B5EF4-FFF2-40B4-BE49-F238E27FC236}">
                <a16:creationId xmlns:a16="http://schemas.microsoft.com/office/drawing/2014/main" id="{5DE4F422-AA51-7BE9-6CD5-1203124A8531}"/>
              </a:ext>
            </a:extLst>
          </p:cNvPr>
          <p:cNvPicPr>
            <a:picLocks noChangeAspect="1"/>
          </p:cNvPicPr>
          <p:nvPr/>
        </p:nvPicPr>
        <p:blipFill>
          <a:blip r:embed="rId6"/>
          <a:stretch>
            <a:fillRect/>
          </a:stretch>
        </p:blipFill>
        <p:spPr>
          <a:xfrm>
            <a:off x="231754" y="1931469"/>
            <a:ext cx="6097069" cy="3084827"/>
          </a:xfrm>
          <a:prstGeom prst="rect">
            <a:avLst/>
          </a:prstGeom>
        </p:spPr>
      </p:pic>
    </p:spTree>
    <p:extLst>
      <p:ext uri="{BB962C8B-B14F-4D97-AF65-F5344CB8AC3E}">
        <p14:creationId xmlns:p14="http://schemas.microsoft.com/office/powerpoint/2010/main" val="3956417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9B8704-04CD-FA63-B85C-ABE89B1B99FB}"/>
              </a:ext>
            </a:extLst>
          </p:cNvPr>
          <p:cNvSpPr/>
          <p:nvPr/>
        </p:nvSpPr>
        <p:spPr>
          <a:xfrm>
            <a:off x="0" y="-10184"/>
            <a:ext cx="12191999"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F51CDE5B-4D57-3F8B-1A32-37AECB90728C}"/>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Financial</a:t>
            </a:r>
            <a:r>
              <a:rPr lang="en-GB" b="1" dirty="0">
                <a:solidFill>
                  <a:schemeClr val="bg1"/>
                </a:solidFill>
              </a:rPr>
              <a:t> </a:t>
            </a:r>
            <a:r>
              <a:rPr lang="en-GB" sz="2800" b="1" dirty="0">
                <a:solidFill>
                  <a:schemeClr val="bg1"/>
                </a:solidFill>
                <a:latin typeface="Arial" panose="020B0604020202020204" pitchFamily="34" charset="0"/>
                <a:cs typeface="Arial" panose="020B0604020202020204" pitchFamily="34" charset="0"/>
              </a:rPr>
              <a:t>Summary</a:t>
            </a:r>
          </a:p>
        </p:txBody>
      </p:sp>
      <p:pic>
        <p:nvPicPr>
          <p:cNvPr id="5" name="Picture 4">
            <a:extLst>
              <a:ext uri="{FF2B5EF4-FFF2-40B4-BE49-F238E27FC236}">
                <a16:creationId xmlns:a16="http://schemas.microsoft.com/office/drawing/2014/main" id="{6FC9E14F-3212-F6BB-A7C4-FC9BF9D9AF46}"/>
              </a:ext>
            </a:extLst>
          </p:cNvPr>
          <p:cNvPicPr>
            <a:picLocks noChangeAspect="1"/>
          </p:cNvPicPr>
          <p:nvPr/>
        </p:nvPicPr>
        <p:blipFill>
          <a:blip r:embed="rId3"/>
          <a:stretch>
            <a:fillRect/>
          </a:stretch>
        </p:blipFill>
        <p:spPr>
          <a:xfrm>
            <a:off x="9626139" y="158251"/>
            <a:ext cx="2396894" cy="655907"/>
          </a:xfrm>
          <a:prstGeom prst="rect">
            <a:avLst/>
          </a:prstGeom>
        </p:spPr>
      </p:pic>
      <p:sp>
        <p:nvSpPr>
          <p:cNvPr id="6" name="Rectangle: Top Corners Rounded 5">
            <a:extLst>
              <a:ext uri="{FF2B5EF4-FFF2-40B4-BE49-F238E27FC236}">
                <a16:creationId xmlns:a16="http://schemas.microsoft.com/office/drawing/2014/main" id="{E60C71C1-616A-1497-4475-598947AF766B}"/>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DA7B8948-B36D-FE8F-4D56-17749FC255E0}"/>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469915" y="838075"/>
            <a:ext cx="287331" cy="287331"/>
          </a:xfrm>
          <a:prstGeom prst="rect">
            <a:avLst/>
          </a:prstGeom>
        </p:spPr>
      </p:pic>
      <p:sp>
        <p:nvSpPr>
          <p:cNvPr id="10" name="Rectangle: Top Corners Rounded 9">
            <a:hlinkClick r:id="" action="ppaction://noaction"/>
            <a:extLst>
              <a:ext uri="{FF2B5EF4-FFF2-40B4-BE49-F238E27FC236}">
                <a16:creationId xmlns:a16="http://schemas.microsoft.com/office/drawing/2014/main" id="{58B95A38-C23F-51CC-C6A2-91942ABE9456}"/>
              </a:ext>
            </a:extLst>
          </p:cNvPr>
          <p:cNvSpPr/>
          <p:nvPr/>
        </p:nvSpPr>
        <p:spPr>
          <a:xfrm>
            <a:off x="862877" y="838074"/>
            <a:ext cx="1080000" cy="28698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rgbClr val="374265"/>
                </a:solidFill>
              </a:rPr>
              <a:t>Executive Summary</a:t>
            </a:r>
          </a:p>
        </p:txBody>
      </p:sp>
      <p:sp>
        <p:nvSpPr>
          <p:cNvPr id="12" name="Rectangle: Top Corners Rounded 11">
            <a:hlinkClick r:id="" action="ppaction://noaction"/>
            <a:extLst>
              <a:ext uri="{FF2B5EF4-FFF2-40B4-BE49-F238E27FC236}">
                <a16:creationId xmlns:a16="http://schemas.microsoft.com/office/drawing/2014/main" id="{112FAF00-989F-FFB2-A18C-0F141C328197}"/>
              </a:ext>
            </a:extLst>
          </p:cNvPr>
          <p:cNvSpPr/>
          <p:nvPr/>
        </p:nvSpPr>
        <p:spPr>
          <a:xfrm>
            <a:off x="3193771"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3" name="Rectangle: Top Corners Rounded 12">
            <a:hlinkClick r:id="" action="ppaction://noaction"/>
            <a:extLst>
              <a:ext uri="{FF2B5EF4-FFF2-40B4-BE49-F238E27FC236}">
                <a16:creationId xmlns:a16="http://schemas.microsoft.com/office/drawing/2014/main" id="{0E3B3597-5BFC-AA3F-C568-69677A3C271E}"/>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15" name="Rectangle: Top Corners Rounded 14">
            <a:hlinkClick r:id="" action="ppaction://noaction"/>
            <a:extLst>
              <a:ext uri="{FF2B5EF4-FFF2-40B4-BE49-F238E27FC236}">
                <a16:creationId xmlns:a16="http://schemas.microsoft.com/office/drawing/2014/main" id="{B3D941F1-B1C6-286D-D323-072A8EDD246D}"/>
              </a:ext>
            </a:extLst>
          </p:cNvPr>
          <p:cNvSpPr/>
          <p:nvPr/>
        </p:nvSpPr>
        <p:spPr>
          <a:xfrm>
            <a:off x="2028323" y="83772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3">
            <a:extLst>
              <a:ext uri="{FF2B5EF4-FFF2-40B4-BE49-F238E27FC236}">
                <a16:creationId xmlns:a16="http://schemas.microsoft.com/office/drawing/2014/main" id="{A51CE894-9A56-F755-BBA7-1DFCC6D619B3}"/>
              </a:ext>
            </a:extLst>
          </p:cNvPr>
          <p:cNvSpPr/>
          <p:nvPr/>
        </p:nvSpPr>
        <p:spPr>
          <a:xfrm>
            <a:off x="7456304" y="170929"/>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Variance</a:t>
            </a:r>
          </a:p>
          <a:p>
            <a:pPr marR="0" lvl="0" indent="0" algn="ctr" fontAlgn="auto">
              <a:lnSpc>
                <a:spcPct val="100000"/>
              </a:lnSpc>
              <a:spcAft>
                <a:spcPts val="0"/>
              </a:spcAft>
              <a:buClrTx/>
              <a:buSzTx/>
              <a:buFontTx/>
              <a:buNone/>
              <a:tabLst/>
              <a:defRPr/>
            </a:pPr>
            <a:r>
              <a:rPr lang="en-GB" sz="1400" b="1" dirty="0">
                <a:solidFill>
                  <a:srgbClr val="002060"/>
                </a:solidFill>
                <a:latin typeface="Arial"/>
              </a:rPr>
              <a:t>£23.312m</a:t>
            </a:r>
          </a:p>
          <a:p>
            <a:pPr algn="ctr">
              <a:spcBef>
                <a:spcPts val="50"/>
              </a:spcBef>
              <a:defRPr/>
            </a:pPr>
            <a:r>
              <a:rPr lang="en-GB" sz="1050" dirty="0">
                <a:solidFill>
                  <a:srgbClr val="002060"/>
                </a:solidFill>
              </a:rPr>
              <a:t>Variance to Plan </a:t>
            </a:r>
            <a:r>
              <a:rPr lang="en-GB" sz="1050" b="1" dirty="0">
                <a:solidFill>
                  <a:srgbClr val="002060"/>
                </a:solidFill>
              </a:rPr>
              <a:t>£4.2m</a:t>
            </a:r>
            <a:endParaRPr kumimoji="0" lang="en-GB" sz="1050" b="1" i="0" u="none" strike="noStrike" kern="1200" cap="none" spc="0" normalizeH="0" baseline="0" noProof="0" dirty="0">
              <a:ln>
                <a:noFill/>
              </a:ln>
              <a:solidFill>
                <a:srgbClr val="002060"/>
              </a:solidFill>
              <a:effectLst/>
              <a:uLnTx/>
              <a:uFillTx/>
              <a:latin typeface="Arial"/>
              <a:ea typeface="+mn-ea"/>
              <a:cs typeface="+mn-cs"/>
            </a:endParaRPr>
          </a:p>
        </p:txBody>
      </p:sp>
      <p:sp>
        <p:nvSpPr>
          <p:cNvPr id="7" name="Rectangle 6">
            <a:extLst>
              <a:ext uri="{FF2B5EF4-FFF2-40B4-BE49-F238E27FC236}">
                <a16:creationId xmlns:a16="http://schemas.microsoft.com/office/drawing/2014/main" id="{AB06C469-9EE1-D2C3-8A17-C8CD5437AA74}"/>
              </a:ext>
            </a:extLst>
          </p:cNvPr>
          <p:cNvSpPr/>
          <p:nvPr/>
        </p:nvSpPr>
        <p:spPr>
          <a:xfrm>
            <a:off x="5554792" y="170929"/>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Variance</a:t>
            </a:r>
          </a:p>
          <a:p>
            <a:pPr algn="ctr">
              <a:spcBef>
                <a:spcPts val="0"/>
              </a:spcBef>
              <a:defRPr/>
            </a:pPr>
            <a:r>
              <a:rPr lang="en-GB" sz="1400" b="1" dirty="0">
                <a:solidFill>
                  <a:srgbClr val="002060"/>
                </a:solidFill>
                <a:latin typeface="Arial"/>
              </a:rPr>
              <a:t>£7.138m</a:t>
            </a:r>
          </a:p>
          <a:p>
            <a:pPr algn="ctr">
              <a:spcBef>
                <a:spcPts val="50"/>
              </a:spcBef>
              <a:defRPr/>
            </a:pPr>
            <a:r>
              <a:rPr lang="en-GB" sz="1050" dirty="0">
                <a:solidFill>
                  <a:srgbClr val="002060"/>
                </a:solidFill>
              </a:rPr>
              <a:t>Variance to Plan </a:t>
            </a:r>
            <a:r>
              <a:rPr lang="en-GB" sz="1050" b="1" dirty="0">
                <a:solidFill>
                  <a:srgbClr val="002060"/>
                </a:solidFill>
              </a:rPr>
              <a:t>£0.8m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8" name="Oval 7">
            <a:extLst>
              <a:ext uri="{FF2B5EF4-FFF2-40B4-BE49-F238E27FC236}">
                <a16:creationId xmlns:a16="http://schemas.microsoft.com/office/drawing/2014/main" id="{BA2A8483-C1BE-C2B5-229C-8C7062D1D862}"/>
              </a:ext>
            </a:extLst>
          </p:cNvPr>
          <p:cNvSpPr/>
          <p:nvPr/>
        </p:nvSpPr>
        <p:spPr>
          <a:xfrm>
            <a:off x="7054493" y="494116"/>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1" name="Oval 10">
            <a:extLst>
              <a:ext uri="{FF2B5EF4-FFF2-40B4-BE49-F238E27FC236}">
                <a16:creationId xmlns:a16="http://schemas.microsoft.com/office/drawing/2014/main" id="{DDC3FE93-A9A9-710E-5782-32501B970723}"/>
              </a:ext>
            </a:extLst>
          </p:cNvPr>
          <p:cNvSpPr/>
          <p:nvPr/>
        </p:nvSpPr>
        <p:spPr>
          <a:xfrm>
            <a:off x="8963921" y="461071"/>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graphicFrame>
        <p:nvGraphicFramePr>
          <p:cNvPr id="21" name="Table 20">
            <a:extLst>
              <a:ext uri="{FF2B5EF4-FFF2-40B4-BE49-F238E27FC236}">
                <a16:creationId xmlns:a16="http://schemas.microsoft.com/office/drawing/2014/main" id="{00D75144-2CF8-8AB4-E2D1-987338B46B1E}"/>
              </a:ext>
            </a:extLst>
          </p:cNvPr>
          <p:cNvGraphicFramePr>
            <a:graphicFrameLocks noGrp="1"/>
          </p:cNvGraphicFramePr>
          <p:nvPr>
            <p:extLst>
              <p:ext uri="{D42A27DB-BD31-4B8C-83A1-F6EECF244321}">
                <p14:modId xmlns:p14="http://schemas.microsoft.com/office/powerpoint/2010/main" val="192349469"/>
              </p:ext>
            </p:extLst>
          </p:nvPr>
        </p:nvGraphicFramePr>
        <p:xfrm>
          <a:off x="180979" y="4236065"/>
          <a:ext cx="11826049" cy="2375047"/>
        </p:xfrm>
        <a:graphic>
          <a:graphicData uri="http://schemas.openxmlformats.org/drawingml/2006/table">
            <a:tbl>
              <a:tblPr firstRow="1" bandRow="1">
                <a:tableStyleId>{5C22544A-7EE6-4342-B048-85BDC9FD1C3A}</a:tableStyleId>
              </a:tblPr>
              <a:tblGrid>
                <a:gridCol w="11826049">
                  <a:extLst>
                    <a:ext uri="{9D8B030D-6E8A-4147-A177-3AD203B41FA5}">
                      <a16:colId xmlns:a16="http://schemas.microsoft.com/office/drawing/2014/main" val="3430755889"/>
                    </a:ext>
                  </a:extLst>
                </a:gridCol>
              </a:tblGrid>
              <a:tr h="557137">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1817910">
                <a:tc>
                  <a:txBody>
                    <a:bodyPr/>
                    <a:lstStyle/>
                    <a:p>
                      <a:pPr marL="342900" indent="-342900">
                        <a:buFont typeface="Arial" panose="020B0604020202020204" pitchFamily="34" charset="0"/>
                        <a:buChar char="•"/>
                      </a:pPr>
                      <a:r>
                        <a:rPr lang="en-GB" sz="1100" b="1" dirty="0">
                          <a:latin typeface="Arial" panose="020B0604020202020204" pitchFamily="34" charset="0"/>
                          <a:cs typeface="Arial" panose="020B0604020202020204" pitchFamily="34" charset="0"/>
                        </a:rPr>
                        <a:t>Operational Variation. </a:t>
                      </a:r>
                      <a:r>
                        <a:rPr lang="en-GB" sz="1100" dirty="0">
                          <a:latin typeface="Arial" panose="020B0604020202020204" pitchFamily="34" charset="0"/>
                          <a:cs typeface="Arial" panose="020B0604020202020204" pitchFamily="34" charset="0"/>
                        </a:rPr>
                        <a:t>The following operational variation between month 2 and 3 has been incurred: </a:t>
                      </a:r>
                    </a:p>
                    <a:p>
                      <a:pPr marL="0" indent="0">
                        <a:buFont typeface="Arial" panose="020B0604020202020204" pitchFamily="34" charset="0"/>
                        <a:buNone/>
                      </a:pPr>
                      <a:endParaRPr lang="en-GB" sz="1100" dirty="0">
                        <a:solidFill>
                          <a:srgbClr val="FF0000"/>
                        </a:solidFill>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r>
                        <a:rPr lang="en-GB" sz="1100" b="1" dirty="0">
                          <a:latin typeface="Arial" panose="020B0604020202020204" pitchFamily="34" charset="0"/>
                          <a:cs typeface="Arial" panose="020B0604020202020204" pitchFamily="34" charset="0"/>
                        </a:rPr>
                        <a:t>PCT: </a:t>
                      </a:r>
                      <a:r>
                        <a:rPr lang="en-GB" sz="1100" dirty="0">
                          <a:latin typeface="Arial" panose="020B0604020202020204" pitchFamily="34" charset="0"/>
                          <a:cs typeface="Arial" panose="020B0604020202020204" pitchFamily="34" charset="0"/>
                        </a:rPr>
                        <a:t>There was a shortfall in dental recharge income in month of £0.1m</a:t>
                      </a:r>
                      <a:endParaRPr lang="en-GB" sz="1100" dirty="0">
                        <a:solidFill>
                          <a:srgbClr val="FF0000"/>
                        </a:solidFill>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r>
                        <a:rPr lang="en-GB" sz="1100" b="1" dirty="0">
                          <a:latin typeface="Arial" panose="020B0604020202020204" pitchFamily="34" charset="0"/>
                          <a:cs typeface="Arial" panose="020B0604020202020204" pitchFamily="34" charset="0"/>
                        </a:rPr>
                        <a:t>NPTS:</a:t>
                      </a:r>
                      <a:r>
                        <a:rPr lang="en-GB" sz="1100" dirty="0">
                          <a:latin typeface="Arial" panose="020B0604020202020204" pitchFamily="34" charset="0"/>
                          <a:cs typeface="Arial" panose="020B0604020202020204" pitchFamily="34" charset="0"/>
                        </a:rPr>
                        <a:t> There is a £0.3m pressure in month due to prescribing of “No cheaper stock obtainable” (NCSO) drugs. This is a national issue. </a:t>
                      </a:r>
                    </a:p>
                    <a:p>
                      <a:pPr marL="800100" lvl="1" indent="-342900">
                        <a:buFont typeface="Arial" panose="020B0604020202020204" pitchFamily="34" charset="0"/>
                        <a:buChar char="•"/>
                      </a:pPr>
                      <a:r>
                        <a:rPr lang="en-GB" sz="1100" b="1" dirty="0">
                          <a:latin typeface="Arial" panose="020B0604020202020204" pitchFamily="34" charset="0"/>
                          <a:cs typeface="Arial" panose="020B0604020202020204" pitchFamily="34" charset="0"/>
                        </a:rPr>
                        <a:t>MHLD: </a:t>
                      </a:r>
                      <a:r>
                        <a:rPr lang="en-GB" sz="1100" dirty="0">
                          <a:latin typeface="Arial" panose="020B0604020202020204" pitchFamily="34" charset="0"/>
                          <a:cs typeface="Arial" panose="020B0604020202020204" pitchFamily="34" charset="0"/>
                        </a:rPr>
                        <a:t>CHC growth in month is £0.1m over and above plan.</a:t>
                      </a:r>
                      <a:endParaRPr lang="en-GB" sz="1100" dirty="0">
                        <a:solidFill>
                          <a:srgbClr val="FF0000"/>
                        </a:solidFill>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r>
                        <a:rPr lang="en-GB" sz="1100" b="1" dirty="0">
                          <a:latin typeface="Arial" panose="020B0604020202020204" pitchFamily="34" charset="0"/>
                          <a:cs typeface="Arial" panose="020B0604020202020204" pitchFamily="34" charset="0"/>
                        </a:rPr>
                        <a:t>MSG &amp; NPTS: </a:t>
                      </a:r>
                      <a:r>
                        <a:rPr lang="en-GB" sz="1100" dirty="0">
                          <a:latin typeface="Arial" panose="020B0604020202020204" pitchFamily="34" charset="0"/>
                          <a:cs typeface="Arial" panose="020B0604020202020204" pitchFamily="34" charset="0"/>
                        </a:rPr>
                        <a:t>Clinical consumables costs driven by activity &amp; acuity in month £0.3m.</a:t>
                      </a:r>
                    </a:p>
                    <a:p>
                      <a:pPr marL="800100" lvl="1" indent="-342900">
                        <a:buFont typeface="Arial" panose="020B0604020202020204" pitchFamily="34" charset="0"/>
                        <a:buChar char="•"/>
                      </a:pPr>
                      <a:r>
                        <a:rPr lang="en-GB" sz="1100" b="1" dirty="0">
                          <a:latin typeface="Arial" panose="020B0604020202020204" pitchFamily="34" charset="0"/>
                          <a:cs typeface="Arial" panose="020B0604020202020204" pitchFamily="34" charset="0"/>
                        </a:rPr>
                        <a:t>HB Wide variable pay reduction: </a:t>
                      </a:r>
                      <a:r>
                        <a:rPr lang="en-GB" sz="1100" dirty="0">
                          <a:latin typeface="Arial" panose="020B0604020202020204" pitchFamily="34" charset="0"/>
                          <a:cs typeface="Arial" panose="020B0604020202020204" pitchFamily="34" charset="0"/>
                        </a:rPr>
                        <a:t>There has been a reduction in variable pay in month of £0.3m, primarily within Bank .</a:t>
                      </a:r>
                    </a:p>
                    <a:p>
                      <a:pPr marL="800100" lvl="1" indent="-342900">
                        <a:buFont typeface="Arial" panose="020B0604020202020204" pitchFamily="34" charset="0"/>
                        <a:buChar char="•"/>
                      </a:pPr>
                      <a:r>
                        <a:rPr lang="en-GB" sz="1100" b="1" dirty="0">
                          <a:latin typeface="Arial" panose="020B0604020202020204" pitchFamily="34" charset="0"/>
                          <a:cs typeface="Arial" panose="020B0604020202020204" pitchFamily="34" charset="0"/>
                        </a:rPr>
                        <a:t>HB Wide Pay: </a:t>
                      </a:r>
                      <a:r>
                        <a:rPr lang="en-GB" sz="1100" dirty="0">
                          <a:latin typeface="Arial" panose="020B0604020202020204" pitchFamily="34" charset="0"/>
                          <a:cs typeface="Arial" panose="020B0604020202020204" pitchFamily="34" charset="0"/>
                        </a:rPr>
                        <a:t>increased enhancement costs across all services in month and one off pay arrears drove an increase of £0.2m.</a:t>
                      </a:r>
                    </a:p>
                    <a:p>
                      <a:pPr marL="800100" lvl="1" indent="-342900">
                        <a:buFont typeface="Arial" panose="020B0604020202020204" pitchFamily="34" charset="0"/>
                        <a:buChar char="•"/>
                      </a:pPr>
                      <a:r>
                        <a:rPr lang="en-GB" sz="1100" b="1" dirty="0">
                          <a:latin typeface="Arial" panose="020B0604020202020204" pitchFamily="34" charset="0"/>
                          <a:cs typeface="Arial" panose="020B0604020202020204" pitchFamily="34" charset="0"/>
                        </a:rPr>
                        <a:t>Consultancy services (Deloitte): </a:t>
                      </a:r>
                      <a:r>
                        <a:rPr lang="en-GB" sz="1100" dirty="0">
                          <a:latin typeface="Arial" panose="020B0604020202020204" pitchFamily="34" charset="0"/>
                          <a:cs typeface="Arial" panose="020B0604020202020204" pitchFamily="34" charset="0"/>
                        </a:rPr>
                        <a:t>This contract ended during June delivering a reduction in spend of £0.4m</a:t>
                      </a:r>
                    </a:p>
                    <a:p>
                      <a:pPr marL="800100" lvl="1" indent="-342900" algn="l" defTabSz="914400" rtl="0" eaLnBrk="1" latinLnBrk="0" hangingPunct="1">
                        <a:buFont typeface="Arial" panose="020B0604020202020204" pitchFamily="34" charset="0"/>
                        <a:buChar char="•"/>
                      </a:pPr>
                      <a:r>
                        <a:rPr lang="en-GB" sz="1100" b="1" kern="1200" dirty="0">
                          <a:solidFill>
                            <a:schemeClr val="dk1"/>
                          </a:solidFill>
                          <a:latin typeface="Arial" panose="020B0604020202020204" pitchFamily="34" charset="0"/>
                          <a:ea typeface="+mn-ea"/>
                          <a:cs typeface="Arial" panose="020B0604020202020204" pitchFamily="34" charset="0"/>
                        </a:rPr>
                        <a:t>LTA Performance: </a:t>
                      </a:r>
                      <a:r>
                        <a:rPr lang="en-GB" sz="1100" b="0" kern="1200" dirty="0">
                          <a:solidFill>
                            <a:schemeClr val="dk1"/>
                          </a:solidFill>
                          <a:latin typeface="Arial" panose="020B0604020202020204" pitchFamily="34" charset="0"/>
                          <a:ea typeface="+mn-ea"/>
                          <a:cs typeface="Arial" panose="020B0604020202020204" pitchFamily="34" charset="0"/>
                        </a:rPr>
                        <a:t>There was a benefit in month on Provider &amp; Commissioner LTA performance as a result of transacting the 2026/27 Pay Matrix.</a:t>
                      </a:r>
                    </a:p>
                  </a:txBody>
                  <a:tcPr/>
                </a:tc>
                <a:extLst>
                  <a:ext uri="{0D108BD9-81ED-4DB2-BD59-A6C34878D82A}">
                    <a16:rowId xmlns:a16="http://schemas.microsoft.com/office/drawing/2014/main" val="3724772163"/>
                  </a:ext>
                </a:extLst>
              </a:tr>
            </a:tbl>
          </a:graphicData>
        </a:graphic>
      </p:graphicFrame>
      <p:pic>
        <p:nvPicPr>
          <p:cNvPr id="16" name="Picture 15">
            <a:extLst>
              <a:ext uri="{FF2B5EF4-FFF2-40B4-BE49-F238E27FC236}">
                <a16:creationId xmlns:a16="http://schemas.microsoft.com/office/drawing/2014/main" id="{44C05E33-98A6-11CC-A46E-BC08592964A3}"/>
              </a:ext>
            </a:extLst>
          </p:cNvPr>
          <p:cNvPicPr>
            <a:picLocks noChangeAspect="1"/>
          </p:cNvPicPr>
          <p:nvPr/>
        </p:nvPicPr>
        <p:blipFill>
          <a:blip r:embed="rId5"/>
          <a:stretch>
            <a:fillRect/>
          </a:stretch>
        </p:blipFill>
        <p:spPr>
          <a:xfrm>
            <a:off x="180980" y="1285761"/>
            <a:ext cx="6873514" cy="2787826"/>
          </a:xfrm>
          <a:prstGeom prst="rect">
            <a:avLst/>
          </a:prstGeom>
        </p:spPr>
      </p:pic>
      <p:pic>
        <p:nvPicPr>
          <p:cNvPr id="17" name="Picture 16">
            <a:extLst>
              <a:ext uri="{FF2B5EF4-FFF2-40B4-BE49-F238E27FC236}">
                <a16:creationId xmlns:a16="http://schemas.microsoft.com/office/drawing/2014/main" id="{A55AA2A9-DCC6-7DB2-AA9A-45F6D29FF5AF}"/>
              </a:ext>
            </a:extLst>
          </p:cNvPr>
          <p:cNvPicPr>
            <a:picLocks noChangeAspect="1"/>
          </p:cNvPicPr>
          <p:nvPr/>
        </p:nvPicPr>
        <p:blipFill>
          <a:blip r:embed="rId6"/>
          <a:stretch>
            <a:fillRect/>
          </a:stretch>
        </p:blipFill>
        <p:spPr>
          <a:xfrm>
            <a:off x="7147230" y="1285761"/>
            <a:ext cx="4957818" cy="2787826"/>
          </a:xfrm>
          <a:prstGeom prst="rect">
            <a:avLst/>
          </a:prstGeom>
        </p:spPr>
      </p:pic>
    </p:spTree>
    <p:extLst>
      <p:ext uri="{BB962C8B-B14F-4D97-AF65-F5344CB8AC3E}">
        <p14:creationId xmlns:p14="http://schemas.microsoft.com/office/powerpoint/2010/main" val="24397651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FCEFF-D647-1923-3345-BAD29FAF809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7B7FF1D-0D14-2042-DF6E-AB5CC5BEEE46}"/>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Title 4">
            <a:extLst>
              <a:ext uri="{FF2B5EF4-FFF2-40B4-BE49-F238E27FC236}">
                <a16:creationId xmlns:a16="http://schemas.microsoft.com/office/drawing/2014/main" id="{8728B5DB-C7F5-B3FD-FF9D-5EAF889021A5}"/>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Appendix 5 Summary Other Data </a:t>
            </a:r>
          </a:p>
        </p:txBody>
      </p:sp>
      <p:pic>
        <p:nvPicPr>
          <p:cNvPr id="5" name="Picture 4">
            <a:extLst>
              <a:ext uri="{FF2B5EF4-FFF2-40B4-BE49-F238E27FC236}">
                <a16:creationId xmlns:a16="http://schemas.microsoft.com/office/drawing/2014/main" id="{A8FA818D-51DF-15FA-1FBB-5175A12113A0}"/>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34E58868-9F4B-9DDF-8B26-5C254B2B5734}"/>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9" name="Graphic 8" descr="Home with solid fill">
            <a:hlinkClick r:id="" action="ppaction://noaction"/>
            <a:extLst>
              <a:ext uri="{FF2B5EF4-FFF2-40B4-BE49-F238E27FC236}">
                <a16:creationId xmlns:a16="http://schemas.microsoft.com/office/drawing/2014/main" id="{CEE04442-BD1D-5D81-7C8E-E7F38CB9F5FB}"/>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5DE3CDA1-D025-69E9-B607-B6CA26690E5F}"/>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Appendices</a:t>
            </a:r>
          </a:p>
        </p:txBody>
      </p:sp>
      <p:sp>
        <p:nvSpPr>
          <p:cNvPr id="8" name="Rectangle: Top Corners Rounded 7">
            <a:hlinkClick r:id="rId4" action="ppaction://hlinksldjump"/>
            <a:extLst>
              <a:ext uri="{FF2B5EF4-FFF2-40B4-BE49-F238E27FC236}">
                <a16:creationId xmlns:a16="http://schemas.microsoft.com/office/drawing/2014/main" id="{EA0F4AEF-ADD5-70BA-6CBF-1F67D1288DAE}"/>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Executive Summary</a:t>
            </a:r>
          </a:p>
        </p:txBody>
      </p:sp>
      <p:sp>
        <p:nvSpPr>
          <p:cNvPr id="10" name="Rectangle: Top Corners Rounded 9">
            <a:hlinkClick r:id="rId5" action="ppaction://hlinksldjump"/>
            <a:extLst>
              <a:ext uri="{FF2B5EF4-FFF2-40B4-BE49-F238E27FC236}">
                <a16:creationId xmlns:a16="http://schemas.microsoft.com/office/drawing/2014/main" id="{0E41A9CB-D25A-F772-B36A-33D7A64F2083}"/>
              </a:ext>
            </a:extLst>
          </p:cNvPr>
          <p:cNvSpPr/>
          <p:nvPr/>
        </p:nvSpPr>
        <p:spPr>
          <a:xfrm>
            <a:off x="3173587" y="838074"/>
            <a:ext cx="1080000" cy="268521"/>
          </a:xfrm>
          <a:prstGeom prst="round2SameRect">
            <a:avLst/>
          </a:prstGeom>
          <a:solidFill>
            <a:schemeClr val="tx2">
              <a:lumMod val="90000"/>
              <a:lumOff val="10000"/>
            </a:schemeClr>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A5D8F5EA-FEA1-908B-3848-73882F9F0782}"/>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Income and Expenditure Insights</a:t>
            </a:r>
          </a:p>
        </p:txBody>
      </p:sp>
      <p:sp>
        <p:nvSpPr>
          <p:cNvPr id="4" name="Rectangle: Top Corners Rounded 3">
            <a:hlinkClick r:id="" action="ppaction://noaction"/>
            <a:extLst>
              <a:ext uri="{FF2B5EF4-FFF2-40B4-BE49-F238E27FC236}">
                <a16:creationId xmlns:a16="http://schemas.microsoft.com/office/drawing/2014/main" id="{8D13A460-70B8-3320-AEA9-D68810266424}"/>
              </a:ext>
            </a:extLst>
          </p:cNvPr>
          <p:cNvSpPr/>
          <p:nvPr/>
        </p:nvSpPr>
        <p:spPr>
          <a:xfrm>
            <a:off x="4359218" y="83926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rgbClr val="374265"/>
                </a:solidFill>
                <a:effectLst/>
                <a:uLnTx/>
                <a:uFillTx/>
                <a:latin typeface="Aptos" panose="02110004020202020204"/>
                <a:ea typeface="+mn-ea"/>
                <a:cs typeface="+mn-cs"/>
              </a:rPr>
              <a:t>Appendices</a:t>
            </a:r>
          </a:p>
        </p:txBody>
      </p:sp>
      <p:graphicFrame>
        <p:nvGraphicFramePr>
          <p:cNvPr id="17" name="Table 16">
            <a:extLst>
              <a:ext uri="{FF2B5EF4-FFF2-40B4-BE49-F238E27FC236}">
                <a16:creationId xmlns:a16="http://schemas.microsoft.com/office/drawing/2014/main" id="{47D8105B-4B2A-D7A3-C4E4-6D41C2554CC4}"/>
              </a:ext>
            </a:extLst>
          </p:cNvPr>
          <p:cNvGraphicFramePr>
            <a:graphicFrameLocks noGrp="1"/>
          </p:cNvGraphicFramePr>
          <p:nvPr>
            <p:extLst>
              <p:ext uri="{D42A27DB-BD31-4B8C-83A1-F6EECF244321}">
                <p14:modId xmlns:p14="http://schemas.microsoft.com/office/powerpoint/2010/main" val="138415602"/>
              </p:ext>
            </p:extLst>
          </p:nvPr>
        </p:nvGraphicFramePr>
        <p:xfrm>
          <a:off x="5439217" y="1246387"/>
          <a:ext cx="6583815" cy="5303520"/>
        </p:xfrm>
        <a:graphic>
          <a:graphicData uri="http://schemas.openxmlformats.org/drawingml/2006/table">
            <a:tbl>
              <a:tblPr firstRow="1" bandRow="1">
                <a:tableStyleId>{5C22544A-7EE6-4342-B048-85BDC9FD1C3A}</a:tableStyleId>
              </a:tblPr>
              <a:tblGrid>
                <a:gridCol w="6583815">
                  <a:extLst>
                    <a:ext uri="{9D8B030D-6E8A-4147-A177-3AD203B41FA5}">
                      <a16:colId xmlns:a16="http://schemas.microsoft.com/office/drawing/2014/main" val="3430755889"/>
                    </a:ext>
                  </a:extLst>
                </a:gridCol>
              </a:tblGrid>
              <a:tr h="252781">
                <a:tc>
                  <a:txBody>
                    <a:bodyPr/>
                    <a:lstStyle/>
                    <a:p>
                      <a:pPr algn="l"/>
                      <a:r>
                        <a:rPr lang="en-GB" sz="1400" dirty="0">
                          <a:latin typeface="Arial" panose="020B0604020202020204" pitchFamily="34" charset="0"/>
                          <a:cs typeface="Arial" panose="020B0604020202020204" pitchFamily="34" charset="0"/>
                        </a:rPr>
                        <a:t>Key Information Central Z Codes</a:t>
                      </a:r>
                    </a:p>
                  </a:txBody>
                  <a:tcPr anchor="ctr">
                    <a:solidFill>
                      <a:srgbClr val="3A4972"/>
                    </a:solidFill>
                  </a:tcPr>
                </a:tc>
                <a:extLst>
                  <a:ext uri="{0D108BD9-81ED-4DB2-BD59-A6C34878D82A}">
                    <a16:rowId xmlns:a16="http://schemas.microsoft.com/office/drawing/2014/main" val="3617612831"/>
                  </a:ext>
                </a:extLst>
              </a:tr>
              <a:tr h="1099807">
                <a:tc>
                  <a:txBody>
                    <a:bodyPr/>
                    <a:lstStyle/>
                    <a:p>
                      <a:r>
                        <a:rPr lang="en-GB" sz="1400" kern="1200" dirty="0">
                          <a:solidFill>
                            <a:schemeClr val="dk1"/>
                          </a:solidFill>
                          <a:effectLst/>
                          <a:latin typeface="Arial" panose="020B0604020202020204" pitchFamily="34" charset="0"/>
                          <a:ea typeface="+mn-ea"/>
                          <a:cs typeface="Arial" panose="020B0604020202020204" pitchFamily="34" charset="0"/>
                        </a:rPr>
                        <a:t>Contracting: SLA /LTA performance:  JCC (previously WHSSC), LTA and SLA contract income and expenditure are transacted within this area and financial performance reported. NICE approved high-cost drugs and associated LTAs are also transacted and monitored against targets set. In addition to this, non-contracted activity income in relation to English foundation trusts invoiced on a quarterly basis are reported.</a:t>
                      </a:r>
                    </a:p>
                    <a:p>
                      <a:endParaRPr lang="en-GB" sz="1400" kern="1200" dirty="0">
                        <a:solidFill>
                          <a:schemeClr val="dk1"/>
                        </a:solidFill>
                        <a:effectLst/>
                        <a:latin typeface="Arial" panose="020B0604020202020204" pitchFamily="34" charset="0"/>
                        <a:ea typeface="+mn-ea"/>
                        <a:cs typeface="Arial" panose="020B0604020202020204" pitchFamily="34" charset="0"/>
                      </a:endParaRPr>
                    </a:p>
                    <a:p>
                      <a:r>
                        <a:rPr lang="en-GB" sz="1400" kern="1200" dirty="0">
                          <a:solidFill>
                            <a:schemeClr val="dk1"/>
                          </a:solidFill>
                          <a:effectLst/>
                          <a:latin typeface="Arial" panose="020B0604020202020204" pitchFamily="34" charset="0"/>
                          <a:ea typeface="+mn-ea"/>
                          <a:cs typeface="Arial" panose="020B0604020202020204" pitchFamily="34" charset="0"/>
                        </a:rPr>
                        <a:t>Capital: The Finance Capital Team manage a number of cost centres covering the PFI, IFRS16 and Depreciation charges for assets both owned and donated are transacted here. </a:t>
                      </a:r>
                    </a:p>
                    <a:p>
                      <a:endParaRPr lang="en-GB" sz="1400" kern="1200" dirty="0">
                        <a:solidFill>
                          <a:schemeClr val="dk1"/>
                        </a:solidFill>
                        <a:effectLst/>
                        <a:latin typeface="Arial" panose="020B0604020202020204" pitchFamily="34" charset="0"/>
                        <a:ea typeface="+mn-ea"/>
                        <a:cs typeface="Arial" panose="020B0604020202020204" pitchFamily="34" charset="0"/>
                      </a:endParaRPr>
                    </a:p>
                    <a:p>
                      <a:r>
                        <a:rPr lang="en-GB" sz="1400" kern="1200" dirty="0">
                          <a:solidFill>
                            <a:schemeClr val="dk1"/>
                          </a:solidFill>
                          <a:effectLst/>
                          <a:latin typeface="Arial" panose="020B0604020202020204" pitchFamily="34" charset="0"/>
                          <a:ea typeface="+mn-ea"/>
                          <a:cs typeface="Arial" panose="020B0604020202020204" pitchFamily="34" charset="0"/>
                        </a:rPr>
                        <a:t>RRL and Central Reserves:  The Welsh Government funding received at the start of the year is tracked within this area. Any anticipated allocations in year are also transacted through these codes. Other HB wide funding received from HEIW and SIFT is also captured in here. All central reserves remain within the Z cost centres and details of these are provided in Appendix 2.</a:t>
                      </a:r>
                    </a:p>
                    <a:p>
                      <a:endParaRPr lang="en-GB" sz="1400" kern="1200" dirty="0">
                        <a:solidFill>
                          <a:schemeClr val="dk1"/>
                        </a:solidFill>
                        <a:effectLst/>
                        <a:latin typeface="Arial" panose="020B0604020202020204" pitchFamily="34" charset="0"/>
                        <a:ea typeface="+mn-ea"/>
                        <a:cs typeface="Arial" panose="020B0604020202020204" pitchFamily="34" charset="0"/>
                      </a:endParaRPr>
                    </a:p>
                    <a:p>
                      <a:r>
                        <a:rPr lang="en-GB" sz="1400" kern="1200" dirty="0">
                          <a:solidFill>
                            <a:schemeClr val="dk1"/>
                          </a:solidFill>
                          <a:effectLst/>
                          <a:latin typeface="Arial" panose="020B0604020202020204" pitchFamily="34" charset="0"/>
                          <a:ea typeface="+mn-ea"/>
                          <a:cs typeface="Arial" panose="020B0604020202020204" pitchFamily="34" charset="0"/>
                        </a:rPr>
                        <a:t>Corporate income and expenditure. Any income and expenditure that is not service group specific is transacted and reported through a number of corporate Z cost centres, examples include, payroll and pension costs, VAT recovery, losses and receipts in relation to funding from Welsh Risk Pool, overseas visitors’ income and Road Traffic Accident income.</a:t>
                      </a:r>
                    </a:p>
                    <a:p>
                      <a:endParaRPr lang="en-GB" sz="14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graphicFrame>
        <p:nvGraphicFramePr>
          <p:cNvPr id="7" name="Table 6">
            <a:extLst>
              <a:ext uri="{FF2B5EF4-FFF2-40B4-BE49-F238E27FC236}">
                <a16:creationId xmlns:a16="http://schemas.microsoft.com/office/drawing/2014/main" id="{E9310046-2BCA-E921-A528-E4CCC3BFF8D0}"/>
              </a:ext>
            </a:extLst>
          </p:cNvPr>
          <p:cNvGraphicFramePr>
            <a:graphicFrameLocks noGrp="1"/>
          </p:cNvGraphicFramePr>
          <p:nvPr>
            <p:extLst>
              <p:ext uri="{D42A27DB-BD31-4B8C-83A1-F6EECF244321}">
                <p14:modId xmlns:p14="http://schemas.microsoft.com/office/powerpoint/2010/main" val="562206992"/>
              </p:ext>
            </p:extLst>
          </p:nvPr>
        </p:nvGraphicFramePr>
        <p:xfrm>
          <a:off x="335360" y="1246387"/>
          <a:ext cx="4791456" cy="5326218"/>
        </p:xfrm>
        <a:graphic>
          <a:graphicData uri="http://schemas.openxmlformats.org/drawingml/2006/table">
            <a:tbl>
              <a:tblPr firstRow="1" bandRow="1">
                <a:tableStyleId>{5C22544A-7EE6-4342-B048-85BDC9FD1C3A}</a:tableStyleId>
              </a:tblPr>
              <a:tblGrid>
                <a:gridCol w="4791456">
                  <a:extLst>
                    <a:ext uri="{9D8B030D-6E8A-4147-A177-3AD203B41FA5}">
                      <a16:colId xmlns:a16="http://schemas.microsoft.com/office/drawing/2014/main" val="3430755889"/>
                    </a:ext>
                  </a:extLst>
                </a:gridCol>
              </a:tblGrid>
              <a:tr h="282102">
                <a:tc>
                  <a:txBody>
                    <a:bodyPr/>
                    <a:lstStyle/>
                    <a:p>
                      <a:pPr algn="l"/>
                      <a:r>
                        <a:rPr lang="en-GB" sz="1400" dirty="0">
                          <a:latin typeface="Arial" panose="020B0604020202020204" pitchFamily="34" charset="0"/>
                          <a:cs typeface="Arial" panose="020B0604020202020204" pitchFamily="34" charset="0"/>
                        </a:rPr>
                        <a:t>Maternity Review</a:t>
                      </a:r>
                    </a:p>
                  </a:txBody>
                  <a:tcPr anchor="ctr">
                    <a:solidFill>
                      <a:srgbClr val="3A4972"/>
                    </a:solidFill>
                  </a:tcPr>
                </a:tc>
                <a:extLst>
                  <a:ext uri="{0D108BD9-81ED-4DB2-BD59-A6C34878D82A}">
                    <a16:rowId xmlns:a16="http://schemas.microsoft.com/office/drawing/2014/main" val="3617612831"/>
                  </a:ext>
                </a:extLst>
              </a:tr>
              <a:tr h="5021418">
                <a:tc>
                  <a:txBody>
                    <a:bodyPr/>
                    <a:lstStyle/>
                    <a:p>
                      <a:endParaRPr lang="en-GB" sz="1400" kern="1200" dirty="0">
                        <a:solidFill>
                          <a:schemeClr val="dk1"/>
                        </a:solidFill>
                        <a:effectLst/>
                        <a:latin typeface="Arial" panose="020B0604020202020204" pitchFamily="34" charset="0"/>
                        <a:ea typeface="+mn-ea"/>
                        <a:cs typeface="Arial" panose="020B0604020202020204" pitchFamily="34" charset="0"/>
                      </a:endParaRPr>
                    </a:p>
                    <a:p>
                      <a:r>
                        <a:rPr lang="en-GB" sz="1400" kern="1200" dirty="0">
                          <a:solidFill>
                            <a:schemeClr val="dk1"/>
                          </a:solidFill>
                          <a:effectLst/>
                          <a:latin typeface="Arial" panose="020B0604020202020204" pitchFamily="34" charset="0"/>
                          <a:ea typeface="+mn-ea"/>
                          <a:cs typeface="Arial" panose="020B0604020202020204" pitchFamily="34" charset="0"/>
                        </a:rPr>
                        <a:t>The total costs for this are allocated to a dedicated Cost Centre (6F34). </a:t>
                      </a: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p>
                      <a:endParaRPr lang="en-GB" sz="14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pic>
        <p:nvPicPr>
          <p:cNvPr id="14" name="Picture 13">
            <a:extLst>
              <a:ext uri="{FF2B5EF4-FFF2-40B4-BE49-F238E27FC236}">
                <a16:creationId xmlns:a16="http://schemas.microsoft.com/office/drawing/2014/main" id="{DC4782C5-0681-5867-D2A3-6312AA8A17B8}"/>
              </a:ext>
            </a:extLst>
          </p:cNvPr>
          <p:cNvPicPr>
            <a:picLocks noChangeAspect="1"/>
          </p:cNvPicPr>
          <p:nvPr/>
        </p:nvPicPr>
        <p:blipFill>
          <a:blip r:embed="rId6"/>
          <a:stretch>
            <a:fillRect/>
          </a:stretch>
        </p:blipFill>
        <p:spPr>
          <a:xfrm>
            <a:off x="601002" y="2454973"/>
            <a:ext cx="4260172" cy="1711149"/>
          </a:xfrm>
          <a:prstGeom prst="rect">
            <a:avLst/>
          </a:prstGeom>
        </p:spPr>
      </p:pic>
    </p:spTree>
    <p:extLst>
      <p:ext uri="{BB962C8B-B14F-4D97-AF65-F5344CB8AC3E}">
        <p14:creationId xmlns:p14="http://schemas.microsoft.com/office/powerpoint/2010/main" val="82604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E9732-EACA-23A3-DB37-277AE8101D6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07630FF-00FD-BF64-5E6F-B5D132F9C8AA}"/>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6FD4F180-068A-0CF6-120F-E788423623F8}"/>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Total Pay Insights</a:t>
            </a:r>
          </a:p>
        </p:txBody>
      </p:sp>
      <p:pic>
        <p:nvPicPr>
          <p:cNvPr id="5" name="Picture 4">
            <a:extLst>
              <a:ext uri="{FF2B5EF4-FFF2-40B4-BE49-F238E27FC236}">
                <a16:creationId xmlns:a16="http://schemas.microsoft.com/office/drawing/2014/main" id="{91BBF5CC-3E5A-DC05-E353-6B57C3D4A7E5}"/>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367581F2-9B62-8783-0F56-A70B2982B184}"/>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3857DCA2-CA6D-FA80-7688-976C461ABB15}"/>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2" name="Rectangle: Top Corners Rounded 11">
            <a:hlinkClick r:id="" action="ppaction://noaction"/>
            <a:extLst>
              <a:ext uri="{FF2B5EF4-FFF2-40B4-BE49-F238E27FC236}">
                <a16:creationId xmlns:a16="http://schemas.microsoft.com/office/drawing/2014/main" id="{3E84ECDD-42A2-A4E5-0D8A-3FF55F04F3E4}"/>
              </a:ext>
            </a:extLst>
          </p:cNvPr>
          <p:cNvSpPr/>
          <p:nvPr/>
        </p:nvSpPr>
        <p:spPr>
          <a:xfrm>
            <a:off x="3193771"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3" name="Rectangle: Top Corners Rounded 12">
            <a:hlinkClick r:id="" action="ppaction://noaction"/>
            <a:extLst>
              <a:ext uri="{FF2B5EF4-FFF2-40B4-BE49-F238E27FC236}">
                <a16:creationId xmlns:a16="http://schemas.microsoft.com/office/drawing/2014/main" id="{484DF6D3-EF81-1A3F-17A1-56ACD5CE0DE3}"/>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4" name="Rectangle: Top Corners Rounded 3">
            <a:hlinkClick r:id="rId4" action="ppaction://hlinksldjump"/>
            <a:extLst>
              <a:ext uri="{FF2B5EF4-FFF2-40B4-BE49-F238E27FC236}">
                <a16:creationId xmlns:a16="http://schemas.microsoft.com/office/drawing/2014/main" id="{56402E01-7018-C4C0-0EE2-60979B13474D}"/>
              </a:ext>
            </a:extLst>
          </p:cNvPr>
          <p:cNvSpPr/>
          <p:nvPr/>
        </p:nvSpPr>
        <p:spPr>
          <a:xfrm>
            <a:off x="2028324" y="83825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Income and Expenditure Insights</a:t>
            </a:r>
          </a:p>
        </p:txBody>
      </p:sp>
      <p:sp>
        <p:nvSpPr>
          <p:cNvPr id="8" name="Rectangle: Top Corners Rounded 7">
            <a:hlinkClick r:id="rId5" action="ppaction://hlinksldjump"/>
            <a:extLst>
              <a:ext uri="{FF2B5EF4-FFF2-40B4-BE49-F238E27FC236}">
                <a16:creationId xmlns:a16="http://schemas.microsoft.com/office/drawing/2014/main" id="{46C4A8B1-82E6-66FD-96DC-0E5F47BCBD36}"/>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F13AF026-9D3B-E55C-C0E0-A7A8FA9820C6}"/>
              </a:ext>
            </a:extLst>
          </p:cNvPr>
          <p:cNvGraphicFramePr>
            <a:graphicFrameLocks noGrp="1"/>
          </p:cNvGraphicFramePr>
          <p:nvPr>
            <p:extLst>
              <p:ext uri="{D42A27DB-BD31-4B8C-83A1-F6EECF244321}">
                <p14:modId xmlns:p14="http://schemas.microsoft.com/office/powerpoint/2010/main" val="3596848955"/>
              </p:ext>
            </p:extLst>
          </p:nvPr>
        </p:nvGraphicFramePr>
        <p:xfrm>
          <a:off x="180979" y="5381987"/>
          <a:ext cx="11826049" cy="1313677"/>
        </p:xfrm>
        <a:graphic>
          <a:graphicData uri="http://schemas.openxmlformats.org/drawingml/2006/table">
            <a:tbl>
              <a:tblPr firstRow="1" bandRow="1">
                <a:tableStyleId>{5C22544A-7EE6-4342-B048-85BDC9FD1C3A}</a:tableStyleId>
              </a:tblPr>
              <a:tblGrid>
                <a:gridCol w="11826049">
                  <a:extLst>
                    <a:ext uri="{9D8B030D-6E8A-4147-A177-3AD203B41FA5}">
                      <a16:colId xmlns:a16="http://schemas.microsoft.com/office/drawing/2014/main" val="3430755889"/>
                    </a:ext>
                  </a:extLst>
                </a:gridCol>
              </a:tblGrid>
              <a:tr h="307837">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1004453">
                <a:tc>
                  <a:txBody>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dk1"/>
                          </a:solidFill>
                          <a:effectLst/>
                          <a:latin typeface="+mn-lt"/>
                          <a:ea typeface="+mn-ea"/>
                          <a:cs typeface="+mn-cs"/>
                        </a:rPr>
                        <a:t>Excluding the medical and dental 2026/27 pay award (which was recognised YTD in Month 3) Month 3 pay was broadly in line with Month 2, with vacancies more than offsetting the pressures in medical and dental and nursing linked to high levels of sickness absence and a continuation of staffing surge bed capacity.  There was a small improvement in the levels of variable pay expenditure £0.3m compared to month 2. </a:t>
                      </a:r>
                      <a:r>
                        <a:rPr lang="en-GB" sz="1200" strike="noStrike" kern="1200" dirty="0">
                          <a:solidFill>
                            <a:schemeClr val="dk1"/>
                          </a:solidFill>
                          <a:effectLst/>
                          <a:latin typeface="+mn-lt"/>
                          <a:ea typeface="+mn-ea"/>
                          <a:cs typeface="+mn-cs"/>
                        </a:rPr>
                        <a:t>This is linked to the increased Grip &amp; Control in place to oversee recruitment, this has not been treated as a savings at this point as further work is required to assess the TRACs status of posts</a:t>
                      </a:r>
                      <a:r>
                        <a:rPr lang="en-GB" sz="1200" strike="noStrike" kern="1200" dirty="0">
                          <a:solidFill>
                            <a:schemeClr val="dk1"/>
                          </a:solidFill>
                          <a:effectLst/>
                          <a:latin typeface="Arial" panose="020B0604020202020204" pitchFamily="34" charset="0"/>
                          <a:ea typeface="+mn-ea"/>
                          <a:cs typeface="Arial" panose="020B0604020202020204" pitchFamily="34" charset="0"/>
                        </a:rPr>
                        <a:t>.</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strike="noStrike" kern="1200" dirty="0">
                          <a:solidFill>
                            <a:schemeClr val="dk1"/>
                          </a:solidFill>
                          <a:effectLst/>
                          <a:latin typeface="Arial" panose="020B0604020202020204" pitchFamily="34" charset="0"/>
                          <a:ea typeface="+mn-ea"/>
                          <a:cs typeface="Arial" panose="020B0604020202020204" pitchFamily="34" charset="0"/>
                        </a:rPr>
                        <a:t>Q1 25/26 comparative figure will be at 25/26 rate. If applied flat 3.3% rate to £212m = £219m noting Medical &amp; Dental had 3.5% uplift</a:t>
                      </a:r>
                      <a:endParaRPr lang="en-GB" sz="1200" strike="noStrike"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25" name="Rectangle 24">
            <a:extLst>
              <a:ext uri="{FF2B5EF4-FFF2-40B4-BE49-F238E27FC236}">
                <a16:creationId xmlns:a16="http://schemas.microsoft.com/office/drawing/2014/main" id="{AAC78D5D-7568-DB4F-3D86-5D3AD4F31647}"/>
              </a:ext>
            </a:extLst>
          </p:cNvPr>
          <p:cNvSpPr/>
          <p:nvPr/>
        </p:nvSpPr>
        <p:spPr>
          <a:xfrm>
            <a:off x="7446426" y="163724"/>
            <a:ext cx="1813219" cy="786527"/>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Actual</a:t>
            </a:r>
          </a:p>
          <a:p>
            <a:pPr marR="0" lvl="0" indent="0" algn="ctr" fontAlgn="auto">
              <a:lnSpc>
                <a:spcPct val="100000"/>
              </a:lnSpc>
              <a:spcAft>
                <a:spcPts val="0"/>
              </a:spcAft>
              <a:buClrTx/>
              <a:buSzTx/>
              <a:buFontTx/>
              <a:buNone/>
              <a:tabLst/>
              <a:defRPr/>
            </a:pPr>
            <a:r>
              <a:rPr lang="en-GB" sz="1400" b="1" dirty="0">
                <a:solidFill>
                  <a:srgbClr val="002060"/>
                </a:solidFill>
                <a:latin typeface="Arial"/>
              </a:rPr>
              <a:t>£224.581m</a:t>
            </a:r>
          </a:p>
          <a:p>
            <a:pPr algn="ctr">
              <a:spcBef>
                <a:spcPts val="50"/>
              </a:spcBef>
              <a:defRPr/>
            </a:pPr>
            <a:r>
              <a:rPr lang="en-GB" sz="1050" dirty="0">
                <a:solidFill>
                  <a:srgbClr val="002060"/>
                </a:solidFill>
              </a:rPr>
              <a:t>Variance to Ledger </a:t>
            </a:r>
            <a:r>
              <a:rPr lang="en-GB" sz="1050" b="1" dirty="0">
                <a:solidFill>
                  <a:srgbClr val="002060"/>
                </a:solidFill>
              </a:rPr>
              <a:t>£1.90m</a:t>
            </a:r>
            <a:endParaRPr kumimoji="0" lang="en-GB" sz="1050" b="1" i="0" u="none" strike="noStrike" kern="1200" cap="none" spc="0" normalizeH="0" baseline="0" noProof="0" dirty="0">
              <a:ln>
                <a:noFill/>
              </a:ln>
              <a:solidFill>
                <a:srgbClr val="002060"/>
              </a:solidFill>
              <a:effectLst/>
              <a:uLnTx/>
              <a:uFillTx/>
              <a:latin typeface="Arial"/>
              <a:ea typeface="+mn-ea"/>
              <a:cs typeface="+mn-cs"/>
            </a:endParaRPr>
          </a:p>
        </p:txBody>
      </p:sp>
      <p:sp>
        <p:nvSpPr>
          <p:cNvPr id="26" name="Oval 25">
            <a:extLst>
              <a:ext uri="{FF2B5EF4-FFF2-40B4-BE49-F238E27FC236}">
                <a16:creationId xmlns:a16="http://schemas.microsoft.com/office/drawing/2014/main" id="{5F247EFC-E1F1-8DAA-1B4A-F490805E3F40}"/>
              </a:ext>
            </a:extLst>
          </p:cNvPr>
          <p:cNvSpPr/>
          <p:nvPr/>
        </p:nvSpPr>
        <p:spPr>
          <a:xfrm>
            <a:off x="8968421" y="478367"/>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28" name="Rectangle 27">
            <a:extLst>
              <a:ext uri="{FF2B5EF4-FFF2-40B4-BE49-F238E27FC236}">
                <a16:creationId xmlns:a16="http://schemas.microsoft.com/office/drawing/2014/main" id="{B7E75649-27BF-F967-5F23-78A502522205}"/>
              </a:ext>
            </a:extLst>
          </p:cNvPr>
          <p:cNvSpPr/>
          <p:nvPr/>
        </p:nvSpPr>
        <p:spPr>
          <a:xfrm>
            <a:off x="5487465" y="163724"/>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Actual</a:t>
            </a:r>
          </a:p>
          <a:p>
            <a:pPr algn="ctr">
              <a:spcBef>
                <a:spcPts val="0"/>
              </a:spcBef>
              <a:defRPr/>
            </a:pPr>
            <a:r>
              <a:rPr lang="en-GB" sz="1400" b="1" dirty="0">
                <a:solidFill>
                  <a:srgbClr val="002060"/>
                </a:solidFill>
                <a:latin typeface="Arial"/>
              </a:rPr>
              <a:t>£76.036m</a:t>
            </a:r>
          </a:p>
          <a:p>
            <a:pPr algn="ctr">
              <a:spcBef>
                <a:spcPts val="50"/>
              </a:spcBef>
              <a:defRPr/>
            </a:pPr>
            <a:r>
              <a:rPr lang="en-GB" sz="1050" dirty="0">
                <a:solidFill>
                  <a:srgbClr val="002060"/>
                </a:solidFill>
              </a:rPr>
              <a:t>Variance to Ledger </a:t>
            </a:r>
            <a:r>
              <a:rPr lang="en-GB" sz="1050" b="1" dirty="0">
                <a:solidFill>
                  <a:srgbClr val="002060"/>
                </a:solidFill>
              </a:rPr>
              <a:t>£0.79m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29" name="Oval 28">
            <a:extLst>
              <a:ext uri="{FF2B5EF4-FFF2-40B4-BE49-F238E27FC236}">
                <a16:creationId xmlns:a16="http://schemas.microsoft.com/office/drawing/2014/main" id="{3E823012-7A4D-16C5-7BBD-C89E71FE3597}"/>
              </a:ext>
            </a:extLst>
          </p:cNvPr>
          <p:cNvSpPr/>
          <p:nvPr/>
        </p:nvSpPr>
        <p:spPr>
          <a:xfrm>
            <a:off x="7033133" y="478366"/>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pic>
        <p:nvPicPr>
          <p:cNvPr id="11" name="Picture 10">
            <a:extLst>
              <a:ext uri="{FF2B5EF4-FFF2-40B4-BE49-F238E27FC236}">
                <a16:creationId xmlns:a16="http://schemas.microsoft.com/office/drawing/2014/main" id="{D1F52E37-F933-5D5B-0D16-17A02D0C3848}"/>
              </a:ext>
            </a:extLst>
          </p:cNvPr>
          <p:cNvPicPr>
            <a:picLocks noChangeAspect="1"/>
          </p:cNvPicPr>
          <p:nvPr/>
        </p:nvPicPr>
        <p:blipFill>
          <a:blip r:embed="rId6"/>
          <a:stretch>
            <a:fillRect/>
          </a:stretch>
        </p:blipFill>
        <p:spPr>
          <a:xfrm>
            <a:off x="180979" y="1226020"/>
            <a:ext cx="3570889" cy="4055534"/>
          </a:xfrm>
          <a:prstGeom prst="rect">
            <a:avLst/>
          </a:prstGeom>
        </p:spPr>
      </p:pic>
      <p:pic>
        <p:nvPicPr>
          <p:cNvPr id="16" name="Picture 15">
            <a:extLst>
              <a:ext uri="{FF2B5EF4-FFF2-40B4-BE49-F238E27FC236}">
                <a16:creationId xmlns:a16="http://schemas.microsoft.com/office/drawing/2014/main" id="{8D24353E-C5C6-F804-0297-48CD3516DD76}"/>
              </a:ext>
            </a:extLst>
          </p:cNvPr>
          <p:cNvPicPr>
            <a:picLocks noChangeAspect="1"/>
          </p:cNvPicPr>
          <p:nvPr/>
        </p:nvPicPr>
        <p:blipFill>
          <a:blip r:embed="rId7"/>
          <a:stretch>
            <a:fillRect/>
          </a:stretch>
        </p:blipFill>
        <p:spPr>
          <a:xfrm>
            <a:off x="9480213" y="1226019"/>
            <a:ext cx="2526815" cy="4055534"/>
          </a:xfrm>
          <a:prstGeom prst="rect">
            <a:avLst/>
          </a:prstGeom>
        </p:spPr>
      </p:pic>
      <p:pic>
        <p:nvPicPr>
          <p:cNvPr id="14" name="Picture 13">
            <a:extLst>
              <a:ext uri="{FF2B5EF4-FFF2-40B4-BE49-F238E27FC236}">
                <a16:creationId xmlns:a16="http://schemas.microsoft.com/office/drawing/2014/main" id="{71CCEED5-BACA-B28E-8D02-79376BDD8AC3}"/>
              </a:ext>
            </a:extLst>
          </p:cNvPr>
          <p:cNvPicPr>
            <a:picLocks noChangeAspect="1"/>
          </p:cNvPicPr>
          <p:nvPr/>
        </p:nvPicPr>
        <p:blipFill>
          <a:blip r:embed="rId8"/>
          <a:stretch>
            <a:fillRect/>
          </a:stretch>
        </p:blipFill>
        <p:spPr>
          <a:xfrm>
            <a:off x="3915261" y="1226019"/>
            <a:ext cx="5401558" cy="4055534"/>
          </a:xfrm>
          <a:prstGeom prst="rect">
            <a:avLst/>
          </a:prstGeom>
        </p:spPr>
      </p:pic>
    </p:spTree>
    <p:extLst>
      <p:ext uri="{BB962C8B-B14F-4D97-AF65-F5344CB8AC3E}">
        <p14:creationId xmlns:p14="http://schemas.microsoft.com/office/powerpoint/2010/main" val="3137728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1DA41-DC26-4ACB-931A-5A69E9BC964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4E49619-8721-A568-88DA-04B661ED4A46}"/>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4A5422EB-C084-E209-5735-BE211EE80119}"/>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Total Pay Insights</a:t>
            </a:r>
          </a:p>
        </p:txBody>
      </p:sp>
      <p:pic>
        <p:nvPicPr>
          <p:cNvPr id="5" name="Picture 4">
            <a:extLst>
              <a:ext uri="{FF2B5EF4-FFF2-40B4-BE49-F238E27FC236}">
                <a16:creationId xmlns:a16="http://schemas.microsoft.com/office/drawing/2014/main" id="{A1633538-93ED-1046-32DD-1531FC1BF2BD}"/>
              </a:ext>
            </a:extLst>
          </p:cNvPr>
          <p:cNvPicPr>
            <a:picLocks noChangeAspect="1"/>
          </p:cNvPicPr>
          <p:nvPr/>
        </p:nvPicPr>
        <p:blipFill>
          <a:blip r:embed="rId3"/>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2AE4D887-71AA-531F-430D-BD64188154A8}"/>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984409BB-85E6-16E7-2950-B4A7CC68CDF4}"/>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469915" y="838075"/>
            <a:ext cx="287331" cy="287331"/>
          </a:xfrm>
          <a:prstGeom prst="rect">
            <a:avLst/>
          </a:prstGeom>
        </p:spPr>
      </p:pic>
      <p:sp>
        <p:nvSpPr>
          <p:cNvPr id="12" name="Rectangle: Top Corners Rounded 11">
            <a:hlinkClick r:id="" action="ppaction://noaction"/>
            <a:extLst>
              <a:ext uri="{FF2B5EF4-FFF2-40B4-BE49-F238E27FC236}">
                <a16:creationId xmlns:a16="http://schemas.microsoft.com/office/drawing/2014/main" id="{CA52510F-89A0-5B06-03A8-A989F2AB0E62}"/>
              </a:ext>
            </a:extLst>
          </p:cNvPr>
          <p:cNvSpPr/>
          <p:nvPr/>
        </p:nvSpPr>
        <p:spPr>
          <a:xfrm>
            <a:off x="3193771"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3" name="Rectangle: Top Corners Rounded 12">
            <a:hlinkClick r:id="" action="ppaction://noaction"/>
            <a:extLst>
              <a:ext uri="{FF2B5EF4-FFF2-40B4-BE49-F238E27FC236}">
                <a16:creationId xmlns:a16="http://schemas.microsoft.com/office/drawing/2014/main" id="{CAC8E200-79D4-874D-EBC0-4B013460CCF2}"/>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4" name="Rectangle: Top Corners Rounded 3">
            <a:hlinkClick r:id="rId5" action="ppaction://hlinksldjump"/>
            <a:extLst>
              <a:ext uri="{FF2B5EF4-FFF2-40B4-BE49-F238E27FC236}">
                <a16:creationId xmlns:a16="http://schemas.microsoft.com/office/drawing/2014/main" id="{7A05F2E0-A125-5552-6C64-3B4FE1A88393}"/>
              </a:ext>
            </a:extLst>
          </p:cNvPr>
          <p:cNvSpPr/>
          <p:nvPr/>
        </p:nvSpPr>
        <p:spPr>
          <a:xfrm>
            <a:off x="2028324" y="83825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Income and Expenditure Insights</a:t>
            </a:r>
          </a:p>
        </p:txBody>
      </p:sp>
      <p:sp>
        <p:nvSpPr>
          <p:cNvPr id="8" name="Rectangle: Top Corners Rounded 7">
            <a:hlinkClick r:id="rId6" action="ppaction://hlinksldjump"/>
            <a:extLst>
              <a:ext uri="{FF2B5EF4-FFF2-40B4-BE49-F238E27FC236}">
                <a16:creationId xmlns:a16="http://schemas.microsoft.com/office/drawing/2014/main" id="{9949A5AC-5C13-F6B2-C9D0-AC64C21C982D}"/>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BC5C72E5-3031-66C4-58BE-7A6B7E42ADC6}"/>
              </a:ext>
            </a:extLst>
          </p:cNvPr>
          <p:cNvGraphicFramePr>
            <a:graphicFrameLocks noGrp="1"/>
          </p:cNvGraphicFramePr>
          <p:nvPr>
            <p:extLst>
              <p:ext uri="{D42A27DB-BD31-4B8C-83A1-F6EECF244321}">
                <p14:modId xmlns:p14="http://schemas.microsoft.com/office/powerpoint/2010/main" val="499986884"/>
              </p:ext>
            </p:extLst>
          </p:nvPr>
        </p:nvGraphicFramePr>
        <p:xfrm>
          <a:off x="122979" y="5501584"/>
          <a:ext cx="11917258" cy="1249680"/>
        </p:xfrm>
        <a:graphic>
          <a:graphicData uri="http://schemas.openxmlformats.org/drawingml/2006/table">
            <a:tbl>
              <a:tblPr firstRow="1" bandRow="1">
                <a:tableStyleId>{5C22544A-7EE6-4342-B048-85BDC9FD1C3A}</a:tableStyleId>
              </a:tblPr>
              <a:tblGrid>
                <a:gridCol w="11917258">
                  <a:extLst>
                    <a:ext uri="{9D8B030D-6E8A-4147-A177-3AD203B41FA5}">
                      <a16:colId xmlns:a16="http://schemas.microsoft.com/office/drawing/2014/main" val="3430755889"/>
                    </a:ext>
                  </a:extLst>
                </a:gridCol>
              </a:tblGrid>
              <a:tr h="211679">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690697">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dk1"/>
                          </a:solidFill>
                          <a:effectLst/>
                          <a:latin typeface="+mn-lt"/>
                          <a:ea typeface="+mn-ea"/>
                          <a:cs typeface="+mn-cs"/>
                        </a:rPr>
                        <a:t>M03 contains the YTD medical and dental 2026/27 pay award, total value = £7.1m or £0.6m per month (£1.2m arrears in M03)</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dirty="0">
                          <a:solidFill>
                            <a:schemeClr val="dk1"/>
                          </a:solidFill>
                          <a:effectLst/>
                          <a:latin typeface="+mn-lt"/>
                          <a:ea typeface="+mn-ea"/>
                          <a:cs typeface="+mn-cs"/>
                        </a:rPr>
                        <a:t>A4C Pay Award 2026/27 = £22.5m and paid from 1</a:t>
                      </a:r>
                      <a:r>
                        <a:rPr lang="en-GB" sz="1400" kern="1200" baseline="30000" dirty="0">
                          <a:solidFill>
                            <a:schemeClr val="dk1"/>
                          </a:solidFill>
                          <a:effectLst/>
                          <a:latin typeface="+mn-lt"/>
                          <a:ea typeface="+mn-ea"/>
                          <a:cs typeface="+mn-cs"/>
                        </a:rPr>
                        <a:t>st</a:t>
                      </a:r>
                      <a:r>
                        <a:rPr lang="en-GB" sz="1400" kern="1200" dirty="0">
                          <a:solidFill>
                            <a:schemeClr val="dk1"/>
                          </a:solidFill>
                          <a:effectLst/>
                          <a:latin typeface="+mn-lt"/>
                          <a:ea typeface="+mn-ea"/>
                          <a:cs typeface="+mn-cs"/>
                        </a:rPr>
                        <a:t> April 2026.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strike="noStrike" kern="1200" dirty="0">
                          <a:solidFill>
                            <a:schemeClr val="dk1"/>
                          </a:solidFill>
                          <a:effectLst/>
                          <a:latin typeface="+mn-lt"/>
                          <a:ea typeface="+mn-ea"/>
                          <a:cs typeface="+mn-cs"/>
                        </a:rPr>
                        <a:t>The 2 tables on the right detail the total A&amp;C Pay and WTE by Service Area, with steady reduction through Q1 in both actual spend and WTE.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strike="noStrike" kern="1200" dirty="0">
                          <a:solidFill>
                            <a:schemeClr val="dk1"/>
                          </a:solidFill>
                          <a:effectLst/>
                          <a:latin typeface="+mn-lt"/>
                          <a:ea typeface="+mn-ea"/>
                          <a:cs typeface="+mn-cs"/>
                        </a:rPr>
                        <a:t>Average 25/26 not include 26/27 pay award of 3.3% for A4C and 3.5% Medical &amp; Dental.</a:t>
                      </a:r>
                      <a:endParaRPr lang="en-GB" sz="1400" strike="noStrike"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25" name="Rectangle 24">
            <a:extLst>
              <a:ext uri="{FF2B5EF4-FFF2-40B4-BE49-F238E27FC236}">
                <a16:creationId xmlns:a16="http://schemas.microsoft.com/office/drawing/2014/main" id="{3F6B7258-5D9A-70FD-D8CA-8949B30BEC38}"/>
              </a:ext>
            </a:extLst>
          </p:cNvPr>
          <p:cNvSpPr/>
          <p:nvPr/>
        </p:nvSpPr>
        <p:spPr>
          <a:xfrm>
            <a:off x="7446426" y="163724"/>
            <a:ext cx="1813219" cy="786527"/>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Actual</a:t>
            </a:r>
          </a:p>
          <a:p>
            <a:pPr marR="0" lvl="0" indent="0" algn="ctr" fontAlgn="auto">
              <a:lnSpc>
                <a:spcPct val="100000"/>
              </a:lnSpc>
              <a:spcAft>
                <a:spcPts val="0"/>
              </a:spcAft>
              <a:buClrTx/>
              <a:buSzTx/>
              <a:buFontTx/>
              <a:buNone/>
              <a:tabLst/>
              <a:defRPr/>
            </a:pPr>
            <a:r>
              <a:rPr lang="en-GB" sz="1400" b="1" dirty="0">
                <a:solidFill>
                  <a:srgbClr val="002060"/>
                </a:solidFill>
                <a:latin typeface="Arial"/>
              </a:rPr>
              <a:t>£224.581m</a:t>
            </a:r>
          </a:p>
          <a:p>
            <a:pPr algn="ctr">
              <a:spcBef>
                <a:spcPts val="50"/>
              </a:spcBef>
              <a:defRPr/>
            </a:pPr>
            <a:r>
              <a:rPr lang="en-GB" sz="1050" dirty="0">
                <a:solidFill>
                  <a:srgbClr val="002060"/>
                </a:solidFill>
              </a:rPr>
              <a:t>Variance to Ledger </a:t>
            </a:r>
            <a:r>
              <a:rPr lang="en-GB" sz="1050" b="1" dirty="0">
                <a:solidFill>
                  <a:srgbClr val="002060"/>
                </a:solidFill>
              </a:rPr>
              <a:t>£1.90m</a:t>
            </a:r>
            <a:endParaRPr kumimoji="0" lang="en-GB" sz="1050" b="1" i="0" u="none" strike="noStrike" kern="1200" cap="none" spc="0" normalizeH="0" baseline="0" noProof="0" dirty="0">
              <a:ln>
                <a:noFill/>
              </a:ln>
              <a:solidFill>
                <a:srgbClr val="002060"/>
              </a:solidFill>
              <a:effectLst/>
              <a:uLnTx/>
              <a:uFillTx/>
              <a:latin typeface="Arial"/>
              <a:ea typeface="+mn-ea"/>
              <a:cs typeface="+mn-cs"/>
            </a:endParaRPr>
          </a:p>
        </p:txBody>
      </p:sp>
      <p:sp>
        <p:nvSpPr>
          <p:cNvPr id="26" name="Oval 25">
            <a:extLst>
              <a:ext uri="{FF2B5EF4-FFF2-40B4-BE49-F238E27FC236}">
                <a16:creationId xmlns:a16="http://schemas.microsoft.com/office/drawing/2014/main" id="{2455E379-984F-9999-ABAE-AC70A230B107}"/>
              </a:ext>
            </a:extLst>
          </p:cNvPr>
          <p:cNvSpPr/>
          <p:nvPr/>
        </p:nvSpPr>
        <p:spPr>
          <a:xfrm>
            <a:off x="8968421" y="478367"/>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28" name="Rectangle 27">
            <a:extLst>
              <a:ext uri="{FF2B5EF4-FFF2-40B4-BE49-F238E27FC236}">
                <a16:creationId xmlns:a16="http://schemas.microsoft.com/office/drawing/2014/main" id="{70306EB9-1CF9-1554-080E-EBD7A77E90B7}"/>
              </a:ext>
            </a:extLst>
          </p:cNvPr>
          <p:cNvSpPr/>
          <p:nvPr/>
        </p:nvSpPr>
        <p:spPr>
          <a:xfrm>
            <a:off x="5487465" y="163724"/>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Actual</a:t>
            </a:r>
          </a:p>
          <a:p>
            <a:pPr algn="ctr">
              <a:spcBef>
                <a:spcPts val="0"/>
              </a:spcBef>
              <a:defRPr/>
            </a:pPr>
            <a:r>
              <a:rPr lang="en-GB" sz="1400" b="1" dirty="0">
                <a:solidFill>
                  <a:srgbClr val="002060"/>
                </a:solidFill>
                <a:latin typeface="Arial"/>
              </a:rPr>
              <a:t>£76.036m</a:t>
            </a:r>
          </a:p>
          <a:p>
            <a:pPr algn="ctr">
              <a:spcBef>
                <a:spcPts val="50"/>
              </a:spcBef>
              <a:defRPr/>
            </a:pPr>
            <a:r>
              <a:rPr lang="en-GB" sz="1050" dirty="0">
                <a:solidFill>
                  <a:srgbClr val="002060"/>
                </a:solidFill>
              </a:rPr>
              <a:t>Variance to Ledger </a:t>
            </a:r>
            <a:r>
              <a:rPr lang="en-GB" sz="1050" b="1" dirty="0">
                <a:solidFill>
                  <a:srgbClr val="002060"/>
                </a:solidFill>
              </a:rPr>
              <a:t>£0.79m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29" name="Oval 28">
            <a:extLst>
              <a:ext uri="{FF2B5EF4-FFF2-40B4-BE49-F238E27FC236}">
                <a16:creationId xmlns:a16="http://schemas.microsoft.com/office/drawing/2014/main" id="{F29EE4B2-72D1-A5FC-1DA4-2B3A2F812111}"/>
              </a:ext>
            </a:extLst>
          </p:cNvPr>
          <p:cNvSpPr/>
          <p:nvPr/>
        </p:nvSpPr>
        <p:spPr>
          <a:xfrm>
            <a:off x="7033133" y="478366"/>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6FDBC384-F12A-7387-B497-5F57EDE5E63A}"/>
              </a:ext>
            </a:extLst>
          </p:cNvPr>
          <p:cNvSpPr txBox="1"/>
          <p:nvPr/>
        </p:nvSpPr>
        <p:spPr>
          <a:xfrm>
            <a:off x="103071" y="1189957"/>
            <a:ext cx="3909200" cy="338554"/>
          </a:xfrm>
          <a:prstGeom prst="rect">
            <a:avLst/>
          </a:prstGeom>
          <a:solidFill>
            <a:srgbClr val="002060"/>
          </a:solidFill>
        </p:spPr>
        <p:txBody>
          <a:bodyPr wrap="square" rtlCol="0">
            <a:spAutoFit/>
          </a:bodyPr>
          <a:lstStyle/>
          <a:p>
            <a:pPr algn="ctr"/>
            <a:r>
              <a:rPr lang="en-GB" sz="1600" b="1" dirty="0">
                <a:solidFill>
                  <a:schemeClr val="bg1"/>
                </a:solidFill>
              </a:rPr>
              <a:t>Actual Expenditure By Staff Group</a:t>
            </a:r>
          </a:p>
        </p:txBody>
      </p:sp>
      <p:sp>
        <p:nvSpPr>
          <p:cNvPr id="11" name="TextBox 10">
            <a:extLst>
              <a:ext uri="{FF2B5EF4-FFF2-40B4-BE49-F238E27FC236}">
                <a16:creationId xmlns:a16="http://schemas.microsoft.com/office/drawing/2014/main" id="{F3009EC2-378C-5831-6D42-7BDB898DA781}"/>
              </a:ext>
            </a:extLst>
          </p:cNvPr>
          <p:cNvSpPr txBox="1"/>
          <p:nvPr/>
        </p:nvSpPr>
        <p:spPr>
          <a:xfrm>
            <a:off x="4076391" y="1189827"/>
            <a:ext cx="7946642" cy="338554"/>
          </a:xfrm>
          <a:prstGeom prst="rect">
            <a:avLst/>
          </a:prstGeom>
          <a:solidFill>
            <a:srgbClr val="002060"/>
          </a:solidFill>
        </p:spPr>
        <p:txBody>
          <a:bodyPr wrap="square" rtlCol="0">
            <a:spAutoFit/>
          </a:bodyPr>
          <a:lstStyle/>
          <a:p>
            <a:pPr algn="ctr"/>
            <a:r>
              <a:rPr lang="en-GB" sz="1600" b="1" dirty="0">
                <a:solidFill>
                  <a:schemeClr val="bg1"/>
                </a:solidFill>
              </a:rPr>
              <a:t>Actual Expenditure &amp; WTE For A&amp;C Staff Group As Per Ledger </a:t>
            </a:r>
          </a:p>
        </p:txBody>
      </p:sp>
      <p:pic>
        <p:nvPicPr>
          <p:cNvPr id="15" name="Picture 14">
            <a:extLst>
              <a:ext uri="{FF2B5EF4-FFF2-40B4-BE49-F238E27FC236}">
                <a16:creationId xmlns:a16="http://schemas.microsoft.com/office/drawing/2014/main" id="{4D78459D-1EE1-7697-F0DB-05DAB87B8804}"/>
              </a:ext>
            </a:extLst>
          </p:cNvPr>
          <p:cNvPicPr>
            <a:picLocks noChangeAspect="1"/>
          </p:cNvPicPr>
          <p:nvPr/>
        </p:nvPicPr>
        <p:blipFill>
          <a:blip r:embed="rId7"/>
          <a:stretch>
            <a:fillRect/>
          </a:stretch>
        </p:blipFill>
        <p:spPr>
          <a:xfrm>
            <a:off x="93046" y="1634553"/>
            <a:ext cx="3919225" cy="1794447"/>
          </a:xfrm>
          <a:prstGeom prst="rect">
            <a:avLst/>
          </a:prstGeom>
        </p:spPr>
      </p:pic>
      <p:pic>
        <p:nvPicPr>
          <p:cNvPr id="21" name="Picture 20">
            <a:extLst>
              <a:ext uri="{FF2B5EF4-FFF2-40B4-BE49-F238E27FC236}">
                <a16:creationId xmlns:a16="http://schemas.microsoft.com/office/drawing/2014/main" id="{AB9A99A6-F691-EFE3-4B63-666549D81511}"/>
              </a:ext>
            </a:extLst>
          </p:cNvPr>
          <p:cNvPicPr>
            <a:picLocks noChangeAspect="1"/>
          </p:cNvPicPr>
          <p:nvPr/>
        </p:nvPicPr>
        <p:blipFill>
          <a:blip r:embed="rId8"/>
          <a:stretch>
            <a:fillRect/>
          </a:stretch>
        </p:blipFill>
        <p:spPr>
          <a:xfrm>
            <a:off x="103071" y="3517374"/>
            <a:ext cx="3919225" cy="1978966"/>
          </a:xfrm>
          <a:prstGeom prst="rect">
            <a:avLst/>
          </a:prstGeom>
        </p:spPr>
      </p:pic>
      <p:pic>
        <p:nvPicPr>
          <p:cNvPr id="31" name="Picture 30">
            <a:extLst>
              <a:ext uri="{FF2B5EF4-FFF2-40B4-BE49-F238E27FC236}">
                <a16:creationId xmlns:a16="http://schemas.microsoft.com/office/drawing/2014/main" id="{186BD12F-09A0-ED22-7D97-D76EBC8E0598}"/>
              </a:ext>
            </a:extLst>
          </p:cNvPr>
          <p:cNvPicPr>
            <a:picLocks noChangeAspect="1"/>
          </p:cNvPicPr>
          <p:nvPr/>
        </p:nvPicPr>
        <p:blipFill>
          <a:blip r:embed="rId9"/>
          <a:stretch>
            <a:fillRect/>
          </a:stretch>
        </p:blipFill>
        <p:spPr>
          <a:xfrm>
            <a:off x="4076391" y="1630074"/>
            <a:ext cx="3919226" cy="3866266"/>
          </a:xfrm>
          <a:prstGeom prst="rect">
            <a:avLst/>
          </a:prstGeom>
        </p:spPr>
      </p:pic>
      <p:pic>
        <p:nvPicPr>
          <p:cNvPr id="33" name="Picture 32">
            <a:extLst>
              <a:ext uri="{FF2B5EF4-FFF2-40B4-BE49-F238E27FC236}">
                <a16:creationId xmlns:a16="http://schemas.microsoft.com/office/drawing/2014/main" id="{C787D53F-C189-CFFE-9A7D-640E61033CB1}"/>
              </a:ext>
            </a:extLst>
          </p:cNvPr>
          <p:cNvPicPr>
            <a:picLocks noChangeAspect="1"/>
          </p:cNvPicPr>
          <p:nvPr/>
        </p:nvPicPr>
        <p:blipFill>
          <a:blip r:embed="rId10"/>
          <a:stretch>
            <a:fillRect/>
          </a:stretch>
        </p:blipFill>
        <p:spPr>
          <a:xfrm>
            <a:off x="8103807" y="1630074"/>
            <a:ext cx="3936430" cy="3866266"/>
          </a:xfrm>
          <a:prstGeom prst="rect">
            <a:avLst/>
          </a:prstGeom>
        </p:spPr>
      </p:pic>
    </p:spTree>
    <p:extLst>
      <p:ext uri="{BB962C8B-B14F-4D97-AF65-F5344CB8AC3E}">
        <p14:creationId xmlns:p14="http://schemas.microsoft.com/office/powerpoint/2010/main" val="2224464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B517B2-34C1-9268-06A0-80ADB5D0CAF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300A2D0-85DB-5790-E297-1A3AB3D47F1A}"/>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FDEF2055-3B4A-CF22-7DB0-3FBF5D2B0312}"/>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Variable Pay Insights</a:t>
            </a:r>
          </a:p>
        </p:txBody>
      </p:sp>
      <p:pic>
        <p:nvPicPr>
          <p:cNvPr id="5" name="Picture 4">
            <a:extLst>
              <a:ext uri="{FF2B5EF4-FFF2-40B4-BE49-F238E27FC236}">
                <a16:creationId xmlns:a16="http://schemas.microsoft.com/office/drawing/2014/main" id="{B510AA4D-05E1-5746-0491-DCE4AAE21266}"/>
              </a:ext>
            </a:extLst>
          </p:cNvPr>
          <p:cNvPicPr>
            <a:picLocks noChangeAspect="1"/>
          </p:cNvPicPr>
          <p:nvPr/>
        </p:nvPicPr>
        <p:blipFill>
          <a:blip r:embed="rId2"/>
          <a:stretch>
            <a:fillRect/>
          </a:stretch>
        </p:blipFill>
        <p:spPr>
          <a:xfrm>
            <a:off x="9363949" y="158251"/>
            <a:ext cx="2659084" cy="771633"/>
          </a:xfrm>
          <a:prstGeom prst="rect">
            <a:avLst/>
          </a:prstGeom>
        </p:spPr>
      </p:pic>
      <p:sp>
        <p:nvSpPr>
          <p:cNvPr id="6" name="Rectangle: Top Corners Rounded 5">
            <a:extLst>
              <a:ext uri="{FF2B5EF4-FFF2-40B4-BE49-F238E27FC236}">
                <a16:creationId xmlns:a16="http://schemas.microsoft.com/office/drawing/2014/main" id="{2F19D64D-A498-C3E1-5231-781BD6F2508D}"/>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4208A039-D4F7-8D55-5A46-738301FC94B9}"/>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2" name="Rectangle: Top Corners Rounded 11">
            <a:hlinkClick r:id="" action="ppaction://noaction"/>
            <a:extLst>
              <a:ext uri="{FF2B5EF4-FFF2-40B4-BE49-F238E27FC236}">
                <a16:creationId xmlns:a16="http://schemas.microsoft.com/office/drawing/2014/main" id="{E59AFE08-5399-54C7-BB27-F640439ADF1F}"/>
              </a:ext>
            </a:extLst>
          </p:cNvPr>
          <p:cNvSpPr/>
          <p:nvPr/>
        </p:nvSpPr>
        <p:spPr>
          <a:xfrm>
            <a:off x="3193771"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3" name="Rectangle: Top Corners Rounded 12">
            <a:hlinkClick r:id="" action="ppaction://noaction"/>
            <a:extLst>
              <a:ext uri="{FF2B5EF4-FFF2-40B4-BE49-F238E27FC236}">
                <a16:creationId xmlns:a16="http://schemas.microsoft.com/office/drawing/2014/main" id="{6C50C49F-A005-0F37-DE4F-369A86B852AC}"/>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4" name="Rectangle: Top Corners Rounded 3">
            <a:hlinkClick r:id="rId4" action="ppaction://hlinksldjump"/>
            <a:extLst>
              <a:ext uri="{FF2B5EF4-FFF2-40B4-BE49-F238E27FC236}">
                <a16:creationId xmlns:a16="http://schemas.microsoft.com/office/drawing/2014/main" id="{FEFBEBF8-AE80-75A4-B02A-6EFBCAE65988}"/>
              </a:ext>
            </a:extLst>
          </p:cNvPr>
          <p:cNvSpPr/>
          <p:nvPr/>
        </p:nvSpPr>
        <p:spPr>
          <a:xfrm>
            <a:off x="2028324" y="83825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Income and Expenditure Insights</a:t>
            </a:r>
          </a:p>
        </p:txBody>
      </p:sp>
      <p:sp>
        <p:nvSpPr>
          <p:cNvPr id="8" name="Rectangle: Top Corners Rounded 7">
            <a:hlinkClick r:id="rId5" action="ppaction://hlinksldjump"/>
            <a:extLst>
              <a:ext uri="{FF2B5EF4-FFF2-40B4-BE49-F238E27FC236}">
                <a16:creationId xmlns:a16="http://schemas.microsoft.com/office/drawing/2014/main" id="{D685DE15-1460-41C5-B73C-33169759122C}"/>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22205027-5694-D9C4-59C0-3FB600E3A6F6}"/>
              </a:ext>
            </a:extLst>
          </p:cNvPr>
          <p:cNvGraphicFramePr>
            <a:graphicFrameLocks noGrp="1"/>
          </p:cNvGraphicFramePr>
          <p:nvPr>
            <p:extLst>
              <p:ext uri="{D42A27DB-BD31-4B8C-83A1-F6EECF244321}">
                <p14:modId xmlns:p14="http://schemas.microsoft.com/office/powerpoint/2010/main" val="3507780474"/>
              </p:ext>
            </p:extLst>
          </p:nvPr>
        </p:nvGraphicFramePr>
        <p:xfrm>
          <a:off x="99062" y="5531975"/>
          <a:ext cx="11826049" cy="1249680"/>
        </p:xfrm>
        <a:graphic>
          <a:graphicData uri="http://schemas.openxmlformats.org/drawingml/2006/table">
            <a:tbl>
              <a:tblPr firstRow="1" bandRow="1">
                <a:tableStyleId>{5C22544A-7EE6-4342-B048-85BDC9FD1C3A}</a:tableStyleId>
              </a:tblPr>
              <a:tblGrid>
                <a:gridCol w="11826049">
                  <a:extLst>
                    <a:ext uri="{9D8B030D-6E8A-4147-A177-3AD203B41FA5}">
                      <a16:colId xmlns:a16="http://schemas.microsoft.com/office/drawing/2014/main" val="3430755889"/>
                    </a:ext>
                  </a:extLst>
                </a:gridCol>
              </a:tblGrid>
              <a:tr h="209647">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58235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strike="noStrike" dirty="0">
                          <a:latin typeface="Aptos" panose="020B0004020202020204" pitchFamily="34" charset="0"/>
                          <a:cs typeface="Arial" panose="020B0604020202020204" pitchFamily="34" charset="0"/>
                        </a:rPr>
                        <a:t>The actual variable pay spend at </a:t>
                      </a:r>
                      <a:r>
                        <a:rPr lang="en-GB" sz="1400" b="1" strike="noStrike" dirty="0">
                          <a:latin typeface="Aptos" panose="020B0004020202020204" pitchFamily="34" charset="0"/>
                          <a:cs typeface="Arial" panose="020B0604020202020204" pitchFamily="34" charset="0"/>
                        </a:rPr>
                        <a:t>Month 03 was £4.4m.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strike="noStrike" kern="1200" dirty="0">
                          <a:solidFill>
                            <a:schemeClr val="dk1"/>
                          </a:solidFill>
                          <a:latin typeface="Aptos" panose="020B0004020202020204" pitchFamily="34" charset="0"/>
                          <a:ea typeface="+mn-ea"/>
                          <a:cs typeface="Arial" panose="020B0604020202020204" pitchFamily="34" charset="0"/>
                        </a:rPr>
                        <a:t>Bank and agency continue to be the key driver for this continued high spend, although there is some improvement in Bank when compared to Month 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chemeClr val="dk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15" name="Rectangle 14">
            <a:extLst>
              <a:ext uri="{FF2B5EF4-FFF2-40B4-BE49-F238E27FC236}">
                <a16:creationId xmlns:a16="http://schemas.microsoft.com/office/drawing/2014/main" id="{C1B14134-AC0B-A1A5-7C6F-DFC71FC58B06}"/>
              </a:ext>
            </a:extLst>
          </p:cNvPr>
          <p:cNvSpPr/>
          <p:nvPr/>
        </p:nvSpPr>
        <p:spPr>
          <a:xfrm>
            <a:off x="5578105" y="176601"/>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Actual</a:t>
            </a:r>
          </a:p>
          <a:p>
            <a:pPr algn="ctr">
              <a:spcBef>
                <a:spcPts val="0"/>
              </a:spcBef>
              <a:defRPr/>
            </a:pPr>
            <a:r>
              <a:rPr lang="en-GB" sz="1400" b="1" dirty="0">
                <a:solidFill>
                  <a:srgbClr val="002060"/>
                </a:solidFill>
                <a:latin typeface="Arial"/>
              </a:rPr>
              <a:t>£4.389m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438C7922-C30F-B277-5ECC-DEADB764F00C}"/>
              </a:ext>
            </a:extLst>
          </p:cNvPr>
          <p:cNvSpPr/>
          <p:nvPr/>
        </p:nvSpPr>
        <p:spPr>
          <a:xfrm>
            <a:off x="7471027" y="174632"/>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Actual</a:t>
            </a:r>
          </a:p>
          <a:p>
            <a:pPr marR="0" lvl="0" indent="0" algn="ctr" fontAlgn="auto">
              <a:lnSpc>
                <a:spcPct val="100000"/>
              </a:lnSpc>
              <a:spcAft>
                <a:spcPts val="0"/>
              </a:spcAft>
              <a:buClrTx/>
              <a:buSzTx/>
              <a:buFontTx/>
              <a:buNone/>
              <a:tabLst/>
              <a:defRPr/>
            </a:pPr>
            <a:r>
              <a:rPr lang="en-GB" sz="1400" b="1" dirty="0">
                <a:solidFill>
                  <a:srgbClr val="002060"/>
                </a:solidFill>
                <a:latin typeface="Arial"/>
              </a:rPr>
              <a:t>£13.812m</a:t>
            </a:r>
          </a:p>
        </p:txBody>
      </p:sp>
      <p:sp>
        <p:nvSpPr>
          <p:cNvPr id="27" name="Oval 26">
            <a:extLst>
              <a:ext uri="{FF2B5EF4-FFF2-40B4-BE49-F238E27FC236}">
                <a16:creationId xmlns:a16="http://schemas.microsoft.com/office/drawing/2014/main" id="{5EF59B29-CD50-6A3C-90AD-05B3BFD72493}"/>
              </a:ext>
            </a:extLst>
          </p:cNvPr>
          <p:cNvSpPr/>
          <p:nvPr/>
        </p:nvSpPr>
        <p:spPr>
          <a:xfrm>
            <a:off x="7020785" y="521788"/>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28" name="Oval 27">
            <a:extLst>
              <a:ext uri="{FF2B5EF4-FFF2-40B4-BE49-F238E27FC236}">
                <a16:creationId xmlns:a16="http://schemas.microsoft.com/office/drawing/2014/main" id="{0E4C2E95-28BC-1C3C-B0F8-73CF0A17B04A}"/>
              </a:ext>
            </a:extLst>
          </p:cNvPr>
          <p:cNvSpPr/>
          <p:nvPr/>
        </p:nvSpPr>
        <p:spPr>
          <a:xfrm>
            <a:off x="8948849" y="525079"/>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pic>
        <p:nvPicPr>
          <p:cNvPr id="17" name="Picture 16">
            <a:extLst>
              <a:ext uri="{FF2B5EF4-FFF2-40B4-BE49-F238E27FC236}">
                <a16:creationId xmlns:a16="http://schemas.microsoft.com/office/drawing/2014/main" id="{3B2627FC-51E8-0836-0567-CD38D438FB5F}"/>
              </a:ext>
            </a:extLst>
          </p:cNvPr>
          <p:cNvPicPr>
            <a:picLocks noChangeAspect="1"/>
          </p:cNvPicPr>
          <p:nvPr/>
        </p:nvPicPr>
        <p:blipFill>
          <a:blip r:embed="rId6"/>
          <a:stretch>
            <a:fillRect/>
          </a:stretch>
        </p:blipFill>
        <p:spPr>
          <a:xfrm>
            <a:off x="7269224" y="1347316"/>
            <a:ext cx="4759627" cy="3767227"/>
          </a:xfrm>
          <a:prstGeom prst="rect">
            <a:avLst/>
          </a:prstGeom>
        </p:spPr>
      </p:pic>
      <p:pic>
        <p:nvPicPr>
          <p:cNvPr id="19" name="Picture 18">
            <a:extLst>
              <a:ext uri="{FF2B5EF4-FFF2-40B4-BE49-F238E27FC236}">
                <a16:creationId xmlns:a16="http://schemas.microsoft.com/office/drawing/2014/main" id="{AC7AE286-B210-9D55-BCEF-0FAE79C8E8BC}"/>
              </a:ext>
            </a:extLst>
          </p:cNvPr>
          <p:cNvPicPr>
            <a:picLocks noChangeAspect="1"/>
          </p:cNvPicPr>
          <p:nvPr/>
        </p:nvPicPr>
        <p:blipFill>
          <a:blip r:embed="rId7"/>
          <a:stretch>
            <a:fillRect/>
          </a:stretch>
        </p:blipFill>
        <p:spPr>
          <a:xfrm>
            <a:off x="4431456" y="1347315"/>
            <a:ext cx="2680083" cy="2332291"/>
          </a:xfrm>
          <a:prstGeom prst="rect">
            <a:avLst/>
          </a:prstGeom>
        </p:spPr>
      </p:pic>
      <p:pic>
        <p:nvPicPr>
          <p:cNvPr id="11" name="Picture 10">
            <a:extLst>
              <a:ext uri="{FF2B5EF4-FFF2-40B4-BE49-F238E27FC236}">
                <a16:creationId xmlns:a16="http://schemas.microsoft.com/office/drawing/2014/main" id="{B1B5DFA7-7E7A-C2AE-DF85-2BE92643BC1C}"/>
              </a:ext>
            </a:extLst>
          </p:cNvPr>
          <p:cNvPicPr>
            <a:picLocks noChangeAspect="1"/>
          </p:cNvPicPr>
          <p:nvPr/>
        </p:nvPicPr>
        <p:blipFill>
          <a:blip r:embed="rId8"/>
          <a:stretch>
            <a:fillRect/>
          </a:stretch>
        </p:blipFill>
        <p:spPr>
          <a:xfrm>
            <a:off x="89324" y="1347316"/>
            <a:ext cx="4184447" cy="3767228"/>
          </a:xfrm>
          <a:prstGeom prst="rect">
            <a:avLst/>
          </a:prstGeom>
        </p:spPr>
      </p:pic>
    </p:spTree>
    <p:extLst>
      <p:ext uri="{BB962C8B-B14F-4D97-AF65-F5344CB8AC3E}">
        <p14:creationId xmlns:p14="http://schemas.microsoft.com/office/powerpoint/2010/main" val="16069498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520C6-3029-56C5-A224-B237684C67A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A88B089-0D87-4EEA-346E-B93DBD6DE3BA}"/>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1AF7EB12-F80D-A07D-2D02-2BB8F9492FE4}"/>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Non-Pay Insights</a:t>
            </a:r>
          </a:p>
        </p:txBody>
      </p:sp>
      <p:pic>
        <p:nvPicPr>
          <p:cNvPr id="5" name="Picture 4">
            <a:extLst>
              <a:ext uri="{FF2B5EF4-FFF2-40B4-BE49-F238E27FC236}">
                <a16:creationId xmlns:a16="http://schemas.microsoft.com/office/drawing/2014/main" id="{DCDF921A-5B23-FD30-5E7E-C351655C76B4}"/>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7F051540-3097-32CE-4547-8FD73319FCA3}"/>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3EFF18EB-9638-03AF-07AC-775503F7FCE7}"/>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2" name="Rectangle: Top Corners Rounded 11">
            <a:hlinkClick r:id="" action="ppaction://noaction"/>
            <a:extLst>
              <a:ext uri="{FF2B5EF4-FFF2-40B4-BE49-F238E27FC236}">
                <a16:creationId xmlns:a16="http://schemas.microsoft.com/office/drawing/2014/main" id="{DCC032C4-D455-E9B9-2203-3D1E08040D1D}"/>
              </a:ext>
            </a:extLst>
          </p:cNvPr>
          <p:cNvSpPr/>
          <p:nvPr/>
        </p:nvSpPr>
        <p:spPr>
          <a:xfrm>
            <a:off x="3193771"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3" name="Rectangle: Top Corners Rounded 12">
            <a:hlinkClick r:id="" action="ppaction://noaction"/>
            <a:extLst>
              <a:ext uri="{FF2B5EF4-FFF2-40B4-BE49-F238E27FC236}">
                <a16:creationId xmlns:a16="http://schemas.microsoft.com/office/drawing/2014/main" id="{0BC2127E-D1A8-FF25-1176-A49C45362864}"/>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4" name="Rectangle: Top Corners Rounded 3">
            <a:hlinkClick r:id="rId4" action="ppaction://hlinksldjump"/>
            <a:extLst>
              <a:ext uri="{FF2B5EF4-FFF2-40B4-BE49-F238E27FC236}">
                <a16:creationId xmlns:a16="http://schemas.microsoft.com/office/drawing/2014/main" id="{CB32B587-6E25-5AAF-CB27-4DC0D423FEAB}"/>
              </a:ext>
            </a:extLst>
          </p:cNvPr>
          <p:cNvSpPr/>
          <p:nvPr/>
        </p:nvSpPr>
        <p:spPr>
          <a:xfrm>
            <a:off x="2028324" y="83825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Income and Expenditure Insights</a:t>
            </a:r>
          </a:p>
        </p:txBody>
      </p:sp>
      <p:sp>
        <p:nvSpPr>
          <p:cNvPr id="8" name="Rectangle: Top Corners Rounded 7">
            <a:hlinkClick r:id="rId5" action="ppaction://hlinksldjump"/>
            <a:extLst>
              <a:ext uri="{FF2B5EF4-FFF2-40B4-BE49-F238E27FC236}">
                <a16:creationId xmlns:a16="http://schemas.microsoft.com/office/drawing/2014/main" id="{3C069C7E-B8C6-141F-7C62-615A30449BFF}"/>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B69567F0-360E-B999-F0DC-E7B22F4D19C9}"/>
              </a:ext>
            </a:extLst>
          </p:cNvPr>
          <p:cNvGraphicFramePr>
            <a:graphicFrameLocks noGrp="1"/>
          </p:cNvGraphicFramePr>
          <p:nvPr>
            <p:extLst>
              <p:ext uri="{D42A27DB-BD31-4B8C-83A1-F6EECF244321}">
                <p14:modId xmlns:p14="http://schemas.microsoft.com/office/powerpoint/2010/main" val="2380387502"/>
              </p:ext>
            </p:extLst>
          </p:nvPr>
        </p:nvGraphicFramePr>
        <p:xfrm>
          <a:off x="184362" y="4663440"/>
          <a:ext cx="11823275" cy="2194560"/>
        </p:xfrm>
        <a:graphic>
          <a:graphicData uri="http://schemas.openxmlformats.org/drawingml/2006/table">
            <a:tbl>
              <a:tblPr firstRow="1" bandRow="1">
                <a:tableStyleId>{5C22544A-7EE6-4342-B048-85BDC9FD1C3A}</a:tableStyleId>
              </a:tblPr>
              <a:tblGrid>
                <a:gridCol w="11823275">
                  <a:extLst>
                    <a:ext uri="{9D8B030D-6E8A-4147-A177-3AD203B41FA5}">
                      <a16:colId xmlns:a16="http://schemas.microsoft.com/office/drawing/2014/main" val="3430755889"/>
                    </a:ext>
                  </a:extLst>
                </a:gridCol>
              </a:tblGrid>
              <a:tr h="219303">
                <a:tc>
                  <a:txBody>
                    <a:bodyPr/>
                    <a:lstStyle/>
                    <a:p>
                      <a:pPr algn="l"/>
                      <a:r>
                        <a:rPr lang="en-GB" sz="12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1705685">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strike="noStrike" kern="1200">
                          <a:solidFill>
                            <a:schemeClr val="tx1"/>
                          </a:solidFill>
                          <a:latin typeface="Arial" panose="020B0604020202020204" pitchFamily="34" charset="0"/>
                          <a:ea typeface="+mn-ea"/>
                          <a:cs typeface="Arial" panose="020B0604020202020204" pitchFamily="34" charset="0"/>
                        </a:rPr>
                        <a:t>The in-month increase relates to clinical consumable costs driven by activity in specialist services and Theatres totalling £1.3m. It should be noted that £0.4m of this is offset by JCC income.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strike="noStrike">
                          <a:solidFill>
                            <a:schemeClr val="tx1"/>
                          </a:solidFill>
                          <a:latin typeface="Arial" panose="020B0604020202020204" pitchFamily="34" charset="0"/>
                          <a:cs typeface="Arial" panose="020B0604020202020204" pitchFamily="34" charset="0"/>
                        </a:rPr>
                        <a:t>Within the ledger the gross JCC income is reflected within the income lines and not netted off against expenditure and so overall the Health Board position is not adversely affected. If JCC activity increases the gross level of expenditure and income will increase. The main drivers within this category of clinical consumable expenditure include heart valves &amp; pacemakers, linked to some JCC activity.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strike="noStrike">
                          <a:solidFill>
                            <a:schemeClr val="tx1"/>
                          </a:solidFill>
                          <a:latin typeface="Arial" panose="020B0604020202020204" pitchFamily="34" charset="0"/>
                          <a:cs typeface="Arial" panose="020B0604020202020204" pitchFamily="34" charset="0"/>
                        </a:rPr>
                        <a:t>Non-Pay also includes secondary care drugs, a breakdown of the categories of Clinical Consumables based on actual spend is provided in the table on the right.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strike="noStrike" kern="1200">
                          <a:solidFill>
                            <a:schemeClr val="tx1"/>
                          </a:solidFill>
                          <a:latin typeface="Arial" panose="020B0604020202020204" pitchFamily="34" charset="0"/>
                          <a:ea typeface="+mn-ea"/>
                          <a:cs typeface="Arial" panose="020B0604020202020204" pitchFamily="34" charset="0"/>
                        </a:rPr>
                        <a:t>Prescribing is overspent by £0.3m in-month following receipt of the latest datasets (April 2026; PAR data is received 2 months in arrears); the overspend is driven by the No Cheaper Stock Obtainable (NCSO) position. This is the pharmacy reimbursement mechanism used in England and Wales when a medicine listed in the Drug Tariff cannot be obtained at or below the standard reimbursement price due to shortages or supply problems. Global conflicts are affecting shipping routes which is adversely impacting on the availability of medicines and increasing prices of procurement due to additional delivery costs.</a:t>
                      </a:r>
                      <a:endParaRPr lang="en-GB" sz="1200" strike="noStrike" kern="120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15" name="Rectangle 14">
            <a:extLst>
              <a:ext uri="{FF2B5EF4-FFF2-40B4-BE49-F238E27FC236}">
                <a16:creationId xmlns:a16="http://schemas.microsoft.com/office/drawing/2014/main" id="{32182E81-7B59-1BE3-1BCB-C9E145B387C4}"/>
              </a:ext>
            </a:extLst>
          </p:cNvPr>
          <p:cNvSpPr/>
          <p:nvPr/>
        </p:nvSpPr>
        <p:spPr>
          <a:xfrm>
            <a:off x="5524665" y="207369"/>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Actual</a:t>
            </a:r>
          </a:p>
          <a:p>
            <a:pPr algn="ctr">
              <a:spcBef>
                <a:spcPts val="0"/>
              </a:spcBef>
              <a:defRPr/>
            </a:pPr>
            <a:r>
              <a:rPr lang="en-GB" sz="1400" b="1" dirty="0">
                <a:solidFill>
                  <a:srgbClr val="002060"/>
                </a:solidFill>
                <a:latin typeface="Arial"/>
              </a:rPr>
              <a:t>£77.065m</a:t>
            </a:r>
          </a:p>
          <a:p>
            <a:pPr algn="ctr">
              <a:spcBef>
                <a:spcPts val="50"/>
              </a:spcBef>
              <a:defRPr/>
            </a:pPr>
            <a:r>
              <a:rPr lang="en-GB" sz="1050" dirty="0">
                <a:solidFill>
                  <a:srgbClr val="002060"/>
                </a:solidFill>
              </a:rPr>
              <a:t>Variance to Ledger  </a:t>
            </a:r>
            <a:r>
              <a:rPr lang="en-GB" sz="1050" b="1" dirty="0">
                <a:solidFill>
                  <a:srgbClr val="002060"/>
                </a:solidFill>
              </a:rPr>
              <a:t>£6.6m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CD332BAB-86F8-4F6C-8F28-4681A4590492}"/>
              </a:ext>
            </a:extLst>
          </p:cNvPr>
          <p:cNvSpPr/>
          <p:nvPr/>
        </p:nvSpPr>
        <p:spPr>
          <a:xfrm>
            <a:off x="7423331" y="207866"/>
            <a:ext cx="1813219"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Actual</a:t>
            </a:r>
          </a:p>
          <a:p>
            <a:pPr marR="0" lvl="0" indent="0" algn="ctr" fontAlgn="auto">
              <a:lnSpc>
                <a:spcPct val="100000"/>
              </a:lnSpc>
              <a:spcAft>
                <a:spcPts val="0"/>
              </a:spcAft>
              <a:buClrTx/>
              <a:buSzTx/>
              <a:buFontTx/>
              <a:buNone/>
              <a:tabLst/>
              <a:defRPr/>
            </a:pPr>
            <a:r>
              <a:rPr lang="en-GB" sz="1400" b="1" dirty="0">
                <a:solidFill>
                  <a:srgbClr val="002060"/>
                </a:solidFill>
                <a:latin typeface="Arial"/>
              </a:rPr>
              <a:t>£222.469m</a:t>
            </a:r>
          </a:p>
          <a:p>
            <a:pPr algn="ctr">
              <a:spcBef>
                <a:spcPts val="50"/>
              </a:spcBef>
              <a:defRPr/>
            </a:pPr>
            <a:r>
              <a:rPr lang="en-GB" sz="1050" dirty="0">
                <a:solidFill>
                  <a:srgbClr val="002060"/>
                </a:solidFill>
              </a:rPr>
              <a:t>Variance to Ledger </a:t>
            </a:r>
            <a:r>
              <a:rPr lang="en-GB" sz="1050" b="1" dirty="0">
                <a:solidFill>
                  <a:srgbClr val="002060"/>
                </a:solidFill>
              </a:rPr>
              <a:t>£20.3m</a:t>
            </a:r>
            <a:endParaRPr kumimoji="0" lang="en-GB" sz="1050" b="1" i="0" u="none" strike="noStrike" kern="1200" cap="none" spc="0" normalizeH="0" baseline="0" noProof="0" dirty="0">
              <a:ln>
                <a:noFill/>
              </a:ln>
              <a:solidFill>
                <a:srgbClr val="002060"/>
              </a:solidFill>
              <a:effectLst/>
              <a:uLnTx/>
              <a:uFillTx/>
              <a:latin typeface="Arial"/>
              <a:ea typeface="+mn-ea"/>
              <a:cs typeface="+mn-cs"/>
            </a:endParaRPr>
          </a:p>
        </p:txBody>
      </p:sp>
      <p:sp>
        <p:nvSpPr>
          <p:cNvPr id="27" name="Oval 26">
            <a:extLst>
              <a:ext uri="{FF2B5EF4-FFF2-40B4-BE49-F238E27FC236}">
                <a16:creationId xmlns:a16="http://schemas.microsoft.com/office/drawing/2014/main" id="{FD81D948-D33E-0721-84AE-2F2413852D9D}"/>
              </a:ext>
            </a:extLst>
          </p:cNvPr>
          <p:cNvSpPr/>
          <p:nvPr/>
        </p:nvSpPr>
        <p:spPr>
          <a:xfrm>
            <a:off x="8886557" y="544067"/>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FFFF"/>
              </a:solidFill>
              <a:latin typeface="Arial" panose="020B0604020202020204" pitchFamily="34" charset="0"/>
              <a:cs typeface="Arial" panose="020B0604020202020204" pitchFamily="34" charset="0"/>
            </a:endParaRPr>
          </a:p>
        </p:txBody>
      </p:sp>
      <p:sp>
        <p:nvSpPr>
          <p:cNvPr id="28" name="Oval 27">
            <a:extLst>
              <a:ext uri="{FF2B5EF4-FFF2-40B4-BE49-F238E27FC236}">
                <a16:creationId xmlns:a16="http://schemas.microsoft.com/office/drawing/2014/main" id="{CDC36EC1-EDB6-72FE-2C82-DA7CFCB74EBB}"/>
              </a:ext>
            </a:extLst>
          </p:cNvPr>
          <p:cNvSpPr/>
          <p:nvPr/>
        </p:nvSpPr>
        <p:spPr>
          <a:xfrm>
            <a:off x="7020785" y="523365"/>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FFFF"/>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90BB393-1E9D-6765-F82D-D1A5F83CD924}"/>
              </a:ext>
            </a:extLst>
          </p:cNvPr>
          <p:cNvSpPr txBox="1"/>
          <p:nvPr/>
        </p:nvSpPr>
        <p:spPr>
          <a:xfrm>
            <a:off x="9829800" y="838074"/>
            <a:ext cx="1912469" cy="246221"/>
          </a:xfrm>
          <a:prstGeom prst="rect">
            <a:avLst/>
          </a:prstGeom>
          <a:noFill/>
        </p:spPr>
        <p:txBody>
          <a:bodyPr wrap="square" rtlCol="0">
            <a:spAutoFit/>
          </a:bodyPr>
          <a:lstStyle/>
          <a:p>
            <a:r>
              <a:rPr lang="en-GB" sz="1000" i="1" dirty="0">
                <a:solidFill>
                  <a:schemeClr val="bg1"/>
                </a:solidFill>
              </a:rPr>
              <a:t># includes  saving non-delivery</a:t>
            </a:r>
          </a:p>
        </p:txBody>
      </p:sp>
      <p:pic>
        <p:nvPicPr>
          <p:cNvPr id="17" name="Picture 16">
            <a:extLst>
              <a:ext uri="{FF2B5EF4-FFF2-40B4-BE49-F238E27FC236}">
                <a16:creationId xmlns:a16="http://schemas.microsoft.com/office/drawing/2014/main" id="{1503DA84-DABD-5C92-683C-4366AFF89840}"/>
              </a:ext>
            </a:extLst>
          </p:cNvPr>
          <p:cNvPicPr>
            <a:picLocks noChangeAspect="1"/>
          </p:cNvPicPr>
          <p:nvPr/>
        </p:nvPicPr>
        <p:blipFill>
          <a:blip r:embed="rId6"/>
          <a:stretch>
            <a:fillRect/>
          </a:stretch>
        </p:blipFill>
        <p:spPr>
          <a:xfrm>
            <a:off x="199202" y="1226019"/>
            <a:ext cx="4846209" cy="3355839"/>
          </a:xfrm>
          <a:prstGeom prst="rect">
            <a:avLst/>
          </a:prstGeom>
        </p:spPr>
      </p:pic>
      <p:pic>
        <p:nvPicPr>
          <p:cNvPr id="19" name="Picture 18">
            <a:extLst>
              <a:ext uri="{FF2B5EF4-FFF2-40B4-BE49-F238E27FC236}">
                <a16:creationId xmlns:a16="http://schemas.microsoft.com/office/drawing/2014/main" id="{DE41F310-6C60-4DF8-51CE-8F8616003D7E}"/>
              </a:ext>
            </a:extLst>
          </p:cNvPr>
          <p:cNvPicPr>
            <a:picLocks noChangeAspect="1"/>
          </p:cNvPicPr>
          <p:nvPr/>
        </p:nvPicPr>
        <p:blipFill>
          <a:blip r:embed="rId7"/>
          <a:stretch>
            <a:fillRect/>
          </a:stretch>
        </p:blipFill>
        <p:spPr>
          <a:xfrm>
            <a:off x="5157084" y="1245857"/>
            <a:ext cx="4508124" cy="3336001"/>
          </a:xfrm>
          <a:prstGeom prst="rect">
            <a:avLst/>
          </a:prstGeom>
        </p:spPr>
      </p:pic>
      <p:pic>
        <p:nvPicPr>
          <p:cNvPr id="16" name="Picture 15">
            <a:extLst>
              <a:ext uri="{FF2B5EF4-FFF2-40B4-BE49-F238E27FC236}">
                <a16:creationId xmlns:a16="http://schemas.microsoft.com/office/drawing/2014/main" id="{36DF647E-C41E-7CD8-9E38-00BB5584E3CA}"/>
              </a:ext>
            </a:extLst>
          </p:cNvPr>
          <p:cNvPicPr>
            <a:picLocks noChangeAspect="1"/>
          </p:cNvPicPr>
          <p:nvPr/>
        </p:nvPicPr>
        <p:blipFill>
          <a:blip r:embed="rId8"/>
          <a:stretch>
            <a:fillRect/>
          </a:stretch>
        </p:blipFill>
        <p:spPr>
          <a:xfrm>
            <a:off x="9776881" y="1242548"/>
            <a:ext cx="2288672" cy="1683532"/>
          </a:xfrm>
          <a:prstGeom prst="rect">
            <a:avLst/>
          </a:prstGeom>
        </p:spPr>
      </p:pic>
    </p:spTree>
    <p:extLst>
      <p:ext uri="{BB962C8B-B14F-4D97-AF65-F5344CB8AC3E}">
        <p14:creationId xmlns:p14="http://schemas.microsoft.com/office/powerpoint/2010/main" val="2988079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8B3A3D-72F7-EFEF-08B3-11BD9B5CCF1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71B2C4B-2520-7FD2-C17D-498C2AE36114}"/>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CE34117B-F98F-569C-4838-2D4BE9CE7E5E}"/>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Income Insights</a:t>
            </a:r>
          </a:p>
        </p:txBody>
      </p:sp>
      <p:pic>
        <p:nvPicPr>
          <p:cNvPr id="5" name="Picture 4">
            <a:extLst>
              <a:ext uri="{FF2B5EF4-FFF2-40B4-BE49-F238E27FC236}">
                <a16:creationId xmlns:a16="http://schemas.microsoft.com/office/drawing/2014/main" id="{BB6138A0-E6BA-3C7C-C8CB-C9982B26B3E9}"/>
              </a:ext>
            </a:extLst>
          </p:cNvPr>
          <p:cNvPicPr>
            <a:picLocks noChangeAspect="1"/>
          </p:cNvPicPr>
          <p:nvPr/>
        </p:nvPicPr>
        <p:blipFill>
          <a:blip r:embed="rId2"/>
          <a:stretch>
            <a:fillRect/>
          </a:stretch>
        </p:blipFill>
        <p:spPr>
          <a:xfrm>
            <a:off x="9426803" y="158251"/>
            <a:ext cx="2596229" cy="710455"/>
          </a:xfrm>
          <a:prstGeom prst="rect">
            <a:avLst/>
          </a:prstGeom>
        </p:spPr>
      </p:pic>
      <p:sp>
        <p:nvSpPr>
          <p:cNvPr id="6" name="Rectangle: Top Corners Rounded 5">
            <a:extLst>
              <a:ext uri="{FF2B5EF4-FFF2-40B4-BE49-F238E27FC236}">
                <a16:creationId xmlns:a16="http://schemas.microsoft.com/office/drawing/2014/main" id="{4EF66B3D-8B56-D760-1AB9-6B65781C8DA1}"/>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B87D20BC-6DD7-1806-6E23-AB6AD8806E3E}"/>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2" name="Rectangle: Top Corners Rounded 11">
            <a:hlinkClick r:id="" action="ppaction://noaction"/>
            <a:extLst>
              <a:ext uri="{FF2B5EF4-FFF2-40B4-BE49-F238E27FC236}">
                <a16:creationId xmlns:a16="http://schemas.microsoft.com/office/drawing/2014/main" id="{16D5CB55-FD78-4314-512E-38D36F999CE2}"/>
              </a:ext>
            </a:extLst>
          </p:cNvPr>
          <p:cNvSpPr/>
          <p:nvPr/>
        </p:nvSpPr>
        <p:spPr>
          <a:xfrm>
            <a:off x="3193771"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Operational and Financial Performance</a:t>
            </a:r>
          </a:p>
        </p:txBody>
      </p:sp>
      <p:sp>
        <p:nvSpPr>
          <p:cNvPr id="13" name="Rectangle: Top Corners Rounded 12">
            <a:hlinkClick r:id="" action="ppaction://noaction"/>
            <a:extLst>
              <a:ext uri="{FF2B5EF4-FFF2-40B4-BE49-F238E27FC236}">
                <a16:creationId xmlns:a16="http://schemas.microsoft.com/office/drawing/2014/main" id="{F4ABAF70-116F-0F34-1140-CC149C3B25C0}"/>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4" name="Rectangle: Top Corners Rounded 3">
            <a:hlinkClick r:id="rId4" action="ppaction://hlinksldjump"/>
            <a:extLst>
              <a:ext uri="{FF2B5EF4-FFF2-40B4-BE49-F238E27FC236}">
                <a16:creationId xmlns:a16="http://schemas.microsoft.com/office/drawing/2014/main" id="{92677A27-9998-BD22-76F5-027DED3A3979}"/>
              </a:ext>
            </a:extLst>
          </p:cNvPr>
          <p:cNvSpPr/>
          <p:nvPr/>
        </p:nvSpPr>
        <p:spPr>
          <a:xfrm>
            <a:off x="2028324" y="838256"/>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Income and Expenditure Insights</a:t>
            </a:r>
          </a:p>
        </p:txBody>
      </p:sp>
      <p:sp>
        <p:nvSpPr>
          <p:cNvPr id="8" name="Rectangle: Top Corners Rounded 7">
            <a:hlinkClick r:id="rId5" action="ppaction://hlinksldjump"/>
            <a:extLst>
              <a:ext uri="{FF2B5EF4-FFF2-40B4-BE49-F238E27FC236}">
                <a16:creationId xmlns:a16="http://schemas.microsoft.com/office/drawing/2014/main" id="{80B464FD-6CB8-2995-1530-402F794DD1CF}"/>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11" name="Table 10">
            <a:extLst>
              <a:ext uri="{FF2B5EF4-FFF2-40B4-BE49-F238E27FC236}">
                <a16:creationId xmlns:a16="http://schemas.microsoft.com/office/drawing/2014/main" id="{1D7C2386-60B4-7DBD-76E6-F2FD4F26FA14}"/>
              </a:ext>
            </a:extLst>
          </p:cNvPr>
          <p:cNvGraphicFramePr>
            <a:graphicFrameLocks noGrp="1"/>
          </p:cNvGraphicFramePr>
          <p:nvPr>
            <p:extLst>
              <p:ext uri="{D42A27DB-BD31-4B8C-83A1-F6EECF244321}">
                <p14:modId xmlns:p14="http://schemas.microsoft.com/office/powerpoint/2010/main" val="702056841"/>
              </p:ext>
            </p:extLst>
          </p:nvPr>
        </p:nvGraphicFramePr>
        <p:xfrm>
          <a:off x="8833856" y="1226020"/>
          <a:ext cx="3258954" cy="5303520"/>
        </p:xfrm>
        <a:graphic>
          <a:graphicData uri="http://schemas.openxmlformats.org/drawingml/2006/table">
            <a:tbl>
              <a:tblPr firstRow="1" bandRow="1">
                <a:tableStyleId>{5C22544A-7EE6-4342-B048-85BDC9FD1C3A}</a:tableStyleId>
              </a:tblPr>
              <a:tblGrid>
                <a:gridCol w="3258954">
                  <a:extLst>
                    <a:ext uri="{9D8B030D-6E8A-4147-A177-3AD203B41FA5}">
                      <a16:colId xmlns:a16="http://schemas.microsoft.com/office/drawing/2014/main" val="3430755889"/>
                    </a:ext>
                  </a:extLst>
                </a:gridCol>
              </a:tblGrid>
              <a:tr h="292692">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975639">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strike="noStrike" kern="1200" dirty="0">
                          <a:solidFill>
                            <a:schemeClr val="dk1"/>
                          </a:solidFill>
                          <a:effectLst/>
                          <a:latin typeface="Arial" panose="020B0604020202020204" pitchFamily="34" charset="0"/>
                          <a:ea typeface="+mn-ea"/>
                          <a:cs typeface="Arial" panose="020B0604020202020204" pitchFamily="34" charset="0"/>
                        </a:rPr>
                        <a:t>There was a significant increase in income for Month 03, primarily due to the transacting of the 2026/27 provider element of the pay matrix for months 1-3.</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strike="noStrike" kern="1200" dirty="0">
                        <a:solidFill>
                          <a:schemeClr val="dk1"/>
                        </a:solidFill>
                        <a:effectLst/>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strike="noStrike" kern="1200" dirty="0">
                          <a:solidFill>
                            <a:schemeClr val="dk1"/>
                          </a:solidFill>
                          <a:effectLst/>
                          <a:latin typeface="Arial" panose="020B0604020202020204" pitchFamily="34" charset="0"/>
                          <a:ea typeface="+mn-ea"/>
                          <a:cs typeface="Arial" panose="020B0604020202020204" pitchFamily="34" charset="0"/>
                        </a:rPr>
                        <a:t>The rebates relating to </a:t>
                      </a:r>
                      <a:r>
                        <a:rPr lang="en-GB" sz="1400" strike="noStrike" kern="1200" dirty="0" err="1">
                          <a:solidFill>
                            <a:schemeClr val="dk1"/>
                          </a:solidFill>
                          <a:effectLst/>
                          <a:latin typeface="Arial" panose="020B0604020202020204" pitchFamily="34" charset="0"/>
                          <a:ea typeface="+mn-ea"/>
                          <a:cs typeface="Arial" panose="020B0604020202020204" pitchFamily="34" charset="0"/>
                        </a:rPr>
                        <a:t>Mounjaro</a:t>
                      </a:r>
                      <a:r>
                        <a:rPr lang="en-GB" sz="1400" strike="noStrike" kern="1200" dirty="0">
                          <a:solidFill>
                            <a:schemeClr val="dk1"/>
                          </a:solidFill>
                          <a:effectLst/>
                          <a:latin typeface="Arial" panose="020B0604020202020204" pitchFamily="34" charset="0"/>
                          <a:ea typeface="+mn-ea"/>
                          <a:cs typeface="Arial" panose="020B0604020202020204" pitchFamily="34" charset="0"/>
                        </a:rPr>
                        <a:t> along with an increase in commercial R&amp;D income continue to provide an increase in income.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strike="noStrike" kern="1200" dirty="0">
                        <a:solidFill>
                          <a:schemeClr val="dk1"/>
                        </a:solidFill>
                        <a:effectLst/>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strike="noStrike" kern="1200" dirty="0">
                          <a:solidFill>
                            <a:schemeClr val="dk1"/>
                          </a:solidFill>
                          <a:effectLst/>
                          <a:latin typeface="Arial" panose="020B0604020202020204" pitchFamily="34" charset="0"/>
                          <a:ea typeface="+mn-ea"/>
                          <a:cs typeface="Arial" panose="020B0604020202020204" pitchFamily="34" charset="0"/>
                        </a:rPr>
                        <a:t>The Joint Commissioning Committee (JCC) income as a provider reported an overperformance of £0.2m in Month 3.</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strike="noStrike" kern="1200" dirty="0">
                        <a:solidFill>
                          <a:schemeClr val="dk1"/>
                        </a:solidFill>
                        <a:effectLst/>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strike="noStrike" kern="1200" dirty="0">
                          <a:solidFill>
                            <a:schemeClr val="dk1"/>
                          </a:solidFill>
                          <a:effectLst/>
                          <a:latin typeface="Arial" panose="020B0604020202020204" pitchFamily="34" charset="0"/>
                          <a:ea typeface="+mn-ea"/>
                          <a:cs typeface="Arial" panose="020B0604020202020204" pitchFamily="34" charset="0"/>
                        </a:rPr>
                        <a:t>Dental Contract Income underperformed in-month by £0.2m.</a:t>
                      </a:r>
                      <a:endParaRPr lang="en-GB" sz="14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7" name="Rectangle 6">
            <a:extLst>
              <a:ext uri="{FF2B5EF4-FFF2-40B4-BE49-F238E27FC236}">
                <a16:creationId xmlns:a16="http://schemas.microsoft.com/office/drawing/2014/main" id="{89AB669D-09A6-22A1-0F71-30084C1A8EAE}"/>
              </a:ext>
            </a:extLst>
          </p:cNvPr>
          <p:cNvSpPr/>
          <p:nvPr/>
        </p:nvSpPr>
        <p:spPr>
          <a:xfrm>
            <a:off x="7524226" y="189564"/>
            <a:ext cx="1881714"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Actual</a:t>
            </a:r>
          </a:p>
          <a:p>
            <a:pPr marR="0" lvl="0" indent="0" algn="ctr" fontAlgn="auto">
              <a:lnSpc>
                <a:spcPct val="100000"/>
              </a:lnSpc>
              <a:spcAft>
                <a:spcPts val="0"/>
              </a:spcAft>
              <a:buClrTx/>
              <a:buSzTx/>
              <a:buFontTx/>
              <a:buNone/>
              <a:tabLst/>
              <a:defRPr/>
            </a:pPr>
            <a:r>
              <a:rPr lang="en-GB" sz="1400" b="1" dirty="0">
                <a:solidFill>
                  <a:srgbClr val="002060"/>
                </a:solidFill>
                <a:latin typeface="Arial"/>
              </a:rPr>
              <a:t>£85.850m</a:t>
            </a:r>
          </a:p>
          <a:p>
            <a:pPr algn="ctr">
              <a:spcBef>
                <a:spcPts val="50"/>
              </a:spcBef>
              <a:defRPr/>
            </a:pPr>
            <a:r>
              <a:rPr lang="en-GB" sz="1050" dirty="0">
                <a:solidFill>
                  <a:srgbClr val="002060"/>
                </a:solidFill>
              </a:rPr>
              <a:t>Variance to Ledger </a:t>
            </a:r>
            <a:r>
              <a:rPr lang="en-GB" sz="1050" b="1" dirty="0">
                <a:solidFill>
                  <a:srgbClr val="002060"/>
                </a:solidFill>
              </a:rPr>
              <a:t>£1.07m</a:t>
            </a:r>
            <a:endParaRPr kumimoji="0" lang="en-GB" sz="1050" b="1" i="0" u="none" strike="noStrike" kern="1200" cap="none" spc="0" normalizeH="0" baseline="0" noProof="0" dirty="0">
              <a:ln>
                <a:noFill/>
              </a:ln>
              <a:solidFill>
                <a:srgbClr val="002060"/>
              </a:solidFill>
              <a:effectLst/>
              <a:uLnTx/>
              <a:uFillTx/>
              <a:latin typeface="Arial"/>
              <a:ea typeface="+mn-ea"/>
              <a:cs typeface="+mn-cs"/>
            </a:endParaRPr>
          </a:p>
        </p:txBody>
      </p:sp>
      <p:sp>
        <p:nvSpPr>
          <p:cNvPr id="10" name="Rectangle 9">
            <a:extLst>
              <a:ext uri="{FF2B5EF4-FFF2-40B4-BE49-F238E27FC236}">
                <a16:creationId xmlns:a16="http://schemas.microsoft.com/office/drawing/2014/main" id="{65E62CFE-F555-7A82-75E2-CF5D551F5DC3}"/>
              </a:ext>
            </a:extLst>
          </p:cNvPr>
          <p:cNvSpPr/>
          <p:nvPr/>
        </p:nvSpPr>
        <p:spPr>
          <a:xfrm>
            <a:off x="5524666" y="189564"/>
            <a:ext cx="1881714"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Actual</a:t>
            </a:r>
          </a:p>
          <a:p>
            <a:pPr algn="ctr">
              <a:spcBef>
                <a:spcPts val="0"/>
              </a:spcBef>
              <a:defRPr/>
            </a:pPr>
            <a:r>
              <a:rPr lang="en-GB" sz="1400" b="1" dirty="0">
                <a:solidFill>
                  <a:srgbClr val="002060"/>
                </a:solidFill>
                <a:latin typeface="Arial"/>
              </a:rPr>
              <a:t>£30.654m</a:t>
            </a:r>
          </a:p>
          <a:p>
            <a:pPr algn="ctr">
              <a:spcBef>
                <a:spcPts val="50"/>
              </a:spcBef>
              <a:defRPr/>
            </a:pPr>
            <a:r>
              <a:rPr lang="en-GB" sz="1050" dirty="0">
                <a:solidFill>
                  <a:srgbClr val="002060"/>
                </a:solidFill>
              </a:rPr>
              <a:t>Variance to Ledger (</a:t>
            </a:r>
            <a:r>
              <a:rPr lang="en-GB" sz="1050" b="1" dirty="0">
                <a:solidFill>
                  <a:srgbClr val="002060"/>
                </a:solidFill>
              </a:rPr>
              <a:t>£0.251m)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1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14" name="Oval 13">
            <a:extLst>
              <a:ext uri="{FF2B5EF4-FFF2-40B4-BE49-F238E27FC236}">
                <a16:creationId xmlns:a16="http://schemas.microsoft.com/office/drawing/2014/main" id="{2AEB05D8-1894-30EA-F741-793D67A0227C}"/>
              </a:ext>
            </a:extLst>
          </p:cNvPr>
          <p:cNvSpPr/>
          <p:nvPr/>
        </p:nvSpPr>
        <p:spPr>
          <a:xfrm>
            <a:off x="7168019" y="512315"/>
            <a:ext cx="149002" cy="145625"/>
          </a:xfrm>
          <a:prstGeom prst="ellipse">
            <a:avLst/>
          </a:prstGeom>
          <a:solidFill>
            <a:schemeClr val="accent3">
              <a:lumMod val="20000"/>
              <a:lumOff val="8000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5" name="Oval 14">
            <a:extLst>
              <a:ext uri="{FF2B5EF4-FFF2-40B4-BE49-F238E27FC236}">
                <a16:creationId xmlns:a16="http://schemas.microsoft.com/office/drawing/2014/main" id="{2844842E-FABE-0E73-F197-5306878BD69D}"/>
              </a:ext>
            </a:extLst>
          </p:cNvPr>
          <p:cNvSpPr/>
          <p:nvPr/>
        </p:nvSpPr>
        <p:spPr>
          <a:xfrm>
            <a:off x="9097851" y="461071"/>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Arial" panose="020B0604020202020204" pitchFamily="34" charset="0"/>
              <a:cs typeface="Arial" panose="020B0604020202020204" pitchFamily="34" charset="0"/>
            </a:endParaRPr>
          </a:p>
        </p:txBody>
      </p:sp>
      <p:pic>
        <p:nvPicPr>
          <p:cNvPr id="17" name="Picture 16">
            <a:extLst>
              <a:ext uri="{FF2B5EF4-FFF2-40B4-BE49-F238E27FC236}">
                <a16:creationId xmlns:a16="http://schemas.microsoft.com/office/drawing/2014/main" id="{087CD68A-180A-02CF-8667-6E01685CD630}"/>
              </a:ext>
            </a:extLst>
          </p:cNvPr>
          <p:cNvPicPr>
            <a:picLocks noChangeAspect="1"/>
          </p:cNvPicPr>
          <p:nvPr/>
        </p:nvPicPr>
        <p:blipFill>
          <a:blip r:embed="rId6"/>
          <a:stretch>
            <a:fillRect/>
          </a:stretch>
        </p:blipFill>
        <p:spPr>
          <a:xfrm>
            <a:off x="256016" y="5124206"/>
            <a:ext cx="4972050" cy="1543050"/>
          </a:xfrm>
          <a:prstGeom prst="rect">
            <a:avLst/>
          </a:prstGeom>
        </p:spPr>
      </p:pic>
      <p:pic>
        <p:nvPicPr>
          <p:cNvPr id="19" name="Picture 18">
            <a:extLst>
              <a:ext uri="{FF2B5EF4-FFF2-40B4-BE49-F238E27FC236}">
                <a16:creationId xmlns:a16="http://schemas.microsoft.com/office/drawing/2014/main" id="{5CBD4EA2-3FA3-19C8-13E4-123CCE5EC2FC}"/>
              </a:ext>
            </a:extLst>
          </p:cNvPr>
          <p:cNvPicPr>
            <a:picLocks noChangeAspect="1"/>
          </p:cNvPicPr>
          <p:nvPr/>
        </p:nvPicPr>
        <p:blipFill>
          <a:blip r:embed="rId7"/>
          <a:stretch>
            <a:fillRect/>
          </a:stretch>
        </p:blipFill>
        <p:spPr>
          <a:xfrm>
            <a:off x="6096000" y="1226019"/>
            <a:ext cx="2572512" cy="4237079"/>
          </a:xfrm>
          <a:prstGeom prst="rect">
            <a:avLst/>
          </a:prstGeom>
        </p:spPr>
      </p:pic>
      <p:pic>
        <p:nvPicPr>
          <p:cNvPr id="21" name="Picture 20">
            <a:extLst>
              <a:ext uri="{FF2B5EF4-FFF2-40B4-BE49-F238E27FC236}">
                <a16:creationId xmlns:a16="http://schemas.microsoft.com/office/drawing/2014/main" id="{D666AD6E-AA62-8789-D7F9-A34E7722FB3C}"/>
              </a:ext>
            </a:extLst>
          </p:cNvPr>
          <p:cNvPicPr>
            <a:picLocks noChangeAspect="1"/>
          </p:cNvPicPr>
          <p:nvPr/>
        </p:nvPicPr>
        <p:blipFill>
          <a:blip r:embed="rId8"/>
          <a:stretch>
            <a:fillRect/>
          </a:stretch>
        </p:blipFill>
        <p:spPr>
          <a:xfrm>
            <a:off x="256016" y="1226019"/>
            <a:ext cx="5674640" cy="3760304"/>
          </a:xfrm>
          <a:prstGeom prst="rect">
            <a:avLst/>
          </a:prstGeom>
        </p:spPr>
      </p:pic>
    </p:spTree>
    <p:extLst>
      <p:ext uri="{BB962C8B-B14F-4D97-AF65-F5344CB8AC3E}">
        <p14:creationId xmlns:p14="http://schemas.microsoft.com/office/powerpoint/2010/main" val="1294550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86051-7CC3-A6ED-24CD-B96238FC412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044B03E-BEEF-BC5A-BCB0-85B60A4C4962}"/>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4">
            <a:extLst>
              <a:ext uri="{FF2B5EF4-FFF2-40B4-BE49-F238E27FC236}">
                <a16:creationId xmlns:a16="http://schemas.microsoft.com/office/drawing/2014/main" id="{35F6B3E7-C7C1-DE87-8210-B5D5ACB4E190}"/>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dirty="0">
                <a:solidFill>
                  <a:schemeClr val="bg1"/>
                </a:solidFill>
                <a:latin typeface="Arial" panose="020B0604020202020204" pitchFamily="34" charset="0"/>
                <a:cs typeface="Arial" panose="020B0604020202020204" pitchFamily="34" charset="0"/>
              </a:rPr>
              <a:t>CHC Insights</a:t>
            </a:r>
          </a:p>
        </p:txBody>
      </p:sp>
      <p:pic>
        <p:nvPicPr>
          <p:cNvPr id="5" name="Picture 4">
            <a:extLst>
              <a:ext uri="{FF2B5EF4-FFF2-40B4-BE49-F238E27FC236}">
                <a16:creationId xmlns:a16="http://schemas.microsoft.com/office/drawing/2014/main" id="{9F2C115B-A31B-7374-985A-1BF490DB20B1}"/>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A279ECE7-3BB3-C7F2-B751-D35A78E7DA9E}"/>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600">
              <a:solidFill>
                <a:schemeClr val="bg1"/>
              </a:solidFill>
            </a:endParaRPr>
          </a:p>
        </p:txBody>
      </p:sp>
      <p:pic>
        <p:nvPicPr>
          <p:cNvPr id="9" name="Graphic 8" descr="Home with solid fill">
            <a:hlinkClick r:id="" action="ppaction://noaction"/>
            <a:extLst>
              <a:ext uri="{FF2B5EF4-FFF2-40B4-BE49-F238E27FC236}">
                <a16:creationId xmlns:a16="http://schemas.microsoft.com/office/drawing/2014/main" id="{65673ECC-9620-396C-CF90-877704F8F072}"/>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E93C5B4D-4C1E-4BC9-3E3E-BDC2620046C0}"/>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Appendices</a:t>
            </a:r>
          </a:p>
        </p:txBody>
      </p:sp>
      <p:sp>
        <p:nvSpPr>
          <p:cNvPr id="8" name="Rectangle: Top Corners Rounded 7">
            <a:hlinkClick r:id="rId4" action="ppaction://hlinksldjump"/>
            <a:extLst>
              <a:ext uri="{FF2B5EF4-FFF2-40B4-BE49-F238E27FC236}">
                <a16:creationId xmlns:a16="http://schemas.microsoft.com/office/drawing/2014/main" id="{EB59131C-B36A-89EC-B3C3-A68ECD29673A}"/>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Executive Summary</a:t>
            </a:r>
          </a:p>
        </p:txBody>
      </p:sp>
      <p:graphicFrame>
        <p:nvGraphicFramePr>
          <p:cNvPr id="7" name="Table 6">
            <a:extLst>
              <a:ext uri="{FF2B5EF4-FFF2-40B4-BE49-F238E27FC236}">
                <a16:creationId xmlns:a16="http://schemas.microsoft.com/office/drawing/2014/main" id="{741D1019-F2D3-A0F8-D293-26824071F795}"/>
              </a:ext>
            </a:extLst>
          </p:cNvPr>
          <p:cNvGraphicFramePr>
            <a:graphicFrameLocks noGrp="1"/>
          </p:cNvGraphicFramePr>
          <p:nvPr>
            <p:extLst>
              <p:ext uri="{D42A27DB-BD31-4B8C-83A1-F6EECF244321}">
                <p14:modId xmlns:p14="http://schemas.microsoft.com/office/powerpoint/2010/main" val="4159468526"/>
              </p:ext>
            </p:extLst>
          </p:nvPr>
        </p:nvGraphicFramePr>
        <p:xfrm>
          <a:off x="4782312" y="3362714"/>
          <a:ext cx="7240720" cy="3010074"/>
        </p:xfrm>
        <a:graphic>
          <a:graphicData uri="http://schemas.openxmlformats.org/drawingml/2006/table">
            <a:tbl>
              <a:tblPr firstRow="1" bandRow="1">
                <a:tableStyleId>{5C22544A-7EE6-4342-B048-85BDC9FD1C3A}</a:tableStyleId>
              </a:tblPr>
              <a:tblGrid>
                <a:gridCol w="7240720">
                  <a:extLst>
                    <a:ext uri="{9D8B030D-6E8A-4147-A177-3AD203B41FA5}">
                      <a16:colId xmlns:a16="http://schemas.microsoft.com/office/drawing/2014/main" val="3430755889"/>
                    </a:ext>
                  </a:extLst>
                </a:gridCol>
              </a:tblGrid>
              <a:tr h="358314">
                <a:tc>
                  <a:txBody>
                    <a:bodyPr/>
                    <a:lstStyle/>
                    <a:p>
                      <a:pPr algn="l"/>
                      <a:r>
                        <a:rPr lang="en-GB" sz="1400" dirty="0">
                          <a:latin typeface="Arial" panose="020B0604020202020204" pitchFamily="34" charset="0"/>
                          <a:cs typeface="Arial" panose="020B0604020202020204" pitchFamily="34" charset="0"/>
                        </a:rPr>
                        <a:t>Key Information</a:t>
                      </a:r>
                    </a:p>
                  </a:txBody>
                  <a:tcPr anchor="ctr">
                    <a:solidFill>
                      <a:srgbClr val="3A4972"/>
                    </a:solidFill>
                  </a:tcPr>
                </a:tc>
                <a:extLst>
                  <a:ext uri="{0D108BD9-81ED-4DB2-BD59-A6C34878D82A}">
                    <a16:rowId xmlns:a16="http://schemas.microsoft.com/office/drawing/2014/main" val="3617612831"/>
                  </a:ext>
                </a:extLst>
              </a:tr>
              <a:tr h="1871193">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strike="noStrike" kern="1200" dirty="0">
                          <a:solidFill>
                            <a:schemeClr val="dk1"/>
                          </a:solidFill>
                          <a:effectLst/>
                          <a:latin typeface="Arial" panose="020B0604020202020204" pitchFamily="34" charset="0"/>
                          <a:ea typeface="+mn-ea"/>
                          <a:cs typeface="Arial" panose="020B0604020202020204" pitchFamily="34" charset="0"/>
                        </a:rPr>
                        <a:t>In month 3 CHC (</a:t>
                      </a:r>
                      <a:r>
                        <a:rPr lang="en-GB" sz="1400" strike="noStrike" kern="1200" dirty="0" err="1">
                          <a:solidFill>
                            <a:schemeClr val="dk1"/>
                          </a:solidFill>
                          <a:effectLst/>
                          <a:latin typeface="Arial" panose="020B0604020202020204" pitchFamily="34" charset="0"/>
                          <a:ea typeface="+mn-ea"/>
                          <a:cs typeface="Arial" panose="020B0604020202020204" pitchFamily="34" charset="0"/>
                        </a:rPr>
                        <a:t>exc</a:t>
                      </a:r>
                      <a:r>
                        <a:rPr lang="en-GB" sz="1400" strike="noStrike" kern="1200" dirty="0">
                          <a:solidFill>
                            <a:schemeClr val="dk1"/>
                          </a:solidFill>
                          <a:effectLst/>
                          <a:latin typeface="Arial" panose="020B0604020202020204" pitchFamily="34" charset="0"/>
                          <a:ea typeface="+mn-ea"/>
                          <a:cs typeface="Arial" panose="020B0604020202020204" pitchFamily="34" charset="0"/>
                        </a:rPr>
                        <a:t> FNC) was overspent by £0.5m, this is an increase of £0.144m on the Month 2 position. Given this position the impact of CHC has been clearly set out as a risk.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strike="noStrike" kern="1200" dirty="0">
                        <a:solidFill>
                          <a:schemeClr val="dk1"/>
                        </a:solidFill>
                        <a:effectLst/>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strike="noStrike" kern="1200" dirty="0">
                          <a:solidFill>
                            <a:schemeClr val="dk1"/>
                          </a:solidFill>
                          <a:effectLst/>
                          <a:latin typeface="Arial" panose="020B0604020202020204" pitchFamily="34" charset="0"/>
                          <a:ea typeface="+mn-ea"/>
                          <a:cs typeface="Arial" panose="020B0604020202020204" pitchFamily="34" charset="0"/>
                        </a:rPr>
                        <a:t>An analysis of actual expenditure and patient numbers for 2026/27, is provided in table above. The table also includes the Temporary Adult Mental Health Placements for transparency.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strike="noStrike" kern="1200" dirty="0">
                        <a:solidFill>
                          <a:schemeClr val="dk1"/>
                        </a:solidFill>
                        <a:effectLst/>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strike="noStrike" kern="1200" dirty="0">
                          <a:solidFill>
                            <a:schemeClr val="dk1"/>
                          </a:solidFill>
                          <a:effectLst/>
                          <a:latin typeface="Arial" panose="020B0604020202020204" pitchFamily="34" charset="0"/>
                          <a:ea typeface="+mn-ea"/>
                          <a:cs typeface="Arial" panose="020B0604020202020204" pitchFamily="34" charset="0"/>
                        </a:rPr>
                        <a:t>The graphs on the left reflect average expenditure in the last two financial years, compared to the in month position. MH/LD excludes the temporary placements and PCT excludes Free Nursing Care/Self Funders.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10" name="Rectangle: Top Corners Rounded 9">
            <a:hlinkClick r:id="rId5" action="ppaction://hlinksldjump"/>
            <a:extLst>
              <a:ext uri="{FF2B5EF4-FFF2-40B4-BE49-F238E27FC236}">
                <a16:creationId xmlns:a16="http://schemas.microsoft.com/office/drawing/2014/main" id="{C5A1505F-44C2-CA4F-5E0E-08208EFABDB3}"/>
              </a:ext>
            </a:extLst>
          </p:cNvPr>
          <p:cNvSpPr/>
          <p:nvPr/>
        </p:nvSpPr>
        <p:spPr>
          <a:xfrm>
            <a:off x="3173587" y="838074"/>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a:solidFill>
                  <a:srgbClr val="374265"/>
                </a:solidFill>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51A0796A-3F5B-F917-8BA1-66B77A850240}"/>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bg1"/>
                </a:solidFill>
              </a:rPr>
              <a:t>Income and Expenditure Insights</a:t>
            </a:r>
          </a:p>
        </p:txBody>
      </p:sp>
      <p:sp>
        <p:nvSpPr>
          <p:cNvPr id="4" name="Rectangle 3">
            <a:extLst>
              <a:ext uri="{FF2B5EF4-FFF2-40B4-BE49-F238E27FC236}">
                <a16:creationId xmlns:a16="http://schemas.microsoft.com/office/drawing/2014/main" id="{27FF85E1-8EBB-4C95-A5FF-454F34FAFA14}"/>
              </a:ext>
            </a:extLst>
          </p:cNvPr>
          <p:cNvSpPr/>
          <p:nvPr/>
        </p:nvSpPr>
        <p:spPr>
          <a:xfrm>
            <a:off x="5544850" y="167295"/>
            <a:ext cx="1739540"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algn="ctr">
              <a:spcBef>
                <a:spcPts val="0"/>
              </a:spcBef>
              <a:defRPr/>
            </a:pPr>
            <a:r>
              <a:rPr lang="en-GB" sz="1400" b="1" dirty="0">
                <a:solidFill>
                  <a:srgbClr val="002060"/>
                </a:solidFill>
                <a:latin typeface="Arial"/>
              </a:rPr>
              <a:t>In-Month Actual</a:t>
            </a:r>
          </a:p>
          <a:p>
            <a:pPr algn="ctr">
              <a:spcBef>
                <a:spcPts val="0"/>
              </a:spcBef>
              <a:defRPr/>
            </a:pPr>
            <a:r>
              <a:rPr lang="en-GB" sz="1400" b="1" dirty="0">
                <a:solidFill>
                  <a:srgbClr val="002060"/>
                </a:solidFill>
                <a:latin typeface="Arial"/>
              </a:rPr>
              <a:t>£7.822m</a:t>
            </a:r>
          </a:p>
          <a:p>
            <a:pPr algn="ctr">
              <a:defRPr/>
            </a:pPr>
            <a:r>
              <a:rPr lang="en-GB" sz="1050" dirty="0">
                <a:solidFill>
                  <a:srgbClr val="002060"/>
                </a:solidFill>
              </a:rPr>
              <a:t>Variance to Ledger </a:t>
            </a:r>
            <a:r>
              <a:rPr lang="en-GB" sz="1050" b="1" dirty="0">
                <a:solidFill>
                  <a:srgbClr val="002060"/>
                </a:solidFill>
              </a:rPr>
              <a:t>£0.5m</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D5F0C7ED-1945-DEEE-9E5A-758443832D2E}"/>
              </a:ext>
            </a:extLst>
          </p:cNvPr>
          <p:cNvSpPr/>
          <p:nvPr/>
        </p:nvSpPr>
        <p:spPr>
          <a:xfrm>
            <a:off x="7430646" y="167295"/>
            <a:ext cx="1772593"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R="0" lvl="0" indent="0" algn="ctr" fontAlgn="auto">
              <a:lnSpc>
                <a:spcPct val="100000"/>
              </a:lnSpc>
              <a:spcAft>
                <a:spcPts val="0"/>
              </a:spcAft>
              <a:buClrTx/>
              <a:buSzTx/>
              <a:buFontTx/>
              <a:buNone/>
              <a:tabLst/>
              <a:defRPr/>
            </a:pPr>
            <a:r>
              <a:rPr lang="en-GB" sz="1400" b="1" dirty="0">
                <a:solidFill>
                  <a:srgbClr val="002060"/>
                </a:solidFill>
                <a:latin typeface="Arial"/>
              </a:rPr>
              <a:t>YTD Actual</a:t>
            </a:r>
          </a:p>
          <a:p>
            <a:pPr marR="0" lvl="0" indent="0" algn="ctr" fontAlgn="auto">
              <a:lnSpc>
                <a:spcPct val="100000"/>
              </a:lnSpc>
              <a:spcAft>
                <a:spcPts val="0"/>
              </a:spcAft>
              <a:buClrTx/>
              <a:buSzTx/>
              <a:buFontTx/>
              <a:buNone/>
              <a:tabLst/>
              <a:defRPr/>
            </a:pPr>
            <a:r>
              <a:rPr lang="en-GB" sz="1400" b="1" dirty="0">
                <a:solidFill>
                  <a:srgbClr val="002060"/>
                </a:solidFill>
                <a:latin typeface="Arial"/>
              </a:rPr>
              <a:t>£22.993m</a:t>
            </a:r>
          </a:p>
          <a:p>
            <a:pPr marR="0" lvl="0" indent="0" algn="ctr" fontAlgn="auto">
              <a:lnSpc>
                <a:spcPct val="100000"/>
              </a:lnSpc>
              <a:spcAft>
                <a:spcPts val="0"/>
              </a:spcAft>
              <a:buClrTx/>
              <a:buSzTx/>
              <a:buFontTx/>
              <a:buNone/>
              <a:tabLst/>
              <a:defRPr/>
            </a:pPr>
            <a:r>
              <a:rPr lang="en-GB" sz="1050" dirty="0">
                <a:solidFill>
                  <a:srgbClr val="002060"/>
                </a:solidFill>
              </a:rPr>
              <a:t>Variance to Ledger </a:t>
            </a:r>
            <a:r>
              <a:rPr lang="en-GB" sz="1050" b="1" dirty="0">
                <a:solidFill>
                  <a:srgbClr val="002060"/>
                </a:solidFill>
              </a:rPr>
              <a:t>£0.8m </a:t>
            </a:r>
          </a:p>
        </p:txBody>
      </p:sp>
      <p:sp>
        <p:nvSpPr>
          <p:cNvPr id="15" name="Oval 14">
            <a:extLst>
              <a:ext uri="{FF2B5EF4-FFF2-40B4-BE49-F238E27FC236}">
                <a16:creationId xmlns:a16="http://schemas.microsoft.com/office/drawing/2014/main" id="{2BD40ECE-D853-3392-6A58-5BA0529858C6}"/>
              </a:ext>
            </a:extLst>
          </p:cNvPr>
          <p:cNvSpPr/>
          <p:nvPr/>
        </p:nvSpPr>
        <p:spPr>
          <a:xfrm>
            <a:off x="6946284" y="485212"/>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25" name="Oval 24">
            <a:extLst>
              <a:ext uri="{FF2B5EF4-FFF2-40B4-BE49-F238E27FC236}">
                <a16:creationId xmlns:a16="http://schemas.microsoft.com/office/drawing/2014/main" id="{06607643-30AB-AD6B-7C19-315058EB8A70}"/>
              </a:ext>
            </a:extLst>
          </p:cNvPr>
          <p:cNvSpPr/>
          <p:nvPr/>
        </p:nvSpPr>
        <p:spPr>
          <a:xfrm>
            <a:off x="8885270" y="461071"/>
            <a:ext cx="149002" cy="145625"/>
          </a:xfrm>
          <a:prstGeom prst="ellipse">
            <a:avLst/>
          </a:prstGeom>
          <a:solidFill>
            <a:srgbClr val="FEB8B8"/>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pic>
        <p:nvPicPr>
          <p:cNvPr id="16" name="Picture 15">
            <a:extLst>
              <a:ext uri="{FF2B5EF4-FFF2-40B4-BE49-F238E27FC236}">
                <a16:creationId xmlns:a16="http://schemas.microsoft.com/office/drawing/2014/main" id="{222C318C-1A4D-5E05-42F1-00728BF40A5A}"/>
              </a:ext>
            </a:extLst>
          </p:cNvPr>
          <p:cNvPicPr>
            <a:picLocks noChangeAspect="1"/>
          </p:cNvPicPr>
          <p:nvPr/>
        </p:nvPicPr>
        <p:blipFill>
          <a:blip r:embed="rId6"/>
          <a:stretch>
            <a:fillRect/>
          </a:stretch>
        </p:blipFill>
        <p:spPr>
          <a:xfrm>
            <a:off x="4782312" y="1223660"/>
            <a:ext cx="7155557" cy="1943533"/>
          </a:xfrm>
          <a:prstGeom prst="rect">
            <a:avLst/>
          </a:prstGeom>
        </p:spPr>
      </p:pic>
      <p:pic>
        <p:nvPicPr>
          <p:cNvPr id="21" name="Picture 20">
            <a:extLst>
              <a:ext uri="{FF2B5EF4-FFF2-40B4-BE49-F238E27FC236}">
                <a16:creationId xmlns:a16="http://schemas.microsoft.com/office/drawing/2014/main" id="{C36AF517-267D-58D1-792D-C46740B0E660}"/>
              </a:ext>
            </a:extLst>
          </p:cNvPr>
          <p:cNvPicPr>
            <a:picLocks noChangeAspect="1"/>
          </p:cNvPicPr>
          <p:nvPr/>
        </p:nvPicPr>
        <p:blipFill>
          <a:blip r:embed="rId7"/>
          <a:stretch>
            <a:fillRect/>
          </a:stretch>
        </p:blipFill>
        <p:spPr>
          <a:xfrm>
            <a:off x="254130" y="1223659"/>
            <a:ext cx="4377388" cy="2620101"/>
          </a:xfrm>
          <a:prstGeom prst="rect">
            <a:avLst/>
          </a:prstGeom>
        </p:spPr>
      </p:pic>
      <p:pic>
        <p:nvPicPr>
          <p:cNvPr id="23" name="Picture 22">
            <a:extLst>
              <a:ext uri="{FF2B5EF4-FFF2-40B4-BE49-F238E27FC236}">
                <a16:creationId xmlns:a16="http://schemas.microsoft.com/office/drawing/2014/main" id="{6CFE869C-6D6E-438B-DAA7-978EEA7B0A39}"/>
              </a:ext>
            </a:extLst>
          </p:cNvPr>
          <p:cNvPicPr>
            <a:picLocks noChangeAspect="1"/>
          </p:cNvPicPr>
          <p:nvPr/>
        </p:nvPicPr>
        <p:blipFill>
          <a:blip r:embed="rId8"/>
          <a:stretch>
            <a:fillRect/>
          </a:stretch>
        </p:blipFill>
        <p:spPr>
          <a:xfrm>
            <a:off x="254130" y="3979283"/>
            <a:ext cx="4377388" cy="2508167"/>
          </a:xfrm>
          <a:prstGeom prst="rect">
            <a:avLst/>
          </a:prstGeom>
        </p:spPr>
      </p:pic>
    </p:spTree>
    <p:extLst>
      <p:ext uri="{BB962C8B-B14F-4D97-AF65-F5344CB8AC3E}">
        <p14:creationId xmlns:p14="http://schemas.microsoft.com/office/powerpoint/2010/main" val="2286566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0FEC5-265C-0B22-1C92-906C81BF0AA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08A96A5-CB03-69E0-801C-442AA30300DF}"/>
              </a:ext>
            </a:extLst>
          </p:cNvPr>
          <p:cNvSpPr/>
          <p:nvPr/>
        </p:nvSpPr>
        <p:spPr>
          <a:xfrm>
            <a:off x="0" y="0"/>
            <a:ext cx="12192000" cy="1088136"/>
          </a:xfrm>
          <a:prstGeom prst="rect">
            <a:avLst/>
          </a:prstGeom>
          <a:solidFill>
            <a:schemeClr val="tx2">
              <a:lumMod val="90000"/>
              <a:lumOff val="10000"/>
            </a:schemeClr>
          </a:solidFill>
          <a:ln>
            <a:solidFill>
              <a:schemeClr val="accent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Title 4">
            <a:extLst>
              <a:ext uri="{FF2B5EF4-FFF2-40B4-BE49-F238E27FC236}">
                <a16:creationId xmlns:a16="http://schemas.microsoft.com/office/drawing/2014/main" id="{CFEE5DB7-79EC-3F3A-4208-4573C0970C3A}"/>
              </a:ext>
            </a:extLst>
          </p:cNvPr>
          <p:cNvSpPr txBox="1">
            <a:spLocks/>
          </p:cNvSpPr>
          <p:nvPr/>
        </p:nvSpPr>
        <p:spPr>
          <a:xfrm>
            <a:off x="335360" y="137884"/>
            <a:ext cx="10515600" cy="792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rial" panose="020B0604020202020204" pitchFamily="34" charset="0"/>
                <a:ea typeface="+mj-ea"/>
                <a:cs typeface="Arial" panose="020B0604020202020204" pitchFamily="34" charset="0"/>
              </a:rPr>
              <a:t>LTA Performance Insight</a:t>
            </a:r>
          </a:p>
        </p:txBody>
      </p:sp>
      <p:pic>
        <p:nvPicPr>
          <p:cNvPr id="5" name="Picture 4">
            <a:extLst>
              <a:ext uri="{FF2B5EF4-FFF2-40B4-BE49-F238E27FC236}">
                <a16:creationId xmlns:a16="http://schemas.microsoft.com/office/drawing/2014/main" id="{9A2FD95A-E75D-11C5-1362-676C99D8B549}"/>
              </a:ext>
            </a:extLst>
          </p:cNvPr>
          <p:cNvPicPr>
            <a:picLocks noChangeAspect="1"/>
          </p:cNvPicPr>
          <p:nvPr/>
        </p:nvPicPr>
        <p:blipFill>
          <a:blip r:embed="rId2"/>
          <a:stretch>
            <a:fillRect/>
          </a:stretch>
        </p:blipFill>
        <p:spPr>
          <a:xfrm>
            <a:off x="9203239" y="158251"/>
            <a:ext cx="2819794" cy="771633"/>
          </a:xfrm>
          <a:prstGeom prst="rect">
            <a:avLst/>
          </a:prstGeom>
        </p:spPr>
      </p:pic>
      <p:sp>
        <p:nvSpPr>
          <p:cNvPr id="6" name="Rectangle: Top Corners Rounded 5">
            <a:extLst>
              <a:ext uri="{FF2B5EF4-FFF2-40B4-BE49-F238E27FC236}">
                <a16:creationId xmlns:a16="http://schemas.microsoft.com/office/drawing/2014/main" id="{E87F27C1-81AA-B08F-BA22-1FA87C505F8B}"/>
              </a:ext>
            </a:extLst>
          </p:cNvPr>
          <p:cNvSpPr/>
          <p:nvPr/>
        </p:nvSpPr>
        <p:spPr>
          <a:xfrm>
            <a:off x="449731" y="838075"/>
            <a:ext cx="327698"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9" name="Graphic 8" descr="Home with solid fill">
            <a:hlinkClick r:id="" action="ppaction://noaction"/>
            <a:extLst>
              <a:ext uri="{FF2B5EF4-FFF2-40B4-BE49-F238E27FC236}">
                <a16:creationId xmlns:a16="http://schemas.microsoft.com/office/drawing/2014/main" id="{1941D3EB-60EC-3751-6DB5-F4F53B4ACBE3}"/>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469915" y="838075"/>
            <a:ext cx="287331" cy="287331"/>
          </a:xfrm>
          <a:prstGeom prst="rect">
            <a:avLst/>
          </a:prstGeom>
        </p:spPr>
      </p:pic>
      <p:sp>
        <p:nvSpPr>
          <p:cNvPr id="13" name="Rectangle: Top Corners Rounded 12">
            <a:hlinkClick r:id="" action="ppaction://noaction"/>
            <a:extLst>
              <a:ext uri="{FF2B5EF4-FFF2-40B4-BE49-F238E27FC236}">
                <a16:creationId xmlns:a16="http://schemas.microsoft.com/office/drawing/2014/main" id="{DDF5AABA-160B-C0B1-802C-A35400F44A68}"/>
              </a:ext>
            </a:extLst>
          </p:cNvPr>
          <p:cNvSpPr/>
          <p:nvPr/>
        </p:nvSpPr>
        <p:spPr>
          <a:xfrm>
            <a:off x="4359218" y="838074"/>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Appendices</a:t>
            </a:r>
          </a:p>
        </p:txBody>
      </p:sp>
      <p:sp>
        <p:nvSpPr>
          <p:cNvPr id="8" name="Rectangle: Top Corners Rounded 7">
            <a:hlinkClick r:id="rId4" action="ppaction://hlinksldjump"/>
            <a:extLst>
              <a:ext uri="{FF2B5EF4-FFF2-40B4-BE49-F238E27FC236}">
                <a16:creationId xmlns:a16="http://schemas.microsoft.com/office/drawing/2014/main" id="{65E4A174-38D5-7EDA-847C-70F46256BACB}"/>
              </a:ext>
            </a:extLst>
          </p:cNvPr>
          <p:cNvSpPr/>
          <p:nvPr/>
        </p:nvSpPr>
        <p:spPr>
          <a:xfrm>
            <a:off x="862877" y="838074"/>
            <a:ext cx="1080000" cy="28698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Executive Summary</a:t>
            </a:r>
          </a:p>
        </p:txBody>
      </p:sp>
      <p:sp>
        <p:nvSpPr>
          <p:cNvPr id="10" name="Rectangle: Top Corners Rounded 9">
            <a:hlinkClick r:id="rId5" action="ppaction://hlinksldjump"/>
            <a:extLst>
              <a:ext uri="{FF2B5EF4-FFF2-40B4-BE49-F238E27FC236}">
                <a16:creationId xmlns:a16="http://schemas.microsoft.com/office/drawing/2014/main" id="{9328CC06-95C3-3645-99EF-C9E8A4E170E8}"/>
              </a:ext>
            </a:extLst>
          </p:cNvPr>
          <p:cNvSpPr/>
          <p:nvPr/>
        </p:nvSpPr>
        <p:spPr>
          <a:xfrm>
            <a:off x="3173587" y="838074"/>
            <a:ext cx="1080000" cy="287331"/>
          </a:xfrm>
          <a:prstGeom prst="round2SameRect">
            <a:avLst/>
          </a:prstGeom>
          <a:solidFill>
            <a:srgbClr val="DBE8F2"/>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rgbClr val="374265"/>
                </a:solidFill>
                <a:effectLst/>
                <a:uLnTx/>
                <a:uFillTx/>
                <a:latin typeface="Aptos" panose="02110004020202020204"/>
                <a:ea typeface="+mn-ea"/>
                <a:cs typeface="+mn-cs"/>
              </a:rPr>
              <a:t>Operational and Financial Performance</a:t>
            </a:r>
          </a:p>
        </p:txBody>
      </p:sp>
      <p:sp>
        <p:nvSpPr>
          <p:cNvPr id="11" name="Rectangle: Top Corners Rounded 10">
            <a:hlinkClick r:id="" action="ppaction://noaction"/>
            <a:extLst>
              <a:ext uri="{FF2B5EF4-FFF2-40B4-BE49-F238E27FC236}">
                <a16:creationId xmlns:a16="http://schemas.microsoft.com/office/drawing/2014/main" id="{90754172-2025-6CE9-6696-46B9D2A7FEB9}"/>
              </a:ext>
            </a:extLst>
          </p:cNvPr>
          <p:cNvSpPr/>
          <p:nvPr/>
        </p:nvSpPr>
        <p:spPr>
          <a:xfrm>
            <a:off x="2028324" y="838076"/>
            <a:ext cx="1080000" cy="287331"/>
          </a:xfrm>
          <a:prstGeom prst="round2SameRect">
            <a:avLst/>
          </a:prstGeom>
          <a:no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white"/>
                </a:solidFill>
                <a:effectLst/>
                <a:uLnTx/>
                <a:uFillTx/>
                <a:latin typeface="Aptos" panose="02110004020202020204"/>
                <a:ea typeface="+mn-ea"/>
                <a:cs typeface="+mn-cs"/>
              </a:rPr>
              <a:t>Income and Expenditure Insights</a:t>
            </a:r>
          </a:p>
        </p:txBody>
      </p:sp>
      <p:sp>
        <p:nvSpPr>
          <p:cNvPr id="4" name="Rectangle 3">
            <a:extLst>
              <a:ext uri="{FF2B5EF4-FFF2-40B4-BE49-F238E27FC236}">
                <a16:creationId xmlns:a16="http://schemas.microsoft.com/office/drawing/2014/main" id="{EA856BBF-A5AF-AD41-EB25-789C7332B162}"/>
              </a:ext>
            </a:extLst>
          </p:cNvPr>
          <p:cNvSpPr/>
          <p:nvPr/>
        </p:nvSpPr>
        <p:spPr>
          <a:xfrm>
            <a:off x="5544850" y="167295"/>
            <a:ext cx="1739540"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In-Moth Actual</a:t>
            </a: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1800" b="1"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50"/>
              </a:spcBef>
              <a:spcAft>
                <a:spcPts val="0"/>
              </a:spcAft>
              <a:buClrTx/>
              <a:buSzTx/>
              <a:buFontTx/>
              <a:buNone/>
              <a:tabLst/>
              <a:defRPr/>
            </a:pPr>
            <a:endParaRPr kumimoji="0" lang="en-GB" sz="500" b="1" i="0" u="none" strike="noStrike" kern="1200" cap="none" spc="0" normalizeH="0" baseline="0" noProof="0" dirty="0">
              <a:ln>
                <a:noFill/>
              </a:ln>
              <a:solidFill>
                <a:srgbClr val="002060"/>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E16BCDA3-3FF4-8193-E9B6-E6BFD8C76F3C}"/>
              </a:ext>
            </a:extLst>
          </p:cNvPr>
          <p:cNvSpPr/>
          <p:nvPr/>
        </p:nvSpPr>
        <p:spPr>
          <a:xfrm>
            <a:off x="7430646" y="167295"/>
            <a:ext cx="1772593" cy="792000"/>
          </a:xfrm>
          <a:prstGeom prst="rect">
            <a:avLst/>
          </a:prstGeom>
          <a:solidFill>
            <a:srgbClr val="D0DBE8"/>
          </a:solidFill>
          <a:ln>
            <a:noFill/>
          </a:ln>
          <a:effectLst>
            <a:outerShdw blurRad="107950" dist="12700" dir="5400000" algn="ctr">
              <a:srgbClr val="000000"/>
            </a:outerShdw>
          </a:effectLst>
        </p:spPr>
        <p:style>
          <a:lnRef idx="2">
            <a:schemeClr val="accent1">
              <a:shade val="15000"/>
            </a:schemeClr>
          </a:lnRef>
          <a:fillRef idx="1">
            <a:schemeClr val="accent1"/>
          </a:fillRef>
          <a:effectRef idx="0">
            <a:schemeClr val="accent1"/>
          </a:effectRef>
          <a:fontRef idx="minor">
            <a:schemeClr val="lt1"/>
          </a:fontRef>
        </p:style>
        <p:txBody>
          <a:bodyPr tIns="0" bIns="0" rtlCol="0" anchor="t"/>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srgbClr val="002060"/>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2060"/>
                </a:solidFill>
                <a:effectLst/>
                <a:uLnTx/>
                <a:uFillTx/>
                <a:latin typeface="Arial"/>
                <a:ea typeface="+mn-ea"/>
                <a:cs typeface="+mn-cs"/>
              </a:rPr>
              <a:t>YTD Actual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ptos" panose="02110004020202020204"/>
                <a:ea typeface="+mn-ea"/>
                <a:cs typeface="+mn-cs"/>
              </a:rPr>
              <a:t> </a:t>
            </a:r>
          </a:p>
        </p:txBody>
      </p:sp>
      <p:sp>
        <p:nvSpPr>
          <p:cNvPr id="18" name="TextBox 17">
            <a:extLst>
              <a:ext uri="{FF2B5EF4-FFF2-40B4-BE49-F238E27FC236}">
                <a16:creationId xmlns:a16="http://schemas.microsoft.com/office/drawing/2014/main" id="{29076F45-2B43-3689-CAE4-43E185CF1D0E}"/>
              </a:ext>
            </a:extLst>
          </p:cNvPr>
          <p:cNvSpPr txBox="1"/>
          <p:nvPr/>
        </p:nvSpPr>
        <p:spPr>
          <a:xfrm>
            <a:off x="177270" y="1290153"/>
            <a:ext cx="11604774" cy="369332"/>
          </a:xfrm>
          <a:prstGeom prst="rect">
            <a:avLst/>
          </a:prstGeom>
          <a:noFill/>
        </p:spPr>
        <p:txBody>
          <a:bodyPr wrap="square">
            <a:spAutoFit/>
          </a:bodyPr>
          <a:lstStyle/>
          <a:p>
            <a:r>
              <a:rPr lang="en-GB" dirty="0"/>
              <a:t>This will be reported quarterly in arrears with the first data being published in the Month 4 report.</a:t>
            </a:r>
          </a:p>
        </p:txBody>
      </p:sp>
    </p:spTree>
    <p:extLst>
      <p:ext uri="{BB962C8B-B14F-4D97-AF65-F5344CB8AC3E}">
        <p14:creationId xmlns:p14="http://schemas.microsoft.com/office/powerpoint/2010/main" val="41342464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4D0A3D-0B74-4C3A-BDA1-2DD532E05E09}">
  <ds:schemaRefs>
    <ds:schemaRef ds:uri="http://schemas.microsoft.com/sharepoint/v3/contenttype/forms"/>
  </ds:schemaRefs>
</ds:datastoreItem>
</file>

<file path=customXml/itemProps2.xml><?xml version="1.0" encoding="utf-8"?>
<ds:datastoreItem xmlns:ds="http://schemas.openxmlformats.org/officeDocument/2006/customXml" ds:itemID="{D76985C5-7766-456D-A8E0-D7F1409C6EDF}">
  <ds:schemaRefs>
    <ds:schemaRef ds:uri="http://schemas.openxmlformats.org/package/2006/metadata/core-properties"/>
    <ds:schemaRef ds:uri="http://purl.org/dc/elements/1.1/"/>
    <ds:schemaRef ds:uri="http://schemas.microsoft.com/office/2006/documentManagement/types"/>
    <ds:schemaRef ds:uri="44db3db7-1523-4826-83fd-741d9b441697"/>
    <ds:schemaRef ds:uri="http://schemas.microsoft.com/office/2006/metadata/properties"/>
    <ds:schemaRef ds:uri="http://www.w3.org/XML/1998/namespace"/>
    <ds:schemaRef ds:uri="http://purl.org/dc/dcmitype/"/>
    <ds:schemaRef ds:uri="http://purl.org/dc/terms/"/>
    <ds:schemaRef ds:uri="http://schemas.microsoft.com/office/infopath/2007/PartnerControls"/>
  </ds:schemaRefs>
</ds:datastoreItem>
</file>

<file path=customXml/itemProps3.xml><?xml version="1.0" encoding="utf-8"?>
<ds:datastoreItem xmlns:ds="http://schemas.openxmlformats.org/officeDocument/2006/customXml" ds:itemID="{3180664A-1387-4A2F-A547-49BCE6C55950}"/>
</file>

<file path=docProps/app.xml><?xml version="1.0" encoding="utf-8"?>
<Properties xmlns="http://schemas.openxmlformats.org/officeDocument/2006/extended-properties" xmlns:vt="http://schemas.openxmlformats.org/officeDocument/2006/docPropsVTypes">
  <TotalTime>2694</TotalTime>
  <Words>1955</Words>
  <Application>Microsoft Office PowerPoint</Application>
  <PresentationFormat>Widescreen</PresentationFormat>
  <Paragraphs>297</Paragraphs>
  <Slides>20</Slides>
  <Notes>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Aptos</vt:lpstr>
      <vt:lpstr>Aptos Display</vt:lpstr>
      <vt:lpstr>Arial</vt:lpstr>
      <vt:lpstr>Arial Black</vt:lpstr>
      <vt:lpstr>Calibri</vt:lpstr>
      <vt:lpstr>Office Theme</vt:lpstr>
      <vt:lpstr>DARK TITLE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Crystal Davies (Swansea Bay UHB - Finance)</dc:creator>
  <cp:lastModifiedBy>Samantha Moss (Swansea Bay UHB - Finance)</cp:lastModifiedBy>
  <cp:revision>20</cp:revision>
  <dcterms:created xsi:type="dcterms:W3CDTF">2026-06-11T11:30:44Z</dcterms:created>
  <dcterms:modified xsi:type="dcterms:W3CDTF">2026-07-21T13:47:29Z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