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3"/>
  </p:notesMasterIdLst>
  <p:sldIdLst>
    <p:sldId id="257" r:id="rId6"/>
    <p:sldId id="310" r:id="rId7"/>
    <p:sldId id="313" r:id="rId8"/>
    <p:sldId id="311" r:id="rId9"/>
    <p:sldId id="314" r:id="rId10"/>
    <p:sldId id="315" r:id="rId11"/>
    <p:sldId id="312" r:id="rId12"/>
    <p:sldId id="322" r:id="rId13"/>
    <p:sldId id="309" r:id="rId14"/>
    <p:sldId id="291" r:id="rId15"/>
    <p:sldId id="308" r:id="rId16"/>
    <p:sldId id="321" r:id="rId17"/>
    <p:sldId id="283" r:id="rId18"/>
    <p:sldId id="319" r:id="rId19"/>
    <p:sldId id="320" r:id="rId20"/>
    <p:sldId id="316" r:id="rId21"/>
    <p:sldId id="31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7CBE5EA-C5E6-24CE-86D9-5CE555207943}" name="Sally Killian (Swansea Bay UHB - Finance)" initials="SK" userId="S::Sally.Killian@wales.nhs.uk::5eb0687f-c3ea-42fc-ac53-971dc347676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 id="2" name="Ceri Gimblett (Swansea Bay UHB - Neath Port Talbot and Singleton Service Group)" initials="CG(BU-NPTaSSG" lastIdx="8" clrIdx="1">
    <p:extLst>
      <p:ext uri="{19B8F6BF-5375-455C-9EA6-DF929625EA0E}">
        <p15:presenceInfo xmlns:p15="http://schemas.microsoft.com/office/powerpoint/2012/main" userId="S-1-5-21-978635462-3828570294-627434887-268152" providerId="AD"/>
      </p:ext>
    </p:extLst>
  </p:cmAuthor>
  <p:cmAuthor id="3" name="Tomos Williams (Swansea Bay UHB - Finance)" initials="TW" lastIdx="10" clrIdx="2">
    <p:extLst>
      <p:ext uri="{19B8F6BF-5375-455C-9EA6-DF929625EA0E}">
        <p15:presenceInfo xmlns:p15="http://schemas.microsoft.com/office/powerpoint/2012/main" userId="S::Tomos.Williams8@wales.nhs.uk::d7ff7a98-0519-4ae8-8cd2-d4875c04e0b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B9BD5"/>
    <a:srgbClr val="FFFCF3"/>
    <a:srgbClr val="FFF9E7"/>
    <a:srgbClr val="FFF6D9"/>
    <a:srgbClr val="FFF3CD"/>
    <a:srgbClr val="FFEBAB"/>
    <a:srgbClr val="FFE38B"/>
    <a:srgbClr val="FFF2C9"/>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247" autoAdjust="0"/>
  </p:normalViewPr>
  <p:slideViewPr>
    <p:cSldViewPr snapToGrid="0">
      <p:cViewPr varScale="1">
        <p:scale>
          <a:sx n="100" d="100"/>
          <a:sy n="100" d="100"/>
        </p:scale>
        <p:origin x="1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21/07/2026</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dirty="0"/>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a:t>
            </a:fld>
            <a:endParaRPr lang="en-GB" dirty="0"/>
          </a:p>
        </p:txBody>
      </p:sp>
    </p:spTree>
    <p:extLst>
      <p:ext uri="{BB962C8B-B14F-4D97-AF65-F5344CB8AC3E}">
        <p14:creationId xmlns:p14="http://schemas.microsoft.com/office/powerpoint/2010/main" val="2944258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10</a:t>
            </a:fld>
            <a:endParaRPr lang="en-GB" dirty="0"/>
          </a:p>
        </p:txBody>
      </p:sp>
    </p:spTree>
    <p:extLst>
      <p:ext uri="{BB962C8B-B14F-4D97-AF65-F5344CB8AC3E}">
        <p14:creationId xmlns:p14="http://schemas.microsoft.com/office/powerpoint/2010/main" val="20926020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13</a:t>
            </a:fld>
            <a:endParaRPr lang="en-GB" dirty="0"/>
          </a:p>
        </p:txBody>
      </p:sp>
    </p:spTree>
    <p:extLst>
      <p:ext uri="{BB962C8B-B14F-4D97-AF65-F5344CB8AC3E}">
        <p14:creationId xmlns:p14="http://schemas.microsoft.com/office/powerpoint/2010/main" val="1451268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F1E9D5-9BEB-5D16-9D00-04529E8909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904F51-B05A-23A9-73B4-A3B83E3BD64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9B0737-92ED-9A98-E247-9A6ADE8E1B8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0653E84-3E3C-0359-21DE-8DD03FFCF07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628863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A38BF-BBD3-CDA4-8A60-821DE4F7C0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737697-E72D-2B32-5ABF-16D855DD86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547876-93B4-EF12-2ACB-5E30631D1CE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64D01F5-BB8E-C306-23B4-1E8478C0A53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8283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EF1EA1-419D-19A8-5857-824514A32D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7EEE6C-1929-BBB8-08B8-C48F1B7413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7A41A3-9B0D-51C1-9BBD-E33485FEDFE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15B03CB-C549-610B-5379-E70F5CC13CA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202422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5A0F1-FDB5-8867-8C01-D49E82B0D2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C04313-5688-E42E-05B2-5D92CECF8E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3B32B2-86DA-8775-FFAA-D6CB2A7A24F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9033BBA-DA76-D52A-9792-F98942A8F75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77315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89C39A-F24A-B3F2-9B2C-5A545D64C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A100B3-D51E-5EE0-7A01-037B97618D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6FB03B-3BCA-DE32-49E3-5EF7138A735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A5D68BF-3860-DBC2-8470-F9B5E8C1F6B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65971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4F6283-DDC6-0008-444A-28DC1BCF8D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CE6BE7-CBD2-9789-9E0F-A908B2AA1A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50947C-96EC-1BDB-0D34-1C8BEA620C0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355E0A6-3AB2-4D72-BB33-FF744E884C1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68032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D8DFB-1CEF-3958-36D8-0DF7E26E7F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F05B08-9A4D-3409-7060-1F03E905AA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315AD7-A3E4-E574-5035-A1F6BA353BC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7E93D0B-E3D4-0A40-0946-672159F0B42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44412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56BBF3-C25F-0E24-2635-8B6C2AB269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B9EC4E-45F4-4A7B-CAC6-E2A7FC7777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A2F735-5751-74F6-418A-2B099828847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C62ADCC-732B-866C-C528-3D32273A9FE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27193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547863-B08C-9879-EAFC-ABB0F40844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484611-6F58-4FA3-B1E6-B1B87BD67C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99B7DF-8B92-15A0-5C5C-83070DD7D7A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363051D-CD50-A522-B0E5-B4F3BA3FE9C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140556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AE0BDE-1EAE-A00E-0438-09FDE6BC06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AA0C92-37FF-C5D4-E920-B9A94B481A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5E7891-AC84-280B-003F-FD65F503C4D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FD30B9E-D752-AE17-7FC5-BECDA8A044E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53325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4AB4EB-94A7-E52E-EF04-2EE3C6DC71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4F8E2F-822E-5A77-9451-BEFEE7ECC61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C648E2-8734-5B94-43DF-8643121E486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F00B47D-ED85-9140-1AD5-931921FDC52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16848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0AEF9-45CF-FCDE-DBA9-04BBBD2CC1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3BF250-7AB5-E0A5-0C37-DF09C08FD2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247875-D9C4-F664-5992-FE3C835E2BB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33B821C-FB68-0A9D-E436-29E5153DA2E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F47BD-4C1F-4C15-AD61-3AB144D69E2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54417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21/07/2026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21/07/2026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21/07/2026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21/07/2026</a:t>
            </a:fld>
            <a:endParaRPr lang="en-GB" dirty="0"/>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21/07/2026</a:t>
            </a:fld>
            <a:endParaRPr lang="en-GB" dirty="0"/>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21/07/2026</a:t>
            </a:fld>
            <a:endParaRPr lang="en-GB" dirty="0"/>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21/07/2026</a:t>
            </a:fld>
            <a:endParaRPr lang="en-GB" dirty="0"/>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21/07/2026</a:t>
            </a:fld>
            <a:endParaRPr lang="en-GB" dirty="0"/>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21/07/2026</a:t>
            </a:fld>
            <a:endParaRPr lang="en-GB" dirty="0"/>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21/07/2026</a:t>
            </a:fld>
            <a:endParaRPr lang="en-GB" dirty="0"/>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21/07/2026</a:t>
            </a:fld>
            <a:endParaRPr lang="en-GB" dirty="0"/>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21/07/2026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21/07/2026</a:t>
            </a:fld>
            <a:endParaRPr lang="en-GB" dirty="0"/>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21/07/2026</a:t>
            </a:fld>
            <a:endParaRPr lang="en-GB" dirty="0"/>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21/07/2026</a:t>
            </a:fld>
            <a:endParaRPr lang="en-GB" dirty="0"/>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21/07/2026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21/07/2026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21/07/2026</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21/07/2026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21/07/2026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21/07/2026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21/07/2026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21/07/2026</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dirty="0"/>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dirty="0"/>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dirty="0"/>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6.emf"/><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7.emf"/><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8.emf"/><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68826" y="22018"/>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319208" y="1394269"/>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8656005" cy="1107813"/>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Morriston Service Group Update M03</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4" y="4436706"/>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rPr>
              <a:t>28</a:t>
            </a:r>
            <a:r>
              <a:rPr lang="en-GB" sz="2600" b="1" baseline="30000" dirty="0">
                <a:solidFill>
                  <a:schemeClr val="bg1"/>
                </a:solidFill>
                <a:latin typeface="Arial Black" panose="020B0604020202020204" pitchFamily="34" charset="0"/>
              </a:rPr>
              <a:t>th</a:t>
            </a:r>
            <a:r>
              <a:rPr lang="en-GB" sz="2600" b="1" dirty="0">
                <a:solidFill>
                  <a:schemeClr val="bg1"/>
                </a:solidFill>
                <a:latin typeface="Arial Black" panose="020B0604020202020204" pitchFamily="34" charset="0"/>
              </a:rPr>
              <a:t> July 2026</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4"/>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5"/>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Summary</a:t>
            </a:r>
          </a:p>
        </p:txBody>
      </p:sp>
      <p:sp>
        <p:nvSpPr>
          <p:cNvPr id="10" name="Rounded Rectangle 9">
            <a:extLst>
              <a:ext uri="{FF2B5EF4-FFF2-40B4-BE49-F238E27FC236}">
                <a16:creationId xmlns:a16="http://schemas.microsoft.com/office/drawing/2014/main" id="{CFE4FAA5-F3A2-E660-14D5-4C544892B5DA}"/>
              </a:ext>
            </a:extLst>
          </p:cNvPr>
          <p:cNvSpPr/>
          <p:nvPr/>
        </p:nvSpPr>
        <p:spPr>
          <a:xfrm>
            <a:off x="5445303" y="1767156"/>
            <a:ext cx="6528523" cy="4903152"/>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£2.0m variable pay spend in month, which represents a reduction overall with improvements in nursing (both registered and healthcare support workers) offset by increases in Medical variable pay. </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Year to date total spend of £6.3m; of which £452k was funded per the plan submissions for meeting diagnostic targets and £91k was funded per the plan for delivery of the vascular interventional radiology service which remains fragile and dependant on variable pay.</a:t>
            </a:r>
          </a:p>
          <a:p>
            <a:endParaRPr lang="en-GB" sz="1200" dirty="0">
              <a:solidFill>
                <a:srgbClr val="002060"/>
              </a:solidFill>
              <a:latin typeface="Arial" panose="020B0604020202020204" pitchFamily="34" charset="0"/>
              <a:cs typeface="Arial" panose="020B0604020202020204" pitchFamily="34" charset="0"/>
            </a:endParaRPr>
          </a:p>
          <a:p>
            <a:r>
              <a:rPr lang="en-GB" sz="1200" b="1" dirty="0">
                <a:solidFill>
                  <a:srgbClr val="002060"/>
                </a:solidFill>
                <a:latin typeface="Arial" panose="020B0604020202020204" pitchFamily="34" charset="0"/>
                <a:cs typeface="Arial" panose="020B0604020202020204" pitchFamily="34" charset="0"/>
              </a:rPr>
              <a:t>Main Areas of Spend in Month</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£1.0m nursing (both registered and unregistered), almost entirely bank with continued pressures in unavailability for both sickness and maternity leave alongside open unfunded beds. </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£0.6m Medical staffing of which £0.2m relates to Cellular Pathology where the team has vacancies and a recognised demand and capacity gap. Other areas which continue to see pressures due to gaps in rotas include Radiology, Cardiac surgery and the acute medical rota, which also includes additional costs to cover open surge areas.</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£0.2m Healthcare Science due to long term staffing gaps in Laboratory Medicine and Cellular Pathology.</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£0.1m Radiology reporting outsourced to Everlight (funded via core Recovery).</a:t>
            </a: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r>
              <a:rPr lang="en-GB" sz="1200" b="1" dirty="0">
                <a:solidFill>
                  <a:srgbClr val="002060"/>
                </a:solidFill>
                <a:latin typeface="Arial" panose="020B0604020202020204" pitchFamily="34" charset="0"/>
                <a:cs typeface="Arial" panose="020B0604020202020204" pitchFamily="34" charset="0"/>
              </a:rPr>
              <a:t>Actions</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Continue to manage unavailability</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Reduce variable pay cost where essential (i.e. hourly rates)</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Recruitment to fill workforce vacancies</a:t>
            </a:r>
          </a:p>
        </p:txBody>
      </p:sp>
      <p:pic>
        <p:nvPicPr>
          <p:cNvPr id="5" name="Picture 4">
            <a:extLst>
              <a:ext uri="{FF2B5EF4-FFF2-40B4-BE49-F238E27FC236}">
                <a16:creationId xmlns:a16="http://schemas.microsoft.com/office/drawing/2014/main" id="{95D14161-094A-4D2A-C330-4EE00AD6D818}"/>
              </a:ext>
            </a:extLst>
          </p:cNvPr>
          <p:cNvPicPr>
            <a:picLocks noChangeAspect="1"/>
          </p:cNvPicPr>
          <p:nvPr/>
        </p:nvPicPr>
        <p:blipFill>
          <a:blip r:embed="rId3"/>
          <a:stretch>
            <a:fillRect/>
          </a:stretch>
        </p:blipFill>
        <p:spPr>
          <a:xfrm>
            <a:off x="227856" y="599772"/>
            <a:ext cx="11745970" cy="1113183"/>
          </a:xfrm>
          <a:prstGeom prst="rect">
            <a:avLst/>
          </a:prstGeom>
        </p:spPr>
      </p:pic>
      <p:pic>
        <p:nvPicPr>
          <p:cNvPr id="11" name="Picture 10">
            <a:extLst>
              <a:ext uri="{FF2B5EF4-FFF2-40B4-BE49-F238E27FC236}">
                <a16:creationId xmlns:a16="http://schemas.microsoft.com/office/drawing/2014/main" id="{B9D1B1AB-23C7-4D9C-6DE4-E1ED3CCBA8E0}"/>
              </a:ext>
            </a:extLst>
          </p:cNvPr>
          <p:cNvPicPr>
            <a:picLocks noChangeAspect="1"/>
          </p:cNvPicPr>
          <p:nvPr/>
        </p:nvPicPr>
        <p:blipFill>
          <a:blip r:embed="rId4"/>
          <a:stretch>
            <a:fillRect/>
          </a:stretch>
        </p:blipFill>
        <p:spPr>
          <a:xfrm>
            <a:off x="227856" y="1918707"/>
            <a:ext cx="5094157" cy="3926164"/>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9FB4CA4-EA89-69C2-B905-87C7E9598769}"/>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5AF15BE5-5D9C-7E87-ACCE-6A2BCB9AD1F1}"/>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Savings</a:t>
            </a:r>
            <a:endPar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9FBD6624-E904-FE51-0EB1-CD4BAE5DE5C2}"/>
              </a:ext>
            </a:extLst>
          </p:cNvPr>
          <p:cNvPicPr>
            <a:picLocks noChangeAspect="1"/>
          </p:cNvPicPr>
          <p:nvPr/>
        </p:nvPicPr>
        <p:blipFill>
          <a:blip r:embed="rId2"/>
          <a:stretch>
            <a:fillRect/>
          </a:stretch>
        </p:blipFill>
        <p:spPr>
          <a:xfrm>
            <a:off x="6435436" y="2535622"/>
            <a:ext cx="5681964" cy="3151905"/>
          </a:xfrm>
          <a:prstGeom prst="rect">
            <a:avLst/>
          </a:prstGeom>
        </p:spPr>
      </p:pic>
      <p:pic>
        <p:nvPicPr>
          <p:cNvPr id="9" name="Picture 8">
            <a:extLst>
              <a:ext uri="{FF2B5EF4-FFF2-40B4-BE49-F238E27FC236}">
                <a16:creationId xmlns:a16="http://schemas.microsoft.com/office/drawing/2014/main" id="{6B48BD88-EA21-BCD0-9849-125BA2D6DC54}"/>
              </a:ext>
            </a:extLst>
          </p:cNvPr>
          <p:cNvPicPr>
            <a:picLocks noChangeAspect="1"/>
          </p:cNvPicPr>
          <p:nvPr/>
        </p:nvPicPr>
        <p:blipFill>
          <a:blip r:embed="rId3"/>
          <a:stretch>
            <a:fillRect/>
          </a:stretch>
        </p:blipFill>
        <p:spPr>
          <a:xfrm>
            <a:off x="259881" y="2535621"/>
            <a:ext cx="6048451" cy="3151905"/>
          </a:xfrm>
          <a:prstGeom prst="rect">
            <a:avLst/>
          </a:prstGeom>
        </p:spPr>
      </p:pic>
      <p:pic>
        <p:nvPicPr>
          <p:cNvPr id="5" name="Picture 4">
            <a:extLst>
              <a:ext uri="{FF2B5EF4-FFF2-40B4-BE49-F238E27FC236}">
                <a16:creationId xmlns:a16="http://schemas.microsoft.com/office/drawing/2014/main" id="{B8F20351-4BB9-700B-8961-A30A472F14A7}"/>
              </a:ext>
            </a:extLst>
          </p:cNvPr>
          <p:cNvPicPr>
            <a:picLocks noChangeAspect="1"/>
          </p:cNvPicPr>
          <p:nvPr/>
        </p:nvPicPr>
        <p:blipFill>
          <a:blip r:embed="rId4"/>
          <a:stretch>
            <a:fillRect/>
          </a:stretch>
        </p:blipFill>
        <p:spPr>
          <a:xfrm>
            <a:off x="259881" y="664719"/>
            <a:ext cx="11857519" cy="1670229"/>
          </a:xfrm>
          <a:prstGeom prst="rect">
            <a:avLst/>
          </a:prstGeom>
        </p:spPr>
      </p:pic>
    </p:spTree>
    <p:extLst>
      <p:ext uri="{BB962C8B-B14F-4D97-AF65-F5344CB8AC3E}">
        <p14:creationId xmlns:p14="http://schemas.microsoft.com/office/powerpoint/2010/main" val="1752997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56400F5-BB4F-38EA-B8A6-DC929CAC4FD4}"/>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FA8A092C-7922-C1A1-7A5D-69024B3959F1}"/>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Savings</a:t>
            </a:r>
            <a:endPar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D477F547-301C-CCD8-FA36-B98359EE608E}"/>
              </a:ext>
            </a:extLst>
          </p:cNvPr>
          <p:cNvPicPr>
            <a:picLocks noChangeAspect="1"/>
          </p:cNvPicPr>
          <p:nvPr/>
        </p:nvPicPr>
        <p:blipFill>
          <a:blip r:embed="rId2"/>
          <a:stretch>
            <a:fillRect/>
          </a:stretch>
        </p:blipFill>
        <p:spPr>
          <a:xfrm>
            <a:off x="798117" y="1121464"/>
            <a:ext cx="10595766" cy="4615072"/>
          </a:xfrm>
          <a:prstGeom prst="rect">
            <a:avLst/>
          </a:prstGeom>
        </p:spPr>
      </p:pic>
    </p:spTree>
    <p:extLst>
      <p:ext uri="{BB962C8B-B14F-4D97-AF65-F5344CB8AC3E}">
        <p14:creationId xmlns:p14="http://schemas.microsoft.com/office/powerpoint/2010/main" val="1637165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graphicFrame>
        <p:nvGraphicFramePr>
          <p:cNvPr id="19" name="Table 18">
            <a:extLst>
              <a:ext uri="{FF2B5EF4-FFF2-40B4-BE49-F238E27FC236}">
                <a16:creationId xmlns:a16="http://schemas.microsoft.com/office/drawing/2014/main" id="{30696B0E-46BA-CAA9-3009-EA94A35E8EF7}"/>
              </a:ext>
            </a:extLst>
          </p:cNvPr>
          <p:cNvGraphicFramePr>
            <a:graphicFrameLocks noGrp="1"/>
          </p:cNvGraphicFramePr>
          <p:nvPr>
            <p:extLst>
              <p:ext uri="{D42A27DB-BD31-4B8C-83A1-F6EECF244321}">
                <p14:modId xmlns:p14="http://schemas.microsoft.com/office/powerpoint/2010/main" val="4064131724"/>
              </p:ext>
            </p:extLst>
          </p:nvPr>
        </p:nvGraphicFramePr>
        <p:xfrm>
          <a:off x="-1" y="394020"/>
          <a:ext cx="12188283" cy="6463980"/>
        </p:xfrm>
        <a:graphic>
          <a:graphicData uri="http://schemas.openxmlformats.org/drawingml/2006/table">
            <a:tbl>
              <a:tblPr firstRow="1" bandRow="1">
                <a:tableStyleId>{2D5ABB26-0587-4C30-8999-92F81FD0307C}</a:tableStyleId>
              </a:tblPr>
              <a:tblGrid>
                <a:gridCol w="1660075">
                  <a:extLst>
                    <a:ext uri="{9D8B030D-6E8A-4147-A177-3AD203B41FA5}">
                      <a16:colId xmlns:a16="http://schemas.microsoft.com/office/drawing/2014/main" val="3700462790"/>
                    </a:ext>
                  </a:extLst>
                </a:gridCol>
                <a:gridCol w="7792039">
                  <a:extLst>
                    <a:ext uri="{9D8B030D-6E8A-4147-A177-3AD203B41FA5}">
                      <a16:colId xmlns:a16="http://schemas.microsoft.com/office/drawing/2014/main" val="4149969699"/>
                    </a:ext>
                  </a:extLst>
                </a:gridCol>
                <a:gridCol w="2736169">
                  <a:extLst>
                    <a:ext uri="{9D8B030D-6E8A-4147-A177-3AD203B41FA5}">
                      <a16:colId xmlns:a16="http://schemas.microsoft.com/office/drawing/2014/main" val="4009772451"/>
                    </a:ext>
                  </a:extLst>
                </a:gridCol>
              </a:tblGrid>
              <a:tr h="3231990">
                <a:tc>
                  <a:txBody>
                    <a:bodyPr/>
                    <a:lstStyle/>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r>
                        <a:rPr lang="en-GB" sz="1600" b="1" dirty="0">
                          <a:latin typeface="Arial" panose="020B0604020202020204" pitchFamily="34" charset="0"/>
                          <a:cs typeface="Arial" panose="020B0604020202020204" pitchFamily="34" charset="0"/>
                        </a:rPr>
                        <a:t>Further Opportunities</a:t>
                      </a:r>
                    </a:p>
                    <a:p>
                      <a:pPr algn="ctr"/>
                      <a:r>
                        <a:rPr lang="en-GB" sz="1600" b="1" dirty="0">
                          <a:latin typeface="Arial" panose="020B0604020202020204" pitchFamily="34" charset="0"/>
                          <a:cs typeface="Arial" panose="020B0604020202020204" pitchFamily="34" charset="0"/>
                        </a:rPr>
                        <a:t>Above £65m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GB" sz="16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rowSpan="2">
                  <a:txBody>
                    <a:bodyPr/>
                    <a:lstStyle/>
                    <a:p>
                      <a:pPr algn="ctr"/>
                      <a:r>
                        <a:rPr lang="en-GB" sz="1600" dirty="0">
                          <a:latin typeface="Arial" panose="020B0604020202020204" pitchFamily="34" charset="0"/>
                          <a:cs typeface="Arial" panose="020B0604020202020204" pitchFamily="34" charset="0"/>
                        </a:rPr>
                        <a:t>Further Notes / Comments</a:t>
                      </a:r>
                    </a:p>
                    <a:p>
                      <a:pPr algn="ctr"/>
                      <a:endParaRPr lang="en-GB" sz="1600" dirty="0">
                        <a:latin typeface="Arial" panose="020B0604020202020204" pitchFamily="34" charset="0"/>
                        <a:cs typeface="Arial" panose="020B0604020202020204" pitchFamily="34" charset="0"/>
                      </a:endParaRPr>
                    </a:p>
                    <a:p>
                      <a:pPr algn="l"/>
                      <a:r>
                        <a:rPr lang="en-GB" sz="1600" dirty="0">
                          <a:latin typeface="Arial" panose="020B0604020202020204" pitchFamily="34" charset="0"/>
                          <a:cs typeface="Arial" panose="020B0604020202020204" pitchFamily="34" charset="0"/>
                        </a:rPr>
                        <a:t>It is difficult to ensure that there is no cross over in locally explored opportunities and those captured in the thematic workstreams as those targets are so wide ranging in coverage. Supporting the Health Board to deliver more through the themes is a key aim of the management team, in particular to see reductions in non pay and drugs spend which are currently limited in forecast delivery for Morriston group. </a:t>
                      </a:r>
                    </a:p>
                    <a:p>
                      <a:pPr algn="l"/>
                      <a:endParaRPr lang="en-GB" sz="1600" dirty="0">
                        <a:latin typeface="Arial" panose="020B0604020202020204" pitchFamily="34" charset="0"/>
                        <a:cs typeface="Arial" panose="020B0604020202020204" pitchFamily="34" charset="0"/>
                      </a:endParaRPr>
                    </a:p>
                    <a:p>
                      <a:pPr algn="l"/>
                      <a:r>
                        <a:rPr lang="en-GB" sz="1600" dirty="0">
                          <a:latin typeface="Arial" panose="020B0604020202020204" pitchFamily="34" charset="0"/>
                          <a:cs typeface="Arial" panose="020B0604020202020204" pitchFamily="34" charset="0"/>
                        </a:rPr>
                        <a:t>It is unlikely that all growth can be mitigated in full in year, alongside inflation.  Though the group remain committed to delivering the lowest possible cost up.</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extLst>
                  <a:ext uri="{0D108BD9-81ED-4DB2-BD59-A6C34878D82A}">
                    <a16:rowId xmlns:a16="http://schemas.microsoft.com/office/drawing/2014/main" val="3195686784"/>
                  </a:ext>
                </a:extLst>
              </a:tr>
              <a:tr h="3231990">
                <a:tc>
                  <a:txBody>
                    <a:bodyPr/>
                    <a:lstStyle/>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endParaRPr lang="en-GB" sz="1600" b="1" dirty="0">
                        <a:latin typeface="Arial" panose="020B0604020202020204" pitchFamily="34" charset="0"/>
                        <a:cs typeface="Arial" panose="020B0604020202020204" pitchFamily="34" charset="0"/>
                      </a:endParaRPr>
                    </a:p>
                    <a:p>
                      <a:pPr algn="ctr"/>
                      <a:r>
                        <a:rPr lang="en-GB" sz="1600" b="1" dirty="0">
                          <a:latin typeface="Arial" panose="020B0604020202020204" pitchFamily="34" charset="0"/>
                          <a:cs typeface="Arial" panose="020B0604020202020204" pitchFamily="34" charset="0"/>
                        </a:rPr>
                        <a:t>Risks (top 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GB" sz="1600" dirty="0">
                        <a:latin typeface="Arial" panose="020B0604020202020204" pitchFamily="34" charset="0"/>
                        <a:cs typeface="Arial" panose="020B0604020202020204" pitchFamily="34" charset="0"/>
                      </a:endParaRPr>
                    </a:p>
                    <a:p>
                      <a:endParaRPr lang="en-GB" sz="16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454879797"/>
                  </a:ext>
                </a:extLst>
              </a:tr>
            </a:tbl>
          </a:graphicData>
        </a:graphic>
      </p:graphicFrame>
      <p:pic>
        <p:nvPicPr>
          <p:cNvPr id="11" name="Picture 10">
            <a:extLst>
              <a:ext uri="{FF2B5EF4-FFF2-40B4-BE49-F238E27FC236}">
                <a16:creationId xmlns:a16="http://schemas.microsoft.com/office/drawing/2014/main" id="{66D8FC34-0E54-9C75-1712-4EF17231C461}"/>
              </a:ext>
            </a:extLst>
          </p:cNvPr>
          <p:cNvPicPr>
            <a:picLocks noChangeAspect="1"/>
          </p:cNvPicPr>
          <p:nvPr/>
        </p:nvPicPr>
        <p:blipFill>
          <a:blip r:embed="rId5"/>
          <a:stretch>
            <a:fillRect/>
          </a:stretch>
        </p:blipFill>
        <p:spPr>
          <a:xfrm>
            <a:off x="1561380" y="3607420"/>
            <a:ext cx="7850041" cy="3128440"/>
          </a:xfrm>
          <a:prstGeom prst="rect">
            <a:avLst/>
          </a:prstGeom>
        </p:spPr>
      </p:pic>
      <p:pic>
        <p:nvPicPr>
          <p:cNvPr id="17" name="Picture 16">
            <a:extLst>
              <a:ext uri="{FF2B5EF4-FFF2-40B4-BE49-F238E27FC236}">
                <a16:creationId xmlns:a16="http://schemas.microsoft.com/office/drawing/2014/main" id="{4D42A348-9F0F-F300-0874-D8B1016C22AD}"/>
              </a:ext>
            </a:extLst>
          </p:cNvPr>
          <p:cNvPicPr>
            <a:picLocks noChangeAspect="1"/>
          </p:cNvPicPr>
          <p:nvPr/>
        </p:nvPicPr>
        <p:blipFill>
          <a:blip r:embed="rId6"/>
          <a:stretch>
            <a:fillRect/>
          </a:stretch>
        </p:blipFill>
        <p:spPr>
          <a:xfrm>
            <a:off x="1561380" y="473235"/>
            <a:ext cx="7850039" cy="3054969"/>
          </a:xfrm>
          <a:prstGeom prst="rect">
            <a:avLst/>
          </a:prstGeom>
        </p:spPr>
      </p:pic>
    </p:spTree>
    <p:extLst>
      <p:ext uri="{BB962C8B-B14F-4D97-AF65-F5344CB8AC3E}">
        <p14:creationId xmlns:p14="http://schemas.microsoft.com/office/powerpoint/2010/main" val="145756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59BA1-13B2-FB28-1746-7107F5E54832}"/>
            </a:ext>
          </a:extLst>
        </p:cNvPr>
        <p:cNvGrpSpPr/>
        <p:nvPr/>
      </p:nvGrpSpPr>
      <p:grpSpPr>
        <a:xfrm>
          <a:off x="0" y="0"/>
          <a:ext cx="0" cy="0"/>
          <a:chOff x="0" y="0"/>
          <a:chExt cx="0" cy="0"/>
        </a:xfrm>
      </p:grpSpPr>
      <p:sp>
        <p:nvSpPr>
          <p:cNvPr id="8" name="object 2">
            <a:extLst>
              <a:ext uri="{FF2B5EF4-FFF2-40B4-BE49-F238E27FC236}">
                <a16:creationId xmlns:a16="http://schemas.microsoft.com/office/drawing/2014/main" id="{87E128D2-0B7E-E6D5-854C-C01FA543A24C}"/>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sp>
        <p:nvSpPr>
          <p:cNvPr id="2" name="object 3">
            <a:extLst>
              <a:ext uri="{FF2B5EF4-FFF2-40B4-BE49-F238E27FC236}">
                <a16:creationId xmlns:a16="http://schemas.microsoft.com/office/drawing/2014/main" id="{FD18F736-72AA-B2FC-EADE-E2A4FB970E82}"/>
              </a:ext>
            </a:extLst>
          </p:cNvPr>
          <p:cNvSpPr txBox="1"/>
          <p:nvPr/>
        </p:nvSpPr>
        <p:spPr>
          <a:xfrm>
            <a:off x="437195" y="2643468"/>
            <a:ext cx="9358738" cy="1120637"/>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r>
              <a:rPr kumimoji="0" lang="en-GB" sz="3600" b="1" i="0" u="none" strike="noStrike" kern="1200" cap="none" spc="9"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rPr>
              <a:t>Part D: Budget Holder Performance</a:t>
            </a:r>
          </a:p>
          <a:p>
            <a:pPr marL="7701" marR="3081" lvl="0" indent="0" algn="l" defTabSz="914400" rtl="0" eaLnBrk="1" fontAlgn="auto" latinLnBrk="0" hangingPunct="1">
              <a:lnSpc>
                <a:spcPct val="100600"/>
              </a:lnSpc>
              <a:spcBef>
                <a:spcPts val="55"/>
              </a:spcBef>
              <a:spcAft>
                <a:spcPts val="0"/>
              </a:spcAft>
              <a:buClrTx/>
              <a:buSzTx/>
              <a:buFontTx/>
              <a:buNone/>
              <a:tabLst/>
              <a:defRPr/>
            </a:pPr>
            <a:endParaRPr kumimoji="0" sz="3600" b="1" i="0" u="none" strike="noStrike" kern="1200" cap="none" spc="0"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endParaRPr>
          </a:p>
        </p:txBody>
      </p:sp>
      <p:pic>
        <p:nvPicPr>
          <p:cNvPr id="9" name="Picture 8">
            <a:extLst>
              <a:ext uri="{FF2B5EF4-FFF2-40B4-BE49-F238E27FC236}">
                <a16:creationId xmlns:a16="http://schemas.microsoft.com/office/drawing/2014/main" id="{C8972F30-3196-B0D3-1DFF-5635394D5070}"/>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08F8F04C-1B82-69A0-7631-D1E0A3D11068}"/>
              </a:ext>
            </a:extLst>
          </p:cNvPr>
          <p:cNvPicPr>
            <a:picLocks noChangeAspect="1"/>
          </p:cNvPicPr>
          <p:nvPr/>
        </p:nvPicPr>
        <p:blipFill>
          <a:blip r:embed="rId4"/>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FBC3559C-30DF-B3EC-3CBF-A80675EF4B75}"/>
              </a:ext>
            </a:extLst>
          </p:cNvPr>
          <p:cNvPicPr>
            <a:picLocks noChangeAspect="1"/>
          </p:cNvPicPr>
          <p:nvPr/>
        </p:nvPicPr>
        <p:blipFill>
          <a:blip r:embed="rId5"/>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4159008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17F1207-B97D-F5C5-3A1E-078A3791E26B}"/>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540DCF0A-E011-2FF2-A14D-F5D2712AE266}"/>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Accountability Letters: Variance By Budget Holder</a:t>
            </a:r>
          </a:p>
        </p:txBody>
      </p:sp>
      <p:pic>
        <p:nvPicPr>
          <p:cNvPr id="5" name="Picture 4">
            <a:extLst>
              <a:ext uri="{FF2B5EF4-FFF2-40B4-BE49-F238E27FC236}">
                <a16:creationId xmlns:a16="http://schemas.microsoft.com/office/drawing/2014/main" id="{EFF0B378-13A8-9C5C-816A-E7355BCE9F67}"/>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BF4AA82A-635E-B1DA-7507-114780B42F2D}"/>
              </a:ext>
            </a:extLst>
          </p:cNvPr>
          <p:cNvPicPr>
            <a:picLocks noChangeAspect="1"/>
          </p:cNvPicPr>
          <p:nvPr/>
        </p:nvPicPr>
        <p:blipFill>
          <a:blip r:embed="rId4"/>
          <a:stretch>
            <a:fillRect/>
          </a:stretch>
        </p:blipFill>
        <p:spPr>
          <a:xfrm>
            <a:off x="177872" y="6043498"/>
            <a:ext cx="2238027" cy="692361"/>
          </a:xfrm>
          <a:prstGeom prst="rect">
            <a:avLst/>
          </a:prstGeom>
        </p:spPr>
      </p:pic>
      <p:pic>
        <p:nvPicPr>
          <p:cNvPr id="8" name="Picture 7">
            <a:extLst>
              <a:ext uri="{FF2B5EF4-FFF2-40B4-BE49-F238E27FC236}">
                <a16:creationId xmlns:a16="http://schemas.microsoft.com/office/drawing/2014/main" id="{9D2352BA-5FE8-9EFA-6AE0-E7CBFA56BF08}"/>
              </a:ext>
            </a:extLst>
          </p:cNvPr>
          <p:cNvPicPr>
            <a:picLocks noChangeAspect="1"/>
          </p:cNvPicPr>
          <p:nvPr/>
        </p:nvPicPr>
        <p:blipFill>
          <a:blip r:embed="rId5"/>
          <a:stretch>
            <a:fillRect/>
          </a:stretch>
        </p:blipFill>
        <p:spPr>
          <a:xfrm>
            <a:off x="1296885" y="1100137"/>
            <a:ext cx="9505950" cy="2943225"/>
          </a:xfrm>
          <a:prstGeom prst="rect">
            <a:avLst/>
          </a:prstGeom>
        </p:spPr>
      </p:pic>
    </p:spTree>
    <p:extLst>
      <p:ext uri="{BB962C8B-B14F-4D97-AF65-F5344CB8AC3E}">
        <p14:creationId xmlns:p14="http://schemas.microsoft.com/office/powerpoint/2010/main" val="395843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11B701-772F-0EBA-12D7-04989C4E8462}"/>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029872D8-26F6-40C2-5471-F11B961E710E}"/>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Accountability Letters: Replies &amp; Training</a:t>
            </a:r>
          </a:p>
        </p:txBody>
      </p:sp>
      <p:pic>
        <p:nvPicPr>
          <p:cNvPr id="5" name="Picture 4">
            <a:extLst>
              <a:ext uri="{FF2B5EF4-FFF2-40B4-BE49-F238E27FC236}">
                <a16:creationId xmlns:a16="http://schemas.microsoft.com/office/drawing/2014/main" id="{C318849E-59D6-A82E-36F3-7E2D261C8B4B}"/>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1575D3DD-8200-FA64-0FFB-F34CAF369D90}"/>
              </a:ext>
            </a:extLst>
          </p:cNvPr>
          <p:cNvPicPr>
            <a:picLocks noChangeAspect="1"/>
          </p:cNvPicPr>
          <p:nvPr/>
        </p:nvPicPr>
        <p:blipFill>
          <a:blip r:embed="rId4"/>
          <a:stretch>
            <a:fillRect/>
          </a:stretch>
        </p:blipFill>
        <p:spPr>
          <a:xfrm>
            <a:off x="177872" y="6043498"/>
            <a:ext cx="2238027" cy="692361"/>
          </a:xfrm>
          <a:prstGeom prst="rect">
            <a:avLst/>
          </a:prstGeom>
        </p:spPr>
      </p:pic>
      <p:pic>
        <p:nvPicPr>
          <p:cNvPr id="4" name="Picture 3">
            <a:extLst>
              <a:ext uri="{FF2B5EF4-FFF2-40B4-BE49-F238E27FC236}">
                <a16:creationId xmlns:a16="http://schemas.microsoft.com/office/drawing/2014/main" id="{9E0FCEEA-72F8-A4DB-002B-ABF215FAFC85}"/>
              </a:ext>
            </a:extLst>
          </p:cNvPr>
          <p:cNvPicPr>
            <a:picLocks noChangeAspect="1"/>
          </p:cNvPicPr>
          <p:nvPr/>
        </p:nvPicPr>
        <p:blipFill>
          <a:blip r:embed="rId5"/>
          <a:stretch>
            <a:fillRect/>
          </a:stretch>
        </p:blipFill>
        <p:spPr>
          <a:xfrm>
            <a:off x="900112" y="1009650"/>
            <a:ext cx="10391775" cy="4838700"/>
          </a:xfrm>
          <a:prstGeom prst="rect">
            <a:avLst/>
          </a:prstGeom>
        </p:spPr>
      </p:pic>
    </p:spTree>
    <p:extLst>
      <p:ext uri="{BB962C8B-B14F-4D97-AF65-F5344CB8AC3E}">
        <p14:creationId xmlns:p14="http://schemas.microsoft.com/office/powerpoint/2010/main" val="160465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25AE3E5-35A0-2C29-6344-BEB95DE7C2A3}"/>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7BECE5F4-8DEE-C04C-F98A-C5F7DDC1D02F}"/>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Accountability Letters: Qliksense Usage Stats</a:t>
            </a:r>
          </a:p>
        </p:txBody>
      </p:sp>
      <p:pic>
        <p:nvPicPr>
          <p:cNvPr id="5" name="Picture 4">
            <a:extLst>
              <a:ext uri="{FF2B5EF4-FFF2-40B4-BE49-F238E27FC236}">
                <a16:creationId xmlns:a16="http://schemas.microsoft.com/office/drawing/2014/main" id="{C9159186-382B-831C-3DFD-61675040A4E8}"/>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6F2C760F-19F4-8DE7-1A5F-DB86893E00F4}"/>
              </a:ext>
            </a:extLst>
          </p:cNvPr>
          <p:cNvPicPr>
            <a:picLocks noChangeAspect="1"/>
          </p:cNvPicPr>
          <p:nvPr/>
        </p:nvPicPr>
        <p:blipFill>
          <a:blip r:embed="rId4"/>
          <a:stretch>
            <a:fillRect/>
          </a:stretch>
        </p:blipFill>
        <p:spPr>
          <a:xfrm>
            <a:off x="177872" y="6043498"/>
            <a:ext cx="2238027" cy="692361"/>
          </a:xfrm>
          <a:prstGeom prst="rect">
            <a:avLst/>
          </a:prstGeom>
        </p:spPr>
      </p:pic>
      <p:pic>
        <p:nvPicPr>
          <p:cNvPr id="3" name="Picture 2">
            <a:extLst>
              <a:ext uri="{FF2B5EF4-FFF2-40B4-BE49-F238E27FC236}">
                <a16:creationId xmlns:a16="http://schemas.microsoft.com/office/drawing/2014/main" id="{58763CFB-E7E2-A369-E0AD-DABE50A93740}"/>
              </a:ext>
            </a:extLst>
          </p:cNvPr>
          <p:cNvPicPr>
            <a:picLocks noChangeAspect="1"/>
          </p:cNvPicPr>
          <p:nvPr/>
        </p:nvPicPr>
        <p:blipFill>
          <a:blip r:embed="rId5"/>
          <a:stretch>
            <a:fillRect/>
          </a:stretch>
        </p:blipFill>
        <p:spPr>
          <a:xfrm>
            <a:off x="2871787" y="1085850"/>
            <a:ext cx="5800725" cy="4076700"/>
          </a:xfrm>
          <a:prstGeom prst="rect">
            <a:avLst/>
          </a:prstGeom>
        </p:spPr>
      </p:pic>
    </p:spTree>
    <p:extLst>
      <p:ext uri="{BB962C8B-B14F-4D97-AF65-F5344CB8AC3E}">
        <p14:creationId xmlns:p14="http://schemas.microsoft.com/office/powerpoint/2010/main" val="3919436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B3BFE9-976C-A0D9-7018-FB66472B56FC}"/>
            </a:ext>
          </a:extLst>
        </p:cNvPr>
        <p:cNvGrpSpPr/>
        <p:nvPr/>
      </p:nvGrpSpPr>
      <p:grpSpPr>
        <a:xfrm>
          <a:off x="0" y="0"/>
          <a:ext cx="0" cy="0"/>
          <a:chOff x="0" y="0"/>
          <a:chExt cx="0" cy="0"/>
        </a:xfrm>
      </p:grpSpPr>
      <p:sp>
        <p:nvSpPr>
          <p:cNvPr id="8" name="object 2">
            <a:extLst>
              <a:ext uri="{FF2B5EF4-FFF2-40B4-BE49-F238E27FC236}">
                <a16:creationId xmlns:a16="http://schemas.microsoft.com/office/drawing/2014/main" id="{936D0EE9-59F8-F5EE-55D6-047A19D321FE}"/>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sp>
        <p:nvSpPr>
          <p:cNvPr id="2" name="object 3">
            <a:extLst>
              <a:ext uri="{FF2B5EF4-FFF2-40B4-BE49-F238E27FC236}">
                <a16:creationId xmlns:a16="http://schemas.microsoft.com/office/drawing/2014/main" id="{086B43AD-8D4C-2261-3609-945A629971AB}"/>
              </a:ext>
            </a:extLst>
          </p:cNvPr>
          <p:cNvSpPr txBox="1"/>
          <p:nvPr/>
        </p:nvSpPr>
        <p:spPr>
          <a:xfrm>
            <a:off x="437195" y="2643468"/>
            <a:ext cx="9358738" cy="1120637"/>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r>
              <a:rPr kumimoji="0" lang="en-GB" sz="3600" b="1" i="0" u="none" strike="noStrike" kern="1200" cap="none" spc="9"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rPr>
              <a:t>Part A: Priority Areas &amp; Key Actions </a:t>
            </a:r>
          </a:p>
          <a:p>
            <a:pPr marL="7701" marR="3081" lvl="0" indent="0" algn="l" defTabSz="914400" rtl="0" eaLnBrk="1" fontAlgn="auto" latinLnBrk="0" hangingPunct="1">
              <a:lnSpc>
                <a:spcPct val="100600"/>
              </a:lnSpc>
              <a:spcBef>
                <a:spcPts val="55"/>
              </a:spcBef>
              <a:spcAft>
                <a:spcPts val="0"/>
              </a:spcAft>
              <a:buClrTx/>
              <a:buSzTx/>
              <a:buFontTx/>
              <a:buNone/>
              <a:tabLst/>
              <a:defRPr/>
            </a:pPr>
            <a:endParaRPr kumimoji="0" sz="3600" b="1" i="0" u="none" strike="noStrike" kern="1200" cap="none" spc="0"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endParaRPr>
          </a:p>
        </p:txBody>
      </p:sp>
      <p:pic>
        <p:nvPicPr>
          <p:cNvPr id="9" name="Picture 8">
            <a:extLst>
              <a:ext uri="{FF2B5EF4-FFF2-40B4-BE49-F238E27FC236}">
                <a16:creationId xmlns:a16="http://schemas.microsoft.com/office/drawing/2014/main" id="{2804D7D6-924E-F309-6ECA-78FC87282A0B}"/>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CFF46485-8C04-19E5-030A-2ED3DECA8336}"/>
              </a:ext>
            </a:extLst>
          </p:cNvPr>
          <p:cNvPicPr>
            <a:picLocks noChangeAspect="1"/>
          </p:cNvPicPr>
          <p:nvPr/>
        </p:nvPicPr>
        <p:blipFill>
          <a:blip r:embed="rId4"/>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4A3DFBC1-087C-92CD-1454-D847B3DA9CE7}"/>
              </a:ext>
            </a:extLst>
          </p:cNvPr>
          <p:cNvPicPr>
            <a:picLocks noChangeAspect="1"/>
          </p:cNvPicPr>
          <p:nvPr/>
        </p:nvPicPr>
        <p:blipFill>
          <a:blip r:embed="rId5"/>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066126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A1BF3CC-7E4A-D843-9DE2-09F6D8EBAC2D}"/>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C2D71874-1219-AC0D-14DF-131141076C0B}"/>
              </a:ext>
            </a:extLst>
          </p:cNvPr>
          <p:cNvSpPr txBox="1">
            <a:spLocks/>
          </p:cNvSpPr>
          <p:nvPr/>
        </p:nvSpPr>
        <p:spPr>
          <a:xfrm>
            <a:off x="-3718" y="-21780"/>
            <a:ext cx="12195717"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Summary Actions</a:t>
            </a:r>
          </a:p>
        </p:txBody>
      </p:sp>
      <p:graphicFrame>
        <p:nvGraphicFramePr>
          <p:cNvPr id="8" name="Table 7">
            <a:extLst>
              <a:ext uri="{FF2B5EF4-FFF2-40B4-BE49-F238E27FC236}">
                <a16:creationId xmlns:a16="http://schemas.microsoft.com/office/drawing/2014/main" id="{EE36A934-E25F-922B-D0D9-FD940F720C5C}"/>
              </a:ext>
            </a:extLst>
          </p:cNvPr>
          <p:cNvGraphicFramePr>
            <a:graphicFrameLocks noGrp="1"/>
          </p:cNvGraphicFramePr>
          <p:nvPr>
            <p:extLst>
              <p:ext uri="{D42A27DB-BD31-4B8C-83A1-F6EECF244321}">
                <p14:modId xmlns:p14="http://schemas.microsoft.com/office/powerpoint/2010/main" val="2886936601"/>
              </p:ext>
            </p:extLst>
          </p:nvPr>
        </p:nvGraphicFramePr>
        <p:xfrm>
          <a:off x="0" y="394020"/>
          <a:ext cx="12188284" cy="6595320"/>
        </p:xfrm>
        <a:graphic>
          <a:graphicData uri="http://schemas.openxmlformats.org/drawingml/2006/table">
            <a:tbl>
              <a:tblPr firstRow="1" bandRow="1">
                <a:tableStyleId>{2D5ABB26-0587-4C30-8999-92F81FD0307C}</a:tableStyleId>
              </a:tblPr>
              <a:tblGrid>
                <a:gridCol w="1407894">
                  <a:extLst>
                    <a:ext uri="{9D8B030D-6E8A-4147-A177-3AD203B41FA5}">
                      <a16:colId xmlns:a16="http://schemas.microsoft.com/office/drawing/2014/main" val="1430198087"/>
                    </a:ext>
                  </a:extLst>
                </a:gridCol>
                <a:gridCol w="10780390">
                  <a:extLst>
                    <a:ext uri="{9D8B030D-6E8A-4147-A177-3AD203B41FA5}">
                      <a16:colId xmlns:a16="http://schemas.microsoft.com/office/drawing/2014/main" val="2237211877"/>
                    </a:ext>
                  </a:extLst>
                </a:gridCol>
              </a:tblGrid>
              <a:tr h="2154660">
                <a:tc>
                  <a:txBody>
                    <a:bodyPr/>
                    <a:lstStyle/>
                    <a:p>
                      <a:pPr algn="ctr"/>
                      <a:r>
                        <a:rPr lang="en-GB" sz="1600" b="1" dirty="0">
                          <a:latin typeface="Arial" panose="020B0604020202020204" pitchFamily="34" charset="0"/>
                          <a:cs typeface="Arial" panose="020B0604020202020204" pitchFamily="34" charset="0"/>
                        </a:rPr>
                        <a:t>PRIORITY AREAS FOCUS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Increase savings delivery plans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Reduce staff unavailability to reduce variable pay (nursing and medical staffing focus)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Stabilising cellular pathology</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Assessing non pay cost reduction opportunities against key areas of spend pressure (cardiology, cellular pathology, radiology, neurology)</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Review levers to ensure cross system risk sharing (clinical &amp; financial) and behaviour to support cost reduction is incentivised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755730100"/>
                  </a:ext>
                </a:extLst>
              </a:tr>
              <a:tr h="2154660">
                <a:tc>
                  <a:txBody>
                    <a:bodyPr/>
                    <a:lstStyle/>
                    <a:p>
                      <a:pPr algn="ctr"/>
                      <a:r>
                        <a:rPr lang="en-GB" sz="1600" b="1" dirty="0">
                          <a:latin typeface="Arial" panose="020B0604020202020204" pitchFamily="34" charset="0"/>
                          <a:cs typeface="Arial" panose="020B0604020202020204" pitchFamily="34" charset="0"/>
                        </a:rPr>
                        <a:t>5 TOP ACTIONS FOR NEXT 4 WEEKS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Reduction in unavailability via sickness management actions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Develop plans to meet local housekeeping targets recurrently</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Further roll out of nursing transformation work</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Contribute to thematic workstreams in particular aiming to progress theatres productivity and Urgent &amp; Emergency Care plans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Utilise the Morriston Clinical Board and procurement team to identify potential further clinical supplies savings</a:t>
                      </a:r>
                    </a:p>
                    <a:p>
                      <a:pPr marL="0" indent="0">
                        <a:buFont typeface="Arial" panose="020B0604020202020204" pitchFamily="34" charset="0"/>
                        <a:buNone/>
                      </a:pP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185955620"/>
                  </a:ext>
                </a:extLst>
              </a:tr>
              <a:tr h="2154660">
                <a:tc>
                  <a:txBody>
                    <a:bodyPr/>
                    <a:lstStyle/>
                    <a:p>
                      <a:pPr algn="ctr"/>
                      <a:r>
                        <a:rPr lang="en-GB" sz="1600" b="1" dirty="0">
                          <a:latin typeface="Arial" panose="020B0604020202020204" pitchFamily="34" charset="0"/>
                          <a:cs typeface="Arial" panose="020B0604020202020204" pitchFamily="34" charset="0"/>
                        </a:rPr>
                        <a:t>5 TOPS ACTIONS LAST 4 WEEKS &amp; UPDATE ON OUTCOME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Developed initial administrative staff reduction plans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Developed understanding of required actions to support thematic savings delivery</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Launched Clinical Board to increase clinical engagement in savings delivery</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Assessed accounting and non recurrent opportunities to bridge savings delivery timing gaps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Began roll out of nursing transformation 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56464054"/>
                  </a:ext>
                </a:extLst>
              </a:tr>
            </a:tbl>
          </a:graphicData>
        </a:graphic>
      </p:graphicFrame>
    </p:spTree>
    <p:extLst>
      <p:ext uri="{BB962C8B-B14F-4D97-AF65-F5344CB8AC3E}">
        <p14:creationId xmlns:p14="http://schemas.microsoft.com/office/powerpoint/2010/main" val="3787544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5D1E5-7FC8-0A3F-EBE5-26741555FEAD}"/>
            </a:ext>
          </a:extLst>
        </p:cNvPr>
        <p:cNvGrpSpPr/>
        <p:nvPr/>
      </p:nvGrpSpPr>
      <p:grpSpPr>
        <a:xfrm>
          <a:off x="0" y="0"/>
          <a:ext cx="0" cy="0"/>
          <a:chOff x="0" y="0"/>
          <a:chExt cx="0" cy="0"/>
        </a:xfrm>
      </p:grpSpPr>
      <p:sp>
        <p:nvSpPr>
          <p:cNvPr id="8" name="object 2">
            <a:extLst>
              <a:ext uri="{FF2B5EF4-FFF2-40B4-BE49-F238E27FC236}">
                <a16:creationId xmlns:a16="http://schemas.microsoft.com/office/drawing/2014/main" id="{7C330D05-F135-928C-9C9A-289A426EEC78}"/>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sp>
        <p:nvSpPr>
          <p:cNvPr id="2" name="object 3">
            <a:extLst>
              <a:ext uri="{FF2B5EF4-FFF2-40B4-BE49-F238E27FC236}">
                <a16:creationId xmlns:a16="http://schemas.microsoft.com/office/drawing/2014/main" id="{6CF2BC9D-3196-64A0-28C6-DFAF5750A760}"/>
              </a:ext>
            </a:extLst>
          </p:cNvPr>
          <p:cNvSpPr txBox="1"/>
          <p:nvPr/>
        </p:nvSpPr>
        <p:spPr>
          <a:xfrm>
            <a:off x="437195" y="2643468"/>
            <a:ext cx="9358738" cy="1120637"/>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r>
              <a:rPr kumimoji="0" lang="en-GB" sz="3600" b="1" i="0" u="none" strike="noStrike" kern="1200" cap="none" spc="9"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rPr>
              <a:t>Part B: Look Forward</a:t>
            </a:r>
          </a:p>
          <a:p>
            <a:pPr marL="7701" marR="3081" lvl="0" indent="0" algn="l" defTabSz="914400" rtl="0" eaLnBrk="1" fontAlgn="auto" latinLnBrk="0" hangingPunct="1">
              <a:lnSpc>
                <a:spcPct val="100600"/>
              </a:lnSpc>
              <a:spcBef>
                <a:spcPts val="55"/>
              </a:spcBef>
              <a:spcAft>
                <a:spcPts val="0"/>
              </a:spcAft>
              <a:buClrTx/>
              <a:buSzTx/>
              <a:buFontTx/>
              <a:buNone/>
              <a:tabLst/>
              <a:defRPr/>
            </a:pPr>
            <a:endParaRPr kumimoji="0" sz="3600" b="1" i="0" u="none" strike="noStrike" kern="1200" cap="none" spc="0"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endParaRPr>
          </a:p>
        </p:txBody>
      </p:sp>
      <p:pic>
        <p:nvPicPr>
          <p:cNvPr id="9" name="Picture 8">
            <a:extLst>
              <a:ext uri="{FF2B5EF4-FFF2-40B4-BE49-F238E27FC236}">
                <a16:creationId xmlns:a16="http://schemas.microsoft.com/office/drawing/2014/main" id="{AA92FA3B-C657-0D31-8554-3D7F9F441E9D}"/>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A4108734-53A4-D39E-F0C9-A1D24DC54B92}"/>
              </a:ext>
            </a:extLst>
          </p:cNvPr>
          <p:cNvPicPr>
            <a:picLocks noChangeAspect="1"/>
          </p:cNvPicPr>
          <p:nvPr/>
        </p:nvPicPr>
        <p:blipFill>
          <a:blip r:embed="rId4"/>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4A10DADA-162D-4513-276C-A951AA9622A5}"/>
              </a:ext>
            </a:extLst>
          </p:cNvPr>
          <p:cNvPicPr>
            <a:picLocks noChangeAspect="1"/>
          </p:cNvPicPr>
          <p:nvPr/>
        </p:nvPicPr>
        <p:blipFill>
          <a:blip r:embed="rId5"/>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92489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AC37579-3A07-E806-7DBB-A11074BCEB4A}"/>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85EAF231-100A-437E-A9B4-7228645769FC}"/>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Forecast</a:t>
            </a:r>
          </a:p>
        </p:txBody>
      </p:sp>
      <p:sp>
        <p:nvSpPr>
          <p:cNvPr id="8" name="TextBox 7">
            <a:extLst>
              <a:ext uri="{FF2B5EF4-FFF2-40B4-BE49-F238E27FC236}">
                <a16:creationId xmlns:a16="http://schemas.microsoft.com/office/drawing/2014/main" id="{25E917F3-4142-D5D1-010F-0F72CA7201AF}"/>
              </a:ext>
            </a:extLst>
          </p:cNvPr>
          <p:cNvSpPr txBox="1"/>
          <p:nvPr/>
        </p:nvSpPr>
        <p:spPr>
          <a:xfrm>
            <a:off x="114275" y="3429001"/>
            <a:ext cx="11963450" cy="3289432"/>
          </a:xfrm>
          <a:prstGeom prst="roundRect">
            <a:avLst/>
          </a:prstGeom>
          <a:solidFill>
            <a:schemeClr val="bg1"/>
          </a:solidFill>
          <a:ln>
            <a:solidFill>
              <a:srgbClr val="002060"/>
            </a:solidFill>
          </a:ln>
        </p:spPr>
        <p:txBody>
          <a:bodyPr wrap="square" rtlCol="0">
            <a:normAutofit fontScale="70000" lnSpcReduction="20000"/>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Key Assumptions:</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Forecast based on month 3 performance</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400" dirty="0">
                <a:solidFill>
                  <a:srgbClr val="002060"/>
                </a:solidFill>
                <a:latin typeface="Arial" panose="020B0604020202020204" pitchFamily="34" charset="0"/>
                <a:cs typeface="Arial" panose="020B0604020202020204" pitchFamily="34" charset="0"/>
              </a:rPr>
              <a:t>Excludes non pay and drug inflation and potential growth pressures – treated as risks to be mitigated</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Assumes no </a:t>
            </a:r>
            <a:r>
              <a:rPr lang="en-GB" sz="1400" dirty="0">
                <a:solidFill>
                  <a:srgbClr val="002060"/>
                </a:solidFill>
                <a:latin typeface="Arial" panose="020B0604020202020204" pitchFamily="34" charset="0"/>
                <a:cs typeface="Arial" panose="020B0604020202020204" pitchFamily="34" charset="0"/>
              </a:rPr>
              <a:t>additional cost for recruitment of administration staff beyond identified new starters in system (all recruitment internal transfer)</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Full utilisation</a:t>
            </a:r>
            <a:r>
              <a:rPr lang="en-GB" sz="1400" dirty="0">
                <a:solidFill>
                  <a:srgbClr val="002060"/>
                </a:solidFill>
                <a:latin typeface="Arial" panose="020B0604020202020204" pitchFamily="34" charset="0"/>
                <a:cs typeface="Arial" panose="020B0604020202020204" pitchFamily="34" charset="0"/>
              </a:rPr>
              <a:t> of any recovery allocations, but no further activity if the funding is exhausted ahead of activity delivery reaching target</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NICE spend continues per month 3 with matched </a:t>
            </a:r>
            <a:r>
              <a:rPr lang="en-GB" sz="1400" dirty="0">
                <a:solidFill>
                  <a:srgbClr val="002060"/>
                </a:solidFill>
                <a:latin typeface="Arial" panose="020B0604020202020204" pitchFamily="34" charset="0"/>
                <a:cs typeface="Arial" panose="020B0604020202020204" pitchFamily="34" charset="0"/>
              </a:rPr>
              <a:t>funding (no savings or pressure seen in group)</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400" dirty="0">
                <a:solidFill>
                  <a:srgbClr val="002060"/>
                </a:solidFill>
                <a:latin typeface="Arial" panose="020B0604020202020204" pitchFamily="34" charset="0"/>
                <a:cs typeface="Arial" panose="020B0604020202020204" pitchFamily="34" charset="0"/>
              </a:rPr>
              <a:t>All savings schemes with a forecast against plan assumed to deliver in full going forward</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400" dirty="0">
                <a:solidFill>
                  <a:srgbClr val="002060"/>
                </a:solidFill>
                <a:latin typeface="Arial" panose="020B0604020202020204" pitchFamily="34" charset="0"/>
                <a:cs typeface="Arial" panose="020B0604020202020204" pitchFamily="34" charset="0"/>
              </a:rPr>
              <a:t>Renal dialysis overperformance on Morriston site continues to support nurse establishments</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400" dirty="0">
                <a:solidFill>
                  <a:srgbClr val="002060"/>
                </a:solidFill>
                <a:latin typeface="Arial" panose="020B0604020202020204" pitchFamily="34" charset="0"/>
                <a:cs typeface="Arial" panose="020B0604020202020204" pitchFamily="34" charset="0"/>
              </a:rPr>
              <a:t>JCC and Inter Health Board SLA performance assumed to continue at the average quarter one performance levels, with the exception of additional North Wales Bariatric patients</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1400" dirty="0">
                <a:solidFill>
                  <a:srgbClr val="002060"/>
                </a:solidFill>
                <a:latin typeface="Arial" panose="020B0604020202020204" pitchFamily="34" charset="0"/>
                <a:cs typeface="Arial" panose="020B0604020202020204" pitchFamily="34" charset="0"/>
              </a:rPr>
              <a:t>Fill rate for rostered shifts remain at current levels  </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Excludes potential pressures for winter and the new resident doctor contract which are held corporately.</a:t>
            </a:r>
          </a:p>
        </p:txBody>
      </p:sp>
      <p:pic>
        <p:nvPicPr>
          <p:cNvPr id="3" name="Picture 2">
            <a:extLst>
              <a:ext uri="{FF2B5EF4-FFF2-40B4-BE49-F238E27FC236}">
                <a16:creationId xmlns:a16="http://schemas.microsoft.com/office/drawing/2014/main" id="{BCBEEFAA-0399-776B-F33B-1A2642AB1234}"/>
              </a:ext>
            </a:extLst>
          </p:cNvPr>
          <p:cNvPicPr>
            <a:picLocks noChangeAspect="1"/>
          </p:cNvPicPr>
          <p:nvPr/>
        </p:nvPicPr>
        <p:blipFill>
          <a:blip r:embed="rId3"/>
          <a:stretch>
            <a:fillRect/>
          </a:stretch>
        </p:blipFill>
        <p:spPr>
          <a:xfrm>
            <a:off x="5943575" y="501810"/>
            <a:ext cx="5981725" cy="2819400"/>
          </a:xfrm>
          <a:prstGeom prst="rect">
            <a:avLst/>
          </a:prstGeom>
        </p:spPr>
      </p:pic>
      <p:pic>
        <p:nvPicPr>
          <p:cNvPr id="5" name="Picture 4">
            <a:extLst>
              <a:ext uri="{FF2B5EF4-FFF2-40B4-BE49-F238E27FC236}">
                <a16:creationId xmlns:a16="http://schemas.microsoft.com/office/drawing/2014/main" id="{0340E38C-BA46-47E4-52F4-F15532B9492C}"/>
              </a:ext>
            </a:extLst>
          </p:cNvPr>
          <p:cNvPicPr>
            <a:picLocks noChangeAspect="1"/>
          </p:cNvPicPr>
          <p:nvPr/>
        </p:nvPicPr>
        <p:blipFill>
          <a:blip r:embed="rId4"/>
          <a:stretch>
            <a:fillRect/>
          </a:stretch>
        </p:blipFill>
        <p:spPr>
          <a:xfrm>
            <a:off x="114275" y="501810"/>
            <a:ext cx="5706351" cy="2819400"/>
          </a:xfrm>
          <a:prstGeom prst="rect">
            <a:avLst/>
          </a:prstGeom>
        </p:spPr>
      </p:pic>
    </p:spTree>
    <p:extLst>
      <p:ext uri="{BB962C8B-B14F-4D97-AF65-F5344CB8AC3E}">
        <p14:creationId xmlns:p14="http://schemas.microsoft.com/office/powerpoint/2010/main" val="2970437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558BDF6-7395-208A-A1FB-04F7BFAD1C41}"/>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A50396F0-DA1E-FDEE-B562-89E2B3150DE0}"/>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Forecast</a:t>
            </a:r>
          </a:p>
        </p:txBody>
      </p:sp>
      <p:pic>
        <p:nvPicPr>
          <p:cNvPr id="3" name="Picture 2">
            <a:extLst>
              <a:ext uri="{FF2B5EF4-FFF2-40B4-BE49-F238E27FC236}">
                <a16:creationId xmlns:a16="http://schemas.microsoft.com/office/drawing/2014/main" id="{FFF2ED4F-F3C4-A281-232B-7FD907DD15E6}"/>
              </a:ext>
            </a:extLst>
          </p:cNvPr>
          <p:cNvPicPr>
            <a:picLocks noChangeAspect="1"/>
          </p:cNvPicPr>
          <p:nvPr/>
        </p:nvPicPr>
        <p:blipFill>
          <a:blip r:embed="rId3"/>
          <a:stretch>
            <a:fillRect/>
          </a:stretch>
        </p:blipFill>
        <p:spPr>
          <a:xfrm>
            <a:off x="989386" y="607343"/>
            <a:ext cx="10213227" cy="5643313"/>
          </a:xfrm>
          <a:prstGeom prst="rect">
            <a:avLst/>
          </a:prstGeom>
        </p:spPr>
      </p:pic>
    </p:spTree>
    <p:extLst>
      <p:ext uri="{BB962C8B-B14F-4D97-AF65-F5344CB8AC3E}">
        <p14:creationId xmlns:p14="http://schemas.microsoft.com/office/powerpoint/2010/main" val="3624570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A24172-4491-E001-CFB7-49DEAF7E3E70}"/>
            </a:ext>
          </a:extLst>
        </p:cNvPr>
        <p:cNvGrpSpPr/>
        <p:nvPr/>
      </p:nvGrpSpPr>
      <p:grpSpPr>
        <a:xfrm>
          <a:off x="0" y="0"/>
          <a:ext cx="0" cy="0"/>
          <a:chOff x="0" y="0"/>
          <a:chExt cx="0" cy="0"/>
        </a:xfrm>
      </p:grpSpPr>
      <p:sp>
        <p:nvSpPr>
          <p:cNvPr id="8" name="object 2">
            <a:extLst>
              <a:ext uri="{FF2B5EF4-FFF2-40B4-BE49-F238E27FC236}">
                <a16:creationId xmlns:a16="http://schemas.microsoft.com/office/drawing/2014/main" id="{306032A0-7668-4106-03D7-C294C485D2BB}"/>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sp>
        <p:nvSpPr>
          <p:cNvPr id="2" name="object 3">
            <a:extLst>
              <a:ext uri="{FF2B5EF4-FFF2-40B4-BE49-F238E27FC236}">
                <a16:creationId xmlns:a16="http://schemas.microsoft.com/office/drawing/2014/main" id="{3D9BC774-8FC0-39FA-4B0F-240A634E9238}"/>
              </a:ext>
            </a:extLst>
          </p:cNvPr>
          <p:cNvSpPr txBox="1"/>
          <p:nvPr/>
        </p:nvSpPr>
        <p:spPr>
          <a:xfrm>
            <a:off x="437195" y="2643468"/>
            <a:ext cx="9358738" cy="1120637"/>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r>
              <a:rPr kumimoji="0" lang="en-GB" sz="3600" b="1" i="0" u="none" strike="noStrike" kern="1200" cap="none" spc="9"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rPr>
              <a:t>Part C: Look Back</a:t>
            </a:r>
          </a:p>
          <a:p>
            <a:pPr marL="7701" marR="3081" lvl="0" indent="0" algn="l" defTabSz="914400" rtl="0" eaLnBrk="1" fontAlgn="auto" latinLnBrk="0" hangingPunct="1">
              <a:lnSpc>
                <a:spcPct val="100600"/>
              </a:lnSpc>
              <a:spcBef>
                <a:spcPts val="55"/>
              </a:spcBef>
              <a:spcAft>
                <a:spcPts val="0"/>
              </a:spcAft>
              <a:buClrTx/>
              <a:buSzTx/>
              <a:buFontTx/>
              <a:buNone/>
              <a:tabLst/>
              <a:defRPr/>
            </a:pPr>
            <a:endParaRPr kumimoji="0" sz="3600" b="1" i="0" u="none" strike="noStrike" kern="1200" cap="none" spc="0"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endParaRPr>
          </a:p>
        </p:txBody>
      </p:sp>
      <p:pic>
        <p:nvPicPr>
          <p:cNvPr id="9" name="Picture 8">
            <a:extLst>
              <a:ext uri="{FF2B5EF4-FFF2-40B4-BE49-F238E27FC236}">
                <a16:creationId xmlns:a16="http://schemas.microsoft.com/office/drawing/2014/main" id="{5EB36DD5-C1D7-C873-4010-4026969F1E7F}"/>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96093B9-3A28-AAAB-CE75-5AF8403BAF7B}"/>
              </a:ext>
            </a:extLst>
          </p:cNvPr>
          <p:cNvPicPr>
            <a:picLocks noChangeAspect="1"/>
          </p:cNvPicPr>
          <p:nvPr/>
        </p:nvPicPr>
        <p:blipFill>
          <a:blip r:embed="rId4"/>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393B81AE-A13D-61A2-91CE-77BDEF651B39}"/>
              </a:ext>
            </a:extLst>
          </p:cNvPr>
          <p:cNvPicPr>
            <a:picLocks noChangeAspect="1"/>
          </p:cNvPicPr>
          <p:nvPr/>
        </p:nvPicPr>
        <p:blipFill>
          <a:blip r:embed="rId5"/>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3685022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B93A44-CC84-1341-42F3-5D7F6B1FF406}"/>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859ABB4A-7D69-1A42-5232-1C29181F20ED}"/>
              </a:ext>
            </a:extLst>
          </p:cNvPr>
          <p:cNvSpPr txBox="1">
            <a:spLocks/>
          </p:cNvSpPr>
          <p:nvPr/>
        </p:nvSpPr>
        <p:spPr>
          <a:xfrm>
            <a:off x="0" y="-2531"/>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2026/27 Health Board Position &amp; Service Area</a:t>
            </a:r>
          </a:p>
        </p:txBody>
      </p:sp>
      <p:pic>
        <p:nvPicPr>
          <p:cNvPr id="5" name="Picture 4">
            <a:extLst>
              <a:ext uri="{FF2B5EF4-FFF2-40B4-BE49-F238E27FC236}">
                <a16:creationId xmlns:a16="http://schemas.microsoft.com/office/drawing/2014/main" id="{4B68BA34-52A9-DE05-6623-25D56CF2943B}"/>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2E441E55-BF0E-9D43-644F-4A5230F5AB63}"/>
              </a:ext>
            </a:extLst>
          </p:cNvPr>
          <p:cNvPicPr>
            <a:picLocks noChangeAspect="1"/>
          </p:cNvPicPr>
          <p:nvPr/>
        </p:nvPicPr>
        <p:blipFill>
          <a:blip r:embed="rId4"/>
          <a:stretch>
            <a:fillRect/>
          </a:stretch>
        </p:blipFill>
        <p:spPr>
          <a:xfrm>
            <a:off x="177873" y="6308703"/>
            <a:ext cx="1380764" cy="427156"/>
          </a:xfrm>
          <a:prstGeom prst="rect">
            <a:avLst/>
          </a:prstGeom>
        </p:spPr>
      </p:pic>
      <p:sp>
        <p:nvSpPr>
          <p:cNvPr id="11" name="Rectangle 10">
            <a:extLst>
              <a:ext uri="{FF2B5EF4-FFF2-40B4-BE49-F238E27FC236}">
                <a16:creationId xmlns:a16="http://schemas.microsoft.com/office/drawing/2014/main" id="{061C8BF9-821F-F787-FEC7-2C5BC5C8FEA4}"/>
              </a:ext>
            </a:extLst>
          </p:cNvPr>
          <p:cNvSpPr/>
          <p:nvPr/>
        </p:nvSpPr>
        <p:spPr>
          <a:xfrm>
            <a:off x="4331874" y="689626"/>
            <a:ext cx="1472577" cy="875342"/>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YTD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Variance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£12</a:t>
            </a:r>
            <a:r>
              <a:rPr lang="en-GB" sz="1400" b="1" dirty="0">
                <a:solidFill>
                  <a:srgbClr val="002060"/>
                </a:solidFill>
                <a:latin typeface="Arial"/>
              </a:rPr>
              <a:t>.262</a:t>
            </a:r>
            <a:r>
              <a:rPr kumimoji="0" lang="en-GB" sz="1400" b="1" i="0" u="none" strike="noStrike" kern="1200" cap="none" spc="0" normalizeH="0" baseline="0" noProof="0" dirty="0">
                <a:ln>
                  <a:noFill/>
                </a:ln>
                <a:solidFill>
                  <a:srgbClr val="002060"/>
                </a:solidFill>
                <a:effectLst/>
                <a:uLnTx/>
                <a:uFillTx/>
                <a:latin typeface="Arial"/>
                <a:ea typeface="+mn-ea"/>
                <a:cs typeface="+mn-cs"/>
              </a:rPr>
              <a:t>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12" name="Rectangle 11">
            <a:extLst>
              <a:ext uri="{FF2B5EF4-FFF2-40B4-BE49-F238E27FC236}">
                <a16:creationId xmlns:a16="http://schemas.microsoft.com/office/drawing/2014/main" id="{EAA1EA88-3597-F29E-A00E-893FE5BBE611}"/>
              </a:ext>
            </a:extLst>
          </p:cNvPr>
          <p:cNvSpPr/>
          <p:nvPr/>
        </p:nvSpPr>
        <p:spPr>
          <a:xfrm>
            <a:off x="6086680" y="686450"/>
            <a:ext cx="2000891" cy="875342"/>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  Variance: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  Current vs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 Previous </a:t>
            </a:r>
            <a:r>
              <a:rPr kumimoji="0" lang="en-GB" sz="1400" b="1" i="0" u="none" strike="noStrike" kern="1200" cap="none" spc="0" normalizeH="0" baseline="0" noProof="0" dirty="0" err="1">
                <a:ln>
                  <a:noFill/>
                </a:ln>
                <a:solidFill>
                  <a:srgbClr val="002060"/>
                </a:solidFill>
                <a:effectLst/>
                <a:uLnTx/>
                <a:uFillTx/>
                <a:latin typeface="Arial"/>
                <a:ea typeface="+mn-ea"/>
                <a:cs typeface="+mn-cs"/>
              </a:rPr>
              <a:t>Mth</a:t>
            </a:r>
            <a:r>
              <a:rPr kumimoji="0" lang="en-GB" sz="1400" b="1" i="0" u="none" strike="noStrike" kern="1200" cap="none" spc="0" normalizeH="0" baseline="0" noProof="0" dirty="0">
                <a:ln>
                  <a:noFill/>
                </a:ln>
                <a:solidFill>
                  <a:srgbClr val="002060"/>
                </a:solidFill>
                <a:effectLst/>
                <a:uLnTx/>
                <a:uFillTx/>
                <a:latin typeface="Arial"/>
                <a:ea typeface="+mn-ea"/>
                <a:cs typeface="+mn-cs"/>
              </a:rPr>
              <a:t>  </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13" name="Arrow: Up 12">
            <a:extLst>
              <a:ext uri="{FF2B5EF4-FFF2-40B4-BE49-F238E27FC236}">
                <a16:creationId xmlns:a16="http://schemas.microsoft.com/office/drawing/2014/main" id="{7A28695B-97A3-8747-6769-E3198CA0E8D6}"/>
              </a:ext>
            </a:extLst>
          </p:cNvPr>
          <p:cNvSpPr/>
          <p:nvPr/>
        </p:nvSpPr>
        <p:spPr>
          <a:xfrm>
            <a:off x="7411588" y="839675"/>
            <a:ext cx="606287" cy="568891"/>
          </a:xfrm>
          <a:prstGeom prst="up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2" name="Table 1">
            <a:extLst>
              <a:ext uri="{FF2B5EF4-FFF2-40B4-BE49-F238E27FC236}">
                <a16:creationId xmlns:a16="http://schemas.microsoft.com/office/drawing/2014/main" id="{903FAEE8-DF6C-0395-F86F-3B23BB0B08B8}"/>
              </a:ext>
            </a:extLst>
          </p:cNvPr>
          <p:cNvGraphicFramePr>
            <a:graphicFrameLocks noGrp="1"/>
          </p:cNvGraphicFramePr>
          <p:nvPr/>
        </p:nvGraphicFramePr>
        <p:xfrm>
          <a:off x="330943" y="1769165"/>
          <a:ext cx="11530114" cy="4539538"/>
        </p:xfrm>
        <a:graphic>
          <a:graphicData uri="http://schemas.openxmlformats.org/drawingml/2006/table">
            <a:tbl>
              <a:tblPr firstRow="1" bandRow="1">
                <a:tableStyleId>{2D5ABB26-0587-4C30-8999-92F81FD0307C}</a:tableStyleId>
              </a:tblPr>
              <a:tblGrid>
                <a:gridCol w="5765057">
                  <a:extLst>
                    <a:ext uri="{9D8B030D-6E8A-4147-A177-3AD203B41FA5}">
                      <a16:colId xmlns:a16="http://schemas.microsoft.com/office/drawing/2014/main" val="3037782686"/>
                    </a:ext>
                  </a:extLst>
                </a:gridCol>
                <a:gridCol w="5765057">
                  <a:extLst>
                    <a:ext uri="{9D8B030D-6E8A-4147-A177-3AD203B41FA5}">
                      <a16:colId xmlns:a16="http://schemas.microsoft.com/office/drawing/2014/main" val="2333270956"/>
                    </a:ext>
                  </a:extLst>
                </a:gridCol>
              </a:tblGrid>
              <a:tr h="4539538">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IN YEAR PERFORMANCE</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315167"/>
                  </a:ext>
                </a:extLst>
              </a:tr>
            </a:tbl>
          </a:graphicData>
        </a:graphic>
      </p:graphicFrame>
      <p:sp>
        <p:nvSpPr>
          <p:cNvPr id="8" name="Rectangle 7">
            <a:extLst>
              <a:ext uri="{FF2B5EF4-FFF2-40B4-BE49-F238E27FC236}">
                <a16:creationId xmlns:a16="http://schemas.microsoft.com/office/drawing/2014/main" id="{45DF91A1-FB40-685C-3EBF-9CD6DC7D0491}"/>
              </a:ext>
            </a:extLst>
          </p:cNvPr>
          <p:cNvSpPr/>
          <p:nvPr/>
        </p:nvSpPr>
        <p:spPr>
          <a:xfrm>
            <a:off x="414893" y="666202"/>
            <a:ext cx="1832114" cy="898766"/>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SUMMARY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VARIANCE</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B3A1DFAD-6C38-63A3-62EB-0F478DBA9B9F}"/>
              </a:ext>
            </a:extLst>
          </p:cNvPr>
          <p:cNvSpPr/>
          <p:nvPr/>
        </p:nvSpPr>
        <p:spPr>
          <a:xfrm>
            <a:off x="2474452" y="686450"/>
            <a:ext cx="1629978" cy="878518"/>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In-Month Variance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£3.</a:t>
            </a:r>
            <a:r>
              <a:rPr lang="en-GB" sz="1400" b="1" dirty="0">
                <a:solidFill>
                  <a:srgbClr val="002060"/>
                </a:solidFill>
                <a:latin typeface="Arial"/>
              </a:rPr>
              <a:t>952</a:t>
            </a:r>
            <a:r>
              <a:rPr kumimoji="0" lang="en-GB" sz="1400" b="1" i="0" u="none" strike="noStrike" kern="1200" cap="none" spc="0" normalizeH="0" baseline="0" noProof="0" dirty="0">
                <a:ln>
                  <a:noFill/>
                </a:ln>
                <a:solidFill>
                  <a:srgbClr val="002060"/>
                </a:solidFill>
                <a:effectLst/>
                <a:uLnTx/>
                <a:uFillTx/>
                <a:latin typeface="Arial"/>
                <a:ea typeface="+mn-ea"/>
                <a:cs typeface="+mn-cs"/>
              </a:rPr>
              <a:t>m</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17" name="Rectangle 16">
            <a:extLst>
              <a:ext uri="{FF2B5EF4-FFF2-40B4-BE49-F238E27FC236}">
                <a16:creationId xmlns:a16="http://schemas.microsoft.com/office/drawing/2014/main" id="{1E5D703F-3033-B9A5-EDAD-9CE2F1FBD87B}"/>
              </a:ext>
            </a:extLst>
          </p:cNvPr>
          <p:cNvSpPr/>
          <p:nvPr/>
        </p:nvSpPr>
        <p:spPr>
          <a:xfrm>
            <a:off x="8342337" y="705906"/>
            <a:ext cx="2000891" cy="875342"/>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Forecast Variance: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  In </a:t>
            </a:r>
            <a:r>
              <a:rPr kumimoji="0" lang="en-GB" sz="1400" b="1" i="0" u="none" strike="noStrike" kern="1200" cap="none" spc="0" normalizeH="0" baseline="0" noProof="0" dirty="0" err="1">
                <a:ln>
                  <a:noFill/>
                </a:ln>
                <a:solidFill>
                  <a:srgbClr val="002060"/>
                </a:solidFill>
                <a:effectLst/>
                <a:uLnTx/>
                <a:uFillTx/>
                <a:latin typeface="Arial"/>
                <a:ea typeface="+mn-ea"/>
                <a:cs typeface="+mn-cs"/>
              </a:rPr>
              <a:t>Mth</a:t>
            </a:r>
            <a:r>
              <a:rPr kumimoji="0" lang="en-GB" sz="1400" b="1" i="0" u="none" strike="noStrike" kern="1200" cap="none" spc="0" normalizeH="0" baseline="0" noProof="0" dirty="0">
                <a:ln>
                  <a:noFill/>
                </a:ln>
                <a:solidFill>
                  <a:srgbClr val="002060"/>
                </a:solidFill>
                <a:effectLst/>
                <a:uLnTx/>
                <a:uFillTx/>
                <a:latin typeface="Arial"/>
                <a:ea typeface="+mn-ea"/>
                <a:cs typeface="+mn-cs"/>
              </a:rPr>
              <a:t> vs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     Actual  </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18" name="Arrow: Up 17">
            <a:extLst>
              <a:ext uri="{FF2B5EF4-FFF2-40B4-BE49-F238E27FC236}">
                <a16:creationId xmlns:a16="http://schemas.microsoft.com/office/drawing/2014/main" id="{A5C233F3-D39F-D78E-D254-407B044B2C8C}"/>
              </a:ext>
            </a:extLst>
          </p:cNvPr>
          <p:cNvSpPr/>
          <p:nvPr/>
        </p:nvSpPr>
        <p:spPr>
          <a:xfrm>
            <a:off x="9766677" y="941490"/>
            <a:ext cx="606287" cy="568891"/>
          </a:xfrm>
          <a:prstGeom prst="up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C77BAF3F-06A3-E938-DF98-BA6CD6A1B0E3}"/>
              </a:ext>
            </a:extLst>
          </p:cNvPr>
          <p:cNvPicPr>
            <a:picLocks noChangeAspect="1"/>
          </p:cNvPicPr>
          <p:nvPr/>
        </p:nvPicPr>
        <p:blipFill>
          <a:blip r:embed="rId5"/>
          <a:stretch>
            <a:fillRect/>
          </a:stretch>
        </p:blipFill>
        <p:spPr>
          <a:xfrm>
            <a:off x="521208" y="1982935"/>
            <a:ext cx="5404104" cy="4060289"/>
          </a:xfrm>
          <a:prstGeom prst="rect">
            <a:avLst/>
          </a:prstGeom>
        </p:spPr>
      </p:pic>
      <p:pic>
        <p:nvPicPr>
          <p:cNvPr id="16" name="Picture 15">
            <a:extLst>
              <a:ext uri="{FF2B5EF4-FFF2-40B4-BE49-F238E27FC236}">
                <a16:creationId xmlns:a16="http://schemas.microsoft.com/office/drawing/2014/main" id="{20C25631-F691-8FFC-A0C7-5737BD09BECD}"/>
              </a:ext>
            </a:extLst>
          </p:cNvPr>
          <p:cNvPicPr>
            <a:picLocks noChangeAspect="1"/>
          </p:cNvPicPr>
          <p:nvPr/>
        </p:nvPicPr>
        <p:blipFill>
          <a:blip r:embed="rId6"/>
          <a:stretch>
            <a:fillRect/>
          </a:stretch>
        </p:blipFill>
        <p:spPr>
          <a:xfrm>
            <a:off x="6266690" y="2090013"/>
            <a:ext cx="4532374" cy="4103355"/>
          </a:xfrm>
          <a:prstGeom prst="rect">
            <a:avLst/>
          </a:prstGeom>
        </p:spPr>
      </p:pic>
    </p:spTree>
    <p:extLst>
      <p:ext uri="{BB962C8B-B14F-4D97-AF65-F5344CB8AC3E}">
        <p14:creationId xmlns:p14="http://schemas.microsoft.com/office/powerpoint/2010/main" val="3434263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8DFE2F-D8F0-8DA3-CFE5-3FFED8255BEB}"/>
            </a:ext>
          </a:extLst>
        </p:cNvPr>
        <p:cNvGrpSpPr/>
        <p:nvPr/>
      </p:nvGrpSpPr>
      <p:grpSpPr>
        <a:xfrm>
          <a:off x="0" y="0"/>
          <a:ext cx="0" cy="0"/>
          <a:chOff x="0" y="0"/>
          <a:chExt cx="0" cy="0"/>
        </a:xfrm>
      </p:grpSpPr>
      <p:sp>
        <p:nvSpPr>
          <p:cNvPr id="7" name="Subtitle 2">
            <a:extLst>
              <a:ext uri="{FF2B5EF4-FFF2-40B4-BE49-F238E27FC236}">
                <a16:creationId xmlns:a16="http://schemas.microsoft.com/office/drawing/2014/main" id="{3F34EB94-1BA2-570F-6265-A323AE02E3EA}"/>
              </a:ext>
            </a:extLst>
          </p:cNvPr>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small"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Summary: Income, Pay, Non-Pay</a:t>
            </a:r>
          </a:p>
        </p:txBody>
      </p:sp>
      <p:sp>
        <p:nvSpPr>
          <p:cNvPr id="16" name="TextBox 15">
            <a:extLst>
              <a:ext uri="{FF2B5EF4-FFF2-40B4-BE49-F238E27FC236}">
                <a16:creationId xmlns:a16="http://schemas.microsoft.com/office/drawing/2014/main" id="{4EAAE399-A8AB-D9C5-E579-22C93DFDA4CD}"/>
              </a:ext>
            </a:extLst>
          </p:cNvPr>
          <p:cNvSpPr txBox="1"/>
          <p:nvPr/>
        </p:nvSpPr>
        <p:spPr>
          <a:xfrm>
            <a:off x="68131" y="459664"/>
            <a:ext cx="4958181" cy="6315005"/>
          </a:xfrm>
          <a:prstGeom prst="roundRect">
            <a:avLst/>
          </a:prstGeom>
          <a:solidFill>
            <a:schemeClr val="bg1"/>
          </a:solidFill>
          <a:ln>
            <a:solidFill>
              <a:srgbClr val="002060"/>
            </a:solidFill>
          </a:ln>
        </p:spPr>
        <p:txBody>
          <a:bodyPr wrap="square" rtlCol="0">
            <a:normAutofit fontScale="85000" lnSpcReduction="20000"/>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lang="en-GB" sz="1100" b="1" dirty="0">
                <a:solidFill>
                  <a:srgbClr val="002060"/>
                </a:solidFill>
                <a:latin typeface="Arial" panose="020B0604020202020204" pitchFamily="34" charset="0"/>
                <a:cs typeface="Arial" panose="020B0604020202020204" pitchFamily="34" charset="0"/>
              </a:rPr>
              <a:t>Pay – £2.2m overspent YTD</a:t>
            </a:r>
          </a:p>
          <a:p>
            <a:pPr marR="0" lvl="0" algn="l" defTabSz="914400" rtl="0" eaLnBrk="1" fontAlgn="auto" latinLnBrk="0" hangingPunct="1">
              <a:lnSpc>
                <a:spcPct val="100000"/>
              </a:lnSpc>
              <a:spcBef>
                <a:spcPts val="0"/>
              </a:spcBef>
              <a:spcAft>
                <a:spcPts val="1200"/>
              </a:spcAft>
              <a:buClrTx/>
              <a:buSzTx/>
              <a:tabLst/>
              <a:defRPr/>
            </a:pPr>
            <a:r>
              <a:rPr kumimoji="0" lang="en-GB" sz="110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t>
            </a:r>
            <a:r>
              <a:rPr lang="en-GB" sz="1100" dirty="0">
                <a:solidFill>
                  <a:srgbClr val="002060"/>
                </a:solidFill>
                <a:latin typeface="Arial" panose="020B0604020202020204" pitchFamily="34" charset="0"/>
                <a:cs typeface="Arial" panose="020B0604020202020204" pitchFamily="34" charset="0"/>
              </a:rPr>
              <a:t>2.3</a:t>
            </a:r>
            <a:r>
              <a:rPr kumimoji="0" lang="en-GB" sz="110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m relates to nursing (registered and unregistered) reflecting ongoing challenges to reduce variable pay driven by unavailability due to both sickness and maternity alongside open unfunded bed capacity. Sickness management remains a priority with the rollout of the nursing transformation programme expected to support improvement through this year</a:t>
            </a:r>
            <a:r>
              <a:rPr lang="en-GB" sz="1100" dirty="0">
                <a:solidFill>
                  <a:srgbClr val="002060"/>
                </a:solidFill>
                <a:latin typeface="Arial" panose="020B0604020202020204" pitchFamily="34" charset="0"/>
                <a:cs typeface="Arial" panose="020B0604020202020204" pitchFamily="34" charset="0"/>
              </a:rPr>
              <a:t>. The most significant overspends is seen in front door services with the Emergency Department and Acute Medical Unit being the two highest overspending cost centres. </a:t>
            </a:r>
            <a:endParaRPr kumimoji="0" lang="en-GB" sz="110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R="0" lvl="0" algn="l" defTabSz="914400" rtl="0" eaLnBrk="1" fontAlgn="auto" latinLnBrk="0" hangingPunct="1">
              <a:lnSpc>
                <a:spcPct val="100000"/>
              </a:lnSpc>
              <a:spcBef>
                <a:spcPts val="0"/>
              </a:spcBef>
              <a:spcAft>
                <a:spcPts val="1200"/>
              </a:spcAft>
              <a:buClrTx/>
              <a:buSzTx/>
              <a:tabLst/>
              <a:defRPr/>
            </a:pPr>
            <a:r>
              <a:rPr lang="en-GB" sz="1100" b="0" dirty="0">
                <a:solidFill>
                  <a:srgbClr val="002060"/>
                </a:solidFill>
                <a:latin typeface="Arial" panose="020B0604020202020204" pitchFamily="34" charset="0"/>
                <a:cs typeface="Arial" panose="020B0604020202020204" pitchFamily="34" charset="0"/>
              </a:rPr>
              <a:t>£0.6m Medical staffing with continued variable pay challenges </a:t>
            </a:r>
            <a:r>
              <a:rPr lang="en-GB" sz="1100" dirty="0">
                <a:solidFill>
                  <a:srgbClr val="002060"/>
                </a:solidFill>
                <a:latin typeface="Arial" panose="020B0604020202020204" pitchFamily="34" charset="0"/>
                <a:cs typeface="Arial" panose="020B0604020202020204" pitchFamily="34" charset="0"/>
              </a:rPr>
              <a:t>to support acute rota gaps and cover requirements </a:t>
            </a:r>
            <a:r>
              <a:rPr lang="en-GB" sz="1100" dirty="0" err="1">
                <a:solidFill>
                  <a:srgbClr val="002060"/>
                </a:solidFill>
                <a:latin typeface="Arial" panose="020B0604020202020204" pitchFamily="34" charset="0"/>
                <a:cs typeface="Arial" panose="020B0604020202020204" pitchFamily="34" charset="0"/>
              </a:rPr>
              <a:t>particulalry</a:t>
            </a:r>
            <a:r>
              <a:rPr lang="en-GB" sz="1100" dirty="0">
                <a:solidFill>
                  <a:srgbClr val="002060"/>
                </a:solidFill>
                <a:latin typeface="Arial" panose="020B0604020202020204" pitchFamily="34" charset="0"/>
                <a:cs typeface="Arial" panose="020B0604020202020204" pitchFamily="34" charset="0"/>
              </a:rPr>
              <a:t> in OMFS, Cardiology and Burns &amp; Plastics. Recruitment expected to support the OMFS position has taken place, and a trajectory of improvement options is being developed for other services. Pathology is also overspent on medical pay and developing a multifactorial plan for longer term sustainability.</a:t>
            </a:r>
          </a:p>
          <a:p>
            <a:pPr marR="0" lvl="0" algn="l" defTabSz="914400" rtl="0" eaLnBrk="1" fontAlgn="auto" latinLnBrk="0" hangingPunct="1">
              <a:lnSpc>
                <a:spcPct val="100000"/>
              </a:lnSpc>
              <a:spcBef>
                <a:spcPts val="0"/>
              </a:spcBef>
              <a:spcAft>
                <a:spcPts val="1200"/>
              </a:spcAft>
              <a:buClrTx/>
              <a:buSzTx/>
              <a:tabLst/>
              <a:defRPr/>
            </a:pPr>
            <a:r>
              <a:rPr kumimoji="0" lang="en-GB" sz="11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£0.</a:t>
            </a:r>
            <a:r>
              <a:rPr lang="en-GB" sz="1100" dirty="0">
                <a:solidFill>
                  <a:srgbClr val="002060"/>
                </a:solidFill>
                <a:latin typeface="Arial" panose="020B0604020202020204" pitchFamily="34" charset="0"/>
                <a:cs typeface="Arial" panose="020B0604020202020204" pitchFamily="34" charset="0"/>
              </a:rPr>
              <a:t>3</a:t>
            </a:r>
            <a:r>
              <a:rPr kumimoji="0" lang="en-GB" sz="11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m under spend</a:t>
            </a:r>
            <a:r>
              <a:rPr lang="en-GB" sz="1100" dirty="0">
                <a:solidFill>
                  <a:srgbClr val="002060"/>
                </a:solidFill>
                <a:latin typeface="Arial" panose="020B0604020202020204" pitchFamily="34" charset="0"/>
                <a:cs typeface="Arial" panose="020B0604020202020204" pitchFamily="34" charset="0"/>
              </a:rPr>
              <a:t> on A&amp;C staff offsets these pressures but is mainly due to long term vacancies included in the underlying assessment. A number have been dis-established already, with further discussions ongoing. </a:t>
            </a:r>
          </a:p>
          <a:p>
            <a:pPr marR="0" lvl="0" algn="l" defTabSz="914400" rtl="0" eaLnBrk="1" fontAlgn="auto" latinLnBrk="0" hangingPunct="1">
              <a:lnSpc>
                <a:spcPct val="100000"/>
              </a:lnSpc>
              <a:spcBef>
                <a:spcPts val="0"/>
              </a:spcBef>
              <a:spcAft>
                <a:spcPts val="1200"/>
              </a:spcAft>
              <a:buClrTx/>
              <a:buSzTx/>
              <a:tabLst/>
              <a:defRPr/>
            </a:pPr>
            <a:r>
              <a:rPr lang="en-GB" sz="1100" b="1" dirty="0">
                <a:solidFill>
                  <a:srgbClr val="002060"/>
                </a:solidFill>
                <a:latin typeface="Arial" panose="020B0604020202020204" pitchFamily="34" charset="0"/>
                <a:cs typeface="Arial" panose="020B0604020202020204" pitchFamily="34" charset="0"/>
              </a:rPr>
              <a:t>Non-Pay £10.2m overspent YTD</a:t>
            </a:r>
          </a:p>
          <a:p>
            <a:pPr marR="0" lvl="0" algn="l" defTabSz="914400" rtl="0" eaLnBrk="1" fontAlgn="auto" latinLnBrk="0" hangingPunct="1">
              <a:lnSpc>
                <a:spcPct val="100000"/>
              </a:lnSpc>
              <a:spcBef>
                <a:spcPts val="0"/>
              </a:spcBef>
              <a:spcAft>
                <a:spcPts val="1200"/>
              </a:spcAft>
              <a:buClrTx/>
              <a:buSzTx/>
              <a:tabLst/>
              <a:defRPr/>
            </a:pPr>
            <a:r>
              <a:rPr lang="en-GB" sz="1100" dirty="0">
                <a:solidFill>
                  <a:srgbClr val="002060"/>
                </a:solidFill>
                <a:latin typeface="Arial" panose="020B0604020202020204" pitchFamily="34" charset="0"/>
                <a:cs typeface="Arial" panose="020B0604020202020204" pitchFamily="34" charset="0"/>
              </a:rPr>
              <a:t>£5.0m unachieved cost improvements against the 2026/27 target. This is partly due to delivery phasing increasing in the latter part of the year, and partly due to the overall cost improvement plan shortfall which is £12.9m as at month 3.</a:t>
            </a:r>
          </a:p>
          <a:p>
            <a:pPr marR="0" lvl="0" algn="l" defTabSz="914400" rtl="0" eaLnBrk="1" fontAlgn="auto" latinLnBrk="0" hangingPunct="1">
              <a:lnSpc>
                <a:spcPct val="100000"/>
              </a:lnSpc>
              <a:spcBef>
                <a:spcPts val="0"/>
              </a:spcBef>
              <a:spcAft>
                <a:spcPts val="1200"/>
              </a:spcAft>
              <a:buClrTx/>
              <a:buSzTx/>
              <a:tabLst/>
              <a:defRPr/>
            </a:pPr>
            <a:r>
              <a:rPr kumimoji="0" lang="en-GB" sz="110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t>
            </a:r>
            <a:r>
              <a:rPr lang="en-GB" sz="1100" dirty="0">
                <a:solidFill>
                  <a:srgbClr val="002060"/>
                </a:solidFill>
                <a:latin typeface="Arial" panose="020B0604020202020204" pitchFamily="34" charset="0"/>
                <a:cs typeface="Arial" panose="020B0604020202020204" pitchFamily="34" charset="0"/>
              </a:rPr>
              <a:t>2.5</a:t>
            </a:r>
            <a:r>
              <a:rPr kumimoji="0" lang="en-GB" sz="110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m unachieved prior year cost improvements.</a:t>
            </a:r>
          </a:p>
          <a:p>
            <a:pPr marR="0" lvl="0" algn="l" defTabSz="914400" rtl="0" eaLnBrk="1" fontAlgn="auto" latinLnBrk="0" hangingPunct="1">
              <a:lnSpc>
                <a:spcPct val="100000"/>
              </a:lnSpc>
              <a:spcBef>
                <a:spcPts val="0"/>
              </a:spcBef>
              <a:spcAft>
                <a:spcPts val="1200"/>
              </a:spcAft>
              <a:buClrTx/>
              <a:buSzTx/>
              <a:tabLst/>
              <a:defRPr/>
            </a:pPr>
            <a:r>
              <a:rPr lang="en-GB" sz="1100" dirty="0">
                <a:solidFill>
                  <a:srgbClr val="002060"/>
                </a:solidFill>
                <a:latin typeface="Arial" panose="020B0604020202020204" pitchFamily="34" charset="0"/>
                <a:cs typeface="Arial" panose="020B0604020202020204" pitchFamily="34" charset="0"/>
              </a:rPr>
              <a:t>£2.2m clinical services and supplies pressures, £0.4m drugs, £0.2m blood products, £0.4m Pathology Managed Service Contracts,  £0.6m specialist services (limbs and devices) offset by income, £0.2m maintenance contracts under review and other smaller drivers across all consumables. All are activity driven and are being reviewed with clinical and procurement teams to improve pricing, stock management and product standardisation.</a:t>
            </a:r>
          </a:p>
          <a:p>
            <a:pPr marR="0" lvl="0" algn="l" defTabSz="914400" rtl="0" eaLnBrk="1" fontAlgn="auto" latinLnBrk="0" hangingPunct="1">
              <a:lnSpc>
                <a:spcPct val="100000"/>
              </a:lnSpc>
              <a:spcBef>
                <a:spcPts val="0"/>
              </a:spcBef>
              <a:spcAft>
                <a:spcPts val="1200"/>
              </a:spcAft>
              <a:buClrTx/>
              <a:buSzTx/>
              <a:tabLst/>
              <a:defRPr/>
            </a:pPr>
            <a:r>
              <a:rPr lang="en-GB" sz="1100" dirty="0">
                <a:solidFill>
                  <a:srgbClr val="002060"/>
                </a:solidFill>
                <a:latin typeface="Arial" panose="020B0604020202020204" pitchFamily="34" charset="0"/>
                <a:cs typeface="Arial" panose="020B0604020202020204" pitchFamily="34" charset="0"/>
              </a:rPr>
              <a:t>Other pressures on equipment hire, postage and outsourcing to support Pathology activity are being actively managed and expect to reduce through the year.</a:t>
            </a:r>
          </a:p>
          <a:p>
            <a:pPr marR="0" lvl="0" algn="l" defTabSz="914400" rtl="0" eaLnBrk="1" fontAlgn="auto" latinLnBrk="0" hangingPunct="1">
              <a:lnSpc>
                <a:spcPct val="100000"/>
              </a:lnSpc>
              <a:spcBef>
                <a:spcPts val="0"/>
              </a:spcBef>
              <a:spcAft>
                <a:spcPts val="1200"/>
              </a:spcAft>
              <a:buClrTx/>
              <a:buSzTx/>
              <a:tabLst/>
              <a:defRPr/>
            </a:pPr>
            <a:r>
              <a:rPr kumimoji="0" lang="en-GB" sz="11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Income £0.1m over-achieved </a:t>
            </a:r>
            <a:r>
              <a:rPr lang="en-GB" sz="1100" b="1" dirty="0">
                <a:solidFill>
                  <a:srgbClr val="002060"/>
                </a:solidFill>
                <a:latin typeface="Arial" panose="020B0604020202020204" pitchFamily="34" charset="0"/>
                <a:cs typeface="Arial" panose="020B0604020202020204" pitchFamily="34" charset="0"/>
              </a:rPr>
              <a:t>YTD</a:t>
            </a:r>
            <a:endParaRPr kumimoji="0" lang="en-GB" sz="11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R="0" lvl="0" algn="l" defTabSz="914400" rtl="0" eaLnBrk="1" fontAlgn="auto" latinLnBrk="0" hangingPunct="1">
              <a:lnSpc>
                <a:spcPct val="100000"/>
              </a:lnSpc>
              <a:spcBef>
                <a:spcPts val="0"/>
              </a:spcBef>
              <a:spcAft>
                <a:spcPts val="1200"/>
              </a:spcAft>
              <a:buClrTx/>
              <a:buSzTx/>
              <a:tabLst/>
              <a:defRPr/>
            </a:pPr>
            <a:r>
              <a:rPr lang="en-GB" sz="1100" dirty="0">
                <a:solidFill>
                  <a:srgbClr val="002060"/>
                </a:solidFill>
                <a:latin typeface="Arial" panose="020B0604020202020204" pitchFamily="34" charset="0"/>
                <a:cs typeface="Arial" panose="020B0604020202020204" pitchFamily="34" charset="0"/>
              </a:rPr>
              <a:t>Overperformance on the JCC contract (£0.2m) and other Health Board income (£0.1m) support our clinical consumables spend. However, there are small income shortfalls against longstanding income generation targets, where the capacity is now focussed on achieving performance for Swansea Bay patients, these targets are under review with relevant management and clinical teams.</a:t>
            </a:r>
            <a:endParaRPr kumimoji="0" lang="en-GB" sz="110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pic>
        <p:nvPicPr>
          <p:cNvPr id="3" name="Picture 2">
            <a:extLst>
              <a:ext uri="{FF2B5EF4-FFF2-40B4-BE49-F238E27FC236}">
                <a16:creationId xmlns:a16="http://schemas.microsoft.com/office/drawing/2014/main" id="{13555709-8223-324A-AC29-E8077D338550}"/>
              </a:ext>
            </a:extLst>
          </p:cNvPr>
          <p:cNvPicPr>
            <a:picLocks noChangeAspect="1"/>
          </p:cNvPicPr>
          <p:nvPr/>
        </p:nvPicPr>
        <p:blipFill>
          <a:blip r:embed="rId3"/>
          <a:stretch>
            <a:fillRect/>
          </a:stretch>
        </p:blipFill>
        <p:spPr>
          <a:xfrm>
            <a:off x="8630386" y="3142137"/>
            <a:ext cx="3493483" cy="2372522"/>
          </a:xfrm>
          <a:prstGeom prst="rect">
            <a:avLst/>
          </a:prstGeom>
        </p:spPr>
      </p:pic>
      <p:pic>
        <p:nvPicPr>
          <p:cNvPr id="5" name="Picture 4">
            <a:extLst>
              <a:ext uri="{FF2B5EF4-FFF2-40B4-BE49-F238E27FC236}">
                <a16:creationId xmlns:a16="http://schemas.microsoft.com/office/drawing/2014/main" id="{429831D4-0688-11D8-3C09-D2C4A366C977}"/>
              </a:ext>
            </a:extLst>
          </p:cNvPr>
          <p:cNvPicPr>
            <a:picLocks noChangeAspect="1"/>
          </p:cNvPicPr>
          <p:nvPr/>
        </p:nvPicPr>
        <p:blipFill>
          <a:blip r:embed="rId4"/>
          <a:stretch>
            <a:fillRect/>
          </a:stretch>
        </p:blipFill>
        <p:spPr>
          <a:xfrm>
            <a:off x="5072932" y="459664"/>
            <a:ext cx="3440962" cy="2519841"/>
          </a:xfrm>
          <a:prstGeom prst="rect">
            <a:avLst/>
          </a:prstGeom>
        </p:spPr>
      </p:pic>
      <p:pic>
        <p:nvPicPr>
          <p:cNvPr id="9" name="Picture 8">
            <a:extLst>
              <a:ext uri="{FF2B5EF4-FFF2-40B4-BE49-F238E27FC236}">
                <a16:creationId xmlns:a16="http://schemas.microsoft.com/office/drawing/2014/main" id="{093FB221-302C-1927-CA5B-188EF63BFA32}"/>
              </a:ext>
            </a:extLst>
          </p:cNvPr>
          <p:cNvPicPr>
            <a:picLocks noChangeAspect="1"/>
          </p:cNvPicPr>
          <p:nvPr/>
        </p:nvPicPr>
        <p:blipFill>
          <a:blip r:embed="rId5"/>
          <a:stretch>
            <a:fillRect/>
          </a:stretch>
        </p:blipFill>
        <p:spPr>
          <a:xfrm>
            <a:off x="8630386" y="459664"/>
            <a:ext cx="3493483" cy="2519841"/>
          </a:xfrm>
          <a:prstGeom prst="rect">
            <a:avLst/>
          </a:prstGeom>
        </p:spPr>
      </p:pic>
      <p:pic>
        <p:nvPicPr>
          <p:cNvPr id="13" name="Picture 12">
            <a:extLst>
              <a:ext uri="{FF2B5EF4-FFF2-40B4-BE49-F238E27FC236}">
                <a16:creationId xmlns:a16="http://schemas.microsoft.com/office/drawing/2014/main" id="{6E8EC8C7-43B5-494C-C988-9D6377D801C4}"/>
              </a:ext>
            </a:extLst>
          </p:cNvPr>
          <p:cNvPicPr>
            <a:picLocks noChangeAspect="1"/>
          </p:cNvPicPr>
          <p:nvPr/>
        </p:nvPicPr>
        <p:blipFill>
          <a:blip r:embed="rId6"/>
          <a:stretch>
            <a:fillRect/>
          </a:stretch>
        </p:blipFill>
        <p:spPr>
          <a:xfrm>
            <a:off x="5046671" y="3142137"/>
            <a:ext cx="3493483" cy="2372522"/>
          </a:xfrm>
          <a:prstGeom prst="rect">
            <a:avLst/>
          </a:prstGeom>
        </p:spPr>
      </p:pic>
    </p:spTree>
    <p:extLst>
      <p:ext uri="{BB962C8B-B14F-4D97-AF65-F5344CB8AC3E}">
        <p14:creationId xmlns:p14="http://schemas.microsoft.com/office/powerpoint/2010/main" val="32959986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4C1A275B-AF09-4E04-BE75-71DAA2E43AB2}">
  <ds:schemaRefs>
    <ds:schemaRef ds:uri="http://schemas.microsoft.com/sharepoint/v3/contenttype/forms"/>
  </ds:schemaRefs>
</ds:datastoreItem>
</file>

<file path=customXml/itemProps2.xml><?xml version="1.0" encoding="utf-8"?>
<ds:datastoreItem xmlns:ds="http://schemas.openxmlformats.org/officeDocument/2006/customXml" ds:itemID="{A3202E87-8859-414A-86D2-33222FB0E2AA}"/>
</file>

<file path=customXml/itemProps3.xml><?xml version="1.0" encoding="utf-8"?>
<ds:datastoreItem xmlns:ds="http://schemas.openxmlformats.org/officeDocument/2006/customXml" ds:itemID="{D05A49B4-D647-44EA-BE41-380F6081D2DC}">
  <ds:schemaRefs>
    <ds:schemaRef ds:uri="http://schemas.openxmlformats.org/package/2006/metadata/core-properties"/>
    <ds:schemaRef ds:uri="http://purl.org/dc/elements/1.1/"/>
    <ds:schemaRef ds:uri="http://schemas.microsoft.com/office/2006/metadata/properties"/>
    <ds:schemaRef ds:uri="http://purl.org/dc/terms/"/>
    <ds:schemaRef ds:uri="http://schemas.microsoft.com/office/infopath/2007/PartnerControls"/>
    <ds:schemaRef ds:uri="http://purl.org/dc/dcmitype/"/>
    <ds:schemaRef ds:uri="http://schemas.microsoft.com/office/2006/documentManagement/types"/>
    <ds:schemaRef ds:uri="44db3db7-1523-4826-83fd-741d9b441697"/>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57124</TotalTime>
  <Words>1234</Words>
  <Application>Microsoft Office PowerPoint</Application>
  <PresentationFormat>Widescreen</PresentationFormat>
  <Paragraphs>129</Paragraphs>
  <Slides>17</Slides>
  <Notes>15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Helen Mountford (Swansea Bay UHB - Finance )</cp:lastModifiedBy>
  <cp:revision>328</cp:revision>
  <dcterms:created xsi:type="dcterms:W3CDTF">2024-04-17T08:36:36Z</dcterms:created>
  <dcterms:modified xsi:type="dcterms:W3CDTF">2026-07-21T14:46:50Z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