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4"/>
  </p:notesMasterIdLst>
  <p:sldIdLst>
    <p:sldId id="257" r:id="rId6"/>
    <p:sldId id="310" r:id="rId7"/>
    <p:sldId id="313" r:id="rId8"/>
    <p:sldId id="311" r:id="rId9"/>
    <p:sldId id="314" r:id="rId10"/>
    <p:sldId id="315" r:id="rId11"/>
    <p:sldId id="312" r:id="rId12"/>
    <p:sldId id="322" r:id="rId13"/>
    <p:sldId id="309" r:id="rId14"/>
    <p:sldId id="291" r:id="rId15"/>
    <p:sldId id="308" r:id="rId16"/>
    <p:sldId id="321" r:id="rId17"/>
    <p:sldId id="283" r:id="rId18"/>
    <p:sldId id="319" r:id="rId19"/>
    <p:sldId id="320" r:id="rId20"/>
    <p:sldId id="316" r:id="rId21"/>
    <p:sldId id="317" r:id="rId22"/>
    <p:sldId id="31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7CBE5EA-C5E6-24CE-86D9-5CE555207943}" name="Sally Killian (Swansea Bay UHB - Finance)" initials="SK" userId="S::Sally.Killian@wales.nhs.uk::5eb0687f-c3ea-42fc-ac53-971dc347676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 id="2" name="Ceri Gimblett (Swansea Bay UHB - Neath Port Talbot and Singleton Service Group)" initials="CG(BU-NPTaSSG" lastIdx="8" clrIdx="1">
    <p:extLst>
      <p:ext uri="{19B8F6BF-5375-455C-9EA6-DF929625EA0E}">
        <p15:presenceInfo xmlns:p15="http://schemas.microsoft.com/office/powerpoint/2012/main" userId="S-1-5-21-978635462-3828570294-627434887-268152" providerId="AD"/>
      </p:ext>
    </p:extLst>
  </p:cmAuthor>
  <p:cmAuthor id="3" name="Tomos Williams (Swansea Bay UHB - Finance)" initials="TW" lastIdx="10" clrIdx="2">
    <p:extLst>
      <p:ext uri="{19B8F6BF-5375-455C-9EA6-DF929625EA0E}">
        <p15:presenceInfo xmlns:p15="http://schemas.microsoft.com/office/powerpoint/2012/main" userId="S::Tomos.Williams8@wales.nhs.uk::d7ff7a98-0519-4ae8-8cd2-d4875c04e0b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B9BD5"/>
    <a:srgbClr val="FFFCF3"/>
    <a:srgbClr val="FFF9E7"/>
    <a:srgbClr val="FFF6D9"/>
    <a:srgbClr val="FFF3CD"/>
    <a:srgbClr val="FFEBAB"/>
    <a:srgbClr val="FFE38B"/>
    <a:srgbClr val="FFF2C9"/>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831" autoAdjust="0"/>
  </p:normalViewPr>
  <p:slideViewPr>
    <p:cSldViewPr snapToGrid="0">
      <p:cViewPr varScale="1">
        <p:scale>
          <a:sx n="99" d="100"/>
          <a:sy n="99" d="100"/>
        </p:scale>
        <p:origin x="103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23/07/2026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dirty="0"/>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a:t>
            </a:fld>
            <a:endParaRPr lang="en-GB" dirty="0"/>
          </a:p>
        </p:txBody>
      </p:sp>
    </p:spTree>
    <p:extLst>
      <p:ext uri="{BB962C8B-B14F-4D97-AF65-F5344CB8AC3E}">
        <p14:creationId xmlns:p14="http://schemas.microsoft.com/office/powerpoint/2010/main" val="2944258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13</a:t>
            </a:fld>
            <a:endParaRPr lang="en-GB" dirty="0"/>
          </a:p>
        </p:txBody>
      </p:sp>
    </p:spTree>
    <p:extLst>
      <p:ext uri="{BB962C8B-B14F-4D97-AF65-F5344CB8AC3E}">
        <p14:creationId xmlns:p14="http://schemas.microsoft.com/office/powerpoint/2010/main" val="14512685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1E9D5-9BEB-5D16-9D00-04529E890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904F51-B05A-23A9-73B4-A3B83E3BD6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9B0737-92ED-9A98-E247-9A6ADE8E1B8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0653E84-3E3C-0359-21DE-8DD03FFCF0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2886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A38BF-BBD3-CDA4-8A60-821DE4F7C0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737697-E72D-2B32-5ABF-16D855DD86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547876-93B4-EF12-2ACB-5E30631D1CE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64D01F5-BB8E-C306-23B4-1E8478C0A5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8283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F1EA1-419D-19A8-5857-824514A32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7EEE6C-1929-BBB8-08B8-C48F1B7413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7A41A3-9B0D-51C1-9BBD-E33485FEDFE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15B03CB-C549-610B-5379-E70F5CC13C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02422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29CC-37D4-DEF0-FAFD-8FAEE9FAFB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BC4680-BD91-CF76-ADE7-8F8473E04F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E6CBA4-F28D-DBE9-A8AB-E3B93A98650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405FADB-A532-D418-8ADB-F0E778F520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33729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5A0F1-FDB5-8867-8C01-D49E82B0D2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C04313-5688-E42E-05B2-5D92CECF8E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3B32B2-86DA-8775-FFAA-D6CB2A7A24F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9033BBA-DA76-D52A-9792-F98942A8F7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77315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9C39A-F24A-B3F2-9B2C-5A545D64C0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100B3-D51E-5EE0-7A01-037B97618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6FB03B-3BCA-DE32-49E3-5EF7138A735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A5D68BF-3860-DBC2-8470-F9B5E8C1F6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65971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F6283-DDC6-0008-444A-28DC1BCF8D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E6BE7-CBD2-9789-9E0F-A908B2AA1A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50947C-96EC-1BDB-0D34-1C8BEA620C0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355E0A6-3AB2-4D72-BB33-FF744E884C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68032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D8DFB-1CEF-3958-36D8-0DF7E26E7F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F05B08-9A4D-3409-7060-1F03E905AA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315AD7-A3E4-E574-5035-A1F6BA353B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7E93D0B-E3D4-0A40-0946-672159F0B4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4412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6BBF3-C25F-0E24-2635-8B6C2AB269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B9EC4E-45F4-4A7B-CAC6-E2A7FC7777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A2F735-5751-74F6-418A-2B09982884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C62ADCC-732B-866C-C528-3D32273A9F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7193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47863-B08C-9879-EAFC-ABB0F40844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484611-6F58-4FA3-B1E6-B1B87BD67C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99B7DF-8B92-15A0-5C5C-83070DD7D7A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363051D-CD50-A522-B0E5-B4F3BA3FE9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40556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E0BDE-1EAE-A00E-0438-09FDE6BC06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AA0C92-37FF-C5D4-E920-B9A94B481A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E7891-AC84-280B-003F-FD65F503C4D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FD30B9E-D752-AE17-7FC5-BECDA8A044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3325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AB4EB-94A7-E52E-EF04-2EE3C6DC71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4F8E2F-822E-5A77-9451-BEFEE7ECC6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C648E2-8734-5B94-43DF-8643121E486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F00B47D-ED85-9140-1AD5-931921FDC5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6848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0AEF9-45CF-FCDE-DBA9-04BBBD2CC1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3BF250-7AB5-E0A5-0C37-DF09C08FD2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247875-D9C4-F664-5992-FE3C835E2BB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33B821C-FB68-0A9D-E436-29E5153DA2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54417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23/07/2026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23/07/2026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23/07/2026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23/07/2026</a:t>
            </a:fld>
            <a:endParaRPr lang="en-GB" dirty="0"/>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23/07/2026</a:t>
            </a:fld>
            <a:endParaRPr lang="en-GB" dirty="0"/>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23/07/2026</a:t>
            </a:fld>
            <a:endParaRPr lang="en-GB" dirty="0"/>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23/07/2026</a:t>
            </a:fld>
            <a:endParaRPr lang="en-GB" dirty="0"/>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23/07/2026</a:t>
            </a:fld>
            <a:endParaRPr lang="en-GB" dirty="0"/>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23/07/2026</a:t>
            </a:fld>
            <a:endParaRPr lang="en-GB" dirty="0"/>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23/07/2026</a:t>
            </a:fld>
            <a:endParaRPr lang="en-GB" dirty="0"/>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23/07/2026</a:t>
            </a:fld>
            <a:endParaRPr lang="en-GB" dirty="0"/>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23/07/2026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23/07/2026</a:t>
            </a:fld>
            <a:endParaRPr lang="en-GB" dirty="0"/>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23/07/2026</a:t>
            </a:fld>
            <a:endParaRPr lang="en-GB" dirty="0"/>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23/07/2026</a:t>
            </a:fld>
            <a:endParaRPr lang="en-GB" dirty="0"/>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7F23A-03EA-4B31-B44C-62643CAF2B3E}" type="datetimeFigureOut">
              <a:rPr lang="en-GB" smtClean="0"/>
              <a:t>23/07/2026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9B7F23A-03EA-4B31-B44C-62643CAF2B3E}" type="datetimeFigureOut">
              <a:rPr lang="en-GB" smtClean="0"/>
              <a:t>23/07/2026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9B7F23A-03EA-4B31-B44C-62643CAF2B3E}" type="datetimeFigureOut">
              <a:rPr lang="en-GB" smtClean="0"/>
              <a:t>23/07/2026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B7F23A-03EA-4B31-B44C-62643CAF2B3E}" type="datetimeFigureOut">
              <a:rPr lang="en-GB" smtClean="0"/>
              <a:t>23/07/2026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7F23A-03EA-4B31-B44C-62643CAF2B3E}" type="datetimeFigureOut">
              <a:rPr lang="en-GB" smtClean="0"/>
              <a:t>23/07/2026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23/07/2026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23/07/2026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7F23A-03EA-4B31-B44C-62643CAF2B3E}" type="datetimeFigureOut">
              <a:rPr lang="en-GB" smtClean="0"/>
              <a:t>23/07/2026</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dirty="0"/>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dirty="0"/>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dirty="0"/>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emf"/><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7.emf"/><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9.emf"/><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319208" y="1394269"/>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37194" y="3176868"/>
            <a:ext cx="8656005" cy="1107813"/>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Neath Port Talbot &amp; Singleton Service Group</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37194" y="4436706"/>
            <a:ext cx="8656005" cy="397940"/>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rPr>
              <a:t>28/07/2026</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Summary</a:t>
            </a:r>
          </a:p>
        </p:txBody>
      </p:sp>
      <p:sp>
        <p:nvSpPr>
          <p:cNvPr id="10" name="Rounded Rectangle 9">
            <a:extLst>
              <a:ext uri="{FF2B5EF4-FFF2-40B4-BE49-F238E27FC236}">
                <a16:creationId xmlns:a16="http://schemas.microsoft.com/office/drawing/2014/main" id="{CFE4FAA5-F3A2-E660-14D5-4C544892B5DA}"/>
              </a:ext>
            </a:extLst>
          </p:cNvPr>
          <p:cNvSpPr/>
          <p:nvPr/>
        </p:nvSpPr>
        <p:spPr>
          <a:xfrm>
            <a:off x="5736655" y="2054657"/>
            <a:ext cx="6237171" cy="4615650"/>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r>
              <a:rPr lang="en-GB" sz="950" b="1" dirty="0">
                <a:solidFill>
                  <a:srgbClr val="002060"/>
                </a:solidFill>
                <a:latin typeface="Arial" panose="020B0604020202020204" pitchFamily="34" charset="0"/>
                <a:cs typeface="Arial" panose="020B0604020202020204" pitchFamily="34" charset="0"/>
              </a:rPr>
              <a:t>Pay Position and Key Drivers</a:t>
            </a:r>
          </a:p>
          <a:p>
            <a:endParaRPr lang="en-GB" sz="950" dirty="0">
              <a:solidFill>
                <a:srgbClr val="002060"/>
              </a:solidFill>
              <a:latin typeface="Arial" panose="020B0604020202020204" pitchFamily="34" charset="0"/>
              <a:cs typeface="Arial" panose="020B0604020202020204" pitchFamily="34" charset="0"/>
            </a:endParaRPr>
          </a:p>
          <a:p>
            <a:r>
              <a:rPr lang="en-GB" sz="950" dirty="0">
                <a:solidFill>
                  <a:srgbClr val="002060"/>
                </a:solidFill>
                <a:latin typeface="Arial" panose="020B0604020202020204" pitchFamily="34" charset="0"/>
                <a:cs typeface="Arial" panose="020B0604020202020204" pitchFamily="34" charset="0"/>
              </a:rPr>
              <a:t>The 2026/27 medical pay award uplift, including the YTD arrears element, has been paid within the M3 position, with corresponding budget received to offset the financial impact.  The pay position should therefore be viewed net of this adjustment.</a:t>
            </a:r>
          </a:p>
          <a:p>
            <a:endParaRPr lang="en-GB" sz="950" dirty="0">
              <a:solidFill>
                <a:srgbClr val="002060"/>
              </a:solidFill>
              <a:latin typeface="Arial" panose="020B0604020202020204" pitchFamily="34" charset="0"/>
              <a:cs typeface="Arial" panose="020B0604020202020204" pitchFamily="34" charset="0"/>
            </a:endParaRPr>
          </a:p>
          <a:p>
            <a:r>
              <a:rPr lang="en-GB" sz="950" dirty="0">
                <a:solidFill>
                  <a:srgbClr val="002060"/>
                </a:solidFill>
                <a:latin typeface="Arial" panose="020B0604020202020204" pitchFamily="34" charset="0"/>
                <a:cs typeface="Arial" panose="020B0604020202020204" pitchFamily="34" charset="0"/>
              </a:rPr>
              <a:t>Within the Surgery Division, Anaesthetics pay overspend remains one of the most significant cost pressures.  The adverse variance is broadly split between Consultant staffing (£150k overspend in month) and Junior doctor expenditure (£157k overspend in month).  A significant proportion of the pressure relates to variable pay costs, which account for £321k of the total in month overspend, highlighting ongoing challenges in covering service demand.</a:t>
            </a:r>
          </a:p>
          <a:p>
            <a:endParaRPr lang="en-GB" sz="950" dirty="0">
              <a:solidFill>
                <a:srgbClr val="002060"/>
              </a:solidFill>
              <a:latin typeface="Arial" panose="020B0604020202020204" pitchFamily="34" charset="0"/>
              <a:cs typeface="Arial" panose="020B0604020202020204" pitchFamily="34" charset="0"/>
            </a:endParaRPr>
          </a:p>
          <a:p>
            <a:r>
              <a:rPr lang="en-GB" sz="950" dirty="0">
                <a:solidFill>
                  <a:srgbClr val="002060"/>
                </a:solidFill>
                <a:latin typeface="Arial" panose="020B0604020202020204" pitchFamily="34" charset="0"/>
                <a:cs typeface="Arial" panose="020B0604020202020204" pitchFamily="34" charset="0"/>
              </a:rPr>
              <a:t>Current pay overspends across several clinical services continue to be mitigated by favourable positions elsewhere in the Service Group, including Patient Access, Medical Physics &amp; clinical Engineering (MPCE), Ophthalmology, Neath Surgical wards, Theatres, Community Paediatrics, Neonatal Services, Midwifery and Gynaecology.  Whilst this has helped contain the overall pay position, any reduction in the level of underspending within these services would increase the visibility of underlying pay pressures and reduce the Service Group’s capacity to absorb overspends in challenged areas.</a:t>
            </a:r>
          </a:p>
          <a:p>
            <a:endParaRPr lang="en-GB" sz="950" dirty="0">
              <a:solidFill>
                <a:srgbClr val="002060"/>
              </a:solidFill>
              <a:latin typeface="Arial" panose="020B0604020202020204" pitchFamily="34" charset="0"/>
              <a:cs typeface="Arial" panose="020B0604020202020204" pitchFamily="34" charset="0"/>
            </a:endParaRPr>
          </a:p>
          <a:p>
            <a:r>
              <a:rPr lang="en-GB" sz="950" b="1" dirty="0">
                <a:solidFill>
                  <a:srgbClr val="002060"/>
                </a:solidFill>
                <a:latin typeface="Arial" panose="020B0604020202020204" pitchFamily="34" charset="0"/>
                <a:cs typeface="Arial" panose="020B0604020202020204" pitchFamily="34" charset="0"/>
              </a:rPr>
              <a:t>Variable Pay</a:t>
            </a:r>
          </a:p>
          <a:p>
            <a:endParaRPr lang="en-GB" sz="950" b="1" dirty="0">
              <a:solidFill>
                <a:srgbClr val="002060"/>
              </a:solidFill>
              <a:latin typeface="Arial" panose="020B0604020202020204" pitchFamily="34" charset="0"/>
              <a:cs typeface="Arial" panose="020B0604020202020204" pitchFamily="34" charset="0"/>
            </a:endParaRPr>
          </a:p>
          <a:p>
            <a:r>
              <a:rPr lang="en-GB" sz="950" dirty="0">
                <a:solidFill>
                  <a:srgbClr val="002060"/>
                </a:solidFill>
                <a:latin typeface="Arial" panose="020B0604020202020204" pitchFamily="34" charset="0"/>
                <a:cs typeface="Arial" panose="020B0604020202020204" pitchFamily="34" charset="0"/>
              </a:rPr>
              <a:t>Nursing variable pay expenditure reduced during M3, with spend £120k lower than the average reported across M1 and M2.  This improvement was primarily driven by a £60k reduction within Ward 4, following the closure of additional bed capacity during June.</a:t>
            </a:r>
          </a:p>
          <a:p>
            <a:endParaRPr lang="en-GB" sz="950" dirty="0">
              <a:solidFill>
                <a:srgbClr val="002060"/>
              </a:solidFill>
              <a:latin typeface="Arial" panose="020B0604020202020204" pitchFamily="34" charset="0"/>
              <a:cs typeface="Arial" panose="020B0604020202020204" pitchFamily="34" charset="0"/>
            </a:endParaRPr>
          </a:p>
          <a:p>
            <a:r>
              <a:rPr lang="en-GB" sz="950" dirty="0">
                <a:solidFill>
                  <a:srgbClr val="002060"/>
                </a:solidFill>
                <a:latin typeface="Arial" panose="020B0604020202020204" pitchFamily="34" charset="0"/>
                <a:cs typeface="Arial" panose="020B0604020202020204" pitchFamily="34" charset="0"/>
              </a:rPr>
              <a:t>Conversely, Medical variable pay expenditure increased £77k compared with the average position in M1 and M2.  The principal driver was Spinal Services, which accounted for £68k of the increase, reflecting higher utilisation of a combination of agency staffing, Additional Duty Hours (ADH) and Waiting List Initiative (WLI) to support service delivery and performance levels.</a:t>
            </a:r>
          </a:p>
        </p:txBody>
      </p:sp>
      <p:pic>
        <p:nvPicPr>
          <p:cNvPr id="3" name="Picture 2">
            <a:extLst>
              <a:ext uri="{FF2B5EF4-FFF2-40B4-BE49-F238E27FC236}">
                <a16:creationId xmlns:a16="http://schemas.microsoft.com/office/drawing/2014/main" id="{4E40573B-B7E0-4EBF-2AFC-FA32EDB73B1D}"/>
              </a:ext>
            </a:extLst>
          </p:cNvPr>
          <p:cNvPicPr>
            <a:picLocks noChangeAspect="1"/>
          </p:cNvPicPr>
          <p:nvPr/>
        </p:nvPicPr>
        <p:blipFill>
          <a:blip r:embed="rId2"/>
          <a:stretch>
            <a:fillRect/>
          </a:stretch>
        </p:blipFill>
        <p:spPr>
          <a:xfrm>
            <a:off x="292404" y="694320"/>
            <a:ext cx="11681422" cy="983052"/>
          </a:xfrm>
          <a:prstGeom prst="rect">
            <a:avLst/>
          </a:prstGeom>
        </p:spPr>
      </p:pic>
      <p:pic>
        <p:nvPicPr>
          <p:cNvPr id="11" name="Picture 10">
            <a:extLst>
              <a:ext uri="{FF2B5EF4-FFF2-40B4-BE49-F238E27FC236}">
                <a16:creationId xmlns:a16="http://schemas.microsoft.com/office/drawing/2014/main" id="{DF2D1C27-F1BC-0612-32EE-DD68DB10FA3D}"/>
              </a:ext>
            </a:extLst>
          </p:cNvPr>
          <p:cNvPicPr>
            <a:picLocks noChangeAspect="1"/>
          </p:cNvPicPr>
          <p:nvPr/>
        </p:nvPicPr>
        <p:blipFill>
          <a:blip r:embed="rId3"/>
          <a:stretch>
            <a:fillRect/>
          </a:stretch>
        </p:blipFill>
        <p:spPr>
          <a:xfrm>
            <a:off x="218174" y="2054658"/>
            <a:ext cx="5251748" cy="4615649"/>
          </a:xfrm>
          <a:prstGeom prst="rect">
            <a:avLst/>
          </a:prstGeom>
        </p:spPr>
      </p:pic>
    </p:spTree>
    <p:extLst>
      <p:ext uri="{BB962C8B-B14F-4D97-AF65-F5344CB8AC3E}">
        <p14:creationId xmlns:p14="http://schemas.microsoft.com/office/powerpoint/2010/main" val="2899638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FB4CA4-EA89-69C2-B905-87C7E9598769}"/>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5AF15BE5-5D9C-7E87-ACCE-6A2BCB9AD1F1}"/>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Savings</a:t>
            </a:r>
            <a:endPar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0E8ED6D2-60DD-F45D-EA7F-AD3473EB09FC}"/>
              </a:ext>
            </a:extLst>
          </p:cNvPr>
          <p:cNvPicPr>
            <a:picLocks noChangeAspect="1"/>
          </p:cNvPicPr>
          <p:nvPr/>
        </p:nvPicPr>
        <p:blipFill>
          <a:blip r:embed="rId2"/>
          <a:stretch>
            <a:fillRect/>
          </a:stretch>
        </p:blipFill>
        <p:spPr>
          <a:xfrm>
            <a:off x="635267" y="2491730"/>
            <a:ext cx="5563525" cy="2533650"/>
          </a:xfrm>
          <a:prstGeom prst="rect">
            <a:avLst/>
          </a:prstGeom>
        </p:spPr>
      </p:pic>
      <p:pic>
        <p:nvPicPr>
          <p:cNvPr id="5" name="Picture 4">
            <a:extLst>
              <a:ext uri="{FF2B5EF4-FFF2-40B4-BE49-F238E27FC236}">
                <a16:creationId xmlns:a16="http://schemas.microsoft.com/office/drawing/2014/main" id="{8D183501-EE93-9083-9859-52451EC567CB}"/>
              </a:ext>
            </a:extLst>
          </p:cNvPr>
          <p:cNvPicPr>
            <a:picLocks noChangeAspect="1"/>
          </p:cNvPicPr>
          <p:nvPr/>
        </p:nvPicPr>
        <p:blipFill>
          <a:blip r:embed="rId3"/>
          <a:stretch>
            <a:fillRect/>
          </a:stretch>
        </p:blipFill>
        <p:spPr>
          <a:xfrm>
            <a:off x="6469077" y="2491730"/>
            <a:ext cx="5547841" cy="3151905"/>
          </a:xfrm>
          <a:prstGeom prst="rect">
            <a:avLst/>
          </a:prstGeom>
        </p:spPr>
      </p:pic>
      <p:pic>
        <p:nvPicPr>
          <p:cNvPr id="11" name="Picture 10">
            <a:extLst>
              <a:ext uri="{FF2B5EF4-FFF2-40B4-BE49-F238E27FC236}">
                <a16:creationId xmlns:a16="http://schemas.microsoft.com/office/drawing/2014/main" id="{C079F8A5-6624-3BAA-D526-A85A239D39EB}"/>
              </a:ext>
            </a:extLst>
          </p:cNvPr>
          <p:cNvPicPr>
            <a:picLocks noChangeAspect="1"/>
          </p:cNvPicPr>
          <p:nvPr/>
        </p:nvPicPr>
        <p:blipFill>
          <a:blip r:embed="rId4"/>
          <a:stretch>
            <a:fillRect/>
          </a:stretch>
        </p:blipFill>
        <p:spPr>
          <a:xfrm>
            <a:off x="1187010" y="555221"/>
            <a:ext cx="9810546" cy="1587834"/>
          </a:xfrm>
          <a:prstGeom prst="rect">
            <a:avLst/>
          </a:prstGeom>
        </p:spPr>
      </p:pic>
    </p:spTree>
    <p:extLst>
      <p:ext uri="{BB962C8B-B14F-4D97-AF65-F5344CB8AC3E}">
        <p14:creationId xmlns:p14="http://schemas.microsoft.com/office/powerpoint/2010/main" val="1752997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6400F5-BB4F-38EA-B8A6-DC929CAC4FD4}"/>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FA8A092C-7922-C1A1-7A5D-69024B3959F1}"/>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Savings</a:t>
            </a:r>
            <a:endPar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4B1ED89F-89A4-D052-CEDE-4EC1DB811CF9}"/>
              </a:ext>
            </a:extLst>
          </p:cNvPr>
          <p:cNvPicPr>
            <a:picLocks noChangeAspect="1"/>
          </p:cNvPicPr>
          <p:nvPr/>
        </p:nvPicPr>
        <p:blipFill>
          <a:blip r:embed="rId2"/>
          <a:stretch>
            <a:fillRect/>
          </a:stretch>
        </p:blipFill>
        <p:spPr>
          <a:xfrm>
            <a:off x="1130693" y="1198466"/>
            <a:ext cx="10065368" cy="4615072"/>
          </a:xfrm>
          <a:prstGeom prst="rect">
            <a:avLst/>
          </a:prstGeom>
        </p:spPr>
      </p:pic>
    </p:spTree>
    <p:extLst>
      <p:ext uri="{BB962C8B-B14F-4D97-AF65-F5344CB8AC3E}">
        <p14:creationId xmlns:p14="http://schemas.microsoft.com/office/powerpoint/2010/main" val="1637165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graphicFrame>
        <p:nvGraphicFramePr>
          <p:cNvPr id="19" name="Table 18">
            <a:extLst>
              <a:ext uri="{FF2B5EF4-FFF2-40B4-BE49-F238E27FC236}">
                <a16:creationId xmlns:a16="http://schemas.microsoft.com/office/drawing/2014/main" id="{30696B0E-46BA-CAA9-3009-EA94A35E8EF7}"/>
              </a:ext>
            </a:extLst>
          </p:cNvPr>
          <p:cNvGraphicFramePr>
            <a:graphicFrameLocks noGrp="1"/>
          </p:cNvGraphicFramePr>
          <p:nvPr>
            <p:extLst>
              <p:ext uri="{D42A27DB-BD31-4B8C-83A1-F6EECF244321}">
                <p14:modId xmlns:p14="http://schemas.microsoft.com/office/powerpoint/2010/main" val="4229392917"/>
              </p:ext>
            </p:extLst>
          </p:nvPr>
        </p:nvGraphicFramePr>
        <p:xfrm>
          <a:off x="-1" y="394020"/>
          <a:ext cx="12188283" cy="6463980"/>
        </p:xfrm>
        <a:graphic>
          <a:graphicData uri="http://schemas.openxmlformats.org/drawingml/2006/table">
            <a:tbl>
              <a:tblPr firstRow="1" bandRow="1">
                <a:tableStyleId>{2D5ABB26-0587-4C30-8999-92F81FD0307C}</a:tableStyleId>
              </a:tblPr>
              <a:tblGrid>
                <a:gridCol w="1660075">
                  <a:extLst>
                    <a:ext uri="{9D8B030D-6E8A-4147-A177-3AD203B41FA5}">
                      <a16:colId xmlns:a16="http://schemas.microsoft.com/office/drawing/2014/main" val="3700462790"/>
                    </a:ext>
                  </a:extLst>
                </a:gridCol>
                <a:gridCol w="7792039">
                  <a:extLst>
                    <a:ext uri="{9D8B030D-6E8A-4147-A177-3AD203B41FA5}">
                      <a16:colId xmlns:a16="http://schemas.microsoft.com/office/drawing/2014/main" val="4149969699"/>
                    </a:ext>
                  </a:extLst>
                </a:gridCol>
                <a:gridCol w="2736169">
                  <a:extLst>
                    <a:ext uri="{9D8B030D-6E8A-4147-A177-3AD203B41FA5}">
                      <a16:colId xmlns:a16="http://schemas.microsoft.com/office/drawing/2014/main" val="4009772451"/>
                    </a:ext>
                  </a:extLst>
                </a:gridCol>
              </a:tblGrid>
              <a:tr h="3231990">
                <a:tc>
                  <a:txBody>
                    <a:bodyPr/>
                    <a:lstStyle/>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r>
                        <a:rPr lang="en-GB" sz="1600" b="1" dirty="0">
                          <a:latin typeface="Arial" panose="020B0604020202020204" pitchFamily="34" charset="0"/>
                          <a:cs typeface="Arial" panose="020B0604020202020204" pitchFamily="34" charset="0"/>
                        </a:rPr>
                        <a:t>Further Opportunities</a:t>
                      </a:r>
                    </a:p>
                    <a:p>
                      <a:pPr algn="ctr"/>
                      <a:r>
                        <a:rPr lang="en-GB" sz="1600" b="1" dirty="0">
                          <a:latin typeface="Arial" panose="020B0604020202020204" pitchFamily="34" charset="0"/>
                          <a:cs typeface="Arial" panose="020B0604020202020204" pitchFamily="34" charset="0"/>
                        </a:rPr>
                        <a:t>Above £65m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endParaRPr lang="en-GB"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a:r>
                        <a:rPr lang="en-GB" sz="1600" dirty="0">
                          <a:latin typeface="Arial" panose="020B0604020202020204" pitchFamily="34" charset="0"/>
                          <a:cs typeface="Arial" panose="020B0604020202020204" pitchFamily="34" charset="0"/>
                        </a:rPr>
                        <a:t>Further Notes / Comments</a:t>
                      </a:r>
                    </a:p>
                    <a:p>
                      <a:pPr algn="ctr"/>
                      <a:endParaRPr lang="en-GB" sz="1600" dirty="0">
                        <a:latin typeface="Arial" panose="020B0604020202020204" pitchFamily="34" charset="0"/>
                        <a:cs typeface="Arial" panose="020B0604020202020204" pitchFamily="34" charset="0"/>
                      </a:endParaRPr>
                    </a:p>
                    <a:p>
                      <a:pPr algn="ctr"/>
                      <a:endParaRPr lang="en-GB" sz="1600" dirty="0">
                        <a:latin typeface="Arial" panose="020B0604020202020204" pitchFamily="34" charset="0"/>
                        <a:cs typeface="Arial" panose="020B0604020202020204" pitchFamily="34" charset="0"/>
                      </a:endParaRPr>
                    </a:p>
                    <a:p>
                      <a:pPr algn="ctr"/>
                      <a:r>
                        <a:rPr lang="en-GB" sz="1600" dirty="0">
                          <a:latin typeface="Arial" panose="020B0604020202020204" pitchFamily="34" charset="0"/>
                          <a:cs typeface="Arial" panose="020B0604020202020204" pitchFamily="34" charset="0"/>
                        </a:rPr>
                        <a:t>Actions to Mitigate Slippage on Thematic Schemes are with the forecast</a:t>
                      </a:r>
                    </a:p>
                    <a:p>
                      <a:pPr algn="ctr"/>
                      <a:endParaRPr lang="en-GB" sz="1600" dirty="0">
                        <a:latin typeface="Arial" panose="020B0604020202020204" pitchFamily="34" charset="0"/>
                        <a:cs typeface="Arial" panose="020B0604020202020204" pitchFamily="34" charset="0"/>
                      </a:endParaRPr>
                    </a:p>
                    <a:p>
                      <a:pPr algn="ctr"/>
                      <a:endParaRPr lang="en-GB" sz="1600" dirty="0">
                        <a:latin typeface="Arial" panose="020B0604020202020204" pitchFamily="34" charset="0"/>
                        <a:cs typeface="Arial" panose="020B0604020202020204" pitchFamily="34" charset="0"/>
                      </a:endParaRPr>
                    </a:p>
                    <a:p>
                      <a:pPr algn="ctr"/>
                      <a:endParaRPr lang="en-GB" sz="1600" dirty="0">
                        <a:latin typeface="Arial" panose="020B0604020202020204" pitchFamily="34" charset="0"/>
                        <a:cs typeface="Arial" panose="020B0604020202020204" pitchFamily="34" charset="0"/>
                      </a:endParaRPr>
                    </a:p>
                    <a:p>
                      <a:pPr algn="ctr"/>
                      <a:endParaRPr lang="en-GB" sz="1600" dirty="0">
                        <a:latin typeface="Arial" panose="020B0604020202020204" pitchFamily="34" charset="0"/>
                        <a:cs typeface="Arial" panose="020B0604020202020204" pitchFamily="34" charset="0"/>
                      </a:endParaRPr>
                    </a:p>
                    <a:p>
                      <a:pPr algn="ctr"/>
                      <a:endParaRPr lang="en-GB" sz="1600" dirty="0">
                        <a:latin typeface="Arial" panose="020B0604020202020204" pitchFamily="34" charset="0"/>
                        <a:cs typeface="Arial" panose="020B0604020202020204" pitchFamily="34" charset="0"/>
                      </a:endParaRPr>
                    </a:p>
                    <a:p>
                      <a:pPr algn="ctr"/>
                      <a:endParaRPr lang="en-GB" sz="1600" dirty="0">
                        <a:latin typeface="Arial" panose="020B0604020202020204" pitchFamily="34" charset="0"/>
                        <a:cs typeface="Arial" panose="020B0604020202020204" pitchFamily="34" charset="0"/>
                      </a:endParaRPr>
                    </a:p>
                    <a:p>
                      <a:pPr algn="ctr"/>
                      <a:endParaRPr lang="en-GB" sz="1600" dirty="0">
                        <a:latin typeface="Arial" panose="020B0604020202020204" pitchFamily="34" charset="0"/>
                        <a:cs typeface="Arial" panose="020B0604020202020204" pitchFamily="34" charset="0"/>
                      </a:endParaRPr>
                    </a:p>
                    <a:p>
                      <a:pPr algn="ctr"/>
                      <a:endParaRPr lang="en-GB" sz="1600" dirty="0">
                        <a:latin typeface="Arial" panose="020B0604020202020204" pitchFamily="34" charset="0"/>
                        <a:cs typeface="Arial" panose="020B0604020202020204" pitchFamily="34" charset="0"/>
                      </a:endParaRPr>
                    </a:p>
                    <a:p>
                      <a:pPr algn="ctr"/>
                      <a:r>
                        <a:rPr lang="en-GB" sz="1600" dirty="0">
                          <a:latin typeface="Arial" panose="020B0604020202020204" pitchFamily="34" charset="0"/>
                          <a:cs typeface="Arial" panose="020B0604020202020204" pitchFamily="34" charset="0"/>
                        </a:rPr>
                        <a:t>Planning Assumptions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3195686784"/>
                  </a:ext>
                </a:extLst>
              </a:tr>
              <a:tr h="3231990">
                <a:tc>
                  <a:txBody>
                    <a:bodyPr/>
                    <a:lstStyle/>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r>
                        <a:rPr lang="en-GB" sz="1600" b="1" dirty="0">
                          <a:latin typeface="Arial" panose="020B0604020202020204" pitchFamily="34" charset="0"/>
                          <a:cs typeface="Arial" panose="020B0604020202020204" pitchFamily="34" charset="0"/>
                        </a:rPr>
                        <a:t>Risks (Top 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endParaRPr lang="en-GB"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454879797"/>
                  </a:ext>
                </a:extLst>
              </a:tr>
            </a:tbl>
          </a:graphicData>
        </a:graphic>
      </p:graphicFrame>
      <p:pic>
        <p:nvPicPr>
          <p:cNvPr id="8" name="Picture 7">
            <a:extLst>
              <a:ext uri="{FF2B5EF4-FFF2-40B4-BE49-F238E27FC236}">
                <a16:creationId xmlns:a16="http://schemas.microsoft.com/office/drawing/2014/main" id="{421D85A4-3ED0-4B9F-938F-764BB871096B}"/>
              </a:ext>
            </a:extLst>
          </p:cNvPr>
          <p:cNvPicPr>
            <a:picLocks noChangeAspect="1"/>
          </p:cNvPicPr>
          <p:nvPr/>
        </p:nvPicPr>
        <p:blipFill>
          <a:blip r:embed="rId5"/>
          <a:stretch>
            <a:fillRect/>
          </a:stretch>
        </p:blipFill>
        <p:spPr>
          <a:xfrm>
            <a:off x="1753705" y="867682"/>
            <a:ext cx="7670800" cy="1695450"/>
          </a:xfrm>
          <a:prstGeom prst="rect">
            <a:avLst/>
          </a:prstGeom>
        </p:spPr>
      </p:pic>
      <p:pic>
        <p:nvPicPr>
          <p:cNvPr id="9" name="Picture 8">
            <a:extLst>
              <a:ext uri="{FF2B5EF4-FFF2-40B4-BE49-F238E27FC236}">
                <a16:creationId xmlns:a16="http://schemas.microsoft.com/office/drawing/2014/main" id="{9536E946-67CE-D9FD-1CA7-3A088FFAFB3B}"/>
              </a:ext>
            </a:extLst>
          </p:cNvPr>
          <p:cNvPicPr>
            <a:picLocks noChangeAspect="1"/>
          </p:cNvPicPr>
          <p:nvPr/>
        </p:nvPicPr>
        <p:blipFill>
          <a:blip r:embed="rId6"/>
          <a:stretch>
            <a:fillRect/>
          </a:stretch>
        </p:blipFill>
        <p:spPr>
          <a:xfrm>
            <a:off x="1753705" y="3874386"/>
            <a:ext cx="7670800" cy="1644650"/>
          </a:xfrm>
          <a:prstGeom prst="rect">
            <a:avLst/>
          </a:prstGeom>
        </p:spPr>
      </p:pic>
    </p:spTree>
    <p:extLst>
      <p:ext uri="{BB962C8B-B14F-4D97-AF65-F5344CB8AC3E}">
        <p14:creationId xmlns:p14="http://schemas.microsoft.com/office/powerpoint/2010/main" val="145756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59BA1-13B2-FB28-1746-7107F5E54832}"/>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87E128D2-0B7E-E6D5-854C-C01FA543A24C}"/>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sp>
        <p:nvSpPr>
          <p:cNvPr id="2" name="object 3">
            <a:extLst>
              <a:ext uri="{FF2B5EF4-FFF2-40B4-BE49-F238E27FC236}">
                <a16:creationId xmlns:a16="http://schemas.microsoft.com/office/drawing/2014/main" id="{FD18F736-72AA-B2FC-EADE-E2A4FB970E82}"/>
              </a:ext>
            </a:extLst>
          </p:cNvPr>
          <p:cNvSpPr txBox="1"/>
          <p:nvPr/>
        </p:nvSpPr>
        <p:spPr>
          <a:xfrm>
            <a:off x="437195" y="2643468"/>
            <a:ext cx="9358738" cy="1120637"/>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3600"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Part D: Budget Holder Performance</a:t>
            </a:r>
          </a:p>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endParaRPr>
          </a:p>
        </p:txBody>
      </p:sp>
      <p:pic>
        <p:nvPicPr>
          <p:cNvPr id="9" name="Picture 8">
            <a:extLst>
              <a:ext uri="{FF2B5EF4-FFF2-40B4-BE49-F238E27FC236}">
                <a16:creationId xmlns:a16="http://schemas.microsoft.com/office/drawing/2014/main" id="{C8972F30-3196-B0D3-1DFF-5635394D5070}"/>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08F8F04C-1B82-69A0-7631-D1E0A3D11068}"/>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FBC3559C-30DF-B3EC-3CBF-A80675EF4B75}"/>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4159008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7F1207-B97D-F5C5-3A1E-078A3791E26B}"/>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540DCF0A-E011-2FF2-A14D-F5D2712AE266}"/>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Accountability Letters: Variance By Budget Holder</a:t>
            </a:r>
          </a:p>
        </p:txBody>
      </p:sp>
      <p:pic>
        <p:nvPicPr>
          <p:cNvPr id="5" name="Picture 4">
            <a:extLst>
              <a:ext uri="{FF2B5EF4-FFF2-40B4-BE49-F238E27FC236}">
                <a16:creationId xmlns:a16="http://schemas.microsoft.com/office/drawing/2014/main" id="{EFF0B378-13A8-9C5C-816A-E7355BCE9F67}"/>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BF4AA82A-635E-B1DA-7507-114780B42F2D}"/>
              </a:ext>
            </a:extLst>
          </p:cNvPr>
          <p:cNvPicPr>
            <a:picLocks noChangeAspect="1"/>
          </p:cNvPicPr>
          <p:nvPr/>
        </p:nvPicPr>
        <p:blipFill>
          <a:blip r:embed="rId4"/>
          <a:stretch>
            <a:fillRect/>
          </a:stretch>
        </p:blipFill>
        <p:spPr>
          <a:xfrm>
            <a:off x="177872" y="6043498"/>
            <a:ext cx="2238027" cy="692361"/>
          </a:xfrm>
          <a:prstGeom prst="rect">
            <a:avLst/>
          </a:prstGeom>
        </p:spPr>
      </p:pic>
      <p:pic>
        <p:nvPicPr>
          <p:cNvPr id="4" name="Picture 3">
            <a:extLst>
              <a:ext uri="{FF2B5EF4-FFF2-40B4-BE49-F238E27FC236}">
                <a16:creationId xmlns:a16="http://schemas.microsoft.com/office/drawing/2014/main" id="{7A09074B-2815-3393-4AB8-F027CB07A775}"/>
              </a:ext>
            </a:extLst>
          </p:cNvPr>
          <p:cNvPicPr>
            <a:picLocks noChangeAspect="1"/>
          </p:cNvPicPr>
          <p:nvPr/>
        </p:nvPicPr>
        <p:blipFill>
          <a:blip r:embed="rId5"/>
          <a:stretch>
            <a:fillRect/>
          </a:stretch>
        </p:blipFill>
        <p:spPr>
          <a:xfrm>
            <a:off x="303629" y="1877433"/>
            <a:ext cx="11577307" cy="3103133"/>
          </a:xfrm>
          <a:prstGeom prst="rect">
            <a:avLst/>
          </a:prstGeom>
        </p:spPr>
      </p:pic>
    </p:spTree>
    <p:extLst>
      <p:ext uri="{BB962C8B-B14F-4D97-AF65-F5344CB8AC3E}">
        <p14:creationId xmlns:p14="http://schemas.microsoft.com/office/powerpoint/2010/main" val="395843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11B701-772F-0EBA-12D7-04989C4E8462}"/>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029872D8-26F6-40C2-5471-F11B961E710E}"/>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Accountability Letters: Replies</a:t>
            </a:r>
          </a:p>
        </p:txBody>
      </p:sp>
      <p:pic>
        <p:nvPicPr>
          <p:cNvPr id="5" name="Picture 4">
            <a:extLst>
              <a:ext uri="{FF2B5EF4-FFF2-40B4-BE49-F238E27FC236}">
                <a16:creationId xmlns:a16="http://schemas.microsoft.com/office/drawing/2014/main" id="{C318849E-59D6-A82E-36F3-7E2D261C8B4B}"/>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1575D3DD-8200-FA64-0FFB-F34CAF369D90}"/>
              </a:ext>
            </a:extLst>
          </p:cNvPr>
          <p:cNvPicPr>
            <a:picLocks noChangeAspect="1"/>
          </p:cNvPicPr>
          <p:nvPr/>
        </p:nvPicPr>
        <p:blipFill>
          <a:blip r:embed="rId4"/>
          <a:stretch>
            <a:fillRect/>
          </a:stretch>
        </p:blipFill>
        <p:spPr>
          <a:xfrm>
            <a:off x="177872" y="6043498"/>
            <a:ext cx="2238027" cy="692361"/>
          </a:xfrm>
          <a:prstGeom prst="rect">
            <a:avLst/>
          </a:prstGeom>
        </p:spPr>
      </p:pic>
      <p:pic>
        <p:nvPicPr>
          <p:cNvPr id="9" name="Picture 8">
            <a:extLst>
              <a:ext uri="{FF2B5EF4-FFF2-40B4-BE49-F238E27FC236}">
                <a16:creationId xmlns:a16="http://schemas.microsoft.com/office/drawing/2014/main" id="{15AA44EB-5AFE-51D1-BD1C-C59A22C3FF84}"/>
              </a:ext>
            </a:extLst>
          </p:cNvPr>
          <p:cNvPicPr>
            <a:picLocks noChangeAspect="1"/>
          </p:cNvPicPr>
          <p:nvPr/>
        </p:nvPicPr>
        <p:blipFill>
          <a:blip r:embed="rId5"/>
          <a:stretch>
            <a:fillRect/>
          </a:stretch>
        </p:blipFill>
        <p:spPr>
          <a:xfrm>
            <a:off x="341188" y="685800"/>
            <a:ext cx="11502189" cy="3363845"/>
          </a:xfrm>
          <a:prstGeom prst="rect">
            <a:avLst/>
          </a:prstGeom>
        </p:spPr>
      </p:pic>
    </p:spTree>
    <p:extLst>
      <p:ext uri="{BB962C8B-B14F-4D97-AF65-F5344CB8AC3E}">
        <p14:creationId xmlns:p14="http://schemas.microsoft.com/office/powerpoint/2010/main" val="160465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DDF428-C0B2-35CB-CF89-7CCC7259F331}"/>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E1801774-B26C-87C3-EF6D-13FD34213095}"/>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Accountability Letters: Training Record</a:t>
            </a:r>
          </a:p>
        </p:txBody>
      </p:sp>
      <p:pic>
        <p:nvPicPr>
          <p:cNvPr id="5" name="Picture 4">
            <a:extLst>
              <a:ext uri="{FF2B5EF4-FFF2-40B4-BE49-F238E27FC236}">
                <a16:creationId xmlns:a16="http://schemas.microsoft.com/office/drawing/2014/main" id="{10851A41-1607-E02C-9B4F-AE73318815E5}"/>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7C929F87-E0D0-9609-01B6-84E3F09C7817}"/>
              </a:ext>
            </a:extLst>
          </p:cNvPr>
          <p:cNvPicPr>
            <a:picLocks noChangeAspect="1"/>
          </p:cNvPicPr>
          <p:nvPr/>
        </p:nvPicPr>
        <p:blipFill>
          <a:blip r:embed="rId4"/>
          <a:stretch>
            <a:fillRect/>
          </a:stretch>
        </p:blipFill>
        <p:spPr>
          <a:xfrm>
            <a:off x="177872" y="6043498"/>
            <a:ext cx="2238027" cy="692361"/>
          </a:xfrm>
          <a:prstGeom prst="rect">
            <a:avLst/>
          </a:prstGeom>
        </p:spPr>
      </p:pic>
      <p:pic>
        <p:nvPicPr>
          <p:cNvPr id="3" name="Picture 2">
            <a:extLst>
              <a:ext uri="{FF2B5EF4-FFF2-40B4-BE49-F238E27FC236}">
                <a16:creationId xmlns:a16="http://schemas.microsoft.com/office/drawing/2014/main" id="{354B1159-A217-2D98-8AC6-E6037CFFDDBD}"/>
              </a:ext>
            </a:extLst>
          </p:cNvPr>
          <p:cNvPicPr>
            <a:picLocks noChangeAspect="1"/>
          </p:cNvPicPr>
          <p:nvPr/>
        </p:nvPicPr>
        <p:blipFill>
          <a:blip r:embed="rId5"/>
          <a:stretch>
            <a:fillRect/>
          </a:stretch>
        </p:blipFill>
        <p:spPr>
          <a:xfrm>
            <a:off x="254873" y="677443"/>
            <a:ext cx="11333659" cy="3451795"/>
          </a:xfrm>
          <a:prstGeom prst="rect">
            <a:avLst/>
          </a:prstGeom>
        </p:spPr>
      </p:pic>
    </p:spTree>
    <p:extLst>
      <p:ext uri="{BB962C8B-B14F-4D97-AF65-F5344CB8AC3E}">
        <p14:creationId xmlns:p14="http://schemas.microsoft.com/office/powerpoint/2010/main" val="3081657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5AE3E5-35A0-2C29-6344-BEB95DE7C2A3}"/>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7BECE5F4-8DEE-C04C-F98A-C5F7DDC1D02F}"/>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Accountability Letters: </a:t>
            </a:r>
            <a:r>
              <a:rPr kumimoji="0" lang="en-GB" sz="1800" b="1" i="0" u="none" strike="noStrike" kern="1200" cap="small" spc="0" normalizeH="0" baseline="0" noProof="0" dirty="0" err="1">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Qliksense</a:t>
            </a: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 Usage Stats</a:t>
            </a:r>
          </a:p>
        </p:txBody>
      </p:sp>
      <p:pic>
        <p:nvPicPr>
          <p:cNvPr id="5" name="Picture 4">
            <a:extLst>
              <a:ext uri="{FF2B5EF4-FFF2-40B4-BE49-F238E27FC236}">
                <a16:creationId xmlns:a16="http://schemas.microsoft.com/office/drawing/2014/main" id="{C9159186-382B-831C-3DFD-61675040A4E8}"/>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6F2C760F-19F4-8DE7-1A5F-DB86893E00F4}"/>
              </a:ext>
            </a:extLst>
          </p:cNvPr>
          <p:cNvPicPr>
            <a:picLocks noChangeAspect="1"/>
          </p:cNvPicPr>
          <p:nvPr/>
        </p:nvPicPr>
        <p:blipFill>
          <a:blip r:embed="rId4"/>
          <a:stretch>
            <a:fillRect/>
          </a:stretch>
        </p:blipFill>
        <p:spPr>
          <a:xfrm>
            <a:off x="177872" y="6043498"/>
            <a:ext cx="2238027" cy="692361"/>
          </a:xfrm>
          <a:prstGeom prst="rect">
            <a:avLst/>
          </a:prstGeom>
        </p:spPr>
      </p:pic>
      <p:pic>
        <p:nvPicPr>
          <p:cNvPr id="4" name="Picture 3">
            <a:extLst>
              <a:ext uri="{FF2B5EF4-FFF2-40B4-BE49-F238E27FC236}">
                <a16:creationId xmlns:a16="http://schemas.microsoft.com/office/drawing/2014/main" id="{EBE92215-57A9-C641-481A-9B135A9AA112}"/>
              </a:ext>
            </a:extLst>
          </p:cNvPr>
          <p:cNvPicPr>
            <a:picLocks noChangeAspect="1"/>
          </p:cNvPicPr>
          <p:nvPr/>
        </p:nvPicPr>
        <p:blipFill>
          <a:blip r:embed="rId5"/>
          <a:stretch>
            <a:fillRect/>
          </a:stretch>
        </p:blipFill>
        <p:spPr>
          <a:xfrm>
            <a:off x="317590" y="732897"/>
            <a:ext cx="11261601" cy="3665847"/>
          </a:xfrm>
          <a:prstGeom prst="rect">
            <a:avLst/>
          </a:prstGeom>
        </p:spPr>
      </p:pic>
    </p:spTree>
    <p:extLst>
      <p:ext uri="{BB962C8B-B14F-4D97-AF65-F5344CB8AC3E}">
        <p14:creationId xmlns:p14="http://schemas.microsoft.com/office/powerpoint/2010/main" val="3919436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3BFE9-976C-A0D9-7018-FB66472B56FC}"/>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936D0EE9-59F8-F5EE-55D6-047A19D321FE}"/>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sp>
        <p:nvSpPr>
          <p:cNvPr id="2" name="object 3">
            <a:extLst>
              <a:ext uri="{FF2B5EF4-FFF2-40B4-BE49-F238E27FC236}">
                <a16:creationId xmlns:a16="http://schemas.microsoft.com/office/drawing/2014/main" id="{086B43AD-8D4C-2261-3609-945A629971AB}"/>
              </a:ext>
            </a:extLst>
          </p:cNvPr>
          <p:cNvSpPr txBox="1"/>
          <p:nvPr/>
        </p:nvSpPr>
        <p:spPr>
          <a:xfrm>
            <a:off x="437195" y="2643468"/>
            <a:ext cx="9358738" cy="1120637"/>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3600"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Part A: Priority Areas &amp; Key Actions </a:t>
            </a:r>
          </a:p>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endParaRPr>
          </a:p>
        </p:txBody>
      </p:sp>
      <p:pic>
        <p:nvPicPr>
          <p:cNvPr id="9" name="Picture 8">
            <a:extLst>
              <a:ext uri="{FF2B5EF4-FFF2-40B4-BE49-F238E27FC236}">
                <a16:creationId xmlns:a16="http://schemas.microsoft.com/office/drawing/2014/main" id="{2804D7D6-924E-F309-6ECA-78FC87282A0B}"/>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CFF46485-8C04-19E5-030A-2ED3DECA8336}"/>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4A3DFBC1-087C-92CD-1454-D847B3DA9CE7}"/>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066126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1BF3CC-7E4A-D843-9DE2-09F6D8EBAC2D}"/>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C2D71874-1219-AC0D-14DF-131141076C0B}"/>
              </a:ext>
            </a:extLst>
          </p:cNvPr>
          <p:cNvSpPr txBox="1">
            <a:spLocks/>
          </p:cNvSpPr>
          <p:nvPr/>
        </p:nvSpPr>
        <p:spPr>
          <a:xfrm>
            <a:off x="-3718" y="-21780"/>
            <a:ext cx="12195717"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Summary Actions</a:t>
            </a:r>
          </a:p>
        </p:txBody>
      </p:sp>
      <p:graphicFrame>
        <p:nvGraphicFramePr>
          <p:cNvPr id="2" name="Table 1">
            <a:extLst>
              <a:ext uri="{FF2B5EF4-FFF2-40B4-BE49-F238E27FC236}">
                <a16:creationId xmlns:a16="http://schemas.microsoft.com/office/drawing/2014/main" id="{E5549B88-1168-8252-A756-751B21982141}"/>
              </a:ext>
            </a:extLst>
          </p:cNvPr>
          <p:cNvGraphicFramePr>
            <a:graphicFrameLocks noGrp="1"/>
          </p:cNvGraphicFramePr>
          <p:nvPr>
            <p:extLst>
              <p:ext uri="{D42A27DB-BD31-4B8C-83A1-F6EECF244321}">
                <p14:modId xmlns:p14="http://schemas.microsoft.com/office/powerpoint/2010/main" val="3299995823"/>
              </p:ext>
            </p:extLst>
          </p:nvPr>
        </p:nvGraphicFramePr>
        <p:xfrm>
          <a:off x="0" y="394020"/>
          <a:ext cx="12188284" cy="6463980"/>
        </p:xfrm>
        <a:graphic>
          <a:graphicData uri="http://schemas.openxmlformats.org/drawingml/2006/table">
            <a:tbl>
              <a:tblPr firstRow="1" bandRow="1">
                <a:tableStyleId>{2D5ABB26-0587-4C30-8999-92F81FD0307C}</a:tableStyleId>
              </a:tblPr>
              <a:tblGrid>
                <a:gridCol w="1407894">
                  <a:extLst>
                    <a:ext uri="{9D8B030D-6E8A-4147-A177-3AD203B41FA5}">
                      <a16:colId xmlns:a16="http://schemas.microsoft.com/office/drawing/2014/main" val="1430198087"/>
                    </a:ext>
                  </a:extLst>
                </a:gridCol>
                <a:gridCol w="10780390">
                  <a:extLst>
                    <a:ext uri="{9D8B030D-6E8A-4147-A177-3AD203B41FA5}">
                      <a16:colId xmlns:a16="http://schemas.microsoft.com/office/drawing/2014/main" val="2237211877"/>
                    </a:ext>
                  </a:extLst>
                </a:gridCol>
              </a:tblGrid>
              <a:tr h="2154660">
                <a:tc>
                  <a:txBody>
                    <a:bodyPr/>
                    <a:lstStyle/>
                    <a:p>
                      <a:pPr algn="l">
                        <a:buNone/>
                      </a:pPr>
                      <a:r>
                        <a:rPr lang="en-GB" sz="1600" b="1" dirty="0">
                          <a:solidFill>
                            <a:srgbClr val="000000"/>
                          </a:solidFill>
                          <a:effectLst/>
                          <a:latin typeface="Calibri" panose="020F0502020204030204" pitchFamily="34" charset="0"/>
                          <a:ea typeface="Calibri" panose="020F0502020204030204" pitchFamily="34" charset="0"/>
                          <a:cs typeface="Aptos" panose="020B0004020202020204" pitchFamily="34" charset="0"/>
                        </a:rPr>
                        <a:t>PRIORITY AREAS FOCUS</a:t>
                      </a:r>
                      <a:endParaRPr lang="en-GB" sz="1600" dirty="0">
                        <a:effectLst/>
                        <a:latin typeface="Aptos" panose="020B0004020202020204" pitchFamily="34" charset="0"/>
                        <a:ea typeface="Calibri" panose="020F0502020204030204" pitchFamily="34" charset="0"/>
                        <a:cs typeface="Aptos" panose="020B00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342900" lvl="0" indent="-342900" algn="l">
                        <a:buFont typeface="Arial" panose="020B0604020202020204" pitchFamily="34" charset="0"/>
                        <a:buChar char="•"/>
                        <a:tabLst>
                          <a:tab pos="457200" algn="l"/>
                        </a:tabLst>
                      </a:pPr>
                      <a:r>
                        <a:rPr lang="en-GB"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Workforce Planning Programme - structured workforce planning using the methodology and toolkits available (encompassing A&amp;C headcount reduction). </a:t>
                      </a:r>
                      <a:endParaRPr lang="en-GB" sz="1600" dirty="0">
                        <a:effectLst/>
                        <a:latin typeface="Aptos" panose="020B0004020202020204" pitchFamily="34" charset="0"/>
                        <a:ea typeface="Calibri" panose="020F0502020204030204" pitchFamily="34" charset="0"/>
                        <a:cs typeface="Times New Roman" panose="02020603050405020304" pitchFamily="18" charset="0"/>
                      </a:endParaRPr>
                    </a:p>
                    <a:p>
                      <a:pPr marL="342900" lvl="0" indent="-342900" algn="l">
                        <a:buFont typeface="Arial" panose="020B0604020202020204" pitchFamily="34" charset="0"/>
                        <a:buChar char="•"/>
                        <a:tabLst>
                          <a:tab pos="457200" algn="l"/>
                        </a:tabLst>
                      </a:pPr>
                      <a:r>
                        <a:rPr lang="en-GB"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Improve Staff Health and Wellbeing by 1%- A structured sickness improvement programme is operational, supported by hotspot reviews, absence summits, workforce data analysis and wellbeing actions within SEWR Plans. Whilst progress is evident in some areas, continued focus is required to secure delivery of the year end sickness improvement target.</a:t>
                      </a:r>
                      <a:endParaRPr lang="en-GB" sz="1600" dirty="0">
                        <a:effectLst/>
                        <a:latin typeface="Aptos" panose="020B0004020202020204" pitchFamily="34" charset="0"/>
                        <a:ea typeface="Calibri" panose="020F0502020204030204" pitchFamily="34" charset="0"/>
                        <a:cs typeface="Times New Roman" panose="02020603050405020304" pitchFamily="18" charset="0"/>
                      </a:endParaRPr>
                    </a:p>
                    <a:p>
                      <a:pPr marL="342900" lvl="0" indent="-342900" algn="l">
                        <a:buFont typeface="Arial" panose="020B0604020202020204" pitchFamily="34" charset="0"/>
                        <a:buChar char="•"/>
                        <a:tabLst>
                          <a:tab pos="457200" algn="l"/>
                        </a:tabLst>
                      </a:pPr>
                      <a:r>
                        <a:rPr lang="en-GB"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Model of Care Transformation - Pilot is progressing on Ward 12 and Ward C, currently in Week 2.</a:t>
                      </a:r>
                      <a:endParaRPr lang="en-GB" sz="1600" dirty="0">
                        <a:effectLst/>
                        <a:latin typeface="Aptos" panose="020B000402020202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55730100"/>
                  </a:ext>
                </a:extLst>
              </a:tr>
              <a:tr h="2154660">
                <a:tc>
                  <a:txBody>
                    <a:bodyPr/>
                    <a:lstStyle/>
                    <a:p>
                      <a:pPr>
                        <a:buNone/>
                      </a:pPr>
                      <a:r>
                        <a:rPr lang="en-GB" sz="1600" b="1">
                          <a:solidFill>
                            <a:srgbClr val="000000"/>
                          </a:solidFill>
                          <a:effectLst/>
                          <a:latin typeface="Calibri" panose="020F0502020204030204" pitchFamily="34" charset="0"/>
                          <a:ea typeface="Calibri" panose="020F0502020204030204" pitchFamily="34" charset="0"/>
                          <a:cs typeface="Aptos" panose="020B0004020202020204" pitchFamily="34" charset="0"/>
                        </a:rPr>
                        <a:t>5 TOP ACTIONS FOR NEXT 4 WEEKS</a:t>
                      </a:r>
                      <a:endParaRPr lang="en-GB" sz="1600">
                        <a:effectLst/>
                        <a:latin typeface="Aptos" panose="020B0004020202020204" pitchFamily="34" charset="0"/>
                        <a:ea typeface="Calibri" panose="020F0502020204030204" pitchFamily="34" charset="0"/>
                        <a:cs typeface="Aptos" panose="020B00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342900" lvl="0" indent="-342900">
                        <a:buFont typeface="Arial" panose="020B0604020202020204" pitchFamily="34" charset="0"/>
                        <a:buChar char="•"/>
                        <a:tabLst>
                          <a:tab pos="457200" algn="l"/>
                        </a:tabLst>
                      </a:pPr>
                      <a:r>
                        <a:rPr lang="en-GB"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Workforce Planning Programme  - Continue to progress the programme in Oncology, Haematology, MPCE and Radiotherapy. Further develop the A&amp;C Headcount reduction PID and putting in place support for Divisions to develop and initiate implementation of their A&amp;C PIDs. </a:t>
                      </a:r>
                      <a:endParaRPr lang="en-GB" sz="1600" dirty="0">
                        <a:effectLst/>
                        <a:latin typeface="Aptos" panose="020B000402020202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GB"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Improve Staff Health and Wellbeing by 1% - Continue to support the sickness improvement programme.</a:t>
                      </a:r>
                      <a:endParaRPr lang="en-GB" sz="1600" dirty="0">
                        <a:effectLst/>
                        <a:latin typeface="Aptos" panose="020B000402020202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GB"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Understanding the key drivers of medical pay expenditure and agreeing the actions required to mitigate costs </a:t>
                      </a:r>
                      <a:endParaRPr lang="en-GB" sz="1600" dirty="0">
                        <a:effectLst/>
                        <a:latin typeface="Aptos" panose="020B000402020202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GB"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Support Thematic Programs</a:t>
                      </a:r>
                      <a:endParaRPr lang="en-GB" sz="1600" dirty="0">
                        <a:effectLst/>
                        <a:latin typeface="Aptos" panose="020B0004020202020204" pitchFamily="34" charset="0"/>
                        <a:ea typeface="Calibri" panose="020F0502020204030204" pitchFamily="34" charset="0"/>
                        <a:cs typeface="Times New Roman" panose="02020603050405020304" pitchFamily="18" charset="0"/>
                      </a:endParaRPr>
                    </a:p>
                    <a:p>
                      <a:pPr marL="1257300" lvl="2" indent="-342900">
                        <a:buFont typeface="+mj-lt"/>
                        <a:buAutoNum type="arabicPeriod"/>
                        <a:tabLst>
                          <a:tab pos="685800" algn="l"/>
                        </a:tabLst>
                      </a:pPr>
                      <a:r>
                        <a:rPr lang="en-GB" sz="1600"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Model of Care Transformation – continue to support the roll out of the pilot period.</a:t>
                      </a:r>
                      <a:endParaRPr lang="en-GB" sz="1600" dirty="0">
                        <a:effectLst/>
                        <a:latin typeface="Aptos" panose="020B0004020202020204" pitchFamily="34" charset="0"/>
                        <a:ea typeface="Calibri" panose="020F0502020204030204" pitchFamily="34" charset="0"/>
                        <a:cs typeface="Aptos" panose="020B0004020202020204" pitchFamily="34" charset="0"/>
                      </a:endParaRPr>
                    </a:p>
                    <a:p>
                      <a:pPr marL="1257300" lvl="2" indent="-342900">
                        <a:buFont typeface="+mj-lt"/>
                        <a:buAutoNum type="arabicPeriod"/>
                        <a:tabLst>
                          <a:tab pos="685800" algn="l"/>
                        </a:tabLst>
                      </a:pPr>
                      <a:r>
                        <a:rPr lang="en-GB" sz="1600"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rPr>
                        <a:t>Continue to develop the Clinical Administration Redesign work</a:t>
                      </a:r>
                      <a:r>
                        <a:rPr lang="en-GB" sz="16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 </a:t>
                      </a:r>
                      <a:endParaRPr lang="en-GB" sz="1600" dirty="0">
                        <a:effectLst/>
                        <a:latin typeface="Aptos" panose="020B0004020202020204" pitchFamily="34" charset="0"/>
                        <a:ea typeface="Calibri" panose="020F0502020204030204" pitchFamily="34" charset="0"/>
                        <a:cs typeface="Aptos" panose="020B00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185955620"/>
                  </a:ext>
                </a:extLst>
              </a:tr>
              <a:tr h="2154660">
                <a:tc>
                  <a:txBody>
                    <a:bodyPr/>
                    <a:lstStyle/>
                    <a:p>
                      <a:pPr>
                        <a:buNone/>
                      </a:pPr>
                      <a:r>
                        <a:rPr lang="en-GB" sz="1600" b="1">
                          <a:solidFill>
                            <a:srgbClr val="000000"/>
                          </a:solidFill>
                          <a:effectLst/>
                          <a:latin typeface="Calibri" panose="020F0502020204030204" pitchFamily="34" charset="0"/>
                          <a:ea typeface="Calibri" panose="020F0502020204030204" pitchFamily="34" charset="0"/>
                          <a:cs typeface="Aptos" panose="020B0004020202020204" pitchFamily="34" charset="0"/>
                        </a:rPr>
                        <a:t>5 TOPS ACTIONS LAST 4 WEEKS &amp; UPDATE ON OUTCOME</a:t>
                      </a:r>
                      <a:endParaRPr lang="en-GB" sz="1600">
                        <a:effectLst/>
                        <a:latin typeface="Aptos" panose="020B0004020202020204" pitchFamily="34" charset="0"/>
                        <a:ea typeface="Calibri" panose="020F0502020204030204" pitchFamily="34" charset="0"/>
                        <a:cs typeface="Aptos" panose="020B00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342900" lvl="0" indent="-342900">
                        <a:buFont typeface="Arial" panose="020B0604020202020204" pitchFamily="34" charset="0"/>
                        <a:buChar char="•"/>
                        <a:tabLst>
                          <a:tab pos="457200" algn="l"/>
                        </a:tabLst>
                      </a:pPr>
                      <a:r>
                        <a:rPr lang="en-GB"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Further refined the workforce planning approach based on learning from the pilot and applied that to the most up to date NTSSG A&amp;C headcount reduction PID.</a:t>
                      </a:r>
                      <a:endParaRPr lang="en-GB" sz="1600" dirty="0">
                        <a:effectLst/>
                        <a:latin typeface="Aptos" panose="020B000402020202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GB"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Significant investment of time from the HR BP Team to support teams through the workforce planning programme.</a:t>
                      </a:r>
                      <a:endParaRPr lang="en-GB" sz="1600" dirty="0">
                        <a:effectLst/>
                        <a:latin typeface="Aptos" panose="020B000402020202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GB"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Model of Care Transformation support continued.</a:t>
                      </a:r>
                      <a:endParaRPr lang="en-GB" sz="1600" dirty="0">
                        <a:effectLst/>
                        <a:latin typeface="Aptos" panose="020B000402020202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56464054"/>
                  </a:ext>
                </a:extLst>
              </a:tr>
            </a:tbl>
          </a:graphicData>
        </a:graphic>
      </p:graphicFrame>
    </p:spTree>
    <p:extLst>
      <p:ext uri="{BB962C8B-B14F-4D97-AF65-F5344CB8AC3E}">
        <p14:creationId xmlns:p14="http://schemas.microsoft.com/office/powerpoint/2010/main" val="3787544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5D1E5-7FC8-0A3F-EBE5-26741555FEAD}"/>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7C330D05-F135-928C-9C9A-289A426EEC78}"/>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sp>
        <p:nvSpPr>
          <p:cNvPr id="2" name="object 3">
            <a:extLst>
              <a:ext uri="{FF2B5EF4-FFF2-40B4-BE49-F238E27FC236}">
                <a16:creationId xmlns:a16="http://schemas.microsoft.com/office/drawing/2014/main" id="{6CF2BC9D-3196-64A0-28C6-DFAF5750A760}"/>
              </a:ext>
            </a:extLst>
          </p:cNvPr>
          <p:cNvSpPr txBox="1"/>
          <p:nvPr/>
        </p:nvSpPr>
        <p:spPr>
          <a:xfrm>
            <a:off x="437195" y="2643468"/>
            <a:ext cx="9358738" cy="1120637"/>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3600"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Part B: Look Forward</a:t>
            </a:r>
          </a:p>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endParaRPr>
          </a:p>
        </p:txBody>
      </p:sp>
      <p:pic>
        <p:nvPicPr>
          <p:cNvPr id="9" name="Picture 8">
            <a:extLst>
              <a:ext uri="{FF2B5EF4-FFF2-40B4-BE49-F238E27FC236}">
                <a16:creationId xmlns:a16="http://schemas.microsoft.com/office/drawing/2014/main" id="{AA92FA3B-C657-0D31-8554-3D7F9F441E9D}"/>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A4108734-53A4-D39E-F0C9-A1D24DC54B92}"/>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4A10DADA-162D-4513-276C-A951AA9622A5}"/>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92489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C37579-3A07-E806-7DBB-A11074BCEB4A}"/>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85EAF231-100A-437E-A9B4-7228645769FC}"/>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Forecast</a:t>
            </a:r>
          </a:p>
        </p:txBody>
      </p:sp>
      <p:sp>
        <p:nvSpPr>
          <p:cNvPr id="8" name="TextBox 7">
            <a:extLst>
              <a:ext uri="{FF2B5EF4-FFF2-40B4-BE49-F238E27FC236}">
                <a16:creationId xmlns:a16="http://schemas.microsoft.com/office/drawing/2014/main" id="{25E917F3-4142-D5D1-010F-0F72CA7201AF}"/>
              </a:ext>
            </a:extLst>
          </p:cNvPr>
          <p:cNvSpPr txBox="1"/>
          <p:nvPr/>
        </p:nvSpPr>
        <p:spPr>
          <a:xfrm>
            <a:off x="145131" y="4220083"/>
            <a:ext cx="11963450" cy="2479099"/>
          </a:xfrm>
          <a:prstGeom prst="roundRect">
            <a:avLst/>
          </a:prstGeom>
          <a:solidFill>
            <a:schemeClr val="bg1"/>
          </a:solidFill>
          <a:ln>
            <a:solidFill>
              <a:srgbClr val="002060"/>
            </a:solidFill>
          </a:ln>
        </p:spPr>
        <p:txBody>
          <a:bodyPr wrap="square" rtlCol="0">
            <a:normAutofit fontScale="62500" lnSpcReduction="20000"/>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Key Assumptions:</a:t>
            </a:r>
          </a:p>
          <a:p>
            <a:pPr marL="285750" lvl="0" indent="-285750">
              <a:spcAft>
                <a:spcPts val="1200"/>
              </a:spcAft>
              <a:buFont typeface="Arial" panose="020B0604020202020204" pitchFamily="34" charset="0"/>
              <a:buChar char="•"/>
              <a:defRPr/>
            </a:pPr>
            <a:r>
              <a:rPr lang="en-GB" sz="1400" dirty="0">
                <a:solidFill>
                  <a:srgbClr val="002060"/>
                </a:solidFill>
                <a:latin typeface="Arial" panose="020B0604020202020204" pitchFamily="34" charset="0"/>
                <a:cs typeface="Arial" panose="020B0604020202020204" pitchFamily="34" charset="0"/>
              </a:rPr>
              <a:t>Forecast based off M3 performance</a:t>
            </a:r>
          </a:p>
          <a:p>
            <a:pPr marL="285750" lvl="0" indent="-285750">
              <a:spcAft>
                <a:spcPts val="1200"/>
              </a:spcAft>
              <a:buFont typeface="Arial" panose="020B0604020202020204" pitchFamily="34" charset="0"/>
              <a:buChar char="•"/>
              <a:defRPr/>
            </a:pPr>
            <a:r>
              <a:rPr lang="en-GB" sz="1400" dirty="0">
                <a:solidFill>
                  <a:srgbClr val="002060"/>
                </a:solidFill>
                <a:latin typeface="Arial" panose="020B0604020202020204" pitchFamily="34" charset="0"/>
                <a:cs typeface="Arial" panose="020B0604020202020204" pitchFamily="34" charset="0"/>
              </a:rPr>
              <a:t>Excludes potential impact of non-pay inflation, Drug inflation, and underlying growth pressures</a:t>
            </a:r>
          </a:p>
          <a:p>
            <a:pPr marL="285750" indent="-285750">
              <a:spcAft>
                <a:spcPts val="1200"/>
              </a:spcAft>
              <a:buFont typeface="Arial" panose="020B0604020202020204" pitchFamily="34" charset="0"/>
              <a:buChar char="•"/>
              <a:defRPr/>
            </a:pPr>
            <a:r>
              <a:rPr lang="en-GB" sz="1400" dirty="0">
                <a:solidFill>
                  <a:srgbClr val="002060"/>
                </a:solidFill>
                <a:latin typeface="Arial" panose="020B0604020202020204" pitchFamily="34" charset="0"/>
                <a:cs typeface="Arial" panose="020B0604020202020204" pitchFamily="34" charset="0"/>
              </a:rPr>
              <a:t>Assumes full utilisation of any recovery funding allocations;</a:t>
            </a:r>
          </a:p>
          <a:p>
            <a:pPr marL="285750" indent="-285750">
              <a:spcAft>
                <a:spcPts val="1200"/>
              </a:spcAft>
              <a:buFont typeface="Arial" panose="020B0604020202020204" pitchFamily="34" charset="0"/>
              <a:buChar char="•"/>
              <a:defRPr/>
            </a:pPr>
            <a:r>
              <a:rPr lang="en-GB" sz="1400" dirty="0">
                <a:solidFill>
                  <a:srgbClr val="002060"/>
                </a:solidFill>
                <a:latin typeface="Arial" panose="020B0604020202020204" pitchFamily="34" charset="0"/>
                <a:cs typeface="Arial" panose="020B0604020202020204" pitchFamily="34" charset="0"/>
              </a:rPr>
              <a:t>NICE-related expenditure is assumed to continue at the M3 level, with matched funding available.</a:t>
            </a:r>
          </a:p>
          <a:p>
            <a:pPr marL="285750" indent="-285750">
              <a:spcAft>
                <a:spcPts val="1200"/>
              </a:spcAft>
              <a:buFont typeface="Arial" panose="020B0604020202020204" pitchFamily="34" charset="0"/>
              <a:buChar char="•"/>
              <a:defRPr/>
            </a:pPr>
            <a:r>
              <a:rPr lang="en-GB" sz="1400" dirty="0">
                <a:solidFill>
                  <a:srgbClr val="002060"/>
                </a:solidFill>
                <a:latin typeface="Arial" panose="020B0604020202020204" pitchFamily="34" charset="0"/>
                <a:cs typeface="Arial" panose="020B0604020202020204" pitchFamily="34" charset="0"/>
              </a:rPr>
              <a:t>Amber-rated thematic savings schemes are assumed to deliver in line with planned trajectories as at M3 reporting</a:t>
            </a:r>
          </a:p>
          <a:p>
            <a:pPr marL="285750" indent="-285750">
              <a:spcAft>
                <a:spcPts val="1200"/>
              </a:spcAft>
              <a:buFont typeface="Arial" panose="020B0604020202020204" pitchFamily="34" charset="0"/>
              <a:buChar char="•"/>
              <a:defRPr/>
            </a:pPr>
            <a:r>
              <a:rPr lang="en-GB" sz="1400" dirty="0">
                <a:solidFill>
                  <a:srgbClr val="002060"/>
                </a:solidFill>
                <a:latin typeface="Arial" panose="020B0604020202020204" pitchFamily="34" charset="0"/>
                <a:cs typeface="Arial" panose="020B0604020202020204" pitchFamily="34" charset="0"/>
              </a:rPr>
              <a:t>Rostered shift fill rates are assumed to remain at current levels</a:t>
            </a:r>
          </a:p>
          <a:p>
            <a:pPr marL="285750" indent="-285750">
              <a:spcAft>
                <a:spcPts val="1200"/>
              </a:spcAft>
              <a:buFont typeface="Arial" panose="020B0604020202020204" pitchFamily="34" charset="0"/>
              <a:buChar char="•"/>
              <a:defRPr/>
            </a:pPr>
            <a:r>
              <a:rPr lang="en-GB" sz="1400" dirty="0">
                <a:solidFill>
                  <a:srgbClr val="002060"/>
                </a:solidFill>
                <a:latin typeface="Arial" panose="020B0604020202020204" pitchFamily="34" charset="0"/>
                <a:cs typeface="Arial" panose="020B0604020202020204" pitchFamily="34" charset="0"/>
              </a:rPr>
              <a:t>Known external recruitment commitments have been incorporated, with broad assumptions made on start dates</a:t>
            </a:r>
          </a:p>
          <a:p>
            <a:pPr lvl="0">
              <a:spcAft>
                <a:spcPts val="1200"/>
              </a:spcAft>
              <a:defRPr/>
            </a:pPr>
            <a:endPar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CEAC6F69-1B12-18B1-71A0-CFDF4A1711B8}"/>
              </a:ext>
            </a:extLst>
          </p:cNvPr>
          <p:cNvPicPr>
            <a:picLocks noChangeAspect="1"/>
          </p:cNvPicPr>
          <p:nvPr/>
        </p:nvPicPr>
        <p:blipFill>
          <a:blip r:embed="rId3"/>
          <a:stretch>
            <a:fillRect/>
          </a:stretch>
        </p:blipFill>
        <p:spPr>
          <a:xfrm>
            <a:off x="5905500" y="669604"/>
            <a:ext cx="6064367" cy="3243518"/>
          </a:xfrm>
          <a:prstGeom prst="rect">
            <a:avLst/>
          </a:prstGeom>
        </p:spPr>
      </p:pic>
      <p:pic>
        <p:nvPicPr>
          <p:cNvPr id="11" name="Picture 10">
            <a:extLst>
              <a:ext uri="{FF2B5EF4-FFF2-40B4-BE49-F238E27FC236}">
                <a16:creationId xmlns:a16="http://schemas.microsoft.com/office/drawing/2014/main" id="{CE7F6878-A397-078E-B1DD-67C94AC2310D}"/>
              </a:ext>
            </a:extLst>
          </p:cNvPr>
          <p:cNvPicPr>
            <a:picLocks noChangeAspect="1"/>
          </p:cNvPicPr>
          <p:nvPr/>
        </p:nvPicPr>
        <p:blipFill>
          <a:blip r:embed="rId4"/>
          <a:stretch>
            <a:fillRect/>
          </a:stretch>
        </p:blipFill>
        <p:spPr>
          <a:xfrm>
            <a:off x="222133" y="669604"/>
            <a:ext cx="5322018" cy="3243517"/>
          </a:xfrm>
          <a:prstGeom prst="rect">
            <a:avLst/>
          </a:prstGeom>
        </p:spPr>
      </p:pic>
    </p:spTree>
    <p:extLst>
      <p:ext uri="{BB962C8B-B14F-4D97-AF65-F5344CB8AC3E}">
        <p14:creationId xmlns:p14="http://schemas.microsoft.com/office/powerpoint/2010/main" val="2970437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58BDF6-7395-208A-A1FB-04F7BFAD1C41}"/>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A50396F0-DA1E-FDEE-B562-89E2B3150DE0}"/>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Forecast</a:t>
            </a:r>
          </a:p>
        </p:txBody>
      </p:sp>
      <p:pic>
        <p:nvPicPr>
          <p:cNvPr id="4" name="Picture 3">
            <a:extLst>
              <a:ext uri="{FF2B5EF4-FFF2-40B4-BE49-F238E27FC236}">
                <a16:creationId xmlns:a16="http://schemas.microsoft.com/office/drawing/2014/main" id="{EA706F53-4F06-A146-5A3D-88EA83616EB9}"/>
              </a:ext>
            </a:extLst>
          </p:cNvPr>
          <p:cNvPicPr>
            <a:picLocks noChangeAspect="1"/>
          </p:cNvPicPr>
          <p:nvPr/>
        </p:nvPicPr>
        <p:blipFill>
          <a:blip r:embed="rId3"/>
          <a:stretch>
            <a:fillRect/>
          </a:stretch>
        </p:blipFill>
        <p:spPr>
          <a:xfrm>
            <a:off x="1511166" y="1041505"/>
            <a:ext cx="9201190" cy="4791403"/>
          </a:xfrm>
          <a:prstGeom prst="rect">
            <a:avLst/>
          </a:prstGeom>
        </p:spPr>
      </p:pic>
    </p:spTree>
    <p:extLst>
      <p:ext uri="{BB962C8B-B14F-4D97-AF65-F5344CB8AC3E}">
        <p14:creationId xmlns:p14="http://schemas.microsoft.com/office/powerpoint/2010/main" val="3624570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24172-4491-E001-CFB7-49DEAF7E3E70}"/>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306032A0-7668-4106-03D7-C294C485D2BB}"/>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sp>
        <p:nvSpPr>
          <p:cNvPr id="2" name="object 3">
            <a:extLst>
              <a:ext uri="{FF2B5EF4-FFF2-40B4-BE49-F238E27FC236}">
                <a16:creationId xmlns:a16="http://schemas.microsoft.com/office/drawing/2014/main" id="{3D9BC774-8FC0-39FA-4B0F-240A634E9238}"/>
              </a:ext>
            </a:extLst>
          </p:cNvPr>
          <p:cNvSpPr txBox="1"/>
          <p:nvPr/>
        </p:nvSpPr>
        <p:spPr>
          <a:xfrm>
            <a:off x="437195" y="2643468"/>
            <a:ext cx="9358738" cy="1120637"/>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3600"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Part C: Look Back</a:t>
            </a:r>
          </a:p>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endParaRPr>
          </a:p>
        </p:txBody>
      </p:sp>
      <p:pic>
        <p:nvPicPr>
          <p:cNvPr id="9" name="Picture 8">
            <a:extLst>
              <a:ext uri="{FF2B5EF4-FFF2-40B4-BE49-F238E27FC236}">
                <a16:creationId xmlns:a16="http://schemas.microsoft.com/office/drawing/2014/main" id="{5EB36DD5-C1D7-C873-4010-4026969F1E7F}"/>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96093B9-3A28-AAAB-CE75-5AF8403BAF7B}"/>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393B81AE-A13D-61A2-91CE-77BDEF651B39}"/>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3685022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93A44-CC84-1341-42F3-5D7F6B1FF406}"/>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859ABB4A-7D69-1A42-5232-1C29181F20ED}"/>
              </a:ext>
            </a:extLst>
          </p:cNvPr>
          <p:cNvSpPr txBox="1">
            <a:spLocks/>
          </p:cNvSpPr>
          <p:nvPr/>
        </p:nvSpPr>
        <p:spPr>
          <a:xfrm>
            <a:off x="0" y="-2531"/>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2026/27 Health Board Position &amp; Service Area</a:t>
            </a:r>
          </a:p>
        </p:txBody>
      </p:sp>
      <p:pic>
        <p:nvPicPr>
          <p:cNvPr id="5" name="Picture 4">
            <a:extLst>
              <a:ext uri="{FF2B5EF4-FFF2-40B4-BE49-F238E27FC236}">
                <a16:creationId xmlns:a16="http://schemas.microsoft.com/office/drawing/2014/main" id="{4B68BA34-52A9-DE05-6623-25D56CF2943B}"/>
              </a:ext>
            </a:extLst>
          </p:cNvPr>
          <p:cNvPicPr>
            <a:picLocks noChangeAspect="1"/>
          </p:cNvPicPr>
          <p:nvPr/>
        </p:nvPicPr>
        <p:blipFill>
          <a:blip r:embed="rId3"/>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2E441E55-BF0E-9D43-644F-4A5230F5AB63}"/>
              </a:ext>
            </a:extLst>
          </p:cNvPr>
          <p:cNvPicPr>
            <a:picLocks noChangeAspect="1"/>
          </p:cNvPicPr>
          <p:nvPr/>
        </p:nvPicPr>
        <p:blipFill>
          <a:blip r:embed="rId4"/>
          <a:stretch>
            <a:fillRect/>
          </a:stretch>
        </p:blipFill>
        <p:spPr>
          <a:xfrm>
            <a:off x="177873" y="6308703"/>
            <a:ext cx="1380764" cy="427156"/>
          </a:xfrm>
          <a:prstGeom prst="rect">
            <a:avLst/>
          </a:prstGeom>
        </p:spPr>
      </p:pic>
      <p:sp>
        <p:nvSpPr>
          <p:cNvPr id="11" name="Rectangle 10">
            <a:extLst>
              <a:ext uri="{FF2B5EF4-FFF2-40B4-BE49-F238E27FC236}">
                <a16:creationId xmlns:a16="http://schemas.microsoft.com/office/drawing/2014/main" id="{061C8BF9-821F-F787-FEC7-2C5BC5C8FEA4}"/>
              </a:ext>
            </a:extLst>
          </p:cNvPr>
          <p:cNvSpPr/>
          <p:nvPr/>
        </p:nvSpPr>
        <p:spPr>
          <a:xfrm>
            <a:off x="4331874" y="689626"/>
            <a:ext cx="1472577" cy="875342"/>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YTD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Variance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£6</a:t>
            </a:r>
            <a:r>
              <a:rPr lang="en-GB" sz="1400" b="1" dirty="0">
                <a:solidFill>
                  <a:srgbClr val="002060"/>
                </a:solidFill>
                <a:latin typeface="Arial"/>
              </a:rPr>
              <a:t>.252</a:t>
            </a:r>
            <a:r>
              <a:rPr kumimoji="0" lang="en-GB" sz="1400" b="1" i="0" u="none" strike="noStrike" kern="1200" cap="none" spc="0" normalizeH="0" baseline="0" noProof="0" dirty="0">
                <a:ln>
                  <a:noFill/>
                </a:ln>
                <a:solidFill>
                  <a:srgbClr val="002060"/>
                </a:solidFill>
                <a:effectLst/>
                <a:uLnTx/>
                <a:uFillTx/>
                <a:latin typeface="Arial"/>
                <a:ea typeface="+mn-ea"/>
                <a:cs typeface="+mn-cs"/>
              </a:rPr>
              <a:t>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EAA1EA88-3597-F29E-A00E-893FE5BBE611}"/>
              </a:ext>
            </a:extLst>
          </p:cNvPr>
          <p:cNvSpPr/>
          <p:nvPr/>
        </p:nvSpPr>
        <p:spPr>
          <a:xfrm>
            <a:off x="6086680" y="686450"/>
            <a:ext cx="2000891" cy="875342"/>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  Variance: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  Current vs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 Previous </a:t>
            </a:r>
            <a:r>
              <a:rPr kumimoji="0" lang="en-GB" sz="1400" b="1" i="0" u="none" strike="noStrike" kern="1200" cap="none" spc="0" normalizeH="0" baseline="0" noProof="0" dirty="0" err="1">
                <a:ln>
                  <a:noFill/>
                </a:ln>
                <a:solidFill>
                  <a:srgbClr val="002060"/>
                </a:solidFill>
                <a:effectLst/>
                <a:uLnTx/>
                <a:uFillTx/>
                <a:latin typeface="Arial"/>
                <a:ea typeface="+mn-ea"/>
                <a:cs typeface="+mn-cs"/>
              </a:rPr>
              <a:t>Mth</a:t>
            </a:r>
            <a:r>
              <a:rPr kumimoji="0" lang="en-GB" sz="1400" b="1" i="0" u="none" strike="noStrike" kern="1200" cap="none" spc="0" normalizeH="0" baseline="0" noProof="0" dirty="0">
                <a:ln>
                  <a:noFill/>
                </a:ln>
                <a:solidFill>
                  <a:srgbClr val="002060"/>
                </a:solidFill>
                <a:effectLst/>
                <a:uLnTx/>
                <a:uFillTx/>
                <a:latin typeface="Arial"/>
                <a:ea typeface="+mn-ea"/>
                <a:cs typeface="+mn-cs"/>
              </a:rPr>
              <a:t>  </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3" name="Arrow: Up 12">
            <a:extLst>
              <a:ext uri="{FF2B5EF4-FFF2-40B4-BE49-F238E27FC236}">
                <a16:creationId xmlns:a16="http://schemas.microsoft.com/office/drawing/2014/main" id="{7A28695B-97A3-8747-6769-E3198CA0E8D6}"/>
              </a:ext>
            </a:extLst>
          </p:cNvPr>
          <p:cNvSpPr/>
          <p:nvPr/>
        </p:nvSpPr>
        <p:spPr>
          <a:xfrm>
            <a:off x="7411588" y="839675"/>
            <a:ext cx="606287" cy="568891"/>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903FAEE8-DF6C-0395-F86F-3B23BB0B08B8}"/>
              </a:ext>
            </a:extLst>
          </p:cNvPr>
          <p:cNvGraphicFramePr>
            <a:graphicFrameLocks noGrp="1"/>
          </p:cNvGraphicFramePr>
          <p:nvPr/>
        </p:nvGraphicFramePr>
        <p:xfrm>
          <a:off x="330943" y="1769165"/>
          <a:ext cx="11530114" cy="4539538"/>
        </p:xfrm>
        <a:graphic>
          <a:graphicData uri="http://schemas.openxmlformats.org/drawingml/2006/table">
            <a:tbl>
              <a:tblPr firstRow="1" bandRow="1">
                <a:tableStyleId>{2D5ABB26-0587-4C30-8999-92F81FD0307C}</a:tableStyleId>
              </a:tblPr>
              <a:tblGrid>
                <a:gridCol w="5765057">
                  <a:extLst>
                    <a:ext uri="{9D8B030D-6E8A-4147-A177-3AD203B41FA5}">
                      <a16:colId xmlns:a16="http://schemas.microsoft.com/office/drawing/2014/main" val="3037782686"/>
                    </a:ext>
                  </a:extLst>
                </a:gridCol>
                <a:gridCol w="5765057">
                  <a:extLst>
                    <a:ext uri="{9D8B030D-6E8A-4147-A177-3AD203B41FA5}">
                      <a16:colId xmlns:a16="http://schemas.microsoft.com/office/drawing/2014/main" val="2333270956"/>
                    </a:ext>
                  </a:extLst>
                </a:gridCol>
              </a:tblGrid>
              <a:tr h="4539538">
                <a:tc>
                  <a:txBody>
                    <a:bodyPr/>
                    <a:lstStyle/>
                    <a:p>
                      <a:pPr algn="ct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IN YEAR PERFORMANCE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4315167"/>
                  </a:ext>
                </a:extLst>
              </a:tr>
            </a:tbl>
          </a:graphicData>
        </a:graphic>
      </p:graphicFrame>
      <p:sp>
        <p:nvSpPr>
          <p:cNvPr id="8" name="Rectangle 7">
            <a:extLst>
              <a:ext uri="{FF2B5EF4-FFF2-40B4-BE49-F238E27FC236}">
                <a16:creationId xmlns:a16="http://schemas.microsoft.com/office/drawing/2014/main" id="{45DF91A1-FB40-685C-3EBF-9CD6DC7D0491}"/>
              </a:ext>
            </a:extLst>
          </p:cNvPr>
          <p:cNvSpPr/>
          <p:nvPr/>
        </p:nvSpPr>
        <p:spPr>
          <a:xfrm>
            <a:off x="414893" y="666202"/>
            <a:ext cx="1832114" cy="898766"/>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SUMMARY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VARIANCE</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B3A1DFAD-6C38-63A3-62EB-0F478DBA9B9F}"/>
              </a:ext>
            </a:extLst>
          </p:cNvPr>
          <p:cNvSpPr/>
          <p:nvPr/>
        </p:nvSpPr>
        <p:spPr>
          <a:xfrm>
            <a:off x="2474452" y="686450"/>
            <a:ext cx="1629978" cy="878518"/>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In-Month Variance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a:t>
            </a:r>
            <a:r>
              <a:rPr lang="en-GB" sz="1400" b="1" dirty="0">
                <a:solidFill>
                  <a:srgbClr val="002060"/>
                </a:solidFill>
                <a:latin typeface="Arial"/>
              </a:rPr>
              <a:t>2</a:t>
            </a:r>
            <a:r>
              <a:rPr kumimoji="0" lang="en-GB" sz="1400" b="1" i="0" u="none" strike="noStrike" kern="1200" cap="none" spc="0" normalizeH="0" baseline="0" noProof="0" dirty="0">
                <a:ln>
                  <a:noFill/>
                </a:ln>
                <a:solidFill>
                  <a:srgbClr val="002060"/>
                </a:solidFill>
                <a:effectLst/>
                <a:uLnTx/>
                <a:uFillTx/>
                <a:latin typeface="Arial"/>
                <a:ea typeface="+mn-ea"/>
                <a:cs typeface="+mn-cs"/>
              </a:rPr>
              <a:t>.130m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1E5D703F-3033-B9A5-EDAD-9CE2F1FBD87B}"/>
              </a:ext>
            </a:extLst>
          </p:cNvPr>
          <p:cNvSpPr/>
          <p:nvPr/>
        </p:nvSpPr>
        <p:spPr>
          <a:xfrm>
            <a:off x="8342337" y="705906"/>
            <a:ext cx="2000891" cy="875342"/>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Forecast Variance: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  In </a:t>
            </a:r>
            <a:r>
              <a:rPr kumimoji="0" lang="en-GB" sz="1400" b="1" i="0" u="none" strike="noStrike" kern="1200" cap="none" spc="0" normalizeH="0" baseline="0" noProof="0" dirty="0" err="1">
                <a:ln>
                  <a:noFill/>
                </a:ln>
                <a:solidFill>
                  <a:srgbClr val="002060"/>
                </a:solidFill>
                <a:effectLst/>
                <a:uLnTx/>
                <a:uFillTx/>
                <a:latin typeface="Arial"/>
                <a:ea typeface="+mn-ea"/>
                <a:cs typeface="+mn-cs"/>
              </a:rPr>
              <a:t>Mth</a:t>
            </a:r>
            <a:r>
              <a:rPr kumimoji="0" lang="en-GB" sz="1400" b="1" i="0" u="none" strike="noStrike" kern="1200" cap="none" spc="0" normalizeH="0" baseline="0" noProof="0" dirty="0">
                <a:ln>
                  <a:noFill/>
                </a:ln>
                <a:solidFill>
                  <a:srgbClr val="002060"/>
                </a:solidFill>
                <a:effectLst/>
                <a:uLnTx/>
                <a:uFillTx/>
                <a:latin typeface="Arial"/>
                <a:ea typeface="+mn-ea"/>
                <a:cs typeface="+mn-cs"/>
              </a:rPr>
              <a:t> vs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     Actual  </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8" name="Arrow: Up 17">
            <a:extLst>
              <a:ext uri="{FF2B5EF4-FFF2-40B4-BE49-F238E27FC236}">
                <a16:creationId xmlns:a16="http://schemas.microsoft.com/office/drawing/2014/main" id="{A5C233F3-D39F-D78E-D254-407B044B2C8C}"/>
              </a:ext>
            </a:extLst>
          </p:cNvPr>
          <p:cNvSpPr/>
          <p:nvPr/>
        </p:nvSpPr>
        <p:spPr>
          <a:xfrm>
            <a:off x="9766677" y="941490"/>
            <a:ext cx="606287" cy="568891"/>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6" name="Picture 25">
            <a:extLst>
              <a:ext uri="{FF2B5EF4-FFF2-40B4-BE49-F238E27FC236}">
                <a16:creationId xmlns:a16="http://schemas.microsoft.com/office/drawing/2014/main" id="{070F22DB-3CF8-B666-F345-64809E86BB0A}"/>
              </a:ext>
            </a:extLst>
          </p:cNvPr>
          <p:cNvPicPr>
            <a:picLocks noChangeAspect="1"/>
          </p:cNvPicPr>
          <p:nvPr/>
        </p:nvPicPr>
        <p:blipFill>
          <a:blip r:embed="rId5"/>
          <a:stretch>
            <a:fillRect/>
          </a:stretch>
        </p:blipFill>
        <p:spPr>
          <a:xfrm>
            <a:off x="6251372" y="2124328"/>
            <a:ext cx="4876875" cy="4027765"/>
          </a:xfrm>
          <a:prstGeom prst="rect">
            <a:avLst/>
          </a:prstGeom>
        </p:spPr>
      </p:pic>
      <p:pic>
        <p:nvPicPr>
          <p:cNvPr id="30" name="Picture 29">
            <a:extLst>
              <a:ext uri="{FF2B5EF4-FFF2-40B4-BE49-F238E27FC236}">
                <a16:creationId xmlns:a16="http://schemas.microsoft.com/office/drawing/2014/main" id="{A5FBEE7B-8E16-0BC3-E8B5-92046810FFB6}"/>
              </a:ext>
            </a:extLst>
          </p:cNvPr>
          <p:cNvPicPr>
            <a:picLocks noChangeAspect="1"/>
          </p:cNvPicPr>
          <p:nvPr/>
        </p:nvPicPr>
        <p:blipFill>
          <a:blip r:embed="rId6"/>
          <a:stretch>
            <a:fillRect/>
          </a:stretch>
        </p:blipFill>
        <p:spPr>
          <a:xfrm>
            <a:off x="502919" y="1975104"/>
            <a:ext cx="5437709" cy="4176989"/>
          </a:xfrm>
          <a:prstGeom prst="rect">
            <a:avLst/>
          </a:prstGeom>
        </p:spPr>
      </p:pic>
    </p:spTree>
    <p:extLst>
      <p:ext uri="{BB962C8B-B14F-4D97-AF65-F5344CB8AC3E}">
        <p14:creationId xmlns:p14="http://schemas.microsoft.com/office/powerpoint/2010/main" val="3434263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C8DFE2F-D8F0-8DA3-CFE5-3FFED8255BEB}"/>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3F34EB94-1BA2-570F-6265-A323AE02E3EA}"/>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Summary: Income, Pay, Non-Pay</a:t>
            </a:r>
          </a:p>
        </p:txBody>
      </p:sp>
      <p:sp>
        <p:nvSpPr>
          <p:cNvPr id="16" name="TextBox 15">
            <a:extLst>
              <a:ext uri="{FF2B5EF4-FFF2-40B4-BE49-F238E27FC236}">
                <a16:creationId xmlns:a16="http://schemas.microsoft.com/office/drawing/2014/main" id="{4EAAE399-A8AB-D9C5-E579-22C93DFDA4CD}"/>
              </a:ext>
            </a:extLst>
          </p:cNvPr>
          <p:cNvSpPr txBox="1"/>
          <p:nvPr/>
        </p:nvSpPr>
        <p:spPr>
          <a:xfrm>
            <a:off x="222133" y="510758"/>
            <a:ext cx="4186238" cy="6119407"/>
          </a:xfrm>
          <a:prstGeom prst="roundRect">
            <a:avLst/>
          </a:prstGeom>
          <a:solidFill>
            <a:schemeClr val="bg1"/>
          </a:solidFill>
          <a:ln>
            <a:solidFill>
              <a:srgbClr val="002060"/>
            </a:solidFill>
          </a:ln>
        </p:spPr>
        <p:txBody>
          <a:bodyPr wrap="square" rtlCol="0">
            <a:no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000" b="1" i="0"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Pay</a:t>
            </a:r>
            <a:r>
              <a:rPr kumimoji="0" lang="en-GB" sz="1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 Pay expenditure delivered a favourable variance of £89k in-month and £155k YTD.  Despite the overall underspend, there continue to be significant pressures across several medical staffing budgets within the Surgery and Cancer Division, particularly Anaesthetics, Trauma &amp; Orthopaedics, Oncology and Haematology.</a:t>
            </a:r>
          </a:p>
          <a:p>
            <a:pPr marL="0" marR="0" lvl="0" indent="0" algn="l" defTabSz="914400" rtl="0" eaLnBrk="1" fontAlgn="auto" latinLnBrk="0" hangingPunct="1">
              <a:lnSpc>
                <a:spcPct val="100000"/>
              </a:lnSpc>
              <a:spcBef>
                <a:spcPts val="0"/>
              </a:spcBef>
              <a:spcAft>
                <a:spcPts val="1200"/>
              </a:spcAft>
              <a:buClrTx/>
              <a:buSzTx/>
              <a:buFontTx/>
              <a:buNone/>
              <a:tabLst/>
              <a:defRPr/>
            </a:pPr>
            <a:r>
              <a:rPr lang="en-GB" sz="1000" dirty="0">
                <a:solidFill>
                  <a:srgbClr val="002060"/>
                </a:solidFill>
                <a:latin typeface="Arial" panose="020B0604020202020204" pitchFamily="34" charset="0"/>
                <a:cs typeface="Arial" panose="020B0604020202020204" pitchFamily="34" charset="0"/>
              </a:rPr>
              <a:t>Additional expenditure associated with Ward 4 (£274k YTD) enhanced capacity also remains a cost pressure; however, the ward closure during June generated a reduction in pay spend of approximately £70k, helping offset wider staffing pressures.</a:t>
            </a:r>
          </a:p>
          <a:p>
            <a:pPr marL="0" marR="0" lvl="0" indent="0" algn="l" defTabSz="914400" rtl="0" eaLnBrk="1" fontAlgn="auto" latinLnBrk="0" hangingPunct="1">
              <a:lnSpc>
                <a:spcPct val="100000"/>
              </a:lnSpc>
              <a:spcBef>
                <a:spcPts val="0"/>
              </a:spcBef>
              <a:spcAft>
                <a:spcPts val="1200"/>
              </a:spcAft>
              <a:buClrTx/>
              <a:buSzTx/>
              <a:buFontTx/>
              <a:buNone/>
              <a:tabLst/>
              <a:defRPr/>
            </a:pPr>
            <a:r>
              <a:rPr lang="en-GB" sz="1000" b="1" dirty="0">
                <a:solidFill>
                  <a:srgbClr val="002060"/>
                </a:solidFill>
                <a:latin typeface="Arial" panose="020B0604020202020204" pitchFamily="34" charset="0"/>
                <a:cs typeface="Arial" panose="020B0604020202020204" pitchFamily="34" charset="0"/>
              </a:rPr>
              <a:t>Non-Pay</a:t>
            </a:r>
            <a:r>
              <a:rPr lang="en-GB" sz="1000" dirty="0">
                <a:solidFill>
                  <a:srgbClr val="002060"/>
                </a:solidFill>
                <a:latin typeface="Arial" panose="020B0604020202020204" pitchFamily="34" charset="0"/>
                <a:cs typeface="Arial" panose="020B0604020202020204" pitchFamily="34" charset="0"/>
              </a:rPr>
              <a:t> – Non-Pay expenditure reported an adverse variance of £2.352m in-month and £6.831m YTD.  The principal driver remains the shortfall in the delivery of Cost improvement Programmes (CIPs), contributing £1.301m of the in-month overspend.  Other significant pressure include a £323k overspend within Primary Care Prescribing, largely attributable to No Cheaper Stock Obtainable (NCSO) medication costs – a pressure experienced on an All-Wales basis.  Within Secondary Care services, expenditure on Medical &amp; Surgical Equipment and Appliances within Theatres and Trauma &amp; orthopaedics contributed further £577k overspend.  In addition, the Total Bed Management (TBM) contract continues to exceed plan, reporting an in-month overspend of £78k.</a:t>
            </a:r>
          </a:p>
          <a:p>
            <a:pPr marL="0" marR="0" lvl="0" indent="0" algn="l" defTabSz="914400" rtl="0" eaLnBrk="1" fontAlgn="auto" latinLnBrk="0" hangingPunct="1">
              <a:lnSpc>
                <a:spcPct val="100000"/>
              </a:lnSpc>
              <a:spcBef>
                <a:spcPts val="0"/>
              </a:spcBef>
              <a:spcAft>
                <a:spcPts val="1200"/>
              </a:spcAft>
              <a:buClrTx/>
              <a:buSzTx/>
              <a:buFontTx/>
              <a:buNone/>
              <a:tabLst/>
              <a:defRPr/>
            </a:pPr>
            <a:r>
              <a:rPr lang="en-GB" sz="1000" b="1" dirty="0">
                <a:solidFill>
                  <a:srgbClr val="002060"/>
                </a:solidFill>
                <a:latin typeface="Arial" panose="020B0604020202020204" pitchFamily="34" charset="0"/>
                <a:cs typeface="Arial" panose="020B0604020202020204" pitchFamily="34" charset="0"/>
              </a:rPr>
              <a:t>Income</a:t>
            </a:r>
            <a:r>
              <a:rPr lang="en-GB" sz="1000" dirty="0">
                <a:solidFill>
                  <a:srgbClr val="002060"/>
                </a:solidFill>
                <a:latin typeface="Arial" panose="020B0604020202020204" pitchFamily="34" charset="0"/>
                <a:cs typeface="Arial" panose="020B0604020202020204" pitchFamily="34" charset="0"/>
              </a:rPr>
              <a:t> – Income performance was £131k below plan in-month and £424k below plan YTD.  This position reflect a £60k shortfall in Private Patient Income, driven by reduced activity levels while revised pay rates remain under negotiation and agreement.  Offsetting this, SE Wales </a:t>
            </a:r>
            <a:r>
              <a:rPr lang="en-GB" sz="1000" dirty="0" err="1">
                <a:solidFill>
                  <a:srgbClr val="002060"/>
                </a:solidFill>
                <a:latin typeface="Arial" panose="020B0604020202020204" pitchFamily="34" charset="0"/>
                <a:cs typeface="Arial" panose="020B0604020202020204" pitchFamily="34" charset="0"/>
              </a:rPr>
              <a:t>Radiopharmacy</a:t>
            </a:r>
            <a:r>
              <a:rPr lang="en-GB" sz="1000" dirty="0">
                <a:solidFill>
                  <a:srgbClr val="002060"/>
                </a:solidFill>
                <a:latin typeface="Arial" panose="020B0604020202020204" pitchFamily="34" charset="0"/>
                <a:cs typeface="Arial" panose="020B0604020202020204" pitchFamily="34" charset="0"/>
              </a:rPr>
              <a:t> generated a £126k non-recurrent income benefit in-month.  However, this performance is expected to diminish from month 4 onwards as activity transfers back to the new Transforming Access to Medicines (TRAMS) facility in the South-East.  The reduction in income will be accompanied by lower associated production costs, although the service currently provides a net financial contribution. </a:t>
            </a:r>
            <a:endParaRPr kumimoji="0" lang="en-GB" sz="1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6D14104C-3119-6841-44FF-933F8056B7AB}"/>
              </a:ext>
            </a:extLst>
          </p:cNvPr>
          <p:cNvPicPr>
            <a:picLocks noChangeAspect="1"/>
          </p:cNvPicPr>
          <p:nvPr/>
        </p:nvPicPr>
        <p:blipFill>
          <a:blip r:embed="rId3"/>
          <a:stretch>
            <a:fillRect/>
          </a:stretch>
        </p:blipFill>
        <p:spPr>
          <a:xfrm>
            <a:off x="8367198" y="3098825"/>
            <a:ext cx="3602669" cy="1510397"/>
          </a:xfrm>
          <a:prstGeom prst="rect">
            <a:avLst/>
          </a:prstGeom>
        </p:spPr>
      </p:pic>
      <p:pic>
        <p:nvPicPr>
          <p:cNvPr id="10" name="Picture 9">
            <a:extLst>
              <a:ext uri="{FF2B5EF4-FFF2-40B4-BE49-F238E27FC236}">
                <a16:creationId xmlns:a16="http://schemas.microsoft.com/office/drawing/2014/main" id="{38352EA2-5981-7B23-40EF-8E6F0BE7C034}"/>
              </a:ext>
            </a:extLst>
          </p:cNvPr>
          <p:cNvPicPr>
            <a:picLocks noChangeAspect="1"/>
          </p:cNvPicPr>
          <p:nvPr/>
        </p:nvPicPr>
        <p:blipFill>
          <a:blip r:embed="rId4"/>
          <a:stretch>
            <a:fillRect/>
          </a:stretch>
        </p:blipFill>
        <p:spPr>
          <a:xfrm>
            <a:off x="4682344" y="3098825"/>
            <a:ext cx="3605861" cy="2424437"/>
          </a:xfrm>
          <a:prstGeom prst="rect">
            <a:avLst/>
          </a:prstGeom>
        </p:spPr>
      </p:pic>
      <p:pic>
        <p:nvPicPr>
          <p:cNvPr id="12" name="Picture 11">
            <a:extLst>
              <a:ext uri="{FF2B5EF4-FFF2-40B4-BE49-F238E27FC236}">
                <a16:creationId xmlns:a16="http://schemas.microsoft.com/office/drawing/2014/main" id="{DEB3012F-1E92-F943-46C2-898C2A3EB2F4}"/>
              </a:ext>
            </a:extLst>
          </p:cNvPr>
          <p:cNvPicPr>
            <a:picLocks noChangeAspect="1"/>
          </p:cNvPicPr>
          <p:nvPr/>
        </p:nvPicPr>
        <p:blipFill>
          <a:blip r:embed="rId5"/>
          <a:stretch>
            <a:fillRect/>
          </a:stretch>
        </p:blipFill>
        <p:spPr>
          <a:xfrm>
            <a:off x="4682343" y="512398"/>
            <a:ext cx="3605861" cy="2446242"/>
          </a:xfrm>
          <a:prstGeom prst="rect">
            <a:avLst/>
          </a:prstGeom>
        </p:spPr>
      </p:pic>
      <p:pic>
        <p:nvPicPr>
          <p:cNvPr id="14" name="Picture 13">
            <a:extLst>
              <a:ext uri="{FF2B5EF4-FFF2-40B4-BE49-F238E27FC236}">
                <a16:creationId xmlns:a16="http://schemas.microsoft.com/office/drawing/2014/main" id="{76750631-AA01-C0A3-A098-1426F4C8FC36}"/>
              </a:ext>
            </a:extLst>
          </p:cNvPr>
          <p:cNvPicPr>
            <a:picLocks noChangeAspect="1"/>
          </p:cNvPicPr>
          <p:nvPr/>
        </p:nvPicPr>
        <p:blipFill>
          <a:blip r:embed="rId6"/>
          <a:stretch>
            <a:fillRect/>
          </a:stretch>
        </p:blipFill>
        <p:spPr>
          <a:xfrm>
            <a:off x="8367198" y="512397"/>
            <a:ext cx="3600966" cy="2446241"/>
          </a:xfrm>
          <a:prstGeom prst="rect">
            <a:avLst/>
          </a:prstGeom>
        </p:spPr>
      </p:pic>
    </p:spTree>
    <p:extLst>
      <p:ext uri="{BB962C8B-B14F-4D97-AF65-F5344CB8AC3E}">
        <p14:creationId xmlns:p14="http://schemas.microsoft.com/office/powerpoint/2010/main" val="32959986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A49B4-D647-44EA-BE41-380F6081D2DC}">
  <ds:schemaRefs>
    <ds:schemaRef ds:uri="http://purl.org/dc/terms/"/>
    <ds:schemaRef ds:uri="http://purl.org/dc/elements/1.1/"/>
    <ds:schemaRef ds:uri="http://www.w3.org/XML/1998/namespace"/>
    <ds:schemaRef ds:uri="http://schemas.microsoft.com/office/infopath/2007/PartnerControls"/>
    <ds:schemaRef ds:uri="http://schemas.microsoft.com/office/2006/metadata/properties"/>
    <ds:schemaRef ds:uri="http://schemas.microsoft.com/office/2006/documentManagement/types"/>
    <ds:schemaRef ds:uri="http://schemas.openxmlformats.org/package/2006/metadata/core-properties"/>
    <ds:schemaRef ds:uri="44db3db7-1523-4826-83fd-741d9b441697"/>
    <ds:schemaRef ds:uri="http://purl.org/dc/dcmitype/"/>
  </ds:schemaRefs>
</ds:datastoreItem>
</file>

<file path=customXml/itemProps2.xml><?xml version="1.0" encoding="utf-8"?>
<ds:datastoreItem xmlns:ds="http://schemas.openxmlformats.org/officeDocument/2006/customXml" ds:itemID="{4C1A275B-AF09-4E04-BE75-71DAA2E43AB2}">
  <ds:schemaRefs>
    <ds:schemaRef ds:uri="http://schemas.microsoft.com/sharepoint/v3/contenttype/forms"/>
  </ds:schemaRefs>
</ds:datastoreItem>
</file>

<file path=customXml/itemProps3.xml><?xml version="1.0" encoding="utf-8"?>
<ds:datastoreItem xmlns:ds="http://schemas.openxmlformats.org/officeDocument/2006/customXml" ds:itemID="{D3118B40-672E-407C-9C5C-B27BE8BEDBAC}"/>
</file>

<file path=docProps/app.xml><?xml version="1.0" encoding="utf-8"?>
<Properties xmlns="http://schemas.openxmlformats.org/officeDocument/2006/extended-properties" xmlns:vt="http://schemas.openxmlformats.org/officeDocument/2006/docPropsVTypes">
  <TotalTime>61385</TotalTime>
  <Words>1182</Words>
  <Application>Microsoft Office PowerPoint</Application>
  <PresentationFormat>Widescreen</PresentationFormat>
  <Paragraphs>125</Paragraphs>
  <Slides>18</Slides>
  <Notes>15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Aptos</vt:lpstr>
      <vt:lpstr>Arial</vt:lpstr>
      <vt:lpstr>Arial Black</vt:lpstr>
      <vt:lpstr>Calibri</vt:lpstr>
      <vt:lpstr>Calibri Light</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Samantha Moss (Swansea Bay UHB - Finance)</cp:lastModifiedBy>
  <cp:revision>345</cp:revision>
  <dcterms:created xsi:type="dcterms:W3CDTF">2024-04-17T08:36:36Z</dcterms:created>
  <dcterms:modified xsi:type="dcterms:W3CDTF">2026-07-23T13:38:15Z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