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736" r:id="rId4"/>
    <p:sldMasterId id="2147483748" r:id="rId5"/>
    <p:sldMasterId id="2147483751" r:id="rId6"/>
    <p:sldMasterId id="2147483768" r:id="rId7"/>
    <p:sldMasterId id="2147483780" r:id="rId8"/>
    <p:sldMasterId id="2147483788" r:id="rId9"/>
    <p:sldMasterId id="2147483792" r:id="rId10"/>
  </p:sldMasterIdLst>
  <p:notesMasterIdLst>
    <p:notesMasterId r:id="rId118"/>
  </p:notesMasterIdLst>
  <p:handoutMasterIdLst>
    <p:handoutMasterId r:id="rId119"/>
  </p:handoutMasterIdLst>
  <p:sldIdLst>
    <p:sldId id="309" r:id="rId11"/>
    <p:sldId id="2147482758" r:id="rId12"/>
    <p:sldId id="2147482759" r:id="rId13"/>
    <p:sldId id="2147482760" r:id="rId14"/>
    <p:sldId id="2147482765" r:id="rId15"/>
    <p:sldId id="2147482855" r:id="rId16"/>
    <p:sldId id="2147482829" r:id="rId17"/>
    <p:sldId id="320" r:id="rId18"/>
    <p:sldId id="2147482833" r:id="rId19"/>
    <p:sldId id="321" r:id="rId20"/>
    <p:sldId id="2147482834" r:id="rId21"/>
    <p:sldId id="322" r:id="rId22"/>
    <p:sldId id="2147482761" r:id="rId23"/>
    <p:sldId id="2147482770" r:id="rId24"/>
    <p:sldId id="2147482762" r:id="rId25"/>
    <p:sldId id="2147482835" r:id="rId26"/>
    <p:sldId id="2147482836" r:id="rId27"/>
    <p:sldId id="2147482763" r:id="rId28"/>
    <p:sldId id="2147482764" r:id="rId29"/>
    <p:sldId id="2147482767" r:id="rId30"/>
    <p:sldId id="2147482837" r:id="rId31"/>
    <p:sldId id="2147482838" r:id="rId32"/>
    <p:sldId id="2147482839" r:id="rId33"/>
    <p:sldId id="2147482766" r:id="rId34"/>
    <p:sldId id="2147482703" r:id="rId35"/>
    <p:sldId id="2147482828" r:id="rId36"/>
    <p:sldId id="2147482875" r:id="rId37"/>
    <p:sldId id="2147482768" r:id="rId38"/>
    <p:sldId id="2147482769" r:id="rId39"/>
    <p:sldId id="2147482771" r:id="rId40"/>
    <p:sldId id="2147482772" r:id="rId41"/>
    <p:sldId id="2147482773" r:id="rId42"/>
    <p:sldId id="2147482775" r:id="rId43"/>
    <p:sldId id="2147482718" r:id="rId44"/>
    <p:sldId id="2147482856" r:id="rId45"/>
    <p:sldId id="2147482876" r:id="rId46"/>
    <p:sldId id="2147482776" r:id="rId47"/>
    <p:sldId id="2147482778" r:id="rId48"/>
    <p:sldId id="2147482781" r:id="rId49"/>
    <p:sldId id="2147482777" r:id="rId50"/>
    <p:sldId id="2147482779" r:id="rId51"/>
    <p:sldId id="2147482841" r:id="rId52"/>
    <p:sldId id="2147482782" r:id="rId53"/>
    <p:sldId id="2147482780" r:id="rId54"/>
    <p:sldId id="2147482719" r:id="rId55"/>
    <p:sldId id="2147482857" r:id="rId56"/>
    <p:sldId id="2147482877" r:id="rId57"/>
    <p:sldId id="2147482783" r:id="rId58"/>
    <p:sldId id="2147482784" r:id="rId59"/>
    <p:sldId id="2147482785" r:id="rId60"/>
    <p:sldId id="2147482720" r:id="rId61"/>
    <p:sldId id="2147482858" r:id="rId62"/>
    <p:sldId id="2147482854" r:id="rId63"/>
    <p:sldId id="2147482816" r:id="rId64"/>
    <p:sldId id="2147482824" r:id="rId65"/>
    <p:sldId id="2147482825" r:id="rId66"/>
    <p:sldId id="2147482817" r:id="rId67"/>
    <p:sldId id="2147482818" r:id="rId68"/>
    <p:sldId id="2147482826" r:id="rId69"/>
    <p:sldId id="2147482819" r:id="rId70"/>
    <p:sldId id="2147482820" r:id="rId71"/>
    <p:sldId id="2147482827" r:id="rId72"/>
    <p:sldId id="2147482821" r:id="rId73"/>
    <p:sldId id="2147482822" r:id="rId74"/>
    <p:sldId id="2147482830" r:id="rId75"/>
    <p:sldId id="2147482831" r:id="rId76"/>
    <p:sldId id="2147482849" r:id="rId77"/>
    <p:sldId id="2147482721" r:id="rId78"/>
    <p:sldId id="2147482859" r:id="rId79"/>
    <p:sldId id="2147482878" r:id="rId80"/>
    <p:sldId id="2147482796" r:id="rId81"/>
    <p:sldId id="2147482797" r:id="rId82"/>
    <p:sldId id="2147482798" r:id="rId83"/>
    <p:sldId id="2147482800" r:id="rId84"/>
    <p:sldId id="2147482802" r:id="rId85"/>
    <p:sldId id="2147482860" r:id="rId86"/>
    <p:sldId id="2147482850" r:id="rId87"/>
    <p:sldId id="2147482803" r:id="rId88"/>
    <p:sldId id="2147482804" r:id="rId89"/>
    <p:sldId id="2147482805" r:id="rId90"/>
    <p:sldId id="2147482807" r:id="rId91"/>
    <p:sldId id="2147482842" r:id="rId92"/>
    <p:sldId id="2147482808" r:id="rId93"/>
    <p:sldId id="2147482861" r:id="rId94"/>
    <p:sldId id="2147482852" r:id="rId95"/>
    <p:sldId id="2147482811" r:id="rId96"/>
    <p:sldId id="2147482843" r:id="rId97"/>
    <p:sldId id="2147482844" r:id="rId98"/>
    <p:sldId id="2147482812" r:id="rId99"/>
    <p:sldId id="2147482845" r:id="rId100"/>
    <p:sldId id="2147482846" r:id="rId101"/>
    <p:sldId id="2147482814" r:id="rId102"/>
    <p:sldId id="2147482847" r:id="rId103"/>
    <p:sldId id="2147482723" r:id="rId104"/>
    <p:sldId id="2147482862" r:id="rId105"/>
    <p:sldId id="2147482813" r:id="rId106"/>
    <p:sldId id="2147482848" r:id="rId107"/>
    <p:sldId id="2147482794" r:id="rId108"/>
    <p:sldId id="2147482879" r:id="rId109"/>
    <p:sldId id="2147482880" r:id="rId110"/>
    <p:sldId id="2147482881" r:id="rId111"/>
    <p:sldId id="2147482832" r:id="rId112"/>
    <p:sldId id="2147482882" r:id="rId113"/>
    <p:sldId id="2147482883" r:id="rId114"/>
    <p:sldId id="2147482884" r:id="rId115"/>
    <p:sldId id="2147482885" r:id="rId116"/>
    <p:sldId id="2147482886" r:id="rId117"/>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D7ED29-A112-01F1-3902-2632171C628B}" name="Charlotte Edwards (Swansea Bay UHB - Planning and Partnerships )" initials="CE" userId="S::Charlotte.Edwards5@wales.nhs.uk::3c47ec75-5b7c-45c3-95f7-05c47daf79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FFD550"/>
    <a:srgbClr val="1F355E"/>
    <a:srgbClr val="CE3636"/>
    <a:srgbClr val="181924"/>
    <a:srgbClr val="7EB0DE"/>
    <a:srgbClr val="9E4ECA"/>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59" autoAdjust="0"/>
    <p:restoredTop sz="94795"/>
  </p:normalViewPr>
  <p:slideViewPr>
    <p:cSldViewPr>
      <p:cViewPr varScale="1">
        <p:scale>
          <a:sx n="34" d="100"/>
          <a:sy n="34" d="100"/>
        </p:scale>
        <p:origin x="1088" y="1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notesMaster" Target="notesMasters/notesMaster1.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microsoft.com/office/2018/10/relationships/authors" Target="authors.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handoutMaster" Target="handoutMasters/handoutMaster1.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0" Type="http://schemas.openxmlformats.org/officeDocument/2006/relationships/slideMaster" Target="slideMasters/slideMaster7.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Health Board Total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Graphs!$D$3</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Graphs!$A$4:$A$16</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Graphs!$D$4:$D$16</c:f>
              <c:numCache>
                <c:formatCode>0.0%</c:formatCode>
                <c:ptCount val="13"/>
                <c:pt idx="0">
                  <c:v>0</c:v>
                </c:pt>
                <c:pt idx="1">
                  <c:v>-1.6456169000382159E-2</c:v>
                </c:pt>
                <c:pt idx="2">
                  <c:v>-1.036708245022766E-2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4253-413B-A840-050981A5FEA9}"/>
            </c:ext>
          </c:extLst>
        </c:ser>
        <c:ser>
          <c:idx val="1"/>
          <c:order val="1"/>
          <c:tx>
            <c:strRef>
              <c:f>Graphs!$E$3</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Graphs!$A$4:$A$16</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Graphs!$E$4:$E$16</c:f>
              <c:numCache>
                <c:formatCode>0.0%</c:formatCode>
                <c:ptCount val="13"/>
                <c:pt idx="0">
                  <c:v>0</c:v>
                </c:pt>
                <c:pt idx="1">
                  <c:v>-2.7671853344607422E-3</c:v>
                </c:pt>
                <c:pt idx="2">
                  <c:v>-5.5343706689212624E-3</c:v>
                </c:pt>
                <c:pt idx="3">
                  <c:v>-8.3015560033820046E-3</c:v>
                </c:pt>
                <c:pt idx="4">
                  <c:v>-1.3554547302940589E-2</c:v>
                </c:pt>
                <c:pt idx="5">
                  <c:v>-1.8807538602499285E-2</c:v>
                </c:pt>
                <c:pt idx="6">
                  <c:v>-2.4060529902057981E-2</c:v>
                </c:pt>
                <c:pt idx="7">
                  <c:v>-2.8818885465849209E-2</c:v>
                </c:pt>
                <c:pt idx="8">
                  <c:v>-3.3577241029640215E-2</c:v>
                </c:pt>
                <c:pt idx="9">
                  <c:v>-3.8335596593431442E-2</c:v>
                </c:pt>
                <c:pt idx="10">
                  <c:v>-4.2804409287505729E-2</c:v>
                </c:pt>
                <c:pt idx="11">
                  <c:v>-4.7273221981579905E-2</c:v>
                </c:pt>
                <c:pt idx="12">
                  <c:v>-5.1742034675654192E-2</c:v>
                </c:pt>
              </c:numCache>
            </c:numRef>
          </c:val>
          <c:smooth val="0"/>
          <c:extLst>
            <c:ext xmlns:c16="http://schemas.microsoft.com/office/drawing/2014/chart" uri="{C3380CC4-5D6E-409C-BE32-E72D297353CC}">
              <c16:uniqueId val="{00000001-4253-413B-A840-050981A5FEA9}"/>
            </c:ext>
          </c:extLst>
        </c:ser>
        <c:ser>
          <c:idx val="2"/>
          <c:order val="2"/>
          <c:tx>
            <c:v>Average Actual</c:v>
          </c:tx>
          <c:spPr>
            <a:ln w="22225" cap="rnd">
              <a:solidFill>
                <a:srgbClr val="8064A2"/>
              </a:solidFill>
              <a:prstDash val="solid"/>
              <a:round/>
            </a:ln>
            <a:effectLst/>
          </c:spPr>
          <c:marker>
            <c:symbol val="none"/>
          </c:marker>
          <c:val>
            <c:numRef>
              <c:f>Graphs!$F$4:$F$16</c:f>
              <c:numCache>
                <c:formatCode>0.0%</c:formatCode>
                <c:ptCount val="13"/>
                <c:pt idx="0">
                  <c:v>#N/A</c:v>
                </c:pt>
                <c:pt idx="1">
                  <c:v>-1.341162572530491E-2</c:v>
                </c:pt>
                <c:pt idx="2">
                  <c:v>-1.341162572530491E-2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4253-413B-A840-050981A5FEA9}"/>
            </c:ext>
          </c:extLst>
        </c:ser>
        <c:dLbls>
          <c:showLegendKey val="0"/>
          <c:showVal val="0"/>
          <c:showCatName val="0"/>
          <c:showSerName val="0"/>
          <c:showPercent val="0"/>
          <c:showBubbleSize val="0"/>
        </c:dLbls>
        <c:marker val="1"/>
        <c:smooth val="0"/>
        <c:axId val="249183904"/>
        <c:axId val="155937616"/>
      </c:lineChart>
      <c:catAx>
        <c:axId val="24918390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937616"/>
        <c:crosses val="autoZero"/>
        <c:auto val="1"/>
        <c:lblAlgn val="ctr"/>
        <c:lblOffset val="100"/>
        <c:noMultiLvlLbl val="0"/>
      </c:catAx>
      <c:valAx>
        <c:axId val="155937616"/>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9183904"/>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Administrative, Clerical &amp; Board Members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Graphs!$D$19</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Graphs!$A$20:$A$32</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Graphs!$D$20:$D$32</c:f>
              <c:numCache>
                <c:formatCode>0.0%</c:formatCode>
                <c:ptCount val="13"/>
                <c:pt idx="0">
                  <c:v>0</c:v>
                </c:pt>
                <c:pt idx="1">
                  <c:v>-1.7542399680442133E-2</c:v>
                </c:pt>
                <c:pt idx="2">
                  <c:v>-2.2273355191984479E-2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86A3-4F18-B4AA-4238F1F99AF6}"/>
            </c:ext>
          </c:extLst>
        </c:ser>
        <c:ser>
          <c:idx val="1"/>
          <c:order val="1"/>
          <c:tx>
            <c:strRef>
              <c:f>Graphs!$E$19</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Graphs!$A$20:$A$32</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Graphs!$E$20:$E$32</c:f>
              <c:numCache>
                <c:formatCode>0.0%</c:formatCode>
                <c:ptCount val="13"/>
                <c:pt idx="0">
                  <c:v>0</c:v>
                </c:pt>
                <c:pt idx="1">
                  <c:v>-1.3341266803144625E-2</c:v>
                </c:pt>
                <c:pt idx="2">
                  <c:v>-2.6682533606289249E-2</c:v>
                </c:pt>
                <c:pt idx="3">
                  <c:v>-4.0023800409433874E-2</c:v>
                </c:pt>
                <c:pt idx="4">
                  <c:v>-4.1537909595430689E-2</c:v>
                </c:pt>
                <c:pt idx="5">
                  <c:v>-4.3052018781427392E-2</c:v>
                </c:pt>
                <c:pt idx="6">
                  <c:v>-4.4566127967424318E-2</c:v>
                </c:pt>
                <c:pt idx="7">
                  <c:v>-4.6080237153419912E-2</c:v>
                </c:pt>
                <c:pt idx="8">
                  <c:v>-4.7594346339415283E-2</c:v>
                </c:pt>
                <c:pt idx="9">
                  <c:v>-4.9108455525410877E-2</c:v>
                </c:pt>
                <c:pt idx="10">
                  <c:v>-5.0622564711407692E-2</c:v>
                </c:pt>
                <c:pt idx="11">
                  <c:v>-5.2136673897404617E-2</c:v>
                </c:pt>
                <c:pt idx="12">
                  <c:v>-5.3650783083401543E-2</c:v>
                </c:pt>
              </c:numCache>
            </c:numRef>
          </c:val>
          <c:smooth val="0"/>
          <c:extLst>
            <c:ext xmlns:c16="http://schemas.microsoft.com/office/drawing/2014/chart" uri="{C3380CC4-5D6E-409C-BE32-E72D297353CC}">
              <c16:uniqueId val="{00000001-86A3-4F18-B4AA-4238F1F99AF6}"/>
            </c:ext>
          </c:extLst>
        </c:ser>
        <c:ser>
          <c:idx val="2"/>
          <c:order val="2"/>
          <c:tx>
            <c:v>Average Actual</c:v>
          </c:tx>
          <c:spPr>
            <a:ln w="22225" cap="rnd">
              <a:solidFill>
                <a:srgbClr val="8064A2"/>
              </a:solidFill>
              <a:prstDash val="solid"/>
              <a:round/>
            </a:ln>
            <a:effectLst/>
          </c:spPr>
          <c:marker>
            <c:symbol val="none"/>
          </c:marker>
          <c:val>
            <c:numRef>
              <c:f>Graphs!$F$20:$F$32</c:f>
              <c:numCache>
                <c:formatCode>0.0%</c:formatCode>
                <c:ptCount val="13"/>
                <c:pt idx="0">
                  <c:v>#N/A</c:v>
                </c:pt>
                <c:pt idx="1">
                  <c:v>-1.9907877436213306E-2</c:v>
                </c:pt>
                <c:pt idx="2">
                  <c:v>-1.9907877436213306E-2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86A3-4F18-B4AA-4238F1F99AF6}"/>
            </c:ext>
          </c:extLst>
        </c:ser>
        <c:dLbls>
          <c:showLegendKey val="0"/>
          <c:showVal val="0"/>
          <c:showCatName val="0"/>
          <c:showSerName val="0"/>
          <c:showPercent val="0"/>
          <c:showBubbleSize val="0"/>
        </c:dLbls>
        <c:marker val="1"/>
        <c:smooth val="0"/>
        <c:axId val="452033408"/>
        <c:axId val="155779696"/>
      </c:lineChart>
      <c:catAx>
        <c:axId val="4520334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779696"/>
        <c:crosses val="autoZero"/>
        <c:auto val="1"/>
        <c:lblAlgn val="ctr"/>
        <c:lblOffset val="100"/>
        <c:noMultiLvlLbl val="0"/>
      </c:catAx>
      <c:valAx>
        <c:axId val="155779696"/>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033408"/>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rgbClr val="002060"/>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Medical &amp; Dental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Graphs!$D$35</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Graphs!$A$36:$A$48</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Graphs!$D$36:$D$48</c:f>
              <c:numCache>
                <c:formatCode>0.0%</c:formatCode>
                <c:ptCount val="13"/>
                <c:pt idx="0">
                  <c:v>0</c:v>
                </c:pt>
                <c:pt idx="1">
                  <c:v>-6.2076333628058311E-3</c:v>
                </c:pt>
                <c:pt idx="2">
                  <c:v>-6.9997052755677025E-4</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D34E-42F1-B7E1-145F17726621}"/>
            </c:ext>
          </c:extLst>
        </c:ser>
        <c:ser>
          <c:idx val="1"/>
          <c:order val="1"/>
          <c:tx>
            <c:strRef>
              <c:f>Graphs!$E$35</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Graphs!$A$36:$A$48</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Graphs!$E$36:$E$48</c:f>
              <c:numCache>
                <c:formatCode>0.0%</c:formatCode>
                <c:ptCount val="13"/>
                <c:pt idx="0">
                  <c:v>0</c:v>
                </c:pt>
                <c:pt idx="1">
                  <c:v>-7.9690723548481168E-3</c:v>
                </c:pt>
                <c:pt idx="2">
                  <c:v>-1.5938144709696456E-2</c:v>
                </c:pt>
                <c:pt idx="3">
                  <c:v>-2.3907217064544684E-2</c:v>
                </c:pt>
                <c:pt idx="4">
                  <c:v>-3.18762894193928E-2</c:v>
                </c:pt>
                <c:pt idx="5">
                  <c:v>-3.9845361774241139E-2</c:v>
                </c:pt>
                <c:pt idx="6">
                  <c:v>-4.7814434129089256E-2</c:v>
                </c:pt>
                <c:pt idx="7">
                  <c:v>-5.5783506483937373E-2</c:v>
                </c:pt>
                <c:pt idx="8">
                  <c:v>-6.3752578838785712E-2</c:v>
                </c:pt>
                <c:pt idx="9">
                  <c:v>-7.172165119363394E-2</c:v>
                </c:pt>
                <c:pt idx="10">
                  <c:v>-7.9690723548482167E-2</c:v>
                </c:pt>
                <c:pt idx="11">
                  <c:v>-8.7659795903330284E-2</c:v>
                </c:pt>
                <c:pt idx="12">
                  <c:v>-9.5628868258178512E-2</c:v>
                </c:pt>
              </c:numCache>
            </c:numRef>
          </c:val>
          <c:smooth val="0"/>
          <c:extLst>
            <c:ext xmlns:c16="http://schemas.microsoft.com/office/drawing/2014/chart" uri="{C3380CC4-5D6E-409C-BE32-E72D297353CC}">
              <c16:uniqueId val="{00000001-D34E-42F1-B7E1-145F17726621}"/>
            </c:ext>
          </c:extLst>
        </c:ser>
        <c:ser>
          <c:idx val="2"/>
          <c:order val="2"/>
          <c:tx>
            <c:v>Average Actual</c:v>
          </c:tx>
          <c:spPr>
            <a:ln w="22225" cap="rnd">
              <a:solidFill>
                <a:srgbClr val="8064A2"/>
              </a:solidFill>
              <a:prstDash val="solid"/>
              <a:round/>
            </a:ln>
            <a:effectLst/>
          </c:spPr>
          <c:marker>
            <c:symbol val="none"/>
          </c:marker>
          <c:val>
            <c:numRef>
              <c:f>Graphs!$F$36:$F$48</c:f>
              <c:numCache>
                <c:formatCode>0.0%</c:formatCode>
                <c:ptCount val="13"/>
                <c:pt idx="0">
                  <c:v>#N/A</c:v>
                </c:pt>
                <c:pt idx="1">
                  <c:v>-3.4538019451813007E-3</c:v>
                </c:pt>
                <c:pt idx="2">
                  <c:v>-3.4538019451813007E-3</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D34E-42F1-B7E1-145F17726621}"/>
            </c:ext>
          </c:extLst>
        </c:ser>
        <c:dLbls>
          <c:showLegendKey val="0"/>
          <c:showVal val="0"/>
          <c:showCatName val="0"/>
          <c:showSerName val="0"/>
          <c:showPercent val="0"/>
          <c:showBubbleSize val="0"/>
        </c:dLbls>
        <c:marker val="1"/>
        <c:smooth val="0"/>
        <c:axId val="451966128"/>
        <c:axId val="155867056"/>
      </c:lineChart>
      <c:catAx>
        <c:axId val="45196612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867056"/>
        <c:crosses val="autoZero"/>
        <c:auto val="1"/>
        <c:lblAlgn val="ctr"/>
        <c:lblOffset val="100"/>
        <c:noMultiLvlLbl val="0"/>
      </c:catAx>
      <c:valAx>
        <c:axId val="155867056"/>
        <c:scaling>
          <c:orientation val="minMax"/>
          <c:max val="0"/>
          <c:min val="-0.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1966128"/>
        <c:crosses val="autoZero"/>
        <c:crossBetween val="between"/>
        <c:majorUnit val="0.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Nursing &amp; Midwifery Registered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Graphs!$D$51</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Graphs!$A$52:$A$64</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Graphs!$D$52:$D$64</c:f>
              <c:numCache>
                <c:formatCode>0.0%</c:formatCode>
                <c:ptCount val="13"/>
                <c:pt idx="0">
                  <c:v>0</c:v>
                </c:pt>
                <c:pt idx="1">
                  <c:v>-1.0195560041264762E-2</c:v>
                </c:pt>
                <c:pt idx="2">
                  <c:v>-4.1376199641837141E-3</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964F-4EBE-A0D9-898BD0411F76}"/>
            </c:ext>
          </c:extLst>
        </c:ser>
        <c:ser>
          <c:idx val="1"/>
          <c:order val="1"/>
          <c:tx>
            <c:strRef>
              <c:f>Graphs!$E$51</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Graphs!$A$52:$A$64</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Graphs!$E$52:$E$64</c:f>
              <c:numCache>
                <c:formatCode>0.0%</c:formatCode>
                <c:ptCount val="13"/>
                <c:pt idx="0">
                  <c:v>0</c:v>
                </c:pt>
                <c:pt idx="1">
                  <c:v>-2.2280923480454407E-3</c:v>
                </c:pt>
                <c:pt idx="2">
                  <c:v>-4.4561846960907703E-3</c:v>
                </c:pt>
                <c:pt idx="3">
                  <c:v>-6.6842770441362109E-3</c:v>
                </c:pt>
                <c:pt idx="4">
                  <c:v>-1.1940967275661407E-2</c:v>
                </c:pt>
                <c:pt idx="5">
                  <c:v>-1.7197657507186381E-2</c:v>
                </c:pt>
                <c:pt idx="6">
                  <c:v>-2.2454347738711466E-2</c:v>
                </c:pt>
                <c:pt idx="7">
                  <c:v>-2.689229683683092E-2</c:v>
                </c:pt>
                <c:pt idx="8">
                  <c:v>-3.1330245934950374E-2</c:v>
                </c:pt>
                <c:pt idx="9">
                  <c:v>-3.5768195033069827E-2</c:v>
                </c:pt>
                <c:pt idx="10">
                  <c:v>-4.020614413118917E-2</c:v>
                </c:pt>
                <c:pt idx="11">
                  <c:v>-4.4644093229308623E-2</c:v>
                </c:pt>
                <c:pt idx="12">
                  <c:v>-4.9082042327428077E-2</c:v>
                </c:pt>
              </c:numCache>
            </c:numRef>
          </c:val>
          <c:smooth val="0"/>
          <c:extLst>
            <c:ext xmlns:c16="http://schemas.microsoft.com/office/drawing/2014/chart" uri="{C3380CC4-5D6E-409C-BE32-E72D297353CC}">
              <c16:uniqueId val="{00000001-964F-4EBE-A0D9-898BD0411F76}"/>
            </c:ext>
          </c:extLst>
        </c:ser>
        <c:ser>
          <c:idx val="2"/>
          <c:order val="2"/>
          <c:tx>
            <c:v>Average Actual</c:v>
          </c:tx>
          <c:spPr>
            <a:ln w="22225" cap="rnd">
              <a:solidFill>
                <a:srgbClr val="8064A2"/>
              </a:solidFill>
              <a:prstDash val="solid"/>
              <a:round/>
            </a:ln>
            <a:effectLst/>
          </c:spPr>
          <c:marker>
            <c:symbol val="none"/>
          </c:marker>
          <c:val>
            <c:numRef>
              <c:f>Graphs!$F$52:$F$64</c:f>
              <c:numCache>
                <c:formatCode>0.0%</c:formatCode>
                <c:ptCount val="13"/>
                <c:pt idx="0">
                  <c:v>#N/A</c:v>
                </c:pt>
                <c:pt idx="1">
                  <c:v>-7.166590002724238E-3</c:v>
                </c:pt>
                <c:pt idx="2">
                  <c:v>-7.166590002724238E-3</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964F-4EBE-A0D9-898BD0411F76}"/>
            </c:ext>
          </c:extLst>
        </c:ser>
        <c:dLbls>
          <c:showLegendKey val="0"/>
          <c:showVal val="0"/>
          <c:showCatName val="0"/>
          <c:showSerName val="0"/>
          <c:showPercent val="0"/>
          <c:showBubbleSize val="0"/>
        </c:dLbls>
        <c:marker val="1"/>
        <c:smooth val="0"/>
        <c:axId val="451998144"/>
        <c:axId val="155925136"/>
      </c:lineChart>
      <c:catAx>
        <c:axId val="4519981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925136"/>
        <c:crosses val="autoZero"/>
        <c:auto val="1"/>
        <c:lblAlgn val="ctr"/>
        <c:lblOffset val="100"/>
        <c:noMultiLvlLbl val="0"/>
      </c:catAx>
      <c:valAx>
        <c:axId val="155925136"/>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1998144"/>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Additional Clinical Services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Graphs!$D$83</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Graphs!$A$84:$A$96</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Graphs!$D$84:$D$96</c:f>
              <c:numCache>
                <c:formatCode>0.0%</c:formatCode>
                <c:ptCount val="13"/>
                <c:pt idx="0">
                  <c:v>0</c:v>
                </c:pt>
                <c:pt idx="1">
                  <c:v>-2.7562077213567515E-2</c:v>
                </c:pt>
                <c:pt idx="2">
                  <c:v>-9.9275565942689159E-3</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4767-4A74-A695-28B2F13731CD}"/>
            </c:ext>
          </c:extLst>
        </c:ser>
        <c:ser>
          <c:idx val="1"/>
          <c:order val="1"/>
          <c:tx>
            <c:strRef>
              <c:f>Graphs!$E$83</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Graphs!$A$84:$A$96</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Graphs!$E$84:$E$96</c:f>
              <c:numCache>
                <c:formatCode>0.0%</c:formatCode>
                <c:ptCount val="13"/>
                <c:pt idx="0">
                  <c:v>0</c:v>
                </c:pt>
                <c:pt idx="1">
                  <c:v>-4.7593101541849592E-3</c:v>
                </c:pt>
                <c:pt idx="2">
                  <c:v>-9.5186203083699183E-3</c:v>
                </c:pt>
                <c:pt idx="3">
                  <c:v>-1.4277930462554878E-2</c:v>
                </c:pt>
                <c:pt idx="4">
                  <c:v>-2.229388126226528E-2</c:v>
                </c:pt>
                <c:pt idx="5">
                  <c:v>-3.0309832061975572E-2</c:v>
                </c:pt>
                <c:pt idx="6">
                  <c:v>-3.8325782861685975E-2</c:v>
                </c:pt>
                <c:pt idx="7">
                  <c:v>-4.525656753959717E-2</c:v>
                </c:pt>
                <c:pt idx="8">
                  <c:v>-5.2187352217508365E-2</c:v>
                </c:pt>
                <c:pt idx="9">
                  <c:v>-5.9118136895419671E-2</c:v>
                </c:pt>
                <c:pt idx="10">
                  <c:v>-6.5506338512431483E-2</c:v>
                </c:pt>
                <c:pt idx="11">
                  <c:v>-7.1894540129443185E-2</c:v>
                </c:pt>
                <c:pt idx="12">
                  <c:v>-7.8282741746454998E-2</c:v>
                </c:pt>
              </c:numCache>
            </c:numRef>
          </c:val>
          <c:smooth val="0"/>
          <c:extLst>
            <c:ext xmlns:c16="http://schemas.microsoft.com/office/drawing/2014/chart" uri="{C3380CC4-5D6E-409C-BE32-E72D297353CC}">
              <c16:uniqueId val="{00000001-4767-4A74-A695-28B2F13731CD}"/>
            </c:ext>
          </c:extLst>
        </c:ser>
        <c:ser>
          <c:idx val="2"/>
          <c:order val="2"/>
          <c:tx>
            <c:v>Average Actual</c:v>
          </c:tx>
          <c:spPr>
            <a:ln w="22225" cap="rnd">
              <a:solidFill>
                <a:srgbClr val="8064A2"/>
              </a:solidFill>
              <a:prstDash val="solid"/>
              <a:round/>
            </a:ln>
            <a:effectLst/>
          </c:spPr>
          <c:marker>
            <c:symbol val="none"/>
          </c:marker>
          <c:val>
            <c:numRef>
              <c:f>Graphs!$F$84:$F$96</c:f>
              <c:numCache>
                <c:formatCode>0.0%</c:formatCode>
                <c:ptCount val="13"/>
                <c:pt idx="0">
                  <c:v>#N/A</c:v>
                </c:pt>
                <c:pt idx="1">
                  <c:v>-1.8744816903918216E-2</c:v>
                </c:pt>
                <c:pt idx="2">
                  <c:v>-1.8744816903918216E-2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4767-4A74-A695-28B2F13731CD}"/>
            </c:ext>
          </c:extLst>
        </c:ser>
        <c:dLbls>
          <c:showLegendKey val="0"/>
          <c:showVal val="0"/>
          <c:showCatName val="0"/>
          <c:showSerName val="0"/>
          <c:showPercent val="0"/>
          <c:showBubbleSize val="0"/>
        </c:dLbls>
        <c:marker val="1"/>
        <c:smooth val="0"/>
        <c:axId val="452078880"/>
        <c:axId val="155857936"/>
      </c:lineChart>
      <c:catAx>
        <c:axId val="45207888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857936"/>
        <c:crosses val="autoZero"/>
        <c:auto val="1"/>
        <c:lblAlgn val="ctr"/>
        <c:lblOffset val="100"/>
        <c:noMultiLvlLbl val="0"/>
      </c:catAx>
      <c:valAx>
        <c:axId val="155857936"/>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078880"/>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Allied Health Professionals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Graphs!$D$99</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Graphs!$A$100:$A$112</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Graphs!$D$100:$D$112</c:f>
              <c:numCache>
                <c:formatCode>0.0%</c:formatCode>
                <c:ptCount val="13"/>
                <c:pt idx="0">
                  <c:v>0</c:v>
                </c:pt>
                <c:pt idx="1">
                  <c:v>-1.9949727062972489E-2</c:v>
                </c:pt>
                <c:pt idx="2">
                  <c:v>-1.9274418953647565E-2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A3A2-4FD3-B762-1C029D36F556}"/>
            </c:ext>
          </c:extLst>
        </c:ser>
        <c:ser>
          <c:idx val="1"/>
          <c:order val="1"/>
          <c:tx>
            <c:strRef>
              <c:f>Graphs!$E$99</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Graphs!$A$100:$A$112</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Graphs!$E$100:$E$112</c:f>
              <c:numCache>
                <c:formatCode>0.0%</c:formatCode>
                <c:ptCount val="13"/>
                <c:pt idx="0">
                  <c:v>0</c:v>
                </c:pt>
                <c:pt idx="1">
                  <c:v>-2.156452631513095E-3</c:v>
                </c:pt>
                <c:pt idx="2">
                  <c:v>-4.312905263026301E-3</c:v>
                </c:pt>
                <c:pt idx="3">
                  <c:v>-6.4693578945393959E-3</c:v>
                </c:pt>
                <c:pt idx="4">
                  <c:v>-8.6258105260526019E-3</c:v>
                </c:pt>
                <c:pt idx="5">
                  <c:v>-1.0782263157565697E-2</c:v>
                </c:pt>
                <c:pt idx="6">
                  <c:v>-1.2938715789078792E-2</c:v>
                </c:pt>
                <c:pt idx="7">
                  <c:v>-1.5095168420591998E-2</c:v>
                </c:pt>
                <c:pt idx="8">
                  <c:v>-1.7251621052105093E-2</c:v>
                </c:pt>
                <c:pt idx="9">
                  <c:v>-1.9408073683618299E-2</c:v>
                </c:pt>
                <c:pt idx="10">
                  <c:v>-2.1564526315131394E-2</c:v>
                </c:pt>
                <c:pt idx="11">
                  <c:v>-2.3720978946644489E-2</c:v>
                </c:pt>
                <c:pt idx="12">
                  <c:v>-2.5877431578157695E-2</c:v>
                </c:pt>
              </c:numCache>
            </c:numRef>
          </c:val>
          <c:smooth val="0"/>
          <c:extLst>
            <c:ext xmlns:c16="http://schemas.microsoft.com/office/drawing/2014/chart" uri="{C3380CC4-5D6E-409C-BE32-E72D297353CC}">
              <c16:uniqueId val="{00000001-A3A2-4FD3-B762-1C029D36F556}"/>
            </c:ext>
          </c:extLst>
        </c:ser>
        <c:ser>
          <c:idx val="2"/>
          <c:order val="2"/>
          <c:tx>
            <c:v>Average Actual</c:v>
          </c:tx>
          <c:spPr>
            <a:ln w="22225" cap="rnd">
              <a:solidFill>
                <a:srgbClr val="8064A2"/>
              </a:solidFill>
              <a:prstDash val="solid"/>
              <a:round/>
            </a:ln>
            <a:effectLst/>
          </c:spPr>
          <c:marker>
            <c:symbol val="none"/>
          </c:marker>
          <c:val>
            <c:numRef>
              <c:f>Graphs!$F$100:$F$112</c:f>
              <c:numCache>
                <c:formatCode>0.0%</c:formatCode>
                <c:ptCount val="13"/>
                <c:pt idx="0">
                  <c:v>#N/A</c:v>
                </c:pt>
                <c:pt idx="1">
                  <c:v>-1.9612073008310027E-2</c:v>
                </c:pt>
                <c:pt idx="2">
                  <c:v>-1.9612073008310027E-2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A3A2-4FD3-B762-1C029D36F556}"/>
            </c:ext>
          </c:extLst>
        </c:ser>
        <c:dLbls>
          <c:showLegendKey val="0"/>
          <c:showVal val="0"/>
          <c:showCatName val="0"/>
          <c:showSerName val="0"/>
          <c:showPercent val="0"/>
          <c:showBubbleSize val="0"/>
        </c:dLbls>
        <c:marker val="1"/>
        <c:smooth val="0"/>
        <c:axId val="452052432"/>
        <c:axId val="1123289264"/>
      </c:lineChart>
      <c:catAx>
        <c:axId val="4520524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3289264"/>
        <c:crosses val="autoZero"/>
        <c:auto val="1"/>
        <c:lblAlgn val="ctr"/>
        <c:lblOffset val="100"/>
        <c:noMultiLvlLbl val="0"/>
      </c:catAx>
      <c:valAx>
        <c:axId val="1123289264"/>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052432"/>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Healthcare Scientists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Graphs!$D$115</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Graphs!$A$116:$A$128</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Graphs!$D$116:$D$128</c:f>
              <c:numCache>
                <c:formatCode>0.0%</c:formatCode>
                <c:ptCount val="13"/>
                <c:pt idx="0">
                  <c:v>0</c:v>
                </c:pt>
                <c:pt idx="1">
                  <c:v>-1.3589550364230152E-2</c:v>
                </c:pt>
                <c:pt idx="2">
                  <c:v>-9.1685506154233209E-3</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E546-4BC5-9970-896392510DD8}"/>
            </c:ext>
          </c:extLst>
        </c:ser>
        <c:ser>
          <c:idx val="1"/>
          <c:order val="1"/>
          <c:tx>
            <c:strRef>
              <c:f>Graphs!$E$115</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Graphs!$A$116:$A$128</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Graphs!$E$116:$E$128</c:f>
              <c:numCache>
                <c:formatCode>0.0%</c:formatCode>
                <c:ptCount val="13"/>
                <c:pt idx="0">
                  <c:v>0</c:v>
                </c:pt>
                <c:pt idx="1">
                  <c:v>-1.1219961483713847E-3</c:v>
                </c:pt>
                <c:pt idx="2">
                  <c:v>-2.2439922967427695E-3</c:v>
                </c:pt>
                <c:pt idx="3">
                  <c:v>-3.3659884451142652E-3</c:v>
                </c:pt>
                <c:pt idx="4">
                  <c:v>-3.3659884451142652E-3</c:v>
                </c:pt>
                <c:pt idx="5">
                  <c:v>-3.3659884451143762E-3</c:v>
                </c:pt>
                <c:pt idx="6">
                  <c:v>-3.3659884451143762E-3</c:v>
                </c:pt>
                <c:pt idx="7">
                  <c:v>-3.3659884451143762E-3</c:v>
                </c:pt>
                <c:pt idx="8">
                  <c:v>-3.3659884451143762E-3</c:v>
                </c:pt>
                <c:pt idx="9">
                  <c:v>-3.3659884451143762E-3</c:v>
                </c:pt>
                <c:pt idx="10">
                  <c:v>-3.3659884451143762E-3</c:v>
                </c:pt>
                <c:pt idx="11">
                  <c:v>-3.3659884451143762E-3</c:v>
                </c:pt>
                <c:pt idx="12">
                  <c:v>-3.3659884451143762E-3</c:v>
                </c:pt>
              </c:numCache>
            </c:numRef>
          </c:val>
          <c:smooth val="0"/>
          <c:extLst>
            <c:ext xmlns:c16="http://schemas.microsoft.com/office/drawing/2014/chart" uri="{C3380CC4-5D6E-409C-BE32-E72D297353CC}">
              <c16:uniqueId val="{00000001-E546-4BC5-9970-896392510DD8}"/>
            </c:ext>
          </c:extLst>
        </c:ser>
        <c:ser>
          <c:idx val="2"/>
          <c:order val="2"/>
          <c:tx>
            <c:v>Average Actual</c:v>
          </c:tx>
          <c:spPr>
            <a:ln w="22225" cap="rnd">
              <a:solidFill>
                <a:srgbClr val="8064A2"/>
              </a:solidFill>
              <a:prstDash val="solid"/>
              <a:round/>
            </a:ln>
            <a:effectLst/>
          </c:spPr>
          <c:marker>
            <c:symbol val="none"/>
          </c:marker>
          <c:val>
            <c:numRef>
              <c:f>Graphs!$F$116:$F$128</c:f>
              <c:numCache>
                <c:formatCode>0.0%</c:formatCode>
                <c:ptCount val="13"/>
                <c:pt idx="0">
                  <c:v>#N/A</c:v>
                </c:pt>
                <c:pt idx="1">
                  <c:v>-1.1379050489826736E-2</c:v>
                </c:pt>
                <c:pt idx="2">
                  <c:v>-1.1379050489826736E-2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E546-4BC5-9970-896392510DD8}"/>
            </c:ext>
          </c:extLst>
        </c:ser>
        <c:dLbls>
          <c:showLegendKey val="0"/>
          <c:showVal val="0"/>
          <c:showCatName val="0"/>
          <c:showSerName val="0"/>
          <c:showPercent val="0"/>
          <c:showBubbleSize val="0"/>
        </c:dLbls>
        <c:marker val="1"/>
        <c:smooth val="0"/>
        <c:axId val="452034336"/>
        <c:axId val="331664144"/>
      </c:lineChart>
      <c:catAx>
        <c:axId val="45203433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1664144"/>
        <c:crosses val="autoZero"/>
        <c:auto val="1"/>
        <c:lblAlgn val="ctr"/>
        <c:lblOffset val="100"/>
        <c:noMultiLvlLbl val="0"/>
      </c:catAx>
      <c:valAx>
        <c:axId val="331664144"/>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034336"/>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Prof Scientific &amp; Technical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Graphs!$D$67</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Graphs!$A$68:$A$80</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Graphs!$D$68:$D$80</c:f>
              <c:numCache>
                <c:formatCode>0.0%</c:formatCode>
                <c:ptCount val="13"/>
                <c:pt idx="0">
                  <c:v>0</c:v>
                </c:pt>
                <c:pt idx="1">
                  <c:v>5.3473591935129239E-3</c:v>
                </c:pt>
                <c:pt idx="2">
                  <c:v>-1.4245014245013454E-3</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2E84-47DF-85C6-B8703D9178A8}"/>
            </c:ext>
          </c:extLst>
        </c:ser>
        <c:ser>
          <c:idx val="1"/>
          <c:order val="1"/>
          <c:tx>
            <c:strRef>
              <c:f>Graphs!$E$67</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Graphs!$A$68:$A$80</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Graphs!$E$68:$E$80</c:f>
              <c:numCache>
                <c:formatCode>0.0%</c:formatCode>
                <c:ptCount val="13"/>
                <c:pt idx="0">
                  <c:v>0</c:v>
                </c:pt>
                <c:pt idx="1">
                  <c:v>-5.4058002775947411E-4</c:v>
                </c:pt>
                <c:pt idx="2">
                  <c:v>-1.0811600555190592E-3</c:v>
                </c:pt>
                <c:pt idx="3">
                  <c:v>-1.6217400832785334E-3</c:v>
                </c:pt>
                <c:pt idx="4">
                  <c:v>-1.6217400832785334E-3</c:v>
                </c:pt>
                <c:pt idx="5">
                  <c:v>-1.6217400832786444E-3</c:v>
                </c:pt>
                <c:pt idx="6">
                  <c:v>-1.6217400832786444E-3</c:v>
                </c:pt>
                <c:pt idx="7">
                  <c:v>-1.6217400832786444E-3</c:v>
                </c:pt>
                <c:pt idx="8">
                  <c:v>-1.6217400832786444E-3</c:v>
                </c:pt>
                <c:pt idx="9">
                  <c:v>-1.6217400832786444E-3</c:v>
                </c:pt>
                <c:pt idx="10">
                  <c:v>-1.6217400832786444E-3</c:v>
                </c:pt>
                <c:pt idx="11">
                  <c:v>-1.6217400832786444E-3</c:v>
                </c:pt>
                <c:pt idx="12">
                  <c:v>-1.6217400832786444E-3</c:v>
                </c:pt>
              </c:numCache>
            </c:numRef>
          </c:val>
          <c:smooth val="0"/>
          <c:extLst>
            <c:ext xmlns:c16="http://schemas.microsoft.com/office/drawing/2014/chart" uri="{C3380CC4-5D6E-409C-BE32-E72D297353CC}">
              <c16:uniqueId val="{00000001-2E84-47DF-85C6-B8703D9178A8}"/>
            </c:ext>
          </c:extLst>
        </c:ser>
        <c:ser>
          <c:idx val="2"/>
          <c:order val="2"/>
          <c:tx>
            <c:v>Average Actual</c:v>
          </c:tx>
          <c:spPr>
            <a:ln w="22225" cap="rnd">
              <a:solidFill>
                <a:srgbClr val="8064A2"/>
              </a:solidFill>
              <a:prstDash val="solid"/>
              <a:round/>
            </a:ln>
            <a:effectLst/>
          </c:spPr>
          <c:marker>
            <c:symbol val="none"/>
          </c:marker>
          <c:val>
            <c:numRef>
              <c:f>Graphs!$F$68:$F$80</c:f>
              <c:numCache>
                <c:formatCode>0.0%</c:formatCode>
                <c:ptCount val="13"/>
                <c:pt idx="0">
                  <c:v>#N/A</c:v>
                </c:pt>
                <c:pt idx="1">
                  <c:v>1.9614288845057892E-3</c:v>
                </c:pt>
                <c:pt idx="2">
                  <c:v>1.9614288845057892E-3</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2E84-47DF-85C6-B8703D9178A8}"/>
            </c:ext>
          </c:extLst>
        </c:ser>
        <c:dLbls>
          <c:showLegendKey val="0"/>
          <c:showVal val="0"/>
          <c:showCatName val="0"/>
          <c:showSerName val="0"/>
          <c:showPercent val="0"/>
          <c:showBubbleSize val="0"/>
        </c:dLbls>
        <c:marker val="1"/>
        <c:smooth val="0"/>
        <c:axId val="452096512"/>
        <c:axId val="155749456"/>
      </c:lineChart>
      <c:catAx>
        <c:axId val="45209651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749456"/>
        <c:crosses val="autoZero"/>
        <c:auto val="1"/>
        <c:lblAlgn val="ctr"/>
        <c:lblOffset val="100"/>
        <c:noMultiLvlLbl val="0"/>
      </c:catAx>
      <c:valAx>
        <c:axId val="155749456"/>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096512"/>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Estates &amp; Ancillary % Reduction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Graphs!$D$131</c:f>
              <c:strCache>
                <c:ptCount val="1"/>
                <c:pt idx="0">
                  <c:v>Actual % Reduction</c:v>
                </c:pt>
              </c:strCache>
            </c:strRef>
          </c:tx>
          <c:spPr>
            <a:ln w="28575" cap="rnd">
              <a:solidFill>
                <a:srgbClr val="1F77B4"/>
              </a:solidFill>
              <a:prstDash val="solid"/>
              <a:round/>
            </a:ln>
            <a:effectLst/>
          </c:spPr>
          <c:marker>
            <c:symbol val="circle"/>
            <c:size val="5"/>
            <c:spPr>
              <a:solidFill>
                <a:schemeClr val="accent1"/>
              </a:solidFill>
              <a:ln w="9525">
                <a:solidFill>
                  <a:schemeClr val="accent1"/>
                </a:solidFill>
              </a:ln>
              <a:effectLst/>
            </c:spPr>
          </c:marker>
          <c:cat>
            <c:strRef>
              <c:f>Graphs!$A$132:$A$144</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Graphs!$D$132:$D$144</c:f>
              <c:numCache>
                <c:formatCode>0.0%</c:formatCode>
                <c:ptCount val="13"/>
                <c:pt idx="0">
                  <c:v>0</c:v>
                </c:pt>
                <c:pt idx="1">
                  <c:v>-2.7868657426684873E-2</c:v>
                </c:pt>
                <c:pt idx="2">
                  <c:v>-1.643764995142083E-2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0-1B15-4365-A50E-D778E195B275}"/>
            </c:ext>
          </c:extLst>
        </c:ser>
        <c:ser>
          <c:idx val="1"/>
          <c:order val="1"/>
          <c:tx>
            <c:strRef>
              <c:f>Graphs!$E$131</c:f>
              <c:strCache>
                <c:ptCount val="1"/>
                <c:pt idx="0">
                  <c:v>Target % Reduction</c:v>
                </c:pt>
              </c:strCache>
            </c:strRef>
          </c:tx>
          <c:spPr>
            <a:ln w="28575" cap="rnd">
              <a:solidFill>
                <a:srgbClr val="D62728"/>
              </a:solidFill>
              <a:prstDash val="solid"/>
              <a:round/>
            </a:ln>
            <a:effectLst/>
          </c:spPr>
          <c:marker>
            <c:symbol val="circle"/>
            <c:size val="5"/>
            <c:spPr>
              <a:solidFill>
                <a:schemeClr val="accent2"/>
              </a:solidFill>
              <a:ln w="9525">
                <a:solidFill>
                  <a:schemeClr val="accent2"/>
                </a:solidFill>
              </a:ln>
              <a:effectLst/>
            </c:spPr>
          </c:marker>
          <c:cat>
            <c:strRef>
              <c:f>Graphs!$A$132:$A$144</c:f>
              <c:strCache>
                <c:ptCount val="13"/>
                <c:pt idx="0">
                  <c:v>Baseline</c:v>
                </c:pt>
                <c:pt idx="1">
                  <c:v>M1 Apr</c:v>
                </c:pt>
                <c:pt idx="2">
                  <c:v>M2 May</c:v>
                </c:pt>
                <c:pt idx="3">
                  <c:v>M3 Jun</c:v>
                </c:pt>
                <c:pt idx="4">
                  <c:v>M4 Jul</c:v>
                </c:pt>
                <c:pt idx="5">
                  <c:v>M5 Aug</c:v>
                </c:pt>
                <c:pt idx="6">
                  <c:v>M6 Sep</c:v>
                </c:pt>
                <c:pt idx="7">
                  <c:v>M7 Oct</c:v>
                </c:pt>
                <c:pt idx="8">
                  <c:v>M8 Nov</c:v>
                </c:pt>
                <c:pt idx="9">
                  <c:v>M9 Dec</c:v>
                </c:pt>
                <c:pt idx="10">
                  <c:v>M10 Jan</c:v>
                </c:pt>
                <c:pt idx="11">
                  <c:v>M11 Feb</c:v>
                </c:pt>
                <c:pt idx="12">
                  <c:v>M12 Mar</c:v>
                </c:pt>
              </c:strCache>
            </c:strRef>
          </c:cat>
          <c:val>
            <c:numRef>
              <c:f>Graphs!$E$132:$E$144</c:f>
              <c:numCache>
                <c:formatCode>0.0%</c:formatCode>
                <c:ptCount val="13"/>
                <c:pt idx="0">
                  <c:v>0</c:v>
                </c:pt>
                <c:pt idx="1">
                  <c:v>-8.4104984170418895E-4</c:v>
                </c:pt>
                <c:pt idx="2">
                  <c:v>-1.6820996834083779E-3</c:v>
                </c:pt>
                <c:pt idx="3">
                  <c:v>-2.5231495251125668E-3</c:v>
                </c:pt>
                <c:pt idx="4">
                  <c:v>-2.6966470366626138E-3</c:v>
                </c:pt>
                <c:pt idx="5">
                  <c:v>-2.8701445482125498E-3</c:v>
                </c:pt>
                <c:pt idx="6">
                  <c:v>-3.0436420597625968E-3</c:v>
                </c:pt>
                <c:pt idx="7">
                  <c:v>-3.2171395713125328E-3</c:v>
                </c:pt>
                <c:pt idx="8">
                  <c:v>-3.3906370828625798E-3</c:v>
                </c:pt>
                <c:pt idx="9">
                  <c:v>-3.5641345944125158E-3</c:v>
                </c:pt>
                <c:pt idx="10">
                  <c:v>-3.7376321059624518E-3</c:v>
                </c:pt>
                <c:pt idx="11">
                  <c:v>-3.9111296175124988E-3</c:v>
                </c:pt>
                <c:pt idx="12">
                  <c:v>-4.0846271290624347E-3</c:v>
                </c:pt>
              </c:numCache>
            </c:numRef>
          </c:val>
          <c:smooth val="0"/>
          <c:extLst>
            <c:ext xmlns:c16="http://schemas.microsoft.com/office/drawing/2014/chart" uri="{C3380CC4-5D6E-409C-BE32-E72D297353CC}">
              <c16:uniqueId val="{00000001-1B15-4365-A50E-D778E195B275}"/>
            </c:ext>
          </c:extLst>
        </c:ser>
        <c:ser>
          <c:idx val="2"/>
          <c:order val="2"/>
          <c:tx>
            <c:v>Average Actual</c:v>
          </c:tx>
          <c:spPr>
            <a:ln w="22225" cap="rnd">
              <a:solidFill>
                <a:srgbClr val="8064A2"/>
              </a:solidFill>
              <a:prstDash val="solid"/>
              <a:round/>
            </a:ln>
            <a:effectLst/>
          </c:spPr>
          <c:marker>
            <c:symbol val="none"/>
          </c:marker>
          <c:val>
            <c:numRef>
              <c:f>Graphs!$F$132:$F$144</c:f>
              <c:numCache>
                <c:formatCode>0.0%</c:formatCode>
                <c:ptCount val="13"/>
                <c:pt idx="0">
                  <c:v>#N/A</c:v>
                </c:pt>
                <c:pt idx="1">
                  <c:v>-2.2153153689052851E-2</c:v>
                </c:pt>
                <c:pt idx="2">
                  <c:v>-2.2153153689052851E-2</c:v>
                </c:pt>
                <c:pt idx="3">
                  <c:v>#N/A</c:v>
                </c:pt>
                <c:pt idx="4">
                  <c:v>#N/A</c:v>
                </c:pt>
                <c:pt idx="5">
                  <c:v>#N/A</c:v>
                </c:pt>
                <c:pt idx="6">
                  <c:v>#N/A</c:v>
                </c:pt>
                <c:pt idx="7">
                  <c:v>#N/A</c:v>
                </c:pt>
                <c:pt idx="8">
                  <c:v>#N/A</c:v>
                </c:pt>
                <c:pt idx="9">
                  <c:v>#N/A</c:v>
                </c:pt>
                <c:pt idx="10">
                  <c:v>#N/A</c:v>
                </c:pt>
                <c:pt idx="11">
                  <c:v>#N/A</c:v>
                </c:pt>
                <c:pt idx="12">
                  <c:v>#N/A</c:v>
                </c:pt>
              </c:numCache>
            </c:numRef>
          </c:val>
          <c:smooth val="0"/>
          <c:extLst>
            <c:ext xmlns:c16="http://schemas.microsoft.com/office/drawing/2014/chart" uri="{C3380CC4-5D6E-409C-BE32-E72D297353CC}">
              <c16:uniqueId val="{00000002-1B15-4365-A50E-D778E195B275}"/>
            </c:ext>
          </c:extLst>
        </c:ser>
        <c:dLbls>
          <c:showLegendKey val="0"/>
          <c:showVal val="0"/>
          <c:showCatName val="0"/>
          <c:showSerName val="0"/>
          <c:showPercent val="0"/>
          <c:showBubbleSize val="0"/>
        </c:dLbls>
        <c:marker val="1"/>
        <c:smooth val="0"/>
        <c:axId val="452081664"/>
        <c:axId val="331836944"/>
      </c:lineChart>
      <c:catAx>
        <c:axId val="4520816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1836944"/>
        <c:crosses val="autoZero"/>
        <c:auto val="1"/>
        <c:lblAlgn val="ctr"/>
        <c:lblOffset val="100"/>
        <c:noMultiLvlLbl val="0"/>
      </c:catAx>
      <c:valAx>
        <c:axId val="331836944"/>
        <c:scaling>
          <c:orientation val="minMax"/>
          <c:max val="0"/>
          <c:min val="-7.0000000000000007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 Reduction from Baseline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081664"/>
        <c:crosses val="autoZero"/>
        <c:crossBetween val="between"/>
        <c:majorUnit val="0.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0"/>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317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06/08/2026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06/08/2026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1092E2-E484-4213-8BAF-AA31A6A0415E}" type="slidenum">
              <a:rPr lang="en-GB" smtClean="0"/>
              <a:t>43</a:t>
            </a:fld>
            <a:endParaRPr lang="en-GB"/>
          </a:p>
        </p:txBody>
      </p:sp>
    </p:spTree>
    <p:extLst>
      <p:ext uri="{BB962C8B-B14F-4D97-AF65-F5344CB8AC3E}">
        <p14:creationId xmlns:p14="http://schemas.microsoft.com/office/powerpoint/2010/main" val="1419022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7B035-3060-EE91-1574-9EB400408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0B97D-ED1C-D167-C8A4-56AD7B30467D}"/>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464A82F0-F7A9-D932-902C-7A4450AB1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F6B3CE-7717-0C94-6C97-9ABA91D199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631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83AB3-E922-C00B-B642-49BCD33C4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E0FFE-7AE9-CEDE-4A4F-1F103395BAE6}"/>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81E391FA-2EED-7EA6-F004-610E9748FB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E2F943-46F0-4126-C5ED-C728588AFAD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1285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86EB-2890-5CE5-35C1-022191089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F8670-91DD-2A65-085E-D87642B0F5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0B7B3-2F02-0F3E-6EA1-139A77E4541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7C4623-403A-5D16-EE78-62A4824D2A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873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610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D896AA-F195-4138-A7CC-E0E12BC0C1B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4159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1FC7C-43CF-4936-F02A-1CE1F4DE4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F4212-4FBD-81C9-C595-E5E3E52F2827}"/>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4163C0F8-7112-9735-B300-1D1E87C8B2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F6656A-C974-EFF2-9EB8-1140077289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650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DF9E-D195-7F31-1BDC-6D97FAFE2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F2B12-CE2C-9B08-E06D-D3E75BA2B8EF}"/>
              </a:ext>
            </a:extLst>
          </p:cNvPr>
          <p:cNvSpPr>
            <a:spLocks noGrp="1" noRot="1" noChangeAspect="1"/>
          </p:cNvSpPr>
          <p:nvPr>
            <p:ph type="sldImg"/>
          </p:nvPr>
        </p:nvSpPr>
        <p:spPr>
          <a:xfrm>
            <a:off x="685800" y="1143000"/>
            <a:ext cx="5486400" cy="3086100"/>
          </a:xfrm>
        </p:spPr>
        <p:txBody>
          <a:bodyPr/>
          <a:lstStyle/>
          <a:p>
            <a:endParaRPr lang="en-GB" dirty="0"/>
          </a:p>
        </p:txBody>
      </p:sp>
      <p:sp>
        <p:nvSpPr>
          <p:cNvPr id="3" name="Notes Placeholder 2">
            <a:extLst>
              <a:ext uri="{FF2B5EF4-FFF2-40B4-BE49-F238E27FC236}">
                <a16:creationId xmlns:a16="http://schemas.microsoft.com/office/drawing/2014/main" id="{D52114F5-FFCA-4AC1-ED78-80D802866A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789E1E-0D62-7F30-C5AE-FA92CF919E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068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140DE-6516-3825-908E-A0F491EF2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FF39B-8E12-D623-AE64-489BF7AA99C0}"/>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CCA9CC80-6243-87D0-F371-D23A3D83F20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4AB934E-5DFC-D802-4A0D-D2C17D3B26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822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796771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1183891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7E6A0-0B69-DF48-F4C8-C34DC848D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92721-39AC-788D-3889-021E7B3CCFE7}"/>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4EBAB063-67ED-49B1-42A4-FE22F26F95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26B7FF0-D465-CE45-C2C1-1A9831B5CB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4287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1092E2-E484-4213-8BAF-AA31A6A0415E}" type="slidenum">
              <a:rPr lang="en-GB" smtClean="0"/>
              <a:t>8</a:t>
            </a:fld>
            <a:endParaRPr lang="en-GB"/>
          </a:p>
        </p:txBody>
      </p:sp>
    </p:spTree>
    <p:extLst>
      <p:ext uri="{BB962C8B-B14F-4D97-AF65-F5344CB8AC3E}">
        <p14:creationId xmlns:p14="http://schemas.microsoft.com/office/powerpoint/2010/main" val="2954107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45008-BAC6-A3C7-1176-43045792B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6AC89-52DE-E38B-7C27-EC8D7988F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422B22-AAA0-93F0-F17C-2DB3C221C9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637734B-A83C-8AF3-08F9-F10E7E54F7E9}"/>
              </a:ext>
            </a:extLst>
          </p:cNvPr>
          <p:cNvSpPr>
            <a:spLocks noGrp="1"/>
          </p:cNvSpPr>
          <p:nvPr>
            <p:ph type="sldNum" sz="quarter" idx="5"/>
          </p:nvPr>
        </p:nvSpPr>
        <p:spPr/>
        <p:txBody>
          <a:bodyPr/>
          <a:lstStyle/>
          <a:p>
            <a:fld id="{EE1092E2-E484-4213-8BAF-AA31A6A0415E}" type="slidenum">
              <a:rPr lang="en-GB" smtClean="0"/>
              <a:t>9</a:t>
            </a:fld>
            <a:endParaRPr lang="en-GB"/>
          </a:p>
        </p:txBody>
      </p:sp>
    </p:spTree>
    <p:extLst>
      <p:ext uri="{BB962C8B-B14F-4D97-AF65-F5344CB8AC3E}">
        <p14:creationId xmlns:p14="http://schemas.microsoft.com/office/powerpoint/2010/main" val="1519081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1092E2-E484-4213-8BAF-AA31A6A0415E}" type="slidenum">
              <a:rPr lang="en-GB" smtClean="0"/>
              <a:t>11</a:t>
            </a:fld>
            <a:endParaRPr lang="en-GB"/>
          </a:p>
        </p:txBody>
      </p:sp>
    </p:spTree>
    <p:extLst>
      <p:ext uri="{BB962C8B-B14F-4D97-AF65-F5344CB8AC3E}">
        <p14:creationId xmlns:p14="http://schemas.microsoft.com/office/powerpoint/2010/main" val="1262521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086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1C3C-D821-A476-75CA-402A9CC203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53EEE-8BA8-CA13-F972-FB5B2EBE8C5D}"/>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77FBA7B0-FFE6-4E67-48B2-427FD659944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807AF9-568D-88A5-AC7B-24B29E2FB18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33944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2.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12.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6.xml"/><Relationship Id="rId4" Type="http://schemas.openxmlformats.org/officeDocument/2006/relationships/image" Target="../media/image12.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2.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2"/>
            <a:ext cx="12517882" cy="5416931"/>
          </a:xfrm>
          <a:prstGeom prst="rect">
            <a:avLst/>
          </a:prstGeom>
        </p:spPr>
      </p:pic>
    </p:spTree>
    <p:extLst>
      <p:ext uri="{BB962C8B-B14F-4D97-AF65-F5344CB8AC3E}">
        <p14:creationId xmlns:p14="http://schemas.microsoft.com/office/powerpoint/2010/main" val="739877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8"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3518211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9" cy="3796667"/>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2528569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0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1" y="8640001"/>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832999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9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sz="2968"/>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457667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8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2" y="8640001"/>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846973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1" y="8640001"/>
            <a:ext cx="9720041" cy="2949737"/>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3258565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40" y="4748899"/>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9" y="4310299"/>
            <a:ext cx="17409186" cy="2810464"/>
          </a:xfrm>
          <a:prstGeom prst="rect">
            <a:avLst/>
          </a:prstGeom>
        </p:spPr>
        <p:txBody>
          <a:bodyPr/>
          <a:lstStyle>
            <a:lvl1pPr>
              <a:defRPr sz="6801"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788401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927" y="1850860"/>
            <a:ext cx="17089835" cy="3937329"/>
          </a:xfrm>
        </p:spPr>
        <p:txBody>
          <a:bodyPr anchor="b"/>
          <a:lstStyle>
            <a:lvl1pPr algn="ctr">
              <a:defRPr sz="4899"/>
            </a:lvl1pPr>
          </a:lstStyle>
          <a:p>
            <a:r>
              <a:rPr lang="en-GB"/>
              <a:t>Click to edit Master title style</a:t>
            </a:r>
            <a:endParaRPr lang="en-US"/>
          </a:p>
        </p:txBody>
      </p:sp>
      <p:sp>
        <p:nvSpPr>
          <p:cNvPr id="3" name="Subtitle 2"/>
          <p:cNvSpPr>
            <a:spLocks noGrp="1"/>
          </p:cNvSpPr>
          <p:nvPr>
            <p:ph type="subTitle" idx="1"/>
          </p:nvPr>
        </p:nvSpPr>
        <p:spPr>
          <a:xfrm>
            <a:off x="2513211" y="5940028"/>
            <a:ext cx="15079266" cy="2730474"/>
          </a:xfrm>
        </p:spPr>
        <p:txBody>
          <a:bodyPr/>
          <a:lstStyle>
            <a:lvl1pPr marL="0" indent="0" algn="ctr">
              <a:buNone/>
              <a:defRPr sz="1961"/>
            </a:lvl1pPr>
            <a:lvl2pPr marL="373287" indent="0" algn="ctr">
              <a:buNone/>
              <a:defRPr sz="1633"/>
            </a:lvl2pPr>
            <a:lvl3pPr marL="746576" indent="0" algn="ctr">
              <a:buNone/>
              <a:defRPr sz="1469"/>
            </a:lvl3pPr>
            <a:lvl4pPr marL="1119863" indent="0" algn="ctr">
              <a:buNone/>
              <a:defRPr sz="1306"/>
            </a:lvl4pPr>
            <a:lvl5pPr marL="1493150" indent="0" algn="ctr">
              <a:buNone/>
              <a:defRPr sz="1306"/>
            </a:lvl5pPr>
            <a:lvl6pPr marL="1866437" indent="0" algn="ctr">
              <a:buNone/>
              <a:defRPr sz="1306"/>
            </a:lvl6pPr>
            <a:lvl7pPr marL="2239724" indent="0" algn="ctr">
              <a:buNone/>
              <a:defRPr sz="1306"/>
            </a:lvl7pPr>
            <a:lvl8pPr marL="2613010" indent="0" algn="ctr">
              <a:buNone/>
              <a:defRPr sz="1306"/>
            </a:lvl8pPr>
            <a:lvl9pPr marL="2986297" indent="0" algn="ctr">
              <a:buNone/>
              <a:defRPr sz="130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459541311"/>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53696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801" y="2819495"/>
            <a:ext cx="17341156" cy="4704375"/>
          </a:xfrm>
        </p:spPr>
        <p:txBody>
          <a:bodyPr anchor="b"/>
          <a:lstStyle>
            <a:lvl1pPr>
              <a:defRPr sz="4899"/>
            </a:lvl1pPr>
          </a:lstStyle>
          <a:p>
            <a:r>
              <a:rPr lang="en-GB"/>
              <a:t>Click to edit Master title style</a:t>
            </a:r>
            <a:endParaRPr lang="en-US"/>
          </a:p>
        </p:txBody>
      </p:sp>
      <p:sp>
        <p:nvSpPr>
          <p:cNvPr id="3" name="Text Placeholder 2"/>
          <p:cNvSpPr>
            <a:spLocks noGrp="1"/>
          </p:cNvSpPr>
          <p:nvPr>
            <p:ph type="body" idx="1"/>
          </p:nvPr>
        </p:nvSpPr>
        <p:spPr>
          <a:xfrm>
            <a:off x="1371801" y="7568377"/>
            <a:ext cx="17341156" cy="2473919"/>
          </a:xfrm>
        </p:spPr>
        <p:txBody>
          <a:bodyPr/>
          <a:lstStyle>
            <a:lvl1pPr marL="0" indent="0">
              <a:buNone/>
              <a:defRPr sz="1961">
                <a:solidFill>
                  <a:schemeClr val="tx1">
                    <a:tint val="82000"/>
                  </a:schemeClr>
                </a:solidFill>
              </a:defRPr>
            </a:lvl1pPr>
            <a:lvl2pPr marL="373287" indent="0">
              <a:buNone/>
              <a:defRPr sz="1633">
                <a:solidFill>
                  <a:schemeClr val="tx1">
                    <a:tint val="82000"/>
                  </a:schemeClr>
                </a:solidFill>
              </a:defRPr>
            </a:lvl2pPr>
            <a:lvl3pPr marL="746576" indent="0">
              <a:buNone/>
              <a:defRPr sz="1469">
                <a:solidFill>
                  <a:schemeClr val="tx1">
                    <a:tint val="82000"/>
                  </a:schemeClr>
                </a:solidFill>
              </a:defRPr>
            </a:lvl3pPr>
            <a:lvl4pPr marL="1119863" indent="0">
              <a:buNone/>
              <a:defRPr sz="1306">
                <a:solidFill>
                  <a:schemeClr val="tx1">
                    <a:tint val="82000"/>
                  </a:schemeClr>
                </a:solidFill>
              </a:defRPr>
            </a:lvl4pPr>
            <a:lvl5pPr marL="1493150" indent="0">
              <a:buNone/>
              <a:defRPr sz="1306">
                <a:solidFill>
                  <a:schemeClr val="tx1">
                    <a:tint val="82000"/>
                  </a:schemeClr>
                </a:solidFill>
              </a:defRPr>
            </a:lvl5pPr>
            <a:lvl6pPr marL="1866437" indent="0">
              <a:buNone/>
              <a:defRPr sz="1306">
                <a:solidFill>
                  <a:schemeClr val="tx1">
                    <a:tint val="82000"/>
                  </a:schemeClr>
                </a:solidFill>
              </a:defRPr>
            </a:lvl6pPr>
            <a:lvl7pPr marL="2239724" indent="0">
              <a:buNone/>
              <a:defRPr sz="1306">
                <a:solidFill>
                  <a:schemeClr val="tx1">
                    <a:tint val="82000"/>
                  </a:schemeClr>
                </a:solidFill>
              </a:defRPr>
            </a:lvl7pPr>
            <a:lvl8pPr marL="2613010" indent="0">
              <a:buNone/>
              <a:defRPr sz="1306">
                <a:solidFill>
                  <a:schemeClr val="tx1">
                    <a:tint val="82000"/>
                  </a:schemeClr>
                </a:solidFill>
              </a:defRPr>
            </a:lvl8pPr>
            <a:lvl9pPr marL="2986297" indent="0">
              <a:buNone/>
              <a:defRPr sz="1306">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037595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382267"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10178506"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688894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90" y="602125"/>
            <a:ext cx="17341156" cy="2185952"/>
          </a:xfrm>
        </p:spPr>
        <p:txBody>
          <a:bodyPr/>
          <a:lstStyle/>
          <a:p>
            <a:r>
              <a:rPr lang="en-GB"/>
              <a:t>Click to edit Master title style</a:t>
            </a:r>
            <a:endParaRPr lang="en-US"/>
          </a:p>
        </p:txBody>
      </p:sp>
      <p:sp>
        <p:nvSpPr>
          <p:cNvPr id="3" name="Text Placeholder 2"/>
          <p:cNvSpPr>
            <a:spLocks noGrp="1"/>
          </p:cNvSpPr>
          <p:nvPr>
            <p:ph type="body" idx="1"/>
          </p:nvPr>
        </p:nvSpPr>
        <p:spPr>
          <a:xfrm>
            <a:off x="1384891" y="2772364"/>
            <a:ext cx="8505648" cy="1358692"/>
          </a:xfrm>
        </p:spPr>
        <p:txBody>
          <a:bodyPr anchor="b"/>
          <a:lstStyle>
            <a:lvl1pPr marL="0" indent="0">
              <a:buNone/>
              <a:defRPr sz="1961" b="1"/>
            </a:lvl1pPr>
            <a:lvl2pPr marL="373287" indent="0">
              <a:buNone/>
              <a:defRPr sz="1633" b="1"/>
            </a:lvl2pPr>
            <a:lvl3pPr marL="746576" indent="0">
              <a:buNone/>
              <a:defRPr sz="1469" b="1"/>
            </a:lvl3pPr>
            <a:lvl4pPr marL="1119863" indent="0">
              <a:buNone/>
              <a:defRPr sz="1306" b="1"/>
            </a:lvl4pPr>
            <a:lvl5pPr marL="1493150" indent="0">
              <a:buNone/>
              <a:defRPr sz="1306" b="1"/>
            </a:lvl5pPr>
            <a:lvl6pPr marL="1866437" indent="0">
              <a:buNone/>
              <a:defRPr sz="1306" b="1"/>
            </a:lvl6pPr>
            <a:lvl7pPr marL="2239724" indent="0">
              <a:buNone/>
              <a:defRPr sz="1306" b="1"/>
            </a:lvl7pPr>
            <a:lvl8pPr marL="2613010" indent="0">
              <a:buNone/>
              <a:defRPr sz="1306" b="1"/>
            </a:lvl8pPr>
            <a:lvl9pPr marL="2986297" indent="0">
              <a:buNone/>
              <a:defRPr sz="1306" b="1"/>
            </a:lvl9pPr>
          </a:lstStyle>
          <a:p>
            <a:pPr lvl="0"/>
            <a:r>
              <a:rPr lang="en-GB"/>
              <a:t>Click to edit Master text styles</a:t>
            </a:r>
          </a:p>
        </p:txBody>
      </p:sp>
      <p:sp>
        <p:nvSpPr>
          <p:cNvPr id="4" name="Content Placeholder 3"/>
          <p:cNvSpPr>
            <a:spLocks noGrp="1"/>
          </p:cNvSpPr>
          <p:nvPr>
            <p:ph sz="half" idx="2"/>
          </p:nvPr>
        </p:nvSpPr>
        <p:spPr>
          <a:xfrm>
            <a:off x="1384891" y="4131056"/>
            <a:ext cx="8505648"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10178509" y="2772364"/>
            <a:ext cx="8547536" cy="1358692"/>
          </a:xfrm>
        </p:spPr>
        <p:txBody>
          <a:bodyPr anchor="b"/>
          <a:lstStyle>
            <a:lvl1pPr marL="0" indent="0">
              <a:buNone/>
              <a:defRPr sz="1961" b="1"/>
            </a:lvl1pPr>
            <a:lvl2pPr marL="373287" indent="0">
              <a:buNone/>
              <a:defRPr sz="1633" b="1"/>
            </a:lvl2pPr>
            <a:lvl3pPr marL="746576" indent="0">
              <a:buNone/>
              <a:defRPr sz="1469" b="1"/>
            </a:lvl3pPr>
            <a:lvl4pPr marL="1119863" indent="0">
              <a:buNone/>
              <a:defRPr sz="1306" b="1"/>
            </a:lvl4pPr>
            <a:lvl5pPr marL="1493150" indent="0">
              <a:buNone/>
              <a:defRPr sz="1306" b="1"/>
            </a:lvl5pPr>
            <a:lvl6pPr marL="1866437" indent="0">
              <a:buNone/>
              <a:defRPr sz="1306" b="1"/>
            </a:lvl6pPr>
            <a:lvl7pPr marL="2239724" indent="0">
              <a:buNone/>
              <a:defRPr sz="1306" b="1"/>
            </a:lvl7pPr>
            <a:lvl8pPr marL="2613010" indent="0">
              <a:buNone/>
              <a:defRPr sz="1306" b="1"/>
            </a:lvl8pPr>
            <a:lvl9pPr marL="2986297" indent="0">
              <a:buNone/>
              <a:defRPr sz="1306" b="1"/>
            </a:lvl9pPr>
          </a:lstStyle>
          <a:p>
            <a:pPr lvl="0"/>
            <a:r>
              <a:rPr lang="en-GB"/>
              <a:t>Click to edit Master text styles</a:t>
            </a:r>
          </a:p>
        </p:txBody>
      </p:sp>
      <p:sp>
        <p:nvSpPr>
          <p:cNvPr id="6" name="Content Placeholder 5"/>
          <p:cNvSpPr>
            <a:spLocks noGrp="1"/>
          </p:cNvSpPr>
          <p:nvPr>
            <p:ph sz="quarter" idx="4"/>
          </p:nvPr>
        </p:nvSpPr>
        <p:spPr>
          <a:xfrm>
            <a:off x="10178509" y="4131056"/>
            <a:ext cx="8547536"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673611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3601843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27776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5" y="753957"/>
            <a:ext cx="6484610" cy="2638848"/>
          </a:xfrm>
        </p:spPr>
        <p:txBody>
          <a:bodyPr anchor="b"/>
          <a:lstStyle>
            <a:lvl1pPr>
              <a:defRPr sz="2612"/>
            </a:lvl1pPr>
          </a:lstStyle>
          <a:p>
            <a:r>
              <a:rPr lang="en-GB"/>
              <a:t>Click to edit Master title style</a:t>
            </a:r>
            <a:endParaRPr lang="en-US"/>
          </a:p>
        </p:txBody>
      </p:sp>
      <p:sp>
        <p:nvSpPr>
          <p:cNvPr id="3" name="Content Placeholder 2"/>
          <p:cNvSpPr>
            <a:spLocks noGrp="1"/>
          </p:cNvSpPr>
          <p:nvPr>
            <p:ph idx="1"/>
          </p:nvPr>
        </p:nvSpPr>
        <p:spPr>
          <a:xfrm>
            <a:off x="8547545" y="1628349"/>
            <a:ext cx="10178506" cy="8036969"/>
          </a:xfrm>
        </p:spPr>
        <p:txBody>
          <a:bodyPr/>
          <a:lstStyle>
            <a:lvl1pPr>
              <a:defRPr sz="2612"/>
            </a:lvl1pPr>
            <a:lvl2pPr>
              <a:defRPr sz="2286"/>
            </a:lvl2pPr>
            <a:lvl3pPr>
              <a:defRPr sz="1961"/>
            </a:lvl3pPr>
            <a:lvl4pPr>
              <a:defRPr sz="1633"/>
            </a:lvl4pPr>
            <a:lvl5pPr>
              <a:defRPr sz="1633"/>
            </a:lvl5pPr>
            <a:lvl6pPr>
              <a:defRPr sz="1633"/>
            </a:lvl6pPr>
            <a:lvl7pPr>
              <a:defRPr sz="1633"/>
            </a:lvl7pPr>
            <a:lvl8pPr>
              <a:defRPr sz="1633"/>
            </a:lvl8pPr>
            <a:lvl9pPr>
              <a:defRPr sz="16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1384885" y="3392805"/>
            <a:ext cx="6484610" cy="6285591"/>
          </a:xfrm>
        </p:spPr>
        <p:txBody>
          <a:bodyPr/>
          <a:lstStyle>
            <a:lvl1pPr marL="0" indent="0">
              <a:buNone/>
              <a:defRPr sz="1306"/>
            </a:lvl1pPr>
            <a:lvl2pPr marL="373287" indent="0">
              <a:buNone/>
              <a:defRPr sz="1143"/>
            </a:lvl2pPr>
            <a:lvl3pPr marL="746576" indent="0">
              <a:buNone/>
              <a:defRPr sz="980"/>
            </a:lvl3pPr>
            <a:lvl4pPr marL="1119863" indent="0">
              <a:buNone/>
              <a:defRPr sz="816"/>
            </a:lvl4pPr>
            <a:lvl5pPr marL="1493150" indent="0">
              <a:buNone/>
              <a:defRPr sz="816"/>
            </a:lvl5pPr>
            <a:lvl6pPr marL="1866437" indent="0">
              <a:buNone/>
              <a:defRPr sz="816"/>
            </a:lvl6pPr>
            <a:lvl7pPr marL="2239724" indent="0">
              <a:buNone/>
              <a:defRPr sz="816"/>
            </a:lvl7pPr>
            <a:lvl8pPr marL="2613010" indent="0">
              <a:buNone/>
              <a:defRPr sz="816"/>
            </a:lvl8pPr>
            <a:lvl9pPr marL="2986297" indent="0">
              <a:buNone/>
              <a:defRPr sz="816"/>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467424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5" y="753957"/>
            <a:ext cx="6484610" cy="2638848"/>
          </a:xfrm>
        </p:spPr>
        <p:txBody>
          <a:bodyPr anchor="b"/>
          <a:lstStyle>
            <a:lvl1pPr>
              <a:defRPr sz="2612"/>
            </a:lvl1pPr>
          </a:lstStyle>
          <a:p>
            <a:r>
              <a:rPr lang="en-GB"/>
              <a:t>Click to edit Master title style</a:t>
            </a:r>
            <a:endParaRPr lang="en-US"/>
          </a:p>
        </p:txBody>
      </p:sp>
      <p:sp>
        <p:nvSpPr>
          <p:cNvPr id="3" name="Picture Placeholder 2"/>
          <p:cNvSpPr>
            <a:spLocks noGrp="1" noChangeAspect="1"/>
          </p:cNvSpPr>
          <p:nvPr>
            <p:ph type="pic" idx="1"/>
          </p:nvPr>
        </p:nvSpPr>
        <p:spPr>
          <a:xfrm>
            <a:off x="8547545" y="1628349"/>
            <a:ext cx="10178506" cy="8036969"/>
          </a:xfrm>
        </p:spPr>
        <p:txBody>
          <a:bodyPr anchor="t"/>
          <a:lstStyle>
            <a:lvl1pPr marL="0" indent="0">
              <a:buNone/>
              <a:defRPr sz="2612"/>
            </a:lvl1pPr>
            <a:lvl2pPr marL="373287" indent="0">
              <a:buNone/>
              <a:defRPr sz="2286"/>
            </a:lvl2pPr>
            <a:lvl3pPr marL="746576" indent="0">
              <a:buNone/>
              <a:defRPr sz="1961"/>
            </a:lvl3pPr>
            <a:lvl4pPr marL="1119863" indent="0">
              <a:buNone/>
              <a:defRPr sz="1633"/>
            </a:lvl4pPr>
            <a:lvl5pPr marL="1493150" indent="0">
              <a:buNone/>
              <a:defRPr sz="1633"/>
            </a:lvl5pPr>
            <a:lvl6pPr marL="1866437" indent="0">
              <a:buNone/>
              <a:defRPr sz="1633"/>
            </a:lvl6pPr>
            <a:lvl7pPr marL="2239724" indent="0">
              <a:buNone/>
              <a:defRPr sz="1633"/>
            </a:lvl7pPr>
            <a:lvl8pPr marL="2613010" indent="0">
              <a:buNone/>
              <a:defRPr sz="1633"/>
            </a:lvl8pPr>
            <a:lvl9pPr marL="2986297" indent="0">
              <a:buNone/>
              <a:defRPr sz="1633"/>
            </a:lvl9pPr>
          </a:lstStyle>
          <a:p>
            <a:r>
              <a:rPr lang="en-GB"/>
              <a:t>Click icon to add picture</a:t>
            </a:r>
            <a:endParaRPr lang="en-US"/>
          </a:p>
        </p:txBody>
      </p:sp>
      <p:sp>
        <p:nvSpPr>
          <p:cNvPr id="4" name="Text Placeholder 3"/>
          <p:cNvSpPr>
            <a:spLocks noGrp="1"/>
          </p:cNvSpPr>
          <p:nvPr>
            <p:ph type="body" sz="half" idx="2"/>
          </p:nvPr>
        </p:nvSpPr>
        <p:spPr>
          <a:xfrm>
            <a:off x="1384885" y="3392805"/>
            <a:ext cx="6484610" cy="6285591"/>
          </a:xfrm>
        </p:spPr>
        <p:txBody>
          <a:bodyPr/>
          <a:lstStyle>
            <a:lvl1pPr marL="0" indent="0">
              <a:buNone/>
              <a:defRPr sz="1306"/>
            </a:lvl1pPr>
            <a:lvl2pPr marL="373287" indent="0">
              <a:buNone/>
              <a:defRPr sz="1143"/>
            </a:lvl2pPr>
            <a:lvl3pPr marL="746576" indent="0">
              <a:buNone/>
              <a:defRPr sz="980"/>
            </a:lvl3pPr>
            <a:lvl4pPr marL="1119863" indent="0">
              <a:buNone/>
              <a:defRPr sz="816"/>
            </a:lvl4pPr>
            <a:lvl5pPr marL="1493150" indent="0">
              <a:buNone/>
              <a:defRPr sz="816"/>
            </a:lvl5pPr>
            <a:lvl6pPr marL="1866437" indent="0">
              <a:buNone/>
              <a:defRPr sz="816"/>
            </a:lvl6pPr>
            <a:lvl7pPr marL="2239724" indent="0">
              <a:buNone/>
              <a:defRPr sz="816"/>
            </a:lvl7pPr>
            <a:lvl8pPr marL="2613010" indent="0">
              <a:buNone/>
              <a:defRPr sz="816"/>
            </a:lvl8pPr>
            <a:lvl9pPr marL="2986297" indent="0">
              <a:buNone/>
              <a:defRPr sz="816"/>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412679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51286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6" y="602118"/>
            <a:ext cx="4335288" cy="9584151"/>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1382268" y="602118"/>
            <a:ext cx="12754546" cy="95841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103873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2"/>
            <a:ext cx="12517882" cy="5416931"/>
          </a:xfrm>
          <a:prstGeom prst="rect">
            <a:avLst/>
          </a:prstGeom>
        </p:spPr>
      </p:pic>
    </p:spTree>
    <p:extLst>
      <p:ext uri="{BB962C8B-B14F-4D97-AF65-F5344CB8AC3E}">
        <p14:creationId xmlns:p14="http://schemas.microsoft.com/office/powerpoint/2010/main" val="27921291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8"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0883107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9" cy="3796667"/>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9312050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1" y="8640001"/>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27419289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059963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2" y="8640001"/>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5186247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1" y="8640001"/>
            <a:ext cx="9720041" cy="2949737"/>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4778196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5" y="2965334"/>
            <a:ext cx="12115799" cy="1219200"/>
          </a:xfrm>
        </p:spPr>
        <p:txBody>
          <a:bodyPr anchor="t" anchorCtr="0"/>
          <a:lstStyle>
            <a:lvl1pPr algn="l">
              <a:defRPr sz="5999" b="1"/>
            </a:lvl1pPr>
          </a:lstStyle>
          <a:p>
            <a:r>
              <a:rPr lang="en-GB"/>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5" y="4327410"/>
            <a:ext cx="12115799" cy="1543050"/>
          </a:xfrm>
        </p:spPr>
        <p:txBody>
          <a:bodyPr anchor="t" anchorCtr="0"/>
          <a:lstStyle>
            <a:lvl1pPr marL="0" indent="0" algn="l">
              <a:buNone/>
              <a:defRPr sz="3600"/>
            </a:lvl1pPr>
            <a:lvl2pPr marL="457206" indent="0" algn="ctr">
              <a:buNone/>
              <a:defRPr sz="2000"/>
            </a:lvl2pPr>
            <a:lvl3pPr marL="914413" indent="0" algn="ctr">
              <a:buNone/>
              <a:defRPr sz="1801"/>
            </a:lvl3pPr>
            <a:lvl4pPr marL="1371619" indent="0" algn="ctr">
              <a:buNone/>
              <a:defRPr sz="1600"/>
            </a:lvl4pPr>
            <a:lvl5pPr marL="1828826" indent="0" algn="ctr">
              <a:buNone/>
              <a:defRPr sz="1600"/>
            </a:lvl5pPr>
            <a:lvl6pPr marL="2286032" indent="0" algn="ctr">
              <a:buNone/>
              <a:defRPr sz="1600"/>
            </a:lvl6pPr>
            <a:lvl7pPr marL="2743238" indent="0" algn="ctr">
              <a:buNone/>
              <a:defRPr sz="1600"/>
            </a:lvl7pPr>
            <a:lvl8pPr marL="3200446" indent="0" algn="ctr">
              <a:buNone/>
              <a:defRPr sz="1600"/>
            </a:lvl8pPr>
            <a:lvl9pPr marL="3657653" indent="0" algn="ctr">
              <a:buNone/>
              <a:defRPr sz="1600"/>
            </a:lvl9pPr>
          </a:lstStyle>
          <a:p>
            <a:r>
              <a:rPr lang="en-GB"/>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1" cy="9132571"/>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38603" y="8954135"/>
            <a:ext cx="5257801" cy="1424940"/>
          </a:xfrm>
          <a:prstGeom prst="rect">
            <a:avLst/>
          </a:prstGeom>
        </p:spPr>
      </p:pic>
    </p:spTree>
    <p:extLst>
      <p:ext uri="{BB962C8B-B14F-4D97-AF65-F5344CB8AC3E}">
        <p14:creationId xmlns:p14="http://schemas.microsoft.com/office/powerpoint/2010/main" val="16761005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6" y="2063750"/>
            <a:ext cx="12115799" cy="1219200"/>
          </a:xfrm>
        </p:spPr>
        <p:txBody>
          <a:bodyPr anchor="t" anchorCtr="0"/>
          <a:lstStyle>
            <a:lvl1pPr algn="l">
              <a:defRPr sz="5999" b="1"/>
            </a:lvl1pPr>
          </a:lstStyle>
          <a:p>
            <a:r>
              <a:rPr lang="en-GB"/>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6" y="3425829"/>
            <a:ext cx="12115799" cy="1543050"/>
          </a:xfrm>
        </p:spPr>
        <p:txBody>
          <a:bodyPr anchor="t" anchorCtr="0"/>
          <a:lstStyle>
            <a:lvl1pPr marL="0" indent="0" algn="l">
              <a:buNone/>
              <a:defRPr sz="3600"/>
            </a:lvl1pPr>
            <a:lvl2pPr marL="457206" indent="0" algn="ctr">
              <a:buNone/>
              <a:defRPr sz="2000"/>
            </a:lvl2pPr>
            <a:lvl3pPr marL="914413" indent="0" algn="ctr">
              <a:buNone/>
              <a:defRPr sz="1801"/>
            </a:lvl3pPr>
            <a:lvl4pPr marL="1371619" indent="0" algn="ctr">
              <a:buNone/>
              <a:defRPr sz="1600"/>
            </a:lvl4pPr>
            <a:lvl5pPr marL="1828826" indent="0" algn="ctr">
              <a:buNone/>
              <a:defRPr sz="1600"/>
            </a:lvl5pPr>
            <a:lvl6pPr marL="2286032" indent="0" algn="ctr">
              <a:buNone/>
              <a:defRPr sz="1600"/>
            </a:lvl6pPr>
            <a:lvl7pPr marL="2743238" indent="0" algn="ctr">
              <a:buNone/>
              <a:defRPr sz="1600"/>
            </a:lvl7pPr>
            <a:lvl8pPr marL="3200446" indent="0" algn="ctr">
              <a:buNone/>
              <a:defRPr sz="1600"/>
            </a:lvl8pPr>
            <a:lvl9pPr marL="3657653" indent="0" algn="ctr">
              <a:buNone/>
              <a:defRPr sz="1600"/>
            </a:lvl9pPr>
          </a:lstStyle>
          <a:p>
            <a:r>
              <a:rPr lang="en-GB"/>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196555" y="4968879"/>
            <a:ext cx="26460449"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5905443" y="9475607"/>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137444" y="9311394"/>
            <a:ext cx="3855721" cy="1044956"/>
          </a:xfrm>
          <a:prstGeom prst="rect">
            <a:avLst/>
          </a:prstGeom>
        </p:spPr>
      </p:pic>
    </p:spTree>
    <p:extLst>
      <p:ext uri="{BB962C8B-B14F-4D97-AF65-F5344CB8AC3E}">
        <p14:creationId xmlns:p14="http://schemas.microsoft.com/office/powerpoint/2010/main" val="3875331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2"/>
            <a:ext cx="12517882" cy="5416931"/>
          </a:xfrm>
          <a:prstGeom prst="rect">
            <a:avLst/>
          </a:prstGeom>
        </p:spPr>
      </p:pic>
    </p:spTree>
    <p:extLst>
      <p:ext uri="{BB962C8B-B14F-4D97-AF65-F5344CB8AC3E}">
        <p14:creationId xmlns:p14="http://schemas.microsoft.com/office/powerpoint/2010/main" val="30849965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9140184" y="7071682"/>
            <a:ext cx="12517882" cy="5416931"/>
          </a:xfrm>
          <a:prstGeom prst="rect">
            <a:avLst/>
          </a:prstGeom>
        </p:spPr>
      </p:pic>
    </p:spTree>
    <p:extLst>
      <p:ext uri="{BB962C8B-B14F-4D97-AF65-F5344CB8AC3E}">
        <p14:creationId xmlns:p14="http://schemas.microsoft.com/office/powerpoint/2010/main" val="7273109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8"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741194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p:nvSpPr>
        <p:spPr>
          <a:xfrm flipH="1">
            <a:off x="10440000" y="8640000"/>
            <a:ext cx="10132159" cy="3796667"/>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39855802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p:nvSpPr>
        <p:spPr>
          <a:xfrm flipH="1">
            <a:off x="10440001" y="8640001"/>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39912636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pic>
        <p:nvPicPr>
          <p:cNvPr id="4" name="Picture 35">
            <a:extLst>
              <a:ext uri="{FF2B5EF4-FFF2-40B4-BE49-F238E27FC236}">
                <a16:creationId xmlns:a16="http://schemas.microsoft.com/office/drawing/2014/main" id="{1236929A-9807-81A2-D5EC-0713B080DCE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6647916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p:nvSpPr>
        <p:spPr>
          <a:xfrm flipH="1">
            <a:off x="10440002" y="8640001"/>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1706938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5" y="1158876"/>
            <a:ext cx="15011399"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3" y="3567113"/>
            <a:ext cx="14630401" cy="5364163"/>
          </a:xfrm>
        </p:spPr>
        <p:txBody>
          <a:bodyPr lIns="0" tIns="0" rIns="0" bIns="0" anchor="t" anchorCtr="0">
            <a:noAutofit/>
          </a:bodyPr>
          <a:lstStyle>
            <a:lvl1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1pPr>
            <a:lvl2pPr marL="216002" indent="-216002">
              <a:lnSpc>
                <a:spcPct val="100000"/>
              </a:lnSpc>
              <a:spcBef>
                <a:spcPts val="0"/>
              </a:spcBef>
              <a:spcAft>
                <a:spcPts val="1801"/>
              </a:spcAft>
              <a:buFont typeface="Arial" panose="020B0604020202020204" pitchFamily="34" charset="0"/>
              <a:buChar char="•"/>
              <a:defRPr sz="2399">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1"/>
              </a:spcAft>
              <a:buNone/>
              <a:defRPr sz="2399"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1"/>
              </a:spcAft>
              <a:buNone/>
              <a:defRPr sz="2399">
                <a:solidFill>
                  <a:srgbClr val="1F355E"/>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p:nvSpPr>
        <p:spPr>
          <a:xfrm flipH="1">
            <a:off x="10440001" y="8640001"/>
            <a:ext cx="9720041" cy="2949737"/>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66448" y="9780147"/>
            <a:ext cx="2633345" cy="670306"/>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32645" y="9679402"/>
            <a:ext cx="3276599" cy="888007"/>
          </a:xfrm>
          <a:prstGeom prst="rect">
            <a:avLst/>
          </a:prstGeom>
        </p:spPr>
      </p:pic>
    </p:spTree>
    <p:extLst>
      <p:ext uri="{BB962C8B-B14F-4D97-AF65-F5344CB8AC3E}">
        <p14:creationId xmlns:p14="http://schemas.microsoft.com/office/powerpoint/2010/main" val="162608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theme" Target="../theme/theme3.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hf hdr="0" ftr="0" dt="0"/>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hf hdr="0" ftr="0" dt="0"/>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Lst>
  <p:hf hdr="0" ftr="0" dt="0"/>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76" y="602125"/>
            <a:ext cx="17341156" cy="218595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382276" y="3010591"/>
            <a:ext cx="17341156" cy="717567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382267" y="10482104"/>
            <a:ext cx="4523780" cy="602118"/>
          </a:xfrm>
          <a:prstGeom prst="rect">
            <a:avLst/>
          </a:prstGeom>
        </p:spPr>
        <p:txBody>
          <a:bodyPr vert="horz" lIns="91440" tIns="45720" rIns="91440" bIns="45720" rtlCol="0" anchor="ctr"/>
          <a:lstStyle>
            <a:lvl1pPr algn="l">
              <a:defRPr sz="980">
                <a:solidFill>
                  <a:schemeClr val="tx1">
                    <a:tint val="82000"/>
                  </a:schemeClr>
                </a:solidFill>
              </a:defRPr>
            </a:lvl1pPr>
          </a:lstStyle>
          <a:p>
            <a:endParaRPr lang="en-GB"/>
          </a:p>
        </p:txBody>
      </p:sp>
      <p:sp>
        <p:nvSpPr>
          <p:cNvPr id="5" name="Footer Placeholder 4"/>
          <p:cNvSpPr>
            <a:spLocks noGrp="1"/>
          </p:cNvSpPr>
          <p:nvPr>
            <p:ph type="ftr" sz="quarter" idx="3"/>
          </p:nvPr>
        </p:nvSpPr>
        <p:spPr>
          <a:xfrm>
            <a:off x="6660019" y="10482104"/>
            <a:ext cx="6785670" cy="602118"/>
          </a:xfrm>
          <a:prstGeom prst="rect">
            <a:avLst/>
          </a:prstGeom>
        </p:spPr>
        <p:txBody>
          <a:bodyPr vert="horz" lIns="91440" tIns="45720" rIns="91440" bIns="45720" rtlCol="0" anchor="ctr"/>
          <a:lstStyle>
            <a:lvl1pPr algn="ctr">
              <a:defRPr sz="98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4199643" y="10482104"/>
            <a:ext cx="4523780" cy="602118"/>
          </a:xfrm>
          <a:prstGeom prst="rect">
            <a:avLst/>
          </a:prstGeom>
        </p:spPr>
        <p:txBody>
          <a:bodyPr vert="horz" lIns="91440" tIns="45720" rIns="91440" bIns="45720" rtlCol="0" anchor="ctr"/>
          <a:lstStyle>
            <a:lvl1pPr algn="r">
              <a:defRPr sz="980">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100479612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746576" rtl="0" eaLnBrk="1" latinLnBrk="0" hangingPunct="1">
        <a:lnSpc>
          <a:spcPct val="90000"/>
        </a:lnSpc>
        <a:spcBef>
          <a:spcPct val="0"/>
        </a:spcBef>
        <a:buNone/>
        <a:defRPr sz="3592" kern="1200">
          <a:solidFill>
            <a:schemeClr val="tx1"/>
          </a:solidFill>
          <a:latin typeface="+mj-lt"/>
          <a:ea typeface="+mj-ea"/>
          <a:cs typeface="+mj-cs"/>
        </a:defRPr>
      </a:lvl1pPr>
    </p:titleStyle>
    <p:bodyStyle>
      <a:lvl1pPr marL="186643" indent="-186643" algn="l" defTabSz="746576" rtl="0" eaLnBrk="1" latinLnBrk="0" hangingPunct="1">
        <a:lnSpc>
          <a:spcPct val="90000"/>
        </a:lnSpc>
        <a:spcBef>
          <a:spcPts val="816"/>
        </a:spcBef>
        <a:buFont typeface="Arial" panose="020B0604020202020204" pitchFamily="34" charset="0"/>
        <a:buChar char="•"/>
        <a:defRPr sz="2286" kern="1200">
          <a:solidFill>
            <a:schemeClr val="tx1"/>
          </a:solidFill>
          <a:latin typeface="+mn-lt"/>
          <a:ea typeface="+mn-ea"/>
          <a:cs typeface="+mn-cs"/>
        </a:defRPr>
      </a:lvl1pPr>
      <a:lvl2pPr marL="559930" indent="-186643" algn="l" defTabSz="746576" rtl="0" eaLnBrk="1" latinLnBrk="0" hangingPunct="1">
        <a:lnSpc>
          <a:spcPct val="90000"/>
        </a:lnSpc>
        <a:spcBef>
          <a:spcPts val="409"/>
        </a:spcBef>
        <a:buFont typeface="Arial" panose="020B0604020202020204" pitchFamily="34" charset="0"/>
        <a:buChar char="•"/>
        <a:defRPr sz="1961" kern="1200">
          <a:solidFill>
            <a:schemeClr val="tx1"/>
          </a:solidFill>
          <a:latin typeface="+mn-lt"/>
          <a:ea typeface="+mn-ea"/>
          <a:cs typeface="+mn-cs"/>
        </a:defRPr>
      </a:lvl2pPr>
      <a:lvl3pPr marL="933217" indent="-186643" algn="l" defTabSz="746576" rtl="0" eaLnBrk="1" latinLnBrk="0" hangingPunct="1">
        <a:lnSpc>
          <a:spcPct val="90000"/>
        </a:lnSpc>
        <a:spcBef>
          <a:spcPts val="409"/>
        </a:spcBef>
        <a:buFont typeface="Arial" panose="020B0604020202020204" pitchFamily="34" charset="0"/>
        <a:buChar char="•"/>
        <a:defRPr sz="1633" kern="1200">
          <a:solidFill>
            <a:schemeClr val="tx1"/>
          </a:solidFill>
          <a:latin typeface="+mn-lt"/>
          <a:ea typeface="+mn-ea"/>
          <a:cs typeface="+mn-cs"/>
        </a:defRPr>
      </a:lvl3pPr>
      <a:lvl4pPr marL="1306504" indent="-186643" algn="l" defTabSz="746576" rtl="0" eaLnBrk="1" latinLnBrk="0" hangingPunct="1">
        <a:lnSpc>
          <a:spcPct val="90000"/>
        </a:lnSpc>
        <a:spcBef>
          <a:spcPts val="409"/>
        </a:spcBef>
        <a:buFont typeface="Arial" panose="020B0604020202020204" pitchFamily="34" charset="0"/>
        <a:buChar char="•"/>
        <a:defRPr sz="1469" kern="1200">
          <a:solidFill>
            <a:schemeClr val="tx1"/>
          </a:solidFill>
          <a:latin typeface="+mn-lt"/>
          <a:ea typeface="+mn-ea"/>
          <a:cs typeface="+mn-cs"/>
        </a:defRPr>
      </a:lvl4pPr>
      <a:lvl5pPr marL="1679791" indent="-186643" algn="l" defTabSz="746576" rtl="0" eaLnBrk="1" latinLnBrk="0" hangingPunct="1">
        <a:lnSpc>
          <a:spcPct val="90000"/>
        </a:lnSpc>
        <a:spcBef>
          <a:spcPts val="409"/>
        </a:spcBef>
        <a:buFont typeface="Arial" panose="020B0604020202020204" pitchFamily="34" charset="0"/>
        <a:buChar char="•"/>
        <a:defRPr sz="1469" kern="1200">
          <a:solidFill>
            <a:schemeClr val="tx1"/>
          </a:solidFill>
          <a:latin typeface="+mn-lt"/>
          <a:ea typeface="+mn-ea"/>
          <a:cs typeface="+mn-cs"/>
        </a:defRPr>
      </a:lvl5pPr>
      <a:lvl6pPr marL="2053078" indent="-186643" algn="l" defTabSz="746576" rtl="0" eaLnBrk="1" latinLnBrk="0" hangingPunct="1">
        <a:lnSpc>
          <a:spcPct val="90000"/>
        </a:lnSpc>
        <a:spcBef>
          <a:spcPts val="409"/>
        </a:spcBef>
        <a:buFont typeface="Arial" panose="020B0604020202020204" pitchFamily="34" charset="0"/>
        <a:buChar char="•"/>
        <a:defRPr sz="1469" kern="1200">
          <a:solidFill>
            <a:schemeClr val="tx1"/>
          </a:solidFill>
          <a:latin typeface="+mn-lt"/>
          <a:ea typeface="+mn-ea"/>
          <a:cs typeface="+mn-cs"/>
        </a:defRPr>
      </a:lvl6pPr>
      <a:lvl7pPr marL="2426367" indent="-186643" algn="l" defTabSz="746576" rtl="0" eaLnBrk="1" latinLnBrk="0" hangingPunct="1">
        <a:lnSpc>
          <a:spcPct val="90000"/>
        </a:lnSpc>
        <a:spcBef>
          <a:spcPts val="409"/>
        </a:spcBef>
        <a:buFont typeface="Arial" panose="020B0604020202020204" pitchFamily="34" charset="0"/>
        <a:buChar char="•"/>
        <a:defRPr sz="1469" kern="1200">
          <a:solidFill>
            <a:schemeClr val="tx1"/>
          </a:solidFill>
          <a:latin typeface="+mn-lt"/>
          <a:ea typeface="+mn-ea"/>
          <a:cs typeface="+mn-cs"/>
        </a:defRPr>
      </a:lvl7pPr>
      <a:lvl8pPr marL="2799654" indent="-186643" algn="l" defTabSz="746576" rtl="0" eaLnBrk="1" latinLnBrk="0" hangingPunct="1">
        <a:lnSpc>
          <a:spcPct val="90000"/>
        </a:lnSpc>
        <a:spcBef>
          <a:spcPts val="409"/>
        </a:spcBef>
        <a:buFont typeface="Arial" panose="020B0604020202020204" pitchFamily="34" charset="0"/>
        <a:buChar char="•"/>
        <a:defRPr sz="1469" kern="1200">
          <a:solidFill>
            <a:schemeClr val="tx1"/>
          </a:solidFill>
          <a:latin typeface="+mn-lt"/>
          <a:ea typeface="+mn-ea"/>
          <a:cs typeface="+mn-cs"/>
        </a:defRPr>
      </a:lvl8pPr>
      <a:lvl9pPr marL="3172941" indent="-186643" algn="l" defTabSz="746576" rtl="0" eaLnBrk="1" latinLnBrk="0" hangingPunct="1">
        <a:lnSpc>
          <a:spcPct val="90000"/>
        </a:lnSpc>
        <a:spcBef>
          <a:spcPts val="409"/>
        </a:spcBef>
        <a:buFont typeface="Arial" panose="020B0604020202020204" pitchFamily="34" charset="0"/>
        <a:buChar char="•"/>
        <a:defRPr sz="1469" kern="1200">
          <a:solidFill>
            <a:schemeClr val="tx1"/>
          </a:solidFill>
          <a:latin typeface="+mn-lt"/>
          <a:ea typeface="+mn-ea"/>
          <a:cs typeface="+mn-cs"/>
        </a:defRPr>
      </a:lvl9pPr>
    </p:bodyStyle>
    <p:otherStyle>
      <a:defPPr>
        <a:defRPr lang="en-US"/>
      </a:defPPr>
      <a:lvl1pPr marL="0" algn="l" defTabSz="746576" rtl="0" eaLnBrk="1" latinLnBrk="0" hangingPunct="1">
        <a:defRPr sz="1469" kern="1200">
          <a:solidFill>
            <a:schemeClr val="tx1"/>
          </a:solidFill>
          <a:latin typeface="+mn-lt"/>
          <a:ea typeface="+mn-ea"/>
          <a:cs typeface="+mn-cs"/>
        </a:defRPr>
      </a:lvl1pPr>
      <a:lvl2pPr marL="373287" algn="l" defTabSz="746576" rtl="0" eaLnBrk="1" latinLnBrk="0" hangingPunct="1">
        <a:defRPr sz="1469" kern="1200">
          <a:solidFill>
            <a:schemeClr val="tx1"/>
          </a:solidFill>
          <a:latin typeface="+mn-lt"/>
          <a:ea typeface="+mn-ea"/>
          <a:cs typeface="+mn-cs"/>
        </a:defRPr>
      </a:lvl2pPr>
      <a:lvl3pPr marL="746576" algn="l" defTabSz="746576" rtl="0" eaLnBrk="1" latinLnBrk="0" hangingPunct="1">
        <a:defRPr sz="1469" kern="1200">
          <a:solidFill>
            <a:schemeClr val="tx1"/>
          </a:solidFill>
          <a:latin typeface="+mn-lt"/>
          <a:ea typeface="+mn-ea"/>
          <a:cs typeface="+mn-cs"/>
        </a:defRPr>
      </a:lvl3pPr>
      <a:lvl4pPr marL="1119863" algn="l" defTabSz="746576" rtl="0" eaLnBrk="1" latinLnBrk="0" hangingPunct="1">
        <a:defRPr sz="1469" kern="1200">
          <a:solidFill>
            <a:schemeClr val="tx1"/>
          </a:solidFill>
          <a:latin typeface="+mn-lt"/>
          <a:ea typeface="+mn-ea"/>
          <a:cs typeface="+mn-cs"/>
        </a:defRPr>
      </a:lvl4pPr>
      <a:lvl5pPr marL="1493150" algn="l" defTabSz="746576" rtl="0" eaLnBrk="1" latinLnBrk="0" hangingPunct="1">
        <a:defRPr sz="1469" kern="1200">
          <a:solidFill>
            <a:schemeClr val="tx1"/>
          </a:solidFill>
          <a:latin typeface="+mn-lt"/>
          <a:ea typeface="+mn-ea"/>
          <a:cs typeface="+mn-cs"/>
        </a:defRPr>
      </a:lvl5pPr>
      <a:lvl6pPr marL="1866437" algn="l" defTabSz="746576" rtl="0" eaLnBrk="1" latinLnBrk="0" hangingPunct="1">
        <a:defRPr sz="1469" kern="1200">
          <a:solidFill>
            <a:schemeClr val="tx1"/>
          </a:solidFill>
          <a:latin typeface="+mn-lt"/>
          <a:ea typeface="+mn-ea"/>
          <a:cs typeface="+mn-cs"/>
        </a:defRPr>
      </a:lvl6pPr>
      <a:lvl7pPr marL="2239724" algn="l" defTabSz="746576" rtl="0" eaLnBrk="1" latinLnBrk="0" hangingPunct="1">
        <a:defRPr sz="1469" kern="1200">
          <a:solidFill>
            <a:schemeClr val="tx1"/>
          </a:solidFill>
          <a:latin typeface="+mn-lt"/>
          <a:ea typeface="+mn-ea"/>
          <a:cs typeface="+mn-cs"/>
        </a:defRPr>
      </a:lvl7pPr>
      <a:lvl8pPr marL="2613010" algn="l" defTabSz="746576" rtl="0" eaLnBrk="1" latinLnBrk="0" hangingPunct="1">
        <a:defRPr sz="1469" kern="1200">
          <a:solidFill>
            <a:schemeClr val="tx1"/>
          </a:solidFill>
          <a:latin typeface="+mn-lt"/>
          <a:ea typeface="+mn-ea"/>
          <a:cs typeface="+mn-cs"/>
        </a:defRPr>
      </a:lvl8pPr>
      <a:lvl9pPr marL="2986297" algn="l" defTabSz="746576" rtl="0" eaLnBrk="1" latinLnBrk="0" hangingPunct="1">
        <a:defRPr sz="146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5" y="1158875"/>
            <a:ext cx="17340262" cy="2185986"/>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5" y="3567113"/>
            <a:ext cx="17340262" cy="7177089"/>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25332941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Lst>
  <p:hf hdr="0" ftr="0" dt="0"/>
  <p:txStyles>
    <p:titleStyle>
      <a:lvl1pPr algn="l" defTabSz="914413"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13" rtl="0" eaLnBrk="1" latinLnBrk="0" hangingPunct="1">
        <a:lnSpc>
          <a:spcPct val="100000"/>
        </a:lnSpc>
        <a:spcBef>
          <a:spcPts val="0"/>
        </a:spcBef>
        <a:spcAft>
          <a:spcPts val="1801"/>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2" indent="-216002" algn="l" defTabSz="914413" rtl="0" eaLnBrk="1" latinLnBrk="0" hangingPunct="1">
        <a:lnSpc>
          <a:spcPct val="100000"/>
        </a:lnSpc>
        <a:spcBef>
          <a:spcPts val="0"/>
        </a:spcBef>
        <a:spcAft>
          <a:spcPts val="1801"/>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13" rtl="0" eaLnBrk="1" latinLnBrk="0" hangingPunct="1">
        <a:lnSpc>
          <a:spcPct val="100000"/>
        </a:lnSpc>
        <a:spcBef>
          <a:spcPts val="0"/>
        </a:spcBef>
        <a:spcAft>
          <a:spcPts val="1801"/>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13" rtl="0" eaLnBrk="1" latinLnBrk="0" hangingPunct="1">
        <a:lnSpc>
          <a:spcPct val="100000"/>
        </a:lnSpc>
        <a:spcBef>
          <a:spcPts val="0"/>
        </a:spcBef>
        <a:spcAft>
          <a:spcPts val="1801"/>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13" rtl="0" eaLnBrk="1" latinLnBrk="0" hangingPunct="1">
        <a:lnSpc>
          <a:spcPct val="100000"/>
        </a:lnSpc>
        <a:spcBef>
          <a:spcPts val="0"/>
        </a:spcBef>
        <a:spcAft>
          <a:spcPts val="1801"/>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2"/>
            <a:ext cx="17340262" cy="2185986"/>
          </a:xfrm>
          <a:prstGeom prst="rect">
            <a:avLst/>
          </a:prstGeom>
        </p:spPr>
        <p:txBody>
          <a:bodyPr vert="horz" lIns="0" tIns="0" rIns="0" bIns="0" rtlCol="0" anchor="t" anchorCtr="0">
            <a:no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2699548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Lst>
  <p:txStyles>
    <p:titleStyle>
      <a:lvl1pPr algn="l" defTabSz="914413"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13" rtl="0" eaLnBrk="1" latinLnBrk="0" hangingPunct="1">
        <a:lnSpc>
          <a:spcPct val="100000"/>
        </a:lnSpc>
        <a:spcBef>
          <a:spcPts val="0"/>
        </a:spcBef>
        <a:spcAft>
          <a:spcPts val="1201"/>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3" indent="-198903" algn="l" defTabSz="914413" rtl="0" eaLnBrk="1" latinLnBrk="0" hangingPunct="1">
        <a:lnSpc>
          <a:spcPct val="100000"/>
        </a:lnSpc>
        <a:spcBef>
          <a:spcPts val="0"/>
        </a:spcBef>
        <a:spcAft>
          <a:spcPts val="1201"/>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13" rtl="0" eaLnBrk="1" latinLnBrk="0" hangingPunct="1">
        <a:lnSpc>
          <a:spcPct val="100000"/>
        </a:lnSpc>
        <a:spcBef>
          <a:spcPts val="0"/>
        </a:spcBef>
        <a:spcAft>
          <a:spcPts val="1201"/>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13" rtl="0" eaLnBrk="1" latinLnBrk="0" hangingPunct="1">
        <a:lnSpc>
          <a:spcPct val="100000"/>
        </a:lnSpc>
        <a:spcBef>
          <a:spcPts val="0"/>
        </a:spcBef>
        <a:spcAft>
          <a:spcPts val="1201"/>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13" rtl="0" eaLnBrk="1" latinLnBrk="0" hangingPunct="1">
        <a:lnSpc>
          <a:spcPct val="100000"/>
        </a:lnSpc>
        <a:spcBef>
          <a:spcPts val="0"/>
        </a:spcBef>
        <a:spcAft>
          <a:spcPts val="1201"/>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5" y="1158875"/>
            <a:ext cx="17340262" cy="2185986"/>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5" y="3567113"/>
            <a:ext cx="17340262" cy="717708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719818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Lst>
  <p:txStyles>
    <p:titleStyle>
      <a:lvl1pPr algn="l" defTabSz="914413"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13" rtl="0" eaLnBrk="1" latinLnBrk="0" hangingPunct="1">
        <a:lnSpc>
          <a:spcPct val="100000"/>
        </a:lnSpc>
        <a:spcBef>
          <a:spcPts val="0"/>
        </a:spcBef>
        <a:spcAft>
          <a:spcPts val="1801"/>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2" indent="-216002" algn="l" defTabSz="914413" rtl="0" eaLnBrk="1" latinLnBrk="0" hangingPunct="1">
        <a:lnSpc>
          <a:spcPct val="100000"/>
        </a:lnSpc>
        <a:spcBef>
          <a:spcPts val="0"/>
        </a:spcBef>
        <a:spcAft>
          <a:spcPts val="1801"/>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13" rtl="0" eaLnBrk="1" latinLnBrk="0" hangingPunct="1">
        <a:lnSpc>
          <a:spcPct val="100000"/>
        </a:lnSpc>
        <a:spcBef>
          <a:spcPts val="0"/>
        </a:spcBef>
        <a:spcAft>
          <a:spcPts val="1801"/>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13" rtl="0" eaLnBrk="1" latinLnBrk="0" hangingPunct="1">
        <a:lnSpc>
          <a:spcPct val="100000"/>
        </a:lnSpc>
        <a:spcBef>
          <a:spcPts val="0"/>
        </a:spcBef>
        <a:spcAft>
          <a:spcPts val="1801"/>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13" rtl="0" eaLnBrk="1" latinLnBrk="0" hangingPunct="1">
        <a:lnSpc>
          <a:spcPct val="100000"/>
        </a:lnSpc>
        <a:spcBef>
          <a:spcPts val="0"/>
        </a:spcBef>
        <a:spcAft>
          <a:spcPts val="1801"/>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0.xml"/></Relationships>
</file>

<file path=ppt/slides/_rels/slide10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0.xml"/></Relationships>
</file>

<file path=ppt/slides/_rels/slide10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0.xml"/></Relationships>
</file>

<file path=ppt/slides/_rels/slide10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0.xml"/></Relationships>
</file>

<file path=ppt/slides/_rels/slide10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0.xml"/></Relationships>
</file>

<file path=ppt/slides/_rels/slide10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3DDC33-C3B3-6C0D-A89B-E9F2DF73A9EB}"/>
              </a:ext>
            </a:extLst>
          </p:cNvPr>
          <p:cNvSpPr>
            <a:spLocks noGrp="1"/>
          </p:cNvSpPr>
          <p:nvPr>
            <p:ph type="ctrTitle"/>
          </p:nvPr>
        </p:nvSpPr>
        <p:spPr>
          <a:xfrm>
            <a:off x="1137444" y="2965334"/>
            <a:ext cx="18516600" cy="1219200"/>
          </a:xfrm>
        </p:spPr>
        <p:txBody>
          <a:bodyPr/>
          <a:lstStyle/>
          <a:p>
            <a:r>
              <a:rPr lang="en-US" dirty="0"/>
              <a:t>Integrated Planning and Performance Review</a:t>
            </a:r>
          </a:p>
        </p:txBody>
      </p:sp>
      <p:sp>
        <p:nvSpPr>
          <p:cNvPr id="6" name="Subtitle 5">
            <a:extLst>
              <a:ext uri="{FF2B5EF4-FFF2-40B4-BE49-F238E27FC236}">
                <a16:creationId xmlns:a16="http://schemas.microsoft.com/office/drawing/2014/main" id="{65BEB73F-B105-9019-1079-ED89BC77E666}"/>
              </a:ext>
            </a:extLst>
          </p:cNvPr>
          <p:cNvSpPr>
            <a:spLocks noGrp="1"/>
          </p:cNvSpPr>
          <p:nvPr>
            <p:ph type="subTitle" idx="1"/>
          </p:nvPr>
        </p:nvSpPr>
        <p:spPr/>
        <p:txBody>
          <a:bodyPr/>
          <a:lstStyle/>
          <a:p>
            <a:r>
              <a:rPr lang="en-US" dirty="0"/>
              <a:t>Annual Plan 26/27 Quarter 1 Reporting</a:t>
            </a:r>
          </a:p>
          <a:p>
            <a:r>
              <a:rPr lang="en-US" dirty="0"/>
              <a:t>Meeting 23</a:t>
            </a:r>
            <a:r>
              <a:rPr lang="en-US" baseline="30000" dirty="0"/>
              <a:t>rd</a:t>
            </a:r>
            <a:r>
              <a:rPr lang="en-US" dirty="0"/>
              <a:t> July 2026</a:t>
            </a:r>
          </a:p>
          <a:p>
            <a:endParaRPr lang="en-US" dirty="0"/>
          </a:p>
          <a:p>
            <a:r>
              <a:rPr lang="en-US" b="1" dirty="0"/>
              <a:t>Version updated post meeting and aligned with IPR</a:t>
            </a: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741F5-10A7-DE5E-D0AA-D70A4BFFFD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574FF-6C4F-168A-6B1E-B19941704FBF}"/>
              </a:ext>
            </a:extLst>
          </p:cNvPr>
          <p:cNvSpPr>
            <a:spLocks noGrp="1"/>
          </p:cNvSpPr>
          <p:nvPr>
            <p:ph type="title"/>
          </p:nvPr>
        </p:nvSpPr>
        <p:spPr>
          <a:xfrm>
            <a:off x="527928" y="320724"/>
            <a:ext cx="19126032" cy="685792"/>
          </a:xfrm>
        </p:spPr>
        <p:txBody>
          <a:bodyPr/>
          <a:lstStyle/>
          <a:p>
            <a:r>
              <a:rPr lang="en-US" b="1" dirty="0">
                <a:latin typeface="Aptos" panose="020B0004020202020204" pitchFamily="34" charset="0"/>
              </a:rPr>
              <a:t>Urgent and Emergency Care System Plan Reporting</a:t>
            </a:r>
            <a:endParaRPr lang="en-US" sz="2399" dirty="0"/>
          </a:p>
        </p:txBody>
      </p:sp>
      <p:graphicFrame>
        <p:nvGraphicFramePr>
          <p:cNvPr id="7" name="Content Placeholder 6">
            <a:extLst>
              <a:ext uri="{FF2B5EF4-FFF2-40B4-BE49-F238E27FC236}">
                <a16:creationId xmlns:a16="http://schemas.microsoft.com/office/drawing/2014/main" id="{FC20DC71-6FF9-0D2A-9D9A-44C97A67D513}"/>
              </a:ext>
            </a:extLst>
          </p:cNvPr>
          <p:cNvGraphicFramePr>
            <a:graphicFrameLocks noGrp="1"/>
          </p:cNvGraphicFramePr>
          <p:nvPr>
            <p:ph idx="1"/>
          </p:nvPr>
        </p:nvGraphicFramePr>
        <p:xfrm>
          <a:off x="399679" y="1539913"/>
          <a:ext cx="19126030" cy="7114223"/>
        </p:xfrm>
        <a:graphic>
          <a:graphicData uri="http://schemas.openxmlformats.org/drawingml/2006/table">
            <a:tbl>
              <a:tblPr/>
              <a:tblGrid>
                <a:gridCol w="383568">
                  <a:extLst>
                    <a:ext uri="{9D8B030D-6E8A-4147-A177-3AD203B41FA5}">
                      <a16:colId xmlns:a16="http://schemas.microsoft.com/office/drawing/2014/main" val="2067166687"/>
                    </a:ext>
                  </a:extLst>
                </a:gridCol>
                <a:gridCol w="3093891">
                  <a:extLst>
                    <a:ext uri="{9D8B030D-6E8A-4147-A177-3AD203B41FA5}">
                      <a16:colId xmlns:a16="http://schemas.microsoft.com/office/drawing/2014/main" val="2003408553"/>
                    </a:ext>
                  </a:extLst>
                </a:gridCol>
                <a:gridCol w="3191872">
                  <a:extLst>
                    <a:ext uri="{9D8B030D-6E8A-4147-A177-3AD203B41FA5}">
                      <a16:colId xmlns:a16="http://schemas.microsoft.com/office/drawing/2014/main" val="383004437"/>
                    </a:ext>
                  </a:extLst>
                </a:gridCol>
                <a:gridCol w="1255316">
                  <a:extLst>
                    <a:ext uri="{9D8B030D-6E8A-4147-A177-3AD203B41FA5}">
                      <a16:colId xmlns:a16="http://schemas.microsoft.com/office/drawing/2014/main" val="1526595776"/>
                    </a:ext>
                  </a:extLst>
                </a:gridCol>
                <a:gridCol w="2510631">
                  <a:extLst>
                    <a:ext uri="{9D8B030D-6E8A-4147-A177-3AD203B41FA5}">
                      <a16:colId xmlns:a16="http://schemas.microsoft.com/office/drawing/2014/main" val="492600730"/>
                    </a:ext>
                  </a:extLst>
                </a:gridCol>
                <a:gridCol w="1325056">
                  <a:extLst>
                    <a:ext uri="{9D8B030D-6E8A-4147-A177-3AD203B41FA5}">
                      <a16:colId xmlns:a16="http://schemas.microsoft.com/office/drawing/2014/main" val="3321347830"/>
                    </a:ext>
                  </a:extLst>
                </a:gridCol>
                <a:gridCol w="2161933">
                  <a:extLst>
                    <a:ext uri="{9D8B030D-6E8A-4147-A177-3AD203B41FA5}">
                      <a16:colId xmlns:a16="http://schemas.microsoft.com/office/drawing/2014/main" val="499467720"/>
                    </a:ext>
                  </a:extLst>
                </a:gridCol>
                <a:gridCol w="1115836">
                  <a:extLst>
                    <a:ext uri="{9D8B030D-6E8A-4147-A177-3AD203B41FA5}">
                      <a16:colId xmlns:a16="http://schemas.microsoft.com/office/drawing/2014/main" val="685346739"/>
                    </a:ext>
                  </a:extLst>
                </a:gridCol>
                <a:gridCol w="1604015">
                  <a:extLst>
                    <a:ext uri="{9D8B030D-6E8A-4147-A177-3AD203B41FA5}">
                      <a16:colId xmlns:a16="http://schemas.microsoft.com/office/drawing/2014/main" val="2230593573"/>
                    </a:ext>
                  </a:extLst>
                </a:gridCol>
                <a:gridCol w="1464534">
                  <a:extLst>
                    <a:ext uri="{9D8B030D-6E8A-4147-A177-3AD203B41FA5}">
                      <a16:colId xmlns:a16="http://schemas.microsoft.com/office/drawing/2014/main" val="503944953"/>
                    </a:ext>
                  </a:extLst>
                </a:gridCol>
                <a:gridCol w="1019378">
                  <a:extLst>
                    <a:ext uri="{9D8B030D-6E8A-4147-A177-3AD203B41FA5}">
                      <a16:colId xmlns:a16="http://schemas.microsoft.com/office/drawing/2014/main" val="3272254650"/>
                    </a:ext>
                  </a:extLst>
                </a:gridCol>
              </a:tblGrid>
              <a:tr h="292175">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br>
                        <a:rPr lang="en-GB" sz="1600" b="1" i="0" u="none" strike="noStrike" dirty="0">
                          <a:solidFill>
                            <a:schemeClr val="bg1"/>
                          </a:solidFill>
                          <a:effectLst/>
                          <a:latin typeface="+mn-lt"/>
                        </a:rPr>
                      </a:br>
                      <a:endParaRPr lang="en-GB" sz="1600" b="1" i="0" u="none" strike="noStrike" dirty="0">
                        <a:solidFill>
                          <a:schemeClr val="bg1"/>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chemeClr val="bg1"/>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5815938">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b="0" i="1" u="none" strike="noStrike" dirty="0">
                          <a:solidFill>
                            <a:srgbClr val="000000"/>
                          </a:solidFill>
                          <a:effectLst/>
                          <a:latin typeface="+mn-lt"/>
                        </a:rPr>
                        <a:t>SERVICE TRANSFORMATION</a:t>
                      </a:r>
                    </a:p>
                  </a:txBody>
                  <a:tcPr marL="834" marR="834" marT="834"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a:txBody>
                    <a:bodyPr/>
                    <a:lstStyle/>
                    <a:p>
                      <a:pPr algn="ctr" rtl="0" fontAlgn="t">
                        <a:buNone/>
                      </a:pPr>
                      <a:r>
                        <a:rPr lang="en-GB" sz="1800" b="1" i="0" u="none" strike="noStrike" dirty="0">
                          <a:solidFill>
                            <a:srgbClr val="000000"/>
                          </a:solidFill>
                          <a:effectLst/>
                          <a:latin typeface="Aptos Display" panose="020B0004020202020204" pitchFamily="34" charset="0"/>
                        </a:rPr>
                        <a:t>Community Based Falls Response Services</a:t>
                      </a:r>
                      <a:br>
                        <a:rPr lang="en-GB" sz="1800" b="1" i="0" u="none" strike="noStrike" dirty="0">
                          <a:solidFill>
                            <a:srgbClr val="000000"/>
                          </a:solidFill>
                          <a:effectLst/>
                          <a:latin typeface="Aptos Display" panose="020B0004020202020204" pitchFamily="34" charset="0"/>
                        </a:rPr>
                      </a:br>
                      <a:r>
                        <a:rPr lang="en-GB" sz="1800" b="1" i="0" u="none" strike="noStrike" dirty="0">
                          <a:solidFill>
                            <a:srgbClr val="7030A0"/>
                          </a:solidFill>
                          <a:effectLst/>
                          <a:latin typeface="Aptos Display" panose="020B0004020202020204" pitchFamily="34" charset="0"/>
                        </a:rPr>
                        <a:t>PILLAR 1: Pre-hospital &amp; community</a:t>
                      </a:r>
                      <a:endParaRPr lang="en-GB" sz="18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a:txBody>
                    <a:bodyPr/>
                    <a:lstStyle/>
                    <a:p>
                      <a:pPr algn="l" rtl="0" fontAlgn="t">
                        <a:buNone/>
                      </a:pPr>
                      <a:r>
                        <a:rPr lang="en-GB" sz="1800" b="1" i="0" u="none" strike="noStrike">
                          <a:solidFill>
                            <a:srgbClr val="000000"/>
                          </a:solidFill>
                          <a:effectLst/>
                          <a:latin typeface="Aptos Display" panose="020B0004020202020204" pitchFamily="34" charset="0"/>
                        </a:rPr>
                        <a:t>Aspirational Delivery</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 To implement (</a:t>
                      </a:r>
                      <a:r>
                        <a:rPr lang="en-GB" sz="1800" b="0" i="0" u="sng" strike="noStrike">
                          <a:solidFill>
                            <a:srgbClr val="000000"/>
                          </a:solidFill>
                          <a:effectLst/>
                          <a:latin typeface="Aptos Display" panose="020B0004020202020204" pitchFamily="34" charset="0"/>
                        </a:rPr>
                        <a:t>subject to sufficient resource</a:t>
                      </a:r>
                      <a:r>
                        <a:rPr lang="en-GB" sz="1800" b="0" i="0" u="none" strike="noStrike">
                          <a:solidFill>
                            <a:srgbClr val="000000"/>
                          </a:solidFill>
                          <a:effectLst/>
                          <a:latin typeface="Aptos Display" panose="020B0004020202020204" pitchFamily="34" charset="0"/>
                        </a:rPr>
                        <a:t>) a regional broader falls programme of works aimed at:</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•Prevention</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•Early pick up/ intervention post-fall</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•Getting the faller to the right place first time if additional support is needed (which may be at home with support) </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•Avoiding readmission where possible</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Which would address WG expectation to:</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•Reduce ambulance conveyance of Level 1 and Level 2 fallers to emergency departments by 10-15% on the 2025/26 baseline</a:t>
                      </a:r>
                      <a:br>
                        <a:rPr lang="en-GB" sz="1800" b="0" i="0" u="none" strike="noStrike">
                          <a:solidFill>
                            <a:srgbClr val="000000"/>
                          </a:solidFill>
                          <a:effectLst/>
                          <a:latin typeface="Aptos Display" panose="020B0004020202020204" pitchFamily="34" charset="0"/>
                        </a:rPr>
                      </a:br>
                      <a:endParaRPr lang="en-GB" sz="1800" b="0" i="0" u="none" strike="noStrike">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bg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dirty="0">
                          <a:solidFill>
                            <a:schemeClr val="tx1"/>
                          </a:solidFill>
                          <a:effectLst/>
                          <a:latin typeface="Aptos Display" panose="020B0004020202020204" pitchFamily="34" charset="0"/>
                        </a:rPr>
                        <a:t>Model approved in principle via OPB however currently no resource available to progress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dirty="0">
                          <a:solidFill>
                            <a:schemeClr val="tx1"/>
                          </a:solidFill>
                          <a:effectLst/>
                          <a:latin typeface="Aptos Display" panose="020B0004020202020204" pitchFamily="34" charset="0"/>
                        </a:rPr>
                        <a:t>TBC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chemeClr val="tx1"/>
                          </a:solidFill>
                          <a:effectLst/>
                          <a:latin typeface="Aptos Display" panose="020B0004020202020204" pitchFamily="34" charset="0"/>
                        </a:rPr>
                        <a:t>TBC</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TBC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4459478"/>
                  </a:ext>
                </a:extLst>
              </a:tr>
            </a:tbl>
          </a:graphicData>
        </a:graphic>
      </p:graphicFrame>
    </p:spTree>
    <p:extLst>
      <p:ext uri="{BB962C8B-B14F-4D97-AF65-F5344CB8AC3E}">
        <p14:creationId xmlns:p14="http://schemas.microsoft.com/office/powerpoint/2010/main" val="322818592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65751-3B16-0821-D9BC-724578DE13C9}"/>
              </a:ext>
            </a:extLst>
          </p:cNvPr>
          <p:cNvSpPr>
            <a:spLocks noGrp="1"/>
          </p:cNvSpPr>
          <p:nvPr>
            <p:ph type="title"/>
          </p:nvPr>
        </p:nvSpPr>
        <p:spPr>
          <a:xfrm>
            <a:off x="1061321" y="997313"/>
            <a:ext cx="15011269" cy="582405"/>
          </a:xfrm>
        </p:spPr>
        <p:txBody>
          <a:bodyPr/>
          <a:lstStyle/>
          <a:p>
            <a:r>
              <a:rPr lang="en-GB" sz="4001" b="1">
                <a:latin typeface="Aptos" panose="020B0004020202020204" pitchFamily="34" charset="0"/>
              </a:rPr>
              <a:t>Workforce Reduction Progress</a:t>
            </a:r>
          </a:p>
        </p:txBody>
      </p:sp>
      <p:sp>
        <p:nvSpPr>
          <p:cNvPr id="3" name="Content Placeholder 2">
            <a:extLst>
              <a:ext uri="{FF2B5EF4-FFF2-40B4-BE49-F238E27FC236}">
                <a16:creationId xmlns:a16="http://schemas.microsoft.com/office/drawing/2014/main" id="{6763E5D6-44EF-E173-DF35-37B409113B31}"/>
              </a:ext>
            </a:extLst>
          </p:cNvPr>
          <p:cNvSpPr>
            <a:spLocks noGrp="1"/>
          </p:cNvSpPr>
          <p:nvPr>
            <p:ph idx="1"/>
          </p:nvPr>
        </p:nvSpPr>
        <p:spPr>
          <a:xfrm>
            <a:off x="1061320" y="1890507"/>
            <a:ext cx="18345613" cy="1960047"/>
          </a:xfrm>
        </p:spPr>
        <p:txBody>
          <a:bodyPr/>
          <a:lstStyle/>
          <a:p>
            <a:r>
              <a:rPr lang="en-GB" sz="2968">
                <a:solidFill>
                  <a:schemeClr val="tx1"/>
                </a:solidFill>
                <a:latin typeface="Arial"/>
                <a:cs typeface="Arial"/>
              </a:rPr>
              <a:t>For 2026/27, the Health Board is required to save £44.7m in recurrent workforce costs, through CIPs, which financial modelling has indicated is equivalent to 550 WTE substantive roles and 250 WTE in variable staff usage. The graph below illustrates the HB’s progress against this target as of May 2026:</a:t>
            </a:r>
          </a:p>
        </p:txBody>
      </p:sp>
      <p:graphicFrame>
        <p:nvGraphicFramePr>
          <p:cNvPr id="4" name="Chart 3">
            <a:extLst>
              <a:ext uri="{FF2B5EF4-FFF2-40B4-BE49-F238E27FC236}">
                <a16:creationId xmlns:a16="http://schemas.microsoft.com/office/drawing/2014/main" id="{85C7B05A-C868-8D58-FD0F-33676BA25BC9}"/>
              </a:ext>
            </a:extLst>
          </p:cNvPr>
          <p:cNvGraphicFramePr>
            <a:graphicFrameLocks/>
          </p:cNvGraphicFramePr>
          <p:nvPr/>
        </p:nvGraphicFramePr>
        <p:xfrm>
          <a:off x="1061321" y="3735926"/>
          <a:ext cx="11217492" cy="589701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5DA638A7-D80A-D265-DDB5-A7272BCDC277}"/>
              </a:ext>
            </a:extLst>
          </p:cNvPr>
          <p:cNvSpPr txBox="1"/>
          <p:nvPr/>
        </p:nvSpPr>
        <p:spPr>
          <a:xfrm>
            <a:off x="12548445" y="3468071"/>
            <a:ext cx="7048289" cy="7459906"/>
          </a:xfrm>
          <a:prstGeom prst="rect">
            <a:avLst/>
          </a:prstGeom>
          <a:noFill/>
        </p:spPr>
        <p:txBody>
          <a:bodyPr wrap="square" lIns="150791" tIns="75396" rIns="150791" bIns="75396" anchor="t">
            <a:spAutoFit/>
          </a:bodyPr>
          <a:lstStyle/>
          <a:p>
            <a:pPr marL="471230" indent="-471230" defTabSz="1507937">
              <a:buFont typeface="Arial" panose="020B0604020202020204" pitchFamily="34" charset="0"/>
              <a:buChar char="•"/>
            </a:pPr>
            <a:r>
              <a:rPr lang="en-GB" sz="2968">
                <a:solidFill>
                  <a:prstClr val="black"/>
                </a:solidFill>
                <a:latin typeface="Arial"/>
                <a:cs typeface="Arial"/>
              </a:rPr>
              <a:t>The graph illustrates that the number of staff in post </a:t>
            </a:r>
            <a:r>
              <a:rPr lang="en-GB" sz="2968" err="1">
                <a:solidFill>
                  <a:prstClr val="black"/>
                </a:solidFill>
                <a:latin typeface="Arial"/>
                <a:cs typeface="Arial"/>
              </a:rPr>
              <a:t>i</a:t>
            </a:r>
            <a:r>
              <a:rPr lang="en-GB" sz="2968">
                <a:solidFill>
                  <a:prstClr val="black"/>
                </a:solidFill>
                <a:latin typeface="Arial"/>
                <a:cs typeface="Arial"/>
              </a:rPr>
              <a:t> has reduced by 1.0% in May 2026, ahead of its target reduction of 0.6%. </a:t>
            </a:r>
          </a:p>
          <a:p>
            <a:pPr marL="471230" indent="-471230" defTabSz="1507937">
              <a:buFont typeface="Arial" panose="020B0604020202020204" pitchFamily="34" charset="0"/>
              <a:buChar char="•"/>
            </a:pPr>
            <a:r>
              <a:rPr lang="en-GB" sz="2968">
                <a:solidFill>
                  <a:prstClr val="black"/>
                </a:solidFill>
                <a:latin typeface="Arial"/>
                <a:cs typeface="Arial"/>
              </a:rPr>
              <a:t>By M12, the target reduction is 5.2%, equivalent to 800 WTEs.</a:t>
            </a:r>
            <a:r>
              <a:rPr lang="en-GB" sz="2639">
                <a:solidFill>
                  <a:prstClr val="black"/>
                </a:solidFill>
                <a:latin typeface="Arial"/>
                <a:cs typeface="Arial"/>
              </a:rPr>
              <a:t> </a:t>
            </a:r>
          </a:p>
          <a:p>
            <a:pPr marL="471230" indent="-471230" defTabSz="1507937">
              <a:buFont typeface="Arial" panose="020B0604020202020204" pitchFamily="34" charset="0"/>
              <a:buChar char="•"/>
            </a:pPr>
            <a:r>
              <a:rPr lang="en-GB" sz="2968">
                <a:solidFill>
                  <a:prstClr val="black"/>
                </a:solidFill>
                <a:latin typeface="Arial"/>
                <a:cs typeface="Arial"/>
              </a:rPr>
              <a:t>The largest actual reduction so far is in the Administrative &amp; Clerical staff group at 2.2%.</a:t>
            </a:r>
          </a:p>
          <a:p>
            <a:pPr marL="471230" indent="-471230" defTabSz="1507937">
              <a:buFont typeface="Arial" panose="020B0604020202020204" pitchFamily="34" charset="0"/>
              <a:buChar char="•"/>
            </a:pPr>
            <a:r>
              <a:rPr lang="en-GB" sz="2968">
                <a:solidFill>
                  <a:prstClr val="black"/>
                </a:solidFill>
                <a:latin typeface="Arial" panose="020B0604020202020204" pitchFamily="34" charset="0"/>
                <a:cs typeface="Arial" panose="020B0604020202020204" pitchFamily="34" charset="0"/>
              </a:rPr>
              <a:t>6 out of 8 staff groups have met or exceeded their current targets </a:t>
            </a:r>
          </a:p>
          <a:p>
            <a:pPr marL="471230" indent="-471230" defTabSz="1507937">
              <a:buFont typeface="Arial" panose="020B0604020202020204" pitchFamily="34" charset="0"/>
              <a:buChar char="•"/>
            </a:pPr>
            <a:r>
              <a:rPr lang="en-GB" sz="2968">
                <a:solidFill>
                  <a:prstClr val="black"/>
                </a:solidFill>
                <a:latin typeface="Arial" panose="020B0604020202020204" pitchFamily="34" charset="0"/>
                <a:cs typeface="Arial" panose="020B0604020202020204" pitchFamily="34" charset="0"/>
              </a:rPr>
              <a:t>Q1 actual data will be available after 11/07/26</a:t>
            </a:r>
          </a:p>
          <a:p>
            <a:pPr marL="471230" indent="-471230" defTabSz="1507937">
              <a:buFont typeface="Arial" panose="020B0604020202020204" pitchFamily="34" charset="0"/>
              <a:buChar char="•"/>
            </a:pPr>
            <a:r>
              <a:rPr lang="en-GB" sz="2968">
                <a:solidFill>
                  <a:prstClr val="black"/>
                </a:solidFill>
                <a:latin typeface="Arial" panose="020B0604020202020204" pitchFamily="34" charset="0"/>
                <a:cs typeface="Arial" panose="020B0604020202020204" pitchFamily="34" charset="0"/>
              </a:rPr>
              <a:t>Note that targets will be refreshed as further detail becomes available</a:t>
            </a:r>
          </a:p>
          <a:p>
            <a:pPr marL="471230" indent="-471230" defTabSz="1507937">
              <a:buFont typeface="Arial" panose="020B0604020202020204" pitchFamily="34" charset="0"/>
              <a:buChar char="•"/>
            </a:pPr>
            <a:endParaRPr lang="en-GB" sz="2968">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407754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46152-02F2-9644-EFAC-BD2158D9B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7D45F9-4C1E-3F29-5EB2-DD3C6C0C6E86}"/>
              </a:ext>
            </a:extLst>
          </p:cNvPr>
          <p:cNvSpPr>
            <a:spLocks noGrp="1"/>
          </p:cNvSpPr>
          <p:nvPr>
            <p:ph type="title"/>
          </p:nvPr>
        </p:nvSpPr>
        <p:spPr>
          <a:xfrm>
            <a:off x="1061321" y="997313"/>
            <a:ext cx="15948030" cy="582405"/>
          </a:xfrm>
        </p:spPr>
        <p:txBody>
          <a:bodyPr/>
          <a:lstStyle/>
          <a:p>
            <a:r>
              <a:rPr lang="en-GB" sz="4001" b="1">
                <a:latin typeface="Aptos" panose="020B0004020202020204" pitchFamily="34" charset="0"/>
              </a:rPr>
              <a:t>Progress by Staff Group – Admin, Clerical and BMs (May 2026) </a:t>
            </a:r>
          </a:p>
        </p:txBody>
      </p:sp>
      <p:graphicFrame>
        <p:nvGraphicFramePr>
          <p:cNvPr id="5" name="Chart 4">
            <a:extLst>
              <a:ext uri="{FF2B5EF4-FFF2-40B4-BE49-F238E27FC236}">
                <a16:creationId xmlns:a16="http://schemas.microsoft.com/office/drawing/2014/main" id="{165FFF43-0BDF-92B5-B81B-1E6A22C5ACF9}"/>
              </a:ext>
            </a:extLst>
          </p:cNvPr>
          <p:cNvGraphicFramePr>
            <a:graphicFrameLocks/>
          </p:cNvGraphicFramePr>
          <p:nvPr/>
        </p:nvGraphicFramePr>
        <p:xfrm>
          <a:off x="1061320" y="1930143"/>
          <a:ext cx="8991524" cy="5771706"/>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B36F1282-FE22-77F5-90A0-7A34BAD17492}"/>
              </a:ext>
            </a:extLst>
          </p:cNvPr>
          <p:cNvSpPr txBox="1"/>
          <p:nvPr/>
        </p:nvSpPr>
        <p:spPr>
          <a:xfrm>
            <a:off x="923258" y="7820565"/>
            <a:ext cx="18259173" cy="2727713"/>
          </a:xfrm>
          <a:prstGeom prst="rect">
            <a:avLst/>
          </a:prstGeom>
          <a:solidFill>
            <a:schemeClr val="bg1"/>
          </a:solidFill>
          <a:ln>
            <a:noFill/>
          </a:ln>
        </p:spPr>
        <p:txBody>
          <a:bodyPr wrap="square" lIns="150791" tIns="75396" rIns="150791" bIns="75396" rtlCol="0" anchor="t">
            <a:spAutoFit/>
          </a:bodyPr>
          <a:lstStyle/>
          <a:p>
            <a:pPr defTabSz="1507937"/>
            <a:r>
              <a:rPr lang="en-GB" sz="2391" b="1">
                <a:solidFill>
                  <a:srgbClr val="1F355E"/>
                </a:solidFill>
                <a:latin typeface="Arial"/>
                <a:cs typeface="Arial"/>
              </a:rPr>
              <a:t>Priorities for Q2:</a:t>
            </a:r>
          </a:p>
          <a:p>
            <a:pPr defTabSz="1507937"/>
            <a:r>
              <a:rPr lang="en-GB" sz="2391">
                <a:solidFill>
                  <a:srgbClr val="1F355E"/>
                </a:solidFill>
                <a:latin typeface="Arial"/>
                <a:cs typeface="Arial"/>
              </a:rPr>
              <a:t>Further work on reviewing fixed term contracts.</a:t>
            </a:r>
            <a:endParaRPr lang="en-GB" sz="2391">
              <a:solidFill>
                <a:srgbClr val="1F355E"/>
              </a:solidFill>
              <a:latin typeface="Arial" panose="020B0604020202020204" pitchFamily="34" charset="0"/>
              <a:cs typeface="Arial" panose="020B0604020202020204" pitchFamily="34" charset="0"/>
            </a:endParaRPr>
          </a:p>
          <a:p>
            <a:pPr defTabSz="1507937"/>
            <a:r>
              <a:rPr lang="en-GB" sz="2391">
                <a:solidFill>
                  <a:srgbClr val="1F355E"/>
                </a:solidFill>
                <a:latin typeface="Arial"/>
                <a:cs typeface="Arial"/>
              </a:rPr>
              <a:t>Review current vacancies and consider removing.</a:t>
            </a:r>
            <a:endParaRPr lang="en-GB" sz="2391">
              <a:solidFill>
                <a:srgbClr val="1F355E"/>
              </a:solidFill>
              <a:latin typeface="Arial" panose="020B0604020202020204" pitchFamily="34" charset="0"/>
              <a:cs typeface="Arial" panose="020B0604020202020204" pitchFamily="34" charset="0"/>
            </a:endParaRPr>
          </a:p>
          <a:p>
            <a:pPr defTabSz="1507937"/>
            <a:r>
              <a:rPr lang="en-GB" sz="2391">
                <a:solidFill>
                  <a:srgbClr val="1F355E"/>
                </a:solidFill>
                <a:latin typeface="Arial"/>
                <a:cs typeface="Arial"/>
              </a:rPr>
              <a:t>Consider alternatives to natural wastage. </a:t>
            </a:r>
          </a:p>
          <a:p>
            <a:pPr defTabSz="1507937"/>
            <a:r>
              <a:rPr lang="en-GB" sz="2391">
                <a:solidFill>
                  <a:srgbClr val="1F355E"/>
                </a:solidFill>
                <a:latin typeface="Arial"/>
                <a:cs typeface="Arial"/>
              </a:rPr>
              <a:t>Cross cutting reviews of services – (e.g. medical secretaries, admin support teams).</a:t>
            </a:r>
          </a:p>
          <a:p>
            <a:pPr defTabSz="1507937"/>
            <a:r>
              <a:rPr lang="en-GB" sz="2391">
                <a:solidFill>
                  <a:srgbClr val="1F355E"/>
                </a:solidFill>
                <a:latin typeface="Arial"/>
                <a:cs typeface="Arial"/>
              </a:rPr>
              <a:t>Review of corporate service areas. </a:t>
            </a:r>
          </a:p>
          <a:p>
            <a:pPr defTabSz="1507937"/>
            <a:r>
              <a:rPr lang="en-GB" sz="2391">
                <a:solidFill>
                  <a:srgbClr val="1F355E"/>
                </a:solidFill>
                <a:latin typeface="Arial"/>
                <a:cs typeface="Arial"/>
              </a:rPr>
              <a:t>Understand redeployment opportunities.</a:t>
            </a:r>
            <a:endParaRPr lang="en-GB" sz="2391">
              <a:solidFill>
                <a:srgbClr val="1F355E"/>
              </a:solidFill>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893C2799-01FE-3D58-D245-0454A87D8DE5}"/>
              </a:ext>
            </a:extLst>
          </p:cNvPr>
          <p:cNvSpPr>
            <a:spLocks noGrp="1"/>
          </p:cNvSpPr>
          <p:nvPr>
            <p:ph idx="1"/>
          </p:nvPr>
        </p:nvSpPr>
        <p:spPr>
          <a:xfrm>
            <a:off x="10329296" y="1930142"/>
            <a:ext cx="8853135" cy="7041942"/>
          </a:xfrm>
          <a:ln>
            <a:solidFill>
              <a:srgbClr val="002060"/>
            </a:solidFill>
          </a:ln>
        </p:spPr>
        <p:txBody>
          <a:bodyPr/>
          <a:lstStyle/>
          <a:p>
            <a:pPr>
              <a:spcAft>
                <a:spcPts val="0"/>
              </a:spcAft>
            </a:pPr>
            <a:r>
              <a:rPr lang="en-GB" sz="2391">
                <a:latin typeface="Arial"/>
                <a:cs typeface="Arial"/>
              </a:rPr>
              <a:t>This staff group has the largest reduction so far at 2.2% but is under its current target of 2.7%. </a:t>
            </a:r>
            <a:br>
              <a:rPr lang="en-GB" sz="2391"/>
            </a:br>
            <a:br>
              <a:rPr lang="en-GB" sz="2391"/>
            </a:br>
            <a:r>
              <a:rPr lang="en-GB" sz="2391" b="1">
                <a:latin typeface="Arial"/>
                <a:cs typeface="Arial"/>
              </a:rPr>
              <a:t>Achievements in Q1</a:t>
            </a:r>
            <a:r>
              <a:rPr lang="en-GB" sz="2391">
                <a:latin typeface="Arial"/>
                <a:cs typeface="Arial"/>
              </a:rPr>
              <a:t>:</a:t>
            </a:r>
            <a:br>
              <a:rPr lang="en-GB" sz="2391"/>
            </a:br>
            <a:r>
              <a:rPr lang="en-GB" sz="2391">
                <a:latin typeface="Arial"/>
                <a:cs typeface="Arial"/>
              </a:rPr>
              <a:t>Group pay spend within budget adjusted for CIPs.</a:t>
            </a:r>
            <a:endParaRPr lang="en-GB"/>
          </a:p>
          <a:p>
            <a:pPr>
              <a:spcAft>
                <a:spcPts val="0"/>
              </a:spcAft>
            </a:pPr>
            <a:r>
              <a:rPr lang="en-GB" sz="2391">
                <a:latin typeface="Arial"/>
                <a:cs typeface="Arial"/>
              </a:rPr>
              <a:t>Net reduction in WTEs in line with target.</a:t>
            </a:r>
            <a:endParaRPr lang="en-GB" sz="2391"/>
          </a:p>
          <a:p>
            <a:pPr>
              <a:spcAft>
                <a:spcPts val="0"/>
              </a:spcAft>
            </a:pPr>
            <a:r>
              <a:rPr lang="en-GB" sz="2391">
                <a:latin typeface="Arial"/>
                <a:cs typeface="Arial"/>
              </a:rPr>
              <a:t>Reduction in variable pay – Month 1 £177k, Month 2 £108k and Month 3 £67k.</a:t>
            </a:r>
            <a:endParaRPr lang="en-GB" sz="2391"/>
          </a:p>
          <a:p>
            <a:pPr>
              <a:spcAft>
                <a:spcPts val="0"/>
              </a:spcAft>
            </a:pPr>
            <a:r>
              <a:rPr lang="en-GB" sz="2391">
                <a:latin typeface="Arial"/>
                <a:cs typeface="Arial"/>
              </a:rPr>
              <a:t>Fixed term contracts  reviewed and plans to remove.</a:t>
            </a:r>
          </a:p>
          <a:p>
            <a:pPr>
              <a:spcAft>
                <a:spcPts val="0"/>
              </a:spcAft>
            </a:pPr>
            <a:endParaRPr lang="en-GB" sz="2391">
              <a:latin typeface="Arial"/>
              <a:cs typeface="Arial"/>
            </a:endParaRPr>
          </a:p>
          <a:p>
            <a:pPr>
              <a:spcAft>
                <a:spcPts val="0"/>
              </a:spcAft>
            </a:pPr>
            <a:r>
              <a:rPr lang="en-GB" sz="2391" b="1">
                <a:latin typeface="Arial"/>
                <a:cs typeface="Arial"/>
              </a:rPr>
              <a:t>Challenges in Q1:</a:t>
            </a:r>
          </a:p>
          <a:p>
            <a:pPr>
              <a:spcAft>
                <a:spcPts val="0"/>
              </a:spcAft>
            </a:pPr>
            <a:r>
              <a:rPr lang="en-GB" sz="2391">
                <a:latin typeface="Arial"/>
                <a:cs typeface="Arial"/>
              </a:rPr>
              <a:t>Some PIDs not complete and others need further work.</a:t>
            </a:r>
          </a:p>
          <a:p>
            <a:pPr>
              <a:spcAft>
                <a:spcPts val="0"/>
              </a:spcAft>
            </a:pPr>
            <a:r>
              <a:rPr lang="en-GB" sz="2391">
                <a:latin typeface="Arial"/>
                <a:cs typeface="Arial"/>
              </a:rPr>
              <a:t>Difficult not to recruit to some vacancies due to nature of posts (e.g. front line staff).</a:t>
            </a:r>
          </a:p>
          <a:p>
            <a:pPr>
              <a:spcAft>
                <a:spcPts val="0"/>
              </a:spcAft>
            </a:pPr>
            <a:endParaRPr lang="en-GB" sz="2391">
              <a:latin typeface="Arial"/>
              <a:cs typeface="Arial"/>
            </a:endParaRPr>
          </a:p>
          <a:p>
            <a:pPr>
              <a:spcAft>
                <a:spcPts val="0"/>
              </a:spcAft>
            </a:pPr>
            <a:r>
              <a:rPr lang="en-GB" sz="2391" b="1">
                <a:latin typeface="Arial"/>
                <a:cs typeface="Arial"/>
              </a:rPr>
              <a:t>Emerging risks and mitigation:</a:t>
            </a:r>
          </a:p>
          <a:p>
            <a:pPr>
              <a:spcAft>
                <a:spcPts val="0"/>
              </a:spcAft>
            </a:pPr>
            <a:r>
              <a:rPr lang="en-GB" sz="2391">
                <a:latin typeface="Arial"/>
                <a:cs typeface="Arial"/>
              </a:rPr>
              <a:t>Reliance on 'natural wastage' will become increasingly difficult. Further levers need to be considered particularly for future years.</a:t>
            </a:r>
            <a:endParaRPr lang="en-GB"/>
          </a:p>
          <a:p>
            <a:endParaRPr lang="en-GB"/>
          </a:p>
          <a:p>
            <a:endParaRPr lang="en-GB"/>
          </a:p>
          <a:p>
            <a:endParaRPr lang="en-GB"/>
          </a:p>
          <a:p>
            <a:endParaRPr lang="en-GB"/>
          </a:p>
          <a:p>
            <a:endParaRPr lang="en-GB"/>
          </a:p>
          <a:p>
            <a:endParaRPr lang="en-GB"/>
          </a:p>
          <a:p>
            <a:endParaRPr lang="en-GB"/>
          </a:p>
          <a:p>
            <a:endParaRPr lang="en-GB"/>
          </a:p>
        </p:txBody>
      </p:sp>
    </p:spTree>
    <p:extLst>
      <p:ext uri="{BB962C8B-B14F-4D97-AF65-F5344CB8AC3E}">
        <p14:creationId xmlns:p14="http://schemas.microsoft.com/office/powerpoint/2010/main" val="36966268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E4355-7E9F-102E-9553-5FA9C9C59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36836-213A-DF48-3CD7-F5D258DC6569}"/>
              </a:ext>
            </a:extLst>
          </p:cNvPr>
          <p:cNvSpPr>
            <a:spLocks noGrp="1"/>
          </p:cNvSpPr>
          <p:nvPr>
            <p:ph type="title"/>
          </p:nvPr>
        </p:nvSpPr>
        <p:spPr>
          <a:xfrm>
            <a:off x="1061321" y="997313"/>
            <a:ext cx="15948030" cy="582405"/>
          </a:xfrm>
        </p:spPr>
        <p:txBody>
          <a:bodyPr/>
          <a:lstStyle/>
          <a:p>
            <a:r>
              <a:rPr lang="en-GB" sz="4001" b="1">
                <a:latin typeface="Aptos" panose="020B0004020202020204" pitchFamily="34" charset="0"/>
              </a:rPr>
              <a:t>Progress by Staff Group – Medical and Dental (May 2026) </a:t>
            </a:r>
          </a:p>
        </p:txBody>
      </p:sp>
      <p:sp>
        <p:nvSpPr>
          <p:cNvPr id="7" name="Content Placeholder 6">
            <a:extLst>
              <a:ext uri="{FF2B5EF4-FFF2-40B4-BE49-F238E27FC236}">
                <a16:creationId xmlns:a16="http://schemas.microsoft.com/office/drawing/2014/main" id="{7F4237B6-AB59-D4C2-1B24-2ADF83795B57}"/>
              </a:ext>
            </a:extLst>
          </p:cNvPr>
          <p:cNvSpPr>
            <a:spLocks noGrp="1"/>
          </p:cNvSpPr>
          <p:nvPr>
            <p:ph idx="1"/>
          </p:nvPr>
        </p:nvSpPr>
        <p:spPr>
          <a:xfrm>
            <a:off x="10190908" y="1930143"/>
            <a:ext cx="8991524" cy="5771706"/>
          </a:xfrm>
          <a:ln>
            <a:solidFill>
              <a:srgbClr val="002060"/>
            </a:solidFill>
          </a:ln>
        </p:spPr>
        <p:txBody>
          <a:bodyPr/>
          <a:lstStyle/>
          <a:p>
            <a:r>
              <a:rPr lang="en-GB"/>
              <a:t>This staff group is off track at a 0.1% reduction compared to their current target of 1.6%.</a:t>
            </a:r>
          </a:p>
          <a:p>
            <a:pPr>
              <a:spcAft>
                <a:spcPts val="0"/>
              </a:spcAft>
            </a:pPr>
            <a:r>
              <a:rPr lang="en-GB" sz="2391" b="1">
                <a:latin typeface="Arial"/>
                <a:cs typeface="Arial"/>
              </a:rPr>
              <a:t>Achievements in Q1:</a:t>
            </a:r>
            <a:br>
              <a:rPr lang="en-GB" sz="2391"/>
            </a:br>
            <a:r>
              <a:rPr lang="en-GB" sz="2391">
                <a:latin typeface="Arial"/>
                <a:cs typeface="Arial"/>
              </a:rPr>
              <a:t>Some progress reducing variable pay.</a:t>
            </a:r>
            <a:endParaRPr lang="en-GB"/>
          </a:p>
          <a:p>
            <a:pPr>
              <a:spcAft>
                <a:spcPts val="0"/>
              </a:spcAft>
            </a:pPr>
            <a:r>
              <a:rPr lang="en-GB" sz="2391">
                <a:latin typeface="Arial"/>
                <a:cs typeface="Arial"/>
              </a:rPr>
              <a:t>Sickness remains low.</a:t>
            </a:r>
            <a:br>
              <a:rPr lang="en-GB" sz="2391">
                <a:latin typeface="Arial"/>
                <a:cs typeface="Arial"/>
              </a:rPr>
            </a:br>
            <a:endParaRPr lang="en-GB">
              <a:latin typeface="Arial"/>
              <a:cs typeface="Arial"/>
            </a:endParaRPr>
          </a:p>
          <a:p>
            <a:r>
              <a:rPr lang="en-GB" sz="2391" b="1">
                <a:latin typeface="Arial"/>
                <a:cs typeface="Arial"/>
              </a:rPr>
              <a:t>Challenges in Q1:</a:t>
            </a:r>
            <a:br>
              <a:rPr lang="en-GB" sz="2391" b="1"/>
            </a:br>
            <a:r>
              <a:rPr lang="en-GB" sz="2391">
                <a:latin typeface="Arial"/>
                <a:cs typeface="Arial"/>
              </a:rPr>
              <a:t>Capacity to review job plans and rosters.</a:t>
            </a:r>
            <a:br>
              <a:rPr lang="en-GB" sz="2391"/>
            </a:br>
            <a:r>
              <a:rPr lang="en-GB" sz="2391">
                <a:latin typeface="Arial"/>
                <a:cs typeface="Arial"/>
              </a:rPr>
              <a:t>Operational pressures.</a:t>
            </a:r>
            <a:br>
              <a:rPr lang="en-GB" sz="2391">
                <a:latin typeface="Arial"/>
                <a:cs typeface="Arial"/>
              </a:rPr>
            </a:br>
            <a:br>
              <a:rPr lang="en-GB" sz="2391">
                <a:latin typeface="Arial"/>
                <a:cs typeface="Arial"/>
              </a:rPr>
            </a:br>
            <a:r>
              <a:rPr lang="en-GB" sz="2391" b="1">
                <a:latin typeface="Arial"/>
                <a:cs typeface="Arial"/>
              </a:rPr>
              <a:t>Emerging risks and mitigation:</a:t>
            </a:r>
            <a:br>
              <a:rPr lang="en-GB" sz="2391" b="1"/>
            </a:br>
            <a:r>
              <a:rPr lang="en-GB" sz="2391">
                <a:latin typeface="Arial"/>
                <a:cs typeface="Arial"/>
              </a:rPr>
              <a:t>Target based on a 10% reduction in expenditure.</a:t>
            </a:r>
            <a:endParaRPr lang="en-GB"/>
          </a:p>
          <a:p>
            <a:endParaRPr lang="en-GB"/>
          </a:p>
          <a:p>
            <a:endParaRPr lang="en-GB"/>
          </a:p>
          <a:p>
            <a:endParaRPr lang="en-GB"/>
          </a:p>
          <a:p>
            <a:endParaRPr lang="en-GB"/>
          </a:p>
          <a:p>
            <a:endParaRPr lang="en-GB"/>
          </a:p>
          <a:p>
            <a:endParaRPr lang="en-GB"/>
          </a:p>
          <a:p>
            <a:endParaRPr lang="en-GB"/>
          </a:p>
          <a:p>
            <a:endParaRPr lang="en-GB"/>
          </a:p>
        </p:txBody>
      </p:sp>
      <p:sp>
        <p:nvSpPr>
          <p:cNvPr id="10" name="TextBox 9">
            <a:extLst>
              <a:ext uri="{FF2B5EF4-FFF2-40B4-BE49-F238E27FC236}">
                <a16:creationId xmlns:a16="http://schemas.microsoft.com/office/drawing/2014/main" id="{1F2A3E90-B40E-B68D-FA01-1531396FDFEE}"/>
              </a:ext>
            </a:extLst>
          </p:cNvPr>
          <p:cNvSpPr txBox="1"/>
          <p:nvPr/>
        </p:nvSpPr>
        <p:spPr>
          <a:xfrm>
            <a:off x="1063339" y="7905298"/>
            <a:ext cx="18119093" cy="1650880"/>
          </a:xfrm>
          <a:prstGeom prst="rect">
            <a:avLst/>
          </a:prstGeom>
          <a:noFill/>
          <a:ln>
            <a:solidFill>
              <a:srgbClr val="002060"/>
            </a:solidFill>
          </a:ln>
        </p:spPr>
        <p:txBody>
          <a:bodyPr wrap="square" lIns="150791" tIns="75396" rIns="150791" bIns="75396" rtlCol="0" anchor="t">
            <a:spAutoFit/>
          </a:bodyPr>
          <a:lstStyle/>
          <a:p>
            <a:pPr defTabSz="1507937"/>
            <a:r>
              <a:rPr lang="en-GB" sz="2399" b="1">
                <a:solidFill>
                  <a:srgbClr val="1F355E"/>
                </a:solidFill>
                <a:latin typeface="Arial" panose="020B0604020202020204" pitchFamily="34" charset="0"/>
                <a:cs typeface="Arial" panose="020B0604020202020204" pitchFamily="34" charset="0"/>
              </a:rPr>
              <a:t>Priorities for Q2:</a:t>
            </a:r>
          </a:p>
          <a:p>
            <a:pPr defTabSz="1507937"/>
            <a:r>
              <a:rPr lang="en-GB" sz="2391">
                <a:solidFill>
                  <a:srgbClr val="1F355E"/>
                </a:solidFill>
                <a:latin typeface="Arial"/>
                <a:cs typeface="Arial"/>
              </a:rPr>
              <a:t>Reassess the opportunities to achieve £16m overall savings target.			</a:t>
            </a:r>
            <a:endParaRPr lang="en-GB" sz="2474">
              <a:solidFill>
                <a:srgbClr val="000000"/>
              </a:solidFill>
              <a:latin typeface="Arial"/>
              <a:cs typeface="Arial"/>
            </a:endParaRPr>
          </a:p>
          <a:p>
            <a:pPr defTabSz="1507937"/>
            <a:r>
              <a:rPr lang="en-GB" sz="2474">
                <a:solidFill>
                  <a:srgbClr val="1F355E"/>
                </a:solidFill>
                <a:latin typeface="Arial"/>
                <a:cs typeface="Arial"/>
              </a:rPr>
              <a:t>Ongoing review of job plans, rosters and variable pay.		.</a:t>
            </a:r>
            <a:endParaRPr lang="en-GB" sz="2474">
              <a:solidFill>
                <a:prstClr val="black"/>
              </a:solidFill>
              <a:latin typeface="Arial"/>
              <a:cs typeface="Arial"/>
            </a:endParaRPr>
          </a:p>
          <a:p>
            <a:pPr defTabSz="1507937"/>
            <a:r>
              <a:rPr lang="en-GB" sz="2474">
                <a:solidFill>
                  <a:srgbClr val="1F355E"/>
                </a:solidFill>
                <a:latin typeface="Arial"/>
                <a:cs typeface="Arial"/>
              </a:rPr>
              <a:t>Review current vacancies and consider removing.</a:t>
            </a:r>
            <a:endParaRPr lang="en-GB" sz="2968">
              <a:solidFill>
                <a:prstClr val="black"/>
              </a:solidFill>
              <a:latin typeface="Aptos" panose="02110004020202020204"/>
            </a:endParaRPr>
          </a:p>
        </p:txBody>
      </p:sp>
      <p:graphicFrame>
        <p:nvGraphicFramePr>
          <p:cNvPr id="3" name="Chart 2">
            <a:extLst>
              <a:ext uri="{FF2B5EF4-FFF2-40B4-BE49-F238E27FC236}">
                <a16:creationId xmlns:a16="http://schemas.microsoft.com/office/drawing/2014/main" id="{26DB1377-53BB-59E4-C693-F4EDE8BB5C11}"/>
              </a:ext>
            </a:extLst>
          </p:cNvPr>
          <p:cNvGraphicFramePr>
            <a:graphicFrameLocks/>
          </p:cNvGraphicFramePr>
          <p:nvPr/>
        </p:nvGraphicFramePr>
        <p:xfrm>
          <a:off x="1061320" y="1930143"/>
          <a:ext cx="8991524" cy="57717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725806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BBDB9-51BD-BA8D-DE42-81E2B99084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E280F5-8803-26E9-3179-984872F35AD8}"/>
              </a:ext>
            </a:extLst>
          </p:cNvPr>
          <p:cNvSpPr>
            <a:spLocks noGrp="1"/>
          </p:cNvSpPr>
          <p:nvPr>
            <p:ph type="title"/>
          </p:nvPr>
        </p:nvSpPr>
        <p:spPr>
          <a:xfrm>
            <a:off x="1061321" y="997313"/>
            <a:ext cx="15948030" cy="582405"/>
          </a:xfrm>
        </p:spPr>
        <p:txBody>
          <a:bodyPr/>
          <a:lstStyle/>
          <a:p>
            <a:r>
              <a:rPr lang="en-GB" sz="4001" b="1">
                <a:latin typeface="Aptos" panose="020B0004020202020204" pitchFamily="34" charset="0"/>
              </a:rPr>
              <a:t>Progress by Staff Group – Nursing &amp; Midwifery (May 2026) </a:t>
            </a:r>
          </a:p>
        </p:txBody>
      </p:sp>
      <p:sp>
        <p:nvSpPr>
          <p:cNvPr id="7" name="Content Placeholder 6">
            <a:extLst>
              <a:ext uri="{FF2B5EF4-FFF2-40B4-BE49-F238E27FC236}">
                <a16:creationId xmlns:a16="http://schemas.microsoft.com/office/drawing/2014/main" id="{E0CD1AF2-4677-635A-49CF-803A57032C1C}"/>
              </a:ext>
            </a:extLst>
          </p:cNvPr>
          <p:cNvSpPr>
            <a:spLocks noGrp="1"/>
          </p:cNvSpPr>
          <p:nvPr>
            <p:ph idx="1"/>
          </p:nvPr>
        </p:nvSpPr>
        <p:spPr>
          <a:xfrm>
            <a:off x="10359453" y="1741785"/>
            <a:ext cx="8931540" cy="5975156"/>
          </a:xfrm>
          <a:ln>
            <a:solidFill>
              <a:srgbClr val="002060"/>
            </a:solidFill>
          </a:ln>
        </p:spPr>
        <p:txBody>
          <a:bodyPr/>
          <a:lstStyle/>
          <a:p>
            <a:r>
              <a:rPr lang="en-GB"/>
              <a:t>This staff group is on track at a 0.4% reduction compared to their current target of 0.4%.</a:t>
            </a:r>
          </a:p>
          <a:p>
            <a:pPr>
              <a:spcAft>
                <a:spcPts val="0"/>
              </a:spcAft>
            </a:pPr>
            <a:r>
              <a:rPr lang="en-GB" sz="2391" b="1">
                <a:latin typeface="Arial"/>
                <a:cs typeface="Arial"/>
              </a:rPr>
              <a:t>Achievements in Q1:</a:t>
            </a:r>
            <a:br>
              <a:rPr lang="en-GB" sz="2391" b="1"/>
            </a:br>
            <a:r>
              <a:rPr lang="en-GB" sz="2391">
                <a:latin typeface="Arial"/>
                <a:cs typeface="Arial"/>
              </a:rPr>
              <a:t>Gowers ward pilot complete.</a:t>
            </a:r>
            <a:endParaRPr lang="en-GB"/>
          </a:p>
          <a:p>
            <a:pPr>
              <a:spcAft>
                <a:spcPts val="0"/>
              </a:spcAft>
            </a:pPr>
            <a:r>
              <a:rPr lang="en-GB" sz="2391">
                <a:latin typeface="Arial"/>
                <a:cs typeface="Arial"/>
              </a:rPr>
              <a:t>Some variable pay reductions.</a:t>
            </a:r>
          </a:p>
          <a:p>
            <a:pPr>
              <a:spcAft>
                <a:spcPts val="0"/>
              </a:spcAft>
            </a:pPr>
            <a:r>
              <a:rPr lang="en-GB" sz="2391">
                <a:latin typeface="Arial"/>
                <a:cs typeface="Arial"/>
              </a:rPr>
              <a:t>Financial analysis undertaken on CIP plans.</a:t>
            </a:r>
            <a:br>
              <a:rPr lang="en-GB" sz="2391">
                <a:latin typeface="Arial"/>
                <a:cs typeface="Arial"/>
              </a:rPr>
            </a:br>
            <a:endParaRPr lang="en-GB"/>
          </a:p>
          <a:p>
            <a:pPr>
              <a:spcAft>
                <a:spcPts val="0"/>
              </a:spcAft>
            </a:pPr>
            <a:r>
              <a:rPr lang="en-GB" sz="2391" b="1">
                <a:latin typeface="Arial"/>
                <a:cs typeface="Arial"/>
              </a:rPr>
              <a:t>Challenges in Q1:</a:t>
            </a:r>
          </a:p>
          <a:p>
            <a:pPr>
              <a:spcAft>
                <a:spcPts val="0"/>
              </a:spcAft>
            </a:pPr>
            <a:r>
              <a:rPr lang="en-GB" sz="2391">
                <a:latin typeface="Arial"/>
                <a:cs typeface="Arial"/>
              </a:rPr>
              <a:t>Unfunded beds remain open.</a:t>
            </a:r>
            <a:endParaRPr lang="en-GB"/>
          </a:p>
          <a:p>
            <a:pPr>
              <a:spcAft>
                <a:spcPts val="0"/>
              </a:spcAft>
            </a:pPr>
            <a:r>
              <a:rPr lang="en-GB" sz="2391">
                <a:latin typeface="Arial"/>
                <a:cs typeface="Arial"/>
              </a:rPr>
              <a:t>Sickness remains high.</a:t>
            </a:r>
            <a:endParaRPr lang="en-GB" sz="2391"/>
          </a:p>
          <a:p>
            <a:pPr>
              <a:spcAft>
                <a:spcPts val="0"/>
              </a:spcAft>
            </a:pPr>
            <a:r>
              <a:rPr lang="en-GB" sz="2391">
                <a:latin typeface="Arial"/>
                <a:cs typeface="Arial"/>
              </a:rPr>
              <a:t>Overstaffing and redeployment alongside decision to recruit Student streamliners.</a:t>
            </a:r>
            <a:br>
              <a:rPr lang="en-GB" sz="2391">
                <a:latin typeface="Arial"/>
                <a:cs typeface="Arial"/>
              </a:rPr>
            </a:br>
            <a:endParaRPr lang="en-GB"/>
          </a:p>
          <a:p>
            <a:pPr>
              <a:spcAft>
                <a:spcPts val="0"/>
              </a:spcAft>
            </a:pPr>
            <a:r>
              <a:rPr lang="en-GB" sz="2391" b="1">
                <a:latin typeface="Arial"/>
                <a:cs typeface="Arial"/>
              </a:rPr>
              <a:t>Emerging risks and mitigation:</a:t>
            </a:r>
          </a:p>
          <a:p>
            <a:pPr>
              <a:spcAft>
                <a:spcPts val="0"/>
              </a:spcAft>
            </a:pPr>
            <a:r>
              <a:rPr lang="en-GB" sz="2391">
                <a:latin typeface="Arial"/>
                <a:cs typeface="Arial"/>
              </a:rPr>
              <a:t>Plans not developing savings at required rate. Plans being reviewed.</a:t>
            </a:r>
            <a:endParaRPr lang="en-GB"/>
          </a:p>
          <a:p>
            <a:endParaRPr lang="en-GB"/>
          </a:p>
          <a:p>
            <a:endParaRPr lang="en-GB"/>
          </a:p>
          <a:p>
            <a:endParaRPr lang="en-GB"/>
          </a:p>
          <a:p>
            <a:endParaRPr lang="en-GB"/>
          </a:p>
          <a:p>
            <a:endParaRPr lang="en-GB"/>
          </a:p>
          <a:p>
            <a:endParaRPr lang="en-GB"/>
          </a:p>
          <a:p>
            <a:endParaRPr lang="en-GB"/>
          </a:p>
          <a:p>
            <a:endParaRPr lang="en-GB"/>
          </a:p>
        </p:txBody>
      </p:sp>
      <p:sp>
        <p:nvSpPr>
          <p:cNvPr id="10" name="TextBox 9">
            <a:extLst>
              <a:ext uri="{FF2B5EF4-FFF2-40B4-BE49-F238E27FC236}">
                <a16:creationId xmlns:a16="http://schemas.microsoft.com/office/drawing/2014/main" id="{3DB7FBB3-83D8-A3A4-7F39-6DCBA7151DD7}"/>
              </a:ext>
            </a:extLst>
          </p:cNvPr>
          <p:cNvSpPr txBox="1"/>
          <p:nvPr/>
        </p:nvSpPr>
        <p:spPr>
          <a:xfrm>
            <a:off x="1035855" y="7848814"/>
            <a:ext cx="18255138" cy="1282959"/>
          </a:xfrm>
          <a:prstGeom prst="rect">
            <a:avLst/>
          </a:prstGeom>
          <a:noFill/>
          <a:ln>
            <a:solidFill>
              <a:srgbClr val="002060"/>
            </a:solidFill>
          </a:ln>
        </p:spPr>
        <p:txBody>
          <a:bodyPr wrap="square" lIns="150791" tIns="75396" rIns="150791" bIns="75396" rtlCol="0" anchor="t">
            <a:spAutoFit/>
          </a:bodyPr>
          <a:lstStyle/>
          <a:p>
            <a:pPr defTabSz="1507937"/>
            <a:r>
              <a:rPr lang="en-GB" sz="2399" b="1">
                <a:solidFill>
                  <a:srgbClr val="1F355E"/>
                </a:solidFill>
                <a:latin typeface="Arial" panose="020B0604020202020204" pitchFamily="34" charset="0"/>
                <a:cs typeface="Arial" panose="020B0604020202020204" pitchFamily="34" charset="0"/>
              </a:rPr>
              <a:t>Priorities for Q2:</a:t>
            </a:r>
          </a:p>
          <a:p>
            <a:pPr defTabSz="1507937"/>
            <a:r>
              <a:rPr lang="en-GB" sz="2474">
                <a:solidFill>
                  <a:srgbClr val="1F355E"/>
                </a:solidFill>
                <a:latin typeface="Arial"/>
                <a:cs typeface="Arial"/>
              </a:rPr>
              <a:t>Understand unfunded wards. </a:t>
            </a:r>
            <a:endParaRPr lang="en-GB" sz="2474">
              <a:solidFill>
                <a:srgbClr val="000000"/>
              </a:solidFill>
              <a:latin typeface="Arial"/>
              <a:cs typeface="Arial"/>
            </a:endParaRPr>
          </a:p>
          <a:p>
            <a:pPr defTabSz="1507937"/>
            <a:r>
              <a:rPr lang="en-GB" sz="2474">
                <a:solidFill>
                  <a:srgbClr val="1F355E"/>
                </a:solidFill>
                <a:latin typeface="Arial"/>
                <a:cs typeface="Arial"/>
              </a:rPr>
              <a:t>Development of a Nursing Workforce Plan incl. plans for redeployment. Roll out of Transformation Project. 		</a:t>
            </a:r>
          </a:p>
        </p:txBody>
      </p:sp>
      <p:graphicFrame>
        <p:nvGraphicFramePr>
          <p:cNvPr id="4" name="Chart 3">
            <a:extLst>
              <a:ext uri="{FF2B5EF4-FFF2-40B4-BE49-F238E27FC236}">
                <a16:creationId xmlns:a16="http://schemas.microsoft.com/office/drawing/2014/main" id="{D3C6B0C8-1723-E0AD-AF9B-27D8E7557ACF}"/>
              </a:ext>
            </a:extLst>
          </p:cNvPr>
          <p:cNvGraphicFramePr>
            <a:graphicFrameLocks/>
          </p:cNvGraphicFramePr>
          <p:nvPr/>
        </p:nvGraphicFramePr>
        <p:xfrm>
          <a:off x="1061320" y="1741785"/>
          <a:ext cx="9102104" cy="59600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67798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A12E4-65F4-9D5F-8660-029A03902B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06CCF-0199-BA90-2A4A-1FD982A38FE5}"/>
              </a:ext>
            </a:extLst>
          </p:cNvPr>
          <p:cNvSpPr>
            <a:spLocks noGrp="1"/>
          </p:cNvSpPr>
          <p:nvPr>
            <p:ph type="title"/>
          </p:nvPr>
        </p:nvSpPr>
        <p:spPr>
          <a:xfrm>
            <a:off x="1061320" y="997313"/>
            <a:ext cx="17018649" cy="582405"/>
          </a:xfrm>
        </p:spPr>
        <p:txBody>
          <a:bodyPr/>
          <a:lstStyle/>
          <a:p>
            <a:r>
              <a:rPr lang="en-GB" sz="4001" b="1">
                <a:latin typeface="Aptos" panose="020B0004020202020204" pitchFamily="34" charset="0"/>
              </a:rPr>
              <a:t>Progress by Staff Group – Additional Clinical Services (May 2026)</a:t>
            </a:r>
          </a:p>
        </p:txBody>
      </p:sp>
      <p:sp>
        <p:nvSpPr>
          <p:cNvPr id="7" name="Content Placeholder 6">
            <a:extLst>
              <a:ext uri="{FF2B5EF4-FFF2-40B4-BE49-F238E27FC236}">
                <a16:creationId xmlns:a16="http://schemas.microsoft.com/office/drawing/2014/main" id="{05CE7F9E-1998-0AC0-FA24-9365CBB9BB65}"/>
              </a:ext>
            </a:extLst>
          </p:cNvPr>
          <p:cNvSpPr>
            <a:spLocks noGrp="1"/>
          </p:cNvSpPr>
          <p:nvPr>
            <p:ph idx="1"/>
          </p:nvPr>
        </p:nvSpPr>
        <p:spPr>
          <a:xfrm>
            <a:off x="10359453" y="1930143"/>
            <a:ext cx="8822978" cy="5771706"/>
          </a:xfrm>
          <a:ln>
            <a:solidFill>
              <a:srgbClr val="002060"/>
            </a:solidFill>
          </a:ln>
        </p:spPr>
        <p:txBody>
          <a:bodyPr/>
          <a:lstStyle/>
          <a:p>
            <a:r>
              <a:rPr lang="en-GB"/>
              <a:t>This staff group is on track at a 1% reduction compared their current target of 1%.</a:t>
            </a:r>
          </a:p>
          <a:p>
            <a:pPr>
              <a:spcAft>
                <a:spcPts val="0"/>
              </a:spcAft>
            </a:pPr>
            <a:r>
              <a:rPr lang="en-GB" sz="2474" b="1">
                <a:latin typeface="Arial"/>
                <a:cs typeface="Arial"/>
              </a:rPr>
              <a:t>Achievements in Q1:</a:t>
            </a:r>
            <a:br>
              <a:rPr lang="en-GB" sz="2474" b="1">
                <a:latin typeface="Arial"/>
                <a:cs typeface="Arial"/>
              </a:rPr>
            </a:br>
            <a:r>
              <a:rPr lang="en-GB" sz="2474">
                <a:latin typeface="Arial"/>
                <a:cs typeface="Arial"/>
              </a:rPr>
              <a:t>Gowers ward pilot complete.</a:t>
            </a:r>
            <a:endParaRPr lang="en-GB" sz="2474">
              <a:solidFill>
                <a:srgbClr val="000000"/>
              </a:solidFill>
              <a:latin typeface="Arial"/>
              <a:cs typeface="Arial"/>
            </a:endParaRPr>
          </a:p>
          <a:p>
            <a:pPr>
              <a:spcAft>
                <a:spcPts val="0"/>
              </a:spcAft>
            </a:pPr>
            <a:r>
              <a:rPr lang="en-GB" sz="2474">
                <a:latin typeface="Arial"/>
                <a:cs typeface="Arial"/>
              </a:rPr>
              <a:t>Financial analysis undertaken on CIP plans.</a:t>
            </a:r>
            <a:endParaRPr lang="en-GB" sz="2474">
              <a:solidFill>
                <a:srgbClr val="000000"/>
              </a:solidFill>
              <a:latin typeface="Arial"/>
              <a:cs typeface="Arial"/>
            </a:endParaRPr>
          </a:p>
          <a:p>
            <a:pPr>
              <a:spcAft>
                <a:spcPts val="0"/>
              </a:spcAft>
            </a:pPr>
            <a:r>
              <a:rPr lang="en-GB" sz="2474">
                <a:latin typeface="Arial"/>
                <a:cs typeface="Arial"/>
              </a:rPr>
              <a:t>Some variable pay reduction.</a:t>
            </a:r>
            <a:br>
              <a:rPr lang="en-GB" sz="2474">
                <a:latin typeface="Arial"/>
                <a:cs typeface="Arial"/>
              </a:rPr>
            </a:br>
            <a:endParaRPr lang="en-GB" sz="2474">
              <a:latin typeface="Arial"/>
              <a:cs typeface="Arial"/>
            </a:endParaRPr>
          </a:p>
          <a:p>
            <a:pPr>
              <a:spcAft>
                <a:spcPts val="0"/>
              </a:spcAft>
            </a:pPr>
            <a:r>
              <a:rPr lang="en-GB" sz="2474" b="1">
                <a:latin typeface="Arial"/>
                <a:cs typeface="Arial"/>
              </a:rPr>
              <a:t>Challenges in Q1:</a:t>
            </a:r>
            <a:endParaRPr lang="en-US" sz="2474">
              <a:solidFill>
                <a:srgbClr val="000000"/>
              </a:solidFill>
              <a:latin typeface="Arial"/>
              <a:cs typeface="Arial"/>
            </a:endParaRPr>
          </a:p>
          <a:p>
            <a:pPr>
              <a:spcAft>
                <a:spcPts val="0"/>
              </a:spcAft>
            </a:pPr>
            <a:r>
              <a:rPr lang="en-GB" sz="2474">
                <a:latin typeface="Arial"/>
                <a:cs typeface="Arial"/>
              </a:rPr>
              <a:t>Unfunded beds remain open.</a:t>
            </a:r>
            <a:endParaRPr lang="en-GB" sz="2474">
              <a:solidFill>
                <a:srgbClr val="000000"/>
              </a:solidFill>
              <a:latin typeface="Arial"/>
              <a:cs typeface="Arial"/>
            </a:endParaRPr>
          </a:p>
          <a:p>
            <a:pPr>
              <a:spcAft>
                <a:spcPts val="0"/>
              </a:spcAft>
            </a:pPr>
            <a:r>
              <a:rPr lang="en-GB" sz="2474">
                <a:latin typeface="Arial"/>
                <a:cs typeface="Arial"/>
              </a:rPr>
              <a:t>Sickness remains high along with vacancies.</a:t>
            </a:r>
            <a:endParaRPr lang="en-GB" sz="2474">
              <a:solidFill>
                <a:srgbClr val="000000"/>
              </a:solidFill>
              <a:latin typeface="Arial"/>
              <a:cs typeface="Arial"/>
            </a:endParaRPr>
          </a:p>
          <a:p>
            <a:pPr>
              <a:spcAft>
                <a:spcPts val="0"/>
              </a:spcAft>
            </a:pPr>
            <a:r>
              <a:rPr lang="en-GB" sz="2474">
                <a:latin typeface="Arial"/>
                <a:cs typeface="Arial"/>
              </a:rPr>
              <a:t>Redeployment opportunities</a:t>
            </a:r>
          </a:p>
          <a:p>
            <a:pPr>
              <a:spcAft>
                <a:spcPts val="0"/>
              </a:spcAft>
            </a:pPr>
            <a:endParaRPr lang="en-GB" sz="2474">
              <a:solidFill>
                <a:srgbClr val="000000"/>
              </a:solidFill>
              <a:latin typeface="Arial"/>
              <a:cs typeface="Arial"/>
            </a:endParaRPr>
          </a:p>
          <a:p>
            <a:pPr>
              <a:spcAft>
                <a:spcPts val="0"/>
              </a:spcAft>
            </a:pPr>
            <a:r>
              <a:rPr lang="en-GB" sz="2474" b="1">
                <a:latin typeface="Arial"/>
                <a:cs typeface="Arial"/>
              </a:rPr>
              <a:t>Emerging risks and mitigation:</a:t>
            </a:r>
            <a:endParaRPr lang="en-US" sz="2474">
              <a:solidFill>
                <a:srgbClr val="000000"/>
              </a:solidFill>
              <a:latin typeface="Arial"/>
              <a:cs typeface="Arial"/>
            </a:endParaRPr>
          </a:p>
          <a:p>
            <a:pPr>
              <a:spcAft>
                <a:spcPts val="0"/>
              </a:spcAft>
            </a:pPr>
            <a:r>
              <a:rPr lang="en-GB" sz="2474">
                <a:latin typeface="Arial"/>
                <a:cs typeface="Arial"/>
              </a:rPr>
              <a:t>Plans not developing savings at required rate. Plans being reviewed.</a:t>
            </a:r>
            <a:endParaRPr lang="en-GB"/>
          </a:p>
          <a:p>
            <a:endParaRPr lang="en-GB"/>
          </a:p>
          <a:p>
            <a:endParaRPr lang="en-GB"/>
          </a:p>
          <a:p>
            <a:endParaRPr lang="en-GB"/>
          </a:p>
          <a:p>
            <a:endParaRPr lang="en-GB"/>
          </a:p>
          <a:p>
            <a:endParaRPr lang="en-GB"/>
          </a:p>
          <a:p>
            <a:endParaRPr lang="en-GB"/>
          </a:p>
        </p:txBody>
      </p:sp>
      <p:sp>
        <p:nvSpPr>
          <p:cNvPr id="10" name="TextBox 9">
            <a:extLst>
              <a:ext uri="{FF2B5EF4-FFF2-40B4-BE49-F238E27FC236}">
                <a16:creationId xmlns:a16="http://schemas.microsoft.com/office/drawing/2014/main" id="{0FBE9B34-7F71-7197-2E07-BAD5AF3C4AA4}"/>
              </a:ext>
            </a:extLst>
          </p:cNvPr>
          <p:cNvSpPr txBox="1"/>
          <p:nvPr/>
        </p:nvSpPr>
        <p:spPr>
          <a:xfrm>
            <a:off x="1063339" y="7905299"/>
            <a:ext cx="18255138" cy="1282959"/>
          </a:xfrm>
          <a:prstGeom prst="rect">
            <a:avLst/>
          </a:prstGeom>
          <a:noFill/>
          <a:ln>
            <a:solidFill>
              <a:srgbClr val="002060"/>
            </a:solidFill>
          </a:ln>
        </p:spPr>
        <p:txBody>
          <a:bodyPr wrap="square" lIns="150791" tIns="75396" rIns="150791" bIns="75396" rtlCol="0" anchor="t">
            <a:spAutoFit/>
          </a:bodyPr>
          <a:lstStyle/>
          <a:p>
            <a:pPr defTabSz="1507937"/>
            <a:r>
              <a:rPr lang="en-GB" sz="2399" b="1">
                <a:solidFill>
                  <a:srgbClr val="1F355E"/>
                </a:solidFill>
                <a:latin typeface="Arial" panose="020B0604020202020204" pitchFamily="34" charset="0"/>
                <a:cs typeface="Arial" panose="020B0604020202020204" pitchFamily="34" charset="0"/>
              </a:rPr>
              <a:t>Priorities for Q2:</a:t>
            </a:r>
          </a:p>
          <a:p>
            <a:pPr defTabSz="1507937"/>
            <a:r>
              <a:rPr lang="en-GB" sz="2474">
                <a:solidFill>
                  <a:srgbClr val="1F355E"/>
                </a:solidFill>
                <a:latin typeface="Arial"/>
                <a:cs typeface="Arial"/>
              </a:rPr>
              <a:t>Development of a Nursing Workforce Plan. </a:t>
            </a:r>
            <a:endParaRPr lang="en-GB" sz="2474">
              <a:solidFill>
                <a:prstClr val="black"/>
              </a:solidFill>
              <a:latin typeface="Arial"/>
              <a:cs typeface="Arial"/>
            </a:endParaRPr>
          </a:p>
          <a:p>
            <a:pPr defTabSz="1507937"/>
            <a:r>
              <a:rPr lang="en-GB" sz="2474">
                <a:solidFill>
                  <a:srgbClr val="1F355E"/>
                </a:solidFill>
                <a:latin typeface="Arial"/>
                <a:cs typeface="Arial"/>
              </a:rPr>
              <a:t>Roll out of Transformation Project.</a:t>
            </a:r>
            <a:endParaRPr lang="en-GB" sz="2474">
              <a:solidFill>
                <a:prstClr val="black"/>
              </a:solidFill>
              <a:latin typeface="Arial"/>
              <a:cs typeface="Arial"/>
            </a:endParaRPr>
          </a:p>
        </p:txBody>
      </p:sp>
      <p:graphicFrame>
        <p:nvGraphicFramePr>
          <p:cNvPr id="4" name="Chart 3">
            <a:extLst>
              <a:ext uri="{FF2B5EF4-FFF2-40B4-BE49-F238E27FC236}">
                <a16:creationId xmlns:a16="http://schemas.microsoft.com/office/drawing/2014/main" id="{533771DE-C5DA-D594-3089-0C79C75ACB06}"/>
              </a:ext>
            </a:extLst>
          </p:cNvPr>
          <p:cNvGraphicFramePr>
            <a:graphicFrameLocks/>
          </p:cNvGraphicFramePr>
          <p:nvPr/>
        </p:nvGraphicFramePr>
        <p:xfrm>
          <a:off x="1061320" y="1930143"/>
          <a:ext cx="8991524" cy="57717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857449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ED704-04EF-1185-49D9-D2A45C76A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2E060-6B4B-88C0-F39C-BCF0EAAD45CB}"/>
              </a:ext>
            </a:extLst>
          </p:cNvPr>
          <p:cNvSpPr>
            <a:spLocks noGrp="1"/>
          </p:cNvSpPr>
          <p:nvPr>
            <p:ph type="title"/>
          </p:nvPr>
        </p:nvSpPr>
        <p:spPr>
          <a:xfrm>
            <a:off x="1061320" y="997313"/>
            <a:ext cx="17018649" cy="582405"/>
          </a:xfrm>
        </p:spPr>
        <p:txBody>
          <a:bodyPr/>
          <a:lstStyle/>
          <a:p>
            <a:r>
              <a:rPr lang="en-GB" sz="4001" b="1">
                <a:latin typeface="Aptos" panose="020B0004020202020204" pitchFamily="34" charset="0"/>
              </a:rPr>
              <a:t>Progress by Staff Group – Allied Health Professionals (May 2026)</a:t>
            </a:r>
          </a:p>
        </p:txBody>
      </p:sp>
      <p:sp>
        <p:nvSpPr>
          <p:cNvPr id="7" name="Content Placeholder 6">
            <a:extLst>
              <a:ext uri="{FF2B5EF4-FFF2-40B4-BE49-F238E27FC236}">
                <a16:creationId xmlns:a16="http://schemas.microsoft.com/office/drawing/2014/main" id="{E68D203E-12F1-8FCD-2688-6E66C1D78B61}"/>
              </a:ext>
            </a:extLst>
          </p:cNvPr>
          <p:cNvSpPr>
            <a:spLocks noGrp="1"/>
          </p:cNvSpPr>
          <p:nvPr>
            <p:ph idx="1"/>
          </p:nvPr>
        </p:nvSpPr>
        <p:spPr>
          <a:xfrm>
            <a:off x="10359453" y="1930143"/>
            <a:ext cx="8822978" cy="5771706"/>
          </a:xfrm>
          <a:ln>
            <a:solidFill>
              <a:srgbClr val="002060"/>
            </a:solidFill>
          </a:ln>
        </p:spPr>
        <p:txBody>
          <a:bodyPr/>
          <a:lstStyle/>
          <a:p>
            <a:r>
              <a:rPr lang="en-GB"/>
              <a:t>This staff group achieved a 2% reduction, exceeding their current target of 0.2%</a:t>
            </a:r>
          </a:p>
          <a:p>
            <a:pPr>
              <a:spcAft>
                <a:spcPts val="0"/>
              </a:spcAft>
            </a:pPr>
            <a:r>
              <a:rPr lang="en-GB" sz="2391" b="1">
                <a:latin typeface="Arial"/>
                <a:cs typeface="Arial"/>
              </a:rPr>
              <a:t>Achievements in Q1:</a:t>
            </a:r>
            <a:br>
              <a:rPr lang="en-GB" sz="2391"/>
            </a:br>
            <a:r>
              <a:rPr lang="en-GB" sz="2391">
                <a:latin typeface="Arial"/>
                <a:cs typeface="Arial"/>
              </a:rPr>
              <a:t>Pay spend within budget.</a:t>
            </a:r>
            <a:endParaRPr lang="en-GB"/>
          </a:p>
          <a:p>
            <a:pPr>
              <a:spcAft>
                <a:spcPts val="0"/>
              </a:spcAft>
            </a:pPr>
            <a:r>
              <a:rPr lang="en-GB" sz="2391">
                <a:latin typeface="Arial"/>
                <a:cs typeface="Arial"/>
              </a:rPr>
              <a:t>Progress reducing variable pay use</a:t>
            </a:r>
            <a:endParaRPr lang="en-GB" sz="2391"/>
          </a:p>
          <a:p>
            <a:pPr>
              <a:spcAft>
                <a:spcPts val="0"/>
              </a:spcAft>
            </a:pPr>
            <a:r>
              <a:rPr lang="en-GB" sz="2391">
                <a:latin typeface="Arial"/>
                <a:cs typeface="Arial"/>
              </a:rPr>
              <a:t>Set rates with MEDACS.</a:t>
            </a:r>
            <a:endParaRPr lang="en-GB" sz="2391"/>
          </a:p>
          <a:p>
            <a:r>
              <a:rPr lang="en-GB" sz="2391">
                <a:latin typeface="Arial"/>
                <a:cs typeface="Arial"/>
              </a:rPr>
              <a:t>Sickness remains low.</a:t>
            </a:r>
            <a:endParaRPr lang="en-GB"/>
          </a:p>
          <a:p>
            <a:pPr>
              <a:spcAft>
                <a:spcPts val="0"/>
              </a:spcAft>
            </a:pPr>
            <a:r>
              <a:rPr lang="en-GB" b="1"/>
              <a:t>Challenges in Q1:</a:t>
            </a:r>
          </a:p>
          <a:p>
            <a:pPr>
              <a:spcAft>
                <a:spcPts val="0"/>
              </a:spcAft>
            </a:pPr>
            <a:r>
              <a:rPr lang="en-GB" sz="2391">
                <a:latin typeface="Arial"/>
                <a:cs typeface="Arial"/>
              </a:rPr>
              <a:t>Service plans not complete, and limited capacity to review</a:t>
            </a:r>
          </a:p>
          <a:p>
            <a:pPr>
              <a:spcAft>
                <a:spcPts val="0"/>
              </a:spcAft>
            </a:pPr>
            <a:endParaRPr lang="en-GB"/>
          </a:p>
          <a:p>
            <a:r>
              <a:rPr lang="en-GB" sz="2391" b="1">
                <a:latin typeface="Arial"/>
                <a:cs typeface="Arial"/>
              </a:rPr>
              <a:t>Emerging risks and mitigation:</a:t>
            </a:r>
            <a:br>
              <a:rPr lang="en-GB" sz="2391" b="1"/>
            </a:br>
            <a:r>
              <a:rPr lang="en-GB" sz="2391">
                <a:latin typeface="Arial"/>
                <a:cs typeface="Arial"/>
              </a:rPr>
              <a:t>Funding for some services will be required.</a:t>
            </a:r>
          </a:p>
          <a:p>
            <a:endParaRPr lang="en-GB"/>
          </a:p>
          <a:p>
            <a:endParaRPr lang="en-GB"/>
          </a:p>
          <a:p>
            <a:endParaRPr lang="en-GB"/>
          </a:p>
          <a:p>
            <a:endParaRPr lang="en-GB"/>
          </a:p>
          <a:p>
            <a:endParaRPr lang="en-GB"/>
          </a:p>
          <a:p>
            <a:endParaRPr lang="en-GB"/>
          </a:p>
          <a:p>
            <a:endParaRPr lang="en-GB"/>
          </a:p>
          <a:p>
            <a:endParaRPr lang="en-GB"/>
          </a:p>
          <a:p>
            <a:endParaRPr lang="en-GB"/>
          </a:p>
        </p:txBody>
      </p:sp>
      <p:sp>
        <p:nvSpPr>
          <p:cNvPr id="10" name="TextBox 9">
            <a:extLst>
              <a:ext uri="{FF2B5EF4-FFF2-40B4-BE49-F238E27FC236}">
                <a16:creationId xmlns:a16="http://schemas.microsoft.com/office/drawing/2014/main" id="{65666E53-9269-78A8-FC27-75185FDA617A}"/>
              </a:ext>
            </a:extLst>
          </p:cNvPr>
          <p:cNvSpPr txBox="1"/>
          <p:nvPr/>
        </p:nvSpPr>
        <p:spPr>
          <a:xfrm>
            <a:off x="1053943" y="7905299"/>
            <a:ext cx="18132890" cy="1587529"/>
          </a:xfrm>
          <a:prstGeom prst="rect">
            <a:avLst/>
          </a:prstGeom>
          <a:noFill/>
          <a:ln>
            <a:solidFill>
              <a:srgbClr val="002060"/>
            </a:solidFill>
          </a:ln>
        </p:spPr>
        <p:txBody>
          <a:bodyPr wrap="square" lIns="150791" tIns="75396" rIns="150791" bIns="75396" rtlCol="0" anchor="t">
            <a:spAutoFit/>
          </a:bodyPr>
          <a:lstStyle/>
          <a:p>
            <a:pPr defTabSz="1507937"/>
            <a:r>
              <a:rPr lang="en-GB" sz="2399" b="1">
                <a:solidFill>
                  <a:srgbClr val="1F355E"/>
                </a:solidFill>
                <a:latin typeface="Arial" panose="020B0604020202020204" pitchFamily="34" charset="0"/>
                <a:cs typeface="Arial" panose="020B0604020202020204" pitchFamily="34" charset="0"/>
              </a:rPr>
              <a:t>Priorities for Q2:</a:t>
            </a:r>
          </a:p>
          <a:p>
            <a:pPr defTabSz="1507937"/>
            <a:r>
              <a:rPr lang="en-GB" sz="2309">
                <a:solidFill>
                  <a:srgbClr val="1F355E"/>
                </a:solidFill>
                <a:latin typeface="Arial"/>
                <a:cs typeface="Arial"/>
              </a:rPr>
              <a:t>Finalisation of benchmarking data. 			Development of Service Workforce Plans.</a:t>
            </a:r>
            <a:endParaRPr lang="en-GB" sz="2309">
              <a:solidFill>
                <a:srgbClr val="000000"/>
              </a:solidFill>
              <a:latin typeface="Arial"/>
              <a:cs typeface="Arial"/>
            </a:endParaRPr>
          </a:p>
          <a:p>
            <a:pPr defTabSz="1507937"/>
            <a:r>
              <a:rPr lang="en-GB" sz="2309">
                <a:solidFill>
                  <a:srgbClr val="1F355E"/>
                </a:solidFill>
                <a:latin typeface="Arial"/>
                <a:cs typeface="Arial"/>
              </a:rPr>
              <a:t>Further work on reviewing fixed term contracts.		Review current vacancies and consider removing.</a:t>
            </a:r>
            <a:endParaRPr lang="en-GB" sz="2309">
              <a:solidFill>
                <a:srgbClr val="000000"/>
              </a:solidFill>
              <a:latin typeface="Arial"/>
              <a:cs typeface="Arial"/>
            </a:endParaRPr>
          </a:p>
          <a:p>
            <a:pPr defTabSz="1507937"/>
            <a:r>
              <a:rPr lang="en-GB" sz="2309">
                <a:solidFill>
                  <a:srgbClr val="1F355E"/>
                </a:solidFill>
                <a:latin typeface="Arial"/>
                <a:cs typeface="Arial"/>
              </a:rPr>
              <a:t>Consider alternatives to natural wastage.			Understand redeployment opportunities.</a:t>
            </a:r>
            <a:endParaRPr lang="en-GB" sz="2968">
              <a:solidFill>
                <a:prstClr val="black"/>
              </a:solidFill>
              <a:latin typeface="Aptos" panose="02110004020202020204"/>
            </a:endParaRPr>
          </a:p>
        </p:txBody>
      </p:sp>
      <p:graphicFrame>
        <p:nvGraphicFramePr>
          <p:cNvPr id="3" name="Chart 2">
            <a:extLst>
              <a:ext uri="{FF2B5EF4-FFF2-40B4-BE49-F238E27FC236}">
                <a16:creationId xmlns:a16="http://schemas.microsoft.com/office/drawing/2014/main" id="{04790DB3-D717-E98E-C25C-2739AC0548BB}"/>
              </a:ext>
            </a:extLst>
          </p:cNvPr>
          <p:cNvGraphicFramePr>
            <a:graphicFrameLocks/>
          </p:cNvGraphicFramePr>
          <p:nvPr/>
        </p:nvGraphicFramePr>
        <p:xfrm>
          <a:off x="1053943" y="1930143"/>
          <a:ext cx="9139640" cy="57717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85364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A9D87-7971-4A2C-BF2C-81F15159B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C3644-3FFA-F193-EA5E-7FFBABAAE2C5}"/>
              </a:ext>
            </a:extLst>
          </p:cNvPr>
          <p:cNvSpPr>
            <a:spLocks noGrp="1"/>
          </p:cNvSpPr>
          <p:nvPr>
            <p:ph type="title"/>
          </p:nvPr>
        </p:nvSpPr>
        <p:spPr>
          <a:xfrm>
            <a:off x="1061321" y="997313"/>
            <a:ext cx="18143599" cy="582405"/>
          </a:xfrm>
        </p:spPr>
        <p:txBody>
          <a:bodyPr/>
          <a:lstStyle/>
          <a:p>
            <a:r>
              <a:rPr lang="en-GB" sz="3958" b="1">
                <a:latin typeface="Aptos"/>
                <a:cs typeface="Arial"/>
              </a:rPr>
              <a:t>Progress by Staff Group – Healthcare Scientists and Prof Sc &amp; Tech (May 2026)</a:t>
            </a:r>
            <a:endParaRPr lang="en-GB" sz="4001" b="1">
              <a:latin typeface="Aptos" panose="020B0004020202020204" pitchFamily="34" charset="0"/>
            </a:endParaRPr>
          </a:p>
        </p:txBody>
      </p:sp>
      <p:sp>
        <p:nvSpPr>
          <p:cNvPr id="7" name="Content Placeholder 6">
            <a:extLst>
              <a:ext uri="{FF2B5EF4-FFF2-40B4-BE49-F238E27FC236}">
                <a16:creationId xmlns:a16="http://schemas.microsoft.com/office/drawing/2014/main" id="{B1CE8825-A2AE-73FA-78A2-9FEF67C1030B}"/>
              </a:ext>
            </a:extLst>
          </p:cNvPr>
          <p:cNvSpPr>
            <a:spLocks noGrp="1"/>
          </p:cNvSpPr>
          <p:nvPr>
            <p:ph idx="1"/>
          </p:nvPr>
        </p:nvSpPr>
        <p:spPr>
          <a:xfrm>
            <a:off x="1060654" y="7866055"/>
            <a:ext cx="9074297" cy="1499285"/>
          </a:xfrm>
          <a:ln>
            <a:solidFill>
              <a:srgbClr val="002060"/>
            </a:solidFill>
          </a:ln>
        </p:spPr>
        <p:txBody>
          <a:bodyPr/>
          <a:lstStyle/>
          <a:p>
            <a:r>
              <a:rPr lang="en-GB" sz="2391">
                <a:latin typeface="Arial"/>
                <a:cs typeface="Arial"/>
              </a:rPr>
              <a:t>This staff group achieved a 0.9% reduction, exceeding their current target of 0.2%. </a:t>
            </a:r>
            <a:endParaRPr lang="en-GB"/>
          </a:p>
          <a:p>
            <a:r>
              <a:rPr lang="en-GB" sz="2391">
                <a:latin typeface="Arial"/>
                <a:cs typeface="Arial"/>
              </a:rPr>
              <a:t>See AHP slide for narrative </a:t>
            </a:r>
            <a:endParaRPr lang="en-GB" sz="2391"/>
          </a:p>
          <a:p>
            <a:endParaRPr lang="en-GB" sz="2391"/>
          </a:p>
          <a:p>
            <a:endParaRPr lang="en-GB" sz="2391"/>
          </a:p>
          <a:p>
            <a:endParaRPr lang="en-GB"/>
          </a:p>
          <a:p>
            <a:endParaRPr lang="en-GB"/>
          </a:p>
          <a:p>
            <a:endParaRPr lang="en-GB"/>
          </a:p>
          <a:p>
            <a:endParaRPr lang="en-GB"/>
          </a:p>
        </p:txBody>
      </p:sp>
      <p:graphicFrame>
        <p:nvGraphicFramePr>
          <p:cNvPr id="4" name="Chart 3">
            <a:extLst>
              <a:ext uri="{FF2B5EF4-FFF2-40B4-BE49-F238E27FC236}">
                <a16:creationId xmlns:a16="http://schemas.microsoft.com/office/drawing/2014/main" id="{EFFB380D-2652-37CE-8B60-4D3EC39AF556}"/>
              </a:ext>
            </a:extLst>
          </p:cNvPr>
          <p:cNvGraphicFramePr>
            <a:graphicFrameLocks/>
          </p:cNvGraphicFramePr>
          <p:nvPr/>
        </p:nvGraphicFramePr>
        <p:xfrm>
          <a:off x="1061321" y="1930143"/>
          <a:ext cx="9147341" cy="57717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676CEBA-54F4-0A03-8C06-9563BABE316F}"/>
              </a:ext>
            </a:extLst>
          </p:cNvPr>
          <p:cNvGraphicFramePr>
            <a:graphicFrameLocks/>
          </p:cNvGraphicFramePr>
          <p:nvPr/>
        </p:nvGraphicFramePr>
        <p:xfrm>
          <a:off x="10204543" y="1930143"/>
          <a:ext cx="9302679" cy="5771706"/>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6">
            <a:extLst>
              <a:ext uri="{FF2B5EF4-FFF2-40B4-BE49-F238E27FC236}">
                <a16:creationId xmlns:a16="http://schemas.microsoft.com/office/drawing/2014/main" id="{BC54B6EC-AA89-CA29-2B68-5E578C31DFEC}"/>
              </a:ext>
            </a:extLst>
          </p:cNvPr>
          <p:cNvSpPr txBox="1">
            <a:spLocks/>
          </p:cNvSpPr>
          <p:nvPr/>
        </p:nvSpPr>
        <p:spPr>
          <a:xfrm>
            <a:off x="10287650" y="7866056"/>
            <a:ext cx="9217907" cy="1499284"/>
          </a:xfrm>
          <a:prstGeom prst="rect">
            <a:avLst/>
          </a:prstGeom>
          <a:ln>
            <a:solidFill>
              <a:srgbClr val="002060"/>
            </a:solidFill>
          </a:ln>
        </p:spPr>
        <p:txBody>
          <a:bodyPr vert="horz" lIns="0" tIns="0" rIns="0" bIns="0" rtlCol="0" anchor="t" anchorCtr="0">
            <a:noAutofit/>
          </a:bodyPr>
          <a:lstStyle>
            <a:lvl1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1pPr>
            <a:lvl2pPr marL="130982" indent="-130982" algn="l" defTabSz="554492" rtl="0" eaLnBrk="1" latinLnBrk="0" hangingPunct="1">
              <a:lnSpc>
                <a:spcPct val="100000"/>
              </a:lnSpc>
              <a:spcBef>
                <a:spcPts val="0"/>
              </a:spcBef>
              <a:spcAft>
                <a:spcPts val="1092"/>
              </a:spcAft>
              <a:buFont typeface="Arial" panose="020B0604020202020204" pitchFamily="34" charset="0"/>
              <a:buChar char="•"/>
              <a:defRPr sz="1455" kern="1200">
                <a:solidFill>
                  <a:srgbClr val="1F355E"/>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1092"/>
              </a:spcAft>
              <a:buFont typeface="Arial" panose="020B0604020202020204" pitchFamily="34" charset="0"/>
              <a:buNone/>
              <a:defRPr sz="1455" b="1" kern="1200">
                <a:solidFill>
                  <a:srgbClr val="1F355E"/>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1092"/>
              </a:spcAft>
              <a:buFont typeface="Arial" panose="020B0604020202020204" pitchFamily="34" charset="0"/>
              <a:buNone/>
              <a:defRPr sz="1455" kern="1200">
                <a:solidFill>
                  <a:srgbClr val="1F355E"/>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a:lstStyle>
          <a:p>
            <a:pPr defTabSz="914413">
              <a:spcAft>
                <a:spcPts val="1801"/>
              </a:spcAft>
            </a:pPr>
            <a:r>
              <a:rPr lang="en-GB" sz="2399"/>
              <a:t>This staff group is on track at a 0.1% reduction compared to their current target of 0.1%.</a:t>
            </a:r>
          </a:p>
          <a:p>
            <a:pPr defTabSz="914413">
              <a:spcAft>
                <a:spcPts val="1801"/>
              </a:spcAft>
            </a:pPr>
            <a:r>
              <a:rPr lang="en-GB" sz="2474">
                <a:latin typeface="Arial"/>
                <a:cs typeface="Arial"/>
              </a:rPr>
              <a:t>See AHP slide for narrative </a:t>
            </a:r>
            <a:endParaRPr lang="en-GB" sz="2399"/>
          </a:p>
          <a:p>
            <a:pPr defTabSz="914413">
              <a:spcAft>
                <a:spcPts val="1801"/>
              </a:spcAft>
            </a:pPr>
            <a:endParaRPr lang="en-GB" sz="2399"/>
          </a:p>
          <a:p>
            <a:pPr defTabSz="914413">
              <a:spcAft>
                <a:spcPts val="1801"/>
              </a:spcAft>
            </a:pPr>
            <a:endParaRPr lang="en-GB" sz="2399"/>
          </a:p>
          <a:p>
            <a:pPr defTabSz="914413">
              <a:spcAft>
                <a:spcPts val="1801"/>
              </a:spcAft>
            </a:pPr>
            <a:endParaRPr lang="en-GB" sz="2399"/>
          </a:p>
          <a:p>
            <a:pPr defTabSz="914413">
              <a:spcAft>
                <a:spcPts val="1801"/>
              </a:spcAft>
            </a:pPr>
            <a:endParaRPr lang="en-GB" sz="2399"/>
          </a:p>
          <a:p>
            <a:pPr defTabSz="914413">
              <a:spcAft>
                <a:spcPts val="1801"/>
              </a:spcAft>
            </a:pPr>
            <a:endParaRPr lang="en-GB" sz="2399"/>
          </a:p>
          <a:p>
            <a:pPr defTabSz="914413">
              <a:spcAft>
                <a:spcPts val="1801"/>
              </a:spcAft>
            </a:pPr>
            <a:endParaRPr lang="en-GB" sz="2399"/>
          </a:p>
          <a:p>
            <a:pPr defTabSz="914413">
              <a:spcAft>
                <a:spcPts val="1801"/>
              </a:spcAft>
            </a:pPr>
            <a:endParaRPr lang="en-GB" sz="2399"/>
          </a:p>
          <a:p>
            <a:pPr defTabSz="914413">
              <a:spcAft>
                <a:spcPts val="1801"/>
              </a:spcAft>
            </a:pPr>
            <a:endParaRPr lang="en-GB" sz="2399"/>
          </a:p>
        </p:txBody>
      </p:sp>
    </p:spTree>
    <p:extLst>
      <p:ext uri="{BB962C8B-B14F-4D97-AF65-F5344CB8AC3E}">
        <p14:creationId xmlns:p14="http://schemas.microsoft.com/office/powerpoint/2010/main" val="85598014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4904D-AAFB-C3C6-A1EF-B56406B46A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AC468-0924-0882-A46A-77AD22015AA8}"/>
              </a:ext>
            </a:extLst>
          </p:cNvPr>
          <p:cNvSpPr>
            <a:spLocks noGrp="1"/>
          </p:cNvSpPr>
          <p:nvPr>
            <p:ph type="title"/>
          </p:nvPr>
        </p:nvSpPr>
        <p:spPr>
          <a:xfrm>
            <a:off x="1082092" y="954811"/>
            <a:ext cx="17018649" cy="582405"/>
          </a:xfrm>
        </p:spPr>
        <p:txBody>
          <a:bodyPr/>
          <a:lstStyle/>
          <a:p>
            <a:r>
              <a:rPr lang="en-GB" sz="4001" b="1">
                <a:latin typeface="Aptos" panose="020B0004020202020204" pitchFamily="34" charset="0"/>
              </a:rPr>
              <a:t>Progress by Staff Group – Estates and Ancillary (May 2026)</a:t>
            </a:r>
          </a:p>
        </p:txBody>
      </p:sp>
      <p:sp>
        <p:nvSpPr>
          <p:cNvPr id="7" name="Content Placeholder 6">
            <a:extLst>
              <a:ext uri="{FF2B5EF4-FFF2-40B4-BE49-F238E27FC236}">
                <a16:creationId xmlns:a16="http://schemas.microsoft.com/office/drawing/2014/main" id="{25A576A4-0DFF-C4A4-BA24-D7FA1F08CEAE}"/>
              </a:ext>
            </a:extLst>
          </p:cNvPr>
          <p:cNvSpPr>
            <a:spLocks noGrp="1"/>
          </p:cNvSpPr>
          <p:nvPr>
            <p:ph idx="1"/>
          </p:nvPr>
        </p:nvSpPr>
        <p:spPr>
          <a:xfrm>
            <a:off x="10132072" y="1930142"/>
            <a:ext cx="9074294" cy="6020631"/>
          </a:xfrm>
          <a:ln>
            <a:solidFill>
              <a:srgbClr val="002060"/>
            </a:solidFill>
          </a:ln>
        </p:spPr>
        <p:txBody>
          <a:bodyPr/>
          <a:lstStyle/>
          <a:p>
            <a:r>
              <a:rPr lang="en-GB"/>
              <a:t>This staff group is on track at a 1.6% reduction compared to their current target of 0.2%.</a:t>
            </a:r>
          </a:p>
          <a:p>
            <a:pPr>
              <a:spcAft>
                <a:spcPts val="0"/>
              </a:spcAft>
            </a:pPr>
            <a:r>
              <a:rPr lang="en-GB" sz="2391" b="1">
                <a:latin typeface="Arial"/>
                <a:cs typeface="Arial"/>
              </a:rPr>
              <a:t>Achievements in Q1:</a:t>
            </a:r>
            <a:br>
              <a:rPr lang="en-GB" sz="2391"/>
            </a:br>
            <a:r>
              <a:rPr lang="en-GB" sz="2391">
                <a:latin typeface="Arial"/>
                <a:cs typeface="Arial"/>
              </a:rPr>
              <a:t>Overall group spend is under budget.</a:t>
            </a:r>
            <a:endParaRPr lang="en-GB"/>
          </a:p>
          <a:p>
            <a:pPr>
              <a:spcAft>
                <a:spcPts val="0"/>
              </a:spcAft>
            </a:pPr>
            <a:r>
              <a:rPr lang="en-GB" sz="2391">
                <a:latin typeface="Arial"/>
                <a:cs typeface="Arial"/>
              </a:rPr>
              <a:t>Some progress in reducing variable pay </a:t>
            </a:r>
            <a:endParaRPr lang="en-GB" sz="2391"/>
          </a:p>
          <a:p>
            <a:pPr>
              <a:spcAft>
                <a:spcPts val="0"/>
              </a:spcAft>
            </a:pPr>
            <a:r>
              <a:rPr lang="en-GB" sz="2391">
                <a:latin typeface="Arial"/>
                <a:cs typeface="Arial"/>
              </a:rPr>
              <a:t>Sickness in some areas such as NPT Housekeeping and Porters Morriston has reduced. </a:t>
            </a:r>
            <a:br>
              <a:rPr lang="en-GB" sz="2391">
                <a:latin typeface="Arial"/>
                <a:cs typeface="Arial"/>
              </a:rPr>
            </a:br>
            <a:endParaRPr lang="en-GB" sz="2391"/>
          </a:p>
          <a:p>
            <a:pPr>
              <a:spcAft>
                <a:spcPts val="0"/>
              </a:spcAft>
            </a:pPr>
            <a:r>
              <a:rPr lang="en-GB" sz="2391" b="1">
                <a:latin typeface="Arial"/>
                <a:cs typeface="Arial"/>
              </a:rPr>
              <a:t>Challenges in Q1: </a:t>
            </a:r>
            <a:endParaRPr lang="en-GB" sz="2391" b="1"/>
          </a:p>
          <a:p>
            <a:pPr>
              <a:spcAft>
                <a:spcPts val="0"/>
              </a:spcAft>
            </a:pPr>
            <a:r>
              <a:rPr lang="en-GB" sz="2391">
                <a:latin typeface="Arial"/>
                <a:cs typeface="Arial"/>
              </a:rPr>
              <a:t>Sickness absence levels in key areas continue to be high </a:t>
            </a:r>
            <a:endParaRPr lang="en-GB" sz="2391"/>
          </a:p>
          <a:p>
            <a:pPr>
              <a:spcAft>
                <a:spcPts val="0"/>
              </a:spcAft>
            </a:pPr>
            <a:r>
              <a:rPr lang="en-GB" sz="2391">
                <a:latin typeface="Arial"/>
                <a:cs typeface="Arial"/>
              </a:rPr>
              <a:t>Operational pressures </a:t>
            </a:r>
            <a:endParaRPr lang="en-GB" sz="2391"/>
          </a:p>
          <a:p>
            <a:pPr>
              <a:spcAft>
                <a:spcPts val="0"/>
              </a:spcAft>
            </a:pPr>
            <a:r>
              <a:rPr lang="en-GB" sz="2391">
                <a:latin typeface="Arial"/>
                <a:cs typeface="Arial"/>
              </a:rPr>
              <a:t>Recruitment delays</a:t>
            </a:r>
            <a:br>
              <a:rPr lang="en-GB" sz="2391">
                <a:latin typeface="Arial"/>
                <a:cs typeface="Arial"/>
              </a:rPr>
            </a:br>
            <a:endParaRPr lang="en-GB" sz="2391"/>
          </a:p>
          <a:p>
            <a:r>
              <a:rPr lang="en-GB" sz="2391" b="1">
                <a:latin typeface="Arial"/>
                <a:cs typeface="Arial"/>
              </a:rPr>
              <a:t>Emerging risks and mitigation:</a:t>
            </a:r>
            <a:br>
              <a:rPr lang="en-GB" sz="2391" b="1">
                <a:latin typeface="Arial"/>
                <a:cs typeface="Arial"/>
              </a:rPr>
            </a:br>
            <a:r>
              <a:rPr lang="en-GB" sz="2391">
                <a:latin typeface="Arial"/>
                <a:cs typeface="Arial"/>
              </a:rPr>
              <a:t>Recruitment delays are having an impact on sickness absence and the use of variable pay. </a:t>
            </a:r>
            <a:endParaRPr lang="en-GB" sz="2391"/>
          </a:p>
          <a:p>
            <a:endParaRPr lang="en-GB" sz="2391"/>
          </a:p>
          <a:p>
            <a:endParaRPr lang="en-GB" sz="2391"/>
          </a:p>
          <a:p>
            <a:endParaRPr lang="en-GB" sz="2391"/>
          </a:p>
          <a:p>
            <a:endParaRPr lang="en-GB"/>
          </a:p>
          <a:p>
            <a:endParaRPr lang="en-GB"/>
          </a:p>
          <a:p>
            <a:endParaRPr lang="en-GB" sz="2391"/>
          </a:p>
          <a:p>
            <a:endParaRPr lang="en-GB"/>
          </a:p>
          <a:p>
            <a:endParaRPr lang="en-GB"/>
          </a:p>
          <a:p>
            <a:endParaRPr lang="en-GB"/>
          </a:p>
          <a:p>
            <a:endParaRPr lang="en-GB"/>
          </a:p>
          <a:p>
            <a:endParaRPr lang="en-GB"/>
          </a:p>
          <a:p>
            <a:endParaRPr lang="en-GB"/>
          </a:p>
          <a:p>
            <a:endParaRPr lang="en-GB"/>
          </a:p>
          <a:p>
            <a:endParaRPr lang="en-GB"/>
          </a:p>
          <a:p>
            <a:endParaRPr lang="en-GB"/>
          </a:p>
        </p:txBody>
      </p:sp>
      <p:sp>
        <p:nvSpPr>
          <p:cNvPr id="10" name="TextBox 9">
            <a:extLst>
              <a:ext uri="{FF2B5EF4-FFF2-40B4-BE49-F238E27FC236}">
                <a16:creationId xmlns:a16="http://schemas.microsoft.com/office/drawing/2014/main" id="{C121C562-9F3B-C7B3-C0D1-744495699486}"/>
              </a:ext>
            </a:extLst>
          </p:cNvPr>
          <p:cNvSpPr txBox="1"/>
          <p:nvPr/>
        </p:nvSpPr>
        <p:spPr>
          <a:xfrm>
            <a:off x="1058934" y="8076848"/>
            <a:ext cx="18135465" cy="1623950"/>
          </a:xfrm>
          <a:prstGeom prst="rect">
            <a:avLst/>
          </a:prstGeom>
          <a:noFill/>
          <a:ln>
            <a:solidFill>
              <a:srgbClr val="002060"/>
            </a:solidFill>
          </a:ln>
        </p:spPr>
        <p:txBody>
          <a:bodyPr wrap="square" lIns="150791" tIns="75396" rIns="150791" bIns="75396" rtlCol="0" anchor="t">
            <a:spAutoFit/>
          </a:bodyPr>
          <a:lstStyle/>
          <a:p>
            <a:pPr defTabSz="1507937"/>
            <a:r>
              <a:rPr lang="en-GB" sz="2391" b="1">
                <a:solidFill>
                  <a:srgbClr val="1F355E"/>
                </a:solidFill>
                <a:latin typeface="Arial"/>
                <a:cs typeface="Arial"/>
              </a:rPr>
              <a:t>Priorities for Q2: </a:t>
            </a:r>
            <a:br>
              <a:rPr lang="en-GB" sz="2391" b="1">
                <a:solidFill>
                  <a:prstClr val="black"/>
                </a:solidFill>
                <a:latin typeface="Arial"/>
                <a:cs typeface="Arial"/>
              </a:rPr>
            </a:br>
            <a:r>
              <a:rPr lang="en-GB" sz="2391">
                <a:solidFill>
                  <a:srgbClr val="1F355E"/>
                </a:solidFill>
                <a:latin typeface="Arial"/>
                <a:cs typeface="Arial"/>
              </a:rPr>
              <a:t>Finalisation of workforce plans                    </a:t>
            </a:r>
            <a:endParaRPr lang="en-GB" sz="2391">
              <a:solidFill>
                <a:srgbClr val="1F355E"/>
              </a:solidFill>
              <a:latin typeface="Arial" panose="020B0604020202020204" pitchFamily="34" charset="0"/>
              <a:cs typeface="Arial" panose="020B0604020202020204" pitchFamily="34" charset="0"/>
            </a:endParaRPr>
          </a:p>
          <a:p>
            <a:pPr defTabSz="1507937"/>
            <a:r>
              <a:rPr lang="en-GB" sz="2391">
                <a:solidFill>
                  <a:srgbClr val="1F355E"/>
                </a:solidFill>
                <a:latin typeface="Arial"/>
                <a:cs typeface="Arial"/>
              </a:rPr>
              <a:t>Review of vacancies and recruit to essential ones</a:t>
            </a:r>
            <a:endParaRPr lang="en-GB" sz="2391">
              <a:solidFill>
                <a:srgbClr val="1F355E"/>
              </a:solidFill>
              <a:latin typeface="Arial" panose="020B0604020202020204" pitchFamily="34" charset="0"/>
              <a:cs typeface="Arial" panose="020B0604020202020204" pitchFamily="34" charset="0"/>
            </a:endParaRPr>
          </a:p>
          <a:p>
            <a:pPr defTabSz="1507937"/>
            <a:r>
              <a:rPr lang="en-GB" sz="2391">
                <a:solidFill>
                  <a:srgbClr val="1F355E"/>
                </a:solidFill>
                <a:latin typeface="Arial"/>
                <a:cs typeface="Arial"/>
              </a:rPr>
              <a:t>Focus on hot spot sickness absence areas with aim of reducing by 1%</a:t>
            </a:r>
          </a:p>
        </p:txBody>
      </p:sp>
      <p:graphicFrame>
        <p:nvGraphicFramePr>
          <p:cNvPr id="4" name="Chart 3">
            <a:extLst>
              <a:ext uri="{FF2B5EF4-FFF2-40B4-BE49-F238E27FC236}">
                <a16:creationId xmlns:a16="http://schemas.microsoft.com/office/drawing/2014/main" id="{8BC96805-3E52-C141-41B1-015CE221F0DF}"/>
              </a:ext>
            </a:extLst>
          </p:cNvPr>
          <p:cNvGraphicFramePr>
            <a:graphicFrameLocks/>
          </p:cNvGraphicFramePr>
          <p:nvPr/>
        </p:nvGraphicFramePr>
        <p:xfrm>
          <a:off x="1085255" y="1930142"/>
          <a:ext cx="8967589" cy="60206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1754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3236-69DC-B172-1095-BFB0993862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3A7869-ECFB-422B-129C-6CC6000FFD4E}"/>
              </a:ext>
            </a:extLst>
          </p:cNvPr>
          <p:cNvSpPr>
            <a:spLocks noGrp="1"/>
          </p:cNvSpPr>
          <p:nvPr>
            <p:ph type="title"/>
          </p:nvPr>
        </p:nvSpPr>
        <p:spPr>
          <a:xfrm>
            <a:off x="527928" y="320724"/>
            <a:ext cx="19126032" cy="685792"/>
          </a:xfrm>
        </p:spPr>
        <p:txBody>
          <a:bodyPr/>
          <a:lstStyle/>
          <a:p>
            <a:r>
              <a:rPr lang="en-US" b="1" dirty="0">
                <a:latin typeface="Aptos" panose="020B0004020202020204" pitchFamily="34" charset="0"/>
              </a:rPr>
              <a:t>Urgent and Emergency Care System Plan Reporting</a:t>
            </a:r>
            <a:endParaRPr lang="en-US" sz="2399" dirty="0"/>
          </a:p>
        </p:txBody>
      </p:sp>
      <p:graphicFrame>
        <p:nvGraphicFramePr>
          <p:cNvPr id="7" name="Content Placeholder 6">
            <a:extLst>
              <a:ext uri="{FF2B5EF4-FFF2-40B4-BE49-F238E27FC236}">
                <a16:creationId xmlns:a16="http://schemas.microsoft.com/office/drawing/2014/main" id="{4DE80E24-CF0B-4615-D209-15AD40114E6F}"/>
              </a:ext>
            </a:extLst>
          </p:cNvPr>
          <p:cNvGraphicFramePr>
            <a:graphicFrameLocks noGrp="1"/>
          </p:cNvGraphicFramePr>
          <p:nvPr>
            <p:ph idx="1"/>
          </p:nvPr>
        </p:nvGraphicFramePr>
        <p:xfrm>
          <a:off x="399679" y="1539913"/>
          <a:ext cx="19009526" cy="7130605"/>
        </p:xfrm>
        <a:graphic>
          <a:graphicData uri="http://schemas.openxmlformats.org/drawingml/2006/table">
            <a:tbl>
              <a:tblPr/>
              <a:tblGrid>
                <a:gridCol w="371901">
                  <a:extLst>
                    <a:ext uri="{9D8B030D-6E8A-4147-A177-3AD203B41FA5}">
                      <a16:colId xmlns:a16="http://schemas.microsoft.com/office/drawing/2014/main" val="2067166687"/>
                    </a:ext>
                  </a:extLst>
                </a:gridCol>
                <a:gridCol w="2989054">
                  <a:extLst>
                    <a:ext uri="{9D8B030D-6E8A-4147-A177-3AD203B41FA5}">
                      <a16:colId xmlns:a16="http://schemas.microsoft.com/office/drawing/2014/main" val="2003408553"/>
                    </a:ext>
                  </a:extLst>
                </a:gridCol>
                <a:gridCol w="3191872">
                  <a:extLst>
                    <a:ext uri="{9D8B030D-6E8A-4147-A177-3AD203B41FA5}">
                      <a16:colId xmlns:a16="http://schemas.microsoft.com/office/drawing/2014/main" val="383004437"/>
                    </a:ext>
                  </a:extLst>
                </a:gridCol>
                <a:gridCol w="1255316">
                  <a:extLst>
                    <a:ext uri="{9D8B030D-6E8A-4147-A177-3AD203B41FA5}">
                      <a16:colId xmlns:a16="http://schemas.microsoft.com/office/drawing/2014/main" val="1526595776"/>
                    </a:ext>
                  </a:extLst>
                </a:gridCol>
                <a:gridCol w="2510631">
                  <a:extLst>
                    <a:ext uri="{9D8B030D-6E8A-4147-A177-3AD203B41FA5}">
                      <a16:colId xmlns:a16="http://schemas.microsoft.com/office/drawing/2014/main" val="492600730"/>
                    </a:ext>
                  </a:extLst>
                </a:gridCol>
                <a:gridCol w="1325056">
                  <a:extLst>
                    <a:ext uri="{9D8B030D-6E8A-4147-A177-3AD203B41FA5}">
                      <a16:colId xmlns:a16="http://schemas.microsoft.com/office/drawing/2014/main" val="3321347830"/>
                    </a:ext>
                  </a:extLst>
                </a:gridCol>
                <a:gridCol w="2161933">
                  <a:extLst>
                    <a:ext uri="{9D8B030D-6E8A-4147-A177-3AD203B41FA5}">
                      <a16:colId xmlns:a16="http://schemas.microsoft.com/office/drawing/2014/main" val="499467720"/>
                    </a:ext>
                  </a:extLst>
                </a:gridCol>
                <a:gridCol w="1115836">
                  <a:extLst>
                    <a:ext uri="{9D8B030D-6E8A-4147-A177-3AD203B41FA5}">
                      <a16:colId xmlns:a16="http://schemas.microsoft.com/office/drawing/2014/main" val="685346739"/>
                    </a:ext>
                  </a:extLst>
                </a:gridCol>
                <a:gridCol w="1604015">
                  <a:extLst>
                    <a:ext uri="{9D8B030D-6E8A-4147-A177-3AD203B41FA5}">
                      <a16:colId xmlns:a16="http://schemas.microsoft.com/office/drawing/2014/main" val="2230593573"/>
                    </a:ext>
                  </a:extLst>
                </a:gridCol>
                <a:gridCol w="1464534">
                  <a:extLst>
                    <a:ext uri="{9D8B030D-6E8A-4147-A177-3AD203B41FA5}">
                      <a16:colId xmlns:a16="http://schemas.microsoft.com/office/drawing/2014/main" val="503944953"/>
                    </a:ext>
                  </a:extLst>
                </a:gridCol>
                <a:gridCol w="1019378">
                  <a:extLst>
                    <a:ext uri="{9D8B030D-6E8A-4147-A177-3AD203B41FA5}">
                      <a16:colId xmlns:a16="http://schemas.microsoft.com/office/drawing/2014/main" val="3272254650"/>
                    </a:ext>
                  </a:extLst>
                </a:gridCol>
              </a:tblGrid>
              <a:tr h="292175">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br>
                        <a:rPr lang="en-GB" sz="1600" b="1" i="0" u="none" strike="noStrike" dirty="0">
                          <a:solidFill>
                            <a:schemeClr val="bg1"/>
                          </a:solidFill>
                          <a:effectLst/>
                          <a:latin typeface="+mn-lt"/>
                        </a:rPr>
                      </a:br>
                      <a:endParaRPr lang="en-GB" sz="1600" b="1" i="0" u="none" strike="noStrike" dirty="0">
                        <a:solidFill>
                          <a:schemeClr val="bg1"/>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951537">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a:ln>
                            <a:noFill/>
                          </a:ln>
                          <a:solidFill>
                            <a:srgbClr val="000000"/>
                          </a:solidFill>
                          <a:effectLst/>
                          <a:uLnTx/>
                          <a:uFillTx/>
                          <a:latin typeface="+mn-lt"/>
                          <a:ea typeface="+mn-ea"/>
                          <a:cs typeface="+mn-cs"/>
                        </a:rPr>
                        <a:t>SERVICE TRANSFORMATION</a:t>
                      </a:r>
                    </a:p>
                    <a:p>
                      <a:endParaRPr lang="en-GB" sz="3000" dirty="0"/>
                    </a:p>
                  </a:txBody>
                  <a:tcPr marL="150791" marR="150791" marT="75396" marB="75396" vert="vert27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rowSpan="2">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700" b="1" i="0" u="none" strike="noStrike" dirty="0">
                          <a:solidFill>
                            <a:srgbClr val="000000"/>
                          </a:solidFill>
                          <a:effectLst/>
                          <a:latin typeface="Aptos Display" panose="020B0004020202020204" pitchFamily="34" charset="0"/>
                        </a:rPr>
                        <a:t>Community Based Falls Response Services</a:t>
                      </a:r>
                      <a:br>
                        <a:rPr lang="en-GB" sz="1700" b="1" i="0" u="none" strike="noStrike" dirty="0">
                          <a:solidFill>
                            <a:srgbClr val="000000"/>
                          </a:solidFill>
                          <a:effectLst/>
                          <a:latin typeface="Aptos Display" panose="020B0004020202020204" pitchFamily="34" charset="0"/>
                        </a:rPr>
                      </a:br>
                      <a:r>
                        <a:rPr lang="en-GB" sz="1700" b="1" i="0" u="none" strike="noStrike" dirty="0">
                          <a:solidFill>
                            <a:srgbClr val="7030A0"/>
                          </a:solidFill>
                          <a:effectLst/>
                          <a:latin typeface="Aptos Display" panose="020B0004020202020204" pitchFamily="34" charset="0"/>
                        </a:rPr>
                        <a:t>PILLAR 1: Pre-hospital &amp; community</a:t>
                      </a:r>
                      <a:endParaRPr lang="en-GB" sz="1700" b="1" i="0" u="none" strike="noStrike" dirty="0">
                        <a:solidFill>
                          <a:srgbClr val="000000"/>
                        </a:solidFill>
                        <a:effectLst/>
                        <a:latin typeface="Aptos Display" panose="020B0004020202020204" pitchFamily="34" charset="0"/>
                      </a:endParaRPr>
                    </a:p>
                    <a:p>
                      <a:endParaRPr lang="en-GB" sz="3000" dirty="0"/>
                    </a:p>
                  </a:txBody>
                  <a:tcPr marL="150791" marR="150791" marT="75396" marB="7539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Continue commissioned resource (St John providing first aider in vehicle for faller pick-up in the community) until August 26</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l" rtl="0"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ctr">
                        <a:buNone/>
                      </a:pPr>
                      <a:r>
                        <a:rPr lang="en-GB" sz="1800" b="0" i="0" u="none" strike="noStrike">
                          <a:solidFill>
                            <a:srgbClr val="000000"/>
                          </a:solidFill>
                          <a:effectLst/>
                          <a:latin typeface="Aptos Display" panose="020B0004020202020204" pitchFamily="34" charset="0"/>
                        </a:rPr>
                        <a:t>•Working with WAST to maximise use of SJAC vehicle (until contract end in Aug)</a:t>
                      </a:r>
                    </a:p>
                  </a:txBody>
                  <a:tcPr marL="10472" marR="10472" marT="10472"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Working with WAST to maximise use of SJAC vehicle (until contract end in Aug)</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8849629"/>
                  </a:ext>
                </a:extLst>
              </a:tr>
              <a:tr h="3880783">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GB" sz="1000" b="0" i="1" u="none" strike="noStrike" dirty="0">
                        <a:solidFill>
                          <a:srgbClr val="000000"/>
                        </a:solidFill>
                        <a:effectLst/>
                        <a:latin typeface="+mn-lt"/>
                      </a:endParaRPr>
                    </a:p>
                  </a:txBody>
                  <a:tcPr marL="506" marR="506" marT="506"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FBE3D6"/>
                    </a:solidFill>
                  </a:tcPr>
                </a:tc>
                <a:tc vMerge="1">
                  <a:txBody>
                    <a:bodyPr/>
                    <a:lstStyle/>
                    <a:p>
                      <a:endParaRPr lang="en-GB"/>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3D6"/>
                    </a:solidFill>
                  </a:tcPr>
                </a:tc>
                <a:tc>
                  <a:txBody>
                    <a:bodyPr/>
                    <a:lstStyle/>
                    <a:p>
                      <a:pPr algn="l" rtl="0" fontAlgn="t">
                        <a:buNone/>
                      </a:pPr>
                      <a:r>
                        <a:rPr lang="en-GB" sz="1800" b="1" i="0" u="none" strike="noStrike" dirty="0">
                          <a:solidFill>
                            <a:srgbClr val="000000"/>
                          </a:solidFill>
                          <a:effectLst/>
                          <a:latin typeface="Aptos Display" panose="020B0004020202020204" pitchFamily="34" charset="0"/>
                        </a:rPr>
                        <a:t>H45 Enabler:</a:t>
                      </a:r>
                      <a:r>
                        <a:rPr lang="en-GB" sz="1800" b="0" i="0" u="none" strike="noStrike" dirty="0">
                          <a:solidFill>
                            <a:srgbClr val="000000"/>
                          </a:solidFill>
                          <a:effectLst/>
                          <a:latin typeface="Aptos Display" panose="020B0004020202020204" pitchFamily="34" charset="0"/>
                        </a:rPr>
                        <a:t> WAST Falls Service linked to SPOA</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 10% reduction in  ambulance conveyance</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Measures: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•Process - ambulance arrivals at ED who have contacted SPOA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•Outcome - ambulance conveyance numbers daily/Care Home conveyance numbers daily                                          •Balancing - ambulance conveyance  AMU, SDEC, SAU, OPAU and ambulance handover time</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WAST pilot Falls Vehicle linked to SPOA commences 22nd June 26.</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0095691"/>
                  </a:ext>
                </a:extLst>
              </a:tr>
            </a:tbl>
          </a:graphicData>
        </a:graphic>
      </p:graphicFrame>
    </p:spTree>
    <p:extLst>
      <p:ext uri="{BB962C8B-B14F-4D97-AF65-F5344CB8AC3E}">
        <p14:creationId xmlns:p14="http://schemas.microsoft.com/office/powerpoint/2010/main" val="2091555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F1734-8B75-5C19-C9B4-E5A7811769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19DEE-5CC7-4922-2D56-C6756639420C}"/>
              </a:ext>
            </a:extLst>
          </p:cNvPr>
          <p:cNvSpPr>
            <a:spLocks noGrp="1"/>
          </p:cNvSpPr>
          <p:nvPr>
            <p:ph type="title"/>
          </p:nvPr>
        </p:nvSpPr>
        <p:spPr>
          <a:xfrm>
            <a:off x="527928" y="320724"/>
            <a:ext cx="20573820" cy="685792"/>
          </a:xfrm>
        </p:spPr>
        <p:txBody>
          <a:bodyPr/>
          <a:lstStyle/>
          <a:p>
            <a:r>
              <a:rPr lang="en-US" b="1" dirty="0">
                <a:latin typeface="Aptos" panose="020B0004020202020204" pitchFamily="34" charset="0"/>
              </a:rPr>
              <a:t>Urgent and Emergency Care System Plan Reporting</a:t>
            </a:r>
            <a:endParaRPr lang="en-US" dirty="0"/>
          </a:p>
        </p:txBody>
      </p:sp>
      <p:graphicFrame>
        <p:nvGraphicFramePr>
          <p:cNvPr id="7" name="Content Placeholder 6">
            <a:extLst>
              <a:ext uri="{FF2B5EF4-FFF2-40B4-BE49-F238E27FC236}">
                <a16:creationId xmlns:a16="http://schemas.microsoft.com/office/drawing/2014/main" id="{B421364B-47AA-33F3-DB36-0015A7006745}"/>
              </a:ext>
            </a:extLst>
          </p:cNvPr>
          <p:cNvGraphicFramePr>
            <a:graphicFrameLocks noGrp="1"/>
          </p:cNvGraphicFramePr>
          <p:nvPr>
            <p:ph idx="1"/>
          </p:nvPr>
        </p:nvGraphicFramePr>
        <p:xfrm>
          <a:off x="642225" y="1158915"/>
          <a:ext cx="18821239" cy="9747083"/>
        </p:xfrm>
        <a:graphic>
          <a:graphicData uri="http://schemas.openxmlformats.org/drawingml/2006/table">
            <a:tbl>
              <a:tblPr/>
              <a:tblGrid>
                <a:gridCol w="342899">
                  <a:extLst>
                    <a:ext uri="{9D8B030D-6E8A-4147-A177-3AD203B41FA5}">
                      <a16:colId xmlns:a16="http://schemas.microsoft.com/office/drawing/2014/main" val="2708553313"/>
                    </a:ext>
                  </a:extLst>
                </a:gridCol>
                <a:gridCol w="1812204">
                  <a:extLst>
                    <a:ext uri="{9D8B030D-6E8A-4147-A177-3AD203B41FA5}">
                      <a16:colId xmlns:a16="http://schemas.microsoft.com/office/drawing/2014/main" val="2003408553"/>
                    </a:ext>
                  </a:extLst>
                </a:gridCol>
                <a:gridCol w="2340976">
                  <a:extLst>
                    <a:ext uri="{9D8B030D-6E8A-4147-A177-3AD203B41FA5}">
                      <a16:colId xmlns:a16="http://schemas.microsoft.com/office/drawing/2014/main" val="383004437"/>
                    </a:ext>
                  </a:extLst>
                </a:gridCol>
                <a:gridCol w="1358619">
                  <a:extLst>
                    <a:ext uri="{9D8B030D-6E8A-4147-A177-3AD203B41FA5}">
                      <a16:colId xmlns:a16="http://schemas.microsoft.com/office/drawing/2014/main" val="1526595776"/>
                    </a:ext>
                  </a:extLst>
                </a:gridCol>
                <a:gridCol w="2507754">
                  <a:extLst>
                    <a:ext uri="{9D8B030D-6E8A-4147-A177-3AD203B41FA5}">
                      <a16:colId xmlns:a16="http://schemas.microsoft.com/office/drawing/2014/main" val="492600730"/>
                    </a:ext>
                  </a:extLst>
                </a:gridCol>
                <a:gridCol w="976328">
                  <a:extLst>
                    <a:ext uri="{9D8B030D-6E8A-4147-A177-3AD203B41FA5}">
                      <a16:colId xmlns:a16="http://schemas.microsoft.com/office/drawing/2014/main" val="3321347830"/>
                    </a:ext>
                  </a:extLst>
                </a:gridCol>
                <a:gridCol w="2765718">
                  <a:extLst>
                    <a:ext uri="{9D8B030D-6E8A-4147-A177-3AD203B41FA5}">
                      <a16:colId xmlns:a16="http://schemas.microsoft.com/office/drawing/2014/main" val="499467720"/>
                    </a:ext>
                  </a:extLst>
                </a:gridCol>
                <a:gridCol w="1027266">
                  <a:extLst>
                    <a:ext uri="{9D8B030D-6E8A-4147-A177-3AD203B41FA5}">
                      <a16:colId xmlns:a16="http://schemas.microsoft.com/office/drawing/2014/main" val="685346739"/>
                    </a:ext>
                  </a:extLst>
                </a:gridCol>
                <a:gridCol w="3498451">
                  <a:extLst>
                    <a:ext uri="{9D8B030D-6E8A-4147-A177-3AD203B41FA5}">
                      <a16:colId xmlns:a16="http://schemas.microsoft.com/office/drawing/2014/main" val="2230593573"/>
                    </a:ext>
                  </a:extLst>
                </a:gridCol>
                <a:gridCol w="1221225">
                  <a:extLst>
                    <a:ext uri="{9D8B030D-6E8A-4147-A177-3AD203B41FA5}">
                      <a16:colId xmlns:a16="http://schemas.microsoft.com/office/drawing/2014/main" val="503944953"/>
                    </a:ext>
                  </a:extLst>
                </a:gridCol>
                <a:gridCol w="969799">
                  <a:extLst>
                    <a:ext uri="{9D8B030D-6E8A-4147-A177-3AD203B41FA5}">
                      <a16:colId xmlns:a16="http://schemas.microsoft.com/office/drawing/2014/main" val="3272254650"/>
                    </a:ext>
                  </a:extLst>
                </a:gridCol>
              </a:tblGrid>
              <a:tr h="252153">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6293444">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b="0" i="1" u="none" strike="noStrike" dirty="0">
                          <a:solidFill>
                            <a:srgbClr val="000000"/>
                          </a:solidFill>
                          <a:effectLst/>
                          <a:latin typeface="+mn-lt"/>
                        </a:rPr>
                        <a:t>SERVICE TRANSFORMATION</a:t>
                      </a:r>
                    </a:p>
                  </a:txBody>
                  <a:tcPr marL="834" marR="834" marT="834"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rowSpan="2">
                  <a:txBody>
                    <a:bodyPr/>
                    <a:lstStyle/>
                    <a:p>
                      <a:pPr algn="l" rtl="0" fontAlgn="t">
                        <a:buNone/>
                      </a:pPr>
                      <a:r>
                        <a:rPr lang="en-GB" sz="1800" b="1" i="0" u="none" strike="noStrike" dirty="0">
                          <a:solidFill>
                            <a:srgbClr val="000000"/>
                          </a:solidFill>
                          <a:effectLst/>
                          <a:latin typeface="Aptos Display" panose="020B0004020202020204" pitchFamily="34" charset="0"/>
                        </a:rPr>
                        <a:t>SDEC and Acute Front Door Frailty Service</a:t>
                      </a:r>
                      <a:br>
                        <a:rPr lang="en-GB" sz="1800" b="1" i="0" u="none" strike="noStrike" dirty="0">
                          <a:solidFill>
                            <a:srgbClr val="000000"/>
                          </a:solidFill>
                          <a:effectLst/>
                          <a:latin typeface="Aptos Display" panose="020B0004020202020204" pitchFamily="34" charset="0"/>
                        </a:rPr>
                      </a:br>
                      <a:br>
                        <a:rPr lang="en-GB" sz="1800" b="1" i="0" u="none" strike="noStrike" dirty="0">
                          <a:solidFill>
                            <a:srgbClr val="000000"/>
                          </a:solidFill>
                          <a:effectLst/>
                          <a:latin typeface="Aptos Display" panose="020B0004020202020204" pitchFamily="34" charset="0"/>
                        </a:rPr>
                      </a:br>
                      <a:r>
                        <a:rPr lang="en-GB" sz="1800" b="1" i="0" u="none" strike="noStrike" dirty="0">
                          <a:solidFill>
                            <a:srgbClr val="7030A0"/>
                          </a:solidFill>
                          <a:effectLst/>
                          <a:latin typeface="Aptos Display" panose="020B0004020202020204" pitchFamily="34" charset="0"/>
                        </a:rPr>
                        <a:t>PILLAR 2: Front door &amp; first 72 hrs</a:t>
                      </a:r>
                      <a:endParaRPr lang="en-GB" sz="18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a:txBody>
                    <a:bodyPr/>
                    <a:lstStyle/>
                    <a:p>
                      <a:pPr algn="l" rtl="0" fontAlgn="t">
                        <a:buNone/>
                      </a:pPr>
                      <a:r>
                        <a:rPr lang="en-GB" sz="1600" b="1" i="0" u="none" strike="noStrike" dirty="0">
                          <a:solidFill>
                            <a:srgbClr val="000000"/>
                          </a:solidFill>
                          <a:effectLst/>
                          <a:latin typeface="Aptos Display" panose="020B0004020202020204" pitchFamily="34" charset="0"/>
                        </a:rPr>
                        <a:t>Aspirational Delivery</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Implement/ improve (subject to sufficient resource) SDEC and acute front door frailty services that delivers the recommendations set out in the NHS P&amp;I local health board SDEC reports (November 2025) </a:t>
                      </a:r>
                      <a:r>
                        <a:rPr lang="en-GB" sz="1600" b="0" i="0" u="none" strike="sngStrike" dirty="0">
                          <a:solidFill>
                            <a:srgbClr val="000000"/>
                          </a:solidFill>
                          <a:effectLst/>
                          <a:latin typeface="Aptos Display" panose="020B0004020202020204" pitchFamily="34" charset="0"/>
                        </a:rPr>
                        <a:t>by end of Q2.  </a:t>
                      </a:r>
                      <a:r>
                        <a:rPr lang="en-GB" sz="1600" b="0" i="0" u="none" strike="noStrike" dirty="0">
                          <a:solidFill>
                            <a:srgbClr val="000000"/>
                          </a:solidFill>
                          <a:effectLst/>
                          <a:latin typeface="Aptos Display" panose="020B0004020202020204" pitchFamily="34" charset="0"/>
                        </a:rPr>
                        <a:t>and addresses UEC Ministerial priorities to:</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•Increase community and ED referrals to medical SDEC services, discharging at least 80% on the same day of referral </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•Reduce emergency admissions of &gt;75s from emergency departments to hospital by 10- 15% on the 2025/2026 baseline by the end of December, sustained until the end of March 2027</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6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3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3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600" b="0" i="0" u="none" strike="noStrike" dirty="0">
                          <a:solidFill>
                            <a:srgbClr val="000000"/>
                          </a:solidFill>
                          <a:effectLst/>
                          <a:latin typeface="Aptos Display" panose="020B0004020202020204" pitchFamily="34" charset="0"/>
                        </a:rPr>
                        <a:t>Confirm level of resource available so as to develop services. Carry out PDSA activity so as to test system - level of available resource and PDSA results to drive future activity</a:t>
                      </a:r>
                      <a:br>
                        <a:rPr lang="en-GB" sz="1600" b="0" i="0" u="none" strike="noStrike" dirty="0">
                          <a:solidFill>
                            <a:srgbClr val="000000"/>
                          </a:solidFill>
                          <a:effectLst/>
                          <a:latin typeface="Aptos Display" panose="020B0004020202020204" pitchFamily="34" charset="0"/>
                        </a:rPr>
                      </a:br>
                      <a:endParaRPr lang="en-GB" sz="16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TBC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TBC</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TBC</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7906620"/>
                  </a:ext>
                </a:extLst>
              </a:tr>
              <a:tr h="2195376">
                <a:tc vMerge="1">
                  <a:txBody>
                    <a:bodyPr/>
                    <a:lstStyle/>
                    <a:p>
                      <a:endParaRPr lang="en-GB"/>
                    </a:p>
                  </a:txBody>
                  <a:tcPr/>
                </a:tc>
                <a:tc vMerge="1">
                  <a:txBody>
                    <a:bodyPr/>
                    <a:lstStyle/>
                    <a:p>
                      <a:endParaRPr lang="en-GB"/>
                    </a:p>
                  </a:txBody>
                  <a:tcPr/>
                </a:tc>
                <a:tc>
                  <a:txBody>
                    <a:bodyPr/>
                    <a:lstStyle/>
                    <a:p>
                      <a:pPr algn="l" rtl="0" fontAlgn="t">
                        <a:buNone/>
                      </a:pPr>
                      <a:r>
                        <a:rPr lang="en-GB" sz="1600" b="1" i="0" u="none" strike="noStrike" dirty="0">
                          <a:solidFill>
                            <a:srgbClr val="000000"/>
                          </a:solidFill>
                          <a:effectLst/>
                          <a:latin typeface="Aptos Display" panose="020B0004020202020204" pitchFamily="34" charset="0"/>
                        </a:rPr>
                        <a:t>H45 Enabler:</a:t>
                      </a:r>
                      <a:r>
                        <a:rPr lang="en-GB" sz="1600" b="0" i="0" u="none" strike="noStrike" dirty="0">
                          <a:solidFill>
                            <a:srgbClr val="000000"/>
                          </a:solidFill>
                          <a:effectLst/>
                          <a:latin typeface="Aptos Display" panose="020B0004020202020204" pitchFamily="34" charset="0"/>
                        </a:rPr>
                        <a:t> </a:t>
                      </a:r>
                      <a:r>
                        <a:rPr lang="en-GB" sz="1600" b="1" i="0" u="none" strike="noStrike" dirty="0">
                          <a:solidFill>
                            <a:srgbClr val="000000"/>
                          </a:solidFill>
                          <a:effectLst/>
                          <a:latin typeface="Aptos Display" panose="020B0004020202020204" pitchFamily="34" charset="0"/>
                        </a:rPr>
                        <a:t>Protect frailty assessment </a:t>
                      </a:r>
                      <a:r>
                        <a:rPr lang="en-GB" sz="1600" b="0" i="0" u="none" strike="noStrike" dirty="0">
                          <a:solidFill>
                            <a:srgbClr val="000000"/>
                          </a:solidFill>
                          <a:effectLst/>
                          <a:latin typeface="Aptos Display" panose="020B0004020202020204" pitchFamily="34" charset="0"/>
                        </a:rPr>
                        <a:t> to deliver 20 assessments/day with community service resource to support admission avoidance</a:t>
                      </a:r>
                      <a:endParaRPr lang="en-GB" sz="16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600" b="0" i="0" u="none" strike="noStrike" dirty="0">
                          <a:solidFill>
                            <a:srgbClr val="000000"/>
                          </a:solidFill>
                          <a:effectLst/>
                          <a:latin typeface="Aptos Display" panose="020B0004020202020204" pitchFamily="34" charset="0"/>
                        </a:rPr>
                        <a:t>Delivery as per Implementation to support  H45 from July 1st (Phased)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600" b="0" i="0" u="none" strike="noStrike" dirty="0">
                          <a:solidFill>
                            <a:srgbClr val="000000"/>
                          </a:solidFill>
                          <a:effectLst/>
                          <a:latin typeface="Aptos Display" panose="020B0004020202020204" pitchFamily="34" charset="0"/>
                        </a:rPr>
                        <a:t>20 pts per day-40% discharge rate</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3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600" b="0" i="0" u="none" strike="noStrike" dirty="0">
                          <a:solidFill>
                            <a:srgbClr val="000000"/>
                          </a:solidFill>
                          <a:effectLst/>
                          <a:latin typeface="Aptos Display" panose="020B0004020202020204" pitchFamily="34" charset="0"/>
                        </a:rPr>
                        <a:t>•Agree priority area for allocation of rapid access to community resource to be implemented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7393401"/>
                  </a:ext>
                </a:extLst>
              </a:tr>
            </a:tbl>
          </a:graphicData>
        </a:graphic>
      </p:graphicFrame>
    </p:spTree>
    <p:extLst>
      <p:ext uri="{BB962C8B-B14F-4D97-AF65-F5344CB8AC3E}">
        <p14:creationId xmlns:p14="http://schemas.microsoft.com/office/powerpoint/2010/main" val="3818394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9D8CF-2623-DA67-92E5-317C6A0DE7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F2045-2341-B3BD-52E7-5D05C9C4EDAC}"/>
              </a:ext>
            </a:extLst>
          </p:cNvPr>
          <p:cNvSpPr>
            <a:spLocks noGrp="1"/>
          </p:cNvSpPr>
          <p:nvPr>
            <p:ph type="title"/>
          </p:nvPr>
        </p:nvSpPr>
        <p:spPr>
          <a:xfrm>
            <a:off x="527928" y="320724"/>
            <a:ext cx="20573820" cy="685792"/>
          </a:xfrm>
        </p:spPr>
        <p:txBody>
          <a:bodyPr/>
          <a:lstStyle/>
          <a:p>
            <a:r>
              <a:rPr lang="en-US" b="1" dirty="0">
                <a:latin typeface="Aptos" panose="020B0004020202020204" pitchFamily="34" charset="0"/>
              </a:rPr>
              <a:t>Urgent and Emergency Care System Plan Reporting</a:t>
            </a:r>
            <a:endParaRPr lang="en-US" dirty="0"/>
          </a:p>
        </p:txBody>
      </p:sp>
      <p:graphicFrame>
        <p:nvGraphicFramePr>
          <p:cNvPr id="7" name="Content Placeholder 6">
            <a:extLst>
              <a:ext uri="{FF2B5EF4-FFF2-40B4-BE49-F238E27FC236}">
                <a16:creationId xmlns:a16="http://schemas.microsoft.com/office/drawing/2014/main" id="{7CEBB7F7-A8A9-C04F-A631-A06FE623A04D}"/>
              </a:ext>
            </a:extLst>
          </p:cNvPr>
          <p:cNvGraphicFramePr>
            <a:graphicFrameLocks noGrp="1"/>
          </p:cNvGraphicFramePr>
          <p:nvPr>
            <p:ph idx="1"/>
          </p:nvPr>
        </p:nvGraphicFramePr>
        <p:xfrm>
          <a:off x="642225" y="1158915"/>
          <a:ext cx="19030012" cy="10075368"/>
        </p:xfrm>
        <a:graphic>
          <a:graphicData uri="http://schemas.openxmlformats.org/drawingml/2006/table">
            <a:tbl>
              <a:tblPr/>
              <a:tblGrid>
                <a:gridCol w="551676">
                  <a:extLst>
                    <a:ext uri="{9D8B030D-6E8A-4147-A177-3AD203B41FA5}">
                      <a16:colId xmlns:a16="http://schemas.microsoft.com/office/drawing/2014/main" val="2523370758"/>
                    </a:ext>
                  </a:extLst>
                </a:gridCol>
                <a:gridCol w="1812204">
                  <a:extLst>
                    <a:ext uri="{9D8B030D-6E8A-4147-A177-3AD203B41FA5}">
                      <a16:colId xmlns:a16="http://schemas.microsoft.com/office/drawing/2014/main" val="2003408553"/>
                    </a:ext>
                  </a:extLst>
                </a:gridCol>
                <a:gridCol w="2340976">
                  <a:extLst>
                    <a:ext uri="{9D8B030D-6E8A-4147-A177-3AD203B41FA5}">
                      <a16:colId xmlns:a16="http://schemas.microsoft.com/office/drawing/2014/main" val="383004437"/>
                    </a:ext>
                  </a:extLst>
                </a:gridCol>
                <a:gridCol w="927599">
                  <a:extLst>
                    <a:ext uri="{9D8B030D-6E8A-4147-A177-3AD203B41FA5}">
                      <a16:colId xmlns:a16="http://schemas.microsoft.com/office/drawing/2014/main" val="1526595776"/>
                    </a:ext>
                  </a:extLst>
                </a:gridCol>
                <a:gridCol w="2938774">
                  <a:extLst>
                    <a:ext uri="{9D8B030D-6E8A-4147-A177-3AD203B41FA5}">
                      <a16:colId xmlns:a16="http://schemas.microsoft.com/office/drawing/2014/main" val="492600730"/>
                    </a:ext>
                  </a:extLst>
                </a:gridCol>
                <a:gridCol w="976328">
                  <a:extLst>
                    <a:ext uri="{9D8B030D-6E8A-4147-A177-3AD203B41FA5}">
                      <a16:colId xmlns:a16="http://schemas.microsoft.com/office/drawing/2014/main" val="3321347830"/>
                    </a:ext>
                  </a:extLst>
                </a:gridCol>
                <a:gridCol w="3320602">
                  <a:extLst>
                    <a:ext uri="{9D8B030D-6E8A-4147-A177-3AD203B41FA5}">
                      <a16:colId xmlns:a16="http://schemas.microsoft.com/office/drawing/2014/main" val="499467720"/>
                    </a:ext>
                  </a:extLst>
                </a:gridCol>
                <a:gridCol w="1205114">
                  <a:extLst>
                    <a:ext uri="{9D8B030D-6E8A-4147-A177-3AD203B41FA5}">
                      <a16:colId xmlns:a16="http://schemas.microsoft.com/office/drawing/2014/main" val="685346739"/>
                    </a:ext>
                  </a:extLst>
                </a:gridCol>
                <a:gridCol w="3195231">
                  <a:extLst>
                    <a:ext uri="{9D8B030D-6E8A-4147-A177-3AD203B41FA5}">
                      <a16:colId xmlns:a16="http://schemas.microsoft.com/office/drawing/2014/main" val="2230593573"/>
                    </a:ext>
                  </a:extLst>
                </a:gridCol>
                <a:gridCol w="880754">
                  <a:extLst>
                    <a:ext uri="{9D8B030D-6E8A-4147-A177-3AD203B41FA5}">
                      <a16:colId xmlns:a16="http://schemas.microsoft.com/office/drawing/2014/main" val="503944953"/>
                    </a:ext>
                  </a:extLst>
                </a:gridCol>
                <a:gridCol w="880754">
                  <a:extLst>
                    <a:ext uri="{9D8B030D-6E8A-4147-A177-3AD203B41FA5}">
                      <a16:colId xmlns:a16="http://schemas.microsoft.com/office/drawing/2014/main" val="3272254650"/>
                    </a:ext>
                  </a:extLst>
                </a:gridCol>
              </a:tblGrid>
              <a:tr h="503472">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br>
                        <a:rPr lang="en-GB" sz="1600" b="1" i="0" u="none" strike="noStrike" dirty="0">
                          <a:solidFill>
                            <a:schemeClr val="bg1"/>
                          </a:solidFill>
                          <a:effectLst/>
                          <a:latin typeface="+mn-lt"/>
                        </a:rPr>
                      </a:br>
                      <a:endParaRPr lang="en-GB" sz="1600" b="1" i="0" u="none" strike="noStrike" dirty="0">
                        <a:solidFill>
                          <a:schemeClr val="bg1"/>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4785531">
                <a:tc rowSpan="2">
                  <a:txBody>
                    <a:bodyPr/>
                    <a:lstStyle/>
                    <a:p>
                      <a:pPr algn="ctr"/>
                      <a:r>
                        <a:rPr lang="en-GB" sz="3000" dirty="0"/>
                        <a:t>SERVICE TRANSFORMATION</a:t>
                      </a:r>
                    </a:p>
                    <a:p>
                      <a:pPr algn="ctr"/>
                      <a:endParaRPr sz="3000" dirty="0"/>
                    </a:p>
                  </a:txBody>
                  <a:tcPr marL="1377" marR="1377" marT="1377"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rowSpan="2">
                  <a:txBody>
                    <a:bodyPr/>
                    <a:lstStyle/>
                    <a:p>
                      <a:pPr algn="l" rtl="0" fontAlgn="t">
                        <a:buNone/>
                      </a:pPr>
                      <a:r>
                        <a:rPr lang="en-GB" sz="1800" b="1" i="0" u="none" strike="noStrike" dirty="0">
                          <a:solidFill>
                            <a:srgbClr val="000000"/>
                          </a:solidFill>
                          <a:effectLst/>
                          <a:latin typeface="Aptos Display" panose="020B0004020202020204" pitchFamily="34" charset="0"/>
                        </a:rPr>
                        <a:t>Acute and Community Hospital ‘Back Door’ flow</a:t>
                      </a:r>
                      <a:br>
                        <a:rPr lang="en-GB" sz="1800" b="1" i="0" u="none" strike="noStrike" dirty="0">
                          <a:solidFill>
                            <a:srgbClr val="000000"/>
                          </a:solidFill>
                          <a:effectLst/>
                          <a:latin typeface="Aptos Display" panose="020B0004020202020204" pitchFamily="34" charset="0"/>
                        </a:rPr>
                      </a:br>
                      <a:br>
                        <a:rPr lang="en-GB" sz="1800" b="1" i="0" u="none" strike="noStrike" dirty="0">
                          <a:solidFill>
                            <a:srgbClr val="000000"/>
                          </a:solidFill>
                          <a:effectLst/>
                          <a:latin typeface="Aptos Display" panose="020B0004020202020204" pitchFamily="34" charset="0"/>
                        </a:rPr>
                      </a:br>
                      <a:r>
                        <a:rPr lang="en-GB" sz="1800" b="1" i="0" u="none" strike="noStrike" dirty="0">
                          <a:solidFill>
                            <a:srgbClr val="7030A0"/>
                          </a:solidFill>
                          <a:effectLst/>
                          <a:latin typeface="Aptos Display" panose="020B0004020202020204" pitchFamily="34" charset="0"/>
                        </a:rPr>
                        <a:t>PILLAR 3: Ward based flow and discharge</a:t>
                      </a:r>
                      <a:endParaRPr lang="en-GB" sz="18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a:txBody>
                    <a:bodyPr/>
                    <a:lstStyle/>
                    <a:p>
                      <a:pPr algn="l" rtl="0" fontAlgn="t">
                        <a:buNone/>
                      </a:pPr>
                      <a:r>
                        <a:rPr lang="en-GB" sz="1600" b="1" i="0" u="none" strike="noStrike" dirty="0">
                          <a:solidFill>
                            <a:srgbClr val="000000"/>
                          </a:solidFill>
                          <a:effectLst/>
                          <a:latin typeface="Aptos Display" panose="020B0004020202020204" pitchFamily="34" charset="0"/>
                        </a:rPr>
                        <a:t>Aspirational Delivery</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 Implement (</a:t>
                      </a:r>
                      <a:r>
                        <a:rPr lang="en-GB" sz="1600" b="0" i="0" u="sng" strike="noStrike" dirty="0">
                          <a:solidFill>
                            <a:srgbClr val="000000"/>
                          </a:solidFill>
                          <a:effectLst/>
                          <a:latin typeface="Aptos Display" panose="020B0004020202020204" pitchFamily="34" charset="0"/>
                        </a:rPr>
                        <a:t>subject to sufficient resource</a:t>
                      </a:r>
                      <a:r>
                        <a:rPr lang="en-GB" sz="1600" b="0" i="0" u="none" strike="noStrike" dirty="0">
                          <a:solidFill>
                            <a:srgbClr val="000000"/>
                          </a:solidFill>
                          <a:effectLst/>
                          <a:latin typeface="Aptos Display" panose="020B0004020202020204" pitchFamily="34" charset="0"/>
                        </a:rPr>
                        <a:t>) the Optimal Hospital Flow Framework and realise outcomes of:</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•Consistently realise 33% of discharges by midday </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•Achieve a minimum of 20% of total weekly discharges on weekends (Saturday and Sunday) by the end of December 2026, and exceed 25% by the end of March 2027, while maintaining mid-week discharge volumes at current levels.</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•POCD targets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Trial Flow Team (1x B8b and 1x B6) for confirmed 3 months initially - after that confirm way forward to carry out activity that will positively work to national targets</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TBC - resource dependent. Hoped that Flow Team can be continued post Q1  and continue improvement activity</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a:solidFill>
                            <a:schemeClr val="tx1"/>
                          </a:solidFill>
                          <a:effectLst/>
                          <a:latin typeface="+mn-lt"/>
                        </a:rPr>
                        <a:t>TBC</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TBC</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66301042"/>
                  </a:ext>
                </a:extLst>
              </a:tr>
              <a:tr h="3780255">
                <a:tc vMerge="1">
                  <a:txBody>
                    <a:bodyPr/>
                    <a:lstStyle/>
                    <a:p>
                      <a:endParaRPr lang="en-GB"/>
                    </a:p>
                  </a:txBody>
                  <a:tcPr/>
                </a:tc>
                <a:tc vMerge="1">
                  <a:txBody>
                    <a:bodyPr/>
                    <a:lstStyle/>
                    <a:p>
                      <a:endParaRPr lang="en-GB"/>
                    </a:p>
                  </a:txBody>
                  <a:tcPr/>
                </a:tc>
                <a:tc>
                  <a:txBody>
                    <a:bodyPr/>
                    <a:lstStyle/>
                    <a:p>
                      <a:pPr algn="l" rtl="0" fontAlgn="t">
                        <a:buNone/>
                      </a:pPr>
                      <a:r>
                        <a:rPr lang="en-GB" sz="1600" b="1" i="0" u="none" strike="noStrike" dirty="0">
                          <a:solidFill>
                            <a:srgbClr val="000000"/>
                          </a:solidFill>
                          <a:effectLst/>
                          <a:latin typeface="Aptos Display" panose="020B0004020202020204" pitchFamily="34" charset="0"/>
                        </a:rPr>
                        <a:t>H45 Enabler: Discharge  Support.</a:t>
                      </a:r>
                      <a:r>
                        <a:rPr lang="en-GB" sz="1600" b="0" i="0" u="none" strike="noStrike" dirty="0">
                          <a:solidFill>
                            <a:srgbClr val="000000"/>
                          </a:solidFill>
                          <a:effectLst/>
                          <a:latin typeface="Aptos Display" panose="020B0004020202020204" pitchFamily="34" charset="0"/>
                        </a:rPr>
                        <a:t> Key actions include:</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•Improve NEPTS usage (process &amp; timeliness). •Increase discharge lounge capacity across all sites supported by a clear understanding of discharges and transfers required across all wards (health board wide) and LA to ensure flow form ED possible. </a:t>
                      </a:r>
                      <a:br>
                        <a:rPr lang="en-GB" sz="1600" b="0" i="0" u="none" strike="noStrike" dirty="0">
                          <a:solidFill>
                            <a:srgbClr val="000000"/>
                          </a:solidFill>
                          <a:effectLst/>
                          <a:latin typeface="Aptos Display" panose="020B0004020202020204" pitchFamily="34" charset="0"/>
                        </a:rPr>
                      </a:br>
                      <a:r>
                        <a:rPr lang="en-GB" sz="1600" b="0" i="0" u="none" strike="noStrike" dirty="0">
                          <a:solidFill>
                            <a:srgbClr val="000000"/>
                          </a:solidFill>
                          <a:effectLst/>
                          <a:latin typeface="Aptos Display" panose="020B0004020202020204" pitchFamily="34" charset="0"/>
                        </a:rPr>
                        <a:t>•Improve the IDH function</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Delivery as per Implementation to support  H45 from July 1st (Phased)</a:t>
                      </a:r>
                      <a:br>
                        <a:rPr lang="en-GB" sz="1800" b="0" i="0" u="none" strike="noStrike" dirty="0">
                          <a:solidFill>
                            <a:srgbClr val="000000"/>
                          </a:solidFill>
                          <a:effectLst/>
                          <a:latin typeface="Aptos Display" panose="020B0004020202020204" pitchFamily="34" charset="0"/>
                        </a:rPr>
                      </a:b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NEPTS - Aim to book 6 patient journeys before midday</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D/C Lounge - All transfers prebooked and conveyed before midday</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IDH - Admission avoidance with support at home from community services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•Discharge lounge relocated to AMU Yellow zone – 15th June</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•IDH development underway (resource neutral)</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•Confirmed NEPTS support following workshop and implemented as agreed</a:t>
                      </a:r>
                      <a:br>
                        <a:rPr lang="en-GB" sz="1800" b="0" i="0" u="none" strike="noStrike" dirty="0">
                          <a:solidFill>
                            <a:srgbClr val="000000"/>
                          </a:solidFill>
                          <a:effectLst/>
                          <a:latin typeface="Aptos Display" panose="020B0004020202020204" pitchFamily="34" charset="0"/>
                        </a:rPr>
                      </a:b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TBC</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TBC</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2726460"/>
                  </a:ext>
                </a:extLst>
              </a:tr>
            </a:tbl>
          </a:graphicData>
        </a:graphic>
      </p:graphicFrame>
    </p:spTree>
    <p:extLst>
      <p:ext uri="{BB962C8B-B14F-4D97-AF65-F5344CB8AC3E}">
        <p14:creationId xmlns:p14="http://schemas.microsoft.com/office/powerpoint/2010/main" val="2294535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41AB-0126-808E-DD36-51FBBFC47B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8BE98-77D0-C8C5-A05B-80F154A72651}"/>
              </a:ext>
            </a:extLst>
          </p:cNvPr>
          <p:cNvSpPr>
            <a:spLocks noGrp="1"/>
          </p:cNvSpPr>
          <p:nvPr>
            <p:ph type="title"/>
          </p:nvPr>
        </p:nvSpPr>
        <p:spPr>
          <a:xfrm>
            <a:off x="527928" y="320724"/>
            <a:ext cx="20573820" cy="685792"/>
          </a:xfrm>
        </p:spPr>
        <p:txBody>
          <a:bodyPr/>
          <a:lstStyle/>
          <a:p>
            <a:r>
              <a:rPr lang="en-US" b="1" dirty="0">
                <a:latin typeface="Aptos" panose="020B0004020202020204" pitchFamily="34" charset="0"/>
              </a:rPr>
              <a:t>Urgent and Emergency Care System Plan Reporting</a:t>
            </a:r>
            <a:endParaRPr lang="en-US" dirty="0"/>
          </a:p>
        </p:txBody>
      </p:sp>
      <p:graphicFrame>
        <p:nvGraphicFramePr>
          <p:cNvPr id="7" name="Content Placeholder 6">
            <a:extLst>
              <a:ext uri="{FF2B5EF4-FFF2-40B4-BE49-F238E27FC236}">
                <a16:creationId xmlns:a16="http://schemas.microsoft.com/office/drawing/2014/main" id="{65140464-369F-9C63-0AB9-21552C96C02B}"/>
              </a:ext>
            </a:extLst>
          </p:cNvPr>
          <p:cNvGraphicFramePr>
            <a:graphicFrameLocks noGrp="1"/>
          </p:cNvGraphicFramePr>
          <p:nvPr>
            <p:ph idx="1"/>
          </p:nvPr>
        </p:nvGraphicFramePr>
        <p:xfrm>
          <a:off x="642225" y="1158916"/>
          <a:ext cx="18821235" cy="5862248"/>
        </p:xfrm>
        <a:graphic>
          <a:graphicData uri="http://schemas.openxmlformats.org/drawingml/2006/table">
            <a:tbl>
              <a:tblPr/>
              <a:tblGrid>
                <a:gridCol w="342899">
                  <a:extLst>
                    <a:ext uri="{9D8B030D-6E8A-4147-A177-3AD203B41FA5}">
                      <a16:colId xmlns:a16="http://schemas.microsoft.com/office/drawing/2014/main" val="2523370758"/>
                    </a:ext>
                  </a:extLst>
                </a:gridCol>
                <a:gridCol w="1812204">
                  <a:extLst>
                    <a:ext uri="{9D8B030D-6E8A-4147-A177-3AD203B41FA5}">
                      <a16:colId xmlns:a16="http://schemas.microsoft.com/office/drawing/2014/main" val="2003408553"/>
                    </a:ext>
                  </a:extLst>
                </a:gridCol>
                <a:gridCol w="2340976">
                  <a:extLst>
                    <a:ext uri="{9D8B030D-6E8A-4147-A177-3AD203B41FA5}">
                      <a16:colId xmlns:a16="http://schemas.microsoft.com/office/drawing/2014/main" val="383004437"/>
                    </a:ext>
                  </a:extLst>
                </a:gridCol>
                <a:gridCol w="927599">
                  <a:extLst>
                    <a:ext uri="{9D8B030D-6E8A-4147-A177-3AD203B41FA5}">
                      <a16:colId xmlns:a16="http://schemas.microsoft.com/office/drawing/2014/main" val="1526595776"/>
                    </a:ext>
                  </a:extLst>
                </a:gridCol>
                <a:gridCol w="2938774">
                  <a:extLst>
                    <a:ext uri="{9D8B030D-6E8A-4147-A177-3AD203B41FA5}">
                      <a16:colId xmlns:a16="http://schemas.microsoft.com/office/drawing/2014/main" val="492600730"/>
                    </a:ext>
                  </a:extLst>
                </a:gridCol>
                <a:gridCol w="976328">
                  <a:extLst>
                    <a:ext uri="{9D8B030D-6E8A-4147-A177-3AD203B41FA5}">
                      <a16:colId xmlns:a16="http://schemas.microsoft.com/office/drawing/2014/main" val="3321347830"/>
                    </a:ext>
                  </a:extLst>
                </a:gridCol>
                <a:gridCol w="3320602">
                  <a:extLst>
                    <a:ext uri="{9D8B030D-6E8A-4147-A177-3AD203B41FA5}">
                      <a16:colId xmlns:a16="http://schemas.microsoft.com/office/drawing/2014/main" val="499467720"/>
                    </a:ext>
                  </a:extLst>
                </a:gridCol>
                <a:gridCol w="1205114">
                  <a:extLst>
                    <a:ext uri="{9D8B030D-6E8A-4147-A177-3AD203B41FA5}">
                      <a16:colId xmlns:a16="http://schemas.microsoft.com/office/drawing/2014/main" val="685346739"/>
                    </a:ext>
                  </a:extLst>
                </a:gridCol>
                <a:gridCol w="3195231">
                  <a:extLst>
                    <a:ext uri="{9D8B030D-6E8A-4147-A177-3AD203B41FA5}">
                      <a16:colId xmlns:a16="http://schemas.microsoft.com/office/drawing/2014/main" val="2230593573"/>
                    </a:ext>
                  </a:extLst>
                </a:gridCol>
                <a:gridCol w="880754">
                  <a:extLst>
                    <a:ext uri="{9D8B030D-6E8A-4147-A177-3AD203B41FA5}">
                      <a16:colId xmlns:a16="http://schemas.microsoft.com/office/drawing/2014/main" val="503944953"/>
                    </a:ext>
                  </a:extLst>
                </a:gridCol>
                <a:gridCol w="880754">
                  <a:extLst>
                    <a:ext uri="{9D8B030D-6E8A-4147-A177-3AD203B41FA5}">
                      <a16:colId xmlns:a16="http://schemas.microsoft.com/office/drawing/2014/main" val="3272254650"/>
                    </a:ext>
                  </a:extLst>
                </a:gridCol>
              </a:tblGrid>
              <a:tr h="503472">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br>
                        <a:rPr lang="en-GB" sz="1600" b="1" i="0" u="none" strike="noStrike" dirty="0">
                          <a:solidFill>
                            <a:schemeClr val="bg1"/>
                          </a:solidFill>
                          <a:effectLst/>
                          <a:latin typeface="+mn-lt"/>
                        </a:rPr>
                      </a:br>
                      <a:endParaRPr lang="en-GB" sz="1600" b="1" i="0" u="none" strike="noStrike" dirty="0">
                        <a:solidFill>
                          <a:schemeClr val="bg1"/>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563373">
                <a:tc rowSpan="3">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a:ln>
                            <a:noFill/>
                          </a:ln>
                          <a:solidFill>
                            <a:srgbClr val="000000"/>
                          </a:solidFill>
                          <a:effectLst/>
                          <a:uLnTx/>
                          <a:uFillTx/>
                          <a:latin typeface="Aptos" panose="02110004020202020204"/>
                          <a:ea typeface="+mn-ea"/>
                          <a:cs typeface="+mn-cs"/>
                        </a:rPr>
                        <a:t>SERVICE TRANSFORMATION</a:t>
                      </a:r>
                    </a:p>
                  </a:txBody>
                  <a:tcPr marL="834" marR="834" marT="834"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rowSpan="3">
                  <a:txBody>
                    <a:bodyPr/>
                    <a:lstStyle/>
                    <a:p>
                      <a:pPr algn="l" rtl="0" fontAlgn="t">
                        <a:buNone/>
                      </a:pPr>
                      <a:r>
                        <a:rPr lang="en-GB" sz="1800" b="1" i="0" u="none" strike="noStrike" dirty="0">
                          <a:solidFill>
                            <a:srgbClr val="000000"/>
                          </a:solidFill>
                          <a:effectLst/>
                          <a:latin typeface="Aptos Display" panose="020B0004020202020204" pitchFamily="34" charset="0"/>
                        </a:rPr>
                        <a:t>Communities and Older Peoples Strategy</a:t>
                      </a:r>
                      <a:br>
                        <a:rPr lang="en-GB" sz="1800" b="1" i="0" u="none" strike="noStrike" dirty="0">
                          <a:solidFill>
                            <a:srgbClr val="000000"/>
                          </a:solidFill>
                          <a:effectLst/>
                          <a:latin typeface="Aptos Display" panose="020B0004020202020204" pitchFamily="34" charset="0"/>
                        </a:rPr>
                      </a:br>
                      <a:br>
                        <a:rPr lang="en-GB" sz="1800" b="1" i="0" u="none" strike="noStrike" dirty="0">
                          <a:solidFill>
                            <a:srgbClr val="000000"/>
                          </a:solidFill>
                          <a:effectLst/>
                          <a:latin typeface="Aptos Display" panose="020B0004020202020204" pitchFamily="34" charset="0"/>
                        </a:rPr>
                      </a:br>
                      <a:endParaRPr lang="en-GB" sz="18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Strategy – approved 2025/26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3">
                  <a:txBody>
                    <a:bodyPr/>
                    <a:lstStyle/>
                    <a:p>
                      <a:pPr algn="l" rtl="0" fontAlgn="t">
                        <a:buNone/>
                      </a:pPr>
                      <a:r>
                        <a:rPr lang="en-GB" sz="1600" b="0" i="0" u="none" strike="noStrike" dirty="0">
                          <a:solidFill>
                            <a:schemeClr val="tx1"/>
                          </a:solidFill>
                          <a:effectLst/>
                          <a:latin typeface="+mn-lt"/>
                        </a:rPr>
                        <a:t>Mar-27</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3">
                  <a:txBody>
                    <a:bodyPr/>
                    <a:lstStyle/>
                    <a:p>
                      <a:pPr algn="l" rtl="0" fontAlgn="t">
                        <a:buNone/>
                      </a:pPr>
                      <a:r>
                        <a:rPr lang="en-GB" sz="1800" b="0" i="0" u="none" strike="noStrike" dirty="0">
                          <a:solidFill>
                            <a:srgbClr val="000000"/>
                          </a:solidFill>
                          <a:effectLst/>
                          <a:latin typeface="Aptos Display" panose="020B0004020202020204" pitchFamily="34" charset="0"/>
                        </a:rPr>
                        <a:t>Year 1 - planning. Outcomes will be around governance and having workstreams in place.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3">
                  <a:txBody>
                    <a:bodyPr/>
                    <a:lstStyle/>
                    <a:p>
                      <a:pPr algn="l" rtl="0" fontAlgn="t">
                        <a:buNone/>
                      </a:pPr>
                      <a:endParaRPr lang="en-GB" sz="1800" b="0" i="0" u="none" strike="noStrike" dirty="0">
                        <a:solidFill>
                          <a:srgbClr val="FF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3">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Aptos Display" panose="020B0004020202020204" pitchFamily="34" charset="0"/>
                        </a:rPr>
                        <a:t>Programme Board approval/ RPB presentation </a:t>
                      </a:r>
                    </a:p>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3">
                  <a:txBody>
                    <a:bodyPr/>
                    <a:lstStyle/>
                    <a:p>
                      <a:pPr algn="l" rtl="0"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3">
                  <a:txBody>
                    <a:bodyPr/>
                    <a:lstStyle/>
                    <a:p>
                      <a:pPr algn="l" fontAlgn="t">
                        <a:buNone/>
                      </a:pPr>
                      <a:r>
                        <a:rPr lang="en-GB" sz="1800" b="0" i="0" u="none" strike="noStrike" dirty="0">
                          <a:solidFill>
                            <a:srgbClr val="000000"/>
                          </a:solidFill>
                          <a:effectLst/>
                          <a:latin typeface="Aptos Display" panose="020B0004020202020204" pitchFamily="34" charset="0"/>
                        </a:rPr>
                        <a:t>Cluster engagement / RPB approval.</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3">
                  <a:txBody>
                    <a:bodyPr/>
                    <a:lstStyle/>
                    <a:p>
                      <a:pPr algn="l" fontAlgn="t">
                        <a:buNone/>
                      </a:pPr>
                      <a:r>
                        <a:rPr lang="en-GB" sz="1800" b="0" i="0" u="none" strike="noStrike">
                          <a:solidFill>
                            <a:srgbClr val="000000"/>
                          </a:solidFill>
                          <a:effectLst/>
                          <a:latin typeface="Aptos Display" panose="020B0004020202020204" pitchFamily="34" charset="0"/>
                        </a:rPr>
                        <a:t>Establish workstreams and agree membership</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3">
                  <a:txBody>
                    <a:bodyPr/>
                    <a:lstStyle/>
                    <a:p>
                      <a:pPr algn="l" fontAlgn="t">
                        <a:buNone/>
                      </a:pPr>
                      <a:r>
                        <a:rPr lang="en-GB" sz="1800" b="0" i="0" u="none" strike="noStrike" dirty="0">
                          <a:solidFill>
                            <a:srgbClr val="000000"/>
                          </a:solidFill>
                          <a:effectLst/>
                          <a:latin typeface="Aptos Display" panose="020B0004020202020204" pitchFamily="34" charset="0"/>
                        </a:rPr>
                        <a:t>Develop action plans and milestones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9165781"/>
                  </a:ext>
                </a:extLst>
              </a:tr>
              <a:tr h="737863">
                <a:tc vMerge="1">
                  <a:txBody>
                    <a:bodyPr/>
                    <a:lstStyle/>
                    <a:p>
                      <a:endParaRPr lang="en-GB"/>
                    </a:p>
                  </a:txBody>
                  <a:tcPr/>
                </a:tc>
                <a:tc vMerge="1">
                  <a:txBody>
                    <a:bodyPr/>
                    <a:lstStyle/>
                    <a:p>
                      <a:endParaRPr lang="en-GB"/>
                    </a:p>
                  </a:txBody>
                  <a:tcPr/>
                </a:tc>
                <a:tc>
                  <a:txBody>
                    <a:bodyPr/>
                    <a:lstStyle/>
                    <a:p>
                      <a:pPr algn="l" rtl="0" fontAlgn="t">
                        <a:buNone/>
                      </a:pPr>
                      <a:r>
                        <a:rPr lang="en-GB" sz="1800" b="0" i="0" u="none" strike="noStrike">
                          <a:solidFill>
                            <a:srgbClr val="000000"/>
                          </a:solidFill>
                          <a:effectLst/>
                          <a:latin typeface="Aptos Display" panose="020B0004020202020204" pitchFamily="34" charset="0"/>
                        </a:rPr>
                        <a:t>Establish workstreams for agreed areas of work</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l" rtl="0" fontAlgn="t">
                        <a:buNone/>
                      </a:pPr>
                      <a:endParaRPr lang="en-GB" sz="1000" b="0" i="0" u="none" strike="noStrike" dirty="0">
                        <a:solidFill>
                          <a:schemeClr val="tx1"/>
                        </a:solidFill>
                        <a:effectLst/>
                        <a:latin typeface="+mn-lt"/>
                      </a:endParaRPr>
                    </a:p>
                  </a:txBody>
                  <a:tcPr marL="506" marR="506" marT="506"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000" b="0" i="0" u="none" strike="noStrike" dirty="0">
                        <a:solidFill>
                          <a:schemeClr val="tx1"/>
                        </a:solidFill>
                        <a:effectLst/>
                        <a:latin typeface="+mn-lt"/>
                      </a:endParaRPr>
                    </a:p>
                  </a:txBody>
                  <a:tcPr marL="506" marR="506" marT="506"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000" b="0" i="0" u="none" strike="noStrike" dirty="0">
                        <a:solidFill>
                          <a:schemeClr val="tx1"/>
                        </a:solidFill>
                        <a:effectLst/>
                        <a:latin typeface="+mn-lt"/>
                      </a:endParaRPr>
                    </a:p>
                  </a:txBody>
                  <a:tcPr marL="506" marR="506" marT="506"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1284557"/>
                  </a:ext>
                </a:extLst>
              </a:tr>
              <a:tr h="3051430">
                <a:tc vMerge="1">
                  <a:txBody>
                    <a:bodyPr/>
                    <a:lstStyle/>
                    <a:p>
                      <a:endParaRPr lang="en-GB"/>
                    </a:p>
                  </a:txBody>
                  <a:tcPr/>
                </a:tc>
                <a:tc vMerge="1">
                  <a:txBody>
                    <a:bodyPr/>
                    <a:lstStyle/>
                    <a:p>
                      <a:endParaRPr lang="en-GB"/>
                    </a:p>
                  </a:txBody>
                  <a:tcPr/>
                </a:tc>
                <a:tc>
                  <a:txBody>
                    <a:bodyPr/>
                    <a:lstStyle/>
                    <a:p>
                      <a:pPr algn="l" rtl="0" fontAlgn="t">
                        <a:buNone/>
                      </a:pPr>
                      <a:r>
                        <a:rPr lang="en-GB" sz="1800" b="0" i="0" u="none" strike="noStrike" dirty="0">
                          <a:solidFill>
                            <a:srgbClr val="000000"/>
                          </a:solidFill>
                          <a:effectLst/>
                          <a:latin typeface="Aptos Display" panose="020B0004020202020204" pitchFamily="34" charset="0"/>
                        </a:rPr>
                        <a:t>Develop Action and Delivery plan/  timescales for 2026/27 (It has been agreed at C&amp;OP that immediate priority is the delivery of the Community Services Review, therefore this work will be picked up later in the financial year.)</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l" rtl="0" fontAlgn="t">
                        <a:buNone/>
                      </a:pPr>
                      <a:endParaRPr lang="en-GB" sz="1000" b="0" i="0" u="none" strike="noStrike" dirty="0">
                        <a:solidFill>
                          <a:schemeClr val="tx1"/>
                        </a:solidFill>
                        <a:effectLst/>
                        <a:latin typeface="+mn-lt"/>
                      </a:endParaRPr>
                    </a:p>
                  </a:txBody>
                  <a:tcPr marL="506" marR="506" marT="506"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000" b="0" i="0" u="none" strike="noStrike" dirty="0">
                        <a:solidFill>
                          <a:schemeClr val="tx1"/>
                        </a:solidFill>
                        <a:effectLst/>
                        <a:latin typeface="+mn-lt"/>
                      </a:endParaRPr>
                    </a:p>
                  </a:txBody>
                  <a:tcPr marL="506" marR="506" marT="506"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000" b="0" i="0" u="none" strike="noStrike" dirty="0">
                        <a:solidFill>
                          <a:schemeClr val="tx1"/>
                        </a:solidFill>
                        <a:effectLst/>
                        <a:latin typeface="+mn-lt"/>
                      </a:endParaRPr>
                    </a:p>
                  </a:txBody>
                  <a:tcPr marL="506" marR="506" marT="506"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95878475"/>
                  </a:ext>
                </a:extLst>
              </a:tr>
            </a:tbl>
          </a:graphicData>
        </a:graphic>
      </p:graphicFrame>
    </p:spTree>
    <p:extLst>
      <p:ext uri="{BB962C8B-B14F-4D97-AF65-F5344CB8AC3E}">
        <p14:creationId xmlns:p14="http://schemas.microsoft.com/office/powerpoint/2010/main" val="2435731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C4A65-018B-B91D-1435-3CF714BBED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DD28EA-CA3E-B83A-F825-FE80B5A04FC1}"/>
              </a:ext>
            </a:extLst>
          </p:cNvPr>
          <p:cNvSpPr>
            <a:spLocks noGrp="1"/>
          </p:cNvSpPr>
          <p:nvPr>
            <p:ph type="title"/>
          </p:nvPr>
        </p:nvSpPr>
        <p:spPr>
          <a:xfrm>
            <a:off x="527928" y="320724"/>
            <a:ext cx="20802418" cy="685792"/>
          </a:xfrm>
        </p:spPr>
        <p:txBody>
          <a:bodyPr/>
          <a:lstStyle/>
          <a:p>
            <a:r>
              <a:rPr lang="en-US" b="1" dirty="0">
                <a:latin typeface="Aptos" panose="020B0004020202020204" pitchFamily="34" charset="0"/>
              </a:rPr>
              <a:t>Urgent and Emergency Care System Plan Reporting</a:t>
            </a:r>
            <a:endParaRPr lang="en-US" b="1" dirty="0"/>
          </a:p>
        </p:txBody>
      </p:sp>
      <p:graphicFrame>
        <p:nvGraphicFramePr>
          <p:cNvPr id="7" name="Content Placeholder 6">
            <a:extLst>
              <a:ext uri="{FF2B5EF4-FFF2-40B4-BE49-F238E27FC236}">
                <a16:creationId xmlns:a16="http://schemas.microsoft.com/office/drawing/2014/main" id="{CFD99A1E-D4F3-CCD2-E6D5-F949D3A03796}"/>
              </a:ext>
            </a:extLst>
          </p:cNvPr>
          <p:cNvGraphicFramePr>
            <a:graphicFrameLocks noGrp="1"/>
          </p:cNvGraphicFramePr>
          <p:nvPr>
            <p:ph idx="1"/>
          </p:nvPr>
        </p:nvGraphicFramePr>
        <p:xfrm>
          <a:off x="642225" y="1158915"/>
          <a:ext cx="18821236" cy="8743377"/>
        </p:xfrm>
        <a:graphic>
          <a:graphicData uri="http://schemas.openxmlformats.org/drawingml/2006/table">
            <a:tbl>
              <a:tblPr/>
              <a:tblGrid>
                <a:gridCol w="342899">
                  <a:extLst>
                    <a:ext uri="{9D8B030D-6E8A-4147-A177-3AD203B41FA5}">
                      <a16:colId xmlns:a16="http://schemas.microsoft.com/office/drawing/2014/main" val="4091483390"/>
                    </a:ext>
                  </a:extLst>
                </a:gridCol>
                <a:gridCol w="3079143">
                  <a:extLst>
                    <a:ext uri="{9D8B030D-6E8A-4147-A177-3AD203B41FA5}">
                      <a16:colId xmlns:a16="http://schemas.microsoft.com/office/drawing/2014/main" val="2003408553"/>
                    </a:ext>
                  </a:extLst>
                </a:gridCol>
                <a:gridCol w="1711022">
                  <a:extLst>
                    <a:ext uri="{9D8B030D-6E8A-4147-A177-3AD203B41FA5}">
                      <a16:colId xmlns:a16="http://schemas.microsoft.com/office/drawing/2014/main" val="383004437"/>
                    </a:ext>
                  </a:extLst>
                </a:gridCol>
                <a:gridCol w="1184555">
                  <a:extLst>
                    <a:ext uri="{9D8B030D-6E8A-4147-A177-3AD203B41FA5}">
                      <a16:colId xmlns:a16="http://schemas.microsoft.com/office/drawing/2014/main" val="1526595776"/>
                    </a:ext>
                  </a:extLst>
                </a:gridCol>
                <a:gridCol w="2978701">
                  <a:extLst>
                    <a:ext uri="{9D8B030D-6E8A-4147-A177-3AD203B41FA5}">
                      <a16:colId xmlns:a16="http://schemas.microsoft.com/office/drawing/2014/main" val="492600730"/>
                    </a:ext>
                  </a:extLst>
                </a:gridCol>
                <a:gridCol w="969807">
                  <a:extLst>
                    <a:ext uri="{9D8B030D-6E8A-4147-A177-3AD203B41FA5}">
                      <a16:colId xmlns:a16="http://schemas.microsoft.com/office/drawing/2014/main" val="3321347830"/>
                    </a:ext>
                  </a:extLst>
                </a:gridCol>
                <a:gridCol w="2285983">
                  <a:extLst>
                    <a:ext uri="{9D8B030D-6E8A-4147-A177-3AD203B41FA5}">
                      <a16:colId xmlns:a16="http://schemas.microsoft.com/office/drawing/2014/main" val="499467720"/>
                    </a:ext>
                  </a:extLst>
                </a:gridCol>
                <a:gridCol w="1136060">
                  <a:extLst>
                    <a:ext uri="{9D8B030D-6E8A-4147-A177-3AD203B41FA5}">
                      <a16:colId xmlns:a16="http://schemas.microsoft.com/office/drawing/2014/main" val="685346739"/>
                    </a:ext>
                  </a:extLst>
                </a:gridCol>
                <a:gridCol w="1711022">
                  <a:extLst>
                    <a:ext uri="{9D8B030D-6E8A-4147-A177-3AD203B41FA5}">
                      <a16:colId xmlns:a16="http://schemas.microsoft.com/office/drawing/2014/main" val="2230593573"/>
                    </a:ext>
                  </a:extLst>
                </a:gridCol>
                <a:gridCol w="1711022">
                  <a:extLst>
                    <a:ext uri="{9D8B030D-6E8A-4147-A177-3AD203B41FA5}">
                      <a16:colId xmlns:a16="http://schemas.microsoft.com/office/drawing/2014/main" val="503944953"/>
                    </a:ext>
                  </a:extLst>
                </a:gridCol>
                <a:gridCol w="1711022">
                  <a:extLst>
                    <a:ext uri="{9D8B030D-6E8A-4147-A177-3AD203B41FA5}">
                      <a16:colId xmlns:a16="http://schemas.microsoft.com/office/drawing/2014/main" val="3272254650"/>
                    </a:ext>
                  </a:extLst>
                </a:gridCol>
              </a:tblGrid>
              <a:tr h="252153">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2774979">
                <a:tc rowSpan="2">
                  <a:txBody>
                    <a:bodyPr/>
                    <a:lstStyle/>
                    <a:p>
                      <a:pPr algn="ctr" rtl="0" fontAlgn="t">
                        <a:buNone/>
                      </a:pPr>
                      <a:r>
                        <a:rPr lang="en-GB" sz="1600" b="0" i="1" u="none" strike="noStrike" dirty="0">
                          <a:solidFill>
                            <a:schemeClr val="tx1"/>
                          </a:solidFill>
                          <a:effectLst/>
                          <a:latin typeface="+mn-lt"/>
                        </a:rPr>
                        <a:t>BAU/ PERFORMANCE</a:t>
                      </a:r>
                    </a:p>
                  </a:txBody>
                  <a:tcPr marL="834" marR="834" marT="834"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2F1C8"/>
                    </a:solidFill>
                  </a:tcPr>
                </a:tc>
                <a:tc rowSpan="2">
                  <a:txBody>
                    <a:bodyPr/>
                    <a:lstStyle/>
                    <a:p>
                      <a:pPr algn="ctr" rtl="0" fontAlgn="t">
                        <a:buNone/>
                      </a:pPr>
                      <a:r>
                        <a:rPr lang="en-GB" sz="1800" b="1" i="0" u="none" strike="noStrike" dirty="0">
                          <a:solidFill>
                            <a:srgbClr val="000000"/>
                          </a:solidFill>
                          <a:effectLst/>
                          <a:latin typeface="Aptos Display" panose="020B0004020202020204" pitchFamily="34" charset="0"/>
                        </a:rPr>
                        <a:t>Acute Hospital ‘Front Door’ flow</a:t>
                      </a:r>
                      <a:br>
                        <a:rPr lang="en-GB" sz="1800" b="1" i="0" u="none" strike="noStrike" dirty="0">
                          <a:solidFill>
                            <a:srgbClr val="000000"/>
                          </a:solidFill>
                          <a:effectLst/>
                          <a:latin typeface="Aptos Display" panose="020B0004020202020204" pitchFamily="34" charset="0"/>
                        </a:rPr>
                      </a:br>
                      <a:br>
                        <a:rPr lang="en-GB" sz="1800" b="1" i="0" u="none" strike="noStrike" dirty="0">
                          <a:solidFill>
                            <a:srgbClr val="000000"/>
                          </a:solidFill>
                          <a:effectLst/>
                          <a:latin typeface="Aptos Display" panose="020B0004020202020204" pitchFamily="34" charset="0"/>
                        </a:rPr>
                      </a:br>
                      <a:r>
                        <a:rPr lang="en-GB" sz="1800" b="1" i="0" u="none" strike="noStrike" dirty="0">
                          <a:solidFill>
                            <a:srgbClr val="7030A0"/>
                          </a:solidFill>
                          <a:effectLst/>
                          <a:latin typeface="Aptos Display" panose="020B0004020202020204" pitchFamily="34" charset="0"/>
                        </a:rPr>
                        <a:t>PILLAR 2: Front door &amp; first 72 hrs</a:t>
                      </a:r>
                      <a:endParaRPr lang="en-GB" sz="18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2F1C8"/>
                    </a:solidFill>
                  </a:tcPr>
                </a:tc>
                <a:tc>
                  <a:txBody>
                    <a:bodyPr/>
                    <a:lstStyle/>
                    <a:p>
                      <a:pPr algn="l" rtl="0" fontAlgn="t">
                        <a:buNone/>
                      </a:pPr>
                      <a:r>
                        <a:rPr lang="en-GB" sz="1800" b="1" i="0" u="none" strike="noStrike" dirty="0">
                          <a:solidFill>
                            <a:srgbClr val="000000"/>
                          </a:solidFill>
                          <a:effectLst/>
                          <a:latin typeface="Aptos Display" panose="020B0004020202020204" pitchFamily="34" charset="0"/>
                        </a:rPr>
                        <a:t>Fully Implement approved Ambulance Handover 45 (H45) Action Plan</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Implement H45 from July 1st (Phased)</a:t>
                      </a:r>
                      <a:br>
                        <a:rPr lang="en-GB" sz="1800" b="0" i="0" u="none" strike="noStrike">
                          <a:solidFill>
                            <a:srgbClr val="000000"/>
                          </a:solidFill>
                          <a:effectLst/>
                          <a:latin typeface="Aptos Display" panose="020B0004020202020204" pitchFamily="34" charset="0"/>
                        </a:rPr>
                      </a:br>
                      <a:endParaRPr lang="en-GB" sz="1800" b="0" i="0" u="none" strike="noStrike">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H45 is the immediate focus – phased roll-out:</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80% of handovers in 45 mins (7am-7pm) – 1st July 26</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95%  handovers in 45 mins from 1st Sept 26</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Linked metric 10% reduction in patients waiting in ED &gt;12 hrs by end of March 2027</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Develop robust action plan to deliver, working with WAST and P&amp;I colleagues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5664947"/>
                  </a:ext>
                </a:extLst>
              </a:tr>
              <a:tr h="4710135">
                <a:tc vMerge="1">
                  <a:txBody>
                    <a:bodyPr/>
                    <a:lstStyle/>
                    <a:p>
                      <a:endParaRPr lang="en-GB"/>
                    </a:p>
                  </a:txBody>
                  <a:tcPr/>
                </a:tc>
                <a:tc vMerge="1">
                  <a:txBody>
                    <a:bodyPr/>
                    <a:lstStyle/>
                    <a:p>
                      <a:endParaRPr lang="en-GB"/>
                    </a:p>
                  </a:txBody>
                  <a:tcPr/>
                </a:tc>
                <a:tc>
                  <a:txBody>
                    <a:bodyPr/>
                    <a:lstStyle/>
                    <a:p>
                      <a:pPr algn="l" rtl="0" fontAlgn="t">
                        <a:buNone/>
                      </a:pPr>
                      <a:r>
                        <a:rPr lang="en-GB" sz="1800" b="1" i="0" u="none" strike="noStrike">
                          <a:solidFill>
                            <a:srgbClr val="000000"/>
                          </a:solidFill>
                          <a:effectLst/>
                          <a:latin typeface="Aptos Display" panose="020B0004020202020204" pitchFamily="34" charset="0"/>
                        </a:rPr>
                        <a:t>H45 Enabler: Acute Medical Patient Flow improvements</a:t>
                      </a:r>
                      <a:r>
                        <a:rPr lang="en-GB" sz="1800" b="0" i="0" u="none" strike="noStrike">
                          <a:solidFill>
                            <a:srgbClr val="000000"/>
                          </a:solidFill>
                          <a:effectLst/>
                          <a:latin typeface="Aptos Display" panose="020B0004020202020204" pitchFamily="34" charset="0"/>
                        </a:rPr>
                        <a:t> Key actions include:</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 Re-introduce ED based medical patient MDT to manage the pathway of this patient group</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 Relaunch speciality retrieval from ED to ensure earlier decision making and flow</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Delivery as per Implementation to support  H45 from July 1st (Phased)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•Medical patient ED MDT ‘Top 10’ patient reviews reinstated</a:t>
                      </a:r>
                      <a:br>
                        <a:rPr lang="en-GB" sz="1800" b="0" i="0" u="none" strike="noStrike">
                          <a:solidFill>
                            <a:srgbClr val="000000"/>
                          </a:solidFill>
                          <a:effectLst/>
                          <a:latin typeface="Aptos Display" panose="020B0004020202020204" pitchFamily="34" charset="0"/>
                        </a:rPr>
                      </a:b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•Specialty identification and retrieval in ED plans implemented  W/C 22nd June</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•Complete prospective audit - as per agreed mechanisms from retrospective audit</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87087295"/>
                  </a:ext>
                </a:extLst>
              </a:tr>
            </a:tbl>
          </a:graphicData>
        </a:graphic>
      </p:graphicFrame>
    </p:spTree>
    <p:extLst>
      <p:ext uri="{BB962C8B-B14F-4D97-AF65-F5344CB8AC3E}">
        <p14:creationId xmlns:p14="http://schemas.microsoft.com/office/powerpoint/2010/main" val="230582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C9F4C-F435-D3B9-6F0B-E398D4A27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6857C3-E735-1A90-87A3-1DCC10650AE9}"/>
              </a:ext>
            </a:extLst>
          </p:cNvPr>
          <p:cNvSpPr>
            <a:spLocks noGrp="1"/>
          </p:cNvSpPr>
          <p:nvPr>
            <p:ph type="title"/>
          </p:nvPr>
        </p:nvSpPr>
        <p:spPr>
          <a:xfrm>
            <a:off x="573052" y="306570"/>
            <a:ext cx="20802418" cy="685792"/>
          </a:xfrm>
        </p:spPr>
        <p:txBody>
          <a:bodyPr/>
          <a:lstStyle/>
          <a:p>
            <a:r>
              <a:rPr lang="en-US" b="1" dirty="0">
                <a:latin typeface="Aptos" panose="020B0004020202020204" pitchFamily="34" charset="0"/>
              </a:rPr>
              <a:t>Urgent and Emergency Care System Plan Reporting</a:t>
            </a:r>
            <a:endParaRPr lang="en-US" b="1" dirty="0"/>
          </a:p>
        </p:txBody>
      </p:sp>
      <p:graphicFrame>
        <p:nvGraphicFramePr>
          <p:cNvPr id="7" name="Content Placeholder 6">
            <a:extLst>
              <a:ext uri="{FF2B5EF4-FFF2-40B4-BE49-F238E27FC236}">
                <a16:creationId xmlns:a16="http://schemas.microsoft.com/office/drawing/2014/main" id="{E07ADFEE-A925-1323-9AF9-7B1863CA807F}"/>
              </a:ext>
            </a:extLst>
          </p:cNvPr>
          <p:cNvGraphicFramePr>
            <a:graphicFrameLocks noGrp="1"/>
          </p:cNvGraphicFramePr>
          <p:nvPr>
            <p:ph idx="1"/>
            <p:extLst>
              <p:ext uri="{D42A27DB-BD31-4B8C-83A1-F6EECF244321}">
                <p14:modId xmlns:p14="http://schemas.microsoft.com/office/powerpoint/2010/main" val="1329165740"/>
              </p:ext>
            </p:extLst>
          </p:nvPr>
        </p:nvGraphicFramePr>
        <p:xfrm>
          <a:off x="674604" y="825847"/>
          <a:ext cx="18756483" cy="9019828"/>
        </p:xfrm>
        <a:graphic>
          <a:graphicData uri="http://schemas.openxmlformats.org/drawingml/2006/table">
            <a:tbl>
              <a:tblPr/>
              <a:tblGrid>
                <a:gridCol w="576045">
                  <a:extLst>
                    <a:ext uri="{9D8B030D-6E8A-4147-A177-3AD203B41FA5}">
                      <a16:colId xmlns:a16="http://schemas.microsoft.com/office/drawing/2014/main" val="4091483390"/>
                    </a:ext>
                  </a:extLst>
                </a:gridCol>
                <a:gridCol w="2781244">
                  <a:extLst>
                    <a:ext uri="{9D8B030D-6E8A-4147-A177-3AD203B41FA5}">
                      <a16:colId xmlns:a16="http://schemas.microsoft.com/office/drawing/2014/main" val="2003408553"/>
                    </a:ext>
                  </a:extLst>
                </a:gridCol>
                <a:gridCol w="1711022">
                  <a:extLst>
                    <a:ext uri="{9D8B030D-6E8A-4147-A177-3AD203B41FA5}">
                      <a16:colId xmlns:a16="http://schemas.microsoft.com/office/drawing/2014/main" val="383004437"/>
                    </a:ext>
                  </a:extLst>
                </a:gridCol>
                <a:gridCol w="1184555">
                  <a:extLst>
                    <a:ext uri="{9D8B030D-6E8A-4147-A177-3AD203B41FA5}">
                      <a16:colId xmlns:a16="http://schemas.microsoft.com/office/drawing/2014/main" val="1526595776"/>
                    </a:ext>
                  </a:extLst>
                </a:gridCol>
                <a:gridCol w="2978701">
                  <a:extLst>
                    <a:ext uri="{9D8B030D-6E8A-4147-A177-3AD203B41FA5}">
                      <a16:colId xmlns:a16="http://schemas.microsoft.com/office/drawing/2014/main" val="492600730"/>
                    </a:ext>
                  </a:extLst>
                </a:gridCol>
                <a:gridCol w="969807">
                  <a:extLst>
                    <a:ext uri="{9D8B030D-6E8A-4147-A177-3AD203B41FA5}">
                      <a16:colId xmlns:a16="http://schemas.microsoft.com/office/drawing/2014/main" val="3321347830"/>
                    </a:ext>
                  </a:extLst>
                </a:gridCol>
                <a:gridCol w="2285983">
                  <a:extLst>
                    <a:ext uri="{9D8B030D-6E8A-4147-A177-3AD203B41FA5}">
                      <a16:colId xmlns:a16="http://schemas.microsoft.com/office/drawing/2014/main" val="499467720"/>
                    </a:ext>
                  </a:extLst>
                </a:gridCol>
                <a:gridCol w="1136060">
                  <a:extLst>
                    <a:ext uri="{9D8B030D-6E8A-4147-A177-3AD203B41FA5}">
                      <a16:colId xmlns:a16="http://schemas.microsoft.com/office/drawing/2014/main" val="685346739"/>
                    </a:ext>
                  </a:extLst>
                </a:gridCol>
                <a:gridCol w="1711022">
                  <a:extLst>
                    <a:ext uri="{9D8B030D-6E8A-4147-A177-3AD203B41FA5}">
                      <a16:colId xmlns:a16="http://schemas.microsoft.com/office/drawing/2014/main" val="2230593573"/>
                    </a:ext>
                  </a:extLst>
                </a:gridCol>
                <a:gridCol w="1711022">
                  <a:extLst>
                    <a:ext uri="{9D8B030D-6E8A-4147-A177-3AD203B41FA5}">
                      <a16:colId xmlns:a16="http://schemas.microsoft.com/office/drawing/2014/main" val="503944953"/>
                    </a:ext>
                  </a:extLst>
                </a:gridCol>
                <a:gridCol w="1711022">
                  <a:extLst>
                    <a:ext uri="{9D8B030D-6E8A-4147-A177-3AD203B41FA5}">
                      <a16:colId xmlns:a16="http://schemas.microsoft.com/office/drawing/2014/main" val="3272254650"/>
                    </a:ext>
                  </a:extLst>
                </a:gridCol>
              </a:tblGrid>
              <a:tr h="252153">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2774979">
                <a:tc rowSpan="2">
                  <a:txBody>
                    <a:bodyPr/>
                    <a:lstStyle/>
                    <a:p>
                      <a:pPr algn="ctr"/>
                      <a:r>
                        <a:rPr lang="en-GB" sz="3000" dirty="0"/>
                        <a:t>BAU/ PERFORMANCE</a:t>
                      </a:r>
                    </a:p>
                  </a:txBody>
                  <a:tcPr marL="150791" marR="150791" marT="75396" marB="75396" vert="vert27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3">
                        <a:lumMod val="20000"/>
                        <a:lumOff val="80000"/>
                      </a:schemeClr>
                    </a:solidFill>
                  </a:tcPr>
                </a:tc>
                <a:tc rowSpan="2">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700" b="1" i="0" u="none" strike="noStrike" dirty="0">
                          <a:solidFill>
                            <a:srgbClr val="000000"/>
                          </a:solidFill>
                          <a:effectLst/>
                          <a:latin typeface="Aptos Display" panose="020B0004020202020204" pitchFamily="34" charset="0"/>
                        </a:rPr>
                        <a:t>Acute Hospital ‘Front Door’ flow</a:t>
                      </a:r>
                      <a:br>
                        <a:rPr lang="en-GB" sz="1700" b="1" i="0" u="none" strike="noStrike" dirty="0">
                          <a:solidFill>
                            <a:srgbClr val="000000"/>
                          </a:solidFill>
                          <a:effectLst/>
                          <a:latin typeface="Aptos Display" panose="020B0004020202020204" pitchFamily="34" charset="0"/>
                        </a:rPr>
                      </a:br>
                      <a:br>
                        <a:rPr lang="en-GB" sz="1700" b="1" i="0" u="none" strike="noStrike" dirty="0">
                          <a:solidFill>
                            <a:srgbClr val="000000"/>
                          </a:solidFill>
                          <a:effectLst/>
                          <a:latin typeface="Aptos Display" panose="020B0004020202020204" pitchFamily="34" charset="0"/>
                        </a:rPr>
                      </a:br>
                      <a:r>
                        <a:rPr lang="en-GB" sz="1700" b="1" i="0" u="none" strike="noStrike" dirty="0">
                          <a:solidFill>
                            <a:srgbClr val="7030A0"/>
                          </a:solidFill>
                          <a:effectLst/>
                          <a:latin typeface="Aptos Display" panose="020B0004020202020204" pitchFamily="34" charset="0"/>
                        </a:rPr>
                        <a:t>PILLAR 2: Front door &amp; first 72 hrs</a:t>
                      </a:r>
                      <a:endParaRPr lang="en-GB" sz="1700" b="1" i="0" u="none" strike="noStrike" dirty="0">
                        <a:solidFill>
                          <a:srgbClr val="000000"/>
                        </a:solidFill>
                        <a:effectLst/>
                        <a:latin typeface="Aptos Display" panose="020B0004020202020204" pitchFamily="34" charset="0"/>
                      </a:endParaRPr>
                    </a:p>
                    <a:p>
                      <a:endParaRPr lang="en-GB" sz="3000" dirty="0"/>
                    </a:p>
                  </a:txBody>
                  <a:tcPr marL="150791" marR="150791" marT="75396" marB="7539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rtl="0" fontAlgn="t">
                        <a:buNone/>
                      </a:pPr>
                      <a:r>
                        <a:rPr lang="en-GB" sz="1800" b="1" i="0" u="none" strike="noStrike" dirty="0">
                          <a:solidFill>
                            <a:srgbClr val="000000"/>
                          </a:solidFill>
                          <a:effectLst/>
                          <a:latin typeface="Aptos Display" panose="020B0004020202020204" pitchFamily="34" charset="0"/>
                        </a:rPr>
                        <a:t>H45 Enabler:  Criteria to Admit</a:t>
                      </a:r>
                      <a:r>
                        <a:rPr lang="en-GB" sz="1800" b="0" i="0" u="none" strike="noStrike" dirty="0">
                          <a:solidFill>
                            <a:srgbClr val="000000"/>
                          </a:solidFill>
                          <a:effectLst/>
                          <a:latin typeface="Aptos Display" panose="020B0004020202020204" pitchFamily="34" charset="0"/>
                        </a:rPr>
                        <a:t>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Audit to confirm that correct patients are being admitted or whether potential for alternative treatment pathway</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Delivery as per Implementation to support  H45 from July 1st (Phased)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To scope % avoidance opportunity against current admissions to acute medicine</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•Retrospective Audit complete – no significant admission avoidance opportunity noted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algn="l" fontAlgn="t">
                        <a:buNone/>
                      </a:pPr>
                      <a:r>
                        <a:rPr lang="en-GB" sz="1800" b="0" i="0" u="none" strike="noStrike">
                          <a:solidFill>
                            <a:srgbClr val="000000"/>
                          </a:solidFill>
                          <a:effectLst/>
                          <a:latin typeface="Aptos Display" panose="020B0004020202020204" pitchFamily="34" charset="0"/>
                        </a:rPr>
                        <a:t>•Undertake Various PDSA cycles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6840235"/>
                  </a:ext>
                </a:extLst>
              </a:tr>
              <a:tr h="4986586">
                <a:tc vMerge="1">
                  <a:txBody>
                    <a:bodyPr/>
                    <a:lstStyle/>
                    <a:p>
                      <a:endParaRPr lang="en-GB"/>
                    </a:p>
                  </a:txBody>
                  <a:tcPr/>
                </a:tc>
                <a:tc vMerge="1">
                  <a:txBody>
                    <a:bodyPr/>
                    <a:lstStyle/>
                    <a:p>
                      <a:endParaRPr lang="en-GB"/>
                    </a:p>
                  </a:txBody>
                  <a:tcPr/>
                </a:tc>
                <a:tc>
                  <a:txBody>
                    <a:bodyPr/>
                    <a:lstStyle/>
                    <a:p>
                      <a:pPr algn="l" rtl="0" fontAlgn="t">
                        <a:buNone/>
                      </a:pPr>
                      <a:r>
                        <a:rPr lang="en-GB" sz="1800" b="1" i="0" u="none" strike="noStrike" dirty="0">
                          <a:solidFill>
                            <a:srgbClr val="000000"/>
                          </a:solidFill>
                          <a:effectLst/>
                          <a:latin typeface="Aptos Display" panose="020B0004020202020204" pitchFamily="34" charset="0"/>
                        </a:rPr>
                        <a:t>H45 Enabler:  ED assessment and flow –</a:t>
                      </a:r>
                      <a:r>
                        <a:rPr lang="en-GB" sz="1800" b="0" i="0" u="none" strike="noStrike" dirty="0">
                          <a:solidFill>
                            <a:srgbClr val="000000"/>
                          </a:solidFill>
                          <a:effectLst/>
                          <a:latin typeface="Aptos Display" panose="020B0004020202020204" pitchFamily="34" charset="0"/>
                        </a:rPr>
                        <a:t>Key actions include:</a:t>
                      </a:r>
                      <a:br>
                        <a:rPr lang="en-GB" sz="1800" b="1"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Trial various models to improvement queue management</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Key actions include:</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re-trial consult review of referrals in and supporting internal operational standards (&amp; escalation)</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Delivery as per Implementation to support  H45 from July 1st (Phased)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•Undertake Various PDSA cycles</a:t>
                      </a:r>
                      <a:br>
                        <a:rPr lang="en-GB" sz="1800" b="0" i="0" u="none" strike="noStrike">
                          <a:solidFill>
                            <a:srgbClr val="000000"/>
                          </a:solidFill>
                          <a:effectLst/>
                          <a:latin typeface="Aptos Display" panose="020B0004020202020204" pitchFamily="34" charset="0"/>
                        </a:rPr>
                      </a:b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•Consultant review of referrals and internal operational standards from 15th June</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•Roll out Revised versions of  SOPs as agreed with clinical leaders in Q1</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2158848"/>
                  </a:ext>
                </a:extLst>
              </a:tr>
            </a:tbl>
          </a:graphicData>
        </a:graphic>
      </p:graphicFrame>
    </p:spTree>
    <p:extLst>
      <p:ext uri="{BB962C8B-B14F-4D97-AF65-F5344CB8AC3E}">
        <p14:creationId xmlns:p14="http://schemas.microsoft.com/office/powerpoint/2010/main" val="157910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3633D-435D-395E-9F16-7C2ED11CA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C2323-2031-BBDC-AEF4-986839BAF6D0}"/>
              </a:ext>
            </a:extLst>
          </p:cNvPr>
          <p:cNvSpPr>
            <a:spLocks noGrp="1"/>
          </p:cNvSpPr>
          <p:nvPr>
            <p:ph type="title"/>
          </p:nvPr>
        </p:nvSpPr>
        <p:spPr>
          <a:xfrm>
            <a:off x="527928" y="320724"/>
            <a:ext cx="20802418" cy="685792"/>
          </a:xfrm>
        </p:spPr>
        <p:txBody>
          <a:bodyPr/>
          <a:lstStyle/>
          <a:p>
            <a:r>
              <a:rPr lang="en-US" b="1" dirty="0">
                <a:latin typeface="Aptos" panose="020B0004020202020204" pitchFamily="34" charset="0"/>
              </a:rPr>
              <a:t>Urgent and Emergency Care System Plan Reporting</a:t>
            </a:r>
            <a:endParaRPr lang="en-US" b="1" dirty="0"/>
          </a:p>
        </p:txBody>
      </p:sp>
      <p:graphicFrame>
        <p:nvGraphicFramePr>
          <p:cNvPr id="7" name="Content Placeholder 6">
            <a:extLst>
              <a:ext uri="{FF2B5EF4-FFF2-40B4-BE49-F238E27FC236}">
                <a16:creationId xmlns:a16="http://schemas.microsoft.com/office/drawing/2014/main" id="{D71025A5-7059-A320-D59E-6BEA93298893}"/>
              </a:ext>
            </a:extLst>
          </p:cNvPr>
          <p:cNvGraphicFramePr>
            <a:graphicFrameLocks noGrp="1"/>
          </p:cNvGraphicFramePr>
          <p:nvPr>
            <p:ph idx="1"/>
          </p:nvPr>
        </p:nvGraphicFramePr>
        <p:xfrm>
          <a:off x="642225" y="1158915"/>
          <a:ext cx="18827042" cy="6797750"/>
        </p:xfrm>
        <a:graphic>
          <a:graphicData uri="http://schemas.openxmlformats.org/drawingml/2006/table">
            <a:tbl>
              <a:tblPr/>
              <a:tblGrid>
                <a:gridCol w="646604">
                  <a:extLst>
                    <a:ext uri="{9D8B030D-6E8A-4147-A177-3AD203B41FA5}">
                      <a16:colId xmlns:a16="http://schemas.microsoft.com/office/drawing/2014/main" val="4091483390"/>
                    </a:ext>
                  </a:extLst>
                </a:gridCol>
                <a:gridCol w="2781244">
                  <a:extLst>
                    <a:ext uri="{9D8B030D-6E8A-4147-A177-3AD203B41FA5}">
                      <a16:colId xmlns:a16="http://schemas.microsoft.com/office/drawing/2014/main" val="2003408553"/>
                    </a:ext>
                  </a:extLst>
                </a:gridCol>
                <a:gridCol w="1711022">
                  <a:extLst>
                    <a:ext uri="{9D8B030D-6E8A-4147-A177-3AD203B41FA5}">
                      <a16:colId xmlns:a16="http://schemas.microsoft.com/office/drawing/2014/main" val="383004437"/>
                    </a:ext>
                  </a:extLst>
                </a:gridCol>
                <a:gridCol w="1184555">
                  <a:extLst>
                    <a:ext uri="{9D8B030D-6E8A-4147-A177-3AD203B41FA5}">
                      <a16:colId xmlns:a16="http://schemas.microsoft.com/office/drawing/2014/main" val="1526595776"/>
                    </a:ext>
                  </a:extLst>
                </a:gridCol>
                <a:gridCol w="2978701">
                  <a:extLst>
                    <a:ext uri="{9D8B030D-6E8A-4147-A177-3AD203B41FA5}">
                      <a16:colId xmlns:a16="http://schemas.microsoft.com/office/drawing/2014/main" val="492600730"/>
                    </a:ext>
                  </a:extLst>
                </a:gridCol>
                <a:gridCol w="969807">
                  <a:extLst>
                    <a:ext uri="{9D8B030D-6E8A-4147-A177-3AD203B41FA5}">
                      <a16:colId xmlns:a16="http://schemas.microsoft.com/office/drawing/2014/main" val="3321347830"/>
                    </a:ext>
                  </a:extLst>
                </a:gridCol>
                <a:gridCol w="2285983">
                  <a:extLst>
                    <a:ext uri="{9D8B030D-6E8A-4147-A177-3AD203B41FA5}">
                      <a16:colId xmlns:a16="http://schemas.microsoft.com/office/drawing/2014/main" val="499467720"/>
                    </a:ext>
                  </a:extLst>
                </a:gridCol>
                <a:gridCol w="1136060">
                  <a:extLst>
                    <a:ext uri="{9D8B030D-6E8A-4147-A177-3AD203B41FA5}">
                      <a16:colId xmlns:a16="http://schemas.microsoft.com/office/drawing/2014/main" val="685346739"/>
                    </a:ext>
                  </a:extLst>
                </a:gridCol>
                <a:gridCol w="1711022">
                  <a:extLst>
                    <a:ext uri="{9D8B030D-6E8A-4147-A177-3AD203B41FA5}">
                      <a16:colId xmlns:a16="http://schemas.microsoft.com/office/drawing/2014/main" val="2230593573"/>
                    </a:ext>
                  </a:extLst>
                </a:gridCol>
                <a:gridCol w="1711022">
                  <a:extLst>
                    <a:ext uri="{9D8B030D-6E8A-4147-A177-3AD203B41FA5}">
                      <a16:colId xmlns:a16="http://schemas.microsoft.com/office/drawing/2014/main" val="503944953"/>
                    </a:ext>
                  </a:extLst>
                </a:gridCol>
                <a:gridCol w="1711022">
                  <a:extLst>
                    <a:ext uri="{9D8B030D-6E8A-4147-A177-3AD203B41FA5}">
                      <a16:colId xmlns:a16="http://schemas.microsoft.com/office/drawing/2014/main" val="3272254650"/>
                    </a:ext>
                  </a:extLst>
                </a:gridCol>
              </a:tblGrid>
              <a:tr h="252153">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5539487">
                <a:tc>
                  <a:txBody>
                    <a:bodyPr/>
                    <a:lstStyle/>
                    <a:p>
                      <a:pPr algn="ctr"/>
                      <a:r>
                        <a:rPr lang="en-GB" sz="3000" dirty="0"/>
                        <a:t>BAU/ PERFORMANCE</a:t>
                      </a:r>
                    </a:p>
                  </a:txBody>
                  <a:tcPr marL="150791" marR="150791" marT="75396" marB="75396" vert="vert27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2F1C8"/>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700" b="1" i="0" u="none" strike="noStrike" dirty="0">
                          <a:solidFill>
                            <a:srgbClr val="000000"/>
                          </a:solidFill>
                          <a:effectLst/>
                          <a:latin typeface="Aptos Display" panose="020B0004020202020204" pitchFamily="34" charset="0"/>
                        </a:rPr>
                        <a:t>Acute Hospital ‘Front Door’ flow</a:t>
                      </a:r>
                      <a:br>
                        <a:rPr lang="en-GB" sz="1700" b="1" i="0" u="none" strike="noStrike" dirty="0">
                          <a:solidFill>
                            <a:srgbClr val="000000"/>
                          </a:solidFill>
                          <a:effectLst/>
                          <a:latin typeface="Aptos Display" panose="020B0004020202020204" pitchFamily="34" charset="0"/>
                        </a:rPr>
                      </a:br>
                      <a:br>
                        <a:rPr lang="en-GB" sz="1700" b="1" i="0" u="none" strike="noStrike" dirty="0">
                          <a:solidFill>
                            <a:srgbClr val="000000"/>
                          </a:solidFill>
                          <a:effectLst/>
                          <a:latin typeface="Aptos Display" panose="020B0004020202020204" pitchFamily="34" charset="0"/>
                        </a:rPr>
                      </a:br>
                      <a:r>
                        <a:rPr lang="en-GB" sz="1700" b="1" i="0" u="none" strike="noStrike" dirty="0">
                          <a:solidFill>
                            <a:srgbClr val="7030A0"/>
                          </a:solidFill>
                          <a:effectLst/>
                          <a:latin typeface="Aptos Display" panose="020B0004020202020204" pitchFamily="34" charset="0"/>
                        </a:rPr>
                        <a:t>PILLAR 2: Front door &amp; first 72 hrs</a:t>
                      </a:r>
                      <a:endParaRPr lang="en-GB" sz="1700" b="1" i="0" u="none" strike="noStrike" dirty="0">
                        <a:solidFill>
                          <a:srgbClr val="000000"/>
                        </a:solidFill>
                        <a:effectLst/>
                        <a:latin typeface="Aptos Display" panose="020B0004020202020204" pitchFamily="34" charset="0"/>
                      </a:endParaRPr>
                    </a:p>
                  </a:txBody>
                  <a:tcPr marL="150791" marR="150791" marT="75396" marB="7539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2F1C8"/>
                    </a:solidFill>
                  </a:tcPr>
                </a:tc>
                <a:tc>
                  <a:txBody>
                    <a:bodyPr/>
                    <a:lstStyle/>
                    <a:p>
                      <a:pPr algn="l" rtl="0" fontAlgn="t">
                        <a:buNone/>
                      </a:pPr>
                      <a:r>
                        <a:rPr lang="en-GB" sz="1800" b="1" i="0" u="none" strike="noStrike" dirty="0">
                          <a:solidFill>
                            <a:srgbClr val="000000"/>
                          </a:solidFill>
                          <a:effectLst/>
                          <a:latin typeface="Aptos Display" panose="020B0004020202020204" pitchFamily="34" charset="0"/>
                        </a:rPr>
                        <a:t>H45 Enabler: Flow </a:t>
                      </a:r>
                      <a:r>
                        <a:rPr lang="en-GB" sz="1800" b="0" i="0" u="none" strike="noStrike" dirty="0">
                          <a:solidFill>
                            <a:srgbClr val="000000"/>
                          </a:solidFill>
                          <a:effectLst/>
                          <a:latin typeface="Aptos Display" panose="020B0004020202020204" pitchFamily="34" charset="0"/>
                        </a:rPr>
                        <a:t>- Key actions include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•Focus on improved ambulance flow by alleviating any additional duties form ambulance flow coordinators.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•Develop health board wide ‘push’ flow SOP. •Enhanced compliance with internal operational standards to reduce LOS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Delivery as per Implementation to support  H45 from July 1st (Phased)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Ambulance Flow - Maintain ringfence beds in resus / AMU / SDEC and OPAU</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Process - number ambulances &lt;120 mins, number ambulances &lt;45 mins                       Outcome - % ambulance handover &lt;45 mins, % breaches over 45 mins                                                    Balancing - number ambulances / day, number patients awaiting beds at 9am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•Flow support 1 WTE in place from 29th June</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•Quota modelling being picked up as part of bed modelling programme - first workshop 17th June</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6067439"/>
                  </a:ext>
                </a:extLst>
              </a:tr>
            </a:tbl>
          </a:graphicData>
        </a:graphic>
      </p:graphicFrame>
    </p:spTree>
    <p:extLst>
      <p:ext uri="{BB962C8B-B14F-4D97-AF65-F5344CB8AC3E}">
        <p14:creationId xmlns:p14="http://schemas.microsoft.com/office/powerpoint/2010/main" val="525582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46BF-F7DF-1965-B9B0-1462C47A8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6AF17E-81FC-0277-5BFC-C8AF15DA7430}"/>
              </a:ext>
            </a:extLst>
          </p:cNvPr>
          <p:cNvSpPr>
            <a:spLocks noGrp="1"/>
          </p:cNvSpPr>
          <p:nvPr>
            <p:ph type="title"/>
          </p:nvPr>
        </p:nvSpPr>
        <p:spPr>
          <a:xfrm>
            <a:off x="527928" y="320724"/>
            <a:ext cx="20726218" cy="685792"/>
          </a:xfrm>
        </p:spPr>
        <p:txBody>
          <a:bodyPr/>
          <a:lstStyle/>
          <a:p>
            <a:r>
              <a:rPr lang="en-US" b="1" dirty="0">
                <a:latin typeface="Aptos" panose="020B0004020202020204" pitchFamily="34" charset="0"/>
              </a:rPr>
              <a:t>Urgent and Emergency Care System Plan Reporting</a:t>
            </a:r>
            <a:endParaRPr lang="en-US" dirty="0"/>
          </a:p>
        </p:txBody>
      </p:sp>
      <p:graphicFrame>
        <p:nvGraphicFramePr>
          <p:cNvPr id="7" name="Content Placeholder 6">
            <a:extLst>
              <a:ext uri="{FF2B5EF4-FFF2-40B4-BE49-F238E27FC236}">
                <a16:creationId xmlns:a16="http://schemas.microsoft.com/office/drawing/2014/main" id="{0EE1FBF1-4F09-6EA1-CA24-31E6F2587FD2}"/>
              </a:ext>
            </a:extLst>
          </p:cNvPr>
          <p:cNvGraphicFramePr>
            <a:graphicFrameLocks noGrp="1"/>
          </p:cNvGraphicFramePr>
          <p:nvPr>
            <p:ph idx="1"/>
          </p:nvPr>
        </p:nvGraphicFramePr>
        <p:xfrm>
          <a:off x="642225" y="1158915"/>
          <a:ext cx="18655127" cy="8302310"/>
        </p:xfrm>
        <a:graphic>
          <a:graphicData uri="http://schemas.openxmlformats.org/drawingml/2006/table">
            <a:tbl>
              <a:tblPr/>
              <a:tblGrid>
                <a:gridCol w="252988">
                  <a:extLst>
                    <a:ext uri="{9D8B030D-6E8A-4147-A177-3AD203B41FA5}">
                      <a16:colId xmlns:a16="http://schemas.microsoft.com/office/drawing/2014/main" val="570528096"/>
                    </a:ext>
                  </a:extLst>
                </a:gridCol>
                <a:gridCol w="2723598">
                  <a:extLst>
                    <a:ext uri="{9D8B030D-6E8A-4147-A177-3AD203B41FA5}">
                      <a16:colId xmlns:a16="http://schemas.microsoft.com/office/drawing/2014/main" val="2003408553"/>
                    </a:ext>
                  </a:extLst>
                </a:gridCol>
                <a:gridCol w="2304640">
                  <a:extLst>
                    <a:ext uri="{9D8B030D-6E8A-4147-A177-3AD203B41FA5}">
                      <a16:colId xmlns:a16="http://schemas.microsoft.com/office/drawing/2014/main" val="383004437"/>
                    </a:ext>
                  </a:extLst>
                </a:gridCol>
                <a:gridCol w="1117401">
                  <a:extLst>
                    <a:ext uri="{9D8B030D-6E8A-4147-A177-3AD203B41FA5}">
                      <a16:colId xmlns:a16="http://schemas.microsoft.com/office/drawing/2014/main" val="1526595776"/>
                    </a:ext>
                  </a:extLst>
                </a:gridCol>
                <a:gridCol w="2088775">
                  <a:extLst>
                    <a:ext uri="{9D8B030D-6E8A-4147-A177-3AD203B41FA5}">
                      <a16:colId xmlns:a16="http://schemas.microsoft.com/office/drawing/2014/main" val="492600730"/>
                    </a:ext>
                  </a:extLst>
                </a:gridCol>
                <a:gridCol w="1053917">
                  <a:extLst>
                    <a:ext uri="{9D8B030D-6E8A-4147-A177-3AD203B41FA5}">
                      <a16:colId xmlns:a16="http://schemas.microsoft.com/office/drawing/2014/main" val="3321347830"/>
                    </a:ext>
                  </a:extLst>
                </a:gridCol>
                <a:gridCol w="3123434">
                  <a:extLst>
                    <a:ext uri="{9D8B030D-6E8A-4147-A177-3AD203B41FA5}">
                      <a16:colId xmlns:a16="http://schemas.microsoft.com/office/drawing/2014/main" val="499467720"/>
                    </a:ext>
                  </a:extLst>
                </a:gridCol>
                <a:gridCol w="1171576">
                  <a:extLst>
                    <a:ext uri="{9D8B030D-6E8A-4147-A177-3AD203B41FA5}">
                      <a16:colId xmlns:a16="http://schemas.microsoft.com/office/drawing/2014/main" val="685346739"/>
                    </a:ext>
                  </a:extLst>
                </a:gridCol>
                <a:gridCol w="1606266">
                  <a:extLst>
                    <a:ext uri="{9D8B030D-6E8A-4147-A177-3AD203B41FA5}">
                      <a16:colId xmlns:a16="http://schemas.microsoft.com/office/drawing/2014/main" val="2230593573"/>
                    </a:ext>
                  </a:extLst>
                </a:gridCol>
                <a:gridCol w="1606266">
                  <a:extLst>
                    <a:ext uri="{9D8B030D-6E8A-4147-A177-3AD203B41FA5}">
                      <a16:colId xmlns:a16="http://schemas.microsoft.com/office/drawing/2014/main" val="503944953"/>
                    </a:ext>
                  </a:extLst>
                </a:gridCol>
                <a:gridCol w="1606266">
                  <a:extLst>
                    <a:ext uri="{9D8B030D-6E8A-4147-A177-3AD203B41FA5}">
                      <a16:colId xmlns:a16="http://schemas.microsoft.com/office/drawing/2014/main" val="3272254650"/>
                    </a:ext>
                  </a:extLst>
                </a:gridCol>
              </a:tblGrid>
              <a:tr h="503472">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highlight>
                            <a:srgbClr val="FFFF00"/>
                          </a:highlight>
                          <a:latin typeface="+mn-lt"/>
                        </a:rPr>
                      </a:br>
                      <a:endParaRPr lang="en-GB" sz="1600" b="1" i="0" u="none" strike="noStrike" dirty="0">
                        <a:solidFill>
                          <a:srgbClr val="FFFFFF"/>
                        </a:solidFill>
                        <a:effectLst/>
                        <a:highlight>
                          <a:srgbClr val="FFFF00"/>
                        </a:highligh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br>
                        <a:rPr lang="en-GB" sz="1600" b="1" i="0" u="none" strike="noStrike" dirty="0">
                          <a:solidFill>
                            <a:schemeClr val="bg1"/>
                          </a:solidFill>
                          <a:effectLst/>
                          <a:latin typeface="+mn-lt"/>
                        </a:rPr>
                      </a:br>
                      <a:endParaRPr lang="en-GB" sz="1600" b="1" i="0" u="none" strike="noStrike" dirty="0">
                        <a:solidFill>
                          <a:schemeClr val="bg1"/>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116275">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b="0" i="1" u="none" strike="noStrike" dirty="0">
                          <a:solidFill>
                            <a:srgbClr val="000000"/>
                          </a:solidFill>
                          <a:effectLst/>
                          <a:latin typeface="Aptos" panose="020B0004020202020204" pitchFamily="34" charset="0"/>
                        </a:rPr>
                        <a:t>RECOVERY AND SUSTAINABILITY</a:t>
                      </a:r>
                    </a:p>
                  </a:txBody>
                  <a:tcPr marL="834" marR="834" marT="834"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rowSpan="4">
                  <a:txBody>
                    <a:bodyPr/>
                    <a:lstStyle/>
                    <a:p>
                      <a:pPr algn="l" rtl="0" fontAlgn="t">
                        <a:buNone/>
                      </a:pPr>
                      <a:r>
                        <a:rPr lang="en-GB" sz="1800" b="1" i="0" u="none" strike="noStrike" dirty="0">
                          <a:solidFill>
                            <a:srgbClr val="000000"/>
                          </a:solidFill>
                          <a:effectLst/>
                          <a:latin typeface="Aptos Display" panose="020B0004020202020204" pitchFamily="34" charset="0"/>
                        </a:rPr>
                        <a:t>Reducing Clinically Optimised Patients</a:t>
                      </a:r>
                      <a:br>
                        <a:rPr lang="en-GB" sz="1800" b="1" i="0" u="none" strike="noStrike" dirty="0">
                          <a:solidFill>
                            <a:srgbClr val="000000"/>
                          </a:solidFill>
                          <a:effectLst/>
                          <a:latin typeface="Aptos Display" panose="020B0004020202020204" pitchFamily="34" charset="0"/>
                        </a:rPr>
                      </a:br>
                      <a:br>
                        <a:rPr lang="en-GB" sz="1800" b="1" i="0" u="none" strike="noStrike" dirty="0">
                          <a:solidFill>
                            <a:srgbClr val="7030A0"/>
                          </a:solidFill>
                          <a:effectLst/>
                          <a:latin typeface="Aptos Display" panose="020B0004020202020204" pitchFamily="34" charset="0"/>
                        </a:rPr>
                      </a:br>
                      <a:br>
                        <a:rPr lang="en-GB" sz="1800" b="1" i="0" u="none" strike="noStrike" dirty="0">
                          <a:solidFill>
                            <a:srgbClr val="7030A0"/>
                          </a:solidFill>
                          <a:effectLst/>
                          <a:latin typeface="Aptos Display" panose="020B0004020202020204" pitchFamily="34" charset="0"/>
                        </a:rPr>
                      </a:br>
                      <a:r>
                        <a:rPr lang="en-GB" sz="1800" b="1" i="0" u="none" strike="noStrike" dirty="0">
                          <a:solidFill>
                            <a:srgbClr val="7030A0"/>
                          </a:solidFill>
                          <a:effectLst/>
                          <a:latin typeface="Aptos Display" panose="020B0004020202020204" pitchFamily="34" charset="0"/>
                        </a:rPr>
                        <a:t>PILLAR 3: Ward based flow and discharge</a:t>
                      </a:r>
                      <a:endParaRPr lang="en-GB" sz="18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Undertake baseline capacity and demand in respect of the Pathway 2 bed pool.</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4">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4">
                  <a:txBody>
                    <a:bodyPr/>
                    <a:lstStyle/>
                    <a:p>
                      <a:pPr algn="ctr" rtl="0"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rtl="0" fontAlgn="t">
                        <a:buNone/>
                      </a:pPr>
                      <a:r>
                        <a:rPr lang="en-GB" sz="1600" b="0" i="0" u="none" strike="noStrike">
                          <a:solidFill>
                            <a:schemeClr val="tx1"/>
                          </a:solidFill>
                          <a:effectLst/>
                          <a:latin typeface="+mn-lt"/>
                        </a:rPr>
                        <a:t>Undertake baseline capacity and demand in respect of the Pathway 2 bed pool.</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600" b="0" i="0" u="none" strike="noStrike" dirty="0">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3662882"/>
                  </a:ext>
                </a:extLst>
              </a:tr>
              <a:tr h="1669176">
                <a:tc vMerge="1">
                  <a:txBody>
                    <a:bodyPr/>
                    <a:lstStyle/>
                    <a:p>
                      <a:endParaRPr lang="en-GB"/>
                    </a:p>
                  </a:txBody>
                  <a:tcPr/>
                </a:tc>
                <a:tc vMerge="1">
                  <a:txBody>
                    <a:bodyPr/>
                    <a:lstStyle/>
                    <a:p>
                      <a:endParaRPr lang="en-GB"/>
                    </a:p>
                  </a:txBody>
                  <a:tcPr/>
                </a:tc>
                <a:tc>
                  <a:txBody>
                    <a:bodyPr/>
                    <a:lstStyle/>
                    <a:p>
                      <a:pPr algn="l" rtl="0" fontAlgn="t">
                        <a:buNone/>
                      </a:pPr>
                      <a:r>
                        <a:rPr lang="en-GB" sz="1800" b="0" i="0" u="none" strike="noStrike" dirty="0">
                          <a:solidFill>
                            <a:srgbClr val="000000"/>
                          </a:solidFill>
                          <a:effectLst/>
                          <a:latin typeface="Aptos Display" panose="020B0004020202020204" pitchFamily="34" charset="0"/>
                        </a:rPr>
                        <a:t>Analyse the findings of the Pathway 2 snapshot audit of all patients in Pathway 2 beds in hospital and community settings.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tc>
                  <a:txBody>
                    <a:bodyPr/>
                    <a:lstStyle/>
                    <a:p>
                      <a:pPr algn="l" rtl="0" fontAlgn="t">
                        <a:buNone/>
                      </a:pPr>
                      <a:r>
                        <a:rPr lang="en-GB" sz="1600" b="0" i="0" u="none" strike="noStrike" dirty="0">
                          <a:solidFill>
                            <a:schemeClr val="tx1"/>
                          </a:solidFill>
                          <a:effectLst/>
                          <a:latin typeface="+mn-lt"/>
                        </a:rPr>
                        <a:t>Analyse the findings of the Pathway 2 snapshot audit of all patients in Pathway 2 beds in hospital and community settings.</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algn="l" fontAlgn="t">
                        <a:buNone/>
                      </a:pPr>
                      <a:r>
                        <a:rPr lang="en-GB" sz="1600" b="0" i="0" u="none" strike="noStrike" dirty="0">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6008201"/>
                  </a:ext>
                </a:extLst>
              </a:tr>
              <a:tr h="2498529">
                <a:tc vMerge="1">
                  <a:txBody>
                    <a:bodyPr/>
                    <a:lstStyle/>
                    <a:p>
                      <a:endParaRPr lang="en-GB"/>
                    </a:p>
                  </a:txBody>
                  <a:tcPr/>
                </a:tc>
                <a:tc vMerge="1">
                  <a:txBody>
                    <a:bodyPr/>
                    <a:lstStyle/>
                    <a:p>
                      <a:endParaRPr lang="en-GB"/>
                    </a:p>
                  </a:txBody>
                  <a:tcPr/>
                </a:tc>
                <a:tc>
                  <a:txBody>
                    <a:bodyPr/>
                    <a:lstStyle/>
                    <a:p>
                      <a:pPr algn="l" rtl="0" fontAlgn="t">
                        <a:buNone/>
                      </a:pPr>
                      <a:r>
                        <a:rPr lang="en-GB" sz="1800" b="0" i="0" u="none" strike="noStrike" dirty="0">
                          <a:solidFill>
                            <a:srgbClr val="000000"/>
                          </a:solidFill>
                          <a:effectLst/>
                          <a:latin typeface="Aptos Display" panose="020B0004020202020204" pitchFamily="34" charset="0"/>
                        </a:rPr>
                        <a:t>Remodel the bed pool based on the learning from the audit, benchmark </a:t>
                      </a:r>
                      <a:r>
                        <a:rPr lang="en-GB" sz="1800" b="0" i="0" u="none" strike="noStrike" dirty="0" err="1">
                          <a:solidFill>
                            <a:srgbClr val="000000"/>
                          </a:solidFill>
                          <a:effectLst/>
                          <a:latin typeface="Aptos Display" panose="020B0004020202020204" pitchFamily="34" charset="0"/>
                        </a:rPr>
                        <a:t>LoS</a:t>
                      </a:r>
                      <a:r>
                        <a:rPr lang="en-GB" sz="1800" b="0" i="0" u="none" strike="noStrike" dirty="0">
                          <a:solidFill>
                            <a:srgbClr val="000000"/>
                          </a:solidFill>
                          <a:effectLst/>
                          <a:latin typeface="Aptos Display" panose="020B0004020202020204" pitchFamily="34" charset="0"/>
                        </a:rPr>
                        <a:t> opportunities and scenario planning (what does an increased P1 offer do the number of P2 beds required).</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tc>
                  <a:txBody>
                    <a:bodyPr/>
                    <a:lstStyle/>
                    <a:p>
                      <a:pPr algn="l" rtl="0" fontAlgn="t">
                        <a:buNone/>
                      </a:pPr>
                      <a:r>
                        <a:rPr lang="en-GB" sz="1600" b="0" i="0" u="none" strike="noStrike" dirty="0">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600" b="0" i="0" u="none" strike="noStrike" dirty="0">
                          <a:solidFill>
                            <a:schemeClr val="tx1"/>
                          </a:solidFill>
                          <a:effectLst/>
                          <a:latin typeface="+mn-lt"/>
                        </a:rPr>
                        <a:t>Implement actions in line with available resource linked to remodelling bed pool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Implement actions in line with available resource linked to remodelling bed pool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Implement actions in line with available resource linked to remodelling bed pool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8369454"/>
                  </a:ext>
                </a:extLst>
              </a:tr>
              <a:tr h="1508748">
                <a:tc vMerge="1">
                  <a:txBody>
                    <a:bodyPr/>
                    <a:lstStyle/>
                    <a:p>
                      <a:endParaRPr lang="en-GB"/>
                    </a:p>
                  </a:txBody>
                  <a:tcPr/>
                </a:tc>
                <a:tc vMerge="1">
                  <a:txBody>
                    <a:bodyPr/>
                    <a:lstStyle/>
                    <a:p>
                      <a:endParaRPr lang="en-GB"/>
                    </a:p>
                  </a:txBody>
                  <a:tcPr/>
                </a:tc>
                <a:tc>
                  <a:txBody>
                    <a:bodyPr/>
                    <a:lstStyle/>
                    <a:p>
                      <a:pPr algn="l" rtl="0" fontAlgn="t">
                        <a:buNone/>
                      </a:pPr>
                      <a:r>
                        <a:rPr lang="en-GB" sz="1800" b="0" i="0" u="none" strike="noStrike" dirty="0">
                          <a:solidFill>
                            <a:srgbClr val="000000"/>
                          </a:solidFill>
                          <a:effectLst/>
                          <a:latin typeface="Aptos Display" panose="020B0004020202020204" pitchFamily="34" charset="0"/>
                        </a:rPr>
                        <a:t>Implement a COP reduction programme (cross system – health &amp; social care)</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tc>
                  <a:txBody>
                    <a:bodyPr/>
                    <a:lstStyle/>
                    <a:p>
                      <a:pPr algn="l" rtl="0" fontAlgn="t">
                        <a:buNone/>
                      </a:pPr>
                      <a:r>
                        <a:rPr lang="en-GB" sz="1600" b="0" i="0" u="none" strike="noStrike" dirty="0">
                          <a:solidFill>
                            <a:schemeClr val="tx1"/>
                          </a:solidFill>
                          <a:effectLst/>
                          <a:latin typeface="+mn-lt"/>
                        </a:rPr>
                        <a:t>N/A</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chemeClr val="tx1"/>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l" fontAlgn="t">
                        <a:buNone/>
                      </a:pPr>
                      <a:r>
                        <a:rPr lang="en-GB" sz="1600" b="0" i="0" u="none" strike="noStrike" dirty="0">
                          <a:solidFill>
                            <a:schemeClr val="tx1"/>
                          </a:solidFill>
                          <a:effectLst/>
                          <a:latin typeface="+mn-lt"/>
                        </a:rPr>
                        <a:t>Implement actions in line with available resource linked to remodelling bed pool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Implement actions in line with available resource linked to remodelling bed pool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chemeClr val="tx1"/>
                          </a:solidFill>
                          <a:effectLst/>
                          <a:latin typeface="+mn-lt"/>
                        </a:rPr>
                        <a:t>Implement actions in line with available resource linked to remodelling bed pool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8825517"/>
                  </a:ext>
                </a:extLst>
              </a:tr>
            </a:tbl>
          </a:graphicData>
        </a:graphic>
      </p:graphicFrame>
    </p:spTree>
    <p:extLst>
      <p:ext uri="{BB962C8B-B14F-4D97-AF65-F5344CB8AC3E}">
        <p14:creationId xmlns:p14="http://schemas.microsoft.com/office/powerpoint/2010/main" val="3226312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BA097-CB1E-BECA-2C2D-C932BD4FA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F5743B-8C83-A3B9-A087-721D2A0373EC}"/>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Urgent and Emergency Care System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5AABC0DF-70C0-90B9-EC5A-CED9D595D735}"/>
              </a:ext>
            </a:extLst>
          </p:cNvPr>
          <p:cNvGraphicFramePr>
            <a:graphicFrameLocks noGrp="1"/>
          </p:cNvGraphicFramePr>
          <p:nvPr>
            <p:ph idx="1"/>
          </p:nvPr>
        </p:nvGraphicFramePr>
        <p:xfrm>
          <a:off x="642226" y="1158915"/>
          <a:ext cx="18821238" cy="9003708"/>
        </p:xfrm>
        <a:graphic>
          <a:graphicData uri="http://schemas.openxmlformats.org/drawingml/2006/table">
            <a:tbl>
              <a:tblPr/>
              <a:tblGrid>
                <a:gridCol w="419099">
                  <a:extLst>
                    <a:ext uri="{9D8B030D-6E8A-4147-A177-3AD203B41FA5}">
                      <a16:colId xmlns:a16="http://schemas.microsoft.com/office/drawing/2014/main" val="3904623650"/>
                    </a:ext>
                  </a:extLst>
                </a:gridCol>
                <a:gridCol w="1736005">
                  <a:extLst>
                    <a:ext uri="{9D8B030D-6E8A-4147-A177-3AD203B41FA5}">
                      <a16:colId xmlns:a16="http://schemas.microsoft.com/office/drawing/2014/main" val="2003408553"/>
                    </a:ext>
                  </a:extLst>
                </a:gridCol>
                <a:gridCol w="2340976">
                  <a:extLst>
                    <a:ext uri="{9D8B030D-6E8A-4147-A177-3AD203B41FA5}">
                      <a16:colId xmlns:a16="http://schemas.microsoft.com/office/drawing/2014/main" val="383004437"/>
                    </a:ext>
                  </a:extLst>
                </a:gridCol>
                <a:gridCol w="927599">
                  <a:extLst>
                    <a:ext uri="{9D8B030D-6E8A-4147-A177-3AD203B41FA5}">
                      <a16:colId xmlns:a16="http://schemas.microsoft.com/office/drawing/2014/main" val="1526595776"/>
                    </a:ext>
                  </a:extLst>
                </a:gridCol>
                <a:gridCol w="2938774">
                  <a:extLst>
                    <a:ext uri="{9D8B030D-6E8A-4147-A177-3AD203B41FA5}">
                      <a16:colId xmlns:a16="http://schemas.microsoft.com/office/drawing/2014/main" val="492600730"/>
                    </a:ext>
                  </a:extLst>
                </a:gridCol>
                <a:gridCol w="976328">
                  <a:extLst>
                    <a:ext uri="{9D8B030D-6E8A-4147-A177-3AD203B41FA5}">
                      <a16:colId xmlns:a16="http://schemas.microsoft.com/office/drawing/2014/main" val="3321347830"/>
                    </a:ext>
                  </a:extLst>
                </a:gridCol>
                <a:gridCol w="3320602">
                  <a:extLst>
                    <a:ext uri="{9D8B030D-6E8A-4147-A177-3AD203B41FA5}">
                      <a16:colId xmlns:a16="http://schemas.microsoft.com/office/drawing/2014/main" val="499467720"/>
                    </a:ext>
                  </a:extLst>
                </a:gridCol>
                <a:gridCol w="1205114">
                  <a:extLst>
                    <a:ext uri="{9D8B030D-6E8A-4147-A177-3AD203B41FA5}">
                      <a16:colId xmlns:a16="http://schemas.microsoft.com/office/drawing/2014/main" val="685346739"/>
                    </a:ext>
                  </a:extLst>
                </a:gridCol>
                <a:gridCol w="1652247">
                  <a:extLst>
                    <a:ext uri="{9D8B030D-6E8A-4147-A177-3AD203B41FA5}">
                      <a16:colId xmlns:a16="http://schemas.microsoft.com/office/drawing/2014/main" val="2230593573"/>
                    </a:ext>
                  </a:extLst>
                </a:gridCol>
                <a:gridCol w="1652247">
                  <a:extLst>
                    <a:ext uri="{9D8B030D-6E8A-4147-A177-3AD203B41FA5}">
                      <a16:colId xmlns:a16="http://schemas.microsoft.com/office/drawing/2014/main" val="503944953"/>
                    </a:ext>
                  </a:extLst>
                </a:gridCol>
                <a:gridCol w="1652247">
                  <a:extLst>
                    <a:ext uri="{9D8B030D-6E8A-4147-A177-3AD203B41FA5}">
                      <a16:colId xmlns:a16="http://schemas.microsoft.com/office/drawing/2014/main" val="3272254650"/>
                    </a:ext>
                  </a:extLst>
                </a:gridCol>
              </a:tblGrid>
              <a:tr h="457196">
                <a:tc rowSpan="2" gridSpan="2">
                  <a:txBody>
                    <a:bodyPr/>
                    <a:lstStyle/>
                    <a:p>
                      <a:pPr algn="l" rtl="0" fontAlgn="ctr">
                        <a:buNone/>
                      </a:pPr>
                      <a:r>
                        <a:rPr lang="en-GB" sz="1600" b="1" i="0" u="none" strike="noStrike" dirty="0">
                          <a:solidFill>
                            <a:srgbClr val="FFFFFF"/>
                          </a:solidFill>
                          <a:effectLst/>
                          <a:latin typeface="+mn-lt"/>
                        </a:rPr>
                        <a:t>Scheme/ Project</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l"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mn-lt"/>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4273256">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b="0" i="1" u="none" strike="noStrike" dirty="0">
                          <a:solidFill>
                            <a:schemeClr val="tx1"/>
                          </a:solidFill>
                          <a:effectLst/>
                          <a:latin typeface="+mn-lt"/>
                        </a:rPr>
                        <a:t>BAU/ PERFORMANCE</a:t>
                      </a:r>
                      <a:endParaRPr lang="en-GB" sz="1600" b="1" i="0" u="none" strike="noStrike" dirty="0">
                        <a:solidFill>
                          <a:schemeClr val="tx1"/>
                        </a:solidFill>
                        <a:effectLst/>
                        <a:latin typeface="+mn-lt"/>
                      </a:endParaRPr>
                    </a:p>
                  </a:txBody>
                  <a:tcPr marL="10016" marR="834" marT="834"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2F1C8"/>
                    </a:solidFill>
                  </a:tcPr>
                </a:tc>
                <a:tc rowSpan="2">
                  <a:txBody>
                    <a:bodyPr/>
                    <a:lstStyle/>
                    <a:p>
                      <a:pPr algn="l" rtl="0" fontAlgn="t">
                        <a:buNone/>
                      </a:pPr>
                      <a:r>
                        <a:rPr lang="en-GB" sz="1600" b="1" i="0" u="none" strike="noStrike" dirty="0">
                          <a:solidFill>
                            <a:srgbClr val="000000"/>
                          </a:solidFill>
                          <a:effectLst/>
                          <a:latin typeface="+mn-lt"/>
                        </a:rPr>
                        <a:t>Maintaining Stroke / Snap targets </a:t>
                      </a:r>
                    </a:p>
                  </a:txBody>
                  <a:tcPr marL="10016"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2F1C8"/>
                    </a:solidFill>
                  </a:tcPr>
                </a:tc>
                <a:tc>
                  <a:txBody>
                    <a:bodyPr/>
                    <a:lstStyle/>
                    <a:p>
                      <a:pPr algn="l" rtl="0" fontAlgn="t">
                        <a:buNone/>
                      </a:pPr>
                      <a:r>
                        <a:rPr lang="en-GB" sz="1600" b="1" i="0" u="none" strike="noStrike" dirty="0">
                          <a:solidFill>
                            <a:srgbClr val="000000"/>
                          </a:solidFill>
                          <a:effectLst/>
                          <a:latin typeface="+mn-lt"/>
                        </a:rPr>
                        <a:t>Delivering on Therapies action plan to work towards achieving the Sentinel Stroke National Audit Programme (SSNAP) targets</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600" b="0" i="0" u="none" strike="noStrike" dirty="0">
                          <a:solidFill>
                            <a:srgbClr val="000000"/>
                          </a:solidFill>
                          <a:effectLst/>
                          <a:latin typeface="+mn-lt"/>
                        </a:rPr>
                        <a:t>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marL="342900" indent="-342900" algn="l" rtl="0" fontAlgn="t">
                        <a:buFont typeface="Arial" panose="020B0604020202020204" pitchFamily="34" charset="0"/>
                        <a:buChar char="•"/>
                      </a:pPr>
                      <a:r>
                        <a:rPr lang="en-GB" sz="1600" b="0" i="0" u="none" strike="noStrike" dirty="0">
                          <a:solidFill>
                            <a:srgbClr val="000000"/>
                          </a:solidFill>
                          <a:effectLst/>
                          <a:latin typeface="+mn-lt"/>
                        </a:rPr>
                        <a:t>Improvement in 24 hrs assessment target for OT and PT                                                                                   </a:t>
                      </a:r>
                    </a:p>
                    <a:p>
                      <a:pPr marL="342900" indent="-342900" algn="l" rtl="0" fontAlgn="t">
                        <a:buFont typeface="Arial" panose="020B0604020202020204" pitchFamily="34" charset="0"/>
                        <a:buChar char="•"/>
                      </a:pPr>
                      <a:r>
                        <a:rPr lang="en-GB" sz="1600" b="0" i="0" u="none" strike="noStrike" dirty="0">
                          <a:solidFill>
                            <a:srgbClr val="000000"/>
                          </a:solidFill>
                          <a:effectLst/>
                          <a:latin typeface="+mn-lt"/>
                        </a:rPr>
                        <a:t>Improvement in 72 assessment hrs target for SLT             </a:t>
                      </a:r>
                    </a:p>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Improvement in median daily therapy minutes for each patient                                                                                                                    </a:t>
                      </a:r>
                    </a:p>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Improvement in number of days patients receive therapy</a:t>
                      </a:r>
                    </a:p>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Increase % of mood, cognition and visual assessments by discharge                                                                                                      </a:t>
                      </a:r>
                    </a:p>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Increase % of applicable patients seen by dietitian by discharge                                                                                                              </a:t>
                      </a:r>
                    </a:p>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Increase % of patients who receive on-going stroke specific input in the community through ESD or Outreach    </a:t>
                      </a:r>
                    </a:p>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Explore joint office space for ESD and outreach to enhance community provision                                                             </a:t>
                      </a:r>
                    </a:p>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Design ICSS model for SBHUHB, including workforce design</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rtl="0"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Increase % of mood, cognitive and visual assessments to &gt; 85 % prior to d/c                  </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Increase &amp; of dietitian assessment for those applicable to &gt; 80% by D/C</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Increase % of those receiving 24 hour OT and PT assessment to &gt; 80% </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Increase SLT assessment within 72 hrs to &gt;90%</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Increase % of patients receiving stroke specific community  based intervention through ESD and Outreach to &gt;65%</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 Increase median therapy minutes for all patient to &gt;45mins                                    </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Increase median days therapy received for all patients  (days to be specified after further data review - will update after Q1)</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9956389"/>
                  </a:ext>
                </a:extLst>
              </a:tr>
              <a:tr h="3267146">
                <a:tc vMerge="1">
                  <a:txBody>
                    <a:bodyPr/>
                    <a:lstStyle/>
                    <a:p>
                      <a:endParaRPr lang="en-GB"/>
                    </a:p>
                  </a:txBody>
                  <a:tcPr/>
                </a:tc>
                <a:tc vMerge="1">
                  <a:txBody>
                    <a:bodyPr/>
                    <a:lstStyle/>
                    <a:p>
                      <a:endParaRPr lang="en-GB"/>
                    </a:p>
                  </a:txBody>
                  <a:tcPr/>
                </a:tc>
                <a:tc>
                  <a:txBody>
                    <a:bodyPr/>
                    <a:lstStyle/>
                    <a:p>
                      <a:pPr algn="l" rtl="0" fontAlgn="t">
                        <a:buNone/>
                      </a:pPr>
                      <a:r>
                        <a:rPr lang="en-GB" sz="1600" b="1" i="0" u="none" strike="noStrike" dirty="0">
                          <a:solidFill>
                            <a:srgbClr val="000000"/>
                          </a:solidFill>
                          <a:effectLst/>
                          <a:latin typeface="+mn-lt"/>
                        </a:rPr>
                        <a:t>Evaluate service delivery models to ascertain re-design opportunities to enhance integrated community stroke services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r>
                        <a:rPr lang="en-GB" sz="1600" b="0" i="0" u="none" strike="noStrike">
                          <a:solidFill>
                            <a:srgbClr val="000000"/>
                          </a:solidFill>
                          <a:effectLst/>
                          <a:latin typeface="+mn-lt"/>
                        </a:rPr>
                        <a:t>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tc>
                  <a:txBody>
                    <a:bodyPr/>
                    <a:lstStyle/>
                    <a:p>
                      <a:pPr marL="285750" indent="-285750" algn="l" rtl="0" fontAlgn="t">
                        <a:buFont typeface="Arial" panose="020B0604020202020204" pitchFamily="34" charset="0"/>
                        <a:buChar char="•"/>
                      </a:pPr>
                      <a:r>
                        <a:rPr lang="en-GB" sz="1600" b="0" i="0" u="none" strike="noStrike" dirty="0">
                          <a:solidFill>
                            <a:srgbClr val="000000"/>
                          </a:solidFill>
                          <a:effectLst/>
                          <a:latin typeface="+mn-lt"/>
                        </a:rPr>
                        <a:t>Work with site management to identify suitable office space to collocate ESD and outreach.  </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t">
                        <a:buNone/>
                      </a:pPr>
                      <a:endParaRPr lang="en-GB" sz="1600" b="0" i="0" u="none" strike="noStrike" dirty="0">
                        <a:solidFill>
                          <a:srgbClr val="00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050"/>
                    </a:solidFill>
                  </a:tcPr>
                </a:tc>
                <a:tc>
                  <a:txBody>
                    <a:bodyPr/>
                    <a:lstStyle/>
                    <a:p>
                      <a:pPr marL="285750" indent="-285750" algn="ctr" fontAlgn="t">
                        <a:buFont typeface="Arial" panose="020B0604020202020204" pitchFamily="34" charset="0"/>
                        <a:buChar char="•"/>
                      </a:pPr>
                      <a:r>
                        <a:rPr lang="en-GB" sz="1600" b="0" i="0" u="none" strike="noStrike" dirty="0">
                          <a:solidFill>
                            <a:srgbClr val="000000"/>
                          </a:solidFill>
                          <a:effectLst/>
                          <a:latin typeface="+mn-lt"/>
                        </a:rPr>
                        <a:t>ESD and outreach data to analyse current demand on discharge</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Use PROMs data along with demand data to design ICSS model for SBUHB, including workforce</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Service delivery evaluation, including workforce to identify re-design opportunities</a:t>
                      </a: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9387211"/>
                  </a:ext>
                </a:extLst>
              </a:tr>
            </a:tbl>
          </a:graphicData>
        </a:graphic>
      </p:graphicFrame>
    </p:spTree>
    <p:extLst>
      <p:ext uri="{BB962C8B-B14F-4D97-AF65-F5344CB8AC3E}">
        <p14:creationId xmlns:p14="http://schemas.microsoft.com/office/powerpoint/2010/main" val="4236095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F7EE27-0A84-8F42-5D71-9DB965B5EBC8}"/>
              </a:ext>
            </a:extLst>
          </p:cNvPr>
          <p:cNvSpPr>
            <a:spLocks noGrp="1"/>
          </p:cNvSpPr>
          <p:nvPr>
            <p:ph type="title"/>
          </p:nvPr>
        </p:nvSpPr>
        <p:spPr>
          <a:xfrm>
            <a:off x="680244" y="244475"/>
            <a:ext cx="15011267" cy="773139"/>
          </a:xfrm>
        </p:spPr>
        <p:txBody>
          <a:bodyPr/>
          <a:lstStyle/>
          <a:p>
            <a:r>
              <a:rPr lang="en-GB" b="1" dirty="0"/>
              <a:t>RECAP ON PURPOSE</a:t>
            </a:r>
            <a:br>
              <a:rPr lang="en-GB" b="1" dirty="0"/>
            </a:br>
            <a:r>
              <a:rPr lang="en-GB" b="1" dirty="0"/>
              <a:t>Health Board Performance &amp; Accountability Governance</a:t>
            </a:r>
          </a:p>
        </p:txBody>
      </p:sp>
      <p:sp>
        <p:nvSpPr>
          <p:cNvPr id="4" name="Content Placeholder 3">
            <a:extLst>
              <a:ext uri="{FF2B5EF4-FFF2-40B4-BE49-F238E27FC236}">
                <a16:creationId xmlns:a16="http://schemas.microsoft.com/office/drawing/2014/main" id="{CE8947C8-D6EF-3A2F-8D1C-B4B755723068}"/>
              </a:ext>
            </a:extLst>
          </p:cNvPr>
          <p:cNvSpPr>
            <a:spLocks noGrp="1"/>
          </p:cNvSpPr>
          <p:nvPr>
            <p:ph idx="1"/>
          </p:nvPr>
        </p:nvSpPr>
        <p:spPr>
          <a:xfrm>
            <a:off x="672104" y="1616075"/>
            <a:ext cx="19134339" cy="8991600"/>
          </a:xfrm>
          <a:solidFill>
            <a:schemeClr val="bg1"/>
          </a:solidFill>
        </p:spPr>
        <p:txBody>
          <a:bodyPr/>
          <a:lstStyle/>
          <a:p>
            <a:pPr marL="93663" lvl="2">
              <a:spcAft>
                <a:spcPts val="0"/>
              </a:spcAft>
              <a:tabLst>
                <a:tab pos="0" algn="l"/>
              </a:tabLst>
            </a:pPr>
            <a:r>
              <a:rPr lang="en-GB" sz="2400" dirty="0">
                <a:latin typeface="+mn-lt"/>
              </a:rPr>
              <a:t>As set out in the Performance Accountability Framework (PAF), approved by Board May 2026, delivery of the Annual Plan 26/27 will be reported and monitored through:</a:t>
            </a:r>
          </a:p>
          <a:p>
            <a:pPr marL="471230" lvl="2" indent="-471230">
              <a:spcAft>
                <a:spcPts val="0"/>
              </a:spcAft>
            </a:pPr>
            <a:endParaRPr lang="en-GB" sz="2400" dirty="0">
              <a:latin typeface="+mn-lt"/>
            </a:endParaRPr>
          </a:p>
          <a:p>
            <a:pPr marL="471230" lvl="2" indent="-471230">
              <a:spcAft>
                <a:spcPts val="0"/>
              </a:spcAft>
            </a:pPr>
            <a:r>
              <a:rPr lang="en-GB" sz="2400" dirty="0">
                <a:latin typeface="+mn-lt"/>
              </a:rPr>
              <a:t>1. Quarterly Integrated Planning &amp; Performance Reviews</a:t>
            </a:r>
          </a:p>
          <a:p>
            <a:pPr marL="471230" lvl="2" indent="-471230">
              <a:spcAft>
                <a:spcPts val="0"/>
              </a:spcAft>
              <a:buFont typeface="Arial" panose="020B0604020202020204" pitchFamily="34" charset="0"/>
              <a:buChar char="•"/>
            </a:pPr>
            <a:r>
              <a:rPr lang="en-GB" sz="2400" b="0" dirty="0">
                <a:latin typeface="+mn-lt"/>
              </a:rPr>
              <a:t>Half a day sessions with Execs reviewing System (i.e. Programme Board level) progress in</a:t>
            </a:r>
            <a:r>
              <a:rPr lang="en-GB" sz="2400" dirty="0">
                <a:latin typeface="+mn-lt"/>
              </a:rPr>
              <a:t> UEC, Planned Care &amp; Cancer, Primary Care &amp; Community, Mental Health &amp; Learning Disabilities, CHC and Complex Care, Babies/ CYP/ Womens, Population Health &amp; Prevention. Additionally,  Digital and Workforce Priorities will be reported as Enabling / Cross Cutting Systems. </a:t>
            </a:r>
          </a:p>
          <a:p>
            <a:pPr marL="471230" lvl="2" indent="-471230">
              <a:spcAft>
                <a:spcPts val="0"/>
              </a:spcAft>
              <a:buFont typeface="Arial" panose="020B0604020202020204" pitchFamily="34" charset="0"/>
              <a:buChar char="•"/>
            </a:pPr>
            <a:r>
              <a:rPr lang="en-GB" sz="2400" b="0" dirty="0">
                <a:latin typeface="+mn-lt"/>
              </a:rPr>
              <a:t>System Leads expected to provide: </a:t>
            </a:r>
          </a:p>
          <a:p>
            <a:pPr marL="2985865" lvl="5" indent="-471230">
              <a:lnSpc>
                <a:spcPct val="100000"/>
              </a:lnSpc>
              <a:spcBef>
                <a:spcPts val="0"/>
              </a:spcBef>
              <a:buFont typeface="Courier New" panose="02070309020205020404" pitchFamily="49" charset="0"/>
              <a:buChar char="o"/>
            </a:pPr>
            <a:r>
              <a:rPr lang="en-GB" sz="2400" dirty="0">
                <a:solidFill>
                  <a:srgbClr val="1F355E"/>
                </a:solidFill>
              </a:rPr>
              <a:t>Strategic overview and delivery of System Programme Plans</a:t>
            </a:r>
          </a:p>
          <a:p>
            <a:pPr marL="2985865" lvl="5" indent="-471230">
              <a:lnSpc>
                <a:spcPct val="100000"/>
              </a:lnSpc>
              <a:spcBef>
                <a:spcPts val="0"/>
              </a:spcBef>
              <a:buFont typeface="Courier New" panose="02070309020205020404" pitchFamily="49" charset="0"/>
              <a:buChar char="o"/>
            </a:pPr>
            <a:r>
              <a:rPr lang="en-GB" sz="2400" dirty="0">
                <a:solidFill>
                  <a:srgbClr val="1F355E"/>
                </a:solidFill>
              </a:rPr>
              <a:t>Risks to delivery and issues for escalation onward to Board. </a:t>
            </a:r>
          </a:p>
          <a:p>
            <a:pPr marL="471230" lvl="2" indent="-471230">
              <a:spcAft>
                <a:spcPts val="0"/>
              </a:spcAft>
              <a:buFont typeface="Arial" panose="020B0604020202020204" pitchFamily="34" charset="0"/>
              <a:buChar char="•"/>
            </a:pPr>
            <a:r>
              <a:rPr lang="en-GB" sz="2400" b="0" dirty="0">
                <a:latin typeface="+mn-lt"/>
              </a:rPr>
              <a:t>Summary of discussions &amp; updates to be included in the IPR shared quarterly with PFC and Board.</a:t>
            </a:r>
          </a:p>
          <a:p>
            <a:pPr marL="471230" indent="-471230" defTabSz="1507937">
              <a:spcAft>
                <a:spcPts val="0"/>
              </a:spcAft>
              <a:buFont typeface="Arial" panose="020B0604020202020204" pitchFamily="34" charset="0"/>
              <a:buChar char="•"/>
            </a:pPr>
            <a:r>
              <a:rPr lang="en-GB" sz="2400" kern="100" dirty="0">
                <a:latin typeface="+mn-lt"/>
                <a:ea typeface="Times New Roman" panose="02020603050405020304" pitchFamily="18" charset="0"/>
              </a:rPr>
              <a:t>The quarterly review meetings will provide the forum for identifying opportunities, and challenges, and consider how learning should shape our ongoing delivery. </a:t>
            </a:r>
          </a:p>
          <a:p>
            <a:pPr marL="471230" indent="-471230" defTabSz="1507937">
              <a:spcAft>
                <a:spcPts val="0"/>
              </a:spcAft>
              <a:buFont typeface="Arial" panose="020B0604020202020204" pitchFamily="34" charset="0"/>
              <a:buChar char="•"/>
            </a:pPr>
            <a:r>
              <a:rPr lang="en-GB" sz="2400" kern="100" dirty="0">
                <a:latin typeface="+mn-lt"/>
                <a:ea typeface="Times New Roman" panose="02020603050405020304" pitchFamily="18" charset="0"/>
              </a:rPr>
              <a:t>These meetings will also help ensure a shared understanding of priorities, risks and expectations and a collective understanding of delivery across the R&amp;S, Performance and BAU, and System Transformation priorities as set out in the Plan.</a:t>
            </a:r>
          </a:p>
          <a:p>
            <a:pPr marL="471230" indent="-471230" defTabSz="1507937">
              <a:spcAft>
                <a:spcPts val="0"/>
              </a:spcAft>
              <a:buFont typeface="Arial" panose="020B0604020202020204" pitchFamily="34" charset="0"/>
              <a:buChar char="•"/>
            </a:pPr>
            <a:r>
              <a:rPr lang="en-GB" sz="2400" b="1" kern="100" dirty="0">
                <a:latin typeface="+mn-lt"/>
                <a:ea typeface="Times New Roman" panose="02020603050405020304" pitchFamily="18" charset="0"/>
              </a:rPr>
              <a:t>This meeting serves as the first quarter reporting on Annual Plan 26/27 Delivery</a:t>
            </a:r>
          </a:p>
          <a:p>
            <a:pPr defTabSz="1507937">
              <a:spcAft>
                <a:spcPts val="0"/>
              </a:spcAft>
            </a:pPr>
            <a:endParaRPr lang="en-GB" sz="2400" b="1" kern="100" dirty="0">
              <a:latin typeface="+mn-lt"/>
              <a:ea typeface="Times New Roman" panose="02020603050405020304" pitchFamily="18" charset="0"/>
            </a:endParaRPr>
          </a:p>
          <a:p>
            <a:pPr defTabSz="1507937">
              <a:spcAft>
                <a:spcPts val="0"/>
              </a:spcAft>
            </a:pPr>
            <a:r>
              <a:rPr lang="en-GB" sz="2400" b="1" kern="100" dirty="0">
                <a:latin typeface="+mn-lt"/>
                <a:ea typeface="Times New Roman" panose="02020603050405020304" pitchFamily="18" charset="0"/>
              </a:rPr>
              <a:t>2. Service Group Monthly Performance Reviews</a:t>
            </a:r>
          </a:p>
          <a:p>
            <a:pPr marL="342900" indent="-342900" defTabSz="1507937">
              <a:spcAft>
                <a:spcPts val="0"/>
              </a:spcAft>
              <a:buFont typeface="Arial" panose="020B0604020202020204" pitchFamily="34" charset="0"/>
              <a:buChar char="•"/>
            </a:pPr>
            <a:r>
              <a:rPr lang="en-GB" sz="2400" dirty="0">
                <a:latin typeface="+mn-lt"/>
              </a:rPr>
              <a:t>The monthly performance meetings will focus on operational delivery and delivery against national performance measures at individual Service Group level.</a:t>
            </a:r>
          </a:p>
          <a:p>
            <a:pPr marL="342900" indent="-342900" defTabSz="1507937">
              <a:spcAft>
                <a:spcPts val="0"/>
              </a:spcAft>
              <a:buFont typeface="Arial" panose="020B0604020202020204" pitchFamily="34" charset="0"/>
              <a:buChar char="•"/>
            </a:pPr>
            <a:r>
              <a:rPr lang="en-GB" sz="2400" dirty="0">
                <a:latin typeface="+mn-lt"/>
              </a:rPr>
              <a:t> A subset of key performance and financial metrics will be reviewed and discussed in line with Service Group Operational Plans, with appropriate actions developed as a result.</a:t>
            </a:r>
          </a:p>
          <a:p>
            <a:pPr marL="342900" indent="-342900" defTabSz="1507937">
              <a:spcAft>
                <a:spcPts val="0"/>
              </a:spcAft>
              <a:buFont typeface="Arial" panose="020B0604020202020204" pitchFamily="34" charset="0"/>
              <a:buChar char="•"/>
            </a:pPr>
            <a:r>
              <a:rPr lang="en-GB" sz="2400" b="1" kern="100" dirty="0">
                <a:latin typeface="+mn-lt"/>
                <a:ea typeface="Times New Roman" panose="02020603050405020304" pitchFamily="18" charset="0"/>
              </a:rPr>
              <a:t>This is not within the scope of this meeting. </a:t>
            </a:r>
            <a:endParaRPr lang="en-GB" sz="2800" b="0" kern="100" dirty="0">
              <a:latin typeface="+mn-lt"/>
            </a:endParaRPr>
          </a:p>
          <a:p>
            <a:pPr marL="471230" indent="-471230" defTabSz="1507937">
              <a:spcAft>
                <a:spcPts val="1319"/>
              </a:spcAft>
              <a:buFont typeface="Arial" panose="020B0604020202020204" pitchFamily="34" charset="0"/>
              <a:buChar char="•"/>
            </a:pPr>
            <a:endParaRPr lang="en-GB" sz="2800" b="0" dirty="0">
              <a:latin typeface="+mn-lt"/>
            </a:endParaRPr>
          </a:p>
          <a:p>
            <a:pPr marL="471230" lvl="2" indent="-471230">
              <a:buFont typeface="Arial" panose="020B0604020202020204" pitchFamily="34" charset="0"/>
              <a:buChar char="•"/>
            </a:pPr>
            <a:endParaRPr lang="en-GB" sz="2639" b="0" dirty="0"/>
          </a:p>
          <a:p>
            <a:pPr lvl="5" indent="0">
              <a:buNone/>
            </a:pPr>
            <a:endParaRPr lang="en-GB" sz="2309" dirty="0">
              <a:solidFill>
                <a:schemeClr val="tx2">
                  <a:lumMod val="90000"/>
                  <a:lumOff val="10000"/>
                </a:schemeClr>
              </a:solidFill>
            </a:endParaRPr>
          </a:p>
          <a:p>
            <a:pPr marL="471230" lvl="2" indent="-471230">
              <a:buFont typeface="Arial" panose="020B0604020202020204" pitchFamily="34" charset="0"/>
              <a:buChar char="•"/>
            </a:pPr>
            <a:endParaRPr lang="en-GB" sz="2639" dirty="0"/>
          </a:p>
          <a:p>
            <a:pPr lvl="2"/>
            <a:endParaRPr lang="en-GB" sz="2639" dirty="0"/>
          </a:p>
          <a:p>
            <a:pPr marL="471230" lvl="2" indent="-471230">
              <a:buFont typeface="Arial" panose="020B0604020202020204" pitchFamily="34" charset="0"/>
              <a:buChar char="•"/>
            </a:pPr>
            <a:endParaRPr lang="en-GB" sz="2639" dirty="0"/>
          </a:p>
          <a:p>
            <a:pPr marL="471230" lvl="2" indent="-471230"/>
            <a:endParaRPr lang="en-GB" sz="2639" dirty="0"/>
          </a:p>
        </p:txBody>
      </p:sp>
    </p:spTree>
    <p:extLst>
      <p:ext uri="{BB962C8B-B14F-4D97-AF65-F5344CB8AC3E}">
        <p14:creationId xmlns:p14="http://schemas.microsoft.com/office/powerpoint/2010/main" val="1745965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E555C-562D-1AC1-56D7-52BFAA56A9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4C7AE1-3C88-054F-5963-289D96450A0E}"/>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Urgent and Emergency Care System Reporting – Off Track Delivery in Q1</a:t>
            </a:r>
            <a:br>
              <a:rPr lang="en-US" sz="4001" b="1" dirty="0">
                <a:latin typeface="Aptos" panose="020B0004020202020204" pitchFamily="34" charset="0"/>
              </a:rPr>
            </a:b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76C2C720-9537-0A46-DF41-FB63391562BE}"/>
              </a:ext>
            </a:extLst>
          </p:cNvPr>
          <p:cNvGraphicFramePr>
            <a:graphicFrameLocks noGrp="1"/>
          </p:cNvGraphicFramePr>
          <p:nvPr>
            <p:ph idx="1"/>
            <p:extLst>
              <p:ext uri="{D42A27DB-BD31-4B8C-83A1-F6EECF244321}">
                <p14:modId xmlns:p14="http://schemas.microsoft.com/office/powerpoint/2010/main" val="934127793"/>
              </p:ext>
            </p:extLst>
          </p:nvPr>
        </p:nvGraphicFramePr>
        <p:xfrm>
          <a:off x="202041" y="1648552"/>
          <a:ext cx="19692057" cy="7646136"/>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529943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b="1" i="0" u="none" strike="noStrike" dirty="0">
                          <a:solidFill>
                            <a:srgbClr val="000000"/>
                          </a:solidFill>
                          <a:effectLst/>
                          <a:latin typeface="+mn-lt"/>
                        </a:rPr>
                        <a:t>Bed Base Reconfiguration – Also includes Planned Care Elective Beds </a:t>
                      </a:r>
                      <a:endParaRPr lang="en-GB" sz="13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71450" marR="0" lvl="0" indent="-171450" algn="l" rtl="0" eaLnBrk="1" fontAlgn="auto" latinLnBrk="0" hangingPunct="1">
                        <a:lnSpc>
                          <a:spcPct val="100000"/>
                        </a:lnSpc>
                        <a:spcBef>
                          <a:spcPts val="0"/>
                        </a:spcBef>
                        <a:spcAft>
                          <a:spcPts val="0"/>
                        </a:spcAft>
                        <a:buClrTx/>
                        <a:buSzTx/>
                        <a:buFontTx/>
                        <a:buChar char="-"/>
                      </a:pPr>
                      <a:r>
                        <a:rPr lang="en-GB" sz="1300" b="0" i="0" u="none" strike="noStrike" dirty="0">
                          <a:solidFill>
                            <a:srgbClr val="000000"/>
                          </a:solidFill>
                          <a:effectLst/>
                          <a:latin typeface="+mn-lt"/>
                        </a:rPr>
                        <a:t>Reduce cost through reduction of the core bed base</a:t>
                      </a:r>
                    </a:p>
                    <a:p>
                      <a:pPr marL="171450" marR="0" lvl="0" indent="-171450" algn="l" rtl="0" eaLnBrk="1" fontAlgn="auto" latinLnBrk="0" hangingPunct="1">
                        <a:lnSpc>
                          <a:spcPct val="100000"/>
                        </a:lnSpc>
                        <a:spcBef>
                          <a:spcPts val="0"/>
                        </a:spcBef>
                        <a:spcAft>
                          <a:spcPts val="0"/>
                        </a:spcAft>
                        <a:buClrTx/>
                        <a:buSzTx/>
                        <a:buFontTx/>
                        <a:buChar char="-"/>
                      </a:pPr>
                      <a:r>
                        <a:rPr lang="en-GB" sz="1300" b="0" kern="1200" dirty="0">
                          <a:solidFill>
                            <a:srgbClr val="000000"/>
                          </a:solidFill>
                          <a:latin typeface="+mn-lt"/>
                        </a:rPr>
                        <a:t>Avoid admission for frail older people where safe</a:t>
                      </a:r>
                    </a:p>
                    <a:p>
                      <a:pPr marL="171450" marR="0" lvl="0" indent="-171450" algn="l" rtl="0" eaLnBrk="1" fontAlgn="auto" latinLnBrk="0" hangingPunct="1">
                        <a:lnSpc>
                          <a:spcPct val="100000"/>
                        </a:lnSpc>
                        <a:spcBef>
                          <a:spcPts val="0"/>
                        </a:spcBef>
                        <a:spcAft>
                          <a:spcPts val="0"/>
                        </a:spcAft>
                        <a:buClrTx/>
                        <a:buSzTx/>
                        <a:buFontTx/>
                        <a:buChar char="-"/>
                      </a:pPr>
                      <a:r>
                        <a:rPr lang="en-GB" sz="1300" b="0" kern="1200" dirty="0">
                          <a:solidFill>
                            <a:srgbClr val="000000"/>
                          </a:solidFill>
                          <a:latin typeface="+mn-lt"/>
                        </a:rPr>
                        <a:t>Pathway 1 - get patients home with support in 72 hrs</a:t>
                      </a:r>
                    </a:p>
                    <a:p>
                      <a:pPr marL="171450" marR="0" lvl="0" indent="-171450" algn="l" rtl="0" eaLnBrk="1" fontAlgn="auto" latinLnBrk="0" hangingPunct="1">
                        <a:lnSpc>
                          <a:spcPct val="100000"/>
                        </a:lnSpc>
                        <a:spcBef>
                          <a:spcPts val="0"/>
                        </a:spcBef>
                        <a:spcAft>
                          <a:spcPts val="0"/>
                        </a:spcAft>
                        <a:buClrTx/>
                        <a:buSzTx/>
                        <a:buFontTx/>
                        <a:buChar char="-"/>
                      </a:pPr>
                      <a:r>
                        <a:rPr lang="en-GB" sz="1300" b="0" i="0" u="none" strike="noStrike" dirty="0">
                          <a:solidFill>
                            <a:srgbClr val="000000"/>
                          </a:solidFill>
                          <a:effectLst/>
                          <a:latin typeface="+mn-lt"/>
                        </a:rPr>
                        <a:t>Pathway 3 - Cohort Care Home pathway patients for more streamlined assessment process. </a:t>
                      </a:r>
                    </a:p>
                    <a:p>
                      <a:pPr marL="171450" marR="0" lvl="0" indent="-171450" algn="l" rtl="0" eaLnBrk="1" fontAlgn="auto" latinLnBrk="0" hangingPunct="1">
                        <a:lnSpc>
                          <a:spcPct val="100000"/>
                        </a:lnSpc>
                        <a:spcBef>
                          <a:spcPts val="0"/>
                        </a:spcBef>
                        <a:spcAft>
                          <a:spcPts val="0"/>
                        </a:spcAft>
                        <a:buClrTx/>
                        <a:buSzTx/>
                        <a:buFontTx/>
                        <a:buChar char="-"/>
                      </a:pPr>
                      <a:r>
                        <a:rPr lang="en-GB" sz="1300" b="0" i="0" u="none" strike="noStrike" dirty="0">
                          <a:solidFill>
                            <a:srgbClr val="000000"/>
                          </a:solidFill>
                          <a:effectLst/>
                          <a:latin typeface="+mn-lt"/>
                        </a:rPr>
                        <a:t>IDH and optimal flow - Create discharge grip and reduce internal waits</a:t>
                      </a:r>
                    </a:p>
                    <a:p>
                      <a:pPr marL="171450" marR="0" lvl="0" indent="-171450" algn="l" rtl="0" eaLnBrk="1" fontAlgn="auto" latinLnBrk="0" hangingPunct="1">
                        <a:lnSpc>
                          <a:spcPct val="100000"/>
                        </a:lnSpc>
                        <a:spcBef>
                          <a:spcPts val="0"/>
                        </a:spcBef>
                        <a:spcAft>
                          <a:spcPts val="0"/>
                        </a:spcAft>
                        <a:buClrTx/>
                        <a:buSzTx/>
                        <a:buFontTx/>
                        <a:buChar char="-"/>
                      </a:pPr>
                      <a:r>
                        <a:rPr lang="en-GB" sz="1300" b="0" kern="1200" dirty="0">
                          <a:solidFill>
                            <a:srgbClr val="000000"/>
                          </a:solidFill>
                          <a:latin typeface="+mn-lt"/>
                        </a:rPr>
                        <a:t>SPOA - Reduce avoidable conveyancing and admission</a:t>
                      </a:r>
                    </a:p>
                    <a:p>
                      <a:pPr marL="171450" marR="0" lvl="0" indent="-171450" algn="l" rtl="0" eaLnBrk="1" fontAlgn="auto" latinLnBrk="0" hangingPunct="1">
                        <a:lnSpc>
                          <a:spcPct val="100000"/>
                        </a:lnSpc>
                        <a:spcBef>
                          <a:spcPts val="0"/>
                        </a:spcBef>
                        <a:spcAft>
                          <a:spcPts val="0"/>
                        </a:spcAft>
                        <a:buClrTx/>
                        <a:buSzTx/>
                        <a:buFontTx/>
                        <a:buChar char="-"/>
                      </a:pPr>
                      <a:r>
                        <a:rPr lang="en-GB" sz="1300" b="0" i="0" u="none" strike="noStrike" dirty="0">
                          <a:solidFill>
                            <a:srgbClr val="000000"/>
                          </a:solidFill>
                          <a:effectLst/>
                          <a:latin typeface="+mn-lt"/>
                        </a:rPr>
                        <a:t>Lower cost wards- Reduce cost of clinically optimised bed days</a:t>
                      </a:r>
                      <a:endParaRPr lang="en-GB" sz="1300" b="0"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indent="0" algn="l">
                        <a:lnSpc>
                          <a:spcPct val="115000"/>
                        </a:lnSpc>
                        <a:spcAft>
                          <a:spcPts val="800"/>
                        </a:spcAft>
                        <a:buFont typeface="Arial" panose="020B0604020202020204" pitchFamily="34" charset="0"/>
                        <a:buNone/>
                      </a:pPr>
                      <a:endParaRPr lang="en-GB" sz="13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300" dirty="0">
                          <a:latin typeface="+mn-lt"/>
                        </a:rPr>
                        <a:t>Activity dependent on resource to deliver and/ or require confirmation whether appropriate:</a:t>
                      </a:r>
                    </a:p>
                    <a:p>
                      <a:pPr marL="171450" indent="-171450" algn="l">
                        <a:buFontTx/>
                        <a:buChar char="-"/>
                      </a:pPr>
                      <a:r>
                        <a:rPr lang="en-GB" sz="1300" dirty="0">
                          <a:latin typeface="+mn-lt"/>
                        </a:rPr>
                        <a:t>Analysis shows a negative bed base – any improvements to close gap rather than reduce core bed base</a:t>
                      </a:r>
                    </a:p>
                    <a:p>
                      <a:pPr marL="171450" indent="-171450" algn="l">
                        <a:buFontTx/>
                        <a:buChar char="-"/>
                      </a:pPr>
                      <a:r>
                        <a:rPr lang="en-GB" sz="1300" dirty="0">
                          <a:latin typeface="+mn-lt"/>
                        </a:rPr>
                        <a:t>Work underway with OPAU re; improving processes to avoid frailty admissions. Improvement resource in place till end of July (no confirmation past this date) – to increase to 7-day provision will require investment</a:t>
                      </a:r>
                    </a:p>
                    <a:p>
                      <a:pPr marL="171450" indent="-171450" algn="l">
                        <a:buFontTx/>
                        <a:buChar char="-"/>
                      </a:pPr>
                      <a:r>
                        <a:rPr lang="en-GB" sz="1300" dirty="0">
                          <a:latin typeface="+mn-lt"/>
                        </a:rPr>
                        <a:t>P1 – requires sufficient capacity in line with demand to ensure 72hr target</a:t>
                      </a:r>
                    </a:p>
                    <a:p>
                      <a:pPr marL="171450" indent="-171450" algn="l">
                        <a:buFontTx/>
                        <a:buChar char="-"/>
                      </a:pPr>
                      <a:r>
                        <a:rPr lang="en-GB" sz="1300" dirty="0">
                          <a:latin typeface="+mn-lt"/>
                        </a:rPr>
                        <a:t>IDH = currently in informal consultation with IDH temporary resource (pulled from other services) to see if willing to work in certain model. If not agreed will either require formal OCP and associated budget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300" dirty="0">
                          <a:latin typeface="+mn-lt"/>
                        </a:rPr>
                        <a:t> </a:t>
                      </a:r>
                      <a:r>
                        <a:rPr lang="en-GB" sz="1300" kern="1200" dirty="0">
                          <a:solidFill>
                            <a:schemeClr val="dk1"/>
                          </a:solidFill>
                          <a:latin typeface="+mn-lt"/>
                          <a:ea typeface="+mn-ea"/>
                          <a:cs typeface="+mn-cs"/>
                        </a:rPr>
                        <a:t>SPOA = no confirmed budget</a:t>
                      </a:r>
                    </a:p>
                    <a:p>
                      <a:pPr marL="171450" indent="-171450" algn="l">
                        <a:buFontTx/>
                        <a:buChar char="-"/>
                      </a:pPr>
                      <a:endParaRPr lang="en-GB" sz="13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Escalation to Executive Team to flag delivery is dependent on resource availability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300" dirty="0">
                          <a:solidFill>
                            <a:schemeClr val="tx1"/>
                          </a:solidFill>
                          <a:latin typeface="+mn-lt"/>
                        </a:rPr>
                        <a:t>TBC – with no budget/ resource aligned this will not get back on track and will become ‘red’ or requires amendment as a realistic delivery action within 26/ 27</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300" dirty="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5491693"/>
                  </a:ext>
                </a:extLst>
              </a:tr>
              <a:tr h="1249992">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b="1" i="0" u="none" strike="noStrike" dirty="0">
                          <a:solidFill>
                            <a:srgbClr val="000000"/>
                          </a:solidFill>
                          <a:effectLst/>
                          <a:latin typeface="Aptos Display" panose="020B0004020202020204" pitchFamily="34" charset="0"/>
                        </a:rPr>
                        <a:t>Community Based Falls Response Services</a:t>
                      </a:r>
                      <a:endParaRPr lang="en-GB" sz="13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300" b="1" kern="1200" dirty="0">
                          <a:solidFill>
                            <a:srgbClr val="000000"/>
                          </a:solidFill>
                          <a:latin typeface="+mn-lt"/>
                        </a:rPr>
                        <a:t>See all falls activity</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3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300" dirty="0">
                          <a:latin typeface="+mn-lt"/>
                        </a:rPr>
                        <a:t>No budget/ resource  allocated. Current L1 falls vehicle to cease August 26</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Working regionally to identify opportunities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300" dirty="0">
                          <a:solidFill>
                            <a:schemeClr val="tx1"/>
                          </a:solidFill>
                          <a:latin typeface="+mn-lt"/>
                        </a:rPr>
                        <a:t>TBC – with no budget/ resource aligned this will not get back on track and will become ‘red’ or requires amendment as a realistic delivery action within 26/ 27</a:t>
                      </a:r>
                    </a:p>
                    <a:p>
                      <a:pPr algn="l"/>
                      <a:endParaRPr lang="en-GB" sz="13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300" dirty="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2359147"/>
                  </a:ext>
                </a:extLst>
              </a:tr>
            </a:tbl>
          </a:graphicData>
        </a:graphic>
      </p:graphicFrame>
      <p:sp>
        <p:nvSpPr>
          <p:cNvPr id="6" name="TextBox 5">
            <a:extLst>
              <a:ext uri="{FF2B5EF4-FFF2-40B4-BE49-F238E27FC236}">
                <a16:creationId xmlns:a16="http://schemas.microsoft.com/office/drawing/2014/main" id="{DD8392E8-DAF3-ED8D-0F28-E714606FF575}"/>
              </a:ext>
            </a:extLst>
          </p:cNvPr>
          <p:cNvSpPr txBox="1"/>
          <p:nvPr/>
        </p:nvSpPr>
        <p:spPr>
          <a:xfrm>
            <a:off x="202042" y="1219146"/>
            <a:ext cx="3238473" cy="369460"/>
          </a:xfrm>
          <a:prstGeom prst="rect">
            <a:avLst/>
          </a:prstGeom>
          <a:noFill/>
        </p:spPr>
        <p:txBody>
          <a:bodyPr wrap="square" rtlCol="0">
            <a:spAutoFit/>
          </a:bodyPr>
          <a:lstStyle/>
          <a:p>
            <a:pPr defTabSz="914413"/>
            <a:r>
              <a:rPr lang="en-GB" sz="1801" b="1" dirty="0">
                <a:solidFill>
                  <a:prstClr val="black"/>
                </a:solidFill>
                <a:latin typeface="Aptos" panose="02110004020202020204"/>
              </a:rPr>
              <a:t>Milestones</a:t>
            </a:r>
          </a:p>
        </p:txBody>
      </p:sp>
    </p:spTree>
    <p:extLst>
      <p:ext uri="{BB962C8B-B14F-4D97-AF65-F5344CB8AC3E}">
        <p14:creationId xmlns:p14="http://schemas.microsoft.com/office/powerpoint/2010/main" val="4218235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C8C6A-CD61-2FF1-7763-C2DA2590B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66EDA-507D-A6A6-E22E-9AC78904ACCE}"/>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Urgent and Emergency Care System Reporting – Off Track Delivery in Q1</a:t>
            </a:r>
            <a:br>
              <a:rPr lang="en-US" sz="4001" b="1" dirty="0">
                <a:latin typeface="Aptos" panose="020B0004020202020204" pitchFamily="34" charset="0"/>
              </a:rPr>
            </a:b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A1D84B0E-A3A0-B800-2015-C135EC85EE04}"/>
              </a:ext>
            </a:extLst>
          </p:cNvPr>
          <p:cNvGraphicFramePr>
            <a:graphicFrameLocks noGrp="1"/>
          </p:cNvGraphicFramePr>
          <p:nvPr>
            <p:ph idx="1"/>
            <p:extLst>
              <p:ext uri="{D42A27DB-BD31-4B8C-83A1-F6EECF244321}">
                <p14:modId xmlns:p14="http://schemas.microsoft.com/office/powerpoint/2010/main" val="4072935416"/>
              </p:ext>
            </p:extLst>
          </p:nvPr>
        </p:nvGraphicFramePr>
        <p:xfrm>
          <a:off x="202041" y="1648551"/>
          <a:ext cx="19692057" cy="5864977"/>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328888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b="1" kern="0" dirty="0">
                          <a:solidFill>
                            <a:srgbClr val="000000"/>
                          </a:solidFill>
                          <a:latin typeface="+mn-lt"/>
                        </a:rPr>
                        <a:t>SDEC and Acute Front Door Frailty Service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71450" marR="0" lvl="0" indent="-171450" algn="l" rtl="0" eaLnBrk="1" fontAlgn="auto" latinLnBrk="0" hangingPunct="1">
                        <a:lnSpc>
                          <a:spcPct val="100000"/>
                        </a:lnSpc>
                        <a:spcBef>
                          <a:spcPts val="0"/>
                        </a:spcBef>
                        <a:spcAft>
                          <a:spcPts val="0"/>
                        </a:spcAft>
                        <a:buClrTx/>
                        <a:buSzTx/>
                        <a:buFontTx/>
                        <a:buChar char="-"/>
                      </a:pPr>
                      <a:r>
                        <a:rPr lang="en-GB" sz="1300" b="0" kern="1200" dirty="0">
                          <a:solidFill>
                            <a:srgbClr val="000000"/>
                          </a:solidFill>
                          <a:latin typeface="+mn-lt"/>
                        </a:rPr>
                        <a:t>SDEC/ frailty</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85750" indent="-285750" algn="l">
                        <a:lnSpc>
                          <a:spcPct val="115000"/>
                        </a:lnSpc>
                        <a:spcAft>
                          <a:spcPts val="800"/>
                        </a:spcAft>
                        <a:buFont typeface="Arial" panose="020B0604020202020204" pitchFamily="34" charset="0"/>
                        <a:buChar char="•"/>
                      </a:pPr>
                      <a:endParaRPr lang="en-GB" sz="13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71450" indent="-171450" algn="l">
                        <a:buFontTx/>
                        <a:buChar char="-"/>
                      </a:pPr>
                      <a:r>
                        <a:rPr lang="en-GB" sz="1300" dirty="0">
                          <a:latin typeface="+mn-lt"/>
                        </a:rPr>
                        <a:t>Working group in place to drive improvements. Additional project management support required to fully drive </a:t>
                      </a:r>
                    </a:p>
                    <a:p>
                      <a:pPr marL="171450" indent="-171450" algn="l">
                        <a:buFontTx/>
                        <a:buChar char="-"/>
                      </a:pPr>
                      <a:r>
                        <a:rPr lang="en-GB" sz="1300" dirty="0">
                          <a:latin typeface="+mn-lt"/>
                        </a:rPr>
                        <a:t>Initial group set up – process improvements underway but limited by level of available support</a:t>
                      </a:r>
                    </a:p>
                    <a:p>
                      <a:pPr marL="171450" indent="-171450" algn="l">
                        <a:buFontTx/>
                        <a:buChar char="-"/>
                      </a:pPr>
                      <a:r>
                        <a:rPr lang="en-GB" sz="1300" dirty="0">
                          <a:latin typeface="+mn-lt"/>
                        </a:rPr>
                        <a:t>To fully embed any improvement, require service to avoid overcapacity/ bedding etc</a:t>
                      </a:r>
                    </a:p>
                    <a:p>
                      <a:pPr marL="171450" indent="-171450" algn="l">
                        <a:buFontTx/>
                        <a:buChar char="-"/>
                      </a:pPr>
                      <a:r>
                        <a:rPr lang="en-GB" sz="1300" dirty="0">
                          <a:latin typeface="+mn-lt"/>
                        </a:rPr>
                        <a:t>System-flow an enabler </a:t>
                      </a:r>
                    </a:p>
                    <a:p>
                      <a:pPr marL="171450" indent="-171450" algn="l">
                        <a:buFontTx/>
                        <a:buChar char="-"/>
                      </a:pPr>
                      <a:r>
                        <a:rPr lang="en-GB" sz="1300" dirty="0">
                          <a:latin typeface="+mn-lt"/>
                        </a:rPr>
                        <a:t>Sufficient QI/ project management support alongside clinical capacity for change activity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Escalation to Executive Team to flag delivery is dependent on resource availability (QI improvement resource ending July 26)</a:t>
                      </a:r>
                    </a:p>
                    <a:p>
                      <a:pPr marL="0" lvl="0" indent="0" algn="l">
                        <a:buFont typeface="Symbol" panose="05050102010706020507" pitchFamily="18" charset="2"/>
                        <a:buNone/>
                      </a:pP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txBody>
                  <a:tcPr marL="188489" marR="188489"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300" dirty="0">
                          <a:solidFill>
                            <a:schemeClr val="tx1"/>
                          </a:solidFill>
                          <a:latin typeface="+mn-lt"/>
                        </a:rPr>
                        <a:t>TBC –  requires confirmation as to whether QI improvement resource will be continued. Also dependent on patient flow to avoid bedding/ overcapacity</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endParaRPr lang="en-GB" sz="13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r h="1479384">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b="1" kern="0" dirty="0">
                          <a:solidFill>
                            <a:srgbClr val="000000"/>
                          </a:solidFill>
                          <a:latin typeface="+mn-lt"/>
                        </a:rPr>
                        <a:t>SDEC and Acute Front Door Frailty Service</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3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300" b="1" i="0" u="none" strike="noStrike" dirty="0">
                          <a:solidFill>
                            <a:srgbClr val="000000"/>
                          </a:solidFill>
                          <a:effectLst/>
                          <a:latin typeface="Aptos Display" panose="020B0004020202020204" pitchFamily="34" charset="0"/>
                        </a:rPr>
                        <a:t>H45 Enabler:</a:t>
                      </a:r>
                      <a:r>
                        <a:rPr lang="en-GB" sz="1300" b="0" i="0" u="none" strike="noStrike" dirty="0">
                          <a:solidFill>
                            <a:srgbClr val="000000"/>
                          </a:solidFill>
                          <a:effectLst/>
                          <a:latin typeface="Aptos Display" panose="020B0004020202020204" pitchFamily="34" charset="0"/>
                        </a:rPr>
                        <a:t> </a:t>
                      </a:r>
                      <a:r>
                        <a:rPr lang="en-GB" sz="1300" b="1" i="0" u="none" strike="noStrike" dirty="0">
                          <a:solidFill>
                            <a:srgbClr val="000000"/>
                          </a:solidFill>
                          <a:effectLst/>
                          <a:latin typeface="Aptos Display" panose="020B0004020202020204" pitchFamily="34" charset="0"/>
                        </a:rPr>
                        <a:t>Protect frailty assessment </a:t>
                      </a:r>
                      <a:endParaRPr lang="en-GB" sz="13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3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300" dirty="0">
                          <a:latin typeface="+mn-lt"/>
                        </a:rPr>
                        <a:t>Dependent on system flow and sufficient staffing – key enabler for unit to function is avoiding bedding and pulling the appropriate patients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Whole system improvements re; flow. </a:t>
                      </a:r>
                      <a:r>
                        <a:rPr kumimoji="0" lang="en-GB" sz="1300" b="0" i="0" u="none" strike="noStrike" kern="1200" cap="none" spc="0" normalizeH="0" baseline="0" noProof="0" dirty="0">
                          <a:ln>
                            <a:noFill/>
                          </a:ln>
                          <a:solidFill>
                            <a:prstClr val="black"/>
                          </a:solidFill>
                          <a:effectLst/>
                          <a:uLnTx/>
                          <a:uFillTx/>
                          <a:latin typeface="+mn-lt"/>
                          <a:ea typeface="+mn-ea"/>
                          <a:cs typeface="+mn-cs"/>
                        </a:rPr>
                        <a:t>Escalation to Executive Team to flag delivery is dependent on resource availability (QI improvement resource ending July 26)</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300" kern="1200" dirty="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300" dirty="0">
                          <a:solidFill>
                            <a:schemeClr val="tx1"/>
                          </a:solidFill>
                          <a:latin typeface="+mn-lt"/>
                        </a:rPr>
                        <a:t>TBC –  requires confirmation as to whether QI improvement resource will be continued. Also dependent on patient flow to avoid bedding/ overcapacity</a:t>
                      </a:r>
                    </a:p>
                    <a:p>
                      <a:pPr algn="l"/>
                      <a:endParaRPr lang="en-GB" sz="13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3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359147"/>
                  </a:ext>
                </a:extLst>
              </a:tr>
            </a:tbl>
          </a:graphicData>
        </a:graphic>
      </p:graphicFrame>
      <p:sp>
        <p:nvSpPr>
          <p:cNvPr id="6" name="TextBox 5">
            <a:extLst>
              <a:ext uri="{FF2B5EF4-FFF2-40B4-BE49-F238E27FC236}">
                <a16:creationId xmlns:a16="http://schemas.microsoft.com/office/drawing/2014/main" id="{59471C2B-5E7D-780F-C87B-2DAA3156CC35}"/>
              </a:ext>
            </a:extLst>
          </p:cNvPr>
          <p:cNvSpPr txBox="1"/>
          <p:nvPr/>
        </p:nvSpPr>
        <p:spPr>
          <a:xfrm>
            <a:off x="202042" y="1219146"/>
            <a:ext cx="3238473" cy="369460"/>
          </a:xfrm>
          <a:prstGeom prst="rect">
            <a:avLst/>
          </a:prstGeom>
          <a:noFill/>
        </p:spPr>
        <p:txBody>
          <a:bodyPr wrap="square" rtlCol="0">
            <a:spAutoFit/>
          </a:bodyPr>
          <a:lstStyle/>
          <a:p>
            <a:pPr defTabSz="914413"/>
            <a:r>
              <a:rPr lang="en-GB" sz="1801" b="1" dirty="0">
                <a:solidFill>
                  <a:prstClr val="black"/>
                </a:solidFill>
                <a:latin typeface="Aptos" panose="02110004020202020204"/>
              </a:rPr>
              <a:t>Milestones</a:t>
            </a:r>
          </a:p>
        </p:txBody>
      </p:sp>
    </p:spTree>
    <p:extLst>
      <p:ext uri="{BB962C8B-B14F-4D97-AF65-F5344CB8AC3E}">
        <p14:creationId xmlns:p14="http://schemas.microsoft.com/office/powerpoint/2010/main" val="2389889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727A9-617C-2B80-E5D9-26A3073AE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C669A-56EB-4BEF-7168-F900A451C201}"/>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Urgent and Emergency Care System Reporting – Off Track Delivery in Q1</a:t>
            </a:r>
            <a:br>
              <a:rPr lang="en-US" sz="4001" b="1" dirty="0">
                <a:latin typeface="Aptos" panose="020B0004020202020204" pitchFamily="34" charset="0"/>
              </a:rPr>
            </a:b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EAB1D1DF-087D-5CAD-058C-C2DB4FFEE3BA}"/>
              </a:ext>
            </a:extLst>
          </p:cNvPr>
          <p:cNvGraphicFramePr>
            <a:graphicFrameLocks noGrp="1"/>
          </p:cNvGraphicFramePr>
          <p:nvPr>
            <p:ph idx="1"/>
            <p:extLst>
              <p:ext uri="{D42A27DB-BD31-4B8C-83A1-F6EECF244321}">
                <p14:modId xmlns:p14="http://schemas.microsoft.com/office/powerpoint/2010/main" val="4227641674"/>
              </p:ext>
            </p:extLst>
          </p:nvPr>
        </p:nvGraphicFramePr>
        <p:xfrm>
          <a:off x="202041" y="1648551"/>
          <a:ext cx="19692057" cy="6267088"/>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881495">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b="1" kern="0" dirty="0">
                          <a:solidFill>
                            <a:srgbClr val="000000"/>
                          </a:solidFill>
                          <a:latin typeface="+mn-lt"/>
                        </a:rPr>
                        <a:t>Acute Hospital ‘Front Door’ flow</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71450" marR="0" lvl="0" indent="-171450" algn="l" rtl="0" eaLnBrk="1" fontAlgn="auto" latinLnBrk="0" hangingPunct="1">
                        <a:lnSpc>
                          <a:spcPct val="100000"/>
                        </a:lnSpc>
                        <a:spcBef>
                          <a:spcPts val="0"/>
                        </a:spcBef>
                        <a:spcAft>
                          <a:spcPts val="0"/>
                        </a:spcAft>
                        <a:buClrTx/>
                        <a:buSzTx/>
                        <a:buFontTx/>
                        <a:buChar char="-"/>
                      </a:pPr>
                      <a:r>
                        <a:rPr lang="en-GB" sz="1300" b="0" kern="1200" dirty="0">
                          <a:solidFill>
                            <a:srgbClr val="000000"/>
                          </a:solidFill>
                          <a:latin typeface="+mn-lt"/>
                        </a:rPr>
                        <a:t>H45 (several action still to be completed)</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85750" indent="-285750" algn="l">
                        <a:lnSpc>
                          <a:spcPct val="115000"/>
                        </a:lnSpc>
                        <a:spcAft>
                          <a:spcPts val="800"/>
                        </a:spcAft>
                        <a:buFont typeface="Arial" panose="020B0604020202020204" pitchFamily="34" charset="0"/>
                        <a:buChar char="•"/>
                      </a:pPr>
                      <a:endParaRPr lang="en-GB" sz="1300" b="1" kern="100" dirty="0">
                        <a:solidFill>
                          <a:srgbClr val="FF0000"/>
                        </a:solidFill>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300" b="0" kern="1200" dirty="0">
                          <a:solidFill>
                            <a:srgbClr val="000000"/>
                          </a:solidFill>
                          <a:latin typeface="Arial" panose="020B0604020202020204"/>
                          <a:ea typeface="+mn-ea"/>
                          <a:cs typeface="+mn-cs"/>
                        </a:rPr>
                        <a:t>H45 (several action still to be completed in developed action plan)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300" b="0" kern="1200" dirty="0">
                          <a:solidFill>
                            <a:srgbClr val="000000"/>
                          </a:solidFill>
                          <a:latin typeface="Arial" panose="020B0604020202020204"/>
                          <a:ea typeface="+mn-ea"/>
                          <a:cs typeface="+mn-cs"/>
                        </a:rPr>
                        <a:t>Achieving desired outcome dependent on sufficient discharge capacity at back door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300" b="0" kern="1200" dirty="0">
                          <a:solidFill>
                            <a:srgbClr val="000000"/>
                          </a:solidFill>
                          <a:latin typeface="Arial" panose="020B0604020202020204"/>
                          <a:ea typeface="+mn-ea"/>
                          <a:cs typeface="+mn-cs"/>
                        </a:rPr>
                        <a:t>Periods of BCI due to system escalation</a:t>
                      </a:r>
                    </a:p>
                    <a:p>
                      <a:pPr marL="171450" indent="-171450" algn="l">
                        <a:buFontTx/>
                        <a:buChar char="-"/>
                      </a:pPr>
                      <a:endParaRPr lang="en-GB" sz="13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lgn="l">
                        <a:buFontTx/>
                        <a:buChar char="-"/>
                      </a:pPr>
                      <a:r>
                        <a:rPr lang="en-GB" sz="1300" dirty="0">
                          <a:effectLst/>
                          <a:latin typeface="Arial" panose="020B0604020202020204" pitchFamily="34" charset="0"/>
                          <a:ea typeface="Times New Roman" panose="02020603050405020304" pitchFamily="18" charset="0"/>
                          <a:cs typeface="Arial" panose="020B0604020202020204" pitchFamily="34" charset="0"/>
                        </a:rPr>
                        <a:t>Complete all actions in H45 action plan</a:t>
                      </a:r>
                    </a:p>
                    <a:p>
                      <a:pPr marL="171450" lvl="0" indent="-171450" algn="l">
                        <a:buFontTx/>
                        <a:buChar char="-"/>
                      </a:pPr>
                      <a:r>
                        <a:rPr lang="en-GB" sz="1300" dirty="0">
                          <a:effectLst/>
                          <a:latin typeface="Arial" panose="020B0604020202020204" pitchFamily="34" charset="0"/>
                          <a:ea typeface="Times New Roman" panose="02020603050405020304" pitchFamily="18" charset="0"/>
                          <a:cs typeface="Arial" panose="020B0604020202020204" pitchFamily="34" charset="0"/>
                        </a:rPr>
                        <a:t>Carry out system wide support activity (flow, discharge, admission avoidance) </a:t>
                      </a:r>
                    </a:p>
                  </a:txBody>
                  <a:tcPr marL="188489" marR="188489"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300" dirty="0">
                          <a:solidFill>
                            <a:schemeClr val="tx1"/>
                          </a:solidFill>
                          <a:latin typeface="+mn-lt"/>
                        </a:rPr>
                        <a:t>Action plan completed in Q2 (immediate delivery of mitigating actions). To sustainably deliver H45 will require improvement across the whole system (Admission avoidance, timely triage, pull / push throughout the acute site plus overall system flow and discharge) </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300" dirty="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r h="3288880">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b="1" i="0" u="none" strike="noStrike" dirty="0">
                          <a:solidFill>
                            <a:srgbClr val="000000"/>
                          </a:solidFill>
                          <a:effectLst/>
                          <a:latin typeface="Aptos Display" panose="020B0004020202020204" pitchFamily="34" charset="0"/>
                        </a:rPr>
                        <a:t>Acute and Community Hospital ‘Back Door’ flow</a:t>
                      </a:r>
                      <a:endParaRPr lang="en-GB" sz="13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300" b="1" kern="1200" dirty="0">
                          <a:solidFill>
                            <a:srgbClr val="000000"/>
                          </a:solidFill>
                          <a:latin typeface="+mn-lt"/>
                        </a:rPr>
                        <a:t>Optimal Hospital Flow Framework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3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300" dirty="0">
                          <a:latin typeface="+mn-lt"/>
                        </a:rPr>
                        <a:t>1 FTE (split across two colleagues) recruited to drive forward activity and working with flow colleagues already in post. Currently working with 3 wards. Increased focus on Anglesey, Ward L, Gowers - aim to roll-out improvement activity to all wards. Will be required to adapt to non-acute sites as appropriate</a:t>
                      </a:r>
                    </a:p>
                    <a:p>
                      <a:pPr algn="l"/>
                      <a:endParaRPr lang="en-GB" sz="1300" dirty="0">
                        <a:latin typeface="+mn-lt"/>
                      </a:endParaRPr>
                    </a:p>
                    <a:p>
                      <a:pPr algn="l"/>
                      <a:r>
                        <a:rPr lang="en-GB" sz="1300" dirty="0">
                          <a:latin typeface="+mn-lt"/>
                        </a:rPr>
                        <a:t>Enabling activity to include baseline assessment and forward planning re; bed utilisation</a:t>
                      </a:r>
                    </a:p>
                    <a:p>
                      <a:pPr algn="l"/>
                      <a:endParaRPr lang="en-GB" sz="1300" dirty="0">
                        <a:latin typeface="+mn-lt"/>
                      </a:endParaRPr>
                    </a:p>
                    <a:p>
                      <a:pPr algn="l"/>
                      <a:r>
                        <a:rPr lang="en-GB" sz="1300" dirty="0">
                          <a:latin typeface="+mn-lt"/>
                        </a:rPr>
                        <a:t>Risk that current B8B resource timetabled to end at end of July 26</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Escalation to Executive Team to flag delivery is dependent on sufficient improvement resource (current role(s) end July 26)</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300" dirty="0">
                          <a:solidFill>
                            <a:schemeClr val="tx1"/>
                          </a:solidFill>
                          <a:latin typeface="+mn-lt"/>
                        </a:rPr>
                        <a:t>TBC –  requires confirmation as to whether board round/ flow improvement resource will be continued. Also dependent on patient flow to avoid overcapacity</a:t>
                      </a:r>
                    </a:p>
                    <a:p>
                      <a:pPr algn="l"/>
                      <a:endParaRPr lang="en-GB" sz="13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300" dirty="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5900896"/>
                  </a:ext>
                </a:extLst>
              </a:tr>
            </a:tbl>
          </a:graphicData>
        </a:graphic>
      </p:graphicFrame>
      <p:sp>
        <p:nvSpPr>
          <p:cNvPr id="6" name="TextBox 5">
            <a:extLst>
              <a:ext uri="{FF2B5EF4-FFF2-40B4-BE49-F238E27FC236}">
                <a16:creationId xmlns:a16="http://schemas.microsoft.com/office/drawing/2014/main" id="{6E8A1E0B-EEB1-0797-604A-FDC0DB032EEC}"/>
              </a:ext>
            </a:extLst>
          </p:cNvPr>
          <p:cNvSpPr txBox="1"/>
          <p:nvPr/>
        </p:nvSpPr>
        <p:spPr>
          <a:xfrm>
            <a:off x="202042" y="1219146"/>
            <a:ext cx="3238473" cy="369460"/>
          </a:xfrm>
          <a:prstGeom prst="rect">
            <a:avLst/>
          </a:prstGeom>
          <a:noFill/>
        </p:spPr>
        <p:txBody>
          <a:bodyPr wrap="square" rtlCol="0">
            <a:spAutoFit/>
          </a:bodyPr>
          <a:lstStyle/>
          <a:p>
            <a:pPr defTabSz="914413"/>
            <a:r>
              <a:rPr lang="en-GB" sz="1801" b="1" dirty="0">
                <a:solidFill>
                  <a:prstClr val="black"/>
                </a:solidFill>
                <a:latin typeface="Aptos" panose="02110004020202020204"/>
              </a:rPr>
              <a:t>Milestones</a:t>
            </a:r>
          </a:p>
        </p:txBody>
      </p:sp>
    </p:spTree>
    <p:extLst>
      <p:ext uri="{BB962C8B-B14F-4D97-AF65-F5344CB8AC3E}">
        <p14:creationId xmlns:p14="http://schemas.microsoft.com/office/powerpoint/2010/main" val="4212984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4DAB6-58E6-0D5C-0686-D6A2FAC64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871565-B068-2883-10BD-C89D53EB4880}"/>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Urgent and Emergency Care System Reporting – Off Track Delivery in Q1</a:t>
            </a:r>
            <a:br>
              <a:rPr lang="en-US" sz="4001" b="1" dirty="0">
                <a:latin typeface="Aptos" panose="020B0004020202020204" pitchFamily="34" charset="0"/>
              </a:rPr>
            </a:b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17BC02EB-2B3A-1BE0-791C-AFF85077AEA5}"/>
              </a:ext>
            </a:extLst>
          </p:cNvPr>
          <p:cNvGraphicFramePr>
            <a:graphicFrameLocks noGrp="1"/>
          </p:cNvGraphicFramePr>
          <p:nvPr>
            <p:ph idx="1"/>
            <p:extLst>
              <p:ext uri="{D42A27DB-BD31-4B8C-83A1-F6EECF244321}">
                <p14:modId xmlns:p14="http://schemas.microsoft.com/office/powerpoint/2010/main" val="1860346424"/>
              </p:ext>
            </p:extLst>
          </p:nvPr>
        </p:nvGraphicFramePr>
        <p:xfrm>
          <a:off x="202041" y="1648551"/>
          <a:ext cx="19692057" cy="4184538"/>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3087825">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b="1" i="0" u="none" strike="noStrike" dirty="0">
                          <a:solidFill>
                            <a:srgbClr val="000000"/>
                          </a:solidFill>
                          <a:effectLst/>
                          <a:latin typeface="Aptos Display" panose="020B0004020202020204" pitchFamily="34" charset="0"/>
                        </a:rPr>
                        <a:t>Reducing Clinically Optimised Patients</a:t>
                      </a:r>
                      <a:endParaRPr lang="en-GB" sz="13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554492" rtl="0" eaLnBrk="1" fontAlgn="auto" latinLnBrk="0" hangingPunct="1">
                        <a:lnSpc>
                          <a:spcPct val="100000"/>
                        </a:lnSpc>
                        <a:spcBef>
                          <a:spcPts val="0"/>
                        </a:spcBef>
                        <a:spcAft>
                          <a:spcPts val="0"/>
                        </a:spcAft>
                        <a:buClrTx/>
                        <a:buSzTx/>
                        <a:buFontTx/>
                        <a:buChar char="-"/>
                        <a:tabLst/>
                        <a:defRPr/>
                      </a:pPr>
                      <a:r>
                        <a:rPr lang="en-GB" sz="1300" b="0" i="0" u="none" strike="noStrike" dirty="0">
                          <a:solidFill>
                            <a:srgbClr val="000000"/>
                          </a:solidFill>
                          <a:effectLst/>
                          <a:latin typeface="Aptos Display" panose="020B0004020202020204" pitchFamily="34" charset="0"/>
                        </a:rPr>
                        <a:t>Undertake baseline capacity and demand in respect of the Pathway 2 bed pool.</a:t>
                      </a:r>
                    </a:p>
                    <a:p>
                      <a:pPr marL="171450" marR="0" lvl="0" indent="-171450" algn="l" defTabSz="554492" rtl="0" eaLnBrk="1" fontAlgn="auto" latinLnBrk="0" hangingPunct="1">
                        <a:lnSpc>
                          <a:spcPct val="100000"/>
                        </a:lnSpc>
                        <a:spcBef>
                          <a:spcPts val="0"/>
                        </a:spcBef>
                        <a:spcAft>
                          <a:spcPts val="0"/>
                        </a:spcAft>
                        <a:buClrTx/>
                        <a:buSzTx/>
                        <a:buFontTx/>
                        <a:buChar char="-"/>
                        <a:tabLst/>
                        <a:defRPr/>
                      </a:pPr>
                      <a:r>
                        <a:rPr lang="en-GB" sz="1300" b="0" i="0" u="none" strike="noStrike" dirty="0">
                          <a:solidFill>
                            <a:srgbClr val="000000"/>
                          </a:solidFill>
                          <a:effectLst/>
                          <a:latin typeface="Aptos Display" panose="020B0004020202020204" pitchFamily="34" charset="0"/>
                        </a:rPr>
                        <a:t>Remodel the bed pool based on the learning from the audit, benchmark </a:t>
                      </a:r>
                      <a:r>
                        <a:rPr lang="en-GB" sz="1300" b="0" i="0" u="none" strike="noStrike" dirty="0" err="1">
                          <a:solidFill>
                            <a:srgbClr val="000000"/>
                          </a:solidFill>
                          <a:effectLst/>
                          <a:latin typeface="Aptos Display" panose="020B0004020202020204" pitchFamily="34" charset="0"/>
                        </a:rPr>
                        <a:t>LoS</a:t>
                      </a:r>
                      <a:r>
                        <a:rPr lang="en-GB" sz="1300" b="0" i="0" u="none" strike="noStrike" dirty="0">
                          <a:solidFill>
                            <a:srgbClr val="000000"/>
                          </a:solidFill>
                          <a:effectLst/>
                          <a:latin typeface="Aptos Display" panose="020B0004020202020204" pitchFamily="34" charset="0"/>
                        </a:rPr>
                        <a:t> opportunities and scenario planning (what does an increased P1 offer do the number of P2 beds required).</a:t>
                      </a:r>
                    </a:p>
                    <a:p>
                      <a:pPr marL="171450" marR="0" lvl="0" indent="-171450" algn="l" defTabSz="554492" rtl="0" eaLnBrk="1" fontAlgn="auto" latinLnBrk="0" hangingPunct="1">
                        <a:lnSpc>
                          <a:spcPct val="100000"/>
                        </a:lnSpc>
                        <a:spcBef>
                          <a:spcPts val="0"/>
                        </a:spcBef>
                        <a:spcAft>
                          <a:spcPts val="0"/>
                        </a:spcAft>
                        <a:buClrTx/>
                        <a:buSzTx/>
                        <a:buFontTx/>
                        <a:buChar char="-"/>
                        <a:tabLst/>
                        <a:defRPr/>
                      </a:pPr>
                      <a:r>
                        <a:rPr lang="en-GB" sz="1300" b="0" i="0" u="none" strike="noStrike" dirty="0">
                          <a:solidFill>
                            <a:srgbClr val="000000"/>
                          </a:solidFill>
                          <a:effectLst/>
                          <a:latin typeface="Aptos Display" panose="020B0004020202020204" pitchFamily="34" charset="0"/>
                        </a:rPr>
                        <a:t>Implement a COP reduction programme (cross system – health &amp; social care)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3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171450" indent="-171450" algn="l">
                        <a:buFontTx/>
                        <a:buChar char="-"/>
                      </a:pPr>
                      <a:r>
                        <a:rPr lang="en-GB" sz="1300" dirty="0">
                          <a:latin typeface="+mn-lt"/>
                        </a:rPr>
                        <a:t>Ongoing scrutiny of reporting system underway </a:t>
                      </a:r>
                    </a:p>
                    <a:p>
                      <a:pPr marL="171450" indent="-171450" algn="l">
                        <a:buFontTx/>
                        <a:buChar char="-"/>
                      </a:pPr>
                      <a:r>
                        <a:rPr lang="en-GB" sz="1300" dirty="0">
                          <a:latin typeface="+mn-lt"/>
                        </a:rPr>
                        <a:t>Remodelling the bed-pool will require resource to stand up a bridging team care team of carers that would enable patients to return home while longer term care arrangements are confirmed </a:t>
                      </a:r>
                    </a:p>
                    <a:p>
                      <a:pPr marL="171450" indent="-171450" algn="l">
                        <a:buFontTx/>
                        <a:buChar char="-"/>
                      </a:pPr>
                      <a:r>
                        <a:rPr lang="en-GB" sz="1300" dirty="0">
                          <a:latin typeface="+mn-lt"/>
                        </a:rPr>
                        <a:t>COP reduction programme dependent on whole system changes </a:t>
                      </a:r>
                      <a:r>
                        <a:rPr lang="en-GB" sz="1300" dirty="0">
                          <a:solidFill>
                            <a:schemeClr val="tx1"/>
                          </a:solidFill>
                          <a:latin typeface="+mn-lt"/>
                        </a:rPr>
                        <a:t>for improved system flow and more timely discharges  (outside of annual variation)</a:t>
                      </a:r>
                      <a:endParaRPr lang="en-GB" sz="1300" dirty="0">
                        <a:latin typeface="+mn-lt"/>
                      </a:endParaRPr>
                    </a:p>
                    <a:p>
                      <a:pPr algn="l"/>
                      <a:endParaRPr lang="en-GB" sz="13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 Joint working across organisations to align resources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300" dirty="0">
                          <a:solidFill>
                            <a:schemeClr val="tx1"/>
                          </a:solidFill>
                          <a:latin typeface="+mn-lt"/>
                        </a:rPr>
                        <a:t>- TBC – sustainable reduction of COP (outside of annual variation) reliant on whole system changes for improved system flow and more timely discharges </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300" dirty="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0076772"/>
                  </a:ext>
                </a:extLst>
              </a:tr>
            </a:tbl>
          </a:graphicData>
        </a:graphic>
      </p:graphicFrame>
      <p:sp>
        <p:nvSpPr>
          <p:cNvPr id="6" name="TextBox 5">
            <a:extLst>
              <a:ext uri="{FF2B5EF4-FFF2-40B4-BE49-F238E27FC236}">
                <a16:creationId xmlns:a16="http://schemas.microsoft.com/office/drawing/2014/main" id="{ECF51C64-793B-32B0-68BC-AA77CC0286A3}"/>
              </a:ext>
            </a:extLst>
          </p:cNvPr>
          <p:cNvSpPr txBox="1"/>
          <p:nvPr/>
        </p:nvSpPr>
        <p:spPr>
          <a:xfrm>
            <a:off x="202042" y="1219146"/>
            <a:ext cx="3238473" cy="369460"/>
          </a:xfrm>
          <a:prstGeom prst="rect">
            <a:avLst/>
          </a:prstGeom>
          <a:noFill/>
        </p:spPr>
        <p:txBody>
          <a:bodyPr wrap="square" rtlCol="0">
            <a:spAutoFit/>
          </a:bodyPr>
          <a:lstStyle/>
          <a:p>
            <a:pPr defTabSz="914413"/>
            <a:r>
              <a:rPr lang="en-GB" sz="1801" b="1" dirty="0">
                <a:solidFill>
                  <a:prstClr val="black"/>
                </a:solidFill>
                <a:latin typeface="Aptos" panose="02110004020202020204"/>
              </a:rPr>
              <a:t>Milestones</a:t>
            </a:r>
          </a:p>
        </p:txBody>
      </p:sp>
    </p:spTree>
    <p:extLst>
      <p:ext uri="{BB962C8B-B14F-4D97-AF65-F5344CB8AC3E}">
        <p14:creationId xmlns:p14="http://schemas.microsoft.com/office/powerpoint/2010/main" val="3231068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C0C00-69B1-031A-4C0E-2531B3030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CD794-888E-18A1-E2C5-3E28992DA9C2}"/>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Urgent and Emergency Care System Performance</a:t>
            </a:r>
            <a:endParaRPr lang="en-US" sz="2399" dirty="0">
              <a:solidFill>
                <a:srgbClr val="FF0000"/>
              </a:solidFill>
            </a:endParaRPr>
          </a:p>
        </p:txBody>
      </p:sp>
      <p:graphicFrame>
        <p:nvGraphicFramePr>
          <p:cNvPr id="9" name="Content Placeholder 8">
            <a:extLst>
              <a:ext uri="{FF2B5EF4-FFF2-40B4-BE49-F238E27FC236}">
                <a16:creationId xmlns:a16="http://schemas.microsoft.com/office/drawing/2014/main" id="{F7BD4702-9257-9A83-478A-FF266BD71223}"/>
              </a:ext>
            </a:extLst>
          </p:cNvPr>
          <p:cNvGraphicFramePr>
            <a:graphicFrameLocks noGrp="1"/>
          </p:cNvGraphicFramePr>
          <p:nvPr>
            <p:ph idx="1"/>
            <p:extLst>
              <p:ext uri="{D42A27DB-BD31-4B8C-83A1-F6EECF244321}">
                <p14:modId xmlns:p14="http://schemas.microsoft.com/office/powerpoint/2010/main" val="1715068116"/>
              </p:ext>
            </p:extLst>
          </p:nvPr>
        </p:nvGraphicFramePr>
        <p:xfrm>
          <a:off x="350922" y="930317"/>
          <a:ext cx="19507456" cy="8900310"/>
        </p:xfrm>
        <a:graphic>
          <a:graphicData uri="http://schemas.openxmlformats.org/drawingml/2006/table">
            <a:tbl>
              <a:tblPr>
                <a:tableStyleId>{5C22544A-7EE6-4342-B048-85BDC9FD1C3A}</a:tableStyleId>
              </a:tblPr>
              <a:tblGrid>
                <a:gridCol w="3059972">
                  <a:extLst>
                    <a:ext uri="{9D8B030D-6E8A-4147-A177-3AD203B41FA5}">
                      <a16:colId xmlns:a16="http://schemas.microsoft.com/office/drawing/2014/main" val="4259444906"/>
                    </a:ext>
                  </a:extLst>
                </a:gridCol>
                <a:gridCol w="3059972">
                  <a:extLst>
                    <a:ext uri="{9D8B030D-6E8A-4147-A177-3AD203B41FA5}">
                      <a16:colId xmlns:a16="http://schemas.microsoft.com/office/drawing/2014/main" val="1511555986"/>
                    </a:ext>
                  </a:extLst>
                </a:gridCol>
                <a:gridCol w="967617">
                  <a:extLst>
                    <a:ext uri="{9D8B030D-6E8A-4147-A177-3AD203B41FA5}">
                      <a16:colId xmlns:a16="http://schemas.microsoft.com/office/drawing/2014/main" val="1863039313"/>
                    </a:ext>
                  </a:extLst>
                </a:gridCol>
                <a:gridCol w="827993">
                  <a:extLst>
                    <a:ext uri="{9D8B030D-6E8A-4147-A177-3AD203B41FA5}">
                      <a16:colId xmlns:a16="http://schemas.microsoft.com/office/drawing/2014/main" val="1624553721"/>
                    </a:ext>
                  </a:extLst>
                </a:gridCol>
                <a:gridCol w="827993">
                  <a:extLst>
                    <a:ext uri="{9D8B030D-6E8A-4147-A177-3AD203B41FA5}">
                      <a16:colId xmlns:a16="http://schemas.microsoft.com/office/drawing/2014/main" val="1078120852"/>
                    </a:ext>
                  </a:extLst>
                </a:gridCol>
                <a:gridCol w="827993">
                  <a:extLst>
                    <a:ext uri="{9D8B030D-6E8A-4147-A177-3AD203B41FA5}">
                      <a16:colId xmlns:a16="http://schemas.microsoft.com/office/drawing/2014/main" val="1901379181"/>
                    </a:ext>
                  </a:extLst>
                </a:gridCol>
                <a:gridCol w="827993">
                  <a:extLst>
                    <a:ext uri="{9D8B030D-6E8A-4147-A177-3AD203B41FA5}">
                      <a16:colId xmlns:a16="http://schemas.microsoft.com/office/drawing/2014/main" val="135041459"/>
                    </a:ext>
                  </a:extLst>
                </a:gridCol>
                <a:gridCol w="827993">
                  <a:extLst>
                    <a:ext uri="{9D8B030D-6E8A-4147-A177-3AD203B41FA5}">
                      <a16:colId xmlns:a16="http://schemas.microsoft.com/office/drawing/2014/main" val="1209681417"/>
                    </a:ext>
                  </a:extLst>
                </a:gridCol>
                <a:gridCol w="827993">
                  <a:extLst>
                    <a:ext uri="{9D8B030D-6E8A-4147-A177-3AD203B41FA5}">
                      <a16:colId xmlns:a16="http://schemas.microsoft.com/office/drawing/2014/main" val="1765027450"/>
                    </a:ext>
                  </a:extLst>
                </a:gridCol>
                <a:gridCol w="827993">
                  <a:extLst>
                    <a:ext uri="{9D8B030D-6E8A-4147-A177-3AD203B41FA5}">
                      <a16:colId xmlns:a16="http://schemas.microsoft.com/office/drawing/2014/main" val="488917505"/>
                    </a:ext>
                  </a:extLst>
                </a:gridCol>
                <a:gridCol w="827993">
                  <a:extLst>
                    <a:ext uri="{9D8B030D-6E8A-4147-A177-3AD203B41FA5}">
                      <a16:colId xmlns:a16="http://schemas.microsoft.com/office/drawing/2014/main" val="389321934"/>
                    </a:ext>
                  </a:extLst>
                </a:gridCol>
                <a:gridCol w="827993">
                  <a:extLst>
                    <a:ext uri="{9D8B030D-6E8A-4147-A177-3AD203B41FA5}">
                      <a16:colId xmlns:a16="http://schemas.microsoft.com/office/drawing/2014/main" val="2720117360"/>
                    </a:ext>
                  </a:extLst>
                </a:gridCol>
                <a:gridCol w="827993">
                  <a:extLst>
                    <a:ext uri="{9D8B030D-6E8A-4147-A177-3AD203B41FA5}">
                      <a16:colId xmlns:a16="http://schemas.microsoft.com/office/drawing/2014/main" val="803176277"/>
                    </a:ext>
                  </a:extLst>
                </a:gridCol>
                <a:gridCol w="827993">
                  <a:extLst>
                    <a:ext uri="{9D8B030D-6E8A-4147-A177-3AD203B41FA5}">
                      <a16:colId xmlns:a16="http://schemas.microsoft.com/office/drawing/2014/main" val="3311120608"/>
                    </a:ext>
                  </a:extLst>
                </a:gridCol>
                <a:gridCol w="827993">
                  <a:extLst>
                    <a:ext uri="{9D8B030D-6E8A-4147-A177-3AD203B41FA5}">
                      <a16:colId xmlns:a16="http://schemas.microsoft.com/office/drawing/2014/main" val="3713660141"/>
                    </a:ext>
                  </a:extLst>
                </a:gridCol>
                <a:gridCol w="827993">
                  <a:extLst>
                    <a:ext uri="{9D8B030D-6E8A-4147-A177-3AD203B41FA5}">
                      <a16:colId xmlns:a16="http://schemas.microsoft.com/office/drawing/2014/main" val="2242155554"/>
                    </a:ext>
                  </a:extLst>
                </a:gridCol>
                <a:gridCol w="827993">
                  <a:extLst>
                    <a:ext uri="{9D8B030D-6E8A-4147-A177-3AD203B41FA5}">
                      <a16:colId xmlns:a16="http://schemas.microsoft.com/office/drawing/2014/main" val="75683760"/>
                    </a:ext>
                  </a:extLst>
                </a:gridCol>
                <a:gridCol w="827993">
                  <a:extLst>
                    <a:ext uri="{9D8B030D-6E8A-4147-A177-3AD203B41FA5}">
                      <a16:colId xmlns:a16="http://schemas.microsoft.com/office/drawing/2014/main" val="1440697152"/>
                    </a:ext>
                  </a:extLst>
                </a:gridCol>
              </a:tblGrid>
              <a:tr h="391157">
                <a:tc rowSpan="3">
                  <a:txBody>
                    <a:bodyPr/>
                    <a:lstStyle/>
                    <a:p>
                      <a:pPr algn="ctr" fontAlgn="ctr">
                        <a:buNone/>
                      </a:pPr>
                      <a:r>
                        <a:rPr lang="en-GB" sz="1600" b="1" u="none" strike="noStrike" dirty="0">
                          <a:solidFill>
                            <a:schemeClr val="bg1"/>
                          </a:solidFill>
                          <a:effectLst/>
                          <a:latin typeface="Aptos" panose="020B0004020202020204" pitchFamily="34" charset="0"/>
                        </a:rPr>
                        <a:t>WG Delivery Expectation </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rowSpan="3">
                  <a:txBody>
                    <a:bodyPr/>
                    <a:lstStyle/>
                    <a:p>
                      <a:pPr algn="ctr" fontAlgn="ctr">
                        <a:buNone/>
                      </a:pPr>
                      <a:r>
                        <a:rPr lang="en-GB" sz="1600" b="1" i="0" u="none" strike="noStrike" dirty="0">
                          <a:solidFill>
                            <a:schemeClr val="bg1"/>
                          </a:solidFill>
                          <a:effectLst/>
                          <a:latin typeface="Aptos" panose="020B0004020202020204" pitchFamily="34" charset="0"/>
                        </a:rPr>
                        <a:t>SBU Commitment 26/27</a:t>
                      </a:r>
                    </a:p>
                  </a:txBody>
                  <a:tcPr marL="6351" marR="6351" marT="6351" marB="0" anchor="ctr">
                    <a:solidFill>
                      <a:schemeClr val="tx2">
                        <a:lumMod val="75000"/>
                        <a:lumOff val="25000"/>
                      </a:schemeClr>
                    </a:solidFill>
                  </a:tcPr>
                </a:tc>
                <a:tc row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Aptos" panose="020B0004020202020204" pitchFamily="34" charset="0"/>
                        </a:rPr>
                        <a:t>Baseline position 25/26</a:t>
                      </a:r>
                      <a:endParaRPr lang="en-GB" sz="1600" b="1" i="0" u="none" strike="noStrike" dirty="0">
                        <a:solidFill>
                          <a:schemeClr val="bg1"/>
                        </a:solidFill>
                        <a:effectLst/>
                        <a:latin typeface="Aptos" panose="020B0004020202020204" pitchFamily="34" charset="0"/>
                      </a:endParaRPr>
                    </a:p>
                    <a:p>
                      <a:pPr algn="ctr" fontAlgn="ctr">
                        <a:buNone/>
                      </a:pP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gridSpan="12">
                  <a:txBody>
                    <a:bodyPr/>
                    <a:lstStyle/>
                    <a:p>
                      <a:pPr algn="ctr" fontAlgn="b">
                        <a:buNone/>
                      </a:pPr>
                      <a:r>
                        <a:rPr lang="en-GB" sz="1600" b="1" u="none" strike="noStrike" dirty="0">
                          <a:solidFill>
                            <a:schemeClr val="bg1"/>
                          </a:solidFill>
                          <a:effectLst/>
                        </a:rPr>
                        <a:t>Performance Trajectories 26/27</a:t>
                      </a:r>
                      <a:endParaRPr lang="en-GB" sz="1600" b="1" i="0" u="none" strike="noStrike" dirty="0">
                        <a:solidFill>
                          <a:schemeClr val="bg1"/>
                        </a:solidFill>
                        <a:effectLst/>
                        <a:latin typeface="Aptos Display" panose="020B0004020202020204" pitchFamily="34" charset="0"/>
                      </a:endParaRPr>
                    </a:p>
                  </a:txBody>
                  <a:tcPr marL="6351" marR="6351" marT="6351" marB="0" anchor="b">
                    <a:solidFill>
                      <a:schemeClr val="tx2">
                        <a:lumMod val="75000"/>
                        <a:lumOff val="2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fontAlgn="b">
                        <a:buNone/>
                      </a:pPr>
                      <a:r>
                        <a:rPr lang="en-GB" sz="1600" b="1" i="0" u="none" strike="noStrike" dirty="0">
                          <a:solidFill>
                            <a:schemeClr val="tx1"/>
                          </a:solidFill>
                          <a:effectLst/>
                          <a:latin typeface="Aptos Display" panose="020B0004020202020204" pitchFamily="34" charset="0"/>
                        </a:rPr>
                        <a:t>Actual Data </a:t>
                      </a:r>
                    </a:p>
                  </a:txBody>
                  <a:tcPr marL="6351" marR="6351" marT="6351" marB="0" anchor="b">
                    <a:solidFill>
                      <a:schemeClr val="tx2">
                        <a:lumMod val="25000"/>
                        <a:lumOff val="75000"/>
                      </a:schemeClr>
                    </a:solidFill>
                  </a:tcPr>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extLst>
                  <a:ext uri="{0D108BD9-81ED-4DB2-BD59-A6C34878D82A}">
                    <a16:rowId xmlns:a16="http://schemas.microsoft.com/office/drawing/2014/main" val="3330704652"/>
                  </a:ext>
                </a:extLst>
              </a:tr>
              <a:tr h="257669">
                <a:tc vMerge="1">
                  <a:txBody>
                    <a:bodyPr/>
                    <a:lstStyle/>
                    <a:p>
                      <a:endParaRPr lang="en-GB"/>
                    </a:p>
                  </a:txBody>
                  <a:tcPr/>
                </a:tc>
                <a:tc vMerge="1">
                  <a:txBody>
                    <a:bodyPr/>
                    <a:lstStyle/>
                    <a:p>
                      <a:endParaRPr lang="en-GB"/>
                    </a:p>
                  </a:txBody>
                  <a:tcPr/>
                </a:tc>
                <a:tc v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Q1</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Q2</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Q3</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Q4</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tx1"/>
                          </a:solidFill>
                          <a:effectLst/>
                          <a:latin typeface="Aptos" panose="020B0004020202020204" pitchFamily="34" charset="0"/>
                        </a:rPr>
                        <a:t>Q1</a:t>
                      </a:r>
                      <a:endParaRPr lang="en-GB" sz="1600" b="1" i="0" u="none" strike="noStrike" dirty="0">
                        <a:solidFill>
                          <a:schemeClr val="tx1"/>
                        </a:solidFill>
                        <a:effectLst/>
                        <a:latin typeface="Aptos" panose="020B0004020202020204" pitchFamily="34" charset="0"/>
                      </a:endParaRPr>
                    </a:p>
                  </a:txBody>
                  <a:tcPr marL="6351" marR="6351" marT="6351" marB="0" anchor="ctr">
                    <a:solidFill>
                      <a:schemeClr val="tx2">
                        <a:lumMod val="25000"/>
                        <a:lumOff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5891330"/>
                  </a:ext>
                </a:extLst>
              </a:tr>
              <a:tr h="362800">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buNone/>
                      </a:pPr>
                      <a:r>
                        <a:rPr lang="en-GB" sz="1600" b="1" u="none" strike="noStrike" dirty="0">
                          <a:solidFill>
                            <a:schemeClr val="bg1"/>
                          </a:solidFill>
                          <a:effectLst/>
                          <a:latin typeface="Aptos" panose="020B0004020202020204" pitchFamily="34" charset="0"/>
                        </a:rPr>
                        <a:t>Apr</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May</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Jun</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Jul</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Aug</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Sep</a:t>
                      </a:r>
                      <a:endParaRPr lang="en-GB" sz="1600" b="1" i="0" u="none" strike="noStrike">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Oct</a:t>
                      </a:r>
                      <a:endParaRPr lang="en-GB" sz="1600" b="1" i="0" u="none" strike="noStrike">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Nov</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Dec</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Jan</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Feb</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Mar</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Apr</a:t>
                      </a:r>
                      <a:endParaRPr lang="en-GB" sz="1600" b="1" i="0" u="none" strike="noStrike">
                        <a:solidFill>
                          <a:schemeClr val="tx1"/>
                        </a:solidFill>
                        <a:effectLst/>
                        <a:latin typeface="Aptos" panose="020B0004020202020204" pitchFamily="34" charset="0"/>
                      </a:endParaRPr>
                    </a:p>
                  </a:txBody>
                  <a:tcPr marL="6351" marR="6351" marT="6351" marB="0" anchor="ctr">
                    <a:solidFill>
                      <a:schemeClr val="tx2">
                        <a:lumMod val="25000"/>
                        <a:lumOff val="7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May</a:t>
                      </a:r>
                      <a:endParaRPr lang="en-GB" sz="1600" b="1" i="0" u="none" strike="noStrike">
                        <a:solidFill>
                          <a:schemeClr val="tx1"/>
                        </a:solidFill>
                        <a:effectLst/>
                        <a:latin typeface="Aptos" panose="020B0004020202020204" pitchFamily="34" charset="0"/>
                      </a:endParaRPr>
                    </a:p>
                  </a:txBody>
                  <a:tcPr marL="6351" marR="6351" marT="6351" marB="0" anchor="ctr">
                    <a:solidFill>
                      <a:schemeClr val="tx2">
                        <a:lumMod val="25000"/>
                        <a:lumOff val="75000"/>
                      </a:schemeClr>
                    </a:solidFill>
                  </a:tcPr>
                </a:tc>
                <a:tc>
                  <a:txBody>
                    <a:bodyPr/>
                    <a:lstStyle/>
                    <a:p>
                      <a:pPr algn="ctr" fontAlgn="ctr">
                        <a:buNone/>
                      </a:pPr>
                      <a:r>
                        <a:rPr lang="en-GB" sz="1600" b="1" u="none" strike="noStrike" dirty="0">
                          <a:solidFill>
                            <a:schemeClr val="tx1"/>
                          </a:solidFill>
                          <a:effectLst/>
                          <a:latin typeface="Aptos" panose="020B0004020202020204" pitchFamily="34" charset="0"/>
                        </a:rPr>
                        <a:t>Jun</a:t>
                      </a:r>
                      <a:endParaRPr lang="en-GB" sz="1600" b="1" i="0" u="none" strike="noStrike" dirty="0">
                        <a:solidFill>
                          <a:schemeClr val="tx1"/>
                        </a:solidFill>
                        <a:effectLst/>
                        <a:latin typeface="Aptos" panose="020B0004020202020204" pitchFamily="34" charset="0"/>
                      </a:endParaRPr>
                    </a:p>
                  </a:txBody>
                  <a:tcPr marL="6351" marR="6351" marT="6351" marB="0" anchor="ctr">
                    <a:solidFill>
                      <a:schemeClr val="tx2">
                        <a:lumMod val="25000"/>
                        <a:lumOff val="75000"/>
                      </a:schemeClr>
                    </a:solidFill>
                  </a:tcPr>
                </a:tc>
                <a:extLst>
                  <a:ext uri="{0D108BD9-81ED-4DB2-BD59-A6C34878D82A}">
                    <a16:rowId xmlns:a16="http://schemas.microsoft.com/office/drawing/2014/main" val="1756841887"/>
                  </a:ext>
                </a:extLst>
              </a:tr>
              <a:tr h="1335341">
                <a:tc>
                  <a:txBody>
                    <a:bodyPr/>
                    <a:lstStyle/>
                    <a:p>
                      <a:pPr marL="285750" indent="-285750" algn="l" fontAlgn="ctr">
                        <a:buFont typeface="Arial" panose="020B0604020202020204" pitchFamily="34" charset="0"/>
                        <a:buChar char="•"/>
                      </a:pPr>
                      <a:r>
                        <a:rPr lang="en-GB" sz="1600" b="1" u="none" strike="noStrike" dirty="0">
                          <a:effectLst/>
                          <a:latin typeface="Aptos" panose="020B0004020202020204" pitchFamily="34" charset="0"/>
                        </a:rPr>
                        <a:t>Ensure no ambulance patient handover waits over 45  minutes </a:t>
                      </a:r>
                      <a:endParaRPr lang="en-GB" sz="1600" b="1" i="0" u="none" strike="noStrike" dirty="0">
                        <a:solidFill>
                          <a:srgbClr val="000000"/>
                        </a:solidFill>
                        <a:effectLst/>
                        <a:latin typeface="Aptos" panose="020B0004020202020204" pitchFamily="34" charset="0"/>
                      </a:endParaRPr>
                    </a:p>
                  </a:txBody>
                  <a:tcPr marL="6351" marR="6351" marT="6351" marB="0" anchor="ctr"/>
                </a:tc>
                <a:tc>
                  <a:txBody>
                    <a:bodyPr/>
                    <a:lstStyle/>
                    <a:p>
                      <a:pPr algn="l">
                        <a:lnSpc>
                          <a:spcPct val="107000"/>
                        </a:lnSpc>
                        <a:spcAft>
                          <a:spcPts val="800"/>
                        </a:spcAft>
                        <a:buNone/>
                      </a:pPr>
                      <a:r>
                        <a:rPr lang="en-GB" sz="1600" b="1" i="1"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We will commit to 0&gt;45 mins ambulance handovers by Sept 2026</a:t>
                      </a:r>
                      <a:endParaRPr lang="en-GB" sz="1600" b="1" i="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Q4=  Jan 26 = 703, Feb 26 = 733, Mar 26= 932</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540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500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460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250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250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GB" sz="1600" b="0" i="0" u="none" strike="noStrike" dirty="0">
                          <a:solidFill>
                            <a:srgbClr val="000000"/>
                          </a:solidFill>
                          <a:effectLst/>
                          <a:latin typeface="Aptos" panose="020B0004020202020204" pitchFamily="34" charset="0"/>
                        </a:rPr>
                        <a:t>580</a:t>
                      </a:r>
                    </a:p>
                  </a:txBody>
                  <a:tcPr marL="6351" marR="6351" marT="6351" marB="0" anchor="ctr">
                    <a:solidFill>
                      <a:srgbClr val="FFC000"/>
                    </a:solidFill>
                  </a:tcPr>
                </a:tc>
                <a:tc>
                  <a:txBody>
                    <a:bodyPr/>
                    <a:lstStyle/>
                    <a:p>
                      <a:pPr algn="ctr" fontAlgn="ctr">
                        <a:buNone/>
                      </a:pPr>
                      <a:r>
                        <a:rPr lang="en-GB" sz="1600" b="0" i="0" u="none" strike="noStrike" dirty="0">
                          <a:solidFill>
                            <a:srgbClr val="000000"/>
                          </a:solidFill>
                          <a:effectLst/>
                          <a:latin typeface="Aptos" panose="020B0004020202020204" pitchFamily="34" charset="0"/>
                        </a:rPr>
                        <a:t>501</a:t>
                      </a:r>
                    </a:p>
                  </a:txBody>
                  <a:tcPr marL="6351" marR="6351" marT="6351" marB="0" anchor="ctr">
                    <a:solidFill>
                      <a:srgbClr val="FFC000"/>
                    </a:solidFill>
                  </a:tcPr>
                </a:tc>
                <a:tc>
                  <a:txBody>
                    <a:bodyPr/>
                    <a:lstStyle/>
                    <a:p>
                      <a:pPr algn="ctr" fontAlgn="ctr">
                        <a:buNone/>
                      </a:pPr>
                      <a:r>
                        <a:rPr lang="en-GB" sz="1600" b="0" i="0" u="none" strike="noStrike" dirty="0">
                          <a:solidFill>
                            <a:srgbClr val="000000"/>
                          </a:solidFill>
                          <a:effectLst/>
                          <a:latin typeface="Aptos" panose="020B0004020202020204" pitchFamily="34" charset="0"/>
                        </a:rPr>
                        <a:t>432</a:t>
                      </a:r>
                    </a:p>
                  </a:txBody>
                  <a:tcPr marL="6351" marR="6351" marT="6351" marB="0" anchor="ctr">
                    <a:solidFill>
                      <a:srgbClr val="00B050"/>
                    </a:solidFill>
                  </a:tcPr>
                </a:tc>
                <a:extLst>
                  <a:ext uri="{0D108BD9-81ED-4DB2-BD59-A6C34878D82A}">
                    <a16:rowId xmlns:a16="http://schemas.microsoft.com/office/drawing/2014/main" val="3662647114"/>
                  </a:ext>
                </a:extLst>
              </a:tr>
              <a:tr h="2016902">
                <a:tc>
                  <a:txBody>
                    <a:bodyPr/>
                    <a:lstStyle/>
                    <a:p>
                      <a:pPr marL="285750" indent="-285750" algn="l" fontAlgn="ctr">
                        <a:buFont typeface="Arial" panose="020B0604020202020204" pitchFamily="34" charset="0"/>
                        <a:buChar char="•"/>
                      </a:pPr>
                      <a:r>
                        <a:rPr lang="en-GB" sz="1600" b="1" u="none" strike="noStrike" dirty="0">
                          <a:effectLst/>
                          <a:latin typeface="Aptos" panose="020B0004020202020204" pitchFamily="34" charset="0"/>
                        </a:rPr>
                        <a:t>Ensure no patient spend spends 12 hours or more in all major and minor emergency care facilities from arrival until admission, transfer or discharge </a:t>
                      </a:r>
                    </a:p>
                    <a:p>
                      <a:pPr marL="0" indent="0" algn="l" fontAlgn="ctr">
                        <a:buFont typeface="Arial" panose="020B0604020202020204" pitchFamily="34" charset="0"/>
                        <a:buNone/>
                      </a:pPr>
                      <a:endParaRPr lang="en-GB" sz="1600" b="1" i="0" u="none" strike="noStrike" dirty="0">
                        <a:solidFill>
                          <a:srgbClr val="000000"/>
                        </a:solidFill>
                        <a:effectLst/>
                        <a:latin typeface="Aptos" panose="020B0004020202020204" pitchFamily="34" charset="0"/>
                      </a:endParaRPr>
                    </a:p>
                  </a:txBody>
                  <a:tcPr marL="6351" marR="6351" marT="6351" marB="0" anchor="ctr"/>
                </a:tc>
                <a:tc>
                  <a:txBody>
                    <a:bodyPr/>
                    <a:lstStyle/>
                    <a:p>
                      <a:pPr algn="l" fontAlgn="ctr">
                        <a:buNone/>
                      </a:pPr>
                      <a:r>
                        <a:rPr lang="en-GB" sz="1600" b="1" i="1" kern="1200" dirty="0">
                          <a:solidFill>
                            <a:schemeClr val="dk1"/>
                          </a:solidFill>
                          <a:effectLst/>
                          <a:latin typeface="Aptos" panose="020B0004020202020204" pitchFamily="34" charset="0"/>
                          <a:ea typeface="+mn-ea"/>
                          <a:cs typeface="+mn-cs"/>
                        </a:rPr>
                        <a:t>We will deliver 10% reduction in patients waiting in ED &gt;12 hrs by end of March 2027</a:t>
                      </a:r>
                      <a:endParaRPr lang="en-GB" sz="1600" b="1" i="1" u="none" strike="noStrike" dirty="0">
                        <a:solidFill>
                          <a:srgbClr val="000000"/>
                        </a:solidFill>
                        <a:effectLst/>
                        <a:latin typeface="Aptos" panose="020B0004020202020204" pitchFamily="34" charset="0"/>
                      </a:endParaRPr>
                    </a:p>
                  </a:txBody>
                  <a:tcPr marL="6351" marR="6351" marT="6351" marB="0" anchor="ctr"/>
                </a:tc>
                <a:tc>
                  <a:txBody>
                    <a:bodyPr/>
                    <a:lstStyle/>
                    <a:p>
                      <a:pPr algn="l">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Q4 Jan 26= 1272, Feb 26= 1203, Mar 26= 1356</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1350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1300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1190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1100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997 </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997 </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997 </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997 </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997 </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997 </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997 </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997</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GB" sz="1600" b="0" i="0" u="none" strike="noStrike" dirty="0">
                          <a:solidFill>
                            <a:srgbClr val="000000"/>
                          </a:solidFill>
                          <a:effectLst/>
                          <a:latin typeface="Aptos" panose="020B0004020202020204" pitchFamily="34" charset="0"/>
                        </a:rPr>
                        <a:t>1,319</a:t>
                      </a:r>
                    </a:p>
                  </a:txBody>
                  <a:tcPr marL="6351" marR="6351" marT="6351" marB="0" anchor="ctr">
                    <a:solidFill>
                      <a:srgbClr val="00B050"/>
                    </a:solidFill>
                  </a:tcPr>
                </a:tc>
                <a:tc>
                  <a:txBody>
                    <a:bodyPr/>
                    <a:lstStyle/>
                    <a:p>
                      <a:pPr algn="ctr" fontAlgn="ctr">
                        <a:buNone/>
                      </a:pPr>
                      <a:r>
                        <a:rPr lang="en-GB" sz="1600" b="0" i="0" u="none" strike="noStrike" dirty="0">
                          <a:solidFill>
                            <a:srgbClr val="000000"/>
                          </a:solidFill>
                          <a:effectLst/>
                          <a:latin typeface="Aptos" panose="020B0004020202020204" pitchFamily="34" charset="0"/>
                        </a:rPr>
                        <a:t>1,347</a:t>
                      </a:r>
                    </a:p>
                  </a:txBody>
                  <a:tcPr marL="6351" marR="6351" marT="6351" marB="0" anchor="ctr">
                    <a:solidFill>
                      <a:srgbClr val="FFC000"/>
                    </a:solidFill>
                  </a:tcPr>
                </a:tc>
                <a:tc>
                  <a:txBody>
                    <a:bodyPr/>
                    <a:lstStyle/>
                    <a:p>
                      <a:pPr algn="ctr" fontAlgn="ctr">
                        <a:buNone/>
                      </a:pPr>
                      <a:r>
                        <a:rPr lang="en-GB" sz="1600" b="0" i="0" u="none" strike="noStrike" dirty="0">
                          <a:solidFill>
                            <a:srgbClr val="000000"/>
                          </a:solidFill>
                          <a:effectLst/>
                          <a:latin typeface="Aptos" panose="020B0004020202020204" pitchFamily="34" charset="0"/>
                        </a:rPr>
                        <a:t>1,366</a:t>
                      </a:r>
                    </a:p>
                  </a:txBody>
                  <a:tcPr marL="6351" marR="6351" marT="6351" marB="0" anchor="ctr">
                    <a:solidFill>
                      <a:srgbClr val="C00000"/>
                    </a:solidFill>
                  </a:tcPr>
                </a:tc>
                <a:extLst>
                  <a:ext uri="{0D108BD9-81ED-4DB2-BD59-A6C34878D82A}">
                    <a16:rowId xmlns:a16="http://schemas.microsoft.com/office/drawing/2014/main" val="131497720"/>
                  </a:ext>
                </a:extLst>
              </a:tr>
              <a:tr h="2519539">
                <a:tc>
                  <a:txBody>
                    <a:bodyPr/>
                    <a:lstStyle/>
                    <a:p>
                      <a:pPr marL="285750" indent="-285750" algn="l" fontAlgn="ctr">
                        <a:buFont typeface="Arial" panose="020B0604020202020204" pitchFamily="34" charset="0"/>
                        <a:buChar char="•"/>
                      </a:pPr>
                      <a:r>
                        <a:rPr lang="en-GB" sz="1600" b="1" u="none" strike="noStrike" dirty="0">
                          <a:effectLst/>
                          <a:latin typeface="Aptos" panose="020B0004020202020204" pitchFamily="34" charset="0"/>
                        </a:rPr>
                        <a:t>Deliver a 12-month reduction trend in both the number of people who are delayed in hospital and the total days delayed for these patients, as measured by the Delayed Pathways of Care dashboard</a:t>
                      </a:r>
                    </a:p>
                    <a:p>
                      <a:pPr marL="0" indent="0" algn="l" fontAlgn="ctr">
                        <a:buFont typeface="Arial" panose="020B0604020202020204" pitchFamily="34" charset="0"/>
                        <a:buNone/>
                      </a:pPr>
                      <a:r>
                        <a:rPr lang="en-GB" sz="1600" b="1" u="none" strike="noStrike" dirty="0">
                          <a:effectLst/>
                          <a:latin typeface="Aptos" panose="020B0004020202020204" pitchFamily="34" charset="0"/>
                        </a:rPr>
                        <a:t> </a:t>
                      </a:r>
                      <a:endParaRPr lang="en-GB" sz="1600" b="1" i="0" u="none" strike="noStrike" dirty="0">
                        <a:solidFill>
                          <a:srgbClr val="000000"/>
                        </a:solidFill>
                        <a:effectLst/>
                        <a:latin typeface="Aptos" panose="020B0004020202020204" pitchFamily="34" charset="0"/>
                      </a:endParaRPr>
                    </a:p>
                  </a:txBody>
                  <a:tcPr marL="6351" marR="6351" marT="6351" marB="0" anchor="ctr"/>
                </a:tc>
                <a:tc>
                  <a:txBody>
                    <a:bodyPr/>
                    <a:lstStyle/>
                    <a:p>
                      <a:pPr algn="l" fontAlgn="ctr">
                        <a:buNone/>
                      </a:pPr>
                      <a:r>
                        <a:rPr lang="en-GB" sz="1600" b="1" i="1" dirty="0">
                          <a:solidFill>
                            <a:prstClr val="black"/>
                          </a:solidFill>
                          <a:latin typeface="Aptos" panose="020B0004020202020204" pitchFamily="34" charset="0"/>
                          <a:ea typeface="Verdana"/>
                        </a:rPr>
                        <a:t>We will deliver a 12-month reduction trend in the Number of people who are delayed in hospital as measured by the Delayed Pathways of Care Dashboard, reducing this to 100 patients delayed in hospital by March 2027</a:t>
                      </a:r>
                      <a:endParaRPr lang="en-GB" sz="1600" b="1" i="1" u="none" strike="noStrike" dirty="0">
                        <a:solidFill>
                          <a:srgbClr val="000000"/>
                        </a:solidFill>
                        <a:effectLst/>
                        <a:latin typeface="Aptos" panose="020B0004020202020204" pitchFamily="34" charset="0"/>
                      </a:endParaRPr>
                    </a:p>
                  </a:txBody>
                  <a:tcPr marL="6351" marR="6351" marT="6351" marB="0" anchor="ctr"/>
                </a:tc>
                <a:tc>
                  <a:txBody>
                    <a:bodyPr/>
                    <a:lstStyle/>
                    <a:p>
                      <a:pPr algn="l" fontAlgn="ctr">
                        <a:buNone/>
                      </a:pPr>
                      <a:r>
                        <a:rPr lang="en-GB" sz="1600" b="0" kern="1200" dirty="0">
                          <a:solidFill>
                            <a:schemeClr val="dk1"/>
                          </a:solidFill>
                          <a:effectLst/>
                          <a:latin typeface="Aptos" panose="020B0004020202020204" pitchFamily="34" charset="0"/>
                          <a:ea typeface="+mn-ea"/>
                          <a:cs typeface="+mn-cs"/>
                        </a:rPr>
                        <a:t>Q4=175</a:t>
                      </a:r>
                      <a:endParaRPr lang="en-GB" sz="1600" b="0" i="0" u="none" strike="noStrike" dirty="0">
                        <a:solidFill>
                          <a:srgbClr val="000000"/>
                        </a:solidFill>
                        <a:effectLst/>
                        <a:latin typeface="Aptos" panose="020B0004020202020204" pitchFamily="34" charset="0"/>
                      </a:endParaRPr>
                    </a:p>
                  </a:txBody>
                  <a:tcPr marL="6351" marR="6351" marT="6351"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210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200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190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180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170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160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150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140</a:t>
                      </a:r>
                      <a:endParaRPr lang="en-GB" sz="1600" b="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130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120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kern="12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110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GB" sz="1600" b="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100</a:t>
                      </a:r>
                      <a:endParaRPr lang="en-GB" sz="1600" b="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fontAlgn="ctr">
                        <a:buNone/>
                      </a:pPr>
                      <a:r>
                        <a:rPr lang="en-GB" sz="1600" b="0" i="0" u="none" strike="noStrike" dirty="0">
                          <a:solidFill>
                            <a:srgbClr val="000000"/>
                          </a:solidFill>
                          <a:effectLst/>
                          <a:latin typeface="Aptos" panose="020B0004020202020204" pitchFamily="34" charset="0"/>
                        </a:rPr>
                        <a:t>200</a:t>
                      </a:r>
                    </a:p>
                  </a:txBody>
                  <a:tcPr marL="6351" marR="6351" marT="6351" marB="0" anchor="ctr">
                    <a:solidFill>
                      <a:srgbClr val="00B050"/>
                    </a:solidFill>
                  </a:tcPr>
                </a:tc>
                <a:tc>
                  <a:txBody>
                    <a:bodyPr/>
                    <a:lstStyle/>
                    <a:p>
                      <a:pPr algn="ctr" fontAlgn="ctr">
                        <a:buNone/>
                      </a:pPr>
                      <a:r>
                        <a:rPr lang="en-GB" sz="1600" b="0" i="0" u="none" strike="noStrike" dirty="0">
                          <a:solidFill>
                            <a:srgbClr val="000000"/>
                          </a:solidFill>
                          <a:effectLst/>
                          <a:latin typeface="Aptos" panose="020B0004020202020204" pitchFamily="34" charset="0"/>
                        </a:rPr>
                        <a:t>192</a:t>
                      </a:r>
                    </a:p>
                  </a:txBody>
                  <a:tcPr marL="6351" marR="6351" marT="6351" marB="0" anchor="ctr">
                    <a:solidFill>
                      <a:srgbClr val="00B050"/>
                    </a:solidFill>
                  </a:tcPr>
                </a:tc>
                <a:tc>
                  <a:txBody>
                    <a:bodyPr/>
                    <a:lstStyle/>
                    <a:p>
                      <a:pPr algn="ctr" fontAlgn="ctr">
                        <a:buNone/>
                      </a:pPr>
                      <a:r>
                        <a:rPr lang="en-GB" sz="1600" b="0" i="0" u="none" strike="noStrike" dirty="0">
                          <a:solidFill>
                            <a:srgbClr val="000000"/>
                          </a:solidFill>
                          <a:effectLst/>
                          <a:latin typeface="Aptos" panose="020B0004020202020204" pitchFamily="34" charset="0"/>
                        </a:rPr>
                        <a:t>173</a:t>
                      </a:r>
                    </a:p>
                  </a:txBody>
                  <a:tcPr marL="6351" marR="6351" marT="6351" marB="0" anchor="ctr">
                    <a:solidFill>
                      <a:srgbClr val="00B050"/>
                    </a:solidFill>
                  </a:tcPr>
                </a:tc>
                <a:extLst>
                  <a:ext uri="{0D108BD9-81ED-4DB2-BD59-A6C34878D82A}">
                    <a16:rowId xmlns:a16="http://schemas.microsoft.com/office/drawing/2014/main" val="3406293125"/>
                  </a:ext>
                </a:extLst>
              </a:tr>
              <a:tr h="2016902">
                <a:tc>
                  <a:txBody>
                    <a:bodyPr/>
                    <a:lstStyle/>
                    <a:p>
                      <a:pPr marL="285750" indent="-285750" algn="l" fontAlgn="ctr">
                        <a:buFont typeface="Arial" panose="020B0604020202020204" pitchFamily="34" charset="0"/>
                        <a:buChar char="•"/>
                      </a:pPr>
                      <a:r>
                        <a:rPr lang="en-GB" sz="1600" b="1" u="none" strike="noStrike" dirty="0">
                          <a:effectLst/>
                          <a:latin typeface="Aptos" panose="020B0004020202020204" pitchFamily="34" charset="0"/>
                        </a:rPr>
                        <a:t>Increase in capacity at the weekend of community nursing and specialist palliative care nursing to at least the required levels previously set for 2024/25 and greater where possible. </a:t>
                      </a:r>
                      <a:endParaRPr lang="en-GB" sz="1600" b="1" i="0" u="none" strike="noStrike" dirty="0">
                        <a:solidFill>
                          <a:srgbClr val="000000"/>
                        </a:solidFill>
                        <a:effectLst/>
                        <a:latin typeface="Aptos" panose="020B0004020202020204" pitchFamily="34" charset="0"/>
                      </a:endParaRPr>
                    </a:p>
                  </a:txBody>
                  <a:tcPr marL="6351" marR="6351" marT="6351" marB="0" anchor="ctr"/>
                </a:tc>
                <a:tc>
                  <a:txBody>
                    <a:bodyPr/>
                    <a:lstStyle/>
                    <a:p>
                      <a:pPr algn="l" fontAlgn="ctr">
                        <a:buNone/>
                      </a:pPr>
                      <a:r>
                        <a:rPr lang="en-GB" sz="1600" b="1" i="1" kern="1200" dirty="0">
                          <a:solidFill>
                            <a:schemeClr val="dk1"/>
                          </a:solidFill>
                          <a:effectLst/>
                          <a:latin typeface="Aptos" panose="020B0004020202020204" pitchFamily="34" charset="0"/>
                          <a:ea typeface="+mn-ea"/>
                          <a:cs typeface="+mn-cs"/>
                        </a:rPr>
                        <a:t>TBC as per Community Services Review in progress- unable to provide until this concludes. Discussion with Execs in June 2026.</a:t>
                      </a:r>
                      <a:endParaRPr lang="en-GB" sz="1600" b="1" i="1" u="none" strike="noStrike" dirty="0">
                        <a:solidFill>
                          <a:srgbClr val="000000"/>
                        </a:solidFill>
                        <a:effectLst/>
                        <a:latin typeface="Aptos" panose="020B0004020202020204" pitchFamily="34" charset="0"/>
                      </a:endParaRPr>
                    </a:p>
                  </a:txBody>
                  <a:tcPr marL="6351" marR="6351" marT="6351" marB="0" anchor="ctr"/>
                </a:tc>
                <a:tc>
                  <a:txBody>
                    <a:bodyPr/>
                    <a:lstStyle/>
                    <a:p>
                      <a:pPr algn="l" fontAlgn="ctr">
                        <a:buNone/>
                      </a:pPr>
                      <a:r>
                        <a:rPr lang="en-GB" sz="1600" b="0" i="0" u="none" strike="noStrike" dirty="0">
                          <a:solidFill>
                            <a:srgbClr val="000000"/>
                          </a:solidFill>
                          <a:effectLst/>
                          <a:latin typeface="Aptos" panose="020B0004020202020204" pitchFamily="34" charset="0"/>
                        </a:rPr>
                        <a:t>TBC</a:t>
                      </a:r>
                    </a:p>
                  </a:txBody>
                  <a:tcPr marL="6351" marR="6351" marT="6351" marB="0" anchor="ctr"/>
                </a:tc>
                <a:tc>
                  <a:txBody>
                    <a:bodyPr/>
                    <a:lstStyle/>
                    <a:p>
                      <a:pPr algn="ctr">
                        <a:lnSpc>
                          <a:spcPct val="107000"/>
                        </a:lnSpc>
                        <a:spcAft>
                          <a:spcPts val="800"/>
                        </a:spcAft>
                        <a:buNone/>
                      </a:pPr>
                      <a:r>
                        <a:rPr lang="en-GB" sz="1600" b="0" dirty="0">
                          <a:effectLst/>
                          <a:latin typeface="Aptos" panose="020B0004020202020204" pitchFamily="34" charset="0"/>
                          <a:ea typeface="Calibri" panose="020F0502020204030204" pitchFamily="34" charset="0"/>
                          <a:cs typeface="Times New Roman" panose="02020603050405020304" pitchFamily="18" charset="0"/>
                        </a:rPr>
                        <a:t>TBC</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Times New Roman" panose="02020603050405020304" pitchFamily="18" charset="0"/>
                        </a:rPr>
                        <a:t>TBC</a:t>
                      </a:r>
                    </a:p>
                  </a:txBody>
                  <a:tcPr marL="68580" marR="68580" marT="0" marB="0" anchor="ctr"/>
                </a:tc>
                <a:tc>
                  <a:txBody>
                    <a:bodyPr/>
                    <a:lstStyle/>
                    <a:p>
                      <a:pPr algn="ctr" fontAlgn="ctr">
                        <a:buNone/>
                      </a:pPr>
                      <a:endParaRPr lang="en-GB" sz="1600" b="0" i="0" u="none" strike="noStrike" dirty="0">
                        <a:solidFill>
                          <a:srgbClr val="000000"/>
                        </a:solidFill>
                        <a:effectLst/>
                        <a:latin typeface="Aptos" panose="020B0004020202020204" pitchFamily="34" charset="0"/>
                      </a:endParaRPr>
                    </a:p>
                  </a:txBody>
                  <a:tcPr marL="6351" marR="6351" marT="6351" marB="0" anchor="ctr"/>
                </a:tc>
                <a:tc>
                  <a:txBody>
                    <a:bodyPr/>
                    <a:lstStyle/>
                    <a:p>
                      <a:pPr algn="ctr" fontAlgn="ctr">
                        <a:buNone/>
                      </a:pPr>
                      <a:endParaRPr lang="en-GB" sz="1600" b="0" i="0" u="none" strike="noStrike" dirty="0">
                        <a:solidFill>
                          <a:srgbClr val="000000"/>
                        </a:solidFill>
                        <a:effectLst/>
                        <a:latin typeface="Aptos" panose="020B0004020202020204" pitchFamily="34" charset="0"/>
                      </a:endParaRPr>
                    </a:p>
                  </a:txBody>
                  <a:tcPr marL="6351" marR="6351" marT="6351" marB="0" anchor="ctr"/>
                </a:tc>
                <a:tc>
                  <a:txBody>
                    <a:bodyPr/>
                    <a:lstStyle/>
                    <a:p>
                      <a:pPr algn="ctr" fontAlgn="ctr">
                        <a:buNone/>
                      </a:pPr>
                      <a:endParaRPr lang="en-GB" sz="1600" b="0" i="0" u="none" strike="noStrike" dirty="0">
                        <a:solidFill>
                          <a:srgbClr val="000000"/>
                        </a:solidFill>
                        <a:effectLst/>
                        <a:latin typeface="Aptos" panose="020B0004020202020204" pitchFamily="34" charset="0"/>
                      </a:endParaRPr>
                    </a:p>
                  </a:txBody>
                  <a:tcPr marL="6351" marR="6351" marT="6351" marB="0" anchor="ctr"/>
                </a:tc>
                <a:extLst>
                  <a:ext uri="{0D108BD9-81ED-4DB2-BD59-A6C34878D82A}">
                    <a16:rowId xmlns:a16="http://schemas.microsoft.com/office/drawing/2014/main" val="2575879336"/>
                  </a:ext>
                </a:extLst>
              </a:tr>
            </a:tbl>
          </a:graphicData>
        </a:graphic>
      </p:graphicFrame>
    </p:spTree>
    <p:extLst>
      <p:ext uri="{BB962C8B-B14F-4D97-AF65-F5344CB8AC3E}">
        <p14:creationId xmlns:p14="http://schemas.microsoft.com/office/powerpoint/2010/main" val="3103398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B04A9-CE42-3042-2A39-AD21C2BA4685}"/>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C8B03114-CB6B-ABAE-E5DC-9E7577F1A504}"/>
              </a:ext>
            </a:extLst>
          </p:cNvPr>
          <p:cNvPicPr>
            <a:picLocks noChangeAspect="1"/>
          </p:cNvPicPr>
          <p:nvPr/>
        </p:nvPicPr>
        <p:blipFill>
          <a:blip r:embed="rId3">
            <a:alphaModFix amt="20000"/>
            <a:lum bright="40000" contrast="-40000"/>
          </a:blip>
          <a:srcRect l="39228" t="58256" r="-2"/>
          <a:stretch/>
        </p:blipFill>
        <p:spPr>
          <a:xfrm rot="10800000">
            <a:off x="7057848" y="5053274"/>
            <a:ext cx="11162858" cy="6259489"/>
          </a:xfrm>
          <a:prstGeom prst="rect">
            <a:avLst/>
          </a:prstGeom>
        </p:spPr>
      </p:pic>
      <p:sp>
        <p:nvSpPr>
          <p:cNvPr id="12" name="Title 11">
            <a:extLst>
              <a:ext uri="{FF2B5EF4-FFF2-40B4-BE49-F238E27FC236}">
                <a16:creationId xmlns:a16="http://schemas.microsoft.com/office/drawing/2014/main" id="{BEBF9C37-50A6-B21B-B122-69471E1D1C53}"/>
              </a:ext>
            </a:extLst>
          </p:cNvPr>
          <p:cNvSpPr txBox="1">
            <a:spLocks noGrp="1"/>
          </p:cNvSpPr>
          <p:nvPr>
            <p:ph type="title"/>
          </p:nvPr>
        </p:nvSpPr>
        <p:spPr>
          <a:xfrm>
            <a:off x="2352648" y="714030"/>
            <a:ext cx="15777396" cy="506101"/>
          </a:xfrm>
          <a:prstGeom prst="rect">
            <a:avLst/>
          </a:prstGeom>
          <a:noFill/>
        </p:spPr>
        <p:txBody>
          <a:bodyPr wrap="square" rtlCol="0">
            <a:spAutoFit/>
          </a:bodyPr>
          <a:lstStyle/>
          <a:p>
            <a:pPr algn="just" defTabSz="753969" fontAlgn="base">
              <a:defRPr/>
            </a:pPr>
            <a:r>
              <a:rPr lang="en-GB" sz="2968" b="1" dirty="0">
                <a:solidFill>
                  <a:srgbClr val="834AAD"/>
                </a:solidFill>
                <a:latin typeface="Aptos Black"/>
                <a:ea typeface="+mn-ea"/>
                <a:cs typeface="+mn-cs"/>
              </a:rPr>
              <a:t>PLANNED CARE AND CANCER OVERVIEW</a:t>
            </a:r>
          </a:p>
        </p:txBody>
      </p:sp>
      <p:sp>
        <p:nvSpPr>
          <p:cNvPr id="7" name="Rectangle 1">
            <a:extLst>
              <a:ext uri="{FF2B5EF4-FFF2-40B4-BE49-F238E27FC236}">
                <a16:creationId xmlns:a16="http://schemas.microsoft.com/office/drawing/2014/main" id="{F2AF3EA1-37F2-688D-A1D6-628521FEF996}"/>
              </a:ext>
            </a:extLst>
          </p:cNvPr>
          <p:cNvSpPr>
            <a:spLocks noChangeArrowheads="1"/>
          </p:cNvSpPr>
          <p:nvPr/>
        </p:nvSpPr>
        <p:spPr bwMode="auto">
          <a:xfrm>
            <a:off x="12195846" y="2118064"/>
            <a:ext cx="201101"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6" tIns="49774" rIns="99546" bIns="49774" numCol="1" anchor="ctr" anchorCtr="0" compatLnSpc="1">
            <a:prstTxWarp prst="textNoShape">
              <a:avLst/>
            </a:prstTxWarp>
            <a:spAutoFit/>
          </a:bodyPr>
          <a:lstStyle/>
          <a:p>
            <a:pPr defTabSz="497736"/>
            <a:endParaRPr lang="en-GB" sz="1961">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4BC385E7-9426-DC3B-AA4E-E80BAE2521B1}"/>
              </a:ext>
            </a:extLst>
          </p:cNvPr>
          <p:cNvGraphicFramePr>
            <a:graphicFrameLocks noGrp="1"/>
          </p:cNvGraphicFramePr>
          <p:nvPr/>
        </p:nvGraphicFramePr>
        <p:xfrm>
          <a:off x="10599314" y="2509943"/>
          <a:ext cx="6993097" cy="5016888"/>
        </p:xfrm>
        <a:graphic>
          <a:graphicData uri="http://schemas.openxmlformats.org/drawingml/2006/table">
            <a:tbl>
              <a:tblPr firstRow="1" bandRow="1">
                <a:tableStyleId>{5C22544A-7EE6-4342-B048-85BDC9FD1C3A}</a:tableStyleId>
              </a:tblPr>
              <a:tblGrid>
                <a:gridCol w="5169422">
                  <a:extLst>
                    <a:ext uri="{9D8B030D-6E8A-4147-A177-3AD203B41FA5}">
                      <a16:colId xmlns:a16="http://schemas.microsoft.com/office/drawing/2014/main" val="2033698406"/>
                    </a:ext>
                  </a:extLst>
                </a:gridCol>
                <a:gridCol w="1823675">
                  <a:extLst>
                    <a:ext uri="{9D8B030D-6E8A-4147-A177-3AD203B41FA5}">
                      <a16:colId xmlns:a16="http://schemas.microsoft.com/office/drawing/2014/main" val="2088640319"/>
                    </a:ext>
                  </a:extLst>
                </a:gridCol>
              </a:tblGrid>
              <a:tr h="705053">
                <a:tc>
                  <a:txBody>
                    <a:bodyPr/>
                    <a:lstStyle/>
                    <a:p>
                      <a:r>
                        <a:rPr lang="en-GB" sz="2000" dirty="0"/>
                        <a:t>Performance Outcomes</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2000" dirty="0"/>
                        <a:t>Confidence assessment</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004296">
                <a:tc>
                  <a:txBody>
                    <a:bodyPr/>
                    <a:lstStyle/>
                    <a:p>
                      <a:r>
                        <a:rPr lang="en-GB" sz="2000" dirty="0">
                          <a:latin typeface="+mn-lt"/>
                        </a:rPr>
                        <a:t>No patients waiting more than 104 weeks for referral to treatment.</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1500" i="1" dirty="0">
                          <a:solidFill>
                            <a:schemeClr val="tx1"/>
                          </a:solidFill>
                          <a:latin typeface="+mn-lt"/>
                        </a:rPr>
                        <a:t>Ambition to maintain 0 however recognising current gaps and risks</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705053">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dirty="0">
                          <a:latin typeface="+mn-lt"/>
                        </a:rPr>
                        <a:t>Number of patients waiting more than 8 weeks for a specified diagnostic</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500" b="0" i="1" u="none" strike="noStrike" kern="1200" cap="none" spc="0" normalizeH="0" baseline="0" noProof="0" dirty="0">
                          <a:ln>
                            <a:noFill/>
                          </a:ln>
                          <a:solidFill>
                            <a:prstClr val="black"/>
                          </a:solidFill>
                          <a:effectLst/>
                          <a:uLnTx/>
                          <a:uFillTx/>
                          <a:latin typeface="Aptos" panose="02110004020202020204"/>
                          <a:ea typeface="+mn-ea"/>
                          <a:cs typeface="+mn-cs"/>
                        </a:rPr>
                        <a:t>Achieve reduction </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402466">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dirty="0">
                          <a:latin typeface="+mn-lt"/>
                        </a:rPr>
                        <a:t>Follow up outpatients Backlog (TI)</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15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19912323"/>
                  </a:ext>
                </a:extLst>
              </a:tr>
              <a:tr h="1612813">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dirty="0">
                          <a:latin typeface="+mn-lt"/>
                        </a:rPr>
                        <a:t>Achieve the suspected cancer pathway target of 75% through implementing the nationally agreed pathways, while reducing the backlog of patients waiting more than 62 days by end of March 2027.</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500" b="0" i="1" u="none" strike="noStrike" kern="1200" cap="none" spc="0" normalizeH="0" baseline="0" noProof="0" dirty="0">
                          <a:ln>
                            <a:noFill/>
                          </a:ln>
                          <a:solidFill>
                            <a:schemeClr val="tx1"/>
                          </a:solidFill>
                          <a:effectLst/>
                          <a:uLnTx/>
                          <a:uFillTx/>
                          <a:latin typeface="+mn-lt"/>
                          <a:ea typeface="+mn-ea"/>
                          <a:cs typeface="+mn-cs"/>
                        </a:rPr>
                        <a:t>76% in Q4</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599473327"/>
                  </a:ext>
                </a:extLst>
              </a:tr>
              <a:tr h="553759">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dirty="0">
                          <a:latin typeface="+mn-lt"/>
                        </a:rPr>
                        <a:t>%SCP &gt;60% 3 months consecutive  (TI)</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500" b="0" i="1" u="none" strike="noStrike" kern="1200" cap="none" spc="0" normalizeH="0" baseline="0" noProof="0" dirty="0">
                          <a:ln>
                            <a:noFill/>
                          </a:ln>
                          <a:solidFill>
                            <a:schemeClr val="tx1"/>
                          </a:solidFill>
                          <a:effectLst/>
                          <a:uLnTx/>
                          <a:uFillTx/>
                          <a:latin typeface="+mn-lt"/>
                          <a:ea typeface="+mn-ea"/>
                          <a:cs typeface="+mn-cs"/>
                        </a:rPr>
                        <a:t>Confident to exceed TI Target</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74239597"/>
                  </a:ext>
                </a:extLst>
              </a:tr>
            </a:tbl>
          </a:graphicData>
        </a:graphic>
      </p:graphicFrame>
      <p:graphicFrame>
        <p:nvGraphicFramePr>
          <p:cNvPr id="10" name="Table 9">
            <a:extLst>
              <a:ext uri="{FF2B5EF4-FFF2-40B4-BE49-F238E27FC236}">
                <a16:creationId xmlns:a16="http://schemas.microsoft.com/office/drawing/2014/main" id="{A30971C4-D962-6F2C-E934-48108A4F8890}"/>
              </a:ext>
            </a:extLst>
          </p:cNvPr>
          <p:cNvGraphicFramePr>
            <a:graphicFrameLocks noGrp="1"/>
          </p:cNvGraphicFramePr>
          <p:nvPr/>
        </p:nvGraphicFramePr>
        <p:xfrm>
          <a:off x="10599315" y="1884062"/>
          <a:ext cx="6993098" cy="427320"/>
        </p:xfrm>
        <a:graphic>
          <a:graphicData uri="http://schemas.openxmlformats.org/drawingml/2006/table">
            <a:tbl>
              <a:tblPr firstRow="1" bandRow="1">
                <a:tableStyleId>{5C22544A-7EE6-4342-B048-85BDC9FD1C3A}</a:tableStyleId>
              </a:tblPr>
              <a:tblGrid>
                <a:gridCol w="2354319">
                  <a:extLst>
                    <a:ext uri="{9D8B030D-6E8A-4147-A177-3AD203B41FA5}">
                      <a16:colId xmlns:a16="http://schemas.microsoft.com/office/drawing/2014/main" val="4163319481"/>
                    </a:ext>
                  </a:extLst>
                </a:gridCol>
                <a:gridCol w="1608632">
                  <a:extLst>
                    <a:ext uri="{9D8B030D-6E8A-4147-A177-3AD203B41FA5}">
                      <a16:colId xmlns:a16="http://schemas.microsoft.com/office/drawing/2014/main" val="2033698406"/>
                    </a:ext>
                  </a:extLst>
                </a:gridCol>
                <a:gridCol w="3030147">
                  <a:extLst>
                    <a:ext uri="{9D8B030D-6E8A-4147-A177-3AD203B41FA5}">
                      <a16:colId xmlns:a16="http://schemas.microsoft.com/office/drawing/2014/main" val="2088640319"/>
                    </a:ext>
                  </a:extLst>
                </a:gridCol>
              </a:tblGrid>
              <a:tr h="424102">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Financial Impact</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b="1" dirty="0">
                          <a:solidFill>
                            <a:schemeClr val="bg1"/>
                          </a:solidFill>
                        </a:rPr>
                        <a:t>FYE savings</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b="1" i="0" dirty="0">
                          <a:solidFill>
                            <a:schemeClr val="tx1"/>
                          </a:solidFill>
                        </a:rPr>
                        <a:t>£2.27m</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9203F7EC-9831-B8EB-8057-A2FC482D8BBC}"/>
              </a:ext>
            </a:extLst>
          </p:cNvPr>
          <p:cNvGraphicFramePr>
            <a:graphicFrameLocks noGrp="1"/>
          </p:cNvGraphicFramePr>
          <p:nvPr>
            <p:extLst>
              <p:ext uri="{D42A27DB-BD31-4B8C-83A1-F6EECF244321}">
                <p14:modId xmlns:p14="http://schemas.microsoft.com/office/powerpoint/2010/main" val="849718607"/>
              </p:ext>
            </p:extLst>
          </p:nvPr>
        </p:nvGraphicFramePr>
        <p:xfrm>
          <a:off x="2453066" y="1865306"/>
          <a:ext cx="8023880" cy="9763281"/>
        </p:xfrm>
        <a:graphic>
          <a:graphicData uri="http://schemas.openxmlformats.org/drawingml/2006/table">
            <a:tbl>
              <a:tblPr firstRow="1" bandRow="1">
                <a:tableStyleId>{5C22544A-7EE6-4342-B048-85BDC9FD1C3A}</a:tableStyleId>
              </a:tblPr>
              <a:tblGrid>
                <a:gridCol w="696076">
                  <a:extLst>
                    <a:ext uri="{9D8B030D-6E8A-4147-A177-3AD203B41FA5}">
                      <a16:colId xmlns:a16="http://schemas.microsoft.com/office/drawing/2014/main" val="1946338907"/>
                    </a:ext>
                  </a:extLst>
                </a:gridCol>
                <a:gridCol w="3850568">
                  <a:extLst>
                    <a:ext uri="{9D8B030D-6E8A-4147-A177-3AD203B41FA5}">
                      <a16:colId xmlns:a16="http://schemas.microsoft.com/office/drawing/2014/main" val="2033698406"/>
                    </a:ext>
                  </a:extLst>
                </a:gridCol>
                <a:gridCol w="191072">
                  <a:extLst>
                    <a:ext uri="{9D8B030D-6E8A-4147-A177-3AD203B41FA5}">
                      <a16:colId xmlns:a16="http://schemas.microsoft.com/office/drawing/2014/main" val="3000519988"/>
                    </a:ext>
                  </a:extLst>
                </a:gridCol>
                <a:gridCol w="3286164">
                  <a:extLst>
                    <a:ext uri="{9D8B030D-6E8A-4147-A177-3AD203B41FA5}">
                      <a16:colId xmlns:a16="http://schemas.microsoft.com/office/drawing/2014/main" val="1648869927"/>
                    </a:ext>
                  </a:extLst>
                </a:gridCol>
              </a:tblGrid>
              <a:tr h="401131">
                <a:tc gridSpan="4">
                  <a:txBody>
                    <a:bodyPr/>
                    <a:lstStyle/>
                    <a:p>
                      <a:r>
                        <a:rPr lang="en-GB" sz="2000" dirty="0"/>
                        <a:t>Key Schemes</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702713">
                <a:tc>
                  <a:txBody>
                    <a:bodyPr/>
                    <a:lstStyle/>
                    <a:p>
                      <a:pPr algn="ctr"/>
                      <a:r>
                        <a:rPr lang="en-GB" sz="800" dirty="0"/>
                        <a:t>CIP_06 and 07</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r>
                        <a:rPr lang="en-GB" sz="2000" b="1" dirty="0"/>
                        <a:t>Infrastructure Consolidation via Productivity  </a:t>
                      </a:r>
                      <a:r>
                        <a:rPr lang="en-GB" sz="2000" dirty="0"/>
                        <a:t>(Theatres and Outpatients)</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452992">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i="0" dirty="0"/>
                        <a:t>CIP_27</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1E5F5"/>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i="0" dirty="0"/>
                        <a:t>Review </a:t>
                      </a:r>
                      <a:r>
                        <a:rPr lang="en-GB" sz="2000" b="1" i="0" dirty="0"/>
                        <a:t>Vascular Interventional Radiology </a:t>
                      </a:r>
                      <a:r>
                        <a:rPr lang="en-GB" sz="2000" i="0" dirty="0"/>
                        <a:t>Service Development</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i="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58657623"/>
                  </a:ext>
                </a:extLst>
              </a:tr>
              <a:tr h="130587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i="1" dirty="0"/>
                        <a:t>TBC</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i="1" dirty="0"/>
                        <a:t>Pipeline opportunities: </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i="1" dirty="0"/>
                        <a:t>Cap Diagnostic Services to reduce Variable Pay</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i="1" dirty="0"/>
                        <a:t>Review of non statutory and waiting list pathway work</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i="1" dirty="0"/>
                        <a:t>Low Value Interventions and INNUs</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i="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5885133"/>
                  </a:ext>
                </a:extLst>
              </a:tr>
              <a:tr h="40113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dirty="0">
                          <a:solidFill>
                            <a:schemeClr val="tx1"/>
                          </a:solidFill>
                        </a:rPr>
                        <a:t>PC_B_01</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Community By Design Programme</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40113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dirty="0">
                          <a:solidFill>
                            <a:schemeClr val="tx1"/>
                          </a:solidFill>
                        </a:rPr>
                        <a:t>PC_B_02</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Theatre Transformation Programme</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702713">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dirty="0">
                          <a:solidFill>
                            <a:schemeClr val="tx1"/>
                          </a:solidFill>
                        </a:rPr>
                        <a:t>PC_B_03</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Diagnostics Transformation Programme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and Delivery of 8 weeks Diagnostics Waits </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40113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dirty="0">
                          <a:solidFill>
                            <a:schemeClr val="tx1"/>
                          </a:solidFill>
                        </a:rPr>
                        <a:t>PC_B_04</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Outpatients Redesign Programme</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18247915"/>
                  </a:ext>
                </a:extLst>
              </a:tr>
              <a:tr h="40113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dirty="0">
                          <a:solidFill>
                            <a:schemeClr val="tx1"/>
                          </a:solidFill>
                        </a:rPr>
                        <a:t>PC_B_05</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Cancer Improvement Programme</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401131">
                <a:tc rowSpan="2">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dirty="0">
                          <a:solidFill>
                            <a:schemeClr val="tx1"/>
                          </a:solidFill>
                        </a:rPr>
                        <a:t>PC_B_06</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Planned Care Digital Transformation</a:t>
                      </a:r>
                      <a:r>
                        <a:rPr lang="en-GB" sz="2000" dirty="0"/>
                        <a:t>: </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0711777"/>
                  </a:ext>
                </a:extLst>
              </a:tr>
              <a:tr h="1105313">
                <a:tc vMerge="1">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500" b="0" dirty="0">
                        <a:solidFill>
                          <a:schemeClr val="tx1"/>
                        </a:solidFill>
                      </a:endParaRPr>
                    </a:p>
                  </a:txBody>
                  <a:tcPr marL="74295" marR="74295" marT="37148" marB="37148" anchor="ctr"/>
                </a:tc>
                <a:tc>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LIMS and RISP</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Digital Health Assessments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Patient Portal and Hybrid Mail</a:t>
                      </a:r>
                    </a:p>
                  </a:txBody>
                  <a:tcPr marL="99546" marR="99546" marT="49774" marB="49774"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gridSpan="2">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Ambient Voice Technology</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Internal Referrals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Digital Cellular Pathology</a:t>
                      </a:r>
                    </a:p>
                  </a:txBody>
                  <a:tcPr marL="99546" marR="99546" marT="49774" marB="49774"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01985221"/>
                  </a:ext>
                </a:extLst>
              </a:tr>
              <a:tr h="401131">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dirty="0">
                          <a:solidFill>
                            <a:schemeClr val="tx1"/>
                          </a:solidFill>
                        </a:rPr>
                        <a:t>PC_B_07</a:t>
                      </a:r>
                    </a:p>
                  </a:txBody>
                  <a:tcPr marL="122518" marR="122518"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Capital Planned Care/Cancer Priorities</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0420773"/>
                  </a:ext>
                </a:extLst>
              </a:tr>
              <a:tr h="1305879">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500" b="1" dirty="0">
                        <a:solidFill>
                          <a:schemeClr val="bg1"/>
                        </a:solidFill>
                      </a:endParaRPr>
                    </a:p>
                  </a:txBody>
                  <a:tcPr marL="74295" marR="74295" marT="37148" marB="37148" anchor="ctr"/>
                </a:tc>
                <a:tc gridSpan="2">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dirty="0"/>
                        <a:t>Radiotherapy expansion 5</a:t>
                      </a:r>
                      <a:r>
                        <a:rPr lang="en-GB" sz="2000" b="0" baseline="30000" dirty="0"/>
                        <a:t>th</a:t>
                      </a:r>
                      <a:r>
                        <a:rPr lang="en-GB" sz="2000" b="0" dirty="0"/>
                        <a:t> Linac/6</a:t>
                      </a:r>
                      <a:r>
                        <a:rPr lang="en-GB" sz="2000" b="0" baseline="30000" dirty="0"/>
                        <a:t>th</a:t>
                      </a:r>
                      <a:r>
                        <a:rPr lang="en-GB" sz="2000" b="0" dirty="0"/>
                        <a:t> Bunker and Replacement Linacs at SWWCC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dirty="0"/>
                        <a:t>PET CT</a:t>
                      </a:r>
                    </a:p>
                  </a:txBody>
                  <a:tcPr marL="99546" marR="99546" marT="49774" marB="49774"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Hybrid Theatre Morriston</a:t>
                      </a:r>
                      <a:endParaRPr lang="en-GB"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dirty="0"/>
                        <a:t>Hybrid Theatre Morriston</a:t>
                      </a:r>
                      <a:endParaRPr lang="en-GB" sz="2400" dirty="0"/>
                    </a:p>
                  </a:txBody>
                  <a:tcPr marL="99546" marR="99546" marT="49774" marB="49774"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0961763"/>
                  </a:ext>
                </a:extLst>
              </a:tr>
              <a:tr h="1296664">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dirty="0">
                          <a:solidFill>
                            <a:sysClr val="windowText" lastClr="000000"/>
                          </a:solidFill>
                        </a:rPr>
                        <a:t>PC_C_01 -02</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dirty="0"/>
                        <a:t>RTT Delivery Plans and SCP Delivery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500" b="0" kern="1200" dirty="0">
                          <a:solidFill>
                            <a:schemeClr val="dk1"/>
                          </a:solidFill>
                          <a:effectLst/>
                          <a:latin typeface="+mn-lt"/>
                          <a:ea typeface="+mn-ea"/>
                          <a:cs typeface="+mn-cs"/>
                        </a:rPr>
                        <a:t>A key assumption underpinning the revised trajectory for SCP is successful </a:t>
                      </a:r>
                      <a:r>
                        <a:rPr lang="en-GB" sz="1500" b="1" kern="1200" dirty="0">
                          <a:solidFill>
                            <a:schemeClr val="dk1"/>
                          </a:solidFill>
                          <a:effectLst/>
                          <a:latin typeface="+mn-lt"/>
                          <a:ea typeface="+mn-ea"/>
                          <a:cs typeface="+mn-cs"/>
                        </a:rPr>
                        <a:t>implementation of the Cellular Pathology recovery scheme</a:t>
                      </a:r>
                      <a:r>
                        <a:rPr lang="en-GB" sz="1500" b="0" kern="1200" dirty="0">
                          <a:solidFill>
                            <a:schemeClr val="dk1"/>
                          </a:solidFill>
                          <a:effectLst/>
                          <a:latin typeface="+mn-lt"/>
                          <a:ea typeface="+mn-ea"/>
                          <a:cs typeface="+mn-cs"/>
                        </a:rPr>
                        <a:t>, including outsourcing arrangements to support backlog reduction and stabilisation of ongoing reporting capacity. </a:t>
                      </a:r>
                      <a:endParaRPr lang="en-GB" sz="2000" b="0" dirty="0"/>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80089086"/>
                  </a:ext>
                </a:extLst>
              </a:tr>
            </a:tbl>
          </a:graphicData>
        </a:graphic>
      </p:graphicFrame>
      <p:sp>
        <p:nvSpPr>
          <p:cNvPr id="15" name="TextBox 14">
            <a:extLst>
              <a:ext uri="{FF2B5EF4-FFF2-40B4-BE49-F238E27FC236}">
                <a16:creationId xmlns:a16="http://schemas.microsoft.com/office/drawing/2014/main" id="{9A6CFC93-ED14-F441-4EEC-A013E0DED52B}"/>
              </a:ext>
            </a:extLst>
          </p:cNvPr>
          <p:cNvSpPr txBox="1"/>
          <p:nvPr/>
        </p:nvSpPr>
        <p:spPr>
          <a:xfrm>
            <a:off x="2352648" y="1084074"/>
            <a:ext cx="15239763" cy="701474"/>
          </a:xfrm>
          <a:prstGeom prst="rect">
            <a:avLst/>
          </a:prstGeom>
          <a:noFill/>
        </p:spPr>
        <p:txBody>
          <a:bodyPr wrap="square" rtlCol="0">
            <a:spAutoFit/>
          </a:bodyPr>
          <a:lstStyle/>
          <a:p>
            <a:pPr defTabSz="497736"/>
            <a:r>
              <a:rPr lang="en-GB" sz="1979" dirty="0">
                <a:solidFill>
                  <a:prstClr val="black"/>
                </a:solidFill>
                <a:latin typeface="Aptos" panose="02110004020202020204"/>
              </a:rPr>
              <a:t>Our Planned Care and Cancer programme focuses on rightsizing services, efficiency and productivity to maximise value for money, ensuring quality and improving waiting times</a:t>
            </a:r>
          </a:p>
        </p:txBody>
      </p:sp>
      <p:graphicFrame>
        <p:nvGraphicFramePr>
          <p:cNvPr id="2" name="Table 1">
            <a:extLst>
              <a:ext uri="{FF2B5EF4-FFF2-40B4-BE49-F238E27FC236}">
                <a16:creationId xmlns:a16="http://schemas.microsoft.com/office/drawing/2014/main" id="{251B528E-08E6-8488-E009-8B6DDC229189}"/>
              </a:ext>
            </a:extLst>
          </p:cNvPr>
          <p:cNvGraphicFramePr>
            <a:graphicFrameLocks noGrp="1"/>
          </p:cNvGraphicFramePr>
          <p:nvPr/>
        </p:nvGraphicFramePr>
        <p:xfrm>
          <a:off x="10599315" y="8050799"/>
          <a:ext cx="6993095" cy="2455652"/>
        </p:xfrm>
        <a:graphic>
          <a:graphicData uri="http://schemas.openxmlformats.org/drawingml/2006/table">
            <a:tbl>
              <a:tblPr firstRow="1" bandRow="1">
                <a:tableStyleId>{5C22544A-7EE6-4342-B048-85BDC9FD1C3A}</a:tableStyleId>
              </a:tblPr>
              <a:tblGrid>
                <a:gridCol w="3929435">
                  <a:extLst>
                    <a:ext uri="{9D8B030D-6E8A-4147-A177-3AD203B41FA5}">
                      <a16:colId xmlns:a16="http://schemas.microsoft.com/office/drawing/2014/main" val="2033698406"/>
                    </a:ext>
                  </a:extLst>
                </a:gridCol>
                <a:gridCol w="3063660">
                  <a:extLst>
                    <a:ext uri="{9D8B030D-6E8A-4147-A177-3AD203B41FA5}">
                      <a16:colId xmlns:a16="http://schemas.microsoft.com/office/drawing/2014/main" val="2088640319"/>
                    </a:ext>
                  </a:extLst>
                </a:gridCol>
              </a:tblGrid>
              <a:tr h="401131">
                <a:tc>
                  <a:txBody>
                    <a:bodyPr/>
                    <a:lstStyle/>
                    <a:p>
                      <a:r>
                        <a:rPr lang="en-GB" sz="2000" b="1" dirty="0">
                          <a:solidFill>
                            <a:schemeClr val="bg1"/>
                          </a:solidFill>
                          <a:latin typeface="+mn-lt"/>
                        </a:rPr>
                        <a:t>Risks </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i="0" dirty="0">
                          <a:solidFill>
                            <a:schemeClr val="bg1"/>
                          </a:solidFill>
                          <a:latin typeface="+mn-lt"/>
                        </a:rPr>
                        <a:t>Mitigations</a:t>
                      </a:r>
                    </a:p>
                  </a:txBody>
                  <a:tcPr marL="99546" marR="99546"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676467">
                <a:tc>
                  <a:txBody>
                    <a:bodyPr/>
                    <a:lstStyle/>
                    <a:p>
                      <a:pPr>
                        <a:lnSpc>
                          <a:spcPct val="115000"/>
                        </a:lnSpc>
                        <a:spcAft>
                          <a:spcPts val="800"/>
                        </a:spcAft>
                        <a:buNone/>
                      </a:pPr>
                      <a:r>
                        <a:rPr lang="en-GB" sz="2000" kern="100" dirty="0">
                          <a:solidFill>
                            <a:srgbClr val="000000"/>
                          </a:solidFill>
                          <a:effectLst/>
                          <a:latin typeface="+mn-lt"/>
                          <a:ea typeface="Aptos" panose="020B0004020202020204" pitchFamily="34" charset="0"/>
                          <a:cs typeface="Times New Roman" panose="02020603050405020304" pitchFamily="18" charset="0"/>
                        </a:rPr>
                        <a:t>Productivity not achieved in line with plan</a:t>
                      </a:r>
                      <a:endParaRPr lang="en-GB" sz="2000" kern="100" dirty="0">
                        <a:effectLst/>
                        <a:latin typeface="+mn-lt"/>
                        <a:ea typeface="Aptos" panose="020B0004020202020204" pitchFamily="34" charset="0"/>
                        <a:cs typeface="Times New Roman" panose="02020603050405020304" pitchFamily="18" charset="0"/>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2000" kern="100" dirty="0">
                          <a:solidFill>
                            <a:srgbClr val="000000"/>
                          </a:solidFill>
                          <a:effectLst/>
                          <a:latin typeface="+mn-lt"/>
                          <a:ea typeface="Aptos" panose="020B0004020202020204" pitchFamily="34" charset="0"/>
                          <a:cs typeface="Times New Roman" panose="02020603050405020304" pitchFamily="18" charset="0"/>
                        </a:rPr>
                        <a:t>Executive oversight and benchmarking</a:t>
                      </a:r>
                      <a:endParaRPr lang="en-GB" sz="2000" kern="100" dirty="0">
                        <a:effectLst/>
                        <a:latin typeface="+mn-lt"/>
                        <a:ea typeface="Aptos" panose="020B0004020202020204" pitchFamily="34" charset="0"/>
                        <a:cs typeface="Times New Roman" panose="02020603050405020304" pitchFamily="18" charset="0"/>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676467">
                <a:tc>
                  <a:txBody>
                    <a:bodyPr/>
                    <a:lstStyle/>
                    <a:p>
                      <a:pPr>
                        <a:lnSpc>
                          <a:spcPct val="115000"/>
                        </a:lnSpc>
                        <a:spcAft>
                          <a:spcPts val="800"/>
                        </a:spcAft>
                        <a:buNone/>
                      </a:pPr>
                      <a:r>
                        <a:rPr lang="en-GB" sz="2000" kern="100" dirty="0">
                          <a:solidFill>
                            <a:srgbClr val="000000"/>
                          </a:solidFill>
                          <a:effectLst/>
                          <a:latin typeface="+mn-lt"/>
                          <a:ea typeface="Aptos" panose="020B0004020202020204" pitchFamily="34" charset="0"/>
                          <a:cs typeface="Times New Roman" panose="02020603050405020304" pitchFamily="18" charset="0"/>
                        </a:rPr>
                        <a:t>Delays in workforce plan progress and workforce resistance</a:t>
                      </a:r>
                      <a:endParaRPr lang="en-GB" sz="2000" kern="100" dirty="0">
                        <a:effectLst/>
                        <a:latin typeface="+mn-lt"/>
                        <a:ea typeface="Aptos" panose="020B0004020202020204" pitchFamily="34" charset="0"/>
                        <a:cs typeface="Times New Roman" panose="02020603050405020304" pitchFamily="18" charset="0"/>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2000" kern="100" dirty="0">
                          <a:solidFill>
                            <a:srgbClr val="000000"/>
                          </a:solidFill>
                          <a:effectLst/>
                          <a:latin typeface="+mn-lt"/>
                          <a:ea typeface="Aptos" panose="020B0004020202020204" pitchFamily="34" charset="0"/>
                          <a:cs typeface="Times New Roman" panose="02020603050405020304" pitchFamily="18" charset="0"/>
                        </a:rPr>
                        <a:t>Early engagement and vacancy control</a:t>
                      </a:r>
                      <a:endParaRPr lang="en-GB" sz="2000" kern="100" dirty="0">
                        <a:effectLst/>
                        <a:latin typeface="+mn-lt"/>
                        <a:ea typeface="Aptos" panose="020B0004020202020204" pitchFamily="34" charset="0"/>
                        <a:cs typeface="Times New Roman" panose="02020603050405020304" pitchFamily="18" charset="0"/>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88124338"/>
                  </a:ext>
                </a:extLst>
              </a:tr>
              <a:tr h="676467">
                <a:tc>
                  <a:txBody>
                    <a:bodyPr/>
                    <a:lstStyle/>
                    <a:p>
                      <a:pPr>
                        <a:lnSpc>
                          <a:spcPct val="115000"/>
                        </a:lnSpc>
                        <a:spcAft>
                          <a:spcPts val="800"/>
                        </a:spcAft>
                        <a:buNone/>
                      </a:pPr>
                      <a:r>
                        <a:rPr lang="en-GB" sz="2000" kern="100" dirty="0">
                          <a:solidFill>
                            <a:srgbClr val="000000"/>
                          </a:solidFill>
                          <a:effectLst/>
                          <a:latin typeface="+mn-lt"/>
                          <a:ea typeface="Aptos" panose="020B0004020202020204" pitchFamily="34" charset="0"/>
                          <a:cs typeface="Times New Roman" panose="02020603050405020304" pitchFamily="18" charset="0"/>
                        </a:rPr>
                        <a:t>Activity/performance delivery risk</a:t>
                      </a:r>
                      <a:endParaRPr lang="en-GB" sz="2000" kern="100" dirty="0">
                        <a:effectLst/>
                        <a:latin typeface="+mn-lt"/>
                        <a:ea typeface="Aptos" panose="020B0004020202020204" pitchFamily="34" charset="0"/>
                        <a:cs typeface="Times New Roman" panose="02020603050405020304" pitchFamily="18" charset="0"/>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2000" kern="100" dirty="0">
                          <a:solidFill>
                            <a:srgbClr val="000000"/>
                          </a:solidFill>
                          <a:effectLst/>
                          <a:latin typeface="+mn-lt"/>
                          <a:ea typeface="Aptos" panose="020B0004020202020204" pitchFamily="34" charset="0"/>
                          <a:cs typeface="Times New Roman" panose="02020603050405020304" pitchFamily="18" charset="0"/>
                        </a:rPr>
                        <a:t>Phased consolidation, close monitoring</a:t>
                      </a:r>
                      <a:endParaRPr lang="en-GB" sz="2000" kern="100" dirty="0">
                        <a:effectLst/>
                        <a:latin typeface="+mn-lt"/>
                        <a:ea typeface="Aptos" panose="020B0004020202020204" pitchFamily="34" charset="0"/>
                        <a:cs typeface="Times New Roman" panose="02020603050405020304" pitchFamily="18" charset="0"/>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87472500"/>
                  </a:ext>
                </a:extLst>
              </a:tr>
            </a:tbl>
          </a:graphicData>
        </a:graphic>
      </p:graphicFrame>
      <p:sp>
        <p:nvSpPr>
          <p:cNvPr id="5" name="Slide Number Placeholder 3">
            <a:extLst>
              <a:ext uri="{FF2B5EF4-FFF2-40B4-BE49-F238E27FC236}">
                <a16:creationId xmlns:a16="http://schemas.microsoft.com/office/drawing/2014/main" id="{B2DEFDCA-0AFC-0E56-A517-3DD3CCB7EBF7}"/>
              </a:ext>
            </a:extLst>
          </p:cNvPr>
          <p:cNvSpPr>
            <a:spLocks noGrp="1"/>
          </p:cNvSpPr>
          <p:nvPr>
            <p:ph type="sldNum" sz="quarter" idx="12"/>
          </p:nvPr>
        </p:nvSpPr>
        <p:spPr>
          <a:xfrm>
            <a:off x="13422089" y="10482098"/>
            <a:ext cx="3675539" cy="602118"/>
          </a:xfrm>
        </p:spPr>
        <p:txBody>
          <a:bodyPr/>
          <a:lstStyle/>
          <a:p>
            <a:pPr defTabSz="753969"/>
            <a:r>
              <a:rPr lang="en-GB" sz="1484" dirty="0">
                <a:solidFill>
                  <a:prstClr val="black">
                    <a:tint val="82000"/>
                  </a:prstClr>
                </a:solidFill>
                <a:latin typeface="Aptos" panose="02110004020202020204"/>
              </a:rPr>
              <a:t>37</a:t>
            </a:r>
          </a:p>
        </p:txBody>
      </p:sp>
    </p:spTree>
    <p:extLst>
      <p:ext uri="{BB962C8B-B14F-4D97-AF65-F5344CB8AC3E}">
        <p14:creationId xmlns:p14="http://schemas.microsoft.com/office/powerpoint/2010/main" val="114413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A9324-6EFD-1F10-FBDE-B8B868503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940E7-F0AC-A301-1AC6-F01F51524E1A}"/>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Planned Care &amp; Cancer System Summary </a:t>
            </a:r>
            <a:r>
              <a:rPr lang="en-US" sz="2639" b="1" dirty="0">
                <a:solidFill>
                  <a:srgbClr val="FF0000"/>
                </a:solidFill>
                <a:latin typeface="Aptos" panose="020B0004020202020204" pitchFamily="34" charset="0"/>
              </a:rPr>
              <a:t> </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5" name="Table 4">
            <a:extLst>
              <a:ext uri="{FF2B5EF4-FFF2-40B4-BE49-F238E27FC236}">
                <a16:creationId xmlns:a16="http://schemas.microsoft.com/office/drawing/2014/main" id="{EDF26B2F-1E12-8C13-1FD6-AB7CF7CA1797}"/>
              </a:ext>
            </a:extLst>
          </p:cNvPr>
          <p:cNvGraphicFramePr>
            <a:graphicFrameLocks noGrp="1"/>
          </p:cNvGraphicFramePr>
          <p:nvPr/>
        </p:nvGraphicFramePr>
        <p:xfrm>
          <a:off x="604552" y="930317"/>
          <a:ext cx="19278430" cy="8696145"/>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7">
                  <a:extLst>
                    <a:ext uri="{9D8B030D-6E8A-4147-A177-3AD203B41FA5}">
                      <a16:colId xmlns:a16="http://schemas.microsoft.com/office/drawing/2014/main" val="339261431"/>
                    </a:ext>
                  </a:extLst>
                </a:gridCol>
                <a:gridCol w="2142048">
                  <a:extLst>
                    <a:ext uri="{9D8B030D-6E8A-4147-A177-3AD203B41FA5}">
                      <a16:colId xmlns:a16="http://schemas.microsoft.com/office/drawing/2014/main" val="38688148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2142048">
                  <a:extLst>
                    <a:ext uri="{9D8B030D-6E8A-4147-A177-3AD203B41FA5}">
                      <a16:colId xmlns:a16="http://schemas.microsoft.com/office/drawing/2014/main" val="2836737731"/>
                    </a:ext>
                  </a:extLst>
                </a:gridCol>
                <a:gridCol w="2142047">
                  <a:extLst>
                    <a:ext uri="{9D8B030D-6E8A-4147-A177-3AD203B41FA5}">
                      <a16:colId xmlns:a16="http://schemas.microsoft.com/office/drawing/2014/main" val="104577429"/>
                    </a:ext>
                  </a:extLst>
                </a:gridCol>
                <a:gridCol w="2142048">
                  <a:extLst>
                    <a:ext uri="{9D8B030D-6E8A-4147-A177-3AD203B41FA5}">
                      <a16:colId xmlns:a16="http://schemas.microsoft.com/office/drawing/2014/main" val="471328728"/>
                    </a:ext>
                  </a:extLst>
                </a:gridCol>
              </a:tblGrid>
              <a:tr h="568944">
                <a:tc>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600" dirty="0">
                          <a:latin typeface="Aptos" panose="020B0004020202020204" pitchFamily="34" charset="0"/>
                          <a:cs typeface="Arial" panose="020B0604020202020204" pitchFamily="34" charset="0"/>
                        </a:rPr>
                        <a:t>5</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gridSpan="2">
                  <a:txBody>
                    <a:bodyPr/>
                    <a:lstStyle/>
                    <a:p>
                      <a:pPr algn="ctr"/>
                      <a:r>
                        <a:rPr lang="en-GB" sz="1600" dirty="0">
                          <a:latin typeface="Aptos" panose="020B0004020202020204" pitchFamily="34" charset="0"/>
                          <a:cs typeface="Arial" panose="020B0604020202020204" pitchFamily="34" charset="0"/>
                        </a:rPr>
                        <a:t>5</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hMerge="1">
                  <a:txBody>
                    <a:bodyPr/>
                    <a:lstStyle/>
                    <a:p>
                      <a:endParaRPr lang="en-GB"/>
                    </a:p>
                  </a:txBody>
                  <a:tcPr/>
                </a:tc>
                <a:tc>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solidFill>
                            <a:schemeClr val="tx1"/>
                          </a:solidFill>
                          <a:latin typeface="Aptos" panose="020B0004020202020204" pitchFamily="34" charset="0"/>
                          <a:cs typeface="Arial" panose="020B0604020202020204" pitchFamily="34" charset="0"/>
                        </a:rPr>
                        <a:t>10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720563">
                <a:tc gridSpan="5">
                  <a:txBody>
                    <a:bodyPr/>
                    <a:lstStyle/>
                    <a:p>
                      <a:r>
                        <a:rPr lang="en-GB" sz="2000" b="1" dirty="0">
                          <a:solidFill>
                            <a:schemeClr val="bg1"/>
                          </a:solidFill>
                          <a:latin typeface="+mn-lt"/>
                          <a:cs typeface="Arial" panose="020B0604020202020204" pitchFamily="34" charset="0"/>
                        </a:rPr>
                        <a:t>Achievements</a:t>
                      </a:r>
                      <a:r>
                        <a:rPr lang="en-GB" sz="2000" dirty="0">
                          <a:solidFill>
                            <a:schemeClr val="bg1"/>
                          </a:solidFill>
                          <a:latin typeface="+mn-lt"/>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5">
                  <a:txBody>
                    <a:bodyPr/>
                    <a:lstStyle/>
                    <a:p>
                      <a:r>
                        <a:rPr lang="en-GB" sz="2000" b="1" dirty="0">
                          <a:solidFill>
                            <a:schemeClr val="bg1"/>
                          </a:solidFill>
                          <a:latin typeface="+mn-lt"/>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712372930"/>
                  </a:ext>
                </a:extLst>
              </a:tr>
              <a:tr h="7329422">
                <a:tc gridSpan="5">
                  <a:txBody>
                    <a:bodyPr/>
                    <a:lstStyle/>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dirty="0">
                          <a:latin typeface="+mn-lt"/>
                        </a:rPr>
                        <a:t>Planned Care</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mn-lt"/>
                        </a:rPr>
                        <a:t>Infrastructure via Productivity:</a:t>
                      </a:r>
                      <a:r>
                        <a:rPr lang="en-GB" sz="2000" dirty="0">
                          <a:latin typeface="+mn-lt"/>
                        </a:rPr>
                        <a:t> Completed demand and capacity assessment and developed implementation approach for productivity programme. Theatre implementation planning commenced, supported by Deloitte benchmarking.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mn-lt"/>
                        </a:rPr>
                        <a:t>Pre-Surgical Pathway:</a:t>
                      </a:r>
                      <a:r>
                        <a:rPr lang="en-GB" sz="2000" dirty="0">
                          <a:latin typeface="+mn-lt"/>
                        </a:rPr>
                        <a:t> Programme initiated with governance, SRO, programme management and Healthcare Systems Engineering mapping established.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mn-lt"/>
                        </a:rPr>
                        <a:t>Digital Pre-Assessment (PRO-MAPP):</a:t>
                      </a:r>
                      <a:r>
                        <a:rPr lang="en-GB" sz="2000" dirty="0">
                          <a:latin typeface="+mn-lt"/>
                        </a:rPr>
                        <a:t> Contract signed, implementation governance established, questionnaire finalised and phased implementation commenced.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mn-lt"/>
                        </a:rPr>
                        <a:t>Pathway Redesign:</a:t>
                      </a:r>
                      <a:r>
                        <a:rPr lang="en-GB" sz="2000" dirty="0">
                          <a:latin typeface="+mn-lt"/>
                        </a:rPr>
                        <a:t> Current-state mapping completed across booking, administration and pre-assessment functions with future-state design progressing.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mn-lt"/>
                        </a:rPr>
                        <a:t>Waiting Well:</a:t>
                      </a:r>
                      <a:r>
                        <a:rPr lang="en-GB" sz="2000" dirty="0">
                          <a:latin typeface="+mn-lt"/>
                        </a:rPr>
                        <a:t> Continued delivery of Stage 1 model with further service onboarding underway.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mn-lt"/>
                        </a:rPr>
                        <a:t>Regional Recovery:</a:t>
                      </a:r>
                      <a:r>
                        <a:rPr lang="en-GB" sz="2000" dirty="0">
                          <a:latin typeface="+mn-lt"/>
                        </a:rPr>
                        <a:t> Interim Welsh Government recovery plan submitted incorporating regional elective solutions.</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000" dirty="0">
                        <a:solidFill>
                          <a:srgbClr val="FF0000"/>
                        </a:solidFill>
                        <a:latin typeface="+mn-lt"/>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dirty="0">
                          <a:solidFill>
                            <a:schemeClr val="tx1"/>
                          </a:solidFill>
                          <a:latin typeface="+mn-lt"/>
                          <a:cs typeface="Arial" panose="020B0604020202020204" pitchFamily="34" charset="0"/>
                        </a:rPr>
                        <a:t>Cancer</a:t>
                      </a:r>
                    </a:p>
                    <a:p>
                      <a:pPr marL="171450" indent="-171450">
                        <a:buFont typeface="Arial" panose="020B0604020202020204" pitchFamily="34" charset="0"/>
                        <a:buChar char="•"/>
                      </a:pPr>
                      <a:r>
                        <a:rPr lang="en-GB" sz="2000" dirty="0">
                          <a:latin typeface="+mn-lt"/>
                        </a:rPr>
                        <a:t>Refreshed Cancer Improvement Programme established with agreed programme workstreams and strengthened governance. </a:t>
                      </a:r>
                    </a:p>
                    <a:p>
                      <a:pPr marL="171450" indent="-171450">
                        <a:buFont typeface="Arial" panose="020B0604020202020204" pitchFamily="34" charset="0"/>
                        <a:buChar char="•"/>
                      </a:pPr>
                      <a:r>
                        <a:rPr lang="en-GB" sz="2000" dirty="0">
                          <a:latin typeface="+mn-lt"/>
                        </a:rPr>
                        <a:t>Tumour-site improvement plans completed, reviewed and incorporated into a unified Cancer Delivery Plan. </a:t>
                      </a:r>
                    </a:p>
                    <a:p>
                      <a:pPr marL="171450" indent="-171450">
                        <a:buFont typeface="Arial" panose="020B0604020202020204" pitchFamily="34" charset="0"/>
                        <a:buChar char="•"/>
                      </a:pPr>
                      <a:r>
                        <a:rPr lang="en-GB" sz="2000" dirty="0">
                          <a:latin typeface="+mn-lt"/>
                        </a:rPr>
                        <a:t>Revised recovery trajectories submitted to Welsh Government. </a:t>
                      </a:r>
                    </a:p>
                    <a:p>
                      <a:pPr marL="171450" indent="-171450">
                        <a:buFont typeface="Arial" panose="020B0604020202020204" pitchFamily="34" charset="0"/>
                        <a:buChar char="•"/>
                      </a:pPr>
                      <a:r>
                        <a:rPr lang="en-GB" sz="2000" dirty="0">
                          <a:latin typeface="+mn-lt"/>
                        </a:rPr>
                        <a:t>Monthly tumour-site assurance arrangements established. </a:t>
                      </a:r>
                    </a:p>
                    <a:p>
                      <a:pPr marL="171450" indent="-171450">
                        <a:buFont typeface="Arial" panose="020B0604020202020204" pitchFamily="34" charset="0"/>
                        <a:buChar char="•"/>
                      </a:pPr>
                      <a:r>
                        <a:rPr lang="en-GB" sz="2000" dirty="0">
                          <a:latin typeface="+mn-lt"/>
                        </a:rPr>
                        <a:t>Priority workstreams commenced across diagnostics, treatment capacity, pathology and early diagnosis</a:t>
                      </a:r>
                      <a:endParaRPr lang="en-GB" sz="2000" b="1" dirty="0">
                        <a:solidFill>
                          <a:srgbClr val="FF0000"/>
                        </a:solidFill>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5">
                  <a:txBody>
                    <a:bodyPr/>
                    <a:lstStyle/>
                    <a:p>
                      <a:pPr marL="0" indent="0">
                        <a:buFont typeface="Arial" panose="020B0604020202020204" pitchFamily="34" charset="0"/>
                        <a:buNone/>
                      </a:pPr>
                      <a:r>
                        <a:rPr lang="en-GB" sz="2000" b="1" dirty="0">
                          <a:solidFill>
                            <a:schemeClr val="tx1"/>
                          </a:solidFill>
                          <a:latin typeface="+mn-lt"/>
                          <a:cs typeface="Arial" panose="020B0604020202020204" pitchFamily="34" charset="0"/>
                        </a:rPr>
                        <a:t>Planned Care</a:t>
                      </a:r>
                    </a:p>
                    <a:p>
                      <a:pPr marL="171450" indent="-171450">
                        <a:buFont typeface="Arial" panose="020B0604020202020204" pitchFamily="34" charset="0"/>
                        <a:buChar char="•"/>
                      </a:pPr>
                      <a:r>
                        <a:rPr lang="en-GB" sz="2000" dirty="0">
                          <a:latin typeface="+mn-lt"/>
                        </a:rPr>
                        <a:t>Theatre redesign implementation progressing more slowly than planned due to scale of clinical and workforce change. </a:t>
                      </a:r>
                    </a:p>
                    <a:p>
                      <a:pPr marL="171450" indent="-171450">
                        <a:buFont typeface="Arial" panose="020B0604020202020204" pitchFamily="34" charset="0"/>
                        <a:buChar char="•"/>
                      </a:pPr>
                      <a:r>
                        <a:rPr lang="en-GB" sz="2000" dirty="0">
                          <a:latin typeface="+mn-lt"/>
                        </a:rPr>
                        <a:t>Anaesthetic pathway mapping extends into Q2 before future-state model can be finalised</a:t>
                      </a:r>
                    </a:p>
                    <a:p>
                      <a:pPr marL="171450" indent="-171450">
                        <a:buFont typeface="Arial" panose="020B0604020202020204" pitchFamily="34" charset="0"/>
                        <a:buChar char="•"/>
                      </a:pPr>
                      <a:r>
                        <a:rPr lang="en-GB" sz="2000" dirty="0">
                          <a:latin typeface="+mn-lt"/>
                        </a:rPr>
                        <a:t> Diagnostics Transformation governance continues to mature alongside development of detailed delivery plans. </a:t>
                      </a:r>
                    </a:p>
                    <a:p>
                      <a:pPr marL="171450" indent="-171450">
                        <a:buFont typeface="Arial" panose="020B0604020202020204" pitchFamily="34" charset="0"/>
                        <a:buChar char="•"/>
                      </a:pPr>
                      <a:r>
                        <a:rPr lang="en-GB" sz="2000" dirty="0">
                          <a:latin typeface="+mn-lt"/>
                        </a:rPr>
                        <a:t>Outpatient redesign remains in implementation phase, with validation and pathway redesign continuing through Q2.</a:t>
                      </a:r>
                    </a:p>
                    <a:p>
                      <a:pPr marL="171450" indent="-171450">
                        <a:buFont typeface="Arial" panose="020B0604020202020204" pitchFamily="34" charset="0"/>
                        <a:buChar char="•"/>
                      </a:pPr>
                      <a:r>
                        <a:rPr lang="en-GB" sz="2000" dirty="0">
                          <a:latin typeface="+mn-lt"/>
                        </a:rPr>
                        <a:t>Currently no DU support allocated to planned care R&amp;S schemes.</a:t>
                      </a:r>
                    </a:p>
                    <a:p>
                      <a:pPr marL="0" indent="0">
                        <a:buFont typeface="Arial" panose="020B0604020202020204" pitchFamily="34" charset="0"/>
                        <a:buNone/>
                      </a:pPr>
                      <a:endParaRPr lang="en-GB" sz="2000" dirty="0">
                        <a:latin typeface="+mn-lt"/>
                        <a:cs typeface="Arial" panose="020B0604020202020204" pitchFamily="34" charset="0"/>
                      </a:endParaRPr>
                    </a:p>
                    <a:p>
                      <a:pPr marL="0" indent="0">
                        <a:buFont typeface="Arial" panose="020B0604020202020204" pitchFamily="34" charset="0"/>
                        <a:buNone/>
                      </a:pPr>
                      <a:r>
                        <a:rPr lang="en-GB" sz="2000" b="1" dirty="0">
                          <a:latin typeface="+mn-lt"/>
                          <a:cs typeface="Arial" panose="020B0604020202020204" pitchFamily="34" charset="0"/>
                        </a:rPr>
                        <a:t>Cancer</a:t>
                      </a:r>
                    </a:p>
                    <a:p>
                      <a:pPr marL="171450" indent="-171450">
                        <a:buFont typeface="Arial" panose="020B0604020202020204" pitchFamily="34" charset="0"/>
                        <a:buChar char="•"/>
                      </a:pPr>
                      <a:r>
                        <a:rPr lang="en-GB" sz="2000" dirty="0">
                          <a:latin typeface="+mn-lt"/>
                        </a:rPr>
                        <a:t>Performance remains below WG target despite improvement.</a:t>
                      </a:r>
                    </a:p>
                    <a:p>
                      <a:pPr marL="171450" indent="-171450">
                        <a:buFont typeface="Arial" panose="020B0604020202020204" pitchFamily="34" charset="0"/>
                        <a:buChar char="•"/>
                      </a:pPr>
                      <a:r>
                        <a:rPr lang="en-GB" sz="2000" dirty="0">
                          <a:latin typeface="+mn-lt"/>
                        </a:rPr>
                        <a:t> Variation in quality and maturity of tumour-site delivery plans. </a:t>
                      </a:r>
                    </a:p>
                    <a:p>
                      <a:pPr marL="171450" indent="-171450">
                        <a:buFont typeface="Arial" panose="020B0604020202020204" pitchFamily="34" charset="0"/>
                        <a:buChar char="•"/>
                      </a:pPr>
                      <a:r>
                        <a:rPr lang="en-GB" sz="2000" dirty="0">
                          <a:latin typeface="+mn-lt"/>
                        </a:rPr>
                        <a:t>Capacity constraints across diagnostics and oncology pathways. </a:t>
                      </a:r>
                    </a:p>
                    <a:p>
                      <a:pPr marL="171450" indent="-171450">
                        <a:buFont typeface="Arial" panose="020B0604020202020204" pitchFamily="34" charset="0"/>
                        <a:buChar char="•"/>
                      </a:pPr>
                      <a:r>
                        <a:rPr lang="en-GB" sz="2000" dirty="0">
                          <a:latin typeface="+mn-lt"/>
                        </a:rPr>
                        <a:t>Workforce pressures continue across several services. </a:t>
                      </a:r>
                    </a:p>
                    <a:p>
                      <a:pPr marL="171450" indent="-171450">
                        <a:buFont typeface="Arial" panose="020B0604020202020204" pitchFamily="34" charset="0"/>
                        <a:buChar char="•"/>
                      </a:pPr>
                      <a:r>
                        <a:rPr lang="en-GB" sz="2000" dirty="0">
                          <a:latin typeface="+mn-lt"/>
                        </a:rPr>
                        <a:t>Requirement to deliver significant improvement whilst responding to evolving national expectations.</a:t>
                      </a:r>
                      <a:endParaRPr lang="en-GB" sz="2000" dirty="0">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3382047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7E212-EF39-DE69-BD8E-907FF27BA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B71F2-8A84-EE48-771C-CE7066F617C7}"/>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Planned Care &amp; Cancer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4" name="Table 3">
            <a:extLst>
              <a:ext uri="{FF2B5EF4-FFF2-40B4-BE49-F238E27FC236}">
                <a16:creationId xmlns:a16="http://schemas.microsoft.com/office/drawing/2014/main" id="{AD701D59-5834-193C-24C3-C0A0682B54A0}"/>
              </a:ext>
            </a:extLst>
          </p:cNvPr>
          <p:cNvGraphicFramePr>
            <a:graphicFrameLocks noGrp="1"/>
          </p:cNvGraphicFramePr>
          <p:nvPr/>
        </p:nvGraphicFramePr>
        <p:xfrm>
          <a:off x="222706" y="930318"/>
          <a:ext cx="19278429" cy="10580224"/>
        </p:xfrm>
        <a:graphic>
          <a:graphicData uri="http://schemas.openxmlformats.org/drawingml/2006/table">
            <a:tbl>
              <a:tblPr firstRow="1" bandRow="1">
                <a:tableStyleId>{5C22544A-7EE6-4342-B048-85BDC9FD1C3A}</a:tableStyleId>
              </a:tblPr>
              <a:tblGrid>
                <a:gridCol w="6426143">
                  <a:extLst>
                    <a:ext uri="{9D8B030D-6E8A-4147-A177-3AD203B41FA5}">
                      <a16:colId xmlns:a16="http://schemas.microsoft.com/office/drawing/2014/main" val="601827814"/>
                    </a:ext>
                  </a:extLst>
                </a:gridCol>
                <a:gridCol w="6426143">
                  <a:extLst>
                    <a:ext uri="{9D8B030D-6E8A-4147-A177-3AD203B41FA5}">
                      <a16:colId xmlns:a16="http://schemas.microsoft.com/office/drawing/2014/main" val="269762624"/>
                    </a:ext>
                  </a:extLst>
                </a:gridCol>
                <a:gridCol w="6426143">
                  <a:extLst>
                    <a:ext uri="{9D8B030D-6E8A-4147-A177-3AD203B41FA5}">
                      <a16:colId xmlns:a16="http://schemas.microsoft.com/office/drawing/2014/main" val="190802161"/>
                    </a:ext>
                  </a:extLst>
                </a:gridCol>
              </a:tblGrid>
              <a:tr h="414810">
                <a:tc>
                  <a:txBody>
                    <a:bodyPr/>
                    <a:lstStyle/>
                    <a:p>
                      <a:r>
                        <a:rPr lang="en-GB" sz="2000" dirty="0">
                          <a:latin typeface="+mn-lt"/>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solidFill>
                  </a:tcPr>
                </a:tc>
                <a:tc>
                  <a:txBody>
                    <a:bodyPr/>
                    <a:lstStyle/>
                    <a:p>
                      <a:r>
                        <a:rPr lang="en-GB" sz="2000" dirty="0">
                          <a:latin typeface="+mn-lt"/>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2000" dirty="0">
                          <a:latin typeface="+mn-lt"/>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6726257">
                <a:tc>
                  <a:txBody>
                    <a:bodyPr/>
                    <a:lstStyle/>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dirty="0">
                          <a:solidFill>
                            <a:schemeClr val="tx1"/>
                          </a:solidFill>
                          <a:latin typeface="+mn-lt"/>
                          <a:cs typeface="Arial" panose="020B0604020202020204" pitchFamily="34" charset="0"/>
                        </a:rPr>
                        <a:t>Planned Care</a:t>
                      </a:r>
                    </a:p>
                    <a:p>
                      <a:pPr marL="171450" indent="-171450">
                        <a:buFont typeface="Arial" panose="020B0604020202020204" pitchFamily="34" charset="0"/>
                        <a:buChar char="•"/>
                      </a:pPr>
                      <a:r>
                        <a:rPr lang="en-GB" sz="2000" dirty="0">
                          <a:latin typeface="+mn-lt"/>
                        </a:rPr>
                        <a:t>Sustainable recovery depends as much on clinical ownership and organisational change as additional investment. </a:t>
                      </a:r>
                    </a:p>
                    <a:p>
                      <a:pPr marL="171450" indent="-171450">
                        <a:buFont typeface="Arial" panose="020B0604020202020204" pitchFamily="34" charset="0"/>
                        <a:buChar char="•"/>
                      </a:pPr>
                      <a:r>
                        <a:rPr lang="en-GB" sz="2000" dirty="0">
                          <a:latin typeface="+mn-lt"/>
                        </a:rPr>
                        <a:t>Regional collaboration offers greater opportunity than organisation-specific solutions in several specialties. </a:t>
                      </a:r>
                    </a:p>
                    <a:p>
                      <a:pPr marL="171450" indent="-171450">
                        <a:buFont typeface="Arial" panose="020B0604020202020204" pitchFamily="34" charset="0"/>
                        <a:buChar char="•"/>
                      </a:pPr>
                      <a:r>
                        <a:rPr lang="en-GB" sz="2000" dirty="0">
                          <a:latin typeface="+mn-lt"/>
                        </a:rPr>
                        <a:t>Robust demand and capacity modelling provides greater confidence in investment decisions. </a:t>
                      </a:r>
                    </a:p>
                    <a:p>
                      <a:pPr marL="171450" indent="-171450">
                        <a:buFont typeface="Arial" panose="020B0604020202020204" pitchFamily="34" charset="0"/>
                        <a:buChar char="•"/>
                      </a:pPr>
                      <a:r>
                        <a:rPr lang="en-GB" sz="2000" dirty="0">
                          <a:latin typeface="+mn-lt"/>
                        </a:rPr>
                        <a:t>Productivity improvement requires dedicated programme management alongside operational delivery. </a:t>
                      </a:r>
                    </a:p>
                    <a:p>
                      <a:pPr marL="171450" indent="-171450">
                        <a:buFont typeface="Arial" panose="020B0604020202020204" pitchFamily="34" charset="0"/>
                        <a:buChar char="•"/>
                      </a:pPr>
                      <a:endParaRPr lang="en-GB" sz="2000" dirty="0">
                        <a:latin typeface="+mn-lt"/>
                      </a:endParaRPr>
                    </a:p>
                    <a:p>
                      <a:pPr marL="0" indent="0">
                        <a:buFont typeface="Arial" panose="020B0604020202020204" pitchFamily="34" charset="0"/>
                        <a:buNone/>
                      </a:pPr>
                      <a:r>
                        <a:rPr lang="en-GB" sz="2000" b="1" dirty="0">
                          <a:latin typeface="+mn-lt"/>
                        </a:rPr>
                        <a:t>Cancer</a:t>
                      </a:r>
                    </a:p>
                    <a:p>
                      <a:pPr marL="171450" indent="-171450">
                        <a:buFont typeface="Arial" panose="020B0604020202020204" pitchFamily="34" charset="0"/>
                        <a:buChar char="•"/>
                      </a:pPr>
                      <a:r>
                        <a:rPr lang="en-GB" sz="2000" dirty="0">
                          <a:latin typeface="+mn-lt"/>
                        </a:rPr>
                        <a:t>Improvement requires whole-pathway ownership rather than individual service improvement. </a:t>
                      </a:r>
                    </a:p>
                    <a:p>
                      <a:pPr marL="171450" indent="-171450">
                        <a:buFont typeface="Arial" panose="020B0604020202020204" pitchFamily="34" charset="0"/>
                        <a:buChar char="•"/>
                      </a:pPr>
                      <a:r>
                        <a:rPr lang="en-GB" sz="2000" dirty="0">
                          <a:latin typeface="+mn-lt"/>
                        </a:rPr>
                        <a:t>Tumour-site plans require measurable actions linked directly to performance outcomes. </a:t>
                      </a:r>
                    </a:p>
                    <a:p>
                      <a:pPr marL="171450" indent="-171450">
                        <a:buFont typeface="Arial" panose="020B0604020202020204" pitchFamily="34" charset="0"/>
                        <a:buChar char="•"/>
                      </a:pPr>
                      <a:r>
                        <a:rPr lang="en-GB" sz="2000" dirty="0">
                          <a:latin typeface="+mn-lt"/>
                        </a:rPr>
                        <a:t>Stronger programme management and consistent governance improves delivery assurance. </a:t>
                      </a:r>
                    </a:p>
                    <a:p>
                      <a:pPr marL="171450" indent="-171450">
                        <a:buFont typeface="Arial" panose="020B0604020202020204" pitchFamily="34" charset="0"/>
                        <a:buChar char="•"/>
                      </a:pPr>
                      <a:r>
                        <a:rPr lang="en-GB" sz="2000" dirty="0">
                          <a:latin typeface="+mn-lt"/>
                        </a:rPr>
                        <a:t>Earlier intervention on pathway delays provides greater opportunity for sustained improvement. </a:t>
                      </a:r>
                    </a:p>
                    <a:p>
                      <a:pPr marL="0" indent="0">
                        <a:buFont typeface="Arial" panose="020B0604020202020204" pitchFamily="34" charset="0"/>
                        <a:buNone/>
                      </a:pPr>
                      <a:endParaRPr lang="en-GB" sz="2000" b="1" dirty="0">
                        <a:latin typeface="+mn-lt"/>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indent="0">
                        <a:buFont typeface="+mj-lt"/>
                        <a:buNone/>
                      </a:pPr>
                      <a:r>
                        <a:rPr lang="en-GB" sz="2000" b="1" dirty="0">
                          <a:latin typeface="+mn-lt"/>
                        </a:rPr>
                        <a:t>Planned Care</a:t>
                      </a:r>
                    </a:p>
                    <a:p>
                      <a:pPr marL="228600" indent="-228600">
                        <a:buFont typeface="+mj-lt"/>
                        <a:buAutoNum type="arabicPeriod"/>
                      </a:pPr>
                      <a:r>
                        <a:rPr lang="en-GB" sz="2000" dirty="0">
                          <a:latin typeface="+mn-lt"/>
                        </a:rPr>
                        <a:t>Delay to theatre redesign impacting delivery of productivity assumptions. </a:t>
                      </a:r>
                    </a:p>
                    <a:p>
                      <a:pPr marL="228600" indent="-228600">
                        <a:buFont typeface="+mj-lt"/>
                        <a:buAutoNum type="arabicPeriod"/>
                      </a:pPr>
                      <a:r>
                        <a:rPr lang="en-GB" sz="2000" dirty="0">
                          <a:latin typeface="+mn-lt"/>
                        </a:rPr>
                        <a:t>Workforce availability across key specialties. Ability to deliver planned recurrent savings within required timescales. </a:t>
                      </a:r>
                    </a:p>
                    <a:p>
                      <a:pPr marL="228600" indent="-228600">
                        <a:buFont typeface="+mj-lt"/>
                        <a:buAutoNum type="arabicPeriod"/>
                      </a:pPr>
                      <a:r>
                        <a:rPr lang="en-GB" sz="2000" dirty="0">
                          <a:latin typeface="+mn-lt"/>
                        </a:rPr>
                        <a:t>Continued growth in outpatient demand offsetting productivity gains. </a:t>
                      </a:r>
                    </a:p>
                    <a:p>
                      <a:pPr marL="228600" indent="-228600">
                        <a:buFont typeface="+mj-lt"/>
                        <a:buAutoNum type="arabicPeriod"/>
                      </a:pPr>
                      <a:r>
                        <a:rPr lang="en-GB" sz="2000" dirty="0">
                          <a:latin typeface="+mn-lt"/>
                        </a:rPr>
                        <a:t>Delivery of diagnostics recovery without enabling investment.</a:t>
                      </a:r>
                      <a:r>
                        <a:rPr lang="en-GB" sz="2000" dirty="0">
                          <a:latin typeface="+mn-lt"/>
                          <a:cs typeface="Arial" panose="020B0604020202020204" pitchFamily="34" charset="0"/>
                        </a:rPr>
                        <a:t>  </a:t>
                      </a:r>
                    </a:p>
                    <a:p>
                      <a:pPr marL="228600" indent="-228600">
                        <a:buFont typeface="+mj-lt"/>
                        <a:buAutoNum type="arabicPeriod"/>
                      </a:pPr>
                      <a:r>
                        <a:rPr lang="en-GB" sz="2000" dirty="0">
                          <a:latin typeface="+mn-lt"/>
                          <a:cs typeface="Arial" panose="020B0604020202020204" pitchFamily="34" charset="0"/>
                        </a:rPr>
                        <a:t>No PMO support</a:t>
                      </a:r>
                    </a:p>
                    <a:p>
                      <a:pPr marL="228600" indent="-228600">
                        <a:buFont typeface="+mj-lt"/>
                        <a:buAutoNum type="arabicPeriod"/>
                      </a:pPr>
                      <a:endParaRPr lang="en-GB" sz="2000" dirty="0">
                        <a:latin typeface="+mn-lt"/>
                        <a:cs typeface="Arial" panose="020B0604020202020204" pitchFamily="34" charset="0"/>
                      </a:endParaRPr>
                    </a:p>
                    <a:p>
                      <a:pPr marL="0" indent="0">
                        <a:buFont typeface="+mj-lt"/>
                        <a:buNone/>
                      </a:pPr>
                      <a:r>
                        <a:rPr lang="en-GB" sz="2000" b="1" dirty="0">
                          <a:latin typeface="+mn-lt"/>
                          <a:cs typeface="Arial" panose="020B0604020202020204" pitchFamily="34" charset="0"/>
                        </a:rPr>
                        <a:t>Cancer</a:t>
                      </a:r>
                    </a:p>
                    <a:p>
                      <a:pPr marL="228600" indent="-228600">
                        <a:buFont typeface="+mj-lt"/>
                        <a:buAutoNum type="arabicPeriod"/>
                      </a:pPr>
                      <a:r>
                        <a:rPr lang="en-GB" sz="2000" dirty="0">
                          <a:latin typeface="+mn-lt"/>
                        </a:rPr>
                        <a:t>Failure to achieve SCP trajectory. </a:t>
                      </a:r>
                    </a:p>
                    <a:p>
                      <a:pPr marL="228600" indent="-228600">
                        <a:buFont typeface="+mj-lt"/>
                        <a:buAutoNum type="arabicPeriod"/>
                      </a:pPr>
                      <a:r>
                        <a:rPr lang="en-GB" sz="2000" dirty="0">
                          <a:latin typeface="+mn-lt"/>
                        </a:rPr>
                        <a:t>Diagnostic delays impacting treatment pathways. </a:t>
                      </a:r>
                    </a:p>
                    <a:p>
                      <a:pPr marL="228600" indent="-228600">
                        <a:buFont typeface="+mj-lt"/>
                        <a:buAutoNum type="arabicPeriod"/>
                      </a:pPr>
                      <a:r>
                        <a:rPr lang="en-GB" sz="2000" dirty="0">
                          <a:latin typeface="+mn-lt"/>
                        </a:rPr>
                        <a:t>Workforce recruitment and retention. </a:t>
                      </a:r>
                    </a:p>
                    <a:p>
                      <a:pPr marL="228600" indent="-228600">
                        <a:buFont typeface="+mj-lt"/>
                        <a:buAutoNum type="arabicPeriod"/>
                      </a:pPr>
                      <a:r>
                        <a:rPr lang="en-GB" sz="2000" dirty="0">
                          <a:latin typeface="+mn-lt"/>
                        </a:rPr>
                        <a:t>Variable clinical engagement across tumour sites. Dependence on regional and national support.</a:t>
                      </a:r>
                      <a:endParaRPr lang="en-GB" sz="2000" b="1" dirty="0">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indent="0">
                        <a:buFont typeface="+mj-lt"/>
                        <a:buNone/>
                      </a:pPr>
                      <a:r>
                        <a:rPr lang="en-GB" sz="2000" b="1" dirty="0">
                          <a:latin typeface="+mn-lt"/>
                          <a:cs typeface="Arial" panose="020B0604020202020204" pitchFamily="34" charset="0"/>
                        </a:rPr>
                        <a:t>Planned Care</a:t>
                      </a:r>
                    </a:p>
                    <a:p>
                      <a:pPr marL="228600" indent="-228600">
                        <a:buFont typeface="+mj-lt"/>
                        <a:buAutoNum type="arabicPeriod"/>
                      </a:pPr>
                      <a:r>
                        <a:rPr lang="en-GB" sz="2000" dirty="0">
                          <a:latin typeface="+mn-lt"/>
                          <a:cs typeface="Arial" panose="020B0604020202020204" pitchFamily="34" charset="0"/>
                        </a:rPr>
                        <a:t>Phased implementation of theatre design</a:t>
                      </a:r>
                    </a:p>
                    <a:p>
                      <a:pPr marL="228600" indent="-228600">
                        <a:buFont typeface="+mj-lt"/>
                        <a:buAutoNum type="arabicPeriod"/>
                      </a:pPr>
                      <a:r>
                        <a:rPr lang="en-GB" sz="2000" dirty="0">
                          <a:latin typeface="+mn-lt"/>
                          <a:cs typeface="Arial" panose="020B0604020202020204" pitchFamily="34" charset="0"/>
                        </a:rPr>
                        <a:t>Increased clinical engagement</a:t>
                      </a:r>
                    </a:p>
                    <a:p>
                      <a:pPr marL="228600" indent="-228600">
                        <a:buFont typeface="+mj-lt"/>
                        <a:buAutoNum type="arabicPeriod"/>
                      </a:pPr>
                      <a:r>
                        <a:rPr lang="en-GB" sz="2000" dirty="0">
                          <a:latin typeface="+mn-lt"/>
                          <a:cs typeface="Arial" panose="020B0604020202020204" pitchFamily="34" charset="0"/>
                        </a:rPr>
                        <a:t>Continued operational validation and pathway transformation</a:t>
                      </a:r>
                    </a:p>
                    <a:p>
                      <a:pPr marL="228600" indent="-228600">
                        <a:buFont typeface="+mj-lt"/>
                        <a:buAutoNum type="arabicPeriod"/>
                      </a:pPr>
                      <a:r>
                        <a:rPr lang="en-GB" sz="2000" dirty="0">
                          <a:latin typeface="+mn-lt"/>
                          <a:cs typeface="Arial" panose="020B0604020202020204" pitchFamily="34" charset="0"/>
                        </a:rPr>
                        <a:t>Regional working to maximise available elective capacity</a:t>
                      </a:r>
                    </a:p>
                    <a:p>
                      <a:pPr marL="228600" indent="-228600">
                        <a:buFont typeface="+mj-lt"/>
                        <a:buAutoNum type="arabicPeriod"/>
                      </a:pPr>
                      <a:r>
                        <a:rPr lang="en-GB" sz="2000" dirty="0">
                          <a:latin typeface="+mn-lt"/>
                          <a:cs typeface="Arial" panose="020B0604020202020204" pitchFamily="34" charset="0"/>
                        </a:rPr>
                        <a:t>Development of detailed implementation plans lined to governance and programme assurance</a:t>
                      </a:r>
                    </a:p>
                    <a:p>
                      <a:pPr marL="228600" indent="-228600">
                        <a:buFont typeface="+mj-lt"/>
                        <a:buAutoNum type="arabicPeriod"/>
                      </a:pPr>
                      <a:r>
                        <a:rPr lang="en-GB" sz="2000" dirty="0">
                          <a:latin typeface="+mn-lt"/>
                          <a:cs typeface="Arial" panose="020B0604020202020204" pitchFamily="34" charset="0"/>
                        </a:rPr>
                        <a:t>DU to establish adequate programme support.</a:t>
                      </a:r>
                    </a:p>
                    <a:p>
                      <a:pPr marL="0" indent="0">
                        <a:buFont typeface="+mj-lt"/>
                        <a:buNone/>
                      </a:pPr>
                      <a:r>
                        <a:rPr lang="en-GB" sz="2000" b="1" dirty="0">
                          <a:latin typeface="+mn-lt"/>
                          <a:cs typeface="Arial" panose="020B0604020202020204" pitchFamily="34" charset="0"/>
                        </a:rPr>
                        <a:t>Cancer</a:t>
                      </a:r>
                    </a:p>
                    <a:p>
                      <a:pPr marL="228600" indent="-228600">
                        <a:buFont typeface="+mj-lt"/>
                        <a:buAutoNum type="arabicPeriod"/>
                      </a:pPr>
                      <a:r>
                        <a:rPr lang="en-GB" sz="2000" dirty="0">
                          <a:latin typeface="+mn-lt"/>
                        </a:rPr>
                        <a:t>Refresh Cancer Improvement Programme workstreams. </a:t>
                      </a:r>
                    </a:p>
                    <a:p>
                      <a:pPr marL="228600" indent="-228600">
                        <a:buFont typeface="+mj-lt"/>
                        <a:buAutoNum type="arabicPeriod"/>
                      </a:pPr>
                      <a:r>
                        <a:rPr lang="en-GB" sz="2000" dirty="0">
                          <a:latin typeface="+mn-lt"/>
                        </a:rPr>
                        <a:t>Monthly tumour-site assurance meetings. Strengthened performance monitoring and escalation. </a:t>
                      </a:r>
                    </a:p>
                    <a:p>
                      <a:pPr marL="228600" indent="-228600">
                        <a:buFont typeface="+mj-lt"/>
                        <a:buAutoNum type="arabicPeriod"/>
                      </a:pPr>
                      <a:r>
                        <a:rPr lang="en-GB" sz="2000" dirty="0">
                          <a:latin typeface="+mn-lt"/>
                        </a:rPr>
                        <a:t>Focused support for priority tumour sites.</a:t>
                      </a:r>
                    </a:p>
                    <a:p>
                      <a:pPr marL="228600" indent="-228600">
                        <a:buFont typeface="+mj-lt"/>
                        <a:buAutoNum type="arabicPeriod"/>
                      </a:pPr>
                      <a:r>
                        <a:rPr lang="en-GB" sz="2000" dirty="0">
                          <a:latin typeface="+mn-lt"/>
                        </a:rPr>
                        <a:t> Alignment with emerging Clinical Services Plan and Cancer Strategy.</a:t>
                      </a:r>
                      <a:r>
                        <a:rPr lang="en-GB" sz="2000" dirty="0">
                          <a:latin typeface="+mn-lt"/>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425595">
                <a:tc gridSpan="3">
                  <a:txBody>
                    <a:bodyPr/>
                    <a:lstStyle/>
                    <a:p>
                      <a:pPr marL="0" algn="l" defTabSz="914400" rtl="0" eaLnBrk="1" latinLnBrk="0" hangingPunct="1"/>
                      <a:r>
                        <a:rPr lang="en-GB" sz="1800" b="1" kern="1200" dirty="0">
                          <a:solidFill>
                            <a:schemeClr val="lt1"/>
                          </a:solidFill>
                          <a:latin typeface="Aptos" panose="020B0004020202020204" pitchFamily="34" charset="0"/>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dirty="0"/>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2942781">
                <a:tc gridSpan="3">
                  <a:txBody>
                    <a:bodyPr/>
                    <a:lstStyle/>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dirty="0"/>
                        <a:t>Planned Care</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Begin implementation of agreed theatre redesign.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Deliver approved 104-week and diagnostics recovery plans.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Accelerate outpatient transformation including PIFU and follow-up redesign.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Progress diagnostics transformation programme.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Translate productivity opportunities into measurable recurrent benefit.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Strengthen regional elective delivery arrangements.</a:t>
                      </a:r>
                      <a:endParaRPr lang="en-GB" sz="2000" dirty="0">
                        <a:solidFill>
                          <a:srgbClr val="FF0000"/>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
        <p:nvSpPr>
          <p:cNvPr id="3" name="TextBox 2">
            <a:extLst>
              <a:ext uri="{FF2B5EF4-FFF2-40B4-BE49-F238E27FC236}">
                <a16:creationId xmlns:a16="http://schemas.microsoft.com/office/drawing/2014/main" id="{3ED8B4C9-AC8A-ACDA-99D3-AEAC3E314D13}"/>
              </a:ext>
            </a:extLst>
          </p:cNvPr>
          <p:cNvSpPr txBox="1"/>
          <p:nvPr/>
        </p:nvSpPr>
        <p:spPr>
          <a:xfrm>
            <a:off x="10824393" y="8568600"/>
            <a:ext cx="6981639" cy="2681055"/>
          </a:xfrm>
          <a:prstGeom prst="rect">
            <a:avLst/>
          </a:prstGeom>
          <a:noFill/>
        </p:spPr>
        <p:txBody>
          <a:bodyPr wrap="square" rtlCol="0">
            <a:spAutoFit/>
          </a:bodyPr>
          <a:lstStyle/>
          <a:p>
            <a:pPr defTabSz="1507937">
              <a:defRPr/>
            </a:pPr>
            <a:r>
              <a:rPr lang="en-GB" sz="1979" b="1" dirty="0">
                <a:solidFill>
                  <a:prstClr val="black"/>
                </a:solidFill>
                <a:latin typeface="Aptos" panose="02110004020202020204"/>
              </a:rPr>
              <a:t>Cancer</a:t>
            </a:r>
          </a:p>
          <a:p>
            <a:pPr marL="282738" indent="-282738" defTabSz="1507937">
              <a:buFont typeface="Arial" panose="020B0604020202020204" pitchFamily="34" charset="0"/>
              <a:buChar char="•"/>
              <a:defRPr/>
            </a:pPr>
            <a:r>
              <a:rPr lang="en-GB" sz="1979" dirty="0">
                <a:solidFill>
                  <a:prstClr val="black"/>
                </a:solidFill>
                <a:latin typeface="Aptos" panose="02110004020202020204"/>
              </a:rPr>
              <a:t>Implement refreshed Cancer Improvement Programme. </a:t>
            </a:r>
          </a:p>
          <a:p>
            <a:pPr marL="282738" indent="-282738" defTabSz="1507937">
              <a:buFont typeface="Arial" panose="020B0604020202020204" pitchFamily="34" charset="0"/>
              <a:buChar char="•"/>
              <a:defRPr/>
            </a:pPr>
            <a:r>
              <a:rPr lang="en-GB" sz="1979" dirty="0">
                <a:solidFill>
                  <a:prstClr val="black"/>
                </a:solidFill>
                <a:latin typeface="Aptos" panose="02110004020202020204"/>
              </a:rPr>
              <a:t>Deliver measurable improvements in priority tumour sites. </a:t>
            </a:r>
          </a:p>
          <a:p>
            <a:pPr marL="282738" indent="-282738" defTabSz="1507937">
              <a:buFont typeface="Arial" panose="020B0604020202020204" pitchFamily="34" charset="0"/>
              <a:buChar char="•"/>
              <a:defRPr/>
            </a:pPr>
            <a:r>
              <a:rPr lang="en-GB" sz="1979" dirty="0">
                <a:solidFill>
                  <a:prstClr val="black"/>
                </a:solidFill>
                <a:latin typeface="Aptos" panose="02110004020202020204"/>
              </a:rPr>
              <a:t>Reduce &gt;62-day backlog. </a:t>
            </a:r>
          </a:p>
          <a:p>
            <a:pPr marL="282738" indent="-282738" defTabSz="1507937">
              <a:buFont typeface="Arial" panose="020B0604020202020204" pitchFamily="34" charset="0"/>
              <a:buChar char="•"/>
              <a:defRPr/>
            </a:pPr>
            <a:r>
              <a:rPr lang="en-GB" sz="1979" dirty="0">
                <a:solidFill>
                  <a:prstClr val="black"/>
                </a:solidFill>
                <a:latin typeface="Aptos" panose="02110004020202020204"/>
              </a:rPr>
              <a:t>Improve diagnostic turnaround and pathway flow. </a:t>
            </a:r>
          </a:p>
          <a:p>
            <a:pPr marL="282738" indent="-282738" defTabSz="1507937">
              <a:buFont typeface="Arial" panose="020B0604020202020204" pitchFamily="34" charset="0"/>
              <a:buChar char="•"/>
              <a:defRPr/>
            </a:pPr>
            <a:r>
              <a:rPr lang="en-GB" sz="1979" dirty="0">
                <a:solidFill>
                  <a:prstClr val="black"/>
                </a:solidFill>
                <a:latin typeface="Aptos" panose="02110004020202020204"/>
              </a:rPr>
              <a:t>Strengthen programme governance and benefits reporting. </a:t>
            </a:r>
          </a:p>
          <a:p>
            <a:pPr marL="282738" indent="-282738" defTabSz="1507937">
              <a:buFont typeface="Arial" panose="020B0604020202020204" pitchFamily="34" charset="0"/>
              <a:buChar char="•"/>
              <a:defRPr/>
            </a:pPr>
            <a:r>
              <a:rPr lang="en-GB" sz="1979" dirty="0">
                <a:solidFill>
                  <a:prstClr val="black"/>
                </a:solidFill>
                <a:latin typeface="Aptos" panose="02110004020202020204"/>
              </a:rPr>
              <a:t>Continue trajectory towards 70% SCP performance</a:t>
            </a:r>
            <a:r>
              <a:rPr lang="en-GB" sz="1649" dirty="0">
                <a:solidFill>
                  <a:prstClr val="black"/>
                </a:solidFill>
                <a:latin typeface="Aptos" panose="02110004020202020204"/>
              </a:rPr>
              <a:t>. </a:t>
            </a:r>
          </a:p>
          <a:p>
            <a:pPr defTabSz="1507937">
              <a:defRPr/>
            </a:pPr>
            <a:endParaRPr lang="en-GB" sz="2968" b="1" dirty="0">
              <a:solidFill>
                <a:prstClr val="black"/>
              </a:solidFill>
              <a:latin typeface="Aptos" panose="02110004020202020204"/>
            </a:endParaRPr>
          </a:p>
        </p:txBody>
      </p:sp>
    </p:spTree>
    <p:extLst>
      <p:ext uri="{BB962C8B-B14F-4D97-AF65-F5344CB8AC3E}">
        <p14:creationId xmlns:p14="http://schemas.microsoft.com/office/powerpoint/2010/main" val="1961323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53848-5422-23AD-E9D6-9EDDBB686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9123B-1E06-B587-FE90-81D0D7F4090B}"/>
              </a:ext>
            </a:extLst>
          </p:cNvPr>
          <p:cNvSpPr>
            <a:spLocks noGrp="1"/>
          </p:cNvSpPr>
          <p:nvPr>
            <p:ph type="title"/>
          </p:nvPr>
        </p:nvSpPr>
        <p:spPr>
          <a:xfrm>
            <a:off x="527844" y="320675"/>
            <a:ext cx="19247472" cy="685799"/>
          </a:xfrm>
        </p:spPr>
        <p:txBody>
          <a:bodyPr/>
          <a:lstStyle/>
          <a:p>
            <a:r>
              <a:rPr lang="en-US" sz="4000" b="1" dirty="0">
                <a:latin typeface="Aptos" panose="020B0004020202020204" pitchFamily="34" charset="0"/>
              </a:rPr>
              <a:t>Planned Care and Cancer System Plan Reporting</a:t>
            </a:r>
            <a:endParaRPr lang="en-US" sz="3200" dirty="0">
              <a:solidFill>
                <a:srgbClr val="FF0000"/>
              </a:solidFill>
            </a:endParaRPr>
          </a:p>
        </p:txBody>
      </p:sp>
      <p:graphicFrame>
        <p:nvGraphicFramePr>
          <p:cNvPr id="7" name="Content Placeholder 6">
            <a:extLst>
              <a:ext uri="{FF2B5EF4-FFF2-40B4-BE49-F238E27FC236}">
                <a16:creationId xmlns:a16="http://schemas.microsoft.com/office/drawing/2014/main" id="{6BC0860F-4596-8991-097E-ECB247A0FBBA}"/>
              </a:ext>
            </a:extLst>
          </p:cNvPr>
          <p:cNvGraphicFramePr>
            <a:graphicFrameLocks noGrp="1"/>
          </p:cNvGraphicFramePr>
          <p:nvPr>
            <p:ph idx="1"/>
            <p:extLst>
              <p:ext uri="{D42A27DB-BD31-4B8C-83A1-F6EECF244321}">
                <p14:modId xmlns:p14="http://schemas.microsoft.com/office/powerpoint/2010/main" val="10656832"/>
              </p:ext>
            </p:extLst>
          </p:nvPr>
        </p:nvGraphicFramePr>
        <p:xfrm>
          <a:off x="221682" y="1006474"/>
          <a:ext cx="19369979" cy="10107103"/>
        </p:xfrm>
        <a:graphic>
          <a:graphicData uri="http://schemas.openxmlformats.org/drawingml/2006/table">
            <a:tbl>
              <a:tblPr/>
              <a:tblGrid>
                <a:gridCol w="756444">
                  <a:extLst>
                    <a:ext uri="{9D8B030D-6E8A-4147-A177-3AD203B41FA5}">
                      <a16:colId xmlns:a16="http://schemas.microsoft.com/office/drawing/2014/main" val="414012851"/>
                    </a:ext>
                  </a:extLst>
                </a:gridCol>
                <a:gridCol w="2838740">
                  <a:extLst>
                    <a:ext uri="{9D8B030D-6E8A-4147-A177-3AD203B41FA5}">
                      <a16:colId xmlns:a16="http://schemas.microsoft.com/office/drawing/2014/main" val="2003408553"/>
                    </a:ext>
                  </a:extLst>
                </a:gridCol>
                <a:gridCol w="3087578">
                  <a:extLst>
                    <a:ext uri="{9D8B030D-6E8A-4147-A177-3AD203B41FA5}">
                      <a16:colId xmlns:a16="http://schemas.microsoft.com/office/drawing/2014/main" val="383004437"/>
                    </a:ext>
                  </a:extLst>
                </a:gridCol>
                <a:gridCol w="1281300">
                  <a:extLst>
                    <a:ext uri="{9D8B030D-6E8A-4147-A177-3AD203B41FA5}">
                      <a16:colId xmlns:a16="http://schemas.microsoft.com/office/drawing/2014/main" val="1526595776"/>
                    </a:ext>
                  </a:extLst>
                </a:gridCol>
                <a:gridCol w="1892609">
                  <a:extLst>
                    <a:ext uri="{9D8B030D-6E8A-4147-A177-3AD203B41FA5}">
                      <a16:colId xmlns:a16="http://schemas.microsoft.com/office/drawing/2014/main" val="1593234012"/>
                    </a:ext>
                  </a:extLst>
                </a:gridCol>
                <a:gridCol w="1135172">
                  <a:extLst>
                    <a:ext uri="{9D8B030D-6E8A-4147-A177-3AD203B41FA5}">
                      <a16:colId xmlns:a16="http://schemas.microsoft.com/office/drawing/2014/main" val="671458212"/>
                    </a:ext>
                  </a:extLst>
                </a:gridCol>
                <a:gridCol w="2238005">
                  <a:extLst>
                    <a:ext uri="{9D8B030D-6E8A-4147-A177-3AD203B41FA5}">
                      <a16:colId xmlns:a16="http://schemas.microsoft.com/office/drawing/2014/main" val="499467720"/>
                    </a:ext>
                  </a:extLst>
                </a:gridCol>
                <a:gridCol w="1113250">
                  <a:extLst>
                    <a:ext uri="{9D8B030D-6E8A-4147-A177-3AD203B41FA5}">
                      <a16:colId xmlns:a16="http://schemas.microsoft.com/office/drawing/2014/main" val="685346739"/>
                    </a:ext>
                  </a:extLst>
                </a:gridCol>
                <a:gridCol w="1675627">
                  <a:extLst>
                    <a:ext uri="{9D8B030D-6E8A-4147-A177-3AD203B41FA5}">
                      <a16:colId xmlns:a16="http://schemas.microsoft.com/office/drawing/2014/main" val="2230593573"/>
                    </a:ext>
                  </a:extLst>
                </a:gridCol>
                <a:gridCol w="1675627">
                  <a:extLst>
                    <a:ext uri="{9D8B030D-6E8A-4147-A177-3AD203B41FA5}">
                      <a16:colId xmlns:a16="http://schemas.microsoft.com/office/drawing/2014/main" val="503944953"/>
                    </a:ext>
                  </a:extLst>
                </a:gridCol>
                <a:gridCol w="1675627">
                  <a:extLst>
                    <a:ext uri="{9D8B030D-6E8A-4147-A177-3AD203B41FA5}">
                      <a16:colId xmlns:a16="http://schemas.microsoft.com/office/drawing/2014/main" val="3272254650"/>
                    </a:ext>
                  </a:extLst>
                </a:gridCol>
              </a:tblGrid>
              <a:tr h="252389">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tx1"/>
                          </a:solidFill>
                          <a:effectLst/>
                          <a:highlight>
                            <a:srgbClr val="FFFF00"/>
                          </a:highlight>
                          <a:latin typeface="+mn-lt"/>
                        </a:rPr>
                        <a:t>Outcomes</a:t>
                      </a:r>
                    </a:p>
                    <a:p>
                      <a:pPr algn="ctr" rtl="0" fontAlgn="ctr">
                        <a:buNone/>
                      </a:pPr>
                      <a:r>
                        <a:rPr lang="en-GB" sz="1600" b="1" i="0" u="none" strike="noStrike" dirty="0">
                          <a:solidFill>
                            <a:schemeClr val="tx1"/>
                          </a:solidFill>
                          <a:effectLst/>
                          <a:highlight>
                            <a:srgbClr val="FFFF00"/>
                          </a:highlight>
                          <a:latin typeface="+mn-lt"/>
                        </a:rPr>
                        <a:t>Q1 Reporting </a:t>
                      </a:r>
                    </a:p>
                    <a:p>
                      <a:pPr algn="ctr" rtl="0" fontAlgn="ctr">
                        <a:buNone/>
                      </a:pPr>
                      <a:r>
                        <a:rPr lang="en-GB" sz="1600" b="1" i="0" u="none" strike="noStrike" dirty="0">
                          <a:solidFill>
                            <a:schemeClr val="tx1"/>
                          </a:solidFill>
                          <a:effectLst/>
                          <a:highlight>
                            <a:srgbClr val="FFFF00"/>
                          </a:highligh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972">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rgbClr val="FFFFFF"/>
                          </a:solidFill>
                          <a:effectLst/>
                          <a:latin typeface="+mn-lt"/>
                        </a:rPr>
                        <a:t>Q1</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tx1"/>
                          </a:solidFill>
                          <a:effectLst/>
                          <a:highlight>
                            <a:srgbClr val="FFFF00"/>
                          </a:highlight>
                          <a:latin typeface="+mn-lt"/>
                        </a:rPr>
                        <a:t>Milestones Q1 Reporting</a:t>
                      </a:r>
                    </a:p>
                    <a:p>
                      <a:pPr algn="ctr" rtl="0" fontAlgn="t">
                        <a:buNone/>
                      </a:pPr>
                      <a:r>
                        <a:rPr lang="en-GB" sz="1600" b="1" i="0" u="none" strike="noStrike" dirty="0">
                          <a:solidFill>
                            <a:schemeClr val="tx1"/>
                          </a:solidFill>
                          <a:effectLst/>
                          <a:highlight>
                            <a:srgbClr val="FFFF00"/>
                          </a:highligh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012661">
                <a:tc rowSpan="9">
                  <a:txBody>
                    <a:bodyPr/>
                    <a:lstStyle/>
                    <a:p>
                      <a:pPr algn="ctr" rtl="0" fontAlgn="ctr">
                        <a:buNone/>
                      </a:pPr>
                      <a:r>
                        <a:rPr lang="en-GB" sz="1600" b="0" i="1" u="none" strike="noStrike" dirty="0">
                          <a:solidFill>
                            <a:srgbClr val="000000"/>
                          </a:solidFill>
                          <a:effectLst/>
                          <a:latin typeface="Aptos" panose="020B0004020202020204" pitchFamily="34" charset="0"/>
                        </a:rPr>
                        <a:t>RECOVERY AND SUSTAINABILITY</a:t>
                      </a: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rowSpan="5">
                  <a:txBody>
                    <a:bodyPr/>
                    <a:lstStyle/>
                    <a:p>
                      <a:pPr algn="ctr" rtl="0" fontAlgn="ctr">
                        <a:buNone/>
                      </a:pPr>
                      <a:r>
                        <a:rPr lang="en-GB" sz="1600" b="1" i="0" u="none" strike="noStrike" dirty="0">
                          <a:solidFill>
                            <a:srgbClr val="000000"/>
                          </a:solidFill>
                          <a:effectLst/>
                          <a:latin typeface="Aptos" panose="020B0004020202020204" pitchFamily="34" charset="0"/>
                        </a:rPr>
                        <a:t>Infrastructure Consolidation Via Productivity</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mn-lt"/>
                        </a:rPr>
                        <a:t>Benchmark theatres and outpatient productivity against upper-quartile standards.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5">
                  <a:txBody>
                    <a:bodyPr/>
                    <a:lstStyle/>
                    <a:p>
                      <a:pPr algn="l" rtl="0" fontAlgn="t">
                        <a:buNone/>
                      </a:pPr>
                      <a:r>
                        <a:rPr lang="en-GB" sz="1600" b="0" i="0" u="none" strike="noStrike" dirty="0">
                          <a:solidFill>
                            <a:schemeClr val="tx1"/>
                          </a:solidFill>
                          <a:effectLst/>
                          <a:latin typeface="+mn-lt"/>
                        </a:rPr>
                        <a:t>Minimise zero 104 week waits for treatment ensuring increased productivity and optimisation in theatres </a:t>
                      </a: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5">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rowSpan="5">
                  <a:txBody>
                    <a:bodyPr/>
                    <a:lstStyle/>
                    <a:p>
                      <a:pPr algn="l" rtl="0" fontAlgn="t">
                        <a:buNone/>
                      </a:pPr>
                      <a:r>
                        <a:rPr lang="en-GB" sz="1600" b="1" dirty="0">
                          <a:latin typeface="+mn-lt"/>
                        </a:rPr>
                        <a:t>Infrastructure via Productivity:</a:t>
                      </a:r>
                      <a:r>
                        <a:rPr lang="en-GB" sz="1600" dirty="0">
                          <a:latin typeface="+mn-lt"/>
                        </a:rPr>
                        <a:t> Completed demand and capacity assessment and developed implementation approach for productivity programme. Theatre implementation planning commenced, supported by Deloitte benchmarking</a:t>
                      </a: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5">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rowSpan="5">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600" dirty="0"/>
                        <a:t>Begin implementation of agreed theatre redesign. </a:t>
                      </a:r>
                    </a:p>
                    <a:p>
                      <a:pPr algn="l" fontAlgn="t">
                        <a:buNone/>
                      </a:pPr>
                      <a:endParaRPr lang="en-GB" sz="1600" b="0" i="1" u="none" strike="noStrike" dirty="0">
                        <a:solidFill>
                          <a:srgbClr val="FF0000"/>
                        </a:solidFill>
                        <a:effectLst/>
                        <a:latin typeface="+mn-lt"/>
                      </a:endParaRPr>
                    </a:p>
                    <a:p>
                      <a:pPr algn="l" fontAlgn="t">
                        <a:buNone/>
                      </a:pPr>
                      <a:r>
                        <a:rPr lang="en-GB" sz="1600" dirty="0"/>
                        <a:t>Translate productivity opportunities into measurable recurrent benefit</a:t>
                      </a: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761133">
                <a:tc vMerge="1">
                  <a:txBody>
                    <a:bodyPr/>
                    <a:lstStyle/>
                    <a:p>
                      <a:endParaRPr lang="en-GB"/>
                    </a:p>
                  </a:txBody>
                  <a:tcPr/>
                </a:tc>
                <a:tc vMerge="1">
                  <a:txBody>
                    <a:bodyPr/>
                    <a:lstStyle/>
                    <a:p>
                      <a:endParaRPr lang="en-GB"/>
                    </a:p>
                  </a:txBody>
                  <a:tcP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mn-lt"/>
                        </a:rPr>
                        <a:t>Define target infrastructure footprint required at benchmark productivity.</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9862527"/>
                  </a:ext>
                </a:extLst>
              </a:tr>
              <a:tr h="761133">
                <a:tc vMerge="1">
                  <a:txBody>
                    <a:bodyPr/>
                    <a:lstStyle/>
                    <a:p>
                      <a:endParaRPr lang="en-GB"/>
                    </a:p>
                  </a:txBody>
                  <a:tcPr/>
                </a:tc>
                <a:tc vMerge="1">
                  <a:txBody>
                    <a:bodyPr/>
                    <a:lstStyle/>
                    <a:p>
                      <a:endParaRPr lang="en-GB"/>
                    </a:p>
                  </a:txBody>
                  <a:tcP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mn-lt"/>
                        </a:rPr>
                        <a:t>Consolidate theatre sessions and outpatient clinics accordingly.</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04412382"/>
                  </a:ext>
                </a:extLst>
              </a:tr>
              <a:tr h="761133">
                <a:tc vMerge="1">
                  <a:txBody>
                    <a:bodyPr/>
                    <a:lstStyle/>
                    <a:p>
                      <a:endParaRPr lang="en-GB"/>
                    </a:p>
                  </a:txBody>
                  <a:tcPr/>
                </a:tc>
                <a:tc vMerge="1">
                  <a:txBody>
                    <a:bodyPr/>
                    <a:lstStyle/>
                    <a:p>
                      <a:endParaRPr lang="en-GB"/>
                    </a:p>
                  </a:txBody>
                  <a:tcP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mn-lt"/>
                        </a:rPr>
                        <a:t>Align workforce establishment to reduced infrastructure.</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l" rtl="0"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727406"/>
                  </a:ext>
                </a:extLst>
              </a:tr>
              <a:tr h="622912">
                <a:tc vMerge="1">
                  <a:txBody>
                    <a:bodyPr/>
                    <a:lstStyle/>
                    <a:p>
                      <a:endParaRPr lang="en-GB"/>
                    </a:p>
                  </a:txBody>
                  <a:tcPr/>
                </a:tc>
                <a:tc vMerge="1">
                  <a:txBody>
                    <a:bodyPr/>
                    <a:lstStyle/>
                    <a:p>
                      <a:endParaRPr lang="en-GB"/>
                    </a:p>
                  </a:txBody>
                  <a:tcP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mn-lt"/>
                        </a:rPr>
                        <a:t>Deliver recurrent cash-releasing savings.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719687"/>
                  </a:ext>
                </a:extLst>
              </a:tr>
              <a:tr h="761133">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T w="6350" cap="flat" cmpd="sng" algn="ctr">
                      <a:solidFill>
                        <a:srgbClr val="000000"/>
                      </a:solidFill>
                      <a:prstDash val="solid"/>
                      <a:round/>
                      <a:headEnd type="none" w="med" len="med"/>
                      <a:tailEnd type="none" w="med" len="med"/>
                    </a:lnT>
                    <a:solidFill>
                      <a:schemeClr val="tx2">
                        <a:lumMod val="10000"/>
                        <a:lumOff val="90000"/>
                      </a:schemeClr>
                    </a:solidFill>
                  </a:tcPr>
                </a:tc>
                <a:tc>
                  <a:txBody>
                    <a:bodyPr/>
                    <a:lstStyle/>
                    <a:p>
                      <a:pPr algn="l" rtl="0" fontAlgn="ctr">
                        <a:buNone/>
                      </a:pPr>
                      <a:r>
                        <a:rPr lang="en-GB" sz="1600" b="1" i="0" u="none" strike="noStrike" dirty="0">
                          <a:solidFill>
                            <a:srgbClr val="000000"/>
                          </a:solidFill>
                          <a:effectLst/>
                          <a:latin typeface="Aptos" panose="020B0004020202020204" pitchFamily="34" charset="0"/>
                        </a:rPr>
                        <a:t>Review Vascular Interventional Radiology Service Development</a:t>
                      </a:r>
                    </a:p>
                  </a:txBody>
                  <a:tcPr marL="762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rtl="0" fontAlgn="t">
                        <a:buFont typeface="Arial" panose="020B0604020202020204" pitchFamily="34" charset="0"/>
                        <a:buChar char="•"/>
                      </a:pPr>
                      <a:r>
                        <a:rPr lang="en-GB" sz="1600" b="1" i="0" u="none" strike="noStrike" dirty="0">
                          <a:solidFill>
                            <a:srgbClr val="000000"/>
                          </a:solidFill>
                          <a:effectLst/>
                          <a:latin typeface="+mn-lt"/>
                        </a:rPr>
                        <a:t>Review planned recruitment and options to develop the VIR service.</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58198323"/>
                  </a:ext>
                </a:extLst>
              </a:tr>
              <a:tr h="632446">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rtl="0" fontAlgn="ctr">
                        <a:buNone/>
                      </a:pPr>
                      <a:r>
                        <a:rPr lang="en-GB" sz="1600" b="1" i="0" u="none" strike="noStrike" dirty="0">
                          <a:solidFill>
                            <a:srgbClr val="000000"/>
                          </a:solidFill>
                          <a:effectLst/>
                          <a:latin typeface="Aptos" panose="020B0004020202020204" pitchFamily="34" charset="0"/>
                        </a:rPr>
                        <a:t>Cap Diagnostic Services to reduce Variable Pay</a:t>
                      </a:r>
                    </a:p>
                  </a:txBody>
                  <a:tcPr marL="762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600" b="0" i="0" u="none" strike="noStrike" dirty="0">
                          <a:solidFill>
                            <a:srgbClr val="000000"/>
                          </a:solidFill>
                          <a:effectLst/>
                          <a:latin typeface="Aptos" panose="020B0004020202020204" pitchFamily="34" charset="0"/>
                        </a:rPr>
                        <a:t>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4040571"/>
                  </a:ext>
                </a:extLst>
              </a:tr>
              <a:tr h="632446">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rtl="0" fontAlgn="ctr">
                        <a:buNone/>
                      </a:pPr>
                      <a:r>
                        <a:rPr lang="en-GB" sz="1600" b="1" i="0" u="none" strike="noStrike" dirty="0">
                          <a:solidFill>
                            <a:srgbClr val="000000"/>
                          </a:solidFill>
                          <a:effectLst/>
                          <a:latin typeface="Aptos" panose="020B0004020202020204" pitchFamily="34" charset="0"/>
                        </a:rPr>
                        <a:t>Review of non statutory and waiting list pathway work</a:t>
                      </a:r>
                    </a:p>
                  </a:txBody>
                  <a:tcPr marL="762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600" b="0" i="0" u="none" strike="noStrike" dirty="0">
                          <a:solidFill>
                            <a:srgbClr val="000000"/>
                          </a:solidFill>
                          <a:effectLst/>
                          <a:latin typeface="Aptos" panose="020B0004020202020204" pitchFamily="34" charset="0"/>
                        </a:rPr>
                        <a:t>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3084141"/>
                  </a:ext>
                </a:extLst>
              </a:tr>
              <a:tr h="632446">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rtl="0" fontAlgn="ctr">
                        <a:buNone/>
                      </a:pPr>
                      <a:r>
                        <a:rPr lang="en-GB" sz="1600" b="1" i="0" u="none" strike="noStrike" dirty="0">
                          <a:solidFill>
                            <a:srgbClr val="000000"/>
                          </a:solidFill>
                          <a:effectLst/>
                          <a:latin typeface="Aptos" panose="020B0004020202020204" pitchFamily="34" charset="0"/>
                        </a:rPr>
                        <a:t>Low Value Interventions and INNUs</a:t>
                      </a:r>
                    </a:p>
                  </a:txBody>
                  <a:tcPr marL="762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600" b="0" i="0" u="none" strike="noStrike" dirty="0">
                          <a:solidFill>
                            <a:srgbClr val="000000"/>
                          </a:solidFill>
                          <a:effectLst/>
                          <a:latin typeface="Aptos" panose="020B0004020202020204" pitchFamily="34" charset="0"/>
                        </a:rPr>
                        <a:t>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00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dirty="0">
                        <a:solidFill>
                          <a:srgbClr val="FF0000"/>
                        </a:solidFill>
                        <a:effectLst/>
                        <a:latin typeface="+mn-lt"/>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12503257"/>
                  </a:ext>
                </a:extLst>
              </a:tr>
              <a:tr h="227029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Aptos" panose="020B0004020202020204" pitchFamily="34" charset="0"/>
                        </a:rPr>
                        <a:t>SE</a:t>
                      </a:r>
                      <a:r>
                        <a:rPr lang="en-GB" sz="1600" b="0" i="1" u="none" strike="noStrike" dirty="0">
                          <a:solidFill>
                            <a:srgbClr val="000000"/>
                          </a:solidFill>
                          <a:effectLst/>
                          <a:latin typeface="Aptos" panose="020B0004020202020204" pitchFamily="34" charset="0"/>
                        </a:rPr>
                        <a:t>RVICE TRANFORMATION</a:t>
                      </a:r>
                    </a:p>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ctr">
                        <a:buNone/>
                      </a:pPr>
                      <a:r>
                        <a:rPr lang="en-GB" sz="1600" b="1" i="0" u="none" strike="noStrike" dirty="0">
                          <a:solidFill>
                            <a:srgbClr val="000000"/>
                          </a:solidFill>
                          <a:effectLst/>
                          <a:latin typeface="Aptos" panose="020B0004020202020204" pitchFamily="34" charset="0"/>
                        </a:rPr>
                        <a:t>Community by Design</a:t>
                      </a:r>
                    </a:p>
                  </a:txBody>
                  <a:tcPr marL="762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rtl="0" fontAlgn="t">
                        <a:buNone/>
                      </a:pPr>
                      <a:r>
                        <a:rPr lang="en-GB" sz="1600" b="1" i="0" u="none" strike="noStrike" dirty="0">
                          <a:solidFill>
                            <a:srgbClr val="000000"/>
                          </a:solidFill>
                          <a:effectLst/>
                          <a:latin typeface="Aptos" panose="020B0004020202020204" pitchFamily="34" charset="0"/>
                        </a:rPr>
                        <a:t>Participate in a pilot of a bespoke, community-based breathlessness pathway in one cluster which will inform and shape the rollout of a national service under a Once for Wales approach as part of 'Delivering Integrated Services'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r>
                        <a:rPr lang="en-GB" sz="1600" b="0" i="0" u="none" strike="noStrike" dirty="0">
                          <a:solidFill>
                            <a:srgbClr val="000000"/>
                          </a:solidFill>
                          <a:effectLst/>
                          <a:latin typeface="Aptos" panose="020B0004020202020204" pitchFamily="34" charset="0"/>
                        </a:rPr>
                        <a:t>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r>
                        <a:rPr lang="en-GB" sz="1600" b="0" i="0" u="none" strike="noStrike" dirty="0">
                          <a:solidFill>
                            <a:schemeClr val="tx1"/>
                          </a:solidFill>
                          <a:effectLst/>
                          <a:latin typeface="Aptos" panose="020B0004020202020204" pitchFamily="34" charset="0"/>
                        </a:rPr>
                        <a:t>Assess and manage patients experiencing chronic breathlessness, with no formal diagnosis, and identify an appropriate treatment pathway.</a:t>
                      </a: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6416806"/>
                  </a:ext>
                </a:extLst>
              </a:tr>
            </a:tbl>
          </a:graphicData>
        </a:graphic>
      </p:graphicFrame>
    </p:spTree>
    <p:extLst>
      <p:ext uri="{BB962C8B-B14F-4D97-AF65-F5344CB8AC3E}">
        <p14:creationId xmlns:p14="http://schemas.microsoft.com/office/powerpoint/2010/main" val="4213761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8316C-3ACC-7766-02CA-F9D6B770DC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1E34E-46D5-DF0E-2AB0-33F8AE22310E}"/>
              </a:ext>
            </a:extLst>
          </p:cNvPr>
          <p:cNvSpPr>
            <a:spLocks noGrp="1"/>
          </p:cNvSpPr>
          <p:nvPr>
            <p:ph type="title"/>
          </p:nvPr>
        </p:nvSpPr>
        <p:spPr>
          <a:xfrm>
            <a:off x="527844" y="320675"/>
            <a:ext cx="19247472" cy="685799"/>
          </a:xfrm>
        </p:spPr>
        <p:txBody>
          <a:bodyPr/>
          <a:lstStyle/>
          <a:p>
            <a:r>
              <a:rPr lang="en-US" sz="4000" b="1" dirty="0">
                <a:latin typeface="Aptos" panose="020B0004020202020204" pitchFamily="34" charset="0"/>
              </a:rPr>
              <a:t>Planned Care and Cancer System Plan Reporting</a:t>
            </a:r>
            <a:endParaRPr lang="en-US" sz="32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FF0E34FC-9198-565A-F36F-D1C2DAE74832}"/>
              </a:ext>
            </a:extLst>
          </p:cNvPr>
          <p:cNvGraphicFramePr>
            <a:graphicFrameLocks noGrp="1"/>
          </p:cNvGraphicFramePr>
          <p:nvPr>
            <p:ph idx="1"/>
            <p:extLst>
              <p:ext uri="{D42A27DB-BD31-4B8C-83A1-F6EECF244321}">
                <p14:modId xmlns:p14="http://schemas.microsoft.com/office/powerpoint/2010/main" val="1551289507"/>
              </p:ext>
            </p:extLst>
          </p:nvPr>
        </p:nvGraphicFramePr>
        <p:xfrm>
          <a:off x="554578" y="1033973"/>
          <a:ext cx="19023268" cy="6848240"/>
        </p:xfrm>
        <a:graphic>
          <a:graphicData uri="http://schemas.openxmlformats.org/drawingml/2006/table">
            <a:tbl>
              <a:tblPr/>
              <a:tblGrid>
                <a:gridCol w="506666">
                  <a:extLst>
                    <a:ext uri="{9D8B030D-6E8A-4147-A177-3AD203B41FA5}">
                      <a16:colId xmlns:a16="http://schemas.microsoft.com/office/drawing/2014/main" val="3339447279"/>
                    </a:ext>
                  </a:extLst>
                </a:gridCol>
                <a:gridCol w="2057400">
                  <a:extLst>
                    <a:ext uri="{9D8B030D-6E8A-4147-A177-3AD203B41FA5}">
                      <a16:colId xmlns:a16="http://schemas.microsoft.com/office/drawing/2014/main" val="2003408553"/>
                    </a:ext>
                  </a:extLst>
                </a:gridCol>
                <a:gridCol w="3999076">
                  <a:extLst>
                    <a:ext uri="{9D8B030D-6E8A-4147-A177-3AD203B41FA5}">
                      <a16:colId xmlns:a16="http://schemas.microsoft.com/office/drawing/2014/main" val="383004437"/>
                    </a:ext>
                  </a:extLst>
                </a:gridCol>
                <a:gridCol w="978798">
                  <a:extLst>
                    <a:ext uri="{9D8B030D-6E8A-4147-A177-3AD203B41FA5}">
                      <a16:colId xmlns:a16="http://schemas.microsoft.com/office/drawing/2014/main" val="1526595776"/>
                    </a:ext>
                  </a:extLst>
                </a:gridCol>
                <a:gridCol w="1607519">
                  <a:extLst>
                    <a:ext uri="{9D8B030D-6E8A-4147-A177-3AD203B41FA5}">
                      <a16:colId xmlns:a16="http://schemas.microsoft.com/office/drawing/2014/main" val="1593234012"/>
                    </a:ext>
                  </a:extLst>
                </a:gridCol>
                <a:gridCol w="1118274">
                  <a:extLst>
                    <a:ext uri="{9D8B030D-6E8A-4147-A177-3AD203B41FA5}">
                      <a16:colId xmlns:a16="http://schemas.microsoft.com/office/drawing/2014/main" val="671458212"/>
                    </a:ext>
                  </a:extLst>
                </a:gridCol>
                <a:gridCol w="2795685">
                  <a:extLst>
                    <a:ext uri="{9D8B030D-6E8A-4147-A177-3AD203B41FA5}">
                      <a16:colId xmlns:a16="http://schemas.microsoft.com/office/drawing/2014/main" val="499467720"/>
                    </a:ext>
                  </a:extLst>
                </a:gridCol>
                <a:gridCol w="1022945">
                  <a:extLst>
                    <a:ext uri="{9D8B030D-6E8A-4147-A177-3AD203B41FA5}">
                      <a16:colId xmlns:a16="http://schemas.microsoft.com/office/drawing/2014/main" val="685346739"/>
                    </a:ext>
                  </a:extLst>
                </a:gridCol>
                <a:gridCol w="1645635">
                  <a:extLst>
                    <a:ext uri="{9D8B030D-6E8A-4147-A177-3AD203B41FA5}">
                      <a16:colId xmlns:a16="http://schemas.microsoft.com/office/drawing/2014/main" val="2230593573"/>
                    </a:ext>
                  </a:extLst>
                </a:gridCol>
                <a:gridCol w="1645635">
                  <a:extLst>
                    <a:ext uri="{9D8B030D-6E8A-4147-A177-3AD203B41FA5}">
                      <a16:colId xmlns:a16="http://schemas.microsoft.com/office/drawing/2014/main" val="503944953"/>
                    </a:ext>
                  </a:extLst>
                </a:gridCol>
                <a:gridCol w="1645635">
                  <a:extLst>
                    <a:ext uri="{9D8B030D-6E8A-4147-A177-3AD203B41FA5}">
                      <a16:colId xmlns:a16="http://schemas.microsoft.com/office/drawing/2014/main" val="3272254650"/>
                    </a:ext>
                  </a:extLst>
                </a:gridCol>
              </a:tblGrid>
              <a:tr h="201102">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tx1"/>
                          </a:solidFill>
                          <a:effectLst/>
                          <a:latin typeface="+mn-lt"/>
                        </a:rPr>
                        <a:t>Outcomes</a:t>
                      </a:r>
                    </a:p>
                    <a:p>
                      <a:pPr algn="ctr" rtl="0" fontAlgn="ctr">
                        <a:buNone/>
                      </a:pPr>
                      <a:r>
                        <a:rPr lang="en-GB" sz="1600" b="1" i="0" u="none" strike="noStrike" dirty="0">
                          <a:solidFill>
                            <a:schemeClr val="tx1"/>
                          </a:solidFill>
                          <a:effectLst/>
                          <a:latin typeface="+mn-lt"/>
                        </a:rPr>
                        <a:t>Q1 Reporting </a:t>
                      </a:r>
                    </a:p>
                    <a:p>
                      <a:pPr algn="ctr" rtl="0" fontAlgn="ctr">
                        <a:buNone/>
                      </a:pPr>
                      <a:r>
                        <a:rPr lang="en-GB" sz="1600" b="1" i="0" u="none" strike="noStrike" dirty="0">
                          <a:solidFill>
                            <a:schemeClr val="tx1"/>
                          </a:solidFill>
                          <a:effectLs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47">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rgbClr val="FFFFFF"/>
                          </a:solidFill>
                          <a:effectLst/>
                          <a:latin typeface="+mn-lt"/>
                        </a:rPr>
                        <a:t>Q1</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tx1"/>
                          </a:solidFill>
                          <a:effectLst/>
                          <a:latin typeface="+mn-lt"/>
                        </a:rPr>
                        <a:t>Milestones Q1 Reporting</a:t>
                      </a:r>
                    </a:p>
                    <a:p>
                      <a:pPr algn="ctr" rtl="0" fontAlgn="t">
                        <a:buNone/>
                      </a:pPr>
                      <a:r>
                        <a:rPr lang="en-GB" sz="1600" b="1" i="0" u="none" strike="noStrike" dirty="0">
                          <a:solidFill>
                            <a:schemeClr val="tx1"/>
                          </a:solidFill>
                          <a:effectLs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97480">
                <a:tc row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Aptos" panose="020B0004020202020204" pitchFamily="34" charset="0"/>
                        </a:rPr>
                        <a:t>SE</a:t>
                      </a:r>
                      <a:r>
                        <a:rPr lang="en-GB" sz="1600" b="0" i="1" u="none" strike="noStrike" dirty="0">
                          <a:solidFill>
                            <a:srgbClr val="000000"/>
                          </a:solidFill>
                          <a:effectLst/>
                          <a:latin typeface="Aptos" panose="020B0004020202020204" pitchFamily="34" charset="0"/>
                        </a:rPr>
                        <a:t>RVICE TRANFORMATION</a:t>
                      </a:r>
                    </a:p>
                    <a:p>
                      <a:pPr algn="ctr" rtl="0" fontAlgn="ctr">
                        <a:buNone/>
                      </a:pPr>
                      <a:endParaRPr lang="en-GB" sz="1600" b="1" i="0"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a:noFill/>
                    </a:lnR>
                    <a:lnT w="635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rowSpan="3">
                  <a:txBody>
                    <a:bodyPr/>
                    <a:lstStyle/>
                    <a:p>
                      <a:pPr algn="ctr" rtl="0" fontAlgn="ctr">
                        <a:buNone/>
                      </a:pPr>
                      <a:r>
                        <a:rPr lang="en-GB" sz="1600" b="1" i="0" u="none" strike="noStrike" dirty="0">
                          <a:solidFill>
                            <a:srgbClr val="000000"/>
                          </a:solidFill>
                          <a:effectLst/>
                          <a:latin typeface="Aptos" panose="020B0004020202020204" pitchFamily="34" charset="0"/>
                        </a:rPr>
                        <a:t>Theatres Transformation Programme:</a:t>
                      </a:r>
                      <a:br>
                        <a:rPr lang="en-GB" sz="1600" b="1" i="0" u="none" strike="noStrike" dirty="0">
                          <a:solidFill>
                            <a:srgbClr val="000000"/>
                          </a:solidFill>
                          <a:effectLst/>
                          <a:latin typeface="Aptos" panose="020B0004020202020204" pitchFamily="34" charset="0"/>
                        </a:rPr>
                      </a:br>
                      <a:r>
                        <a:rPr lang="en-GB" sz="1600" b="1" i="0" u="none" strike="noStrike" dirty="0">
                          <a:solidFill>
                            <a:srgbClr val="000000"/>
                          </a:solidFill>
                          <a:effectLst/>
                          <a:latin typeface="Aptos" panose="020B0004020202020204" pitchFamily="34" charset="0"/>
                        </a:rPr>
                        <a:t>•Pre Surgical Pathway and Implementation of PROMAPP</a:t>
                      </a:r>
                    </a:p>
                  </a:txBody>
                  <a:tcPr marL="6350" marR="6350" marT="6350" marB="0" anchor="ctr">
                    <a:lnL w="6350"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buNone/>
                      </a:pPr>
                      <a:r>
                        <a:rPr lang="en-GB" sz="1600" b="1" i="0" u="none" strike="noStrike" dirty="0">
                          <a:solidFill>
                            <a:srgbClr val="000000"/>
                          </a:solidFill>
                          <a:effectLst/>
                          <a:latin typeface="Aptos" panose="020B0004020202020204" pitchFamily="34" charset="0"/>
                        </a:rPr>
                        <a:t>Programme Setup:</a:t>
                      </a:r>
                      <a:br>
                        <a:rPr lang="en-GB" sz="1600" b="1" i="0" u="none" strike="noStrike" dirty="0">
                          <a:solidFill>
                            <a:srgbClr val="000000"/>
                          </a:solidFill>
                          <a:effectLst/>
                          <a:latin typeface="Aptos" panose="020B0004020202020204" pitchFamily="34" charset="0"/>
                        </a:rPr>
                      </a:br>
                      <a:r>
                        <a:rPr lang="en-GB" sz="1600" b="1" i="0" u="none" strike="noStrike" dirty="0">
                          <a:solidFill>
                            <a:srgbClr val="000000"/>
                          </a:solidFill>
                          <a:effectLst/>
                          <a:latin typeface="Aptos" panose="020B0004020202020204" pitchFamily="34" charset="0"/>
                        </a:rPr>
                        <a:t>•</a:t>
                      </a:r>
                      <a:r>
                        <a:rPr lang="en-GB" sz="1600" b="0" i="0" u="none" strike="noStrike" dirty="0">
                          <a:solidFill>
                            <a:srgbClr val="000000"/>
                          </a:solidFill>
                          <a:effectLst/>
                          <a:latin typeface="Aptos" panose="020B0004020202020204" pitchFamily="34" charset="0"/>
                        </a:rPr>
                        <a:t>Agreed programme scope &amp; governance</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•Confirmed clinical &amp; operational leads</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•Baseline Health Care Engineering current-state mapping</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r>
                        <a:rPr lang="en-GB" sz="1600" b="0" i="0" u="none" strike="noStrike" dirty="0">
                          <a:solidFill>
                            <a:srgbClr val="000000"/>
                          </a:solidFill>
                          <a:effectLst/>
                          <a:latin typeface="Aptos" panose="020B0004020202020204" pitchFamily="34" charset="0"/>
                        </a:rPr>
                        <a:t>Programme initiation complete Q1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Programme initiation complete</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b">
                        <a:buFont typeface="Arial" panose="020B0604020202020204" pitchFamily="34" charset="0"/>
                        <a:buChar char="•"/>
                      </a:pPr>
                      <a:endParaRPr lang="en-GB" sz="1600" b="0"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3426607"/>
                  </a:ext>
                </a:extLst>
              </a:tr>
              <a:tr h="397480">
                <a:tc vMerge="1">
                  <a:txBody>
                    <a:bodyPr/>
                    <a:lstStyle/>
                    <a:p>
                      <a:endParaRPr lang="en-GB"/>
                    </a:p>
                  </a:txBody>
                  <a:tcPr/>
                </a:tc>
                <a:tc vMerge="1">
                  <a:txBody>
                    <a:bodyPr/>
                    <a:lstStyle/>
                    <a:p>
                      <a:endParaRPr lang="en-GB"/>
                    </a:p>
                  </a:txBody>
                  <a:tcP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fontAlgn="t">
                        <a:buNone/>
                      </a:pPr>
                      <a:r>
                        <a:rPr lang="en-GB" sz="1600" b="1" i="0" u="none" strike="noStrike" dirty="0">
                          <a:solidFill>
                            <a:srgbClr val="000000"/>
                          </a:solidFill>
                          <a:effectLst/>
                          <a:latin typeface="Aptos" panose="020B0004020202020204" pitchFamily="34" charset="0"/>
                        </a:rPr>
                        <a:t>Electronic Health Screening Questionnaire Implementation:</a:t>
                      </a:r>
                      <a:br>
                        <a:rPr lang="en-GB" sz="1600" b="1" i="0" u="none" strike="noStrike" dirty="0">
                          <a:solidFill>
                            <a:srgbClr val="000000"/>
                          </a:solidFill>
                          <a:effectLst/>
                          <a:latin typeface="Aptos" panose="020B0004020202020204" pitchFamily="34" charset="0"/>
                        </a:rPr>
                      </a:br>
                      <a:r>
                        <a:rPr lang="en-GB" sz="1600" b="1" i="0" u="none" strike="noStrike" dirty="0">
                          <a:solidFill>
                            <a:srgbClr val="000000"/>
                          </a:solidFill>
                          <a:effectLst/>
                          <a:latin typeface="Aptos" panose="020B0004020202020204" pitchFamily="34" charset="0"/>
                        </a:rPr>
                        <a:t>•</a:t>
                      </a:r>
                      <a:r>
                        <a:rPr lang="en-GB" sz="1600" b="0" i="0" u="none" strike="noStrike" dirty="0">
                          <a:solidFill>
                            <a:srgbClr val="000000"/>
                          </a:solidFill>
                          <a:effectLst/>
                          <a:latin typeface="Aptos" panose="020B0004020202020204" pitchFamily="34" charset="0"/>
                        </a:rPr>
                        <a:t>Procurement / approval of digital solution</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•Co‑designed digital questionnaire (clinical sign‑off)</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•Technical integration with WPAS/EPOA (where required)</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•Testing, training and comms plan</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•Go‑live</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rgbClr val="000000"/>
                          </a:solidFill>
                          <a:effectLst/>
                          <a:latin typeface="Aptos" panose="020B0004020202020204" pitchFamily="34" charset="0"/>
                        </a:rPr>
                        <a:t>By Q4</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Digital solution confirmed  March 2026</a:t>
                      </a:r>
                    </a:p>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Clinical content signed off March 2026</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Aptos Narrow"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Soft launch / pilot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Aptos Display"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Full roll-out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56699805"/>
                  </a:ext>
                </a:extLst>
              </a:tr>
              <a:tr h="397480">
                <a:tc vMerge="1">
                  <a:txBody>
                    <a:bodyPr/>
                    <a:lstStyle/>
                    <a:p>
                      <a:endParaRPr lang="en-GB"/>
                    </a:p>
                  </a:txBody>
                  <a:tcPr/>
                </a:tc>
                <a:tc vMerge="1">
                  <a:txBody>
                    <a:bodyPr/>
                    <a:lstStyle/>
                    <a:p>
                      <a:endParaRPr lang="en-GB"/>
                    </a:p>
                  </a:txBody>
                  <a:tcP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l" fontAlgn="t">
                        <a:buNone/>
                      </a:pPr>
                      <a:r>
                        <a:rPr lang="en-GB" sz="1600" b="1" i="0" u="none" strike="noStrike" dirty="0">
                          <a:solidFill>
                            <a:srgbClr val="000000"/>
                          </a:solidFill>
                          <a:effectLst/>
                          <a:latin typeface="Aptos" panose="020B0004020202020204" pitchFamily="34" charset="0"/>
                        </a:rPr>
                        <a:t>Pathway and Workforce Redesign</a:t>
                      </a:r>
                      <a:br>
                        <a:rPr lang="en-GB" sz="1600" b="1" i="0" u="none" strike="noStrike" dirty="0">
                          <a:solidFill>
                            <a:srgbClr val="000000"/>
                          </a:solidFill>
                          <a:effectLst/>
                          <a:latin typeface="Aptos" panose="020B0004020202020204" pitchFamily="34" charset="0"/>
                        </a:rPr>
                      </a:br>
                      <a:r>
                        <a:rPr lang="en-GB" sz="1600" b="1" i="0" u="none" strike="noStrike" dirty="0">
                          <a:solidFill>
                            <a:srgbClr val="000000"/>
                          </a:solidFill>
                          <a:effectLst/>
                          <a:latin typeface="Aptos" panose="020B0004020202020204" pitchFamily="34" charset="0"/>
                        </a:rPr>
                        <a:t>•</a:t>
                      </a:r>
                      <a:r>
                        <a:rPr lang="en-GB" sz="1600" b="0" i="0" u="none" strike="noStrike" dirty="0">
                          <a:solidFill>
                            <a:srgbClr val="000000"/>
                          </a:solidFill>
                          <a:effectLst/>
                          <a:latin typeface="Aptos" panose="020B0004020202020204" pitchFamily="34" charset="0"/>
                        </a:rPr>
                        <a:t>Current-state mapping (all specialties within the generic pre-assessment)</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•Future-state pathway with risk stratification</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•Standardised triage and optimisation criteria</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•Standard operating procedures (SOPs)</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•Workforce model for nurse-led / specialist-led clinics / Anaesthetics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600" b="0" i="0" u="none" strike="noStrike" dirty="0">
                          <a:solidFill>
                            <a:srgbClr val="000000"/>
                          </a:solidFill>
                          <a:effectLst/>
                          <a:latin typeface="Aptos" panose="020B0004020202020204" pitchFamily="34" charset="0"/>
                        </a:rPr>
                        <a:t>By Q4</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Process model designed March 2026</a:t>
                      </a:r>
                    </a:p>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Pilot with 1–2 specialties March 2026</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Aptos Narrow"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600" b="0" i="0" u="none" strike="noStrike">
                          <a:solidFill>
                            <a:srgbClr val="000000"/>
                          </a:solidFill>
                          <a:effectLst/>
                          <a:latin typeface="Aptos Narrow" panose="020B0004020202020204" pitchFamily="34" charset="0"/>
                        </a:rPr>
                        <a:t>Scale to full elective programme</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endParaRPr lang="en-GB" sz="1600" b="0" i="0" u="none" strike="noStrike" dirty="0">
                        <a:solidFill>
                          <a:srgbClr val="000000"/>
                        </a:solidFill>
                        <a:effectLst/>
                        <a:latin typeface="Aptos Narrow"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Narrow" panose="020B0004020202020204" pitchFamily="34" charset="0"/>
                        </a:rPr>
                        <a:t>Future-state design approved</a:t>
                      </a:r>
                      <a:br>
                        <a:rPr lang="en-GB" sz="1600" b="0" i="0" u="none" strike="noStrike" dirty="0">
                          <a:solidFill>
                            <a:srgbClr val="000000"/>
                          </a:solidFill>
                          <a:effectLst/>
                          <a:latin typeface="Aptos Narrow" panose="020B0004020202020204" pitchFamily="34" charset="0"/>
                        </a:rPr>
                      </a:br>
                      <a:r>
                        <a:rPr lang="en-GB" sz="1600" b="0" i="0" u="none" strike="noStrike" dirty="0">
                          <a:solidFill>
                            <a:srgbClr val="000000"/>
                          </a:solidFill>
                          <a:effectLst/>
                          <a:latin typeface="Aptos Narrow" panose="020B0004020202020204" pitchFamily="34" charset="0"/>
                        </a:rPr>
                        <a:t>SOPs signed off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04441230"/>
                  </a:ext>
                </a:extLst>
              </a:tr>
            </a:tbl>
          </a:graphicData>
        </a:graphic>
      </p:graphicFrame>
    </p:spTree>
    <p:extLst>
      <p:ext uri="{BB962C8B-B14F-4D97-AF65-F5344CB8AC3E}">
        <p14:creationId xmlns:p14="http://schemas.microsoft.com/office/powerpoint/2010/main" val="3628666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AF5E1-9041-D61E-0453-6C2C8BE5AD4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DA6068F-6021-8787-ABCF-2B437995919F}"/>
              </a:ext>
            </a:extLst>
          </p:cNvPr>
          <p:cNvSpPr>
            <a:spLocks noGrp="1"/>
          </p:cNvSpPr>
          <p:nvPr>
            <p:ph type="title"/>
          </p:nvPr>
        </p:nvSpPr>
        <p:spPr>
          <a:xfrm>
            <a:off x="925794" y="320675"/>
            <a:ext cx="15011267" cy="773139"/>
          </a:xfrm>
        </p:spPr>
        <p:txBody>
          <a:bodyPr/>
          <a:lstStyle/>
          <a:p>
            <a:r>
              <a:rPr lang="en-GB" b="1" dirty="0"/>
              <a:t>THE ASK </a:t>
            </a:r>
          </a:p>
        </p:txBody>
      </p:sp>
      <p:sp>
        <p:nvSpPr>
          <p:cNvPr id="4" name="Content Placeholder 3">
            <a:extLst>
              <a:ext uri="{FF2B5EF4-FFF2-40B4-BE49-F238E27FC236}">
                <a16:creationId xmlns:a16="http://schemas.microsoft.com/office/drawing/2014/main" id="{D75FF3EB-15DA-03D6-59FF-1A8C2F5A8767}"/>
              </a:ext>
            </a:extLst>
          </p:cNvPr>
          <p:cNvSpPr>
            <a:spLocks noGrp="1"/>
          </p:cNvSpPr>
          <p:nvPr>
            <p:ph idx="1"/>
          </p:nvPr>
        </p:nvSpPr>
        <p:spPr>
          <a:xfrm>
            <a:off x="925794" y="1093814"/>
            <a:ext cx="18499650" cy="9590061"/>
          </a:xfrm>
          <a:solidFill>
            <a:schemeClr val="bg1"/>
          </a:solidFill>
        </p:spPr>
        <p:txBody>
          <a:bodyPr/>
          <a:lstStyle/>
          <a:p>
            <a:pPr marL="342900" indent="-342900" defTabSz="1507937">
              <a:spcAft>
                <a:spcPts val="1319"/>
              </a:spcAft>
              <a:buFont typeface="Arial" panose="020B0604020202020204" pitchFamily="34" charset="0"/>
              <a:buChar char="•"/>
            </a:pPr>
            <a:r>
              <a:rPr lang="en-GB" sz="2400" kern="100" dirty="0">
                <a:latin typeface="Aptos" panose="020B0004020202020204" pitchFamily="34" charset="0"/>
                <a:ea typeface="Times New Roman" panose="02020603050405020304" pitchFamily="18" charset="0"/>
              </a:rPr>
              <a:t>These slides will form the </a:t>
            </a:r>
            <a:r>
              <a:rPr lang="en-GB" sz="2400" b="1" kern="100" dirty="0">
                <a:latin typeface="Aptos" panose="020B0004020202020204" pitchFamily="34" charset="0"/>
                <a:ea typeface="Times New Roman" panose="02020603050405020304" pitchFamily="18" charset="0"/>
              </a:rPr>
              <a:t>Q1 Data Pack </a:t>
            </a:r>
            <a:r>
              <a:rPr lang="en-GB" sz="2400" kern="100" dirty="0">
                <a:latin typeface="Aptos" panose="020B0004020202020204" pitchFamily="34" charset="0"/>
                <a:ea typeface="Times New Roman" panose="02020603050405020304" pitchFamily="18" charset="0"/>
              </a:rPr>
              <a:t>which will be issued with IPPR papers for meeting on 23</a:t>
            </a:r>
            <a:r>
              <a:rPr lang="en-GB" sz="2400" kern="100" baseline="30000" dirty="0">
                <a:latin typeface="Aptos" panose="020B0004020202020204" pitchFamily="34" charset="0"/>
                <a:ea typeface="Times New Roman" panose="02020603050405020304" pitchFamily="18" charset="0"/>
              </a:rPr>
              <a:t>rd</a:t>
            </a:r>
            <a:r>
              <a:rPr lang="en-GB" sz="2400" kern="100" dirty="0">
                <a:latin typeface="Aptos" panose="020B0004020202020204" pitchFamily="34" charset="0"/>
                <a:ea typeface="Times New Roman" panose="02020603050405020304" pitchFamily="18" charset="0"/>
              </a:rPr>
              <a:t> July.</a:t>
            </a:r>
          </a:p>
          <a:p>
            <a:pPr marL="342900" indent="-342900" defTabSz="1507937">
              <a:spcAft>
                <a:spcPts val="1319"/>
              </a:spcAft>
              <a:buFont typeface="Arial" panose="020B0604020202020204" pitchFamily="34" charset="0"/>
              <a:buChar char="•"/>
            </a:pPr>
            <a:r>
              <a:rPr lang="en-GB" sz="2400" kern="100" dirty="0">
                <a:latin typeface="Aptos" panose="020B0004020202020204" pitchFamily="34" charset="0"/>
                <a:ea typeface="Times New Roman" panose="02020603050405020304" pitchFamily="18" charset="0"/>
              </a:rPr>
              <a:t>Information has been extracted from the latest versions of System Programme Plans as shared with Planning, showing the agreed  Plan Priorities (Schemes/ Projects), the Delivery Actions (Deliverables for 26/27) and their associated Outcomes and Milestones. Leads are asked to fully populate any missing information, as part of this request.</a:t>
            </a:r>
          </a:p>
          <a:p>
            <a:pPr marL="342900" indent="-342900" defTabSz="1507937">
              <a:spcAft>
                <a:spcPts val="1319"/>
              </a:spcAft>
              <a:buFont typeface="Arial" panose="020B0604020202020204" pitchFamily="34" charset="0"/>
              <a:buChar char="•"/>
            </a:pPr>
            <a:r>
              <a:rPr lang="en-GB" sz="2400" kern="100" dirty="0">
                <a:latin typeface="Aptos" panose="020B0004020202020204" pitchFamily="34" charset="0"/>
                <a:ea typeface="Times New Roman" panose="02020603050405020304" pitchFamily="18" charset="0"/>
              </a:rPr>
              <a:t>For their respective areas, System Leads are asked to </a:t>
            </a:r>
            <a:r>
              <a:rPr lang="en-GB" sz="2400" b="1" kern="100" dirty="0">
                <a:latin typeface="Aptos" panose="020B0004020202020204" pitchFamily="34" charset="0"/>
                <a:ea typeface="Times New Roman" panose="02020603050405020304" pitchFamily="18" charset="0"/>
              </a:rPr>
              <a:t>complete the RAG status (see definitions below) at Q1 for all listed Priorities and Delivery Actions</a:t>
            </a:r>
            <a:r>
              <a:rPr lang="en-GB" sz="2400" kern="100" dirty="0">
                <a:latin typeface="Aptos" panose="020B0004020202020204" pitchFamily="34" charset="0"/>
                <a:ea typeface="Times New Roman" panose="02020603050405020304" pitchFamily="18" charset="0"/>
              </a:rPr>
              <a:t>. These should be as reported through the relevant Programme Boards in the period:</a:t>
            </a:r>
          </a:p>
          <a:p>
            <a:pPr marL="673202" lvl="1" indent="-457200" defTabSz="1507937">
              <a:spcAft>
                <a:spcPts val="1319"/>
              </a:spcAft>
              <a:buFont typeface="Courier New" panose="02070309020205020404" pitchFamily="49" charset="0"/>
              <a:buChar char="o"/>
            </a:pPr>
            <a:r>
              <a:rPr lang="en-GB" sz="2400" kern="100" dirty="0">
                <a:latin typeface="Aptos" panose="020B0004020202020204" pitchFamily="34" charset="0"/>
                <a:ea typeface="Times New Roman" panose="02020603050405020304" pitchFamily="18" charset="0"/>
              </a:rPr>
              <a:t>Outcomes (</a:t>
            </a:r>
            <a:r>
              <a:rPr lang="en-GB" sz="2400" i="1" kern="100" dirty="0">
                <a:latin typeface="Aptos" panose="020B0004020202020204" pitchFamily="34" charset="0"/>
                <a:ea typeface="Times New Roman" panose="02020603050405020304" pitchFamily="18" charset="0"/>
              </a:rPr>
              <a:t>the measures / metrics  demonstrating if the expected performance associated with the Delivery Action is On Track / Off Track</a:t>
            </a:r>
            <a:r>
              <a:rPr lang="en-GB" sz="2400" kern="100" dirty="0">
                <a:latin typeface="Aptos" panose="020B0004020202020204" pitchFamily="34" charset="0"/>
                <a:ea typeface="Times New Roman" panose="02020603050405020304" pitchFamily="18" charset="0"/>
              </a:rPr>
              <a:t>) </a:t>
            </a:r>
          </a:p>
          <a:p>
            <a:pPr marL="673202" lvl="1" indent="-457200" defTabSz="1507937">
              <a:spcAft>
                <a:spcPts val="1319"/>
              </a:spcAft>
              <a:buFont typeface="Courier New" panose="02070309020205020404" pitchFamily="49" charset="0"/>
              <a:buChar char="o"/>
            </a:pPr>
            <a:r>
              <a:rPr lang="en-GB" sz="2400" kern="100" dirty="0">
                <a:latin typeface="Aptos" panose="020B0004020202020204" pitchFamily="34" charset="0"/>
                <a:ea typeface="Times New Roman" panose="02020603050405020304" pitchFamily="18" charset="0"/>
              </a:rPr>
              <a:t>Milestones (</a:t>
            </a:r>
            <a:r>
              <a:rPr lang="en-GB" sz="2400" i="1" kern="100" dirty="0">
                <a:latin typeface="Aptos" panose="020B0004020202020204" pitchFamily="34" charset="0"/>
                <a:ea typeface="Times New Roman" panose="02020603050405020304" pitchFamily="18" charset="0"/>
              </a:rPr>
              <a:t>what will be achieved by each quarter, demonstrating if delivery action is On Track / Off Track</a:t>
            </a:r>
            <a:r>
              <a:rPr lang="en-GB" sz="2400" kern="100" dirty="0">
                <a:latin typeface="Aptos" panose="020B0004020202020204" pitchFamily="34" charset="0"/>
                <a:ea typeface="Times New Roman" panose="02020603050405020304" pitchFamily="18" charset="0"/>
              </a:rPr>
              <a:t>)</a:t>
            </a:r>
          </a:p>
          <a:p>
            <a:pPr lvl="1" indent="0" defTabSz="1507937">
              <a:spcAft>
                <a:spcPts val="1319"/>
              </a:spcAft>
              <a:buNone/>
            </a:pPr>
            <a:r>
              <a:rPr lang="en-GB" sz="2400" kern="100" dirty="0">
                <a:latin typeface="Aptos" panose="020B0004020202020204" pitchFamily="34" charset="0"/>
                <a:ea typeface="Times New Roman" panose="02020603050405020304" pitchFamily="18" charset="0"/>
              </a:rPr>
              <a:t>RAG Status definitions:</a:t>
            </a:r>
          </a:p>
          <a:p>
            <a:pPr marL="898525" indent="-277813">
              <a:buFont typeface="Wingdings" panose="05000000000000000000" pitchFamily="2" charset="2"/>
              <a:buChar char="§"/>
              <a:tabLst>
                <a:tab pos="806450" algn="l"/>
                <a:tab pos="1162050" algn="l"/>
              </a:tabLst>
            </a:pPr>
            <a:r>
              <a:rPr lang="en-GB" sz="2400" b="1" dirty="0">
                <a:highlight>
                  <a:srgbClr val="00FF00"/>
                </a:highlight>
                <a:latin typeface="Aptos" panose="020B0004020202020204" pitchFamily="34" charset="0"/>
              </a:rPr>
              <a:t>ON TRACK </a:t>
            </a:r>
            <a:r>
              <a:rPr lang="en-GB" sz="2400" b="1" dirty="0">
                <a:latin typeface="Aptos" panose="020B0004020202020204" pitchFamily="34" charset="0"/>
              </a:rPr>
              <a:t>– Action progressing as planned / to agreed timelines/ in line with expected performance</a:t>
            </a:r>
            <a:endParaRPr lang="en-GB" sz="2400" dirty="0">
              <a:latin typeface="Aptos" panose="020B0004020202020204" pitchFamily="34" charset="0"/>
            </a:endParaRPr>
          </a:p>
          <a:p>
            <a:pPr marL="898525" indent="-277813">
              <a:buFont typeface="Wingdings" panose="05000000000000000000" pitchFamily="2" charset="2"/>
              <a:buChar char="§"/>
              <a:tabLst>
                <a:tab pos="806450" algn="l"/>
                <a:tab pos="1162050" algn="l"/>
              </a:tabLst>
            </a:pPr>
            <a:r>
              <a:rPr lang="en-GB" sz="2400" b="1" dirty="0">
                <a:highlight>
                  <a:srgbClr val="FFD550"/>
                </a:highlight>
                <a:latin typeface="Aptos" panose="020B0004020202020204" pitchFamily="34" charset="0"/>
              </a:rPr>
              <a:t>OFF TRACK </a:t>
            </a:r>
            <a:r>
              <a:rPr lang="en-GB" sz="2400" b="1" dirty="0">
                <a:latin typeface="Aptos" panose="020B0004020202020204" pitchFamily="34" charset="0"/>
              </a:rPr>
              <a:t>– Action not progressing as planned / to agreed timelines/ in line with expected performance; however management of issues/ mitigating actions are in place </a:t>
            </a:r>
            <a:endParaRPr lang="en-GB" sz="2400" dirty="0">
              <a:latin typeface="Aptos" panose="020B0004020202020204" pitchFamily="34" charset="0"/>
            </a:endParaRPr>
          </a:p>
          <a:p>
            <a:pPr marL="898525" indent="-277813">
              <a:buFont typeface="Wingdings" panose="05000000000000000000" pitchFamily="2" charset="2"/>
              <a:buChar char="§"/>
              <a:tabLst>
                <a:tab pos="806450" algn="l"/>
                <a:tab pos="1162050" algn="l"/>
              </a:tabLst>
            </a:pPr>
            <a:r>
              <a:rPr lang="en-GB" sz="2400" b="1" dirty="0">
                <a:highlight>
                  <a:srgbClr val="FF0000"/>
                </a:highlight>
                <a:latin typeface="Aptos" panose="020B0004020202020204" pitchFamily="34" charset="0"/>
              </a:rPr>
              <a:t>OFF TRACK </a:t>
            </a:r>
            <a:r>
              <a:rPr lang="en-GB" sz="2400" b="1" dirty="0">
                <a:latin typeface="Aptos" panose="020B0004020202020204" pitchFamily="34" charset="0"/>
              </a:rPr>
              <a:t>– Action not progressing as planned / to agreed timelines/ in line with expected performance; there is significant issue(s) which require escalating</a:t>
            </a:r>
            <a:endParaRPr lang="en-GB" sz="2400" dirty="0">
              <a:latin typeface="Aptos" panose="020B0004020202020204" pitchFamily="34" charset="0"/>
            </a:endParaRPr>
          </a:p>
          <a:p>
            <a:pPr marL="342900" indent="-342900" defTabSz="1507937">
              <a:spcAft>
                <a:spcPts val="1319"/>
              </a:spcAft>
              <a:buFont typeface="Arial" panose="020B0604020202020204" pitchFamily="34" charset="0"/>
              <a:buChar char="•"/>
            </a:pPr>
            <a:r>
              <a:rPr lang="en-GB" sz="2400" kern="100" dirty="0">
                <a:latin typeface="Aptos" panose="020B0004020202020204" pitchFamily="34" charset="0"/>
                <a:ea typeface="Times New Roman" panose="02020603050405020304" pitchFamily="18" charset="0"/>
              </a:rPr>
              <a:t>If reporting Off Track (Amber or Red), System Leads need to list the reasons why, the mitigating action being progress, and/or issues for escalating to Exec Board.</a:t>
            </a:r>
          </a:p>
          <a:p>
            <a:pPr marL="342900" indent="-342900" defTabSz="1507937">
              <a:spcAft>
                <a:spcPts val="1319"/>
              </a:spcAft>
              <a:buFont typeface="Arial" panose="020B0604020202020204" pitchFamily="34" charset="0"/>
              <a:buChar char="•"/>
            </a:pPr>
            <a:r>
              <a:rPr lang="en-GB" sz="2400" kern="100" dirty="0">
                <a:latin typeface="Aptos" panose="020B0004020202020204" pitchFamily="34" charset="0"/>
                <a:ea typeface="Times New Roman" panose="02020603050405020304" pitchFamily="18" charset="0"/>
              </a:rPr>
              <a:t>Performance Team will compile the summary Q1 reporting on Key System Performance Measures against the agreed trajectories, e.g. the Ministerial Delivery Expectations, TI/Escalation measures </a:t>
            </a:r>
          </a:p>
          <a:p>
            <a:pPr defTabSz="1507937">
              <a:spcAft>
                <a:spcPts val="1319"/>
              </a:spcAft>
            </a:pPr>
            <a:endParaRPr lang="en-GB" sz="2400" i="1" kern="100" dirty="0">
              <a:latin typeface="+mn-lt"/>
              <a:ea typeface="Times New Roman" panose="02020603050405020304" pitchFamily="18" charset="0"/>
            </a:endParaRPr>
          </a:p>
          <a:p>
            <a:pPr defTabSz="1507937">
              <a:spcAft>
                <a:spcPts val="1319"/>
              </a:spcAft>
            </a:pPr>
            <a:endParaRPr lang="en-GB" sz="2400" kern="100" dirty="0">
              <a:latin typeface="+mn-lt"/>
              <a:ea typeface="Times New Roman" panose="02020603050405020304" pitchFamily="18" charset="0"/>
            </a:endParaRPr>
          </a:p>
          <a:p>
            <a:pPr defTabSz="1507937">
              <a:spcAft>
                <a:spcPts val="1319"/>
              </a:spcAft>
            </a:pPr>
            <a:endParaRPr lang="en-GB" sz="2800" kern="100" dirty="0">
              <a:latin typeface="+mn-lt"/>
              <a:ea typeface="Times New Roman" panose="02020603050405020304" pitchFamily="18" charset="0"/>
            </a:endParaRPr>
          </a:p>
          <a:p>
            <a:pPr marL="471230" indent="-471230" defTabSz="1507937">
              <a:spcAft>
                <a:spcPts val="1319"/>
              </a:spcAft>
              <a:buFont typeface="Arial" panose="020B0604020202020204" pitchFamily="34" charset="0"/>
              <a:buChar char="•"/>
            </a:pPr>
            <a:endParaRPr lang="en-GB" sz="2800" b="0" kern="100" dirty="0">
              <a:latin typeface="+mn-lt"/>
            </a:endParaRPr>
          </a:p>
          <a:p>
            <a:pPr marL="471230" indent="-471230" defTabSz="1507937">
              <a:spcAft>
                <a:spcPts val="1319"/>
              </a:spcAft>
              <a:buFont typeface="Arial" panose="020B0604020202020204" pitchFamily="34" charset="0"/>
              <a:buChar char="•"/>
            </a:pPr>
            <a:endParaRPr lang="en-GB" sz="2800" b="0" dirty="0">
              <a:latin typeface="+mn-lt"/>
            </a:endParaRPr>
          </a:p>
          <a:p>
            <a:pPr marL="471230" lvl="2" indent="-471230">
              <a:buFont typeface="Arial" panose="020B0604020202020204" pitchFamily="34" charset="0"/>
              <a:buChar char="•"/>
            </a:pPr>
            <a:endParaRPr lang="en-GB" sz="2639" b="0" dirty="0"/>
          </a:p>
          <a:p>
            <a:pPr lvl="5" indent="0">
              <a:buNone/>
            </a:pPr>
            <a:endParaRPr lang="en-GB" sz="2309" dirty="0">
              <a:solidFill>
                <a:schemeClr val="tx2">
                  <a:lumMod val="90000"/>
                  <a:lumOff val="10000"/>
                </a:schemeClr>
              </a:solidFill>
            </a:endParaRPr>
          </a:p>
          <a:p>
            <a:pPr marL="471230" lvl="2" indent="-471230">
              <a:buFont typeface="Arial" panose="020B0604020202020204" pitchFamily="34" charset="0"/>
              <a:buChar char="•"/>
            </a:pPr>
            <a:endParaRPr lang="en-GB" sz="2639" dirty="0"/>
          </a:p>
          <a:p>
            <a:pPr lvl="2"/>
            <a:endParaRPr lang="en-GB" sz="2639" dirty="0"/>
          </a:p>
          <a:p>
            <a:pPr marL="471230" lvl="2" indent="-471230">
              <a:buFont typeface="Arial" panose="020B0604020202020204" pitchFamily="34" charset="0"/>
              <a:buChar char="•"/>
            </a:pPr>
            <a:endParaRPr lang="en-GB" sz="2639" dirty="0"/>
          </a:p>
          <a:p>
            <a:pPr marL="471230" lvl="2" indent="-471230"/>
            <a:endParaRPr lang="en-GB" sz="2639" dirty="0"/>
          </a:p>
        </p:txBody>
      </p:sp>
    </p:spTree>
    <p:extLst>
      <p:ext uri="{BB962C8B-B14F-4D97-AF65-F5344CB8AC3E}">
        <p14:creationId xmlns:p14="http://schemas.microsoft.com/office/powerpoint/2010/main" val="29831143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991AB-2C04-BCF7-923D-72C12B6744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551FBF-F6EA-519A-269E-61CA3B202BAE}"/>
              </a:ext>
            </a:extLst>
          </p:cNvPr>
          <p:cNvSpPr>
            <a:spLocks noGrp="1"/>
          </p:cNvSpPr>
          <p:nvPr>
            <p:ph type="title"/>
          </p:nvPr>
        </p:nvSpPr>
        <p:spPr>
          <a:xfrm>
            <a:off x="527844" y="320675"/>
            <a:ext cx="19247472" cy="685799"/>
          </a:xfrm>
        </p:spPr>
        <p:txBody>
          <a:bodyPr/>
          <a:lstStyle/>
          <a:p>
            <a:r>
              <a:rPr lang="en-US" sz="4000" b="1" dirty="0">
                <a:latin typeface="Aptos" panose="020B0004020202020204" pitchFamily="34" charset="0"/>
              </a:rPr>
              <a:t>Planned Care and Cancer System Plan Reporting</a:t>
            </a:r>
            <a:endParaRPr lang="en-US" sz="32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17933F4F-067D-CAD7-133C-E26508CE8697}"/>
              </a:ext>
            </a:extLst>
          </p:cNvPr>
          <p:cNvGraphicFramePr>
            <a:graphicFrameLocks noGrp="1"/>
          </p:cNvGraphicFramePr>
          <p:nvPr>
            <p:ph idx="1"/>
            <p:extLst>
              <p:ext uri="{D42A27DB-BD31-4B8C-83A1-F6EECF244321}">
                <p14:modId xmlns:p14="http://schemas.microsoft.com/office/powerpoint/2010/main" val="1077394588"/>
              </p:ext>
            </p:extLst>
          </p:nvPr>
        </p:nvGraphicFramePr>
        <p:xfrm>
          <a:off x="554578" y="1033973"/>
          <a:ext cx="19023268" cy="8782415"/>
        </p:xfrm>
        <a:graphic>
          <a:graphicData uri="http://schemas.openxmlformats.org/drawingml/2006/table">
            <a:tbl>
              <a:tblPr/>
              <a:tblGrid>
                <a:gridCol w="506666">
                  <a:extLst>
                    <a:ext uri="{9D8B030D-6E8A-4147-A177-3AD203B41FA5}">
                      <a16:colId xmlns:a16="http://schemas.microsoft.com/office/drawing/2014/main" val="3339447279"/>
                    </a:ext>
                  </a:extLst>
                </a:gridCol>
                <a:gridCol w="3024164">
                  <a:extLst>
                    <a:ext uri="{9D8B030D-6E8A-4147-A177-3AD203B41FA5}">
                      <a16:colId xmlns:a16="http://schemas.microsoft.com/office/drawing/2014/main" val="2003408553"/>
                    </a:ext>
                  </a:extLst>
                </a:gridCol>
                <a:gridCol w="3032312">
                  <a:extLst>
                    <a:ext uri="{9D8B030D-6E8A-4147-A177-3AD203B41FA5}">
                      <a16:colId xmlns:a16="http://schemas.microsoft.com/office/drawing/2014/main" val="383004437"/>
                    </a:ext>
                  </a:extLst>
                </a:gridCol>
                <a:gridCol w="978798">
                  <a:extLst>
                    <a:ext uri="{9D8B030D-6E8A-4147-A177-3AD203B41FA5}">
                      <a16:colId xmlns:a16="http://schemas.microsoft.com/office/drawing/2014/main" val="1526595776"/>
                    </a:ext>
                  </a:extLst>
                </a:gridCol>
                <a:gridCol w="1607519">
                  <a:extLst>
                    <a:ext uri="{9D8B030D-6E8A-4147-A177-3AD203B41FA5}">
                      <a16:colId xmlns:a16="http://schemas.microsoft.com/office/drawing/2014/main" val="1593234012"/>
                    </a:ext>
                  </a:extLst>
                </a:gridCol>
                <a:gridCol w="1118274">
                  <a:extLst>
                    <a:ext uri="{9D8B030D-6E8A-4147-A177-3AD203B41FA5}">
                      <a16:colId xmlns:a16="http://schemas.microsoft.com/office/drawing/2014/main" val="671458212"/>
                    </a:ext>
                  </a:extLst>
                </a:gridCol>
                <a:gridCol w="2795685">
                  <a:extLst>
                    <a:ext uri="{9D8B030D-6E8A-4147-A177-3AD203B41FA5}">
                      <a16:colId xmlns:a16="http://schemas.microsoft.com/office/drawing/2014/main" val="499467720"/>
                    </a:ext>
                  </a:extLst>
                </a:gridCol>
                <a:gridCol w="1022945">
                  <a:extLst>
                    <a:ext uri="{9D8B030D-6E8A-4147-A177-3AD203B41FA5}">
                      <a16:colId xmlns:a16="http://schemas.microsoft.com/office/drawing/2014/main" val="685346739"/>
                    </a:ext>
                  </a:extLst>
                </a:gridCol>
                <a:gridCol w="1645635">
                  <a:extLst>
                    <a:ext uri="{9D8B030D-6E8A-4147-A177-3AD203B41FA5}">
                      <a16:colId xmlns:a16="http://schemas.microsoft.com/office/drawing/2014/main" val="2230593573"/>
                    </a:ext>
                  </a:extLst>
                </a:gridCol>
                <a:gridCol w="1645635">
                  <a:extLst>
                    <a:ext uri="{9D8B030D-6E8A-4147-A177-3AD203B41FA5}">
                      <a16:colId xmlns:a16="http://schemas.microsoft.com/office/drawing/2014/main" val="503944953"/>
                    </a:ext>
                  </a:extLst>
                </a:gridCol>
                <a:gridCol w="1645635">
                  <a:extLst>
                    <a:ext uri="{9D8B030D-6E8A-4147-A177-3AD203B41FA5}">
                      <a16:colId xmlns:a16="http://schemas.microsoft.com/office/drawing/2014/main" val="3272254650"/>
                    </a:ext>
                  </a:extLst>
                </a:gridCol>
              </a:tblGrid>
              <a:tr h="201102">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tx1"/>
                          </a:solidFill>
                          <a:effectLst/>
                          <a:latin typeface="+mn-lt"/>
                        </a:rPr>
                        <a:t>Outcomes</a:t>
                      </a:r>
                    </a:p>
                    <a:p>
                      <a:pPr algn="ctr" rtl="0" fontAlgn="ctr">
                        <a:buNone/>
                      </a:pPr>
                      <a:r>
                        <a:rPr lang="en-GB" sz="1600" b="1" i="0" u="none" strike="noStrike" dirty="0">
                          <a:solidFill>
                            <a:schemeClr val="tx1"/>
                          </a:solidFill>
                          <a:effectLst/>
                          <a:latin typeface="+mn-lt"/>
                        </a:rPr>
                        <a:t>Q1 Reporting </a:t>
                      </a:r>
                    </a:p>
                    <a:p>
                      <a:pPr algn="ctr" rtl="0" fontAlgn="ctr">
                        <a:buNone/>
                      </a:pPr>
                      <a:r>
                        <a:rPr lang="en-GB" sz="1600" b="1" i="0" u="none" strike="noStrike" dirty="0">
                          <a:solidFill>
                            <a:schemeClr val="tx1"/>
                          </a:solidFill>
                          <a:effectLs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47">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rgbClr val="FFFFFF"/>
                          </a:solidFill>
                          <a:effectLst/>
                          <a:latin typeface="+mn-lt"/>
                        </a:rPr>
                        <a:t>Q1</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tx1"/>
                          </a:solidFill>
                          <a:effectLst/>
                          <a:latin typeface="+mn-lt"/>
                        </a:rPr>
                        <a:t>Milestones Q1 Reporting</a:t>
                      </a:r>
                    </a:p>
                    <a:p>
                      <a:pPr algn="ctr" rtl="0" fontAlgn="t">
                        <a:buNone/>
                      </a:pPr>
                      <a:r>
                        <a:rPr lang="en-GB" sz="1600" b="1" i="0" u="none" strike="noStrike" dirty="0">
                          <a:solidFill>
                            <a:schemeClr val="tx1"/>
                          </a:solidFill>
                          <a:effectLs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97480">
                <a:tc rowSpan="8">
                  <a:txBody>
                    <a:bodyPr/>
                    <a:lstStyle/>
                    <a:p>
                      <a:pPr algn="ctr" rtl="0" fontAlgn="ctr">
                        <a:buNone/>
                      </a:pPr>
                      <a:r>
                        <a:rPr lang="en-GB" sz="1600" b="0" i="0" u="none" strike="noStrike" dirty="0">
                          <a:solidFill>
                            <a:srgbClr val="000000"/>
                          </a:solidFill>
                          <a:effectLst/>
                          <a:latin typeface="Aptos" panose="020B0004020202020204" pitchFamily="34" charset="0"/>
                        </a:rPr>
                        <a:t>SE</a:t>
                      </a:r>
                      <a:r>
                        <a:rPr lang="en-GB" sz="1600" b="0" i="1" u="none" strike="noStrike" dirty="0">
                          <a:solidFill>
                            <a:srgbClr val="000000"/>
                          </a:solidFill>
                          <a:effectLst/>
                          <a:latin typeface="Aptos" panose="020B0004020202020204" pitchFamily="34" charset="0"/>
                        </a:rPr>
                        <a:t>RVICE TRANFORMATION</a:t>
                      </a: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solidFill>
                      <a:schemeClr val="accent2">
                        <a:lumMod val="20000"/>
                        <a:lumOff val="80000"/>
                      </a:schemeClr>
                    </a:solidFill>
                  </a:tcPr>
                </a:tc>
                <a:tc>
                  <a:txBody>
                    <a:bodyPr/>
                    <a:lstStyle/>
                    <a:p>
                      <a:pPr algn="ctr" rtl="0" fontAlgn="ctr">
                        <a:buNone/>
                      </a:pPr>
                      <a:r>
                        <a:rPr lang="en-GB" sz="1600" b="1" i="0" u="none" strike="noStrike" dirty="0">
                          <a:solidFill>
                            <a:srgbClr val="000000"/>
                          </a:solidFill>
                          <a:effectLst/>
                          <a:latin typeface="Aptos" panose="020B0004020202020204" pitchFamily="34" charset="0"/>
                        </a:rPr>
                        <a:t>Diagnostics Transformation Programme</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buNone/>
                      </a:pPr>
                      <a:r>
                        <a:rPr lang="en-GB" sz="1600" b="0" i="0" u="none" strike="noStrike" dirty="0">
                          <a:solidFill>
                            <a:srgbClr val="000000"/>
                          </a:solidFill>
                          <a:effectLst/>
                          <a:latin typeface="Aptos" panose="020B0004020202020204" pitchFamily="34" charset="0"/>
                        </a:rPr>
                        <a:t> </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Establish Diagnostics Board and confirm scope/ delivery plans for 26/27 </a:t>
                      </a: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600" dirty="0"/>
                        <a:t>Progress diagnostics transformation programme</a:t>
                      </a: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397480">
                <a:tc vMerge="1">
                  <a:txBody>
                    <a:bodyPr/>
                    <a:lstStyle/>
                    <a:p>
                      <a:endParaRPr lang="en-GB"/>
                    </a:p>
                  </a:txBody>
                  <a:tcPr/>
                </a:tc>
                <a:tc rowSpan="3">
                  <a:txBody>
                    <a:bodyPr/>
                    <a:lstStyle/>
                    <a:p>
                      <a:pPr algn="ctr" rtl="0" fontAlgn="ctr">
                        <a:buNone/>
                      </a:pPr>
                      <a:r>
                        <a:rPr lang="en-GB" sz="1600" b="1" i="0" u="none" strike="noStrike" dirty="0">
                          <a:solidFill>
                            <a:srgbClr val="000000"/>
                          </a:solidFill>
                          <a:effectLst/>
                          <a:latin typeface="Aptos" panose="020B0004020202020204" pitchFamily="34" charset="0"/>
                        </a:rPr>
                        <a:t>Outpatients Redesign: Outpatient Safety, Validation and Risk</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Aptos" panose="020B0004020202020204" pitchFamily="34" charset="0"/>
                        </a:rPr>
                        <a:t>Complete clinical validation of all follow-up waiting lists, prioritised by risk</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rtl="0"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·≥95% of follow-up waiting lists clinically validated</a:t>
                      </a:r>
                    </a:p>
                    <a:p>
                      <a:pPr marL="285750" indent="-285750" algn="l" rtl="0"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·Reduction in high-risk follow-up backlog</a:t>
                      </a:r>
                    </a:p>
                    <a:p>
                      <a:pPr marL="285750" indent="-285750" algn="l" rtl="0"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·Clear assurance reporting on follow-up safety</a:t>
                      </a: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600" dirty="0"/>
                        <a:t>Accelerate outpatient transformation including PIFU and follow-up redesign. </a:t>
                      </a:r>
                    </a:p>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5052702"/>
                  </a:ext>
                </a:extLst>
              </a:tr>
              <a:tr h="397480">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Aptos" panose="020B0004020202020204" pitchFamily="34" charset="0"/>
                        </a:rPr>
                        <a:t>Implement standard risk stratification approach for follow-up backlog</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9595327"/>
                  </a:ext>
                </a:extLst>
              </a:tr>
              <a:tr h="397480">
                <a:tc vMerge="1">
                  <a:txBody>
                    <a:bodyPr/>
                    <a:lstStyle/>
                    <a:p>
                      <a:pPr algn="ctr" rtl="0" fontAlgn="ctr">
                        <a:buNone/>
                      </a:pPr>
                      <a:endParaRPr lang="en-GB" sz="1600" b="1" i="0" u="none" strike="noStrike" dirty="0">
                        <a:solidFill>
                          <a:srgbClr val="000000"/>
                        </a:solidFill>
                        <a:effectLst/>
                        <a:latin typeface="Aptos" panose="020B00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Aptos" panose="020B0004020202020204" pitchFamily="34" charset="0"/>
                        </a:rPr>
                        <a:t>Establish regular (e.g. monthly) specialty-level follow-up safety reviews</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3426607"/>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4">
                  <a:txBody>
                    <a:bodyPr/>
                    <a:lstStyle/>
                    <a:p>
                      <a:pPr algn="ctr" rtl="0" fontAlgn="ctr">
                        <a:buNone/>
                      </a:pPr>
                      <a:r>
                        <a:rPr lang="en-GB" sz="1600" b="1" i="0" u="none" strike="noStrike" dirty="0">
                          <a:solidFill>
                            <a:srgbClr val="000000"/>
                          </a:solidFill>
                          <a:effectLst/>
                          <a:latin typeface="Aptos" panose="020B0004020202020204" pitchFamily="34" charset="0"/>
                        </a:rPr>
                        <a:t>Outpatients Redesign: Effective Referral Management &amp; Front Door Control</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Aptos" panose="020B0004020202020204" pitchFamily="34" charset="0"/>
                        </a:rPr>
                        <a:t>Mandate referral triage for all priority outpatient specialties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4">
                  <a:txBody>
                    <a:bodyPr/>
                    <a:lstStyle/>
                    <a:p>
                      <a:pPr marL="285750" indent="-285750" algn="l" rtl="0"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·≥95% of new referrals clinically triaged</a:t>
                      </a:r>
                    </a:p>
                    <a:p>
                      <a:pPr marL="285750" indent="-285750" algn="l" rtl="0"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·Increased proportion of referrals resolved without face-to-face OPD</a:t>
                      </a:r>
                    </a:p>
                    <a:p>
                      <a:pPr marL="285750" indent="-285750" algn="l" rtl="0"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·Reduced referral-to-triage times</a:t>
                      </a: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8549670"/>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Aptos" panose="020B0004020202020204" pitchFamily="34" charset="0"/>
                        </a:rPr>
                        <a:t>Expand Advice &amp; Guidance usage with agreed response standards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69175522"/>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Aptos" panose="020B0004020202020204" pitchFamily="34" charset="0"/>
                        </a:rPr>
                        <a:t>Increase use of straight-to-test and direct listing pathways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8153389"/>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Aptos" panose="020B0004020202020204" pitchFamily="34" charset="0"/>
                        </a:rPr>
                        <a:t>Align referral thresholds with Health Pathways and primary care engagement</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5878790"/>
                  </a:ext>
                </a:extLst>
              </a:tr>
            </a:tbl>
          </a:graphicData>
        </a:graphic>
      </p:graphicFrame>
    </p:spTree>
    <p:extLst>
      <p:ext uri="{BB962C8B-B14F-4D97-AF65-F5344CB8AC3E}">
        <p14:creationId xmlns:p14="http://schemas.microsoft.com/office/powerpoint/2010/main" val="1260329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99904-BAF3-7947-D422-C1DF3FB35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2129CE-F307-0103-289A-12930ABB213E}"/>
              </a:ext>
            </a:extLst>
          </p:cNvPr>
          <p:cNvSpPr>
            <a:spLocks noGrp="1"/>
          </p:cNvSpPr>
          <p:nvPr>
            <p:ph type="title"/>
          </p:nvPr>
        </p:nvSpPr>
        <p:spPr>
          <a:xfrm>
            <a:off x="527844" y="320675"/>
            <a:ext cx="19247472" cy="685799"/>
          </a:xfrm>
        </p:spPr>
        <p:txBody>
          <a:bodyPr/>
          <a:lstStyle/>
          <a:p>
            <a:r>
              <a:rPr lang="en-US" sz="4000" b="1" dirty="0">
                <a:latin typeface="Aptos" panose="020B0004020202020204" pitchFamily="34" charset="0"/>
              </a:rPr>
              <a:t>Planned Care and Cancer System Plan Reporting</a:t>
            </a:r>
            <a:endParaRPr lang="en-US" sz="32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7C084B53-6844-EC37-4135-FF272B4F0DEC}"/>
              </a:ext>
            </a:extLst>
          </p:cNvPr>
          <p:cNvGraphicFramePr>
            <a:graphicFrameLocks noGrp="1"/>
          </p:cNvGraphicFramePr>
          <p:nvPr>
            <p:ph idx="1"/>
            <p:extLst>
              <p:ext uri="{D42A27DB-BD31-4B8C-83A1-F6EECF244321}">
                <p14:modId xmlns:p14="http://schemas.microsoft.com/office/powerpoint/2010/main" val="1059705073"/>
              </p:ext>
            </p:extLst>
          </p:nvPr>
        </p:nvGraphicFramePr>
        <p:xfrm>
          <a:off x="554578" y="1033973"/>
          <a:ext cx="19023268" cy="11987930"/>
        </p:xfrm>
        <a:graphic>
          <a:graphicData uri="http://schemas.openxmlformats.org/drawingml/2006/table">
            <a:tbl>
              <a:tblPr/>
              <a:tblGrid>
                <a:gridCol w="506666">
                  <a:extLst>
                    <a:ext uri="{9D8B030D-6E8A-4147-A177-3AD203B41FA5}">
                      <a16:colId xmlns:a16="http://schemas.microsoft.com/office/drawing/2014/main" val="3339447279"/>
                    </a:ext>
                  </a:extLst>
                </a:gridCol>
                <a:gridCol w="1905000">
                  <a:extLst>
                    <a:ext uri="{9D8B030D-6E8A-4147-A177-3AD203B41FA5}">
                      <a16:colId xmlns:a16="http://schemas.microsoft.com/office/drawing/2014/main" val="2003408553"/>
                    </a:ext>
                  </a:extLst>
                </a:gridCol>
                <a:gridCol w="4151476">
                  <a:extLst>
                    <a:ext uri="{9D8B030D-6E8A-4147-A177-3AD203B41FA5}">
                      <a16:colId xmlns:a16="http://schemas.microsoft.com/office/drawing/2014/main" val="383004437"/>
                    </a:ext>
                  </a:extLst>
                </a:gridCol>
                <a:gridCol w="978798">
                  <a:extLst>
                    <a:ext uri="{9D8B030D-6E8A-4147-A177-3AD203B41FA5}">
                      <a16:colId xmlns:a16="http://schemas.microsoft.com/office/drawing/2014/main" val="1526595776"/>
                    </a:ext>
                  </a:extLst>
                </a:gridCol>
                <a:gridCol w="1607519">
                  <a:extLst>
                    <a:ext uri="{9D8B030D-6E8A-4147-A177-3AD203B41FA5}">
                      <a16:colId xmlns:a16="http://schemas.microsoft.com/office/drawing/2014/main" val="1593234012"/>
                    </a:ext>
                  </a:extLst>
                </a:gridCol>
                <a:gridCol w="1118274">
                  <a:extLst>
                    <a:ext uri="{9D8B030D-6E8A-4147-A177-3AD203B41FA5}">
                      <a16:colId xmlns:a16="http://schemas.microsoft.com/office/drawing/2014/main" val="671458212"/>
                    </a:ext>
                  </a:extLst>
                </a:gridCol>
                <a:gridCol w="2795685">
                  <a:extLst>
                    <a:ext uri="{9D8B030D-6E8A-4147-A177-3AD203B41FA5}">
                      <a16:colId xmlns:a16="http://schemas.microsoft.com/office/drawing/2014/main" val="499467720"/>
                    </a:ext>
                  </a:extLst>
                </a:gridCol>
                <a:gridCol w="1022945">
                  <a:extLst>
                    <a:ext uri="{9D8B030D-6E8A-4147-A177-3AD203B41FA5}">
                      <a16:colId xmlns:a16="http://schemas.microsoft.com/office/drawing/2014/main" val="685346739"/>
                    </a:ext>
                  </a:extLst>
                </a:gridCol>
                <a:gridCol w="1645635">
                  <a:extLst>
                    <a:ext uri="{9D8B030D-6E8A-4147-A177-3AD203B41FA5}">
                      <a16:colId xmlns:a16="http://schemas.microsoft.com/office/drawing/2014/main" val="2230593573"/>
                    </a:ext>
                  </a:extLst>
                </a:gridCol>
                <a:gridCol w="1645635">
                  <a:extLst>
                    <a:ext uri="{9D8B030D-6E8A-4147-A177-3AD203B41FA5}">
                      <a16:colId xmlns:a16="http://schemas.microsoft.com/office/drawing/2014/main" val="503944953"/>
                    </a:ext>
                  </a:extLst>
                </a:gridCol>
                <a:gridCol w="1645635">
                  <a:extLst>
                    <a:ext uri="{9D8B030D-6E8A-4147-A177-3AD203B41FA5}">
                      <a16:colId xmlns:a16="http://schemas.microsoft.com/office/drawing/2014/main" val="3272254650"/>
                    </a:ext>
                  </a:extLst>
                </a:gridCol>
              </a:tblGrid>
              <a:tr h="201102">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tx1"/>
                          </a:solidFill>
                          <a:effectLst/>
                          <a:latin typeface="+mn-lt"/>
                        </a:rPr>
                        <a:t>Outcomes</a:t>
                      </a:r>
                    </a:p>
                    <a:p>
                      <a:pPr algn="ctr" rtl="0" fontAlgn="ctr">
                        <a:buNone/>
                      </a:pPr>
                      <a:r>
                        <a:rPr lang="en-GB" sz="1600" b="1" i="0" u="none" strike="noStrike" dirty="0">
                          <a:solidFill>
                            <a:schemeClr val="tx1"/>
                          </a:solidFill>
                          <a:effectLst/>
                          <a:latin typeface="+mn-lt"/>
                        </a:rPr>
                        <a:t>Q1 Reporting </a:t>
                      </a:r>
                    </a:p>
                    <a:p>
                      <a:pPr algn="ctr" rtl="0" fontAlgn="ctr">
                        <a:buNone/>
                      </a:pPr>
                      <a:r>
                        <a:rPr lang="en-GB" sz="1600" b="1" i="0" u="none" strike="noStrike" dirty="0">
                          <a:solidFill>
                            <a:schemeClr val="tx1"/>
                          </a:solidFill>
                          <a:effectLs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47">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rgbClr val="FFFFFF"/>
                          </a:solidFill>
                          <a:effectLst/>
                          <a:latin typeface="+mn-lt"/>
                        </a:rPr>
                        <a:t>Q1</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tx1"/>
                          </a:solidFill>
                          <a:effectLst/>
                          <a:latin typeface="+mn-lt"/>
                        </a:rPr>
                        <a:t>Milestones Q1 Reporting</a:t>
                      </a:r>
                    </a:p>
                    <a:p>
                      <a:pPr algn="ctr" rtl="0" fontAlgn="t">
                        <a:buNone/>
                      </a:pPr>
                      <a:r>
                        <a:rPr lang="en-GB" sz="1600" b="1" i="0" u="none" strike="noStrike" dirty="0">
                          <a:solidFill>
                            <a:schemeClr val="tx1"/>
                          </a:solidFill>
                          <a:effectLs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97480">
                <a:tc rowSpan="6">
                  <a:txBody>
                    <a:bodyPr/>
                    <a:lstStyle/>
                    <a:p>
                      <a:pPr algn="ctr" rtl="0" fontAlgn="ctr">
                        <a:buNone/>
                      </a:pPr>
                      <a:r>
                        <a:rPr lang="en-GB" sz="1600" b="0" i="0" u="none" strike="noStrike" dirty="0">
                          <a:solidFill>
                            <a:srgbClr val="000000"/>
                          </a:solidFill>
                          <a:effectLst/>
                          <a:latin typeface="Aptos" panose="020B0004020202020204" pitchFamily="34" charset="0"/>
                        </a:rPr>
                        <a:t>SE</a:t>
                      </a:r>
                      <a:r>
                        <a:rPr lang="en-GB" sz="1600" b="0" i="1" u="none" strike="noStrike" dirty="0">
                          <a:solidFill>
                            <a:srgbClr val="000000"/>
                          </a:solidFill>
                          <a:effectLst/>
                          <a:latin typeface="Aptos" panose="020B0004020202020204" pitchFamily="34" charset="0"/>
                        </a:rPr>
                        <a:t>RVICE TRANFORMATION</a:t>
                      </a: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solidFill>
                      <a:schemeClr val="accent2">
                        <a:lumMod val="20000"/>
                        <a:lumOff val="80000"/>
                      </a:schemeClr>
                    </a:solidFill>
                  </a:tcPr>
                </a:tc>
                <a:tc>
                  <a:txBody>
                    <a:bodyPr/>
                    <a:lstStyle/>
                    <a:p>
                      <a:pPr algn="ctr" rtl="0" fontAlgn="ctr">
                        <a:buNone/>
                      </a:pPr>
                      <a:r>
                        <a:rPr lang="en-GB" sz="1600" b="1" i="0" u="none" strike="noStrike" dirty="0">
                          <a:solidFill>
                            <a:srgbClr val="000000"/>
                          </a:solidFill>
                          <a:effectLst/>
                          <a:latin typeface="+mn-lt"/>
                        </a:rPr>
                        <a:t>Embed Waiting Well Phase 2 Pre-optimisation service</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mn-lt"/>
                        </a:rPr>
                        <a:t>Embed Waiting Well Phase 2 Pre-optimisation service</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panose="020B0004020202020204" pitchFamily="34" charset="0"/>
                        </a:rPr>
                        <a:t>Continuing Support of all Stage 1 on boarded priority Services using digital Waiting Well</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Aptos" panose="020B0004020202020204" pitchFamily="34" charset="0"/>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ctr">
                        <a:buFont typeface="Arial" panose="020B0604020202020204" pitchFamily="34" charset="0"/>
                        <a:buChar char="•"/>
                      </a:pPr>
                      <a:r>
                        <a:rPr lang="en-GB" sz="1600" b="0" i="0" u="none" strike="noStrike" dirty="0">
                          <a:solidFill>
                            <a:srgbClr val="000000"/>
                          </a:solidFill>
                          <a:effectLst/>
                          <a:latin typeface="Aptos" panose="020B0004020202020204" pitchFamily="34" charset="0"/>
                        </a:rPr>
                        <a:t>Health Assessment - 5th Service T&amp;O</a:t>
                      </a:r>
                    </a:p>
                    <a:p>
                      <a:pPr marL="285750" indent="-285750" algn="l" fontAlgn="ctr">
                        <a:buFont typeface="Arial" panose="020B0604020202020204" pitchFamily="34" charset="0"/>
                        <a:buChar char="•"/>
                      </a:pPr>
                      <a:r>
                        <a:rPr lang="en-GB" sz="1600" b="0" i="0" u="none" strike="noStrike" dirty="0">
                          <a:solidFill>
                            <a:srgbClr val="000000"/>
                          </a:solidFill>
                          <a:effectLst/>
                          <a:latin typeface="Aptos" panose="020B0004020202020204" pitchFamily="34" charset="0"/>
                        </a:rPr>
                        <a:t>Support rollout of Surgical </a:t>
                      </a:r>
                      <a:r>
                        <a:rPr lang="en-GB" sz="1600" b="0" i="0" u="none" strike="noStrike" dirty="0" err="1">
                          <a:solidFill>
                            <a:srgbClr val="000000"/>
                          </a:solidFill>
                          <a:effectLst/>
                          <a:latin typeface="Aptos" panose="020B0004020202020204" pitchFamily="34" charset="0"/>
                        </a:rPr>
                        <a:t>Opt</a:t>
                      </a:r>
                      <a:r>
                        <a:rPr lang="en-GB" sz="1600" b="0" i="0" u="none" strike="noStrike" dirty="0">
                          <a:solidFill>
                            <a:srgbClr val="000000"/>
                          </a:solidFill>
                          <a:effectLst/>
                          <a:latin typeface="Aptos" panose="020B0004020202020204" pitchFamily="34" charset="0"/>
                        </a:rPr>
                        <a:t> In</a:t>
                      </a:r>
                    </a:p>
                    <a:p>
                      <a:pPr marL="285750" indent="-285750" algn="l" fontAlgn="ctr">
                        <a:buFont typeface="Arial" panose="020B0604020202020204" pitchFamily="34" charset="0"/>
                        <a:buChar char="•"/>
                      </a:pPr>
                      <a:r>
                        <a:rPr lang="en-GB" sz="1600" b="0" i="0" u="none" strike="noStrike" dirty="0">
                          <a:solidFill>
                            <a:srgbClr val="000000"/>
                          </a:solidFill>
                          <a:effectLst/>
                          <a:latin typeface="Aptos" panose="020B0004020202020204" pitchFamily="34" charset="0"/>
                        </a:rPr>
                        <a:t>Digital identification, optimisation &amp; tracking of complex patients</a:t>
                      </a:r>
                    </a:p>
                    <a:p>
                      <a:pPr marL="285750" indent="-285750" algn="l" fontAlgn="ctr">
                        <a:buFont typeface="Arial" panose="020B0604020202020204" pitchFamily="34" charset="0"/>
                        <a:buChar char="•"/>
                      </a:pPr>
                      <a:r>
                        <a:rPr lang="en-GB" sz="1600" b="0" i="0" u="none" strike="noStrike" dirty="0">
                          <a:solidFill>
                            <a:srgbClr val="000000"/>
                          </a:solidFill>
                          <a:effectLst/>
                          <a:latin typeface="Aptos" panose="020B0004020202020204" pitchFamily="34" charset="0"/>
                        </a:rPr>
                        <a:t>Support establishing of Digital/Virtual Prehabilitation model in Swansea Bay Patient Portal (SBPP)</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397480">
                <a:tc vMerge="1">
                  <a:txBody>
                    <a:bodyPr/>
                    <a:lstStyle/>
                    <a:p>
                      <a:endParaRPr lang="en-GB"/>
                    </a:p>
                  </a:txBody>
                  <a:tcPr/>
                </a:tc>
                <a:tc rowSpan="4">
                  <a:txBody>
                    <a:bodyPr/>
                    <a:lstStyle/>
                    <a:p>
                      <a:pPr algn="ctr" rtl="0" fontAlgn="ctr">
                        <a:buNone/>
                      </a:pPr>
                      <a:r>
                        <a:rPr lang="en-GB" sz="1600" b="1" i="0" u="none" strike="noStrike" dirty="0">
                          <a:solidFill>
                            <a:srgbClr val="000000"/>
                          </a:solidFill>
                          <a:effectLst/>
                          <a:latin typeface="+mn-lt"/>
                        </a:rPr>
                        <a:t>Outpatients Redesign:  Prudent Follow-up &amp; PIFU at Scale:</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t">
                        <a:buFont typeface="Arial" panose="020B0604020202020204" pitchFamily="34" charset="0"/>
                        <a:buChar char="•"/>
                      </a:pPr>
                      <a:r>
                        <a:rPr lang="en-GB" sz="1600" b="1" i="0" u="none" strike="noStrike" dirty="0">
                          <a:solidFill>
                            <a:srgbClr val="000000"/>
                          </a:solidFill>
                          <a:effectLst/>
                          <a:latin typeface="+mn-lt"/>
                        </a:rPr>
                        <a:t>Identify and agree PIFU / SOS eligible cohorts by specialty</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rowSpan="4">
                  <a:txBody>
                    <a:bodyPr/>
                    <a:lstStyle/>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600" dirty="0"/>
                        <a:t>Accelerate outpatient transformation including PIFU and follow-up redesign. </a:t>
                      </a:r>
                    </a:p>
                    <a:p>
                      <a:pPr marL="0" indent="0" algn="l" fontAlgn="t">
                        <a:buFont typeface="Arial" panose="020B0604020202020204" pitchFamily="34" charset="0"/>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5052702"/>
                  </a:ext>
                </a:extLst>
              </a:tr>
              <a:tr h="397480">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mn-lt"/>
                        </a:rPr>
                        <a:t>Implement standard PIFU operating models (including re-access routes)</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vMerge="1">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9595327"/>
                  </a:ext>
                </a:extLst>
              </a:tr>
              <a:tr h="397480">
                <a:tc vMerge="1">
                  <a:txBody>
                    <a:bodyPr/>
                    <a:lstStyle/>
                    <a:p>
                      <a:pPr algn="ctr" rtl="0" fontAlgn="ctr">
                        <a:buNone/>
                      </a:pPr>
                      <a:endParaRPr lang="en-GB" sz="1600" b="1" i="0" u="none" strike="noStrike" dirty="0">
                        <a:solidFill>
                          <a:srgbClr val="000000"/>
                        </a:solidFill>
                        <a:effectLst/>
                        <a:latin typeface="Aptos" panose="020B00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mn-lt"/>
                        </a:rPr>
                        <a:t>Increase discharge-as-default where clinically appropriate</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vMerge="1">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3426607"/>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mn-lt"/>
                        </a:rPr>
                        <a:t>Monitor re-access and outcomes to ensure safety and equity</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vMerge="1">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8549670"/>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ctr" rtl="0" fontAlgn="ctr">
                        <a:buNone/>
                      </a:pPr>
                      <a:r>
                        <a:rPr lang="en-GB" sz="1600" b="1" i="0" u="none" strike="noStrike" dirty="0">
                          <a:solidFill>
                            <a:srgbClr val="000000"/>
                          </a:solidFill>
                          <a:effectLst/>
                          <a:latin typeface="Aptos" panose="020B0004020202020204" pitchFamily="34" charset="0"/>
                        </a:rPr>
                        <a:t>Cancer Improvement Programme</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buNone/>
                      </a:pPr>
                      <a:endParaRPr lang="en-GB" sz="1100" b="0" i="0" u="none" strike="noStrike" dirty="0">
                        <a:solidFill>
                          <a:srgbClr val="000000"/>
                        </a:solidFill>
                        <a:effectLst/>
                        <a:latin typeface="Aptos Narrow"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rtl="0" fontAlgn="t">
                        <a:buNone/>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chemeClr val="tx1"/>
                          </a:solidFill>
                          <a:effectLst/>
                          <a:latin typeface="Aptos" panose="020B0004020202020204" pitchFamily="34" charset="0"/>
                        </a:rPr>
                        <a:t>Confirm focused set of system priorities and programme workstreams to inform a refreshed, Board-owned Cancer Improvement Programme and unified Cancer Delivery Plan</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Implement refreshed Cancer Improvement Programme.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Strengthen programme governance and benefits reporting.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Continue trajectory towards 70% SCP performance</a:t>
                      </a:r>
                      <a:r>
                        <a:rPr kumimoji="0" lang="en-GB" sz="1100" b="0" i="0" u="none" strike="noStrike" kern="1200" cap="none" spc="0" normalizeH="0" baseline="0" noProof="0" dirty="0">
                          <a:ln>
                            <a:noFill/>
                          </a:ln>
                          <a:solidFill>
                            <a:prstClr val="black"/>
                          </a:solidFill>
                          <a:effectLst/>
                          <a:uLnTx/>
                          <a:uFillTx/>
                          <a:latin typeface="+mn-lt"/>
                          <a:ea typeface="+mn-ea"/>
                          <a:cs typeface="+mn-cs"/>
                        </a:rPr>
                        <a:t>. </a:t>
                      </a: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69175522"/>
                  </a:ext>
                </a:extLst>
              </a:tr>
            </a:tbl>
          </a:graphicData>
        </a:graphic>
      </p:graphicFrame>
    </p:spTree>
    <p:extLst>
      <p:ext uri="{BB962C8B-B14F-4D97-AF65-F5344CB8AC3E}">
        <p14:creationId xmlns:p14="http://schemas.microsoft.com/office/powerpoint/2010/main" val="36980172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3D8E1-F008-EA04-573B-5FFFCE3D2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F21BA5-50C7-3E41-3AF0-8E0BDBF8BD9A}"/>
              </a:ext>
            </a:extLst>
          </p:cNvPr>
          <p:cNvSpPr>
            <a:spLocks noGrp="1"/>
          </p:cNvSpPr>
          <p:nvPr>
            <p:ph type="title"/>
          </p:nvPr>
        </p:nvSpPr>
        <p:spPr>
          <a:xfrm>
            <a:off x="527844" y="320675"/>
            <a:ext cx="19247472" cy="685799"/>
          </a:xfrm>
        </p:spPr>
        <p:txBody>
          <a:bodyPr/>
          <a:lstStyle/>
          <a:p>
            <a:r>
              <a:rPr lang="en-US" sz="4000" b="1" dirty="0">
                <a:latin typeface="Aptos" panose="020B0004020202020204" pitchFamily="34" charset="0"/>
              </a:rPr>
              <a:t>Planned Care and Cancer System Plan Reporting</a:t>
            </a:r>
            <a:endParaRPr lang="en-US" sz="32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B0DB0D57-EDFC-CB60-3EF1-CF0A96093055}"/>
              </a:ext>
            </a:extLst>
          </p:cNvPr>
          <p:cNvGraphicFramePr>
            <a:graphicFrameLocks noGrp="1"/>
          </p:cNvGraphicFramePr>
          <p:nvPr>
            <p:ph idx="1"/>
            <p:extLst>
              <p:ext uri="{D42A27DB-BD31-4B8C-83A1-F6EECF244321}">
                <p14:modId xmlns:p14="http://schemas.microsoft.com/office/powerpoint/2010/main" val="2510670210"/>
              </p:ext>
            </p:extLst>
          </p:nvPr>
        </p:nvGraphicFramePr>
        <p:xfrm>
          <a:off x="554578" y="1033973"/>
          <a:ext cx="19023268" cy="9312040"/>
        </p:xfrm>
        <a:graphic>
          <a:graphicData uri="http://schemas.openxmlformats.org/drawingml/2006/table">
            <a:tbl>
              <a:tblPr/>
              <a:tblGrid>
                <a:gridCol w="506666">
                  <a:extLst>
                    <a:ext uri="{9D8B030D-6E8A-4147-A177-3AD203B41FA5}">
                      <a16:colId xmlns:a16="http://schemas.microsoft.com/office/drawing/2014/main" val="3339447279"/>
                    </a:ext>
                  </a:extLst>
                </a:gridCol>
                <a:gridCol w="1524000">
                  <a:extLst>
                    <a:ext uri="{9D8B030D-6E8A-4147-A177-3AD203B41FA5}">
                      <a16:colId xmlns:a16="http://schemas.microsoft.com/office/drawing/2014/main" val="2003408553"/>
                    </a:ext>
                  </a:extLst>
                </a:gridCol>
                <a:gridCol w="2743200">
                  <a:extLst>
                    <a:ext uri="{9D8B030D-6E8A-4147-A177-3AD203B41FA5}">
                      <a16:colId xmlns:a16="http://schemas.microsoft.com/office/drawing/2014/main" val="383004437"/>
                    </a:ext>
                  </a:extLst>
                </a:gridCol>
                <a:gridCol w="1143000">
                  <a:extLst>
                    <a:ext uri="{9D8B030D-6E8A-4147-A177-3AD203B41FA5}">
                      <a16:colId xmlns:a16="http://schemas.microsoft.com/office/drawing/2014/main" val="1526595776"/>
                    </a:ext>
                  </a:extLst>
                </a:gridCol>
                <a:gridCol w="3232593">
                  <a:extLst>
                    <a:ext uri="{9D8B030D-6E8A-4147-A177-3AD203B41FA5}">
                      <a16:colId xmlns:a16="http://schemas.microsoft.com/office/drawing/2014/main" val="1593234012"/>
                    </a:ext>
                  </a:extLst>
                </a:gridCol>
                <a:gridCol w="1415607">
                  <a:extLst>
                    <a:ext uri="{9D8B030D-6E8A-4147-A177-3AD203B41FA5}">
                      <a16:colId xmlns:a16="http://schemas.microsoft.com/office/drawing/2014/main" val="671458212"/>
                    </a:ext>
                  </a:extLst>
                </a:gridCol>
                <a:gridCol w="2498352">
                  <a:extLst>
                    <a:ext uri="{9D8B030D-6E8A-4147-A177-3AD203B41FA5}">
                      <a16:colId xmlns:a16="http://schemas.microsoft.com/office/drawing/2014/main" val="499467720"/>
                    </a:ext>
                  </a:extLst>
                </a:gridCol>
                <a:gridCol w="1022945">
                  <a:extLst>
                    <a:ext uri="{9D8B030D-6E8A-4147-A177-3AD203B41FA5}">
                      <a16:colId xmlns:a16="http://schemas.microsoft.com/office/drawing/2014/main" val="685346739"/>
                    </a:ext>
                  </a:extLst>
                </a:gridCol>
                <a:gridCol w="1645635">
                  <a:extLst>
                    <a:ext uri="{9D8B030D-6E8A-4147-A177-3AD203B41FA5}">
                      <a16:colId xmlns:a16="http://schemas.microsoft.com/office/drawing/2014/main" val="2230593573"/>
                    </a:ext>
                  </a:extLst>
                </a:gridCol>
                <a:gridCol w="1645635">
                  <a:extLst>
                    <a:ext uri="{9D8B030D-6E8A-4147-A177-3AD203B41FA5}">
                      <a16:colId xmlns:a16="http://schemas.microsoft.com/office/drawing/2014/main" val="503944953"/>
                    </a:ext>
                  </a:extLst>
                </a:gridCol>
                <a:gridCol w="1645635">
                  <a:extLst>
                    <a:ext uri="{9D8B030D-6E8A-4147-A177-3AD203B41FA5}">
                      <a16:colId xmlns:a16="http://schemas.microsoft.com/office/drawing/2014/main" val="3272254650"/>
                    </a:ext>
                  </a:extLst>
                </a:gridCol>
              </a:tblGrid>
              <a:tr h="201102">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tx1"/>
                          </a:solidFill>
                          <a:effectLst/>
                          <a:highlight>
                            <a:srgbClr val="FFFF00"/>
                          </a:highlight>
                          <a:latin typeface="+mn-lt"/>
                        </a:rPr>
                        <a:t>Outcomes</a:t>
                      </a:r>
                    </a:p>
                    <a:p>
                      <a:pPr algn="ctr" rtl="0" fontAlgn="ctr">
                        <a:buNone/>
                      </a:pPr>
                      <a:r>
                        <a:rPr lang="en-GB" sz="1600" b="1" i="0" u="none" strike="noStrike" dirty="0">
                          <a:solidFill>
                            <a:schemeClr val="tx1"/>
                          </a:solidFill>
                          <a:effectLst/>
                          <a:highlight>
                            <a:srgbClr val="FFFF00"/>
                          </a:highlight>
                          <a:latin typeface="+mn-lt"/>
                        </a:rPr>
                        <a:t>Q1 Reporting </a:t>
                      </a:r>
                    </a:p>
                    <a:p>
                      <a:pPr algn="ctr" rtl="0" fontAlgn="ctr">
                        <a:buNone/>
                      </a:pPr>
                      <a:r>
                        <a:rPr lang="en-GB" sz="1600" b="1" i="0" u="none" strike="noStrike" dirty="0">
                          <a:solidFill>
                            <a:schemeClr val="tx1"/>
                          </a:solidFill>
                          <a:effectLst/>
                          <a:highlight>
                            <a:srgbClr val="FFFF00"/>
                          </a:highligh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47">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rgbClr val="FFFFFF"/>
                          </a:solidFill>
                          <a:effectLst/>
                          <a:latin typeface="+mn-lt"/>
                        </a:rPr>
                        <a:t>Q1</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tx1"/>
                          </a:solidFill>
                          <a:effectLst/>
                          <a:highlight>
                            <a:srgbClr val="FFFF00"/>
                          </a:highlight>
                          <a:latin typeface="+mn-lt"/>
                        </a:rPr>
                        <a:t>Milestones Q1 Reporting</a:t>
                      </a:r>
                    </a:p>
                    <a:p>
                      <a:pPr algn="ctr" rtl="0" fontAlgn="t">
                        <a:buNone/>
                      </a:pPr>
                      <a:r>
                        <a:rPr lang="en-GB" sz="1600" b="1" i="0" u="none" strike="noStrike" dirty="0">
                          <a:solidFill>
                            <a:schemeClr val="tx1"/>
                          </a:solidFill>
                          <a:effectLst/>
                          <a:highlight>
                            <a:srgbClr val="FFFF00"/>
                          </a:highlight>
                          <a:latin typeface="+mn-lt"/>
                        </a:rPr>
                        <a:t>(RAG)</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5" marR="835" marT="835"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97480">
                <a:tc rowSpan="7">
                  <a:txBody>
                    <a:bodyPr/>
                    <a:lstStyle/>
                    <a:p>
                      <a:pPr algn="ctr" rtl="0" fontAlgn="ctr">
                        <a:buNone/>
                      </a:pPr>
                      <a:r>
                        <a:rPr lang="en-GB" sz="1600" b="0" i="0" u="none" strike="noStrike" dirty="0">
                          <a:solidFill>
                            <a:srgbClr val="000000"/>
                          </a:solidFill>
                          <a:effectLst/>
                          <a:latin typeface="Aptos" panose="020B0004020202020204" pitchFamily="34" charset="0"/>
                        </a:rPr>
                        <a:t>BAU/ PERFORMANCE</a:t>
                      </a: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solidFill>
                      <a:schemeClr val="accent6">
                        <a:lumMod val="20000"/>
                        <a:lumOff val="80000"/>
                      </a:schemeClr>
                    </a:solidFill>
                  </a:tcPr>
                </a:tc>
                <a:tc rowSpan="6">
                  <a:txBody>
                    <a:bodyPr/>
                    <a:lstStyle/>
                    <a:p>
                      <a:pPr algn="l" rtl="0" fontAlgn="ctr">
                        <a:buNone/>
                      </a:pPr>
                      <a:r>
                        <a:rPr lang="en-GB" sz="1600" b="1" i="0" u="none" strike="noStrike" dirty="0">
                          <a:solidFill>
                            <a:srgbClr val="000000"/>
                          </a:solidFill>
                          <a:effectLst/>
                          <a:latin typeface="Aptos" panose="020B0004020202020204" pitchFamily="34" charset="0"/>
                        </a:rPr>
                        <a:t>RTT Delivery Plans</a:t>
                      </a:r>
                    </a:p>
                  </a:txBody>
                  <a:tcPr marL="762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285750" indent="-285750" algn="l" rtl="0" fontAlgn="ctr">
                        <a:buFont typeface="Arial" panose="020B0604020202020204" pitchFamily="34" charset="0"/>
                        <a:buChar char="•"/>
                      </a:pPr>
                      <a:r>
                        <a:rPr lang="nl-NL" sz="1600" b="1" i="0" u="none" strike="noStrike" dirty="0">
                          <a:solidFill>
                            <a:srgbClr val="000000"/>
                          </a:solidFill>
                          <a:effectLst/>
                          <a:latin typeface="Aptos" panose="020B0004020202020204" pitchFamily="34" charset="0"/>
                        </a:rPr>
                        <a:t>Deliver 104 week wait RTT plan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r>
                        <a:rPr lang="en-GB" sz="1600" b="0" i="0" u="none" strike="noStrike" dirty="0">
                          <a:solidFill>
                            <a:srgbClr val="000000"/>
                          </a:solidFill>
                          <a:effectLst/>
                          <a:latin typeface="Aptos" panose="020B0004020202020204" pitchFamily="34" charset="0"/>
                        </a:rPr>
                        <a:t>Minimise zero 104 week waits for treatment ensuring increased productivity and optimisation in theatres  </a:t>
                      </a: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panose="020B0004020202020204" pitchFamily="34" charset="0"/>
                        </a:rPr>
                        <a:t>Submitted Recovery Plans and Sustainable Planned Care Plan for additional monies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Aptos" panose="020B0004020202020204" pitchFamily="34" charset="0"/>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397480">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a:solidFill>
                            <a:srgbClr val="000000"/>
                          </a:solidFill>
                          <a:effectLst/>
                          <a:latin typeface="Aptos" panose="020B0004020202020204" pitchFamily="34" charset="0"/>
                        </a:rPr>
                        <a:t>Deliver 26 week wait RTT Stage 1 Outpatients plan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5052702"/>
                  </a:ext>
                </a:extLst>
              </a:tr>
              <a:tr h="397480">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nl-NL" sz="1600" b="1" i="0" u="none" strike="noStrike" dirty="0">
                          <a:solidFill>
                            <a:srgbClr val="000000"/>
                          </a:solidFill>
                          <a:effectLst/>
                          <a:latin typeface="Aptos" panose="020B0004020202020204" pitchFamily="34" charset="0"/>
                        </a:rPr>
                        <a:t>Deliver 8 week wait Diagnostics plan</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panose="020B0004020202020204" pitchFamily="34" charset="0"/>
                        </a:rPr>
                        <a:t>Work towards reducing the number of patients waiting over 8 weeks for a diagnostic endoscopy, and continue to maintain our current position of patients waiting over 8 weeks for all other diagnostics (aim of achieving 80% TI target)</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600" dirty="0">
                          <a:latin typeface="+mn-lt"/>
                        </a:rPr>
                        <a:t>Revised recovery trajectories submitted to Welsh Government. </a:t>
                      </a:r>
                    </a:p>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9595327"/>
                  </a:ext>
                </a:extLst>
              </a:tr>
              <a:tr h="397480">
                <a:tc vMerge="1">
                  <a:txBody>
                    <a:bodyPr/>
                    <a:lstStyle/>
                    <a:p>
                      <a:pPr algn="ctr" rtl="0" fontAlgn="ctr">
                        <a:buNone/>
                      </a:pPr>
                      <a:endParaRPr lang="en-GB" sz="1600" b="1" i="0" u="none" strike="noStrike" dirty="0">
                        <a:solidFill>
                          <a:srgbClr val="000000"/>
                        </a:solidFill>
                        <a:effectLst/>
                        <a:latin typeface="Aptos" panose="020B0004020202020204" pitchFamily="34" charset="0"/>
                      </a:endParaRP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Aptos" panose="020B0004020202020204" pitchFamily="34" charset="0"/>
                        </a:rPr>
                        <a:t>Deliver 14 week wait Therapies Plan </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rgbClr val="000000"/>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3426607"/>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Aptos" panose="020B0004020202020204" pitchFamily="34" charset="0"/>
                        </a:rPr>
                        <a:t>Deliver 14 week wait Audiology (Adults) Plan</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rgbClr val="000000"/>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8549670"/>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rtl="0" fontAlgn="ctr">
                        <a:buFont typeface="Arial" panose="020B0604020202020204" pitchFamily="34" charset="0"/>
                        <a:buChar char="•"/>
                      </a:pPr>
                      <a:r>
                        <a:rPr lang="en-GB" sz="1600" b="1" i="0" u="none" strike="noStrike" dirty="0">
                          <a:solidFill>
                            <a:srgbClr val="000000"/>
                          </a:solidFill>
                          <a:effectLst/>
                          <a:latin typeface="Aptos" panose="020B0004020202020204" pitchFamily="34" charset="0"/>
                        </a:rPr>
                        <a:t>Deliver 6 week wait Audiology (Paediatrics) Plan</a:t>
                      </a: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rgbClr val="000000"/>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69175522"/>
                  </a:ext>
                </a:extLst>
              </a:tr>
              <a:tr h="39748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7620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solidFill>
                      <a:schemeClr val="accent6">
                        <a:lumMod val="20000"/>
                        <a:lumOff val="80000"/>
                      </a:schemeClr>
                    </a:solidFill>
                  </a:tcPr>
                </a:tc>
                <a:tc>
                  <a:txBody>
                    <a:bodyPr/>
                    <a:lstStyle/>
                    <a:p>
                      <a:pPr algn="l" rtl="0" fontAlgn="ctr">
                        <a:buNone/>
                      </a:pPr>
                      <a:r>
                        <a:rPr lang="en-GB" sz="1600" b="1" i="0" u="none" strike="noStrike" dirty="0">
                          <a:solidFill>
                            <a:srgbClr val="000000"/>
                          </a:solidFill>
                          <a:effectLst/>
                          <a:latin typeface="Aptos" panose="020B0004020202020204" pitchFamily="34" charset="0"/>
                        </a:rPr>
                        <a:t>Suspected Cancer Pathway (SCP) Delivery Plan</a:t>
                      </a:r>
                    </a:p>
                  </a:txBody>
                  <a:tcPr marL="7620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dirty="0">
                          <a:solidFill>
                            <a:srgbClr val="000000"/>
                          </a:solidFill>
                          <a:effectLst/>
                          <a:latin typeface="Aptos" panose="020B0004020202020204" pitchFamily="34" charset="0"/>
                        </a:rPr>
                        <a:t>Deliver tumour site plans to deliver SCP % improvements in line with trajectories</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Aptos" panose="020B0004020202020204" pitchFamily="34" charset="0"/>
                        </a:rPr>
                        <a:t>• Deliver a 12-month improvement trend in patients starting first definitive cancer treatment within 62 days from point of suspicion (regardless of the referral route), achieving 70% by January 2027 and maintaining this until end of March 2027.</a:t>
                      </a:r>
                      <a:br>
                        <a:rPr lang="en-GB" sz="1600" b="0" i="0" u="none" strike="noStrike" dirty="0">
                          <a:solidFill>
                            <a:srgbClr val="000000"/>
                          </a:solidFill>
                          <a:effectLst/>
                          <a:latin typeface="Aptos" panose="020B0004020202020204" pitchFamily="34" charset="0"/>
                        </a:rPr>
                      </a:br>
                      <a:r>
                        <a:rPr lang="en-GB" sz="1600" b="0" i="0" u="none" strike="noStrike" dirty="0">
                          <a:solidFill>
                            <a:srgbClr val="000000"/>
                          </a:solidFill>
                          <a:effectLst/>
                          <a:latin typeface="Aptos" panose="020B0004020202020204" pitchFamily="34" charset="0"/>
                        </a:rPr>
                        <a:t>• Reduce the backlog over 62 days to 100 by end of March 2027</a:t>
                      </a:r>
                    </a:p>
                    <a:p>
                      <a:pPr marL="0" indent="0" algn="l" fontAlgn="t">
                        <a:buFont typeface="Arial" panose="020B0604020202020204" pitchFamily="34" charset="0"/>
                        <a:buNone/>
                      </a:pPr>
                      <a:endParaRPr lang="en-GB" sz="1600" b="0"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rtl="0" fontAlgn="t">
                        <a:buNone/>
                      </a:pPr>
                      <a:endParaRPr lang="en-GB" sz="1600" b="0" i="1"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171450" indent="-171450">
                        <a:buFont typeface="Arial" panose="020B0604020202020204" pitchFamily="34" charset="0"/>
                        <a:buChar char="•"/>
                      </a:pPr>
                      <a:r>
                        <a:rPr lang="en-GB" sz="1600" dirty="0">
                          <a:latin typeface="+mn-lt"/>
                        </a:rPr>
                        <a:t>Tumour-site improvement plans completed, reviewed and incorporated into a unified Cancer Delivery Plan. </a:t>
                      </a:r>
                    </a:p>
                    <a:p>
                      <a:pPr marL="171450" indent="-171450">
                        <a:buFont typeface="Arial" panose="020B0604020202020204" pitchFamily="34" charset="0"/>
                        <a:buChar char="•"/>
                      </a:pPr>
                      <a:r>
                        <a:rPr lang="en-GB" sz="1600" dirty="0">
                          <a:latin typeface="+mn-lt"/>
                        </a:rPr>
                        <a:t>Revised recovery trajectories submitted to Welsh Government. </a:t>
                      </a:r>
                    </a:p>
                    <a:p>
                      <a:pPr marL="171450" indent="-171450">
                        <a:buFont typeface="Arial" panose="020B0604020202020204" pitchFamily="34" charset="0"/>
                        <a:buChar char="•"/>
                      </a:pPr>
                      <a:r>
                        <a:rPr lang="en-GB" sz="1600" dirty="0">
                          <a:latin typeface="+mn-lt"/>
                        </a:rPr>
                        <a:t>Monthly tumour-site assurance arrangements established. </a:t>
                      </a:r>
                    </a:p>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Continue trajectory towards 70% SCP performance</a:t>
                      </a:r>
                      <a:r>
                        <a:rPr kumimoji="0" lang="en-GB" sz="1100" b="0" i="0" u="none" strike="noStrike" kern="1200" cap="none" spc="0" normalizeH="0" baseline="0" noProof="0" dirty="0">
                          <a:ln>
                            <a:noFill/>
                          </a:ln>
                          <a:solidFill>
                            <a:prstClr val="black"/>
                          </a:solidFill>
                          <a:effectLst/>
                          <a:uLnTx/>
                          <a:uFillTx/>
                          <a:latin typeface="+mn-lt"/>
                          <a:ea typeface="+mn-ea"/>
                          <a:cs typeface="+mn-cs"/>
                        </a:rPr>
                        <a:t>. </a:t>
                      </a:r>
                    </a:p>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b">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6350" marR="6350" marT="6350"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5476240"/>
                  </a:ext>
                </a:extLst>
              </a:tr>
            </a:tbl>
          </a:graphicData>
        </a:graphic>
      </p:graphicFrame>
    </p:spTree>
    <p:extLst>
      <p:ext uri="{BB962C8B-B14F-4D97-AF65-F5344CB8AC3E}">
        <p14:creationId xmlns:p14="http://schemas.microsoft.com/office/powerpoint/2010/main" val="2828418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B2617-78CA-5740-D548-AC1DF4A4C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C8D27-4F0C-024F-DD8E-F662BC135037}"/>
              </a:ext>
            </a:extLst>
          </p:cNvPr>
          <p:cNvSpPr>
            <a:spLocks noGrp="1"/>
          </p:cNvSpPr>
          <p:nvPr>
            <p:ph type="title"/>
          </p:nvPr>
        </p:nvSpPr>
        <p:spPr>
          <a:xfrm>
            <a:off x="489299" y="625475"/>
            <a:ext cx="19240758" cy="1371588"/>
          </a:xfrm>
        </p:spPr>
        <p:txBody>
          <a:bodyPr/>
          <a:lstStyle/>
          <a:p>
            <a:r>
              <a:rPr lang="en-US" sz="4001" b="1" dirty="0">
                <a:latin typeface="Aptos" panose="020B0004020202020204" pitchFamily="34" charset="0"/>
              </a:rPr>
              <a:t>Planned Care and Cancer System Performance</a:t>
            </a:r>
            <a:endParaRPr lang="en-US" sz="2399" dirty="0">
              <a:solidFill>
                <a:srgbClr val="FF0000"/>
              </a:solidFill>
            </a:endParaRPr>
          </a:p>
        </p:txBody>
      </p:sp>
      <p:graphicFrame>
        <p:nvGraphicFramePr>
          <p:cNvPr id="9" name="Content Placeholder 8">
            <a:extLst>
              <a:ext uri="{FF2B5EF4-FFF2-40B4-BE49-F238E27FC236}">
                <a16:creationId xmlns:a16="http://schemas.microsoft.com/office/drawing/2014/main" id="{B1A1CEB1-0048-0385-BAB7-B14919DBC3B0}"/>
              </a:ext>
            </a:extLst>
          </p:cNvPr>
          <p:cNvGraphicFramePr>
            <a:graphicFrameLocks noGrp="1"/>
          </p:cNvGraphicFramePr>
          <p:nvPr>
            <p:ph idx="1"/>
            <p:extLst>
              <p:ext uri="{D42A27DB-BD31-4B8C-83A1-F6EECF244321}">
                <p14:modId xmlns:p14="http://schemas.microsoft.com/office/powerpoint/2010/main" val="2336830486"/>
              </p:ext>
            </p:extLst>
          </p:nvPr>
        </p:nvGraphicFramePr>
        <p:xfrm>
          <a:off x="375518" y="1445855"/>
          <a:ext cx="19507456" cy="8311841"/>
        </p:xfrm>
        <a:graphic>
          <a:graphicData uri="http://schemas.openxmlformats.org/drawingml/2006/table">
            <a:tbl>
              <a:tblPr>
                <a:tableStyleId>{5C22544A-7EE6-4342-B048-85BDC9FD1C3A}</a:tableStyleId>
              </a:tblPr>
              <a:tblGrid>
                <a:gridCol w="3059972">
                  <a:extLst>
                    <a:ext uri="{9D8B030D-6E8A-4147-A177-3AD203B41FA5}">
                      <a16:colId xmlns:a16="http://schemas.microsoft.com/office/drawing/2014/main" val="4259444906"/>
                    </a:ext>
                  </a:extLst>
                </a:gridCol>
                <a:gridCol w="3059972">
                  <a:extLst>
                    <a:ext uri="{9D8B030D-6E8A-4147-A177-3AD203B41FA5}">
                      <a16:colId xmlns:a16="http://schemas.microsoft.com/office/drawing/2014/main" val="1511555986"/>
                    </a:ext>
                  </a:extLst>
                </a:gridCol>
                <a:gridCol w="967617">
                  <a:extLst>
                    <a:ext uri="{9D8B030D-6E8A-4147-A177-3AD203B41FA5}">
                      <a16:colId xmlns:a16="http://schemas.microsoft.com/office/drawing/2014/main" val="1863039313"/>
                    </a:ext>
                  </a:extLst>
                </a:gridCol>
                <a:gridCol w="827993">
                  <a:extLst>
                    <a:ext uri="{9D8B030D-6E8A-4147-A177-3AD203B41FA5}">
                      <a16:colId xmlns:a16="http://schemas.microsoft.com/office/drawing/2014/main" val="1624553721"/>
                    </a:ext>
                  </a:extLst>
                </a:gridCol>
                <a:gridCol w="827993">
                  <a:extLst>
                    <a:ext uri="{9D8B030D-6E8A-4147-A177-3AD203B41FA5}">
                      <a16:colId xmlns:a16="http://schemas.microsoft.com/office/drawing/2014/main" val="1078120852"/>
                    </a:ext>
                  </a:extLst>
                </a:gridCol>
                <a:gridCol w="827993">
                  <a:extLst>
                    <a:ext uri="{9D8B030D-6E8A-4147-A177-3AD203B41FA5}">
                      <a16:colId xmlns:a16="http://schemas.microsoft.com/office/drawing/2014/main" val="1901379181"/>
                    </a:ext>
                  </a:extLst>
                </a:gridCol>
                <a:gridCol w="827993">
                  <a:extLst>
                    <a:ext uri="{9D8B030D-6E8A-4147-A177-3AD203B41FA5}">
                      <a16:colId xmlns:a16="http://schemas.microsoft.com/office/drawing/2014/main" val="135041459"/>
                    </a:ext>
                  </a:extLst>
                </a:gridCol>
                <a:gridCol w="827993">
                  <a:extLst>
                    <a:ext uri="{9D8B030D-6E8A-4147-A177-3AD203B41FA5}">
                      <a16:colId xmlns:a16="http://schemas.microsoft.com/office/drawing/2014/main" val="1209681417"/>
                    </a:ext>
                  </a:extLst>
                </a:gridCol>
                <a:gridCol w="827993">
                  <a:extLst>
                    <a:ext uri="{9D8B030D-6E8A-4147-A177-3AD203B41FA5}">
                      <a16:colId xmlns:a16="http://schemas.microsoft.com/office/drawing/2014/main" val="1765027450"/>
                    </a:ext>
                  </a:extLst>
                </a:gridCol>
                <a:gridCol w="827993">
                  <a:extLst>
                    <a:ext uri="{9D8B030D-6E8A-4147-A177-3AD203B41FA5}">
                      <a16:colId xmlns:a16="http://schemas.microsoft.com/office/drawing/2014/main" val="488917505"/>
                    </a:ext>
                  </a:extLst>
                </a:gridCol>
                <a:gridCol w="827993">
                  <a:extLst>
                    <a:ext uri="{9D8B030D-6E8A-4147-A177-3AD203B41FA5}">
                      <a16:colId xmlns:a16="http://schemas.microsoft.com/office/drawing/2014/main" val="389321934"/>
                    </a:ext>
                  </a:extLst>
                </a:gridCol>
                <a:gridCol w="827993">
                  <a:extLst>
                    <a:ext uri="{9D8B030D-6E8A-4147-A177-3AD203B41FA5}">
                      <a16:colId xmlns:a16="http://schemas.microsoft.com/office/drawing/2014/main" val="2720117360"/>
                    </a:ext>
                  </a:extLst>
                </a:gridCol>
                <a:gridCol w="827993">
                  <a:extLst>
                    <a:ext uri="{9D8B030D-6E8A-4147-A177-3AD203B41FA5}">
                      <a16:colId xmlns:a16="http://schemas.microsoft.com/office/drawing/2014/main" val="803176277"/>
                    </a:ext>
                  </a:extLst>
                </a:gridCol>
                <a:gridCol w="827993">
                  <a:extLst>
                    <a:ext uri="{9D8B030D-6E8A-4147-A177-3AD203B41FA5}">
                      <a16:colId xmlns:a16="http://schemas.microsoft.com/office/drawing/2014/main" val="3311120608"/>
                    </a:ext>
                  </a:extLst>
                </a:gridCol>
                <a:gridCol w="827993">
                  <a:extLst>
                    <a:ext uri="{9D8B030D-6E8A-4147-A177-3AD203B41FA5}">
                      <a16:colId xmlns:a16="http://schemas.microsoft.com/office/drawing/2014/main" val="3713660141"/>
                    </a:ext>
                  </a:extLst>
                </a:gridCol>
                <a:gridCol w="827993">
                  <a:extLst>
                    <a:ext uri="{9D8B030D-6E8A-4147-A177-3AD203B41FA5}">
                      <a16:colId xmlns:a16="http://schemas.microsoft.com/office/drawing/2014/main" val="2242155554"/>
                    </a:ext>
                  </a:extLst>
                </a:gridCol>
                <a:gridCol w="827993">
                  <a:extLst>
                    <a:ext uri="{9D8B030D-6E8A-4147-A177-3AD203B41FA5}">
                      <a16:colId xmlns:a16="http://schemas.microsoft.com/office/drawing/2014/main" val="75683760"/>
                    </a:ext>
                  </a:extLst>
                </a:gridCol>
                <a:gridCol w="827993">
                  <a:extLst>
                    <a:ext uri="{9D8B030D-6E8A-4147-A177-3AD203B41FA5}">
                      <a16:colId xmlns:a16="http://schemas.microsoft.com/office/drawing/2014/main" val="1440697152"/>
                    </a:ext>
                  </a:extLst>
                </a:gridCol>
              </a:tblGrid>
              <a:tr h="551220">
                <a:tc rowSpan="3">
                  <a:txBody>
                    <a:bodyPr/>
                    <a:lstStyle/>
                    <a:p>
                      <a:pPr algn="ctr" fontAlgn="ctr">
                        <a:buNone/>
                      </a:pPr>
                      <a:r>
                        <a:rPr lang="en-GB" sz="1600" b="1" u="none" strike="noStrike" dirty="0">
                          <a:solidFill>
                            <a:schemeClr val="bg1"/>
                          </a:solidFill>
                          <a:effectLst/>
                          <a:latin typeface="Aptos" panose="020B0004020202020204" pitchFamily="34" charset="0"/>
                        </a:rPr>
                        <a:t>WG Delivery Expectation </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rowSpan="3">
                  <a:txBody>
                    <a:bodyPr/>
                    <a:lstStyle/>
                    <a:p>
                      <a:pPr algn="ctr" fontAlgn="ctr">
                        <a:buNone/>
                      </a:pPr>
                      <a:r>
                        <a:rPr lang="en-GB" sz="1600" b="1" i="0" u="none" strike="noStrike" dirty="0">
                          <a:solidFill>
                            <a:schemeClr val="bg1"/>
                          </a:solidFill>
                          <a:effectLst/>
                          <a:latin typeface="Aptos" panose="020B0004020202020204" pitchFamily="34" charset="0"/>
                        </a:rPr>
                        <a:t>SBU Commitment 26/27</a:t>
                      </a: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row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Aptos" panose="020B0004020202020204" pitchFamily="34" charset="0"/>
                        </a:rPr>
                        <a:t>Baseline position 25/26</a:t>
                      </a:r>
                      <a:endParaRPr lang="en-GB" sz="1600" b="1" i="0" u="none" strike="noStrike" dirty="0">
                        <a:solidFill>
                          <a:schemeClr val="bg1"/>
                        </a:solidFill>
                        <a:effectLst/>
                        <a:latin typeface="Aptos" panose="020B0004020202020204" pitchFamily="34" charset="0"/>
                      </a:endParaRPr>
                    </a:p>
                    <a:p>
                      <a:pPr algn="ctr" fontAlgn="ctr">
                        <a:buNone/>
                      </a:pP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gridSpan="12">
                  <a:txBody>
                    <a:bodyPr/>
                    <a:lstStyle/>
                    <a:p>
                      <a:pPr algn="ctr" fontAlgn="b">
                        <a:buNone/>
                      </a:pPr>
                      <a:r>
                        <a:rPr lang="en-GB" sz="1600" b="1" u="none" strike="noStrike" dirty="0">
                          <a:solidFill>
                            <a:schemeClr val="bg1"/>
                          </a:solidFill>
                          <a:effectLst/>
                        </a:rPr>
                        <a:t>Performance Trajectories 26/27</a:t>
                      </a:r>
                      <a:endParaRPr lang="en-GB" sz="1600" b="1" i="0" u="none" strike="noStrike" dirty="0">
                        <a:solidFill>
                          <a:schemeClr val="bg1"/>
                        </a:solidFill>
                        <a:effectLst/>
                        <a:latin typeface="Aptos Display" panose="020B0004020202020204" pitchFamily="34" charset="0"/>
                      </a:endParaRPr>
                    </a:p>
                  </a:txBody>
                  <a:tcPr marL="6351" marR="6351" marT="6351" marB="0" anchor="b">
                    <a:solidFill>
                      <a:schemeClr val="tx2">
                        <a:lumMod val="75000"/>
                        <a:lumOff val="2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fontAlgn="b">
                        <a:buNone/>
                      </a:pPr>
                      <a:r>
                        <a:rPr lang="en-GB" sz="1600" b="1" i="0" u="none" strike="noStrike" dirty="0">
                          <a:solidFill>
                            <a:schemeClr val="tx1"/>
                          </a:solidFill>
                          <a:effectLst/>
                          <a:latin typeface="Aptos Display" panose="020B0004020202020204" pitchFamily="34" charset="0"/>
                        </a:rPr>
                        <a:t>Actual Data </a:t>
                      </a:r>
                    </a:p>
                  </a:txBody>
                  <a:tcPr marL="6351" marR="6351" marT="6351" marB="0" anchor="b">
                    <a:solidFill>
                      <a:schemeClr val="tx2">
                        <a:lumMod val="25000"/>
                        <a:lumOff val="75000"/>
                      </a:schemeClr>
                    </a:solidFill>
                  </a:tcPr>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extLst>
                  <a:ext uri="{0D108BD9-81ED-4DB2-BD59-A6C34878D82A}">
                    <a16:rowId xmlns:a16="http://schemas.microsoft.com/office/drawing/2014/main" val="3330704652"/>
                  </a:ext>
                </a:extLst>
              </a:tr>
              <a:tr h="276157">
                <a:tc vMerge="1">
                  <a:txBody>
                    <a:bodyPr/>
                    <a:lstStyle/>
                    <a:p>
                      <a:endParaRPr lang="en-GB"/>
                    </a:p>
                  </a:txBody>
                  <a:tcPr/>
                </a:tc>
                <a:tc vMerge="1">
                  <a:txBody>
                    <a:bodyPr/>
                    <a:lstStyle/>
                    <a:p>
                      <a:endParaRPr lang="en-GB"/>
                    </a:p>
                  </a:txBody>
                  <a:tcPr/>
                </a:tc>
                <a:tc v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Q1</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Q2</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Q3</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Q4</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tx1"/>
                          </a:solidFill>
                          <a:effectLst/>
                          <a:latin typeface="Aptos" panose="020B0004020202020204" pitchFamily="34" charset="0"/>
                        </a:rPr>
                        <a:t>Q1</a:t>
                      </a:r>
                      <a:endParaRPr lang="en-GB" sz="1600" b="1" i="0" u="none" strike="noStrike" dirty="0">
                        <a:solidFill>
                          <a:schemeClr val="tx1"/>
                        </a:solidFill>
                        <a:effectLst/>
                        <a:latin typeface="Aptos" panose="020B0004020202020204" pitchFamily="34" charset="0"/>
                      </a:endParaRPr>
                    </a:p>
                  </a:txBody>
                  <a:tcPr marL="6351" marR="6351" marT="6351" marB="0" anchor="ctr">
                    <a:solidFill>
                      <a:schemeClr val="tx2">
                        <a:lumMod val="25000"/>
                        <a:lumOff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5891330"/>
                  </a:ext>
                </a:extLst>
              </a:tr>
              <a:tr h="375685">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buNone/>
                      </a:pPr>
                      <a:r>
                        <a:rPr lang="en-GB" sz="1600" b="1" u="none" strike="noStrike" dirty="0">
                          <a:solidFill>
                            <a:schemeClr val="bg1"/>
                          </a:solidFill>
                          <a:effectLst/>
                          <a:latin typeface="Aptos" panose="020B0004020202020204" pitchFamily="34" charset="0"/>
                        </a:rPr>
                        <a:t>Apr</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May</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Jun</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Jul</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Aug</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Sep</a:t>
                      </a:r>
                      <a:endParaRPr lang="en-GB" sz="1600" b="1" i="0" u="none" strike="noStrike">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Oct</a:t>
                      </a:r>
                      <a:endParaRPr lang="en-GB" sz="1600" b="1" i="0" u="none" strike="noStrike">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Nov</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Dec</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Jan</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Feb</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Mar</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Apr</a:t>
                      </a:r>
                      <a:endParaRPr lang="en-GB" sz="1600" b="1" i="0" u="none" strike="noStrike">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May</a:t>
                      </a:r>
                      <a:endParaRPr lang="en-GB" sz="1600" b="1" i="0" u="none" strike="noStrike">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600" b="1" u="none" strike="noStrike" dirty="0">
                          <a:solidFill>
                            <a:schemeClr val="tx1"/>
                          </a:solidFill>
                          <a:effectLst/>
                          <a:latin typeface="Aptos" panose="020B0004020202020204" pitchFamily="34" charset="0"/>
                        </a:rPr>
                        <a:t>Jun</a:t>
                      </a:r>
                      <a:endParaRPr lang="en-GB" sz="1600" b="1" i="0" u="none" strike="noStrike" dirty="0">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extLst>
                  <a:ext uri="{0D108BD9-81ED-4DB2-BD59-A6C34878D82A}">
                    <a16:rowId xmlns:a16="http://schemas.microsoft.com/office/drawing/2014/main" val="1756841887"/>
                  </a:ext>
                </a:extLst>
              </a:tr>
              <a:tr h="2142075">
                <a:tc>
                  <a:txBody>
                    <a:bodyPr/>
                    <a:lstStyle/>
                    <a:p>
                      <a:pPr marL="285750" indent="-285750" algn="l" fontAlgn="ctr">
                        <a:buFont typeface="Arial" panose="020B0604020202020204" pitchFamily="34" charset="0"/>
                        <a:buChar char="•"/>
                      </a:pPr>
                      <a:r>
                        <a:rPr lang="en-US" sz="1600" b="1" kern="1200" dirty="0">
                          <a:solidFill>
                            <a:schemeClr val="dk1"/>
                          </a:solidFill>
                          <a:effectLst/>
                          <a:latin typeface="+mn-lt"/>
                          <a:ea typeface="+mn-ea"/>
                          <a:cs typeface="+mn-cs"/>
                        </a:rPr>
                        <a:t>No patients waiting more than 104 weeks for referral to treatment </a:t>
                      </a:r>
                      <a:endParaRPr lang="en-GB" sz="1600" b="1"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a:lnSpc>
                          <a:spcPct val="107000"/>
                        </a:lnSpc>
                        <a:spcAft>
                          <a:spcPts val="800"/>
                        </a:spcAft>
                        <a:buFont typeface="Arial" panose="020B0604020202020204" pitchFamily="34" charset="0"/>
                        <a:buChar char="•"/>
                      </a:pPr>
                      <a:r>
                        <a:rPr lang="en-GB" sz="1600" b="1" i="1" kern="1200" dirty="0">
                          <a:solidFill>
                            <a:schemeClr val="dk1"/>
                          </a:solidFill>
                          <a:effectLst/>
                          <a:latin typeface="+mn-lt"/>
                          <a:ea typeface="+mn-ea"/>
                          <a:cs typeface="+mn-cs"/>
                        </a:rPr>
                        <a:t>Maintain ambition of 0 over 104 weeks, acknowledging current gap and risk of 850 people waiting and continue to work with colleagues in NHSP&amp;I to address these</a:t>
                      </a:r>
                      <a:endParaRPr lang="en-GB" sz="1600" b="1" i="1"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kern="1200" dirty="0">
                          <a:solidFill>
                            <a:schemeClr val="dk1"/>
                          </a:solidFill>
                          <a:effectLst/>
                          <a:latin typeface="+mn-lt"/>
                          <a:ea typeface="+mn-ea"/>
                          <a:cs typeface="+mn-cs"/>
                        </a:rPr>
                        <a:t>Q4=0</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0 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0 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0</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101</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155</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a:solidFill>
                            <a:srgbClr val="000000"/>
                          </a:solidFill>
                          <a:effectLst/>
                          <a:latin typeface="+mn-lt"/>
                          <a:ea typeface="Calibri" panose="020F0502020204030204" pitchFamily="34" charset="0"/>
                          <a:cs typeface="Times New Roman" panose="02020603050405020304" pitchFamily="18" charset="0"/>
                        </a:rPr>
                        <a:t>172 </a:t>
                      </a:r>
                      <a:endParaRPr lang="en-GB" sz="1600" b="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207 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378 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416 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579 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689 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solidFill>
                            <a:srgbClr val="000000"/>
                          </a:solidFill>
                          <a:effectLst/>
                          <a:latin typeface="+mn-lt"/>
                          <a:ea typeface="Calibri" panose="020F0502020204030204" pitchFamily="34" charset="0"/>
                          <a:cs typeface="Times New Roman" panose="02020603050405020304" pitchFamily="18" charset="0"/>
                        </a:rPr>
                        <a:t>850 </a:t>
                      </a: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0</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algn="ctr" fontAlgn="ctr">
                        <a:buNone/>
                      </a:pPr>
                      <a:r>
                        <a:rPr lang="en-GB" sz="1600" b="0" i="0" u="none" strike="noStrike" dirty="0">
                          <a:solidFill>
                            <a:srgbClr val="000000"/>
                          </a:solidFill>
                          <a:effectLst/>
                          <a:latin typeface="+mn-lt"/>
                        </a:rPr>
                        <a:t>0</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algn="ctr" fontAlgn="ctr">
                        <a:buNone/>
                      </a:pPr>
                      <a:r>
                        <a:rPr lang="en-GB" sz="1600" b="0" i="0" u="none" strike="noStrike" dirty="0">
                          <a:solidFill>
                            <a:srgbClr val="000000"/>
                          </a:solidFill>
                          <a:effectLst/>
                          <a:latin typeface="+mn-lt"/>
                        </a:rPr>
                        <a:t>0</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662647114"/>
                  </a:ext>
                </a:extLst>
              </a:tr>
              <a:tr h="966339">
                <a:tc rowSpan="2">
                  <a:txBody>
                    <a:bodyPr/>
                    <a:lstStyle/>
                    <a:p>
                      <a:pPr marL="285750" indent="-285750" algn="l" fontAlgn="ctr">
                        <a:buFont typeface="Arial" panose="020B0604020202020204" pitchFamily="34" charset="0"/>
                        <a:buChar char="•"/>
                      </a:pPr>
                      <a:r>
                        <a:rPr lang="en-GB" sz="1600" b="1" kern="1200" dirty="0">
                          <a:solidFill>
                            <a:schemeClr val="dk1"/>
                          </a:solidFill>
                          <a:effectLst/>
                          <a:latin typeface="+mn-lt"/>
                          <a:ea typeface="+mn-ea"/>
                          <a:cs typeface="+mn-cs"/>
                        </a:rPr>
                        <a:t>Health boards to achieve the suspected cancer pathway target of 75% through implementing the nationally agreed pathways, while reducing the backlog of patients waiting more than 62 days by end of March 2027</a:t>
                      </a:r>
                      <a:endParaRPr lang="en-GB" sz="1600" b="1"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285750" indent="-285750" algn="l" fontAlgn="ctr">
                        <a:buFont typeface="Arial" panose="020B0604020202020204" pitchFamily="34" charset="0"/>
                        <a:buChar char="•"/>
                      </a:pPr>
                      <a:r>
                        <a:rPr lang="en-GB" sz="1600" b="1" i="1" kern="1200" dirty="0">
                          <a:solidFill>
                            <a:schemeClr val="dk1"/>
                          </a:solidFill>
                          <a:effectLst/>
                          <a:latin typeface="+mn-lt"/>
                          <a:ea typeface="+mn-ea"/>
                          <a:cs typeface="+mn-cs"/>
                        </a:rPr>
                        <a:t>Ambition to deliver 70% waiting for first definitive treatment from point of suspicion of cancer,62 Days by end of Q2 and 76% by end of Q4</a:t>
                      </a:r>
                    </a:p>
                    <a:p>
                      <a:pPr marL="285750" indent="-285750" algn="l" fontAlgn="ctr">
                        <a:buFont typeface="Arial" panose="020B0604020202020204" pitchFamily="34" charset="0"/>
                        <a:buChar char="•"/>
                      </a:pPr>
                      <a:r>
                        <a:rPr lang="en-GB" sz="1600" b="1" i="1" kern="1200" dirty="0">
                          <a:solidFill>
                            <a:schemeClr val="dk1"/>
                          </a:solidFill>
                          <a:effectLst/>
                          <a:latin typeface="+mn-lt"/>
                          <a:ea typeface="+mn-ea"/>
                          <a:cs typeface="+mn-cs"/>
                        </a:rPr>
                        <a:t>Reduce the backlog over 62 days to 50 by October 2026</a:t>
                      </a:r>
                      <a:endParaRPr lang="en-GB" sz="1600" b="1" i="1"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lnSpc>
                          <a:spcPct val="107000"/>
                        </a:lnSpc>
                        <a:spcAft>
                          <a:spcPts val="800"/>
                        </a:spcAft>
                        <a:buNone/>
                      </a:pPr>
                      <a:r>
                        <a:rPr lang="en-GB" sz="1600" b="0" dirty="0">
                          <a:effectLst/>
                          <a:latin typeface="+mn-lt"/>
                          <a:ea typeface="Calibri" panose="020F0502020204030204" pitchFamily="34" charset="0"/>
                          <a:cs typeface="Times New Roman" panose="02020603050405020304" pitchFamily="18" charset="0"/>
                        </a:rPr>
                        <a:t>Q4 =</a:t>
                      </a:r>
                    </a:p>
                    <a:p>
                      <a:pPr algn="l">
                        <a:lnSpc>
                          <a:spcPct val="107000"/>
                        </a:lnSpc>
                        <a:spcAft>
                          <a:spcPts val="800"/>
                        </a:spcAft>
                        <a:buNone/>
                      </a:pPr>
                      <a:r>
                        <a:rPr lang="en-GB" sz="1600" b="0" dirty="0">
                          <a:effectLst/>
                          <a:latin typeface="+mn-lt"/>
                          <a:ea typeface="Calibri" panose="020F0502020204030204" pitchFamily="34" charset="0"/>
                          <a:cs typeface="Times New Roman" panose="02020603050405020304" pitchFamily="18" charset="0"/>
                        </a:rPr>
                        <a:t>55% SCP</a:t>
                      </a:r>
                    </a:p>
                  </a:txBody>
                  <a:tcPr marL="114299" marR="114299"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kern="1200" dirty="0">
                          <a:solidFill>
                            <a:srgbClr val="000000"/>
                          </a:solidFill>
                          <a:effectLst/>
                          <a:latin typeface="+mn-lt"/>
                          <a:ea typeface="Aptos" panose="020B0004020202020204" pitchFamily="34" charset="0"/>
                          <a:cs typeface="Times New Roman" panose="02020603050405020304" pitchFamily="18" charset="0"/>
                        </a:rPr>
                        <a:t>48%</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kern="1200" dirty="0">
                          <a:solidFill>
                            <a:srgbClr val="000000"/>
                          </a:solidFill>
                          <a:effectLst/>
                          <a:latin typeface="+mn-lt"/>
                          <a:ea typeface="Aptos" panose="020B0004020202020204" pitchFamily="34" charset="0"/>
                          <a:cs typeface="Times New Roman" panose="02020603050405020304" pitchFamily="18" charset="0"/>
                        </a:rPr>
                        <a:t>48%</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kern="1200" dirty="0">
                          <a:solidFill>
                            <a:srgbClr val="000000"/>
                          </a:solidFill>
                          <a:effectLst/>
                          <a:latin typeface="+mn-lt"/>
                          <a:ea typeface="Aptos" panose="020B0004020202020204" pitchFamily="34" charset="0"/>
                          <a:cs typeface="Times New Roman" panose="02020603050405020304" pitchFamily="18" charset="0"/>
                        </a:rPr>
                        <a:t>48%</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57%</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59%</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61%</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68%</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73%</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75%</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76%</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76%</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solidFill>
                            <a:srgbClr val="000000"/>
                          </a:solidFill>
                          <a:effectLst/>
                          <a:latin typeface="+mn-lt"/>
                          <a:ea typeface="Calibri" panose="020F0502020204030204" pitchFamily="34" charset="0"/>
                          <a:cs typeface="Times New Roman" panose="02020603050405020304" pitchFamily="18" charset="0"/>
                        </a:rPr>
                        <a:t>76%</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48%</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algn="ctr" fontAlgn="ctr">
                        <a:buNone/>
                      </a:pPr>
                      <a:r>
                        <a:rPr lang="en-GB" sz="1600" b="0" i="0" u="none" strike="noStrike" dirty="0">
                          <a:solidFill>
                            <a:srgbClr val="000000"/>
                          </a:solidFill>
                          <a:effectLst/>
                          <a:latin typeface="+mn-lt"/>
                        </a:rPr>
                        <a:t>54%</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497720"/>
                  </a:ext>
                </a:extLst>
              </a:tr>
              <a:tr h="1301881">
                <a:tc vMerge="1">
                  <a:txBody>
                    <a:bodyPr/>
                    <a:lstStyle/>
                    <a:p>
                      <a:pPr marL="285750" indent="-285750" algn="l" fontAlgn="ctr">
                        <a:buFont typeface="Arial" panose="020B0604020202020204" pitchFamily="34" charset="0"/>
                        <a:buChar char="•"/>
                      </a:pPr>
                      <a:endParaRPr lang="en-GB" sz="1600" b="1" i="0" u="none" strike="noStrike" dirty="0">
                        <a:solidFill>
                          <a:srgbClr val="000000"/>
                        </a:solidFill>
                        <a:effectLst/>
                        <a:latin typeface="+mn-lt"/>
                      </a:endParaRPr>
                    </a:p>
                  </a:txBody>
                  <a:tcPr marL="6350" marR="6350" marT="6350" marB="0" anchor="ctr"/>
                </a:tc>
                <a:tc vMerge="1">
                  <a:txBody>
                    <a:bodyPr/>
                    <a:lstStyle/>
                    <a:p>
                      <a:pPr algn="l" fontAlgn="ctr">
                        <a:buNone/>
                      </a:pPr>
                      <a:endParaRPr lang="en-GB" sz="1600" b="1" i="1" u="none" strike="noStrike" dirty="0">
                        <a:solidFill>
                          <a:srgbClr val="000000"/>
                        </a:solidFill>
                        <a:effectLst/>
                        <a:latin typeface="+mn-lt"/>
                      </a:endParaRP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600" b="0" dirty="0">
                          <a:effectLst/>
                          <a:latin typeface="+mn-lt"/>
                          <a:ea typeface="Calibri" panose="020F0502020204030204" pitchFamily="34" charset="0"/>
                          <a:cs typeface="Times New Roman" panose="02020603050405020304" pitchFamily="18" charset="0"/>
                        </a:rPr>
                        <a:t>359 Backlog</a:t>
                      </a:r>
                    </a:p>
                    <a:p>
                      <a:pPr algn="l"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kern="1200" dirty="0">
                          <a:solidFill>
                            <a:srgbClr val="000000"/>
                          </a:solidFill>
                          <a:effectLst/>
                          <a:latin typeface="+mn-lt"/>
                          <a:ea typeface="Aptos" panose="020B0004020202020204" pitchFamily="34" charset="0"/>
                          <a:cs typeface="Times New Roman" panose="02020603050405020304" pitchFamily="18" charset="0"/>
                        </a:rPr>
                        <a:t>326</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489</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kern="1200" dirty="0">
                          <a:solidFill>
                            <a:srgbClr val="000000"/>
                          </a:solidFill>
                          <a:effectLst/>
                          <a:latin typeface="+mn-lt"/>
                          <a:ea typeface="Aptos" panose="020B0004020202020204" pitchFamily="34" charset="0"/>
                          <a:cs typeface="Times New Roman" panose="02020603050405020304" pitchFamily="18" charset="0"/>
                        </a:rPr>
                        <a:t>626</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640</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545</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317</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220</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125</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116</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107</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104</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ctr">
                        <a:lnSpc>
                          <a:spcPct val="107000"/>
                        </a:lnSpc>
                        <a:spcAft>
                          <a:spcPts val="800"/>
                        </a:spcAft>
                        <a:buNone/>
                      </a:pPr>
                      <a:r>
                        <a:rPr lang="en-GB" sz="1600" dirty="0">
                          <a:effectLst/>
                          <a:latin typeface="+mn-lt"/>
                          <a:ea typeface="Calibri" panose="020F0502020204030204" pitchFamily="34" charset="0"/>
                          <a:cs typeface="Times New Roman" panose="02020603050405020304" pitchFamily="18" charset="0"/>
                        </a:rPr>
                        <a:t>104</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326</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algn="ctr" fontAlgn="ctr">
                        <a:buNone/>
                      </a:pPr>
                      <a:r>
                        <a:rPr lang="en-GB" sz="1600" b="0" i="0" u="none" strike="noStrike" dirty="0">
                          <a:solidFill>
                            <a:srgbClr val="000000"/>
                          </a:solidFill>
                          <a:effectLst/>
                          <a:latin typeface="+mn-lt"/>
                        </a:rPr>
                        <a:t>489</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algn="ctr" fontAlgn="ctr">
                        <a:buNone/>
                      </a:pPr>
                      <a:r>
                        <a:rPr lang="en-GB" sz="1600" b="0" i="0" u="none" strike="noStrike" dirty="0">
                          <a:solidFill>
                            <a:srgbClr val="000000"/>
                          </a:solidFill>
                          <a:effectLst/>
                          <a:latin typeface="+mn-lt"/>
                        </a:rPr>
                        <a:t>625</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3406293125"/>
                  </a:ext>
                </a:extLst>
              </a:tr>
              <a:tr h="2698484">
                <a:tc>
                  <a:txBody>
                    <a:bodyPr/>
                    <a:lstStyle/>
                    <a:p>
                      <a:pPr marL="285750" indent="-285750" algn="l" fontAlgn="ctr">
                        <a:buFont typeface="Arial" panose="020B0604020202020204" pitchFamily="34" charset="0"/>
                        <a:buChar char="•"/>
                      </a:pPr>
                      <a:r>
                        <a:rPr lang="en-US" sz="1600" b="1" kern="1200" dirty="0">
                          <a:solidFill>
                            <a:schemeClr val="dk1"/>
                          </a:solidFill>
                          <a:effectLst/>
                          <a:latin typeface="+mn-lt"/>
                          <a:ea typeface="+mn-ea"/>
                          <a:cs typeface="+mn-cs"/>
                        </a:rPr>
                        <a:t>Number of patients waiting more than 8 weeks for a specified diagnostic – target zero</a:t>
                      </a:r>
                      <a:endParaRPr lang="en-GB" sz="1600" b="1"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marR="0" lvl="0" indent="-2857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600" b="1" i="1" dirty="0"/>
                        <a:t>We will work towards reducing the number of patients waiting over 8 weeks for a diagnostic endoscopy and continue to maintain our current position of patients waiting over 8 weeks for all other diagnostics (80% TI target).</a:t>
                      </a:r>
                    </a:p>
                    <a:p>
                      <a:pPr algn="l" fontAlgn="ctr">
                        <a:buNone/>
                      </a:pPr>
                      <a:endParaRPr lang="en-GB" sz="1600" b="1" i="1"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6411</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8781</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8111</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6830</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5649</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5846</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6022</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6267</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5867</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5464</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85725" marR="85725" algn="l">
                        <a:lnSpc>
                          <a:spcPct val="107000"/>
                        </a:lnSpc>
                        <a:spcAft>
                          <a:spcPts val="800"/>
                        </a:spcAft>
                        <a:buNone/>
                      </a:pPr>
                      <a:r>
                        <a:rPr lang="en-GB" sz="1600" kern="1200" dirty="0">
                          <a:solidFill>
                            <a:srgbClr val="000000"/>
                          </a:solidFill>
                          <a:effectLst/>
                          <a:latin typeface="+mn-lt"/>
                          <a:ea typeface="Calibri" panose="020F0502020204030204" pitchFamily="34" charset="0"/>
                          <a:cs typeface="Times New Roman" panose="02020603050405020304" pitchFamily="18" charset="0"/>
                        </a:rPr>
                        <a:t>5238</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3,031</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5,065</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mn-lt"/>
                        </a:rPr>
                        <a:t>5,244</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575879336"/>
                  </a:ext>
                </a:extLst>
              </a:tr>
            </a:tbl>
          </a:graphicData>
        </a:graphic>
      </p:graphicFrame>
    </p:spTree>
    <p:extLst>
      <p:ext uri="{BB962C8B-B14F-4D97-AF65-F5344CB8AC3E}">
        <p14:creationId xmlns:p14="http://schemas.microsoft.com/office/powerpoint/2010/main" val="2366561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E192E-AEDF-7960-3E06-7B5DE8295A03}"/>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54593C3C-7C2F-6E98-D341-DA64EDB70B39}"/>
              </a:ext>
            </a:extLst>
          </p:cNvPr>
          <p:cNvPicPr>
            <a:picLocks noChangeAspect="1"/>
          </p:cNvPicPr>
          <p:nvPr/>
        </p:nvPicPr>
        <p:blipFill>
          <a:blip r:embed="rId3">
            <a:alphaModFix amt="20000"/>
            <a:lum bright="40000" contrast="-40000"/>
          </a:blip>
          <a:srcRect l="39228" t="58256" r="-2"/>
          <a:stretch/>
        </p:blipFill>
        <p:spPr>
          <a:xfrm rot="10800000">
            <a:off x="7057875" y="5055210"/>
            <a:ext cx="11162761" cy="6259433"/>
          </a:xfrm>
          <a:prstGeom prst="rect">
            <a:avLst/>
          </a:prstGeom>
        </p:spPr>
      </p:pic>
      <p:sp>
        <p:nvSpPr>
          <p:cNvPr id="12" name="Title 11">
            <a:extLst>
              <a:ext uri="{FF2B5EF4-FFF2-40B4-BE49-F238E27FC236}">
                <a16:creationId xmlns:a16="http://schemas.microsoft.com/office/drawing/2014/main" id="{47ABAFFE-C9A7-62F6-207B-2FC8F13FD26A}"/>
              </a:ext>
            </a:extLst>
          </p:cNvPr>
          <p:cNvSpPr txBox="1">
            <a:spLocks noGrp="1"/>
          </p:cNvSpPr>
          <p:nvPr>
            <p:ph type="title"/>
          </p:nvPr>
        </p:nvSpPr>
        <p:spPr>
          <a:xfrm>
            <a:off x="2388302" y="396351"/>
            <a:ext cx="17527019" cy="413768"/>
          </a:xfrm>
          <a:prstGeom prst="rect">
            <a:avLst/>
          </a:prstGeom>
          <a:noFill/>
        </p:spPr>
        <p:txBody>
          <a:bodyPr wrap="square" rtlCol="0">
            <a:spAutoFit/>
          </a:bodyPr>
          <a:lstStyle/>
          <a:p>
            <a:pPr algn="just" fontAlgn="base"/>
            <a:r>
              <a:rPr lang="en-GB" sz="2968" b="1" dirty="0">
                <a:solidFill>
                  <a:srgbClr val="834AAD"/>
                </a:solidFill>
                <a:latin typeface="Aptos Black"/>
                <a:ea typeface="+mn-ea"/>
                <a:cs typeface="+mn-cs"/>
              </a:rPr>
              <a:t>MENTAL HEALTH AND LEARNING DISABILITIES OVERVIEW</a:t>
            </a:r>
          </a:p>
        </p:txBody>
      </p:sp>
      <p:sp>
        <p:nvSpPr>
          <p:cNvPr id="7" name="Rectangle 1">
            <a:extLst>
              <a:ext uri="{FF2B5EF4-FFF2-40B4-BE49-F238E27FC236}">
                <a16:creationId xmlns:a16="http://schemas.microsoft.com/office/drawing/2014/main" id="{19E43CDF-0238-B6E9-592B-DACD3522201A}"/>
              </a:ext>
            </a:extLst>
          </p:cNvPr>
          <p:cNvSpPr>
            <a:spLocks noChangeArrowheads="1"/>
          </p:cNvSpPr>
          <p:nvPr/>
        </p:nvSpPr>
        <p:spPr bwMode="auto">
          <a:xfrm>
            <a:off x="12195827" y="2118097"/>
            <a:ext cx="201099"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5" tIns="49774" rIns="99545" bIns="49774" numCol="1" anchor="ctr" anchorCtr="0" compatLnSpc="1">
            <a:prstTxWarp prst="textNoShape">
              <a:avLst/>
            </a:prstTxWarp>
            <a:spAutoFit/>
          </a:bodyPr>
          <a:lstStyle/>
          <a:p>
            <a:pPr defTabSz="497743">
              <a:defRPr/>
            </a:pPr>
            <a:endParaRPr lang="en-GB" sz="1961">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C450CFAD-3856-A619-4C8C-317A956EA7ED}"/>
              </a:ext>
            </a:extLst>
          </p:cNvPr>
          <p:cNvGraphicFramePr>
            <a:graphicFrameLocks noGrp="1"/>
          </p:cNvGraphicFramePr>
          <p:nvPr/>
        </p:nvGraphicFramePr>
        <p:xfrm>
          <a:off x="9386547" y="3936492"/>
          <a:ext cx="8205796" cy="3446192"/>
        </p:xfrm>
        <a:graphic>
          <a:graphicData uri="http://schemas.openxmlformats.org/drawingml/2006/table">
            <a:tbl>
              <a:tblPr firstRow="1" bandRow="1">
                <a:tableStyleId>{5C22544A-7EE6-4342-B048-85BDC9FD1C3A}</a:tableStyleId>
              </a:tblPr>
              <a:tblGrid>
                <a:gridCol w="5339215">
                  <a:extLst>
                    <a:ext uri="{9D8B030D-6E8A-4147-A177-3AD203B41FA5}">
                      <a16:colId xmlns:a16="http://schemas.microsoft.com/office/drawing/2014/main" val="2033698406"/>
                    </a:ext>
                  </a:extLst>
                </a:gridCol>
                <a:gridCol w="2866581">
                  <a:extLst>
                    <a:ext uri="{9D8B030D-6E8A-4147-A177-3AD203B41FA5}">
                      <a16:colId xmlns:a16="http://schemas.microsoft.com/office/drawing/2014/main" val="2088640319"/>
                    </a:ext>
                  </a:extLst>
                </a:gridCol>
              </a:tblGrid>
              <a:tr h="709141">
                <a:tc>
                  <a:txBody>
                    <a:bodyPr/>
                    <a:lstStyle/>
                    <a:p>
                      <a:r>
                        <a:rPr lang="en-GB" sz="2000"/>
                        <a:t>Performance Outcomes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2000"/>
                        <a:t>Confidence assessment</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709141">
                <a:tc>
                  <a:txBody>
                    <a:bodyPr/>
                    <a:lstStyle/>
                    <a:p>
                      <a:r>
                        <a:rPr lang="en-GB" sz="2000">
                          <a:latin typeface="+mn-lt"/>
                        </a:rPr>
                        <a:t>Open Access Mental Health Support</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2000" i="1">
                          <a:solidFill>
                            <a:schemeClr val="tx1"/>
                          </a:solidFill>
                          <a:latin typeface="+mn-lt"/>
                        </a:rPr>
                        <a:t>Metrics nationally developed in Q1 26/27</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64910532"/>
                  </a:ext>
                </a:extLst>
              </a:tr>
              <a:tr h="1013940">
                <a:tc>
                  <a:txBody>
                    <a:bodyPr/>
                    <a:lstStyle/>
                    <a:p>
                      <a:r>
                        <a:rPr lang="en-GB" sz="2000">
                          <a:latin typeface="+mn-lt"/>
                        </a:rPr>
                        <a:t>Improve safety in Secondary Care Mental Health services (measured through agreed mental health safety matrix and PROM ReQol) </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i="1">
                          <a:solidFill>
                            <a:schemeClr val="tx1"/>
                          </a:solidFill>
                          <a:latin typeface="+mn-lt"/>
                        </a:rPr>
                        <a:t>Metrics nationally developed in Q1 26/27</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29342364"/>
                  </a:ext>
                </a:extLst>
              </a:tr>
              <a:tr h="101394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a:latin typeface="+mn-lt"/>
                        </a:rPr>
                        <a:t>Improve Physical Health of People with long term MH problems by carrying out mortality reviews and implementing improvement plans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i="1">
                          <a:solidFill>
                            <a:schemeClr val="tx1"/>
                          </a:solidFill>
                          <a:latin typeface="+mn-lt"/>
                        </a:rPr>
                        <a:t>Metrics nationally developed in Q1 26/27</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52183463"/>
                  </a:ext>
                </a:extLst>
              </a:tr>
            </a:tbl>
          </a:graphicData>
        </a:graphic>
      </p:graphicFrame>
      <p:graphicFrame>
        <p:nvGraphicFramePr>
          <p:cNvPr id="11" name="Table 10">
            <a:extLst>
              <a:ext uri="{FF2B5EF4-FFF2-40B4-BE49-F238E27FC236}">
                <a16:creationId xmlns:a16="http://schemas.microsoft.com/office/drawing/2014/main" id="{D669D6D1-3100-0E9E-9886-BF9A038B018E}"/>
              </a:ext>
            </a:extLst>
          </p:cNvPr>
          <p:cNvGraphicFramePr>
            <a:graphicFrameLocks noGrp="1"/>
          </p:cNvGraphicFramePr>
          <p:nvPr/>
        </p:nvGraphicFramePr>
        <p:xfrm>
          <a:off x="2477667" y="2393232"/>
          <a:ext cx="6677526" cy="6792836"/>
        </p:xfrm>
        <a:graphic>
          <a:graphicData uri="http://schemas.openxmlformats.org/drawingml/2006/table">
            <a:tbl>
              <a:tblPr firstRow="1" bandRow="1">
                <a:tableStyleId>{5C22544A-7EE6-4342-B048-85BDC9FD1C3A}</a:tableStyleId>
              </a:tblPr>
              <a:tblGrid>
                <a:gridCol w="474928">
                  <a:extLst>
                    <a:ext uri="{9D8B030D-6E8A-4147-A177-3AD203B41FA5}">
                      <a16:colId xmlns:a16="http://schemas.microsoft.com/office/drawing/2014/main" val="1328182063"/>
                    </a:ext>
                  </a:extLst>
                </a:gridCol>
                <a:gridCol w="6202598">
                  <a:extLst>
                    <a:ext uri="{9D8B030D-6E8A-4147-A177-3AD203B41FA5}">
                      <a16:colId xmlns:a16="http://schemas.microsoft.com/office/drawing/2014/main" val="709746133"/>
                    </a:ext>
                  </a:extLst>
                </a:gridCol>
              </a:tblGrid>
              <a:tr h="404345">
                <a:tc gridSpan="2">
                  <a:txBody>
                    <a:bodyPr/>
                    <a:lstStyle/>
                    <a:p>
                      <a:r>
                        <a:rPr lang="en-GB" sz="2000"/>
                        <a:t>Key Schemes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lang="en-GB" sz="120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4043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noProof="0">
                          <a:solidFill>
                            <a:schemeClr val="tx1"/>
                          </a:solidFill>
                          <a:latin typeface="+mn-lt"/>
                        </a:rPr>
                        <a:t>MH_A_01</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r>
                        <a:rPr lang="en-GB" sz="2000" b="1" i="0" u="none" strike="noStrike" baseline="0" noProof="0">
                          <a:solidFill>
                            <a:schemeClr val="tx1"/>
                          </a:solidFill>
                          <a:latin typeface="+mn-lt"/>
                        </a:rPr>
                        <a:t>Repatriation of Privatised Beds</a:t>
                      </a:r>
                      <a:endParaRPr lang="en-GB" sz="2500"/>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404345">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800" b="0" i="0" u="none" strike="noStrike" baseline="0" noProof="0">
                          <a:solidFill>
                            <a:schemeClr val="tx1"/>
                          </a:solidFill>
                          <a:latin typeface="+mn-lt"/>
                        </a:rPr>
                        <a:t>MH_B_01</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2000" b="1" i="0" u="none" strike="noStrike" baseline="0" noProof="0">
                          <a:solidFill>
                            <a:schemeClr val="tx1"/>
                          </a:solidFill>
                          <a:latin typeface="+mn-lt"/>
                        </a:rPr>
                        <a:t>Mental Health Transformation Programme</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70914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800" b="0" i="0" u="none" strike="noStrike" baseline="0" noProof="0">
                          <a:solidFill>
                            <a:schemeClr val="tx1"/>
                          </a:solidFill>
                          <a:latin typeface="+mn-lt"/>
                        </a:rPr>
                        <a:t>MH_B_02</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kern="100" noProof="0">
                          <a:solidFill>
                            <a:schemeClr val="tx1"/>
                          </a:solidFill>
                          <a:effectLst/>
                          <a:latin typeface="+mn-lt"/>
                          <a:ea typeface="+mn-ea"/>
                          <a:cs typeface="Times New Roman" panose="02020603050405020304" pitchFamily="18" charset="0"/>
                        </a:rPr>
                        <a:t>Alliance Clinical Model </a:t>
                      </a:r>
                      <a:r>
                        <a:rPr lang="en-GB" sz="2000" b="0" kern="100" noProof="0">
                          <a:solidFill>
                            <a:schemeClr val="tx1"/>
                          </a:solidFill>
                          <a:effectLst/>
                          <a:latin typeface="+mn-lt"/>
                          <a:ea typeface="+mn-ea"/>
                          <a:cs typeface="Times New Roman" panose="02020603050405020304" pitchFamily="18" charset="0"/>
                        </a:rPr>
                        <a:t>for Substance Use Clinical Services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2233128">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noProof="0">
                          <a:solidFill>
                            <a:schemeClr val="tx1"/>
                          </a:solidFill>
                          <a:latin typeface="+mn-lt"/>
                        </a:rPr>
                        <a:t>MH_B_03</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a:solidFill>
                            <a:schemeClr val="tx1"/>
                          </a:solidFill>
                          <a:latin typeface="+mn-lt"/>
                        </a:rPr>
                        <a:t>Mental Health Capital Priorities</a:t>
                      </a:r>
                      <a:r>
                        <a:rPr lang="en-GB" sz="2000" b="0">
                          <a:solidFill>
                            <a:schemeClr val="tx1"/>
                          </a:solidFill>
                          <a:latin typeface="+mn-lt"/>
                        </a:rPr>
                        <a:t>: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a:solidFill>
                            <a:schemeClr val="tx1"/>
                          </a:solidFill>
                          <a:latin typeface="+mn-lt"/>
                        </a:rPr>
                        <a:t>Seclusion Suites, Caswell Clinic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a:t>Adult Acute Mental Health Unit Service Diversions, Cefn Coed &amp; Other Mental Health In-Patient Estate Improvements</a:t>
                      </a:r>
                    </a:p>
                    <a:p>
                      <a:pPr marL="171450" indent="-171450" algn="l">
                        <a:buFont typeface="Arial" panose="020B0604020202020204" pitchFamily="34" charset="0"/>
                        <a:buChar char="•"/>
                      </a:pPr>
                      <a:r>
                        <a:rPr lang="en-GB" sz="2000" b="0"/>
                        <a:t>Taith Newydd</a:t>
                      </a:r>
                    </a:p>
                    <a:p>
                      <a:pPr marL="171450" indent="-171450" algn="l">
                        <a:buFont typeface="Arial" panose="020B0604020202020204" pitchFamily="34" charset="0"/>
                        <a:buChar char="•"/>
                      </a:pPr>
                      <a:r>
                        <a:rPr lang="en-GB" sz="2000" b="0"/>
                        <a:t>Anti ligature works across remaining MH estate</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1318737">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noProof="0">
                          <a:solidFill>
                            <a:schemeClr val="tx1"/>
                          </a:solidFill>
                          <a:latin typeface="+mn-lt"/>
                        </a:rPr>
                        <a:t>MH_B_04</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kern="100">
                          <a:solidFill>
                            <a:schemeClr val="tx1"/>
                          </a:solidFill>
                          <a:effectLst/>
                          <a:latin typeface="+mn-lt"/>
                          <a:ea typeface="Aptos" panose="020B0004020202020204" pitchFamily="34" charset="0"/>
                          <a:cs typeface="Times New Roman" panose="02020603050405020304" pitchFamily="18" charset="0"/>
                        </a:rPr>
                        <a:t>Mental Health Digital Transformation</a:t>
                      </a:r>
                      <a:r>
                        <a:rPr lang="en-GB" sz="2000" b="0" kern="100">
                          <a:solidFill>
                            <a:schemeClr val="tx1"/>
                          </a:solidFill>
                          <a:effectLst/>
                          <a:latin typeface="+mn-lt"/>
                          <a:ea typeface="Aptos" panose="020B0004020202020204" pitchFamily="34" charset="0"/>
                          <a:cs typeface="Times New Roman" panose="02020603050405020304" pitchFamily="18" charset="0"/>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200">
                          <a:solidFill>
                            <a:schemeClr val="tx1"/>
                          </a:solidFill>
                          <a:latin typeface="+mn-lt"/>
                          <a:ea typeface="+mn-ea"/>
                          <a:cs typeface="+mn-cs"/>
                        </a:rPr>
                        <a:t>ReQol</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200">
                          <a:solidFill>
                            <a:schemeClr val="tx1"/>
                          </a:solidFill>
                          <a:effectLst/>
                          <a:latin typeface="+mn-lt"/>
                          <a:ea typeface="+mn-ea"/>
                          <a:cs typeface="+mn-cs"/>
                        </a:rPr>
                        <a:t>Rio</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200">
                          <a:solidFill>
                            <a:schemeClr val="tx1"/>
                          </a:solidFill>
                          <a:effectLst/>
                          <a:latin typeface="+mn-lt"/>
                          <a:ea typeface="+mn-ea"/>
                          <a:cs typeface="+mn-cs"/>
                        </a:rPr>
                        <a:t>Electronic Patient Record</a:t>
                      </a:r>
                      <a:endParaRPr lang="en-GB" sz="2000" b="0" kern="100">
                        <a:solidFill>
                          <a:schemeClr val="tx1"/>
                        </a:solidFill>
                        <a:effectLst/>
                        <a:latin typeface="+mn-lt"/>
                        <a:ea typeface="Aptos" panose="020B0004020202020204" pitchFamily="34" charset="0"/>
                        <a:cs typeface="Times New Roman" panose="02020603050405020304" pitchFamily="18" charset="0"/>
                      </a:endParaRP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1318737">
                <a:tc>
                  <a:txBody>
                    <a:bodyPr/>
                    <a:lstStyle/>
                    <a:p>
                      <a:pPr marL="0" marR="0" lvl="0" indent="-137458"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noProof="0">
                          <a:solidFill>
                            <a:schemeClr val="tx1"/>
                          </a:solidFill>
                          <a:latin typeface="+mn-lt"/>
                        </a:rPr>
                        <a:t>LD_B_01</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lvl="1" indent="0" algn="l" defTabSz="685772" rtl="0" eaLnBrk="1" latinLnBrk="0" hangingPunct="1">
                        <a:lnSpc>
                          <a:spcPct val="100000"/>
                        </a:lnSpc>
                        <a:spcBef>
                          <a:spcPts val="0"/>
                        </a:spcBef>
                        <a:spcAft>
                          <a:spcPts val="0"/>
                        </a:spcAft>
                        <a:buNone/>
                      </a:pPr>
                      <a:r>
                        <a:rPr lang="en-GB" sz="2000" b="1" kern="1200" noProof="0">
                          <a:solidFill>
                            <a:schemeClr val="tx1"/>
                          </a:solidFill>
                          <a:latin typeface="+mn-lt"/>
                          <a:ea typeface="+mn-ea"/>
                          <a:cs typeface="+mn-cs"/>
                        </a:rPr>
                        <a:t>Learning Disabilities Transformation</a:t>
                      </a:r>
                      <a:r>
                        <a:rPr lang="en-GB" sz="2000" b="0" kern="1200" noProof="0">
                          <a:solidFill>
                            <a:schemeClr val="tx1"/>
                          </a:solidFill>
                          <a:latin typeface="+mn-lt"/>
                          <a:ea typeface="+mn-ea"/>
                          <a:cs typeface="+mn-cs"/>
                        </a:rPr>
                        <a:t>:</a:t>
                      </a:r>
                    </a:p>
                    <a:p>
                      <a:pPr marL="260350" lvl="1" indent="-171450" algn="l" defTabSz="685772" rtl="0" eaLnBrk="1" latinLnBrk="0" hangingPunct="1">
                        <a:lnSpc>
                          <a:spcPct val="100000"/>
                        </a:lnSpc>
                        <a:spcBef>
                          <a:spcPts val="0"/>
                        </a:spcBef>
                        <a:spcAft>
                          <a:spcPts val="0"/>
                        </a:spcAft>
                        <a:buFont typeface="Arial" panose="020B0604020202020204" pitchFamily="34" charset="0"/>
                        <a:buChar char="•"/>
                      </a:pPr>
                      <a:r>
                        <a:rPr lang="en-GB" sz="2000" b="0" kern="1200" noProof="0">
                          <a:solidFill>
                            <a:schemeClr val="tx1"/>
                          </a:solidFill>
                          <a:latin typeface="+mn-lt"/>
                          <a:ea typeface="+mn-ea"/>
                          <a:cs typeface="+mn-cs"/>
                        </a:rPr>
                        <a:t>Strategic Outline Case for the replacement of all remaining LD facilities.</a:t>
                      </a:r>
                      <a:endParaRPr lang="en-GB" sz="2000" b="0" i="0" kern="100" noProof="0">
                        <a:solidFill>
                          <a:schemeClr val="tx1"/>
                        </a:solidFill>
                        <a:effectLst/>
                        <a:latin typeface="+mn-lt"/>
                        <a:ea typeface="+mn-ea"/>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200" noProof="0">
                          <a:solidFill>
                            <a:schemeClr val="tx1"/>
                          </a:solidFill>
                          <a:latin typeface="+mn-lt"/>
                          <a:ea typeface="+mn-ea"/>
                          <a:cs typeface="+mn-cs"/>
                        </a:rPr>
                        <a:t>Consolidation of existing Complex Care Units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bl>
          </a:graphicData>
        </a:graphic>
      </p:graphicFrame>
      <p:sp>
        <p:nvSpPr>
          <p:cNvPr id="15" name="TextBox 14">
            <a:extLst>
              <a:ext uri="{FF2B5EF4-FFF2-40B4-BE49-F238E27FC236}">
                <a16:creationId xmlns:a16="http://schemas.microsoft.com/office/drawing/2014/main" id="{796B8208-A443-D444-2E78-E412194AA6A5}"/>
              </a:ext>
            </a:extLst>
          </p:cNvPr>
          <p:cNvSpPr txBox="1"/>
          <p:nvPr/>
        </p:nvSpPr>
        <p:spPr>
          <a:xfrm>
            <a:off x="2388303" y="1022869"/>
            <a:ext cx="15329085" cy="1310615"/>
          </a:xfrm>
          <a:prstGeom prst="rect">
            <a:avLst/>
          </a:prstGeom>
          <a:noFill/>
        </p:spPr>
        <p:txBody>
          <a:bodyPr wrap="square" rtlCol="0">
            <a:spAutoFit/>
          </a:bodyPr>
          <a:lstStyle/>
          <a:p>
            <a:pPr defTabSz="497743">
              <a:defRPr/>
            </a:pPr>
            <a:r>
              <a:rPr lang="en-GB" sz="1979">
                <a:solidFill>
                  <a:prstClr val="black"/>
                </a:solidFill>
                <a:latin typeface="Aptos" panose="02110004020202020204"/>
              </a:rPr>
              <a:t>Our aim is to deliver mental health service transformation by ensuring people have easy access to tools and support to maintain their wellbeing. We will also strengthen the digital infrastructure and streamline complex MHLD pathways, while continuing the shift from inpatient to community focused care. We also need to centralise acute mental health inpatient services into modern facilities that better enable care, effective staffing and digital connectivity.</a:t>
            </a:r>
          </a:p>
        </p:txBody>
      </p:sp>
      <p:graphicFrame>
        <p:nvGraphicFramePr>
          <p:cNvPr id="2" name="Table 1">
            <a:extLst>
              <a:ext uri="{FF2B5EF4-FFF2-40B4-BE49-F238E27FC236}">
                <a16:creationId xmlns:a16="http://schemas.microsoft.com/office/drawing/2014/main" id="{DF243892-BB82-6CF2-9099-A41040EBAF26}"/>
              </a:ext>
            </a:extLst>
          </p:cNvPr>
          <p:cNvGraphicFramePr>
            <a:graphicFrameLocks noGrp="1"/>
          </p:cNvGraphicFramePr>
          <p:nvPr/>
        </p:nvGraphicFramePr>
        <p:xfrm>
          <a:off x="9422225" y="7449988"/>
          <a:ext cx="8205796" cy="3008356"/>
        </p:xfrm>
        <a:graphic>
          <a:graphicData uri="http://schemas.openxmlformats.org/drawingml/2006/table">
            <a:tbl>
              <a:tblPr firstRow="1" bandRow="1">
                <a:tableStyleId>{5C22544A-7EE6-4342-B048-85BDC9FD1C3A}</a:tableStyleId>
              </a:tblPr>
              <a:tblGrid>
                <a:gridCol w="4102088">
                  <a:extLst>
                    <a:ext uri="{9D8B030D-6E8A-4147-A177-3AD203B41FA5}">
                      <a16:colId xmlns:a16="http://schemas.microsoft.com/office/drawing/2014/main" val="2033698406"/>
                    </a:ext>
                  </a:extLst>
                </a:gridCol>
                <a:gridCol w="4103708">
                  <a:extLst>
                    <a:ext uri="{9D8B030D-6E8A-4147-A177-3AD203B41FA5}">
                      <a16:colId xmlns:a16="http://schemas.microsoft.com/office/drawing/2014/main" val="2088640319"/>
                    </a:ext>
                  </a:extLst>
                </a:gridCol>
              </a:tblGrid>
              <a:tr h="404345">
                <a:tc>
                  <a:txBody>
                    <a:bodyPr/>
                    <a:lstStyle/>
                    <a:p>
                      <a:r>
                        <a:rPr lang="en-GB" sz="2000" b="1">
                          <a:solidFill>
                            <a:schemeClr val="bg1"/>
                          </a:solidFill>
                          <a:latin typeface="+mn-lt"/>
                        </a:rPr>
                        <a:t>Risks </a:t>
                      </a:r>
                    </a:p>
                  </a:txBody>
                  <a:tcPr marL="99545" marR="99545" marT="49774" marB="49774" anchor="ctr">
                    <a:solidFill>
                      <a:srgbClr val="0E9FAF"/>
                    </a:solidFill>
                  </a:tcPr>
                </a:tc>
                <a:tc>
                  <a:txBody>
                    <a:bodyPr/>
                    <a:lstStyle/>
                    <a:p>
                      <a:r>
                        <a:rPr lang="en-GB" sz="2000" i="0">
                          <a:solidFill>
                            <a:schemeClr val="bg1"/>
                          </a:solidFill>
                          <a:latin typeface="+mn-lt"/>
                        </a:rPr>
                        <a:t>Mitigations</a:t>
                      </a:r>
                    </a:p>
                  </a:txBody>
                  <a:tcPr marL="99545" marR="99545" marT="49774" marB="49774" anchor="ctr">
                    <a:solidFill>
                      <a:srgbClr val="0E9FAF"/>
                    </a:solidFill>
                  </a:tcPr>
                </a:tc>
                <a:extLst>
                  <a:ext uri="{0D108BD9-81ED-4DB2-BD59-A6C34878D82A}">
                    <a16:rowId xmlns:a16="http://schemas.microsoft.com/office/drawing/2014/main" val="2764910532"/>
                  </a:ext>
                </a:extLst>
              </a:tr>
              <a:tr h="1384795">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2000" b="1" kern="100">
                          <a:solidFill>
                            <a:schemeClr val="tx1"/>
                          </a:solidFill>
                          <a:effectLst/>
                          <a:latin typeface="+mn-lt"/>
                          <a:ea typeface="Aptos" panose="020B0004020202020204" pitchFamily="34" charset="0"/>
                          <a:cs typeface="Aptos" panose="020B0004020202020204" pitchFamily="34" charset="0"/>
                        </a:rPr>
                        <a:t>Rio: </a:t>
                      </a:r>
                      <a:r>
                        <a:rPr lang="en-GB" sz="2000" kern="100">
                          <a:solidFill>
                            <a:schemeClr val="tx1"/>
                          </a:solidFill>
                          <a:effectLst/>
                          <a:latin typeface="+mn-lt"/>
                          <a:ea typeface="Aptos" panose="020B0004020202020204" pitchFamily="34" charset="0"/>
                          <a:cs typeface="Aptos" panose="020B0004020202020204" pitchFamily="34" charset="0"/>
                        </a:rPr>
                        <a:t>Timescales for implementation project is reliant on Swansea LA as needs to align and launch at same time.</a:t>
                      </a:r>
                    </a:p>
                  </a:txBody>
                  <a:tcPr marL="91886" marR="91886" marT="0" marB="0" anchor="ctr"/>
                </a:tc>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2000" kern="100">
                          <a:solidFill>
                            <a:schemeClr val="tx1"/>
                          </a:solidFill>
                          <a:effectLst/>
                          <a:latin typeface="+mn-lt"/>
                          <a:ea typeface="Aptos" panose="020B0004020202020204" pitchFamily="34" charset="0"/>
                          <a:cs typeface="Aptos" panose="020B0004020202020204" pitchFamily="34" charset="0"/>
                        </a:rPr>
                        <a:t>Rio Assurance Group in place to monitor and review progress of project and includes both HB &amp; LA members.</a:t>
                      </a:r>
                    </a:p>
                  </a:txBody>
                  <a:tcPr marL="91886" marR="91886" marT="0" marB="0" anchor="ctr"/>
                </a:tc>
                <a:extLst>
                  <a:ext uri="{0D108BD9-81ED-4DB2-BD59-A6C34878D82A}">
                    <a16:rowId xmlns:a16="http://schemas.microsoft.com/office/drawing/2014/main" val="1529342364"/>
                  </a:ext>
                </a:extLst>
              </a:tr>
              <a:tr h="1219188">
                <a:tc>
                  <a:txBody>
                    <a:bodyPr/>
                    <a:lstStyle/>
                    <a:p>
                      <a:pPr marL="0" marR="0" lvl="1" indent="0" algn="l" defTabSz="685772" rtl="0" eaLnBrk="1" fontAlgn="auto" latinLnBrk="0" hangingPunct="1">
                        <a:lnSpc>
                          <a:spcPct val="100000"/>
                        </a:lnSpc>
                        <a:spcBef>
                          <a:spcPts val="0"/>
                        </a:spcBef>
                        <a:spcAft>
                          <a:spcPts val="0"/>
                        </a:spcAft>
                        <a:buClrTx/>
                        <a:buSzTx/>
                        <a:buFontTx/>
                        <a:buNone/>
                        <a:tabLst/>
                        <a:defRPr/>
                      </a:pPr>
                      <a:r>
                        <a:rPr lang="en-GB" sz="2000" b="1" kern="1200">
                          <a:solidFill>
                            <a:schemeClr val="tx1"/>
                          </a:solidFill>
                          <a:latin typeface="+mn-lt"/>
                          <a:ea typeface="+mn-ea"/>
                          <a:cs typeface="+mn-cs"/>
                        </a:rPr>
                        <a:t>LD</a:t>
                      </a:r>
                      <a:r>
                        <a:rPr lang="en-GB" sz="2000" kern="1200">
                          <a:solidFill>
                            <a:schemeClr val="tx1"/>
                          </a:solidFill>
                          <a:latin typeface="+mn-lt"/>
                          <a:ea typeface="+mn-ea"/>
                          <a:cs typeface="+mn-cs"/>
                        </a:rPr>
                        <a:t>: Bed availability to close units is limited which impacts acute capacity, flow &amp; could increase spend on placements</a:t>
                      </a:r>
                    </a:p>
                  </a:txBody>
                  <a:tcPr marL="91886" marR="91886" marT="0" marB="0" anchor="ct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2000" kern="1200">
                          <a:solidFill>
                            <a:schemeClr val="tx1"/>
                          </a:solidFill>
                          <a:latin typeface="+mn-lt"/>
                          <a:ea typeface="+mn-ea"/>
                          <a:cs typeface="+mn-cs"/>
                        </a:rPr>
                        <a:t>Management and escalation of POCDs working with stakeholders to prepare for changes</a:t>
                      </a:r>
                    </a:p>
                  </a:txBody>
                  <a:tcPr marL="91886" marR="91886" marT="0" marB="0" anchor="ctr"/>
                </a:tc>
                <a:extLst>
                  <a:ext uri="{0D108BD9-81ED-4DB2-BD59-A6C34878D82A}">
                    <a16:rowId xmlns:a16="http://schemas.microsoft.com/office/drawing/2014/main" val="1022218213"/>
                  </a:ext>
                </a:extLst>
              </a:tr>
            </a:tbl>
          </a:graphicData>
        </a:graphic>
      </p:graphicFrame>
      <p:graphicFrame>
        <p:nvGraphicFramePr>
          <p:cNvPr id="3" name="Table 2">
            <a:extLst>
              <a:ext uri="{FF2B5EF4-FFF2-40B4-BE49-F238E27FC236}">
                <a16:creationId xmlns:a16="http://schemas.microsoft.com/office/drawing/2014/main" id="{AA4F8574-EAF2-8F6A-E817-4DCA1D38AC10}"/>
              </a:ext>
            </a:extLst>
          </p:cNvPr>
          <p:cNvGraphicFramePr>
            <a:graphicFrameLocks noGrp="1"/>
          </p:cNvGraphicFramePr>
          <p:nvPr/>
        </p:nvGraphicFramePr>
        <p:xfrm>
          <a:off x="9422226" y="2392801"/>
          <a:ext cx="8170120" cy="1464240"/>
        </p:xfrm>
        <a:graphic>
          <a:graphicData uri="http://schemas.openxmlformats.org/drawingml/2006/table">
            <a:tbl>
              <a:tblPr firstRow="1" bandRow="1">
                <a:tableStyleId>{5C22544A-7EE6-4342-B048-85BDC9FD1C3A}</a:tableStyleId>
              </a:tblPr>
              <a:tblGrid>
                <a:gridCol w="2750580">
                  <a:extLst>
                    <a:ext uri="{9D8B030D-6E8A-4147-A177-3AD203B41FA5}">
                      <a16:colId xmlns:a16="http://schemas.microsoft.com/office/drawing/2014/main" val="4163319481"/>
                    </a:ext>
                  </a:extLst>
                </a:gridCol>
                <a:gridCol w="1879384">
                  <a:extLst>
                    <a:ext uri="{9D8B030D-6E8A-4147-A177-3AD203B41FA5}">
                      <a16:colId xmlns:a16="http://schemas.microsoft.com/office/drawing/2014/main" val="2033698406"/>
                    </a:ext>
                  </a:extLst>
                </a:gridCol>
                <a:gridCol w="3540156">
                  <a:extLst>
                    <a:ext uri="{9D8B030D-6E8A-4147-A177-3AD203B41FA5}">
                      <a16:colId xmlns:a16="http://schemas.microsoft.com/office/drawing/2014/main" val="2088640319"/>
                    </a:ext>
                  </a:extLst>
                </a:gridCol>
              </a:tblGrid>
              <a:tr h="427316">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2000" b="1">
                          <a:solidFill>
                            <a:schemeClr val="bg1"/>
                          </a:solidFill>
                        </a:rPr>
                        <a:t>Financial Impact</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b="1">
                          <a:solidFill>
                            <a:schemeClr val="bg1"/>
                          </a:solidFill>
                        </a:rPr>
                        <a:t>FYE savings</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b="1" kern="100">
                          <a:solidFill>
                            <a:schemeClr val="tx1"/>
                          </a:solidFill>
                          <a:effectLst/>
                          <a:latin typeface="+mn-lt"/>
                          <a:ea typeface="Aptos" panose="020B0004020202020204" pitchFamily="34" charset="0"/>
                          <a:cs typeface="Times New Roman"/>
                        </a:rPr>
                        <a:t>~ £0.43M-£1.1M</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r h="1036911">
                <a:tc gridSpan="3">
                  <a:txBody>
                    <a:bodyPr/>
                    <a:lstStyle/>
                    <a:p>
                      <a:r>
                        <a:rPr lang="en-GB" sz="2000" b="0" kern="100">
                          <a:solidFill>
                            <a:schemeClr val="tx1"/>
                          </a:solidFill>
                          <a:effectLst/>
                          <a:latin typeface="+mn-lt"/>
                          <a:ea typeface="Aptos" panose="020B0004020202020204" pitchFamily="34" charset="0"/>
                          <a:cs typeface="Times New Roman"/>
                        </a:rPr>
                        <a:t>Low impact – RR Reduction of £431,672 over 3 months </a:t>
                      </a:r>
                    </a:p>
                    <a:p>
                      <a:pPr lvl="0">
                        <a:buNone/>
                      </a:pPr>
                      <a:r>
                        <a:rPr lang="en-GB" sz="2000" b="0" kern="100">
                          <a:solidFill>
                            <a:schemeClr val="tx1"/>
                          </a:solidFill>
                          <a:effectLst/>
                          <a:latin typeface="+mn-lt"/>
                          <a:ea typeface="Aptos" panose="020B0004020202020204" pitchFamily="34" charset="0"/>
                          <a:cs typeface="Times New Roman"/>
                        </a:rPr>
                        <a:t>Medium Impact – RR Reduction of £797,044 over 3 months </a:t>
                      </a:r>
                    </a:p>
                    <a:p>
                      <a:pPr lvl="0">
                        <a:buNone/>
                      </a:pPr>
                      <a:r>
                        <a:rPr lang="en-GB" sz="2000" b="0" kern="100">
                          <a:solidFill>
                            <a:schemeClr val="tx1"/>
                          </a:solidFill>
                          <a:effectLst/>
                          <a:latin typeface="+mn-lt"/>
                          <a:ea typeface="Aptos" panose="020B0004020202020204" pitchFamily="34" charset="0"/>
                          <a:cs typeface="Times New Roman"/>
                        </a:rPr>
                        <a:t>High Impact – RR Reduction of £1162415 over 3 months </a:t>
                      </a:r>
                    </a:p>
                  </a:txBody>
                  <a:tcPr marL="122516" marR="122516" marT="61260" marB="61260"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D9D9"/>
                    </a:solidFill>
                  </a:tcPr>
                </a:tc>
                <a:tc hMerge="1">
                  <a:txBody>
                    <a:bodyPr/>
                    <a:lstStyle/>
                    <a:p>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en-GB" sz="1050" i="0">
                        <a:solidFill>
                          <a:schemeClr val="tx1"/>
                        </a:solidFill>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905183324"/>
                  </a:ext>
                </a:extLst>
              </a:tr>
            </a:tbl>
          </a:graphicData>
        </a:graphic>
      </p:graphicFrame>
      <p:sp>
        <p:nvSpPr>
          <p:cNvPr id="6" name="Slide Number Placeholder 3">
            <a:extLst>
              <a:ext uri="{FF2B5EF4-FFF2-40B4-BE49-F238E27FC236}">
                <a16:creationId xmlns:a16="http://schemas.microsoft.com/office/drawing/2014/main" id="{382C690D-24D0-046B-0AFA-065C95798F4E}"/>
              </a:ext>
            </a:extLst>
          </p:cNvPr>
          <p:cNvSpPr>
            <a:spLocks noGrp="1"/>
          </p:cNvSpPr>
          <p:nvPr>
            <p:ph type="sldNum" sz="quarter" idx="12"/>
          </p:nvPr>
        </p:nvSpPr>
        <p:spPr>
          <a:xfrm>
            <a:off x="8610601" y="635635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594"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3980"/>
            <a:fld id="{1B571774-39BD-4D3C-8315-35C0B43D4F9A}" type="slidenum">
              <a:rPr lang="en-GB" smtClean="0"/>
              <a:pPr defTabSz="753980"/>
              <a:t>34</a:t>
            </a:fld>
            <a:endParaRPr lang="en-GB" sz="1484">
              <a:solidFill>
                <a:prstClr val="black">
                  <a:tint val="82000"/>
                </a:prstClr>
              </a:solidFill>
              <a:latin typeface="Aptos" panose="02110004020202020204"/>
            </a:endParaRPr>
          </a:p>
        </p:txBody>
      </p:sp>
    </p:spTree>
    <p:extLst>
      <p:ext uri="{BB962C8B-B14F-4D97-AF65-F5344CB8AC3E}">
        <p14:creationId xmlns:p14="http://schemas.microsoft.com/office/powerpoint/2010/main" val="1437727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A9324-6EFD-1F10-FBDE-B8B868503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940E7-F0AC-A301-1AC6-F01F51524E1A}"/>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 Mental Health &amp; Learning Disabilities System Summary</a:t>
            </a:r>
            <a:br>
              <a:rPr lang="en-US" sz="2399" b="1" dirty="0">
                <a:solidFill>
                  <a:srgbClr val="FF0000"/>
                </a:solidFill>
                <a:latin typeface="Aptos" panose="020B0004020202020204" pitchFamily="34" charset="0"/>
              </a:rPr>
            </a:br>
            <a:br>
              <a:rPr lang="en-US" sz="2399" dirty="0">
                <a:solidFill>
                  <a:srgbClr val="FF0000"/>
                </a:solidFill>
              </a:rPr>
            </a:b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5" name="Table 4">
            <a:extLst>
              <a:ext uri="{FF2B5EF4-FFF2-40B4-BE49-F238E27FC236}">
                <a16:creationId xmlns:a16="http://schemas.microsoft.com/office/drawing/2014/main" id="{EDF26B2F-1E12-8C13-1FD6-AB7CF7CA1797}"/>
              </a:ext>
            </a:extLst>
          </p:cNvPr>
          <p:cNvGraphicFramePr>
            <a:graphicFrameLocks noGrp="1"/>
          </p:cNvGraphicFramePr>
          <p:nvPr/>
        </p:nvGraphicFramePr>
        <p:xfrm>
          <a:off x="604551" y="930317"/>
          <a:ext cx="19278432" cy="9642636"/>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568944">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19</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2600" dirty="0">
                          <a:latin typeface="Aptos" panose="020B0004020202020204" pitchFamily="34" charset="0"/>
                          <a:cs typeface="Arial" panose="020B0604020202020204" pitchFamily="34" charset="0"/>
                        </a:rPr>
                        <a:t>17</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4</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6</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23</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3100" dirty="0">
                          <a:latin typeface="Aptos" panose="020B0004020202020204" pitchFamily="34" charset="0"/>
                          <a:cs typeface="Arial" panose="020B0604020202020204" pitchFamily="34" charset="0"/>
                        </a:rPr>
                        <a:t>23</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393021">
                <a:tc gridSpan="6">
                  <a:txBody>
                    <a:bodyPr/>
                    <a:lstStyle/>
                    <a:p>
                      <a:r>
                        <a:rPr lang="en-GB" sz="2000" b="1" dirty="0">
                          <a:solidFill>
                            <a:schemeClr val="bg1"/>
                          </a:solidFill>
                          <a:latin typeface="Aptos" panose="020B0004020202020204" pitchFamily="34" charset="0"/>
                          <a:cs typeface="Arial" panose="020B0604020202020204" pitchFamily="34" charset="0"/>
                        </a:rPr>
                        <a:t>Achievements</a:t>
                      </a:r>
                      <a:r>
                        <a:rPr lang="en-GB" sz="2000" dirty="0">
                          <a:solidFill>
                            <a:schemeClr val="bg1"/>
                          </a:solidFill>
                          <a:latin typeface="Aptos" panose="020B0004020202020204" pitchFamily="34" charset="0"/>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2000" b="1" dirty="0">
                          <a:solidFill>
                            <a:schemeClr val="bg1"/>
                          </a:solidFill>
                          <a:latin typeface="Aptos" panose="020B0004020202020204" pitchFamily="34" charset="0"/>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8384961">
                <a:tc gridSpan="6">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GB" sz="1800" b="1" dirty="0">
                          <a:solidFill>
                            <a:schemeClr val="tx1"/>
                          </a:solidFill>
                          <a:latin typeface="+mn-lt"/>
                          <a:cs typeface="Arial"/>
                        </a:rPr>
                        <a:t>SERVICE REDESIGN/TRANSFORMATION</a:t>
                      </a:r>
                    </a:p>
                    <a:p>
                      <a:pPr marL="0" indent="0">
                        <a:buNone/>
                      </a:pPr>
                      <a:r>
                        <a:rPr lang="en-GB" sz="1800" b="0" i="0" u="none" strike="noStrike" kern="1200" cap="none" spc="0" normalizeH="0" baseline="0" dirty="0">
                          <a:ln>
                            <a:noFill/>
                          </a:ln>
                          <a:solidFill>
                            <a:schemeClr val="tx1"/>
                          </a:solidFill>
                          <a:effectLst/>
                          <a:uLnTx/>
                          <a:uFillTx/>
                          <a:latin typeface="+mn-lt"/>
                          <a:ea typeface="+mn-ea"/>
                          <a:cs typeface="+mn-cs"/>
                        </a:rPr>
                        <a:t>Reduction in out of area placement's in Q1 in line with ask to reduce use of OOA beds by 50% </a:t>
                      </a:r>
                    </a:p>
                    <a:p>
                      <a:pPr marL="0" lvl="0" indent="0" algn="l">
                        <a:lnSpc>
                          <a:spcPct val="100000"/>
                        </a:lnSpc>
                        <a:spcBef>
                          <a:spcPts val="0"/>
                        </a:spcBef>
                        <a:spcAft>
                          <a:spcPts val="0"/>
                        </a:spcAft>
                        <a:buNone/>
                      </a:pPr>
                      <a:r>
                        <a:rPr lang="en-GB" sz="1800" b="0" i="0" u="none" strike="noStrike" kern="1200" cap="none" spc="0" normalizeH="0" baseline="0" dirty="0">
                          <a:ln>
                            <a:noFill/>
                          </a:ln>
                          <a:solidFill>
                            <a:schemeClr val="tx1"/>
                          </a:solidFill>
                          <a:effectLst/>
                          <a:uLnTx/>
                          <a:uFillTx/>
                          <a:latin typeface="+mn-lt"/>
                          <a:ea typeface="+mn-ea"/>
                          <a:cs typeface="+mn-cs"/>
                        </a:rPr>
                        <a:t>Establishment of a dedicated Home Treatment Team to support repatriation of OOA patients. Business case approved in Q1 and recruitment is planned for Q2 and progressing.</a:t>
                      </a:r>
                      <a:endParaRPr lang="en-GB" sz="1800" b="0" i="0" u="none" strike="noStrike" kern="1200" cap="none" spc="0" normalizeH="0" baseline="0" noProof="0" dirty="0">
                        <a:ln>
                          <a:noFill/>
                        </a:ln>
                        <a:solidFill>
                          <a:schemeClr val="tx1"/>
                        </a:solidFill>
                        <a:effectLst/>
                        <a:uLnTx/>
                        <a:uFillTx/>
                        <a:latin typeface="Arial"/>
                        <a:ea typeface="+mn-ea"/>
                        <a:cs typeface="Arial"/>
                      </a:endParaRPr>
                    </a:p>
                    <a:p>
                      <a:pPr marL="0" lvl="0" indent="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Proposed service model - flexible, open access &amp; reduced reliance on inpatient capacity.</a:t>
                      </a:r>
                      <a:endParaRPr lang="en-GB" sz="1800" dirty="0">
                        <a:latin typeface="+mn-lt"/>
                      </a:endParaRPr>
                    </a:p>
                    <a:p>
                      <a:pPr marL="0" lvl="0" indent="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Alignment with national strategy, RPB structures &amp; Community by Design.</a:t>
                      </a:r>
                      <a:endParaRPr lang="en-GB" sz="1800" dirty="0">
                        <a:latin typeface="+mn-lt"/>
                      </a:endParaRPr>
                    </a:p>
                    <a:p>
                      <a:pPr marL="0" lvl="0" indent="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2 Demonstrator pilot sites submitted</a:t>
                      </a:r>
                      <a:endParaRPr lang="en-GB" sz="1800" dirty="0">
                        <a:latin typeface="+mn-lt"/>
                      </a:endParaRPr>
                    </a:p>
                    <a:p>
                      <a:pPr marL="0" lvl="0" indent="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All 3 wards now assessment and treatment aligned to local authorities</a:t>
                      </a:r>
                      <a:endParaRPr lang="en-GB" sz="1800" dirty="0">
                        <a:latin typeface="+mn-lt"/>
                      </a:endParaRPr>
                    </a:p>
                    <a:p>
                      <a:pPr marL="0" lvl="0" indent="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Centralised out of hours crisis assessment services</a:t>
                      </a:r>
                      <a:endParaRPr lang="en-GB" sz="1800" dirty="0">
                        <a:latin typeface="+mn-lt"/>
                      </a:endParaRPr>
                    </a:p>
                    <a:p>
                      <a:pPr marL="0" lvl="0" indent="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48% reduction of private bed provision since Oct 25 against national target of 50%. </a:t>
                      </a:r>
                      <a:endParaRPr lang="en-GB" sz="1800" dirty="0">
                        <a:latin typeface="+mn-lt"/>
                      </a:endParaRPr>
                    </a:p>
                    <a:p>
                      <a:pPr marL="0" lvl="0" indent="0">
                        <a:buNone/>
                      </a:pPr>
                      <a:r>
                        <a:rPr lang="en-GB" sz="1800" b="0" i="0" u="none" strike="noStrike" kern="1200" cap="none" spc="0" normalizeH="0" baseline="0" noProof="0" dirty="0">
                          <a:ln>
                            <a:noFill/>
                          </a:ln>
                          <a:solidFill>
                            <a:srgbClr val="000000"/>
                          </a:solidFill>
                          <a:effectLst/>
                          <a:uLnTx/>
                          <a:uFillTx/>
                          <a:latin typeface="+mn-lt"/>
                          <a:ea typeface="+mn-ea"/>
                          <a:cs typeface="Arial"/>
                        </a:rPr>
                        <a:t>Reduction of OPMHS beds from 78 to 58</a:t>
                      </a:r>
                    </a:p>
                    <a:p>
                      <a:pPr marL="0" lvl="0" indent="0">
                        <a:buNone/>
                      </a:pPr>
                      <a:endParaRPr lang="en-GB" sz="1800" b="0" i="0" u="none" strike="noStrike" kern="1200" cap="none" spc="0" normalizeH="0" baseline="0" noProof="0" dirty="0">
                        <a:ln>
                          <a:noFill/>
                        </a:ln>
                        <a:solidFill>
                          <a:srgbClr val="000000"/>
                        </a:solidFill>
                        <a:effectLst/>
                        <a:uLnTx/>
                        <a:uFillTx/>
                        <a:latin typeface="+mn-lt"/>
                        <a:ea typeface="+mn-ea"/>
                        <a:cs typeface="Arial"/>
                      </a:endParaRPr>
                    </a:p>
                    <a:p>
                      <a:pPr marL="171450" lvl="0" indent="-171450">
                        <a:buFont typeface="Arial"/>
                        <a:buChar char="•"/>
                      </a:pPr>
                      <a:r>
                        <a:rPr lang="en-GB" sz="1800" b="1" i="0" u="none" strike="noStrike" kern="1200" cap="none" spc="0" normalizeH="0" baseline="0" noProof="0" dirty="0">
                          <a:ln>
                            <a:noFill/>
                          </a:ln>
                          <a:solidFill>
                            <a:srgbClr val="000000"/>
                          </a:solidFill>
                          <a:effectLst/>
                          <a:uLnTx/>
                          <a:uFillTx/>
                          <a:latin typeface="+mn-lt"/>
                          <a:ea typeface="+mn-ea"/>
                          <a:cs typeface="Arial"/>
                        </a:rPr>
                        <a:t>WORKFORCE</a:t>
                      </a:r>
                    </a:p>
                    <a:p>
                      <a:pPr lvl="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Baseline assessments completed for Nursing, AHP, Psychology and Medical staffing. </a:t>
                      </a:r>
                      <a:endParaRPr lang="en-GB" sz="1800" dirty="0">
                        <a:latin typeface="+mn-lt"/>
                      </a:endParaRPr>
                    </a:p>
                    <a:p>
                      <a:pPr lvl="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Identified nursing deficit - require +113.85WTE, (includes MH,LD &amp; Secure Services) or +62.55WTE for MH only, to meet minimum NSA expectations. </a:t>
                      </a:r>
                      <a:endParaRPr lang="en-GB" sz="1800" dirty="0">
                        <a:latin typeface="+mn-lt"/>
                      </a:endParaRPr>
                    </a:p>
                    <a:p>
                      <a:pPr lvl="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Reduction in temporary staffing in line with WG targets for agency usage</a:t>
                      </a:r>
                      <a:endParaRPr lang="en-GB" sz="1800" dirty="0">
                        <a:latin typeface="+mn-lt"/>
                      </a:endParaRPr>
                    </a:p>
                    <a:p>
                      <a:pPr marL="171450" lvl="0" indent="-171450" algn="l">
                        <a:lnSpc>
                          <a:spcPct val="100000"/>
                        </a:lnSpc>
                        <a:spcBef>
                          <a:spcPts val="0"/>
                        </a:spcBef>
                        <a:spcAft>
                          <a:spcPts val="0"/>
                        </a:spcAft>
                        <a:buFont typeface="Arial"/>
                        <a:buChar char="•"/>
                      </a:pPr>
                      <a:endParaRPr lang="en-GB" sz="1800" b="1" i="0" u="none" strike="noStrike" kern="1200" cap="none" spc="0" normalizeH="0" baseline="0" noProof="0" dirty="0">
                        <a:ln>
                          <a:noFill/>
                        </a:ln>
                        <a:solidFill>
                          <a:srgbClr val="000000"/>
                        </a:solidFill>
                        <a:effectLst/>
                        <a:uLnTx/>
                        <a:uFillTx/>
                        <a:latin typeface="+mn-lt"/>
                        <a:ea typeface="+mn-ea"/>
                        <a:cs typeface="Arial"/>
                      </a:endParaRPr>
                    </a:p>
                    <a:p>
                      <a:pPr marL="171450" lvl="0" indent="-171450" algn="l">
                        <a:lnSpc>
                          <a:spcPct val="100000"/>
                        </a:lnSpc>
                        <a:spcBef>
                          <a:spcPts val="0"/>
                        </a:spcBef>
                        <a:spcAft>
                          <a:spcPts val="0"/>
                        </a:spcAft>
                        <a:buFont typeface="Arial"/>
                        <a:buChar char="•"/>
                      </a:pPr>
                      <a:r>
                        <a:rPr lang="en-GB" sz="1800" b="1" i="0" u="none" strike="noStrike" kern="1200" cap="none" spc="0" normalizeH="0" baseline="0" noProof="0" dirty="0">
                          <a:ln>
                            <a:noFill/>
                          </a:ln>
                          <a:solidFill>
                            <a:srgbClr val="000000"/>
                          </a:solidFill>
                          <a:effectLst/>
                          <a:uLnTx/>
                          <a:uFillTx/>
                          <a:latin typeface="+mn-lt"/>
                          <a:ea typeface="+mn-ea"/>
                          <a:cs typeface="Arial"/>
                        </a:rPr>
                        <a:t>DIGITAL INFRASTRUCTURE</a:t>
                      </a:r>
                    </a:p>
                    <a:p>
                      <a:pPr lvl="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EPR Phase 1 rolled out to 21 teams: &gt;500 logins, &gt;6400 referrals &amp; &gt;2080 appointments created in first month.</a:t>
                      </a:r>
                      <a:endParaRPr lang="en-GB" sz="1800" dirty="0">
                        <a:latin typeface="+mn-lt"/>
                      </a:endParaRPr>
                    </a:p>
                    <a:p>
                      <a:pPr lvl="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Integrated working with local authorities. First interoperable system in Wales.</a:t>
                      </a:r>
                      <a:endParaRPr lang="en-GB" sz="1800" dirty="0">
                        <a:latin typeface="+mn-lt"/>
                      </a:endParaRPr>
                    </a:p>
                    <a:p>
                      <a:pPr lvl="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Core performance and quality metrics developed with clinicians and in line with new WG requirements</a:t>
                      </a:r>
                      <a:endParaRPr lang="en-GB" sz="1800" dirty="0">
                        <a:latin typeface="+mn-lt"/>
                      </a:endParaRPr>
                    </a:p>
                    <a:p>
                      <a:pPr lvl="0" algn="l">
                        <a:lnSpc>
                          <a:spcPct val="100000"/>
                        </a:lnSpc>
                        <a:spcBef>
                          <a:spcPts val="0"/>
                        </a:spcBef>
                        <a:spcAft>
                          <a:spcPts val="0"/>
                        </a:spcAft>
                        <a:buNone/>
                      </a:pPr>
                      <a:r>
                        <a:rPr lang="en-GB" sz="1800" b="0" i="0" u="none" strike="noStrike" kern="1200" cap="none" spc="0" normalizeH="0" baseline="0" noProof="0" dirty="0">
                          <a:ln>
                            <a:noFill/>
                          </a:ln>
                          <a:solidFill>
                            <a:srgbClr val="000000"/>
                          </a:solidFill>
                          <a:effectLst/>
                          <a:uLnTx/>
                          <a:uFillTx/>
                          <a:latin typeface="+mn-lt"/>
                          <a:ea typeface="+mn-ea"/>
                          <a:cs typeface="Arial"/>
                        </a:rPr>
                        <a:t>Power BI dashboard developed for daily core metrics to NHS Wales P&amp;I and Q&amp;S indicators</a:t>
                      </a:r>
                      <a:endParaRPr lang="en-GB" sz="1800" dirty="0">
                        <a:latin typeface="+mn-lt"/>
                      </a:endParaRPr>
                    </a:p>
                    <a:p>
                      <a:pPr lvl="0" algn="l">
                        <a:lnSpc>
                          <a:spcPct val="100000"/>
                        </a:lnSpc>
                        <a:spcBef>
                          <a:spcPts val="0"/>
                        </a:spcBef>
                        <a:spcAft>
                          <a:spcPts val="0"/>
                        </a:spcAft>
                        <a:buNone/>
                      </a:pPr>
                      <a:endParaRPr lang="en-GB" sz="1800" b="0" i="0" u="none" strike="noStrike" kern="1200" cap="none" spc="0" normalizeH="0" baseline="0" noProof="0" dirty="0">
                        <a:ln>
                          <a:noFill/>
                        </a:ln>
                        <a:solidFill>
                          <a:srgbClr val="000000"/>
                        </a:solidFill>
                        <a:effectLst/>
                        <a:uLnTx/>
                        <a:uFillTx/>
                        <a:latin typeface="+mn-lt"/>
                        <a:ea typeface="+mn-ea"/>
                        <a:cs typeface="Arial"/>
                      </a:endParaRPr>
                    </a:p>
                    <a:p>
                      <a:pPr marL="171450" lvl="0" indent="-171450" algn="l">
                        <a:lnSpc>
                          <a:spcPct val="100000"/>
                        </a:lnSpc>
                        <a:spcBef>
                          <a:spcPts val="0"/>
                        </a:spcBef>
                        <a:spcAft>
                          <a:spcPts val="0"/>
                        </a:spcAft>
                        <a:buFont typeface="Arial"/>
                        <a:buChar char="•"/>
                      </a:pPr>
                      <a:r>
                        <a:rPr lang="en-GB" sz="1800" b="1" i="0" u="none" strike="noStrike" kern="1200" cap="none" spc="0" normalizeH="0" baseline="0" noProof="0" dirty="0">
                          <a:ln>
                            <a:noFill/>
                          </a:ln>
                          <a:solidFill>
                            <a:srgbClr val="000000"/>
                          </a:solidFill>
                          <a:effectLst/>
                          <a:uLnTx/>
                          <a:uFillTx/>
                          <a:latin typeface="+mn-lt"/>
                          <a:ea typeface="+mn-ea"/>
                          <a:cs typeface="Arial"/>
                        </a:rPr>
                        <a:t>SUBSTANCE USE </a:t>
                      </a:r>
                    </a:p>
                    <a:p>
                      <a:pPr marL="0" lvl="0" indent="0" algn="l">
                        <a:buNone/>
                      </a:pPr>
                      <a:r>
                        <a:rPr lang="en-GB" sz="1800" b="0" i="0" u="none" strike="noStrike" kern="1200" cap="none" spc="0" normalizeH="0" baseline="0" noProof="0" dirty="0">
                          <a:ln>
                            <a:noFill/>
                          </a:ln>
                          <a:solidFill>
                            <a:srgbClr val="000000"/>
                          </a:solidFill>
                          <a:effectLst/>
                          <a:uLnTx/>
                          <a:uFillTx/>
                          <a:latin typeface="+mn-lt"/>
                          <a:ea typeface="+mn-ea"/>
                          <a:cs typeface="Arial"/>
                        </a:rPr>
                        <a:t>Kaleidoscope contract awarded for 12 months from 1st April 2026. Planned introduction of alliance by June 1st 2026</a:t>
                      </a:r>
                      <a:endParaRPr lang="en-GB" sz="1800" dirty="0"/>
                    </a:p>
                    <a:p>
                      <a:pPr marL="457200" indent="-457200">
                        <a:buFont typeface="Arial" panose="020B0604020202020204" pitchFamily="34" charset="0"/>
                        <a:buChar char="•"/>
                      </a:pPr>
                      <a:endParaRPr lang="en-GB" sz="1800" dirty="0">
                        <a:solidFill>
                          <a:srgbClr val="FF0000"/>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0" indent="0">
                        <a:buFont typeface="Arial" panose="020B0604020202020204" pitchFamily="34" charset="0"/>
                        <a:buNone/>
                      </a:pPr>
                      <a:r>
                        <a:rPr lang="en-GB" sz="1800" dirty="0">
                          <a:solidFill>
                            <a:schemeClr val="tx1"/>
                          </a:solidFill>
                          <a:latin typeface="+mn-lt"/>
                          <a:cs typeface="Arial"/>
                        </a:rPr>
                        <a:t>USC</a:t>
                      </a:r>
                    </a:p>
                    <a:p>
                      <a:pPr marL="457200" indent="-457200">
                        <a:buFont typeface="Arial" panose="020B0604020202020204" pitchFamily="34" charset="0"/>
                        <a:buChar char="•"/>
                      </a:pPr>
                      <a:endParaRPr lang="en-GB" sz="1800" dirty="0">
                        <a:solidFill>
                          <a:schemeClr val="tx1"/>
                        </a:solidFill>
                        <a:latin typeface="+mn-lt"/>
                        <a:cs typeface="Arial"/>
                      </a:endParaRPr>
                    </a:p>
                    <a:p>
                      <a:pPr marL="171450" lvl="0" indent="-171450">
                        <a:buFont typeface="Arial"/>
                        <a:buChar char="•"/>
                      </a:pPr>
                      <a:r>
                        <a:rPr lang="en-GB" sz="1800" dirty="0">
                          <a:solidFill>
                            <a:schemeClr val="tx1"/>
                          </a:solidFill>
                          <a:latin typeface="+mn-lt"/>
                          <a:cs typeface="Arial"/>
                        </a:rPr>
                        <a:t>Unscheduled care demand is not linear. Therefore, there may be ongoing rises in OOA </a:t>
                      </a:r>
                      <a:r>
                        <a:rPr lang="en-GB" sz="1800" dirty="0" err="1">
                          <a:solidFill>
                            <a:schemeClr val="tx1"/>
                          </a:solidFill>
                          <a:latin typeface="+mn-lt"/>
                          <a:cs typeface="Arial"/>
                        </a:rPr>
                        <a:t>useage</a:t>
                      </a:r>
                      <a:r>
                        <a:rPr lang="en-GB" sz="1800" dirty="0">
                          <a:solidFill>
                            <a:schemeClr val="tx1"/>
                          </a:solidFill>
                          <a:latin typeface="+mn-lt"/>
                          <a:cs typeface="Arial"/>
                        </a:rPr>
                        <a:t> but overall the aim remains to reduce usage. </a:t>
                      </a:r>
                    </a:p>
                    <a:p>
                      <a:pPr marL="457200" lvl="0" indent="-457200">
                        <a:buFont typeface="Arial" panose="020B0604020202020204" pitchFamily="34" charset="0"/>
                        <a:buChar char="•"/>
                      </a:pPr>
                      <a:endParaRPr lang="en-GB" sz="1800" dirty="0">
                        <a:solidFill>
                          <a:schemeClr val="tx1"/>
                        </a:solidFill>
                        <a:latin typeface="+mn-lt"/>
                        <a:cs typeface="Arial"/>
                      </a:endParaRPr>
                    </a:p>
                    <a:p>
                      <a:pPr marL="171450" lvl="0" indent="-171450">
                        <a:buFont typeface="Arial"/>
                        <a:buChar char="•"/>
                      </a:pPr>
                      <a:endParaRPr lang="en-GB" sz="1800" dirty="0">
                        <a:solidFill>
                          <a:schemeClr val="tx1"/>
                        </a:solidFill>
                        <a:latin typeface="+mn-lt"/>
                        <a:cs typeface="Arial"/>
                      </a:endParaRPr>
                    </a:p>
                    <a:p>
                      <a:pPr marL="171450" lvl="0" indent="-171450">
                        <a:buFont typeface="Arial"/>
                        <a:buChar char="•"/>
                      </a:pPr>
                      <a:endParaRPr lang="en-GB" sz="1800" dirty="0">
                        <a:solidFill>
                          <a:schemeClr val="tx1"/>
                        </a:solidFill>
                        <a:latin typeface="+mn-lt"/>
                        <a:cs typeface="Arial"/>
                      </a:endParaRPr>
                    </a:p>
                    <a:p>
                      <a:pPr marL="171450" lvl="0" indent="-171450">
                        <a:buFont typeface="Arial"/>
                        <a:buChar char="•"/>
                      </a:pPr>
                      <a:endParaRPr lang="en-GB" sz="1800" dirty="0">
                        <a:solidFill>
                          <a:schemeClr val="tx1"/>
                        </a:solidFill>
                        <a:latin typeface="+mn-lt"/>
                        <a:cs typeface="Arial"/>
                      </a:endParaRPr>
                    </a:p>
                    <a:p>
                      <a:pPr marL="171450" lvl="0" indent="-171450">
                        <a:buFont typeface="Arial"/>
                        <a:buChar char="•"/>
                      </a:pPr>
                      <a:endParaRPr lang="en-GB" sz="1800" dirty="0">
                        <a:solidFill>
                          <a:schemeClr val="tx1"/>
                        </a:solidFill>
                        <a:latin typeface="+mn-lt"/>
                        <a:cs typeface="Arial"/>
                      </a:endParaRPr>
                    </a:p>
                    <a:p>
                      <a:pPr marL="171450" lvl="0" indent="-171450">
                        <a:buFont typeface="Arial"/>
                        <a:buChar char="•"/>
                      </a:pPr>
                      <a:r>
                        <a:rPr lang="en-GB" sz="1800" b="1" dirty="0">
                          <a:solidFill>
                            <a:schemeClr val="tx1"/>
                          </a:solidFill>
                          <a:latin typeface="+mn-lt"/>
                          <a:cs typeface="Arial"/>
                        </a:rPr>
                        <a:t>Caswell Clinic</a:t>
                      </a:r>
                    </a:p>
                    <a:p>
                      <a:pPr marL="171450" lvl="0" indent="-171450">
                        <a:buFont typeface="Arial"/>
                        <a:buChar char="•"/>
                      </a:pPr>
                      <a:endParaRPr lang="en-GB" sz="1800" dirty="0">
                        <a:solidFill>
                          <a:schemeClr val="tx1"/>
                        </a:solidFill>
                        <a:latin typeface="+mn-lt"/>
                        <a:cs typeface="Arial"/>
                      </a:endParaRPr>
                    </a:p>
                    <a:p>
                      <a:pPr marL="0" lvl="0" indent="0">
                        <a:buNone/>
                      </a:pPr>
                      <a:r>
                        <a:rPr lang="en-GB" sz="1800" dirty="0">
                          <a:solidFill>
                            <a:schemeClr val="tx1"/>
                          </a:solidFill>
                          <a:latin typeface="+mn-lt"/>
                          <a:cs typeface="Arial"/>
                        </a:rPr>
                        <a:t>Business Justification case for HDU facilities in Caswell Clinic delayed following queries  from Welsh Government (relating to cost benefit and building specifications). These queries are now being worked through by Capital Planning SBUHB. </a:t>
                      </a:r>
                      <a:endParaRPr lang="en-GB" sz="1800" dirty="0"/>
                    </a:p>
                    <a:p>
                      <a:pPr marL="457200" indent="-457200">
                        <a:buFont typeface="Arial" panose="020B0604020202020204" pitchFamily="34" charset="0"/>
                        <a:buChar char="•"/>
                      </a:pPr>
                      <a:endParaRPr lang="en-GB" sz="1800" dirty="0">
                        <a:solidFill>
                          <a:schemeClr val="tx1"/>
                        </a:solidFill>
                        <a:latin typeface="+mn-lt"/>
                        <a:cs typeface="Arial"/>
                      </a:endParaRPr>
                    </a:p>
                    <a:p>
                      <a:endParaRPr lang="en-GB" sz="1800" dirty="0">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40267514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500CD-8D73-EF79-6C64-CD75854430BA}"/>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612E771-1B76-6824-09A3-2E9D463881F6}"/>
              </a:ext>
            </a:extLst>
          </p:cNvPr>
          <p:cNvGraphicFramePr>
            <a:graphicFrameLocks noGrp="1"/>
          </p:cNvGraphicFramePr>
          <p:nvPr/>
        </p:nvGraphicFramePr>
        <p:xfrm>
          <a:off x="490758" y="1017243"/>
          <a:ext cx="19203291" cy="10179972"/>
        </p:xfrm>
        <a:graphic>
          <a:graphicData uri="http://schemas.openxmlformats.org/drawingml/2006/table">
            <a:tbl>
              <a:tblPr firstRow="1" bandRow="1">
                <a:tableStyleId>{5C22544A-7EE6-4342-B048-85BDC9FD1C3A}</a:tableStyleId>
              </a:tblPr>
              <a:tblGrid>
                <a:gridCol w="6401097">
                  <a:extLst>
                    <a:ext uri="{9D8B030D-6E8A-4147-A177-3AD203B41FA5}">
                      <a16:colId xmlns:a16="http://schemas.microsoft.com/office/drawing/2014/main" val="601827814"/>
                    </a:ext>
                  </a:extLst>
                </a:gridCol>
                <a:gridCol w="6401097">
                  <a:extLst>
                    <a:ext uri="{9D8B030D-6E8A-4147-A177-3AD203B41FA5}">
                      <a16:colId xmlns:a16="http://schemas.microsoft.com/office/drawing/2014/main" val="269762624"/>
                    </a:ext>
                  </a:extLst>
                </a:gridCol>
                <a:gridCol w="6401097">
                  <a:extLst>
                    <a:ext uri="{9D8B030D-6E8A-4147-A177-3AD203B41FA5}">
                      <a16:colId xmlns:a16="http://schemas.microsoft.com/office/drawing/2014/main" val="190802161"/>
                    </a:ext>
                  </a:extLst>
                </a:gridCol>
              </a:tblGrid>
              <a:tr h="414810">
                <a:tc>
                  <a:txBody>
                    <a:bodyPr/>
                    <a:lstStyle/>
                    <a:p>
                      <a:r>
                        <a:rPr lang="en-GB" sz="2000" dirty="0">
                          <a:latin typeface="Aptos" panose="020B0004020202020204" pitchFamily="34" charset="0"/>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solidFill>
                  </a:tcPr>
                </a:tc>
                <a:tc>
                  <a:txBody>
                    <a:bodyPr/>
                    <a:lstStyle/>
                    <a:p>
                      <a:r>
                        <a:rPr lang="en-GB" sz="2000" dirty="0">
                          <a:latin typeface="Aptos" panose="020B0004020202020204" pitchFamily="34" charset="0"/>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2000" dirty="0">
                          <a:latin typeface="Aptos" panose="020B0004020202020204" pitchFamily="34" charset="0"/>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3107265">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2000" b="1" dirty="0">
                          <a:solidFill>
                            <a:schemeClr val="tx1"/>
                          </a:solidFill>
                          <a:latin typeface="Aptos"/>
                          <a:cs typeface="Arial"/>
                        </a:rPr>
                        <a:t>DIGITAL NFRASTRUCTURE</a:t>
                      </a:r>
                    </a:p>
                    <a:p>
                      <a:pPr marL="0" indent="0">
                        <a:buNone/>
                      </a:pPr>
                      <a:r>
                        <a:rPr lang="en-GB" sz="2000" dirty="0">
                          <a:solidFill>
                            <a:schemeClr val="tx1"/>
                          </a:solidFill>
                          <a:latin typeface="Aptos"/>
                          <a:cs typeface="Arial"/>
                        </a:rPr>
                        <a:t>Use of </a:t>
                      </a:r>
                      <a:r>
                        <a:rPr lang="en-GB" sz="2000" dirty="0" err="1">
                          <a:solidFill>
                            <a:schemeClr val="tx1"/>
                          </a:solidFill>
                          <a:latin typeface="Aptos"/>
                          <a:cs typeface="Arial"/>
                        </a:rPr>
                        <a:t>ReQol</a:t>
                      </a:r>
                      <a:r>
                        <a:rPr lang="en-GB" sz="2000" dirty="0">
                          <a:solidFill>
                            <a:schemeClr val="tx1"/>
                          </a:solidFill>
                          <a:latin typeface="Aptos"/>
                          <a:cs typeface="Arial"/>
                        </a:rPr>
                        <a:t> is inconsistent across services and more support is needed to continue implementation</a:t>
                      </a:r>
                      <a:endParaRPr lang="en-GB" sz="2000" dirty="0">
                        <a:solidFill>
                          <a:srgbClr val="FF0000"/>
                        </a:solidFill>
                        <a:latin typeface="Aptos"/>
                        <a:cs typeface="Arial"/>
                      </a:endParaRPr>
                    </a:p>
                    <a:p>
                      <a:pPr marL="0" lvl="0" indent="0">
                        <a:buNone/>
                      </a:pPr>
                      <a:r>
                        <a:rPr lang="en-GB" sz="2000" b="1" dirty="0">
                          <a:solidFill>
                            <a:schemeClr val="tx1"/>
                          </a:solidFill>
                          <a:latin typeface="Aptos"/>
                          <a:cs typeface="Arial"/>
                        </a:rPr>
                        <a:t>WORKFORCE</a:t>
                      </a:r>
                    </a:p>
                    <a:p>
                      <a:pPr marL="0" lvl="0" indent="0" algn="l">
                        <a:lnSpc>
                          <a:spcPct val="100000"/>
                        </a:lnSpc>
                        <a:spcBef>
                          <a:spcPts val="0"/>
                        </a:spcBef>
                        <a:spcAft>
                          <a:spcPts val="0"/>
                        </a:spcAft>
                        <a:buNone/>
                      </a:pPr>
                      <a:r>
                        <a:rPr lang="en-GB" sz="2000" b="0" i="0" u="none" strike="noStrike" noProof="0" dirty="0">
                          <a:solidFill>
                            <a:srgbClr val="000000"/>
                          </a:solidFill>
                          <a:latin typeface="Aptos"/>
                          <a:cs typeface="Arial"/>
                        </a:rPr>
                        <a:t>Business Case to increase nurse establishment by 35 x Band 5s approved. Progress recruitment via Streamlining Scheme.</a:t>
                      </a:r>
                      <a:endParaRPr lang="en-GB" sz="2000" dirty="0">
                        <a:solidFill>
                          <a:srgbClr val="FF0000"/>
                        </a:solidFill>
                        <a:latin typeface="Aptos"/>
                        <a:cs typeface="Arial" panose="020B0604020202020204" pitchFamily="34" charset="0"/>
                      </a:endParaRPr>
                    </a:p>
                    <a:p>
                      <a:pPr marL="0" lvl="0" indent="0" algn="l">
                        <a:lnSpc>
                          <a:spcPct val="100000"/>
                        </a:lnSpc>
                        <a:spcBef>
                          <a:spcPts val="0"/>
                        </a:spcBef>
                        <a:spcAft>
                          <a:spcPts val="0"/>
                        </a:spcAft>
                        <a:buNone/>
                      </a:pPr>
                      <a:r>
                        <a:rPr lang="en-GB" sz="2000" b="0" i="0" u="none" strike="noStrike" noProof="0" dirty="0">
                          <a:solidFill>
                            <a:srgbClr val="000000"/>
                          </a:solidFill>
                          <a:latin typeface="Aptos"/>
                          <a:cs typeface="Arial"/>
                        </a:rPr>
                        <a:t>Workforce proposals for Psychology, Psychological Therapies, AHP and Medical staffing progressing through scrutiny and governance processes.</a:t>
                      </a:r>
                      <a:endParaRPr lang="en-GB" sz="2000" dirty="0">
                        <a:latin typeface="Aptos"/>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indent="0">
                        <a:buNone/>
                      </a:pPr>
                      <a:r>
                        <a:rPr lang="en-GB" sz="2000" b="1" dirty="0">
                          <a:latin typeface="Aptos"/>
                          <a:cs typeface="Arial"/>
                        </a:rPr>
                        <a:t>Digital</a:t>
                      </a:r>
                    </a:p>
                    <a:p>
                      <a:pPr marL="0" lvl="0" indent="0">
                        <a:buNone/>
                      </a:pPr>
                      <a:r>
                        <a:rPr lang="en-GB" sz="2000" dirty="0">
                          <a:latin typeface="Aptos"/>
                          <a:cs typeface="Arial"/>
                        </a:rPr>
                        <a:t>Data collection is sporadic across service due to training </a:t>
                      </a:r>
                    </a:p>
                    <a:p>
                      <a:pPr marL="0" lvl="0" indent="0">
                        <a:buNone/>
                      </a:pPr>
                      <a:endParaRPr lang="en-GB" sz="2000" dirty="0">
                        <a:latin typeface="Aptos"/>
                        <a:cs typeface="Arial"/>
                      </a:endParaRPr>
                    </a:p>
                    <a:p>
                      <a:pPr marL="0" lvl="0" indent="0">
                        <a:buNone/>
                      </a:pPr>
                      <a:r>
                        <a:rPr lang="en-GB" sz="2000" b="1" dirty="0">
                          <a:latin typeface="Aptos"/>
                          <a:cs typeface="Arial"/>
                        </a:rPr>
                        <a:t>USC</a:t>
                      </a:r>
                    </a:p>
                    <a:p>
                      <a:pPr marL="0" indent="0">
                        <a:buNone/>
                      </a:pPr>
                      <a:r>
                        <a:rPr lang="en-GB" sz="2000" dirty="0">
                          <a:latin typeface="Aptos"/>
                          <a:cs typeface="Arial"/>
                        </a:rPr>
                        <a:t>USC demand is not linear therefore Quarter on Quarter  reductions may not be guaranteed. </a:t>
                      </a:r>
                    </a:p>
                    <a:p>
                      <a:pPr marL="0" indent="0">
                        <a:buNone/>
                      </a:pPr>
                      <a:r>
                        <a:rPr lang="en-GB" sz="2000" dirty="0">
                          <a:latin typeface="Aptos"/>
                          <a:cs typeface="Arial"/>
                        </a:rPr>
                        <a:t> </a:t>
                      </a:r>
                    </a:p>
                    <a:p>
                      <a:pPr marL="0" indent="0">
                        <a:buNone/>
                      </a:pPr>
                      <a:r>
                        <a:rPr lang="en-GB" sz="2000" dirty="0">
                          <a:latin typeface="Aptos"/>
                          <a:cs typeface="Arial"/>
                        </a:rPr>
                        <a:t> </a:t>
                      </a:r>
                      <a:r>
                        <a:rPr lang="en-GB" sz="2000" b="0" i="0" u="none" strike="noStrike" noProof="0" dirty="0">
                          <a:solidFill>
                            <a:srgbClr val="000000"/>
                          </a:solidFill>
                          <a:latin typeface="Aptos"/>
                          <a:cs typeface="Arial"/>
                        </a:rPr>
                        <a:t>Substantial financial implications to address highest risk areas across all professions and meet minimum standards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indent="0">
                        <a:buNone/>
                      </a:pPr>
                      <a:r>
                        <a:rPr lang="en-GB" sz="2000" dirty="0">
                          <a:latin typeface="Aptos"/>
                          <a:cs typeface="Arial"/>
                        </a:rPr>
                        <a:t>Continue to collect the data until digitally operational. Continue to support staff to access training</a:t>
                      </a:r>
                    </a:p>
                    <a:p>
                      <a:pPr marL="0" lvl="0" indent="0">
                        <a:buNone/>
                      </a:pPr>
                      <a:endParaRPr lang="en-GB" sz="2000" dirty="0">
                        <a:latin typeface="Aptos"/>
                        <a:cs typeface="Arial"/>
                      </a:endParaRPr>
                    </a:p>
                    <a:p>
                      <a:pPr marL="0" indent="0">
                        <a:buNone/>
                      </a:pPr>
                      <a:r>
                        <a:rPr lang="en-GB" sz="2000" dirty="0">
                          <a:latin typeface="Aptos"/>
                          <a:cs typeface="Arial"/>
                        </a:rPr>
                        <a:t> USC delivery plan and actions compiled to mitigate OOA use of beds. </a:t>
                      </a:r>
                    </a:p>
                    <a:p>
                      <a:pPr marL="0" indent="0">
                        <a:buNone/>
                      </a:pPr>
                      <a:r>
                        <a:rPr lang="en-GB" sz="2000" dirty="0">
                          <a:latin typeface="Aptos"/>
                          <a:cs typeface="Arial"/>
                        </a:rPr>
                        <a:t> </a:t>
                      </a:r>
                    </a:p>
                    <a:p>
                      <a:pPr marL="0" indent="0">
                        <a:buNone/>
                      </a:pPr>
                      <a:r>
                        <a:rPr lang="en-GB" sz="2000" dirty="0">
                          <a:latin typeface="Aptos"/>
                          <a:cs typeface="Arial"/>
                        </a:rPr>
                        <a:t> </a:t>
                      </a:r>
                    </a:p>
                    <a:p>
                      <a:pPr marL="0" indent="0">
                        <a:buNone/>
                      </a:pPr>
                      <a:r>
                        <a:rPr lang="en-GB" sz="2000" dirty="0">
                          <a:latin typeface="Aptos"/>
                          <a:cs typeface="Arial"/>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425595">
                <a:tc gridSpan="3">
                  <a:txBody>
                    <a:bodyPr/>
                    <a:lstStyle/>
                    <a:p>
                      <a:pPr marL="0" algn="l" defTabSz="914400" rtl="0" eaLnBrk="1" latinLnBrk="0" hangingPunct="1"/>
                      <a:r>
                        <a:rPr lang="en-GB" sz="2000" b="1" kern="1200" dirty="0">
                          <a:solidFill>
                            <a:schemeClr val="lt1"/>
                          </a:solidFill>
                          <a:latin typeface="Aptos" panose="020B0004020202020204" pitchFamily="34" charset="0"/>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6232303">
                <a:tc gridSpan="3">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2000" b="1" dirty="0">
                          <a:solidFill>
                            <a:schemeClr val="tx1"/>
                          </a:solidFill>
                          <a:latin typeface="Aptos"/>
                          <a:cs typeface="Arial"/>
                        </a:rPr>
                        <a:t>DIGITAL INFRASTRUCTURE</a:t>
                      </a:r>
                    </a:p>
                    <a:p>
                      <a:pPr marL="0" indent="0">
                        <a:buNone/>
                      </a:pPr>
                      <a:r>
                        <a:rPr lang="en-GB" sz="2000" dirty="0">
                          <a:solidFill>
                            <a:schemeClr val="tx1"/>
                          </a:solidFill>
                          <a:latin typeface="Aptos"/>
                          <a:cs typeface="Arial"/>
                        </a:rPr>
                        <a:t>Implementation of </a:t>
                      </a:r>
                      <a:r>
                        <a:rPr lang="en-GB" sz="2000" dirty="0" err="1">
                          <a:solidFill>
                            <a:schemeClr val="tx1"/>
                          </a:solidFill>
                          <a:latin typeface="Aptos"/>
                          <a:cs typeface="Arial"/>
                        </a:rPr>
                        <a:t>ReQol</a:t>
                      </a:r>
                      <a:r>
                        <a:rPr lang="en-GB" sz="2000" dirty="0">
                          <a:solidFill>
                            <a:schemeClr val="tx1"/>
                          </a:solidFill>
                          <a:latin typeface="Aptos"/>
                          <a:cs typeface="Arial"/>
                        </a:rPr>
                        <a:t> (Recovery Quality of Life), outcome measure tool.  Currently a paper collection, continue to work with external bodies to complete integration to support digital collection.</a:t>
                      </a:r>
                      <a:endParaRPr lang="en-GB" sz="2000" b="1" dirty="0">
                        <a:solidFill>
                          <a:schemeClr val="tx1"/>
                        </a:solidFill>
                        <a:latin typeface="Aptos"/>
                        <a:cs typeface="Arial"/>
                      </a:endParaRPr>
                    </a:p>
                    <a:p>
                      <a:pPr marL="171450" lvl="0" indent="-171450">
                        <a:buFont typeface="Arial"/>
                        <a:buChar char="•"/>
                      </a:pPr>
                      <a:r>
                        <a:rPr lang="en-GB" sz="2000" b="1" dirty="0">
                          <a:solidFill>
                            <a:schemeClr val="tx1"/>
                          </a:solidFill>
                          <a:latin typeface="Aptos"/>
                          <a:cs typeface="Arial"/>
                        </a:rPr>
                        <a:t>TRANSFORMATION</a:t>
                      </a:r>
                      <a:endParaRPr lang="en-GB" sz="2000" dirty="0">
                        <a:solidFill>
                          <a:schemeClr val="tx1"/>
                        </a:solidFill>
                        <a:latin typeface="Aptos"/>
                        <a:cs typeface="Arial"/>
                      </a:endParaRPr>
                    </a:p>
                    <a:p>
                      <a:pPr marL="0" lvl="0" indent="0" algn="l">
                        <a:lnSpc>
                          <a:spcPct val="100000"/>
                        </a:lnSpc>
                        <a:spcBef>
                          <a:spcPts val="0"/>
                        </a:spcBef>
                        <a:spcAft>
                          <a:spcPts val="0"/>
                        </a:spcAft>
                        <a:buNone/>
                      </a:pPr>
                      <a:r>
                        <a:rPr lang="en-GB" sz="2000" b="0" i="0" u="none" strike="noStrike" noProof="0" dirty="0">
                          <a:solidFill>
                            <a:schemeClr val="tx1"/>
                          </a:solidFill>
                          <a:latin typeface="Arial"/>
                          <a:cs typeface="Arial"/>
                        </a:rPr>
                        <a:t>•</a:t>
                      </a:r>
                      <a:r>
                        <a:rPr lang="en-GB" sz="2000" b="0" i="0" u="none" strike="noStrike" noProof="0" dirty="0">
                          <a:solidFill>
                            <a:srgbClr val="000000"/>
                          </a:solidFill>
                          <a:latin typeface="Aptos"/>
                          <a:cs typeface="Arial"/>
                        </a:rPr>
                        <a:t>Business case to improve nurse staffing establishment and reduce remaining reliance on temporary staffing. </a:t>
                      </a:r>
                      <a:endParaRPr lang="en-GB" sz="2000" dirty="0">
                        <a:solidFill>
                          <a:schemeClr val="tx1"/>
                        </a:solidFill>
                        <a:latin typeface="Aptos"/>
                        <a:cs typeface="Arial"/>
                      </a:endParaRPr>
                    </a:p>
                    <a:p>
                      <a:pPr marL="0" lvl="0" indent="0" algn="l">
                        <a:lnSpc>
                          <a:spcPct val="100000"/>
                        </a:lnSpc>
                        <a:spcBef>
                          <a:spcPts val="0"/>
                        </a:spcBef>
                        <a:spcAft>
                          <a:spcPts val="0"/>
                        </a:spcAft>
                        <a:buNone/>
                      </a:pPr>
                      <a:r>
                        <a:rPr lang="en-GB" sz="2000" b="0" i="0" u="none" strike="noStrike" noProof="0" dirty="0">
                          <a:solidFill>
                            <a:schemeClr val="tx1"/>
                          </a:solidFill>
                          <a:latin typeface="Aptos"/>
                          <a:cs typeface="Arial"/>
                        </a:rPr>
                        <a:t>•</a:t>
                      </a:r>
                      <a:r>
                        <a:rPr lang="en-GB" sz="2000" b="0" i="0" u="none" strike="noStrike" noProof="0" dirty="0">
                          <a:solidFill>
                            <a:srgbClr val="000000"/>
                          </a:solidFill>
                          <a:latin typeface="Aptos"/>
                          <a:cs typeface="Arial"/>
                        </a:rPr>
                        <a:t>Finalise workforce proposals for Psychology, AHP and Medical staffing and progress through scrutiny and governance processes.</a:t>
                      </a:r>
                      <a:r>
                        <a:rPr lang="en-GB" sz="2000" b="0" i="0" u="none" strike="noStrike" noProof="0" dirty="0">
                          <a:solidFill>
                            <a:srgbClr val="000000"/>
                          </a:solidFill>
                          <a:latin typeface="Arial"/>
                          <a:cs typeface="Arial"/>
                        </a:rPr>
                        <a:t> </a:t>
                      </a:r>
                      <a:endParaRPr lang="en-GB" sz="2000" dirty="0"/>
                    </a:p>
                    <a:p>
                      <a:pPr marL="0" lvl="0" indent="0">
                        <a:buNone/>
                      </a:pPr>
                      <a:r>
                        <a:rPr lang="en-GB" sz="2000" dirty="0">
                          <a:solidFill>
                            <a:schemeClr val="tx1"/>
                          </a:solidFill>
                          <a:latin typeface="Aptos"/>
                          <a:cs typeface="Arial"/>
                        </a:rPr>
                        <a:t>Mental Health Transformation – Develop and agree on the model through the service redesign work stream.</a:t>
                      </a:r>
                    </a:p>
                    <a:p>
                      <a:pPr marL="0" lvl="0" indent="0">
                        <a:buNone/>
                      </a:pPr>
                      <a:r>
                        <a:rPr lang="en-GB" sz="2000" dirty="0">
                          <a:solidFill>
                            <a:schemeClr val="tx1"/>
                          </a:solidFill>
                          <a:latin typeface="Aptos"/>
                          <a:cs typeface="Arial"/>
                        </a:rPr>
                        <a:t>Continue to review OOA bed usage through Q2 to ensure numbers are reduced by 50% year end.</a:t>
                      </a:r>
                      <a:endParaRPr lang="en-GB" sz="2000" b="1" dirty="0">
                        <a:solidFill>
                          <a:schemeClr val="tx1"/>
                        </a:solidFill>
                        <a:latin typeface="Aptos"/>
                        <a:cs typeface="Arial"/>
                      </a:endParaRPr>
                    </a:p>
                    <a:p>
                      <a:pPr marL="171450" lvl="0" indent="-171450">
                        <a:buFont typeface="Arial"/>
                        <a:buChar char="•"/>
                      </a:pPr>
                      <a:r>
                        <a:rPr lang="en-GB" sz="2000" b="1" dirty="0">
                          <a:solidFill>
                            <a:schemeClr val="tx1"/>
                          </a:solidFill>
                          <a:latin typeface="Aptos"/>
                          <a:cs typeface="Arial"/>
                        </a:rPr>
                        <a:t>SUBSTANCE USE SERVICE</a:t>
                      </a:r>
                    </a:p>
                    <a:p>
                      <a:pPr marL="0" lvl="0" indent="0" algn="l">
                        <a:buClr>
                          <a:srgbClr val="000000"/>
                        </a:buClr>
                        <a:buNone/>
                      </a:pPr>
                      <a:r>
                        <a:rPr lang="en-GB" sz="2000" b="0" i="0" u="none" strike="noStrike" noProof="0" dirty="0">
                          <a:solidFill>
                            <a:srgbClr val="000000"/>
                          </a:solidFill>
                          <a:latin typeface="Aptos"/>
                          <a:cs typeface="Arial"/>
                        </a:rPr>
                        <a:t>Develop detailed operational plan for full Alliance mobilisation. Monitor Implementation of alliance model having come into effect by end of Q2</a:t>
                      </a:r>
                      <a:endParaRPr lang="en-GB" sz="2000" dirty="0">
                        <a:solidFill>
                          <a:schemeClr val="tx1"/>
                        </a:solidFill>
                        <a:latin typeface="Aptos"/>
                        <a:cs typeface="Arial"/>
                      </a:endParaRPr>
                    </a:p>
                    <a:p>
                      <a:pPr marL="171450" lvl="0" indent="-171450">
                        <a:buFont typeface="Arial"/>
                        <a:buChar char="•"/>
                      </a:pPr>
                      <a:r>
                        <a:rPr lang="en-GB" sz="2000" b="1" dirty="0">
                          <a:solidFill>
                            <a:schemeClr val="tx1"/>
                          </a:solidFill>
                          <a:latin typeface="Aptos"/>
                          <a:cs typeface="Arial"/>
                        </a:rPr>
                        <a:t>CASWELL CLINIC</a:t>
                      </a:r>
                    </a:p>
                    <a:p>
                      <a:pPr marL="0" lvl="0" indent="0">
                        <a:buNone/>
                      </a:pPr>
                      <a:r>
                        <a:rPr lang="en-GB" sz="2000" b="0" i="0" u="none" strike="noStrike" noProof="0" dirty="0">
                          <a:solidFill>
                            <a:schemeClr val="tx1"/>
                          </a:solidFill>
                          <a:latin typeface="Calibri"/>
                          <a:ea typeface="Calibri"/>
                          <a:cs typeface="Calibri"/>
                        </a:rPr>
                        <a:t>Expedite building works of the first HDU on Cardigan Ward immediately, subject to approval by WG.</a:t>
                      </a:r>
                      <a:endParaRPr lang="en-GB" sz="2000" dirty="0">
                        <a:solidFill>
                          <a:schemeClr val="tx1"/>
                        </a:solidFill>
                        <a:latin typeface="Aptos"/>
                        <a:cs typeface="Arial"/>
                      </a:endParaRPr>
                    </a:p>
                    <a:p>
                      <a:pPr marL="171450" lvl="0" indent="-171450" algn="l">
                        <a:buFont typeface="Arial"/>
                        <a:buChar char="•"/>
                      </a:pPr>
                      <a:r>
                        <a:rPr lang="en-GB" sz="2000" b="1" i="0" u="none" strike="noStrike" noProof="0" dirty="0">
                          <a:solidFill>
                            <a:srgbClr val="000000"/>
                          </a:solidFill>
                          <a:latin typeface="Aptos"/>
                          <a:cs typeface="Arial"/>
                        </a:rPr>
                        <a:t>LEARNING DISABILITIES</a:t>
                      </a:r>
                    </a:p>
                    <a:p>
                      <a:pPr marL="0" lvl="0" indent="0" algn="l">
                        <a:buNone/>
                      </a:pPr>
                      <a:r>
                        <a:rPr lang="en-GB" sz="2000" b="0" i="0" u="none" strike="noStrike" noProof="0" dirty="0">
                          <a:solidFill>
                            <a:srgbClr val="000000"/>
                          </a:solidFill>
                          <a:latin typeface="Aptos"/>
                          <a:cs typeface="Arial"/>
                        </a:rPr>
                        <a:t>Establish steering group for development of case for change</a:t>
                      </a:r>
                      <a:endParaRPr lang="en-US" sz="2000" b="0" i="0" u="none" strike="noStrike" noProof="0" dirty="0">
                        <a:solidFill>
                          <a:srgbClr val="000000"/>
                        </a:solidFill>
                        <a:latin typeface="Aptos"/>
                        <a:cs typeface="Arial"/>
                      </a:endParaRPr>
                    </a:p>
                    <a:p>
                      <a:pPr marL="0" lvl="0" indent="0" algn="l">
                        <a:buNone/>
                      </a:pPr>
                      <a:r>
                        <a:rPr lang="en-GB" sz="2000" b="0" i="0" u="none" strike="noStrike" noProof="0" dirty="0">
                          <a:solidFill>
                            <a:srgbClr val="000000"/>
                          </a:solidFill>
                          <a:latin typeface="Aptos"/>
                          <a:cs typeface="Arial"/>
                        </a:rPr>
                        <a:t>Information and evidence gathering with stakeholder</a:t>
                      </a:r>
                      <a:endParaRPr lang="en-GB" sz="2000" dirty="0"/>
                    </a:p>
                    <a:p>
                      <a:pPr marL="0" lvl="0" indent="0" algn="l">
                        <a:lnSpc>
                          <a:spcPct val="100000"/>
                        </a:lnSpc>
                        <a:spcBef>
                          <a:spcPts val="0"/>
                        </a:spcBef>
                        <a:spcAft>
                          <a:spcPts val="0"/>
                        </a:spcAft>
                        <a:buNone/>
                      </a:pPr>
                      <a:r>
                        <a:rPr lang="en-GB" sz="2000" b="1" i="0" u="none" strike="noStrike" noProof="0" dirty="0">
                          <a:solidFill>
                            <a:srgbClr val="000000"/>
                          </a:solidFill>
                          <a:latin typeface="Aptos"/>
                          <a:cs typeface="Segoe UI"/>
                        </a:rPr>
                        <a:t>Dan y Deri Redevelopment:</a:t>
                      </a:r>
                      <a:r>
                        <a:rPr lang="en-GB" sz="2000" b="0" i="0" u="none" strike="noStrike" noProof="0" dirty="0">
                          <a:solidFill>
                            <a:srgbClr val="000000"/>
                          </a:solidFill>
                          <a:latin typeface="Aptos"/>
                          <a:cs typeface="Segoe UI"/>
                        </a:rPr>
                        <a:t> Commence enabling works, including the demolition of Dan y Deri.</a:t>
                      </a:r>
                      <a:endParaRPr lang="en-GB" sz="2000" b="0" i="0" u="none" strike="noStrike" noProof="0" dirty="0">
                        <a:solidFill>
                          <a:srgbClr val="000000"/>
                        </a:solidFill>
                        <a:latin typeface="Aptos"/>
                        <a:cs typeface="Arial"/>
                      </a:endParaRPr>
                    </a:p>
                    <a:p>
                      <a:pPr marL="0" lvl="0" indent="0" algn="l">
                        <a:lnSpc>
                          <a:spcPct val="100000"/>
                        </a:lnSpc>
                        <a:spcBef>
                          <a:spcPts val="0"/>
                        </a:spcBef>
                        <a:spcAft>
                          <a:spcPts val="0"/>
                        </a:spcAft>
                        <a:buNone/>
                      </a:pPr>
                      <a:r>
                        <a:rPr lang="en-GB" sz="2000" b="1" i="0" u="none" strike="noStrike" noProof="0" dirty="0">
                          <a:solidFill>
                            <a:srgbClr val="000000"/>
                          </a:solidFill>
                          <a:latin typeface="Aptos"/>
                          <a:cs typeface="Segoe UI"/>
                        </a:rPr>
                        <a:t>CCU Reduction Programme:</a:t>
                      </a:r>
                      <a:r>
                        <a:rPr lang="en-GB" sz="2000" b="0" i="0" u="none" strike="noStrike" noProof="0" dirty="0">
                          <a:solidFill>
                            <a:srgbClr val="000000"/>
                          </a:solidFill>
                          <a:latin typeface="Aptos"/>
                          <a:cs typeface="Segoe UI"/>
                        </a:rPr>
                        <a:t> Continue engagement, develop and submit proposals, and secure Board sign-off.</a:t>
                      </a:r>
                      <a:endParaRPr lang="en-GB" sz="2000" dirty="0">
                        <a:latin typeface="Aptos"/>
                      </a:endParaRP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
        <p:nvSpPr>
          <p:cNvPr id="6" name="Title 1">
            <a:extLst>
              <a:ext uri="{FF2B5EF4-FFF2-40B4-BE49-F238E27FC236}">
                <a16:creationId xmlns:a16="http://schemas.microsoft.com/office/drawing/2014/main" id="{7F6956B1-80DB-CA58-0128-1481EC3C8C36}"/>
              </a:ext>
            </a:extLst>
          </p:cNvPr>
          <p:cNvSpPr txBox="1">
            <a:spLocks/>
          </p:cNvSpPr>
          <p:nvPr/>
        </p:nvSpPr>
        <p:spPr>
          <a:xfrm>
            <a:off x="642226" y="244523"/>
            <a:ext cx="19240758" cy="1371588"/>
          </a:xfrm>
          <a:prstGeom prst="rect">
            <a:avLst/>
          </a:prstGeom>
        </p:spPr>
        <p:txBody>
          <a:bodyPr vert="horz" lIns="0" tIns="0" rIns="0" bIns="0" rtlCol="0" anchor="t" anchorCtr="0">
            <a:noAutofit/>
          </a:bodyPr>
          <a:lst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a:lstStyle>
          <a:p>
            <a:r>
              <a:rPr lang="en-US" sz="4001" b="1" dirty="0">
                <a:latin typeface="Aptos" panose="020B0004020202020204" pitchFamily="34" charset="0"/>
              </a:rPr>
              <a:t>Mental Health &amp; Learning Disabilities System Summary</a:t>
            </a:r>
            <a:endParaRPr lang="en-US" sz="2399" dirty="0">
              <a:solidFill>
                <a:srgbClr val="FF0000"/>
              </a:solidFill>
            </a:endParaRPr>
          </a:p>
        </p:txBody>
      </p:sp>
    </p:spTree>
    <p:extLst>
      <p:ext uri="{BB962C8B-B14F-4D97-AF65-F5344CB8AC3E}">
        <p14:creationId xmlns:p14="http://schemas.microsoft.com/office/powerpoint/2010/main" val="2686539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813EC-B1FF-B1A5-7E99-C2FC37663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59340-C687-C58B-E15A-D1FBCBBC7AF4}"/>
              </a:ext>
            </a:extLst>
          </p:cNvPr>
          <p:cNvSpPr>
            <a:spLocks noGrp="1"/>
          </p:cNvSpPr>
          <p:nvPr>
            <p:ph type="title"/>
          </p:nvPr>
        </p:nvSpPr>
        <p:spPr>
          <a:xfrm>
            <a:off x="372349" y="356626"/>
            <a:ext cx="20726218" cy="685792"/>
          </a:xfrm>
        </p:spPr>
        <p:txBody>
          <a:bodyPr/>
          <a:lstStyle/>
          <a:p>
            <a:r>
              <a:rPr lang="en-US" sz="4001" b="1">
                <a:latin typeface="Aptos" panose="020B0004020202020204" pitchFamily="34" charset="0"/>
              </a:rPr>
              <a:t>Mental Health &amp; Learning Disabilities System Plan Reporting</a:t>
            </a:r>
            <a:endParaRPr lang="en-US" sz="3199">
              <a:solidFill>
                <a:srgbClr val="FF0000"/>
              </a:solidFill>
            </a:endParaRPr>
          </a:p>
        </p:txBody>
      </p:sp>
      <p:graphicFrame>
        <p:nvGraphicFramePr>
          <p:cNvPr id="7" name="Content Placeholder 6">
            <a:extLst>
              <a:ext uri="{FF2B5EF4-FFF2-40B4-BE49-F238E27FC236}">
                <a16:creationId xmlns:a16="http://schemas.microsoft.com/office/drawing/2014/main" id="{5665808C-BE97-2EA1-CE4B-A13B94CA8418}"/>
              </a:ext>
            </a:extLst>
          </p:cNvPr>
          <p:cNvGraphicFramePr>
            <a:graphicFrameLocks noGrp="1"/>
          </p:cNvGraphicFramePr>
          <p:nvPr>
            <p:ph idx="1"/>
            <p:extLst>
              <p:ext uri="{D42A27DB-BD31-4B8C-83A1-F6EECF244321}">
                <p14:modId xmlns:p14="http://schemas.microsoft.com/office/powerpoint/2010/main" val="3838682764"/>
              </p:ext>
            </p:extLst>
          </p:nvPr>
        </p:nvGraphicFramePr>
        <p:xfrm>
          <a:off x="375530" y="1034013"/>
          <a:ext cx="19551717" cy="10153729"/>
        </p:xfrm>
        <a:graphic>
          <a:graphicData uri="http://schemas.openxmlformats.org/drawingml/2006/table">
            <a:tbl>
              <a:tblPr/>
              <a:tblGrid>
                <a:gridCol w="627483">
                  <a:extLst>
                    <a:ext uri="{9D8B030D-6E8A-4147-A177-3AD203B41FA5}">
                      <a16:colId xmlns:a16="http://schemas.microsoft.com/office/drawing/2014/main" val="414012851"/>
                    </a:ext>
                  </a:extLst>
                </a:gridCol>
                <a:gridCol w="2039316">
                  <a:extLst>
                    <a:ext uri="{9D8B030D-6E8A-4147-A177-3AD203B41FA5}">
                      <a16:colId xmlns:a16="http://schemas.microsoft.com/office/drawing/2014/main" val="2003408553"/>
                    </a:ext>
                  </a:extLst>
                </a:gridCol>
                <a:gridCol w="4078665">
                  <a:extLst>
                    <a:ext uri="{9D8B030D-6E8A-4147-A177-3AD203B41FA5}">
                      <a16:colId xmlns:a16="http://schemas.microsoft.com/office/drawing/2014/main" val="383004437"/>
                    </a:ext>
                  </a:extLst>
                </a:gridCol>
                <a:gridCol w="862758">
                  <a:extLst>
                    <a:ext uri="{9D8B030D-6E8A-4147-A177-3AD203B41FA5}">
                      <a16:colId xmlns:a16="http://schemas.microsoft.com/office/drawing/2014/main" val="1526595776"/>
                    </a:ext>
                  </a:extLst>
                </a:gridCol>
                <a:gridCol w="2340932">
                  <a:extLst>
                    <a:ext uri="{9D8B030D-6E8A-4147-A177-3AD203B41FA5}">
                      <a16:colId xmlns:a16="http://schemas.microsoft.com/office/drawing/2014/main" val="1593234012"/>
                    </a:ext>
                  </a:extLst>
                </a:gridCol>
                <a:gridCol w="1145821">
                  <a:extLst>
                    <a:ext uri="{9D8B030D-6E8A-4147-A177-3AD203B41FA5}">
                      <a16:colId xmlns:a16="http://schemas.microsoft.com/office/drawing/2014/main" val="671458212"/>
                    </a:ext>
                  </a:extLst>
                </a:gridCol>
                <a:gridCol w="1846320">
                  <a:extLst>
                    <a:ext uri="{9D8B030D-6E8A-4147-A177-3AD203B41FA5}">
                      <a16:colId xmlns:a16="http://schemas.microsoft.com/office/drawing/2014/main" val="499467720"/>
                    </a:ext>
                  </a:extLst>
                </a:gridCol>
                <a:gridCol w="1536378">
                  <a:extLst>
                    <a:ext uri="{9D8B030D-6E8A-4147-A177-3AD203B41FA5}">
                      <a16:colId xmlns:a16="http://schemas.microsoft.com/office/drawing/2014/main" val="685346739"/>
                    </a:ext>
                  </a:extLst>
                </a:gridCol>
                <a:gridCol w="1691348">
                  <a:extLst>
                    <a:ext uri="{9D8B030D-6E8A-4147-A177-3AD203B41FA5}">
                      <a16:colId xmlns:a16="http://schemas.microsoft.com/office/drawing/2014/main" val="2230593573"/>
                    </a:ext>
                  </a:extLst>
                </a:gridCol>
                <a:gridCol w="1691348">
                  <a:extLst>
                    <a:ext uri="{9D8B030D-6E8A-4147-A177-3AD203B41FA5}">
                      <a16:colId xmlns:a16="http://schemas.microsoft.com/office/drawing/2014/main" val="503944953"/>
                    </a:ext>
                  </a:extLst>
                </a:gridCol>
                <a:gridCol w="1691348">
                  <a:extLst>
                    <a:ext uri="{9D8B030D-6E8A-4147-A177-3AD203B41FA5}">
                      <a16:colId xmlns:a16="http://schemas.microsoft.com/office/drawing/2014/main" val="3272254650"/>
                    </a:ext>
                  </a:extLst>
                </a:gridCol>
              </a:tblGrid>
              <a:tr h="260074">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chemeClr val="bg1"/>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778498">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541500">
                <a:tc rowSpan="3">
                  <a:txBody>
                    <a:bodyPr/>
                    <a:lstStyle/>
                    <a:p>
                      <a:pPr algn="ctr" rtl="0" fontAlgn="ctr">
                        <a:buNone/>
                      </a:pPr>
                      <a:r>
                        <a:rPr lang="en-GB" sz="1300" b="0" i="1" u="none" strike="noStrike">
                          <a:solidFill>
                            <a:srgbClr val="000000"/>
                          </a:solidFill>
                          <a:effectLst/>
                          <a:latin typeface="Aptos" panose="020B0004020202020204" pitchFamily="34" charset="0"/>
                        </a:rPr>
                        <a:t>RECOVERY AND SUSTAINABILITY</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rowSpan="2">
                  <a:txBody>
                    <a:bodyPr/>
                    <a:lstStyle/>
                    <a:p>
                      <a:pPr algn="l" rtl="0" fontAlgn="t">
                        <a:buNone/>
                      </a:pPr>
                      <a:r>
                        <a:rPr lang="en-GB" sz="1300" b="1" i="0" u="none" strike="noStrike">
                          <a:solidFill>
                            <a:srgbClr val="000000"/>
                          </a:solidFill>
                          <a:effectLst/>
                          <a:latin typeface="Aptos" panose="020B0004020202020204" pitchFamily="34" charset="0"/>
                        </a:rPr>
                        <a:t>Private Placements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Aptos" panose="020B0004020202020204" pitchFamily="34" charset="0"/>
                        </a:rPr>
                        <a:t>Review of admission criteria and processes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endParaRPr lang="en-GB" sz="16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buNone/>
                      </a:pPr>
                      <a:endParaRPr lang="en-GB" sz="16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buNone/>
                      </a:pPr>
                      <a:endParaRPr lang="en-GB" sz="16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rgbClr val="FF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rgbClr val="FF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1561825">
                <a:tc vMerge="1">
                  <a:txBody>
                    <a:bodyPr/>
                    <a:lstStyle/>
                    <a:p>
                      <a:pPr algn="l" rtl="0" fontAlgn="ctr">
                        <a:buNone/>
                      </a:pPr>
                      <a:endParaRPr lang="en-GB" sz="1600" b="1" i="0" u="none" strike="noStrike">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panose="020B0004020202020204" pitchFamily="34" charset="0"/>
                        </a:rPr>
                        <a:t>Workforce review and evaluation completed and case submitted for consideration.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300" b="0" i="1" u="none" strike="noStrike">
                          <a:solidFill>
                            <a:schemeClr val="tx1"/>
                          </a:solidFill>
                          <a:effectLst/>
                          <a:latin typeface="Aptos"/>
                        </a:rPr>
                        <a:t>Q2</a:t>
                      </a:r>
                      <a:endParaRPr lang="en-GB" sz="1300" b="0" i="1" u="none" strike="noStrike">
                        <a:solidFill>
                          <a:schemeClr val="tx1"/>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171450" indent="-171450" algn="l" fontAlgn="t">
                        <a:buFont typeface="Arial"/>
                        <a:buChar char="•"/>
                      </a:pPr>
                      <a:r>
                        <a:rPr lang="en-GB" sz="1300" b="0" i="1" u="none" strike="noStrike">
                          <a:solidFill>
                            <a:schemeClr val="tx1"/>
                          </a:solidFill>
                          <a:effectLst/>
                          <a:latin typeface="Aptos"/>
                        </a:rPr>
                        <a:t>Recruitment to dedicated team to aid repatriation of those in private and to bolster HTT services.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None/>
                      </a:pPr>
                      <a:endParaRPr lang="en-GB" sz="1300" b="0" i="1" u="none" strike="noStrike" baseline="30000">
                        <a:solidFill>
                          <a:schemeClr val="tx1"/>
                        </a:solidFill>
                        <a:effectLst/>
                        <a:highlight>
                          <a:srgbClr val="FFFF00"/>
                        </a:highligh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lvl="0" algn="l">
                        <a:buNone/>
                      </a:pPr>
                      <a:r>
                        <a:rPr lang="en-GB" sz="1300" b="0" i="1" u="none" strike="noStrike" noProof="0">
                          <a:solidFill>
                            <a:schemeClr val="tx1"/>
                          </a:solidFill>
                          <a:effectLst/>
                          <a:latin typeface="Aptos"/>
                        </a:rPr>
                        <a:t>Business case outcome awaited and implementation plan drafted in anticipation. </a:t>
                      </a:r>
                      <a:endParaRPr lang="en-US" sz="1300"/>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1" u="none" strike="noStrike">
                        <a:solidFill>
                          <a:srgbClr val="FF0000"/>
                        </a:solidFill>
                        <a:effectLs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a:buNone/>
                      </a:pPr>
                      <a:r>
                        <a:rPr lang="en-GB" sz="1300" b="0" i="0" u="none" strike="noStrike">
                          <a:solidFill>
                            <a:schemeClr val="tx1"/>
                          </a:solidFill>
                          <a:effectLst/>
                          <a:latin typeface="Aptos"/>
                        </a:rPr>
                        <a:t>Recruitment to posts hopefully agreed in Q1.</a:t>
                      </a:r>
                      <a:r>
                        <a:rPr lang="en-GB" sz="1300" b="0" i="1" u="none" strike="noStrike">
                          <a:solidFill>
                            <a:schemeClr val="tx1"/>
                          </a:solidFill>
                          <a:effectLst/>
                          <a:latin typeface="Aptos"/>
                        </a:rPr>
                        <a:t> </a:t>
                      </a:r>
                      <a:endParaRPr lang="en-GB" sz="1300" b="0" i="1" u="none" strike="noStrike">
                        <a:solidFill>
                          <a:schemeClr val="tx1"/>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FF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FF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4040571"/>
                  </a:ext>
                </a:extLst>
              </a:tr>
              <a:tr h="524974">
                <a:tc vMerge="1">
                  <a:txBody>
                    <a:bodyPr/>
                    <a:lstStyle/>
                    <a:p>
                      <a:pPr algn="l" rtl="0" fontAlgn="ctr">
                        <a:buNone/>
                      </a:pPr>
                      <a:endParaRPr lang="en-GB" sz="1600" b="1" i="0" u="none" strike="noStrike">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300" b="1" i="0" u="none" strike="noStrike">
                          <a:solidFill>
                            <a:srgbClr val="000000"/>
                          </a:solidFill>
                          <a:effectLst/>
                          <a:latin typeface="Aptos" panose="020B0004020202020204" pitchFamily="34" charset="0"/>
                        </a:rPr>
                        <a:t>Review Inpatient Unavailability</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171450" indent="-171450" algn="l" fontAlgn="t">
                        <a:buFont typeface="Arial"/>
                        <a:buChar char="•"/>
                      </a:pPr>
                      <a:r>
                        <a:rPr lang="en-GB" sz="1300" b="1" i="0" u="none" strike="noStrike">
                          <a:solidFill>
                            <a:schemeClr val="tx1"/>
                          </a:solidFill>
                          <a:effectLst/>
                          <a:latin typeface="Aptos"/>
                        </a:rPr>
                        <a:t>Reduction in variable pay for nursing.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300" b="0" i="1" u="none" strike="noStrike">
                          <a:solidFill>
                            <a:schemeClr val="tx1"/>
                          </a:solidFill>
                          <a:effectLst/>
                          <a:latin typeface="Aptos"/>
                        </a:rPr>
                        <a:t>Q1</a:t>
                      </a:r>
                      <a:endParaRPr lang="en-GB" sz="1300" b="0" i="1" u="none" strike="noStrike">
                        <a:solidFill>
                          <a:schemeClr val="tx1"/>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171450" indent="-171450" algn="l" fontAlgn="t">
                        <a:buFont typeface="Arial"/>
                        <a:buChar char="•"/>
                      </a:pPr>
                      <a:r>
                        <a:rPr lang="en-GB" sz="1300" b="0" i="1" u="none" strike="noStrike">
                          <a:solidFill>
                            <a:schemeClr val="tx1"/>
                          </a:solidFill>
                          <a:effectLst/>
                          <a:latin typeface="Aptos"/>
                        </a:rPr>
                        <a:t>Reduced spend on variable nurse pay.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buNone/>
                      </a:pPr>
                      <a:endParaRPr lang="en-GB" sz="1300" b="0" i="0" u="none" strike="noStrike">
                        <a:solidFill>
                          <a:schemeClr val="tx1"/>
                        </a:solidFill>
                        <a:effectLs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1" u="none" strike="noStrike">
                        <a:solidFill>
                          <a:srgbClr val="FF0000"/>
                        </a:solidFill>
                        <a:effectLs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buNone/>
                      </a:pPr>
                      <a:endParaRPr lang="en-GB" sz="1300" b="0" i="1"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FF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FF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3084141"/>
                  </a:ext>
                </a:extLst>
              </a:tr>
              <a:tr h="2187340">
                <a:tc rowSpan="3">
                  <a:txBody>
                    <a:bodyPr/>
                    <a:lstStyle/>
                    <a:p>
                      <a:pPr algn="ctr" rtl="0" fontAlgn="ctr">
                        <a:buNone/>
                      </a:pPr>
                      <a:r>
                        <a:rPr lang="en-GB" sz="1300" b="0" i="1" u="none" strike="noStrike">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3">
                  <a:txBody>
                    <a:bodyPr/>
                    <a:lstStyle/>
                    <a:p>
                      <a:pPr algn="l" rtl="0" fontAlgn="t">
                        <a:buNone/>
                      </a:pPr>
                      <a:r>
                        <a:rPr lang="en-GB" sz="1300" b="1" i="0" u="none" strike="noStrike">
                          <a:solidFill>
                            <a:srgbClr val="000000"/>
                          </a:solidFill>
                          <a:effectLst/>
                          <a:latin typeface="Aptos" panose="020B0004020202020204" pitchFamily="34" charset="0"/>
                        </a:rPr>
                        <a:t>Mental Health Transformation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a:rPr>
                        <a:t>Establish a robust governance arrangement that provides strengthened executive oversight, clear decision-making routes and consistent, transparent reporting. </a:t>
                      </a:r>
                      <a:br>
                        <a:rPr lang="en-GB" sz="1300" b="1" i="0" u="none" strike="noStrike">
                          <a:solidFill>
                            <a:srgbClr val="000000"/>
                          </a:solidFill>
                          <a:effectLst/>
                          <a:latin typeface="Aptos"/>
                        </a:rPr>
                      </a:br>
                      <a:endParaRPr lang="en-GB" sz="1300" b="1" i="0" u="none" strike="noStrike">
                        <a:solidFill>
                          <a:srgbClr val="000000"/>
                        </a:solidFill>
                        <a:effectLs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300" b="0" i="0" u="none" strike="noStrike">
                          <a:solidFill>
                            <a:srgbClr val="000000"/>
                          </a:solidFill>
                          <a:effectLst/>
                          <a:latin typeface="Aptos" panose="020B0004020202020204" pitchFamily="34" charset="0"/>
                        </a:rPr>
                        <a:t>Q1</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fontAlgn="t">
                        <a:buFont typeface="Arial" panose="020B0604020202020204" pitchFamily="34" charset="0"/>
                        <a:buChar char="•"/>
                      </a:pPr>
                      <a:r>
                        <a:rPr lang="en-GB" sz="1300" b="0" i="0" u="none" strike="noStrike">
                          <a:solidFill>
                            <a:srgbClr val="000000"/>
                          </a:solidFill>
                          <a:effectLst/>
                          <a:latin typeface="Aptos"/>
                        </a:rPr>
                        <a:t>Address deficits in service against best practice to ensure that service users have access to best in class care.</a:t>
                      </a:r>
                    </a:p>
                    <a:p>
                      <a:pPr marL="285750" indent="-285750" algn="l" fontAlgn="t">
                        <a:buFont typeface="Arial" panose="020B0604020202020204" pitchFamily="34" charset="0"/>
                        <a:buChar char="•"/>
                      </a:pPr>
                      <a:r>
                        <a:rPr lang="en-GB" sz="1300" b="0" i="0" u="none" strike="noStrike">
                          <a:solidFill>
                            <a:srgbClr val="000000"/>
                          </a:solidFill>
                          <a:effectLst/>
                          <a:latin typeface="Aptos"/>
                        </a:rPr>
                        <a:t>Improved outcomes and experience for people and carers. </a:t>
                      </a:r>
                    </a:p>
                    <a:p>
                      <a:pPr marL="285750" indent="-285750" algn="l" fontAlgn="t">
                        <a:buFont typeface="Arial" panose="020B0604020202020204" pitchFamily="34" charset="0"/>
                        <a:buChar char="•"/>
                      </a:pPr>
                      <a:r>
                        <a:rPr lang="en-GB" sz="1300" b="0" i="0" u="none" strike="noStrike">
                          <a:solidFill>
                            <a:srgbClr val="000000"/>
                          </a:solidFill>
                          <a:effectLst/>
                          <a:latin typeface="Aptos" panose="020B0004020202020204" pitchFamily="34" charset="0"/>
                        </a:rPr>
                        <a:t>Better reporting and monitoring of key quality, safety and performance indicators, incidents and risks</a:t>
                      </a:r>
                    </a:p>
                    <a:p>
                      <a:pPr marL="285750" indent="-285750" algn="l" fontAlgn="t">
                        <a:buFont typeface="Arial" panose="020B0604020202020204" pitchFamily="34" charset="0"/>
                        <a:buChar char="•"/>
                      </a:pPr>
                      <a:r>
                        <a:rPr lang="en-GB" sz="1300" b="0" i="0" u="none" strike="noStrike">
                          <a:solidFill>
                            <a:srgbClr val="000000"/>
                          </a:solidFill>
                          <a:effectLst/>
                          <a:latin typeface="Aptos" panose="020B0004020202020204" pitchFamily="34" charset="0"/>
                        </a:rPr>
                        <a:t>Strengthened partnership working with regional teams, local authorities, third sector, service users and carers. </a:t>
                      </a:r>
                    </a:p>
                    <a:p>
                      <a:pPr marL="285750" indent="-285750" algn="l" fontAlgn="t">
                        <a:buFont typeface="Arial" panose="020B0604020202020204" pitchFamily="34" charset="0"/>
                        <a:buChar char="•"/>
                      </a:pPr>
                      <a:r>
                        <a:rPr lang="en-GB" sz="1300" b="0" i="0" u="none" strike="noStrike">
                          <a:solidFill>
                            <a:srgbClr val="000000"/>
                          </a:solidFill>
                          <a:effectLst/>
                          <a:latin typeface="Aptos" panose="020B0004020202020204" pitchFamily="34" charset="0"/>
                        </a:rPr>
                        <a:t>Alignment with regional and national programmes.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a:rPr>
                        <a:t>MH Transformation Programme Board in place</a:t>
                      </a:r>
                      <a:br>
                        <a:rPr lang="en-GB" sz="1300" b="0" i="0" u="none" strike="noStrike">
                          <a:solidFill>
                            <a:srgbClr val="000000"/>
                          </a:solidFill>
                          <a:effectLst/>
                          <a:latin typeface="Aptos"/>
                        </a:rPr>
                      </a:br>
                      <a:r>
                        <a:rPr lang="en-GB" sz="1300" b="0" i="0" u="none" strike="noStrike">
                          <a:solidFill>
                            <a:srgbClr val="000000"/>
                          </a:solidFill>
                          <a:effectLst/>
                          <a:latin typeface="Aptos"/>
                        </a:rPr>
                        <a:t>Workstreams full embedded</a:t>
                      </a:r>
                      <a:br>
                        <a:rPr lang="en-GB" sz="1300" b="0" i="0" u="none" strike="noStrike">
                          <a:solidFill>
                            <a:srgbClr val="000000"/>
                          </a:solidFill>
                          <a:effectLst/>
                          <a:latin typeface="Aptos"/>
                        </a:rPr>
                      </a:br>
                      <a:r>
                        <a:rPr lang="en-GB" sz="1300" b="0" i="0" u="none" strike="noStrike">
                          <a:solidFill>
                            <a:srgbClr val="000000"/>
                          </a:solidFill>
                          <a:effectLst/>
                          <a:latin typeface="Aptos"/>
                        </a:rPr>
                        <a:t>Governance Structure in place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N/A</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N/A</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N/A</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7829089"/>
                  </a:ext>
                </a:extLst>
              </a:tr>
              <a:tr h="1821036">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a:rPr>
                        <a:t>Delivery of a robust Transformation Plan, with key deliverables for each workstream. </a:t>
                      </a:r>
                      <a:br>
                        <a:rPr lang="en-GB" sz="1300" b="1" i="0" u="none" strike="noStrike">
                          <a:solidFill>
                            <a:srgbClr val="000000"/>
                          </a:solidFill>
                          <a:effectLst/>
                          <a:latin typeface="Aptos"/>
                        </a:rPr>
                      </a:br>
                      <a:r>
                        <a:rPr lang="en-GB" sz="1300" b="1" i="0" u="none" strike="noStrike">
                          <a:solidFill>
                            <a:srgbClr val="000000"/>
                          </a:solidFill>
                          <a:effectLst/>
                          <a:latin typeface="Aptos"/>
                        </a:rPr>
                        <a:t>This will include the capital business case development for the programme and the service model design.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300" b="0" i="0" u="none" strike="noStrike">
                          <a:solidFill>
                            <a:srgbClr val="000000"/>
                          </a:solidFill>
                          <a:effectLst/>
                          <a:latin typeface="Aptos"/>
                        </a:rPr>
                        <a:t>Q1</a:t>
                      </a:r>
                      <a:br>
                        <a:rPr lang="en-GB" sz="1300" b="0" i="0" u="none" strike="noStrike">
                          <a:solidFill>
                            <a:srgbClr val="000000"/>
                          </a:solidFill>
                          <a:effectLst/>
                          <a:latin typeface="Aptos"/>
                        </a:rPr>
                      </a:br>
                      <a:br>
                        <a:rPr lang="en-GB" sz="1300" b="0" i="0" u="none" strike="noStrike">
                          <a:solidFill>
                            <a:srgbClr val="000000"/>
                          </a:solidFill>
                          <a:effectLst/>
                          <a:latin typeface="Aptos"/>
                        </a:rPr>
                      </a:br>
                      <a:br>
                        <a:rPr lang="en-GB" sz="1300" b="0" i="0" u="none" strike="noStrike">
                          <a:solidFill>
                            <a:srgbClr val="000000"/>
                          </a:solidFill>
                          <a:effectLst/>
                          <a:latin typeface="Aptos"/>
                        </a:rPr>
                      </a:br>
                      <a:r>
                        <a:rPr lang="en-GB" sz="1300" b="0" i="0" u="none" strike="noStrike">
                          <a:solidFill>
                            <a:srgbClr val="000000"/>
                          </a:solidFill>
                          <a:effectLst/>
                          <a:latin typeface="Aptos"/>
                        </a:rPr>
                        <a:t>Q3</a:t>
                      </a:r>
                      <a:br>
                        <a:rPr lang="en-GB" sz="1300" b="0" i="0" u="none" strike="noStrike">
                          <a:solidFill>
                            <a:srgbClr val="000000"/>
                          </a:solidFill>
                          <a:effectLst/>
                          <a:latin typeface="Aptos"/>
                        </a:rPr>
                      </a:br>
                      <a:endParaRPr lang="en-GB" sz="1300" b="0" i="0" u="none" strike="noStrike">
                        <a:solidFill>
                          <a:srgbClr val="000000"/>
                        </a:solidFill>
                        <a:effectLs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err="1">
                          <a:solidFill>
                            <a:srgbClr val="000000"/>
                          </a:solidFill>
                          <a:effectLst/>
                          <a:latin typeface="Aptos"/>
                        </a:rPr>
                        <a:t>ToR</a:t>
                      </a:r>
                      <a:r>
                        <a:rPr lang="en-GB" sz="1300" b="0" i="0" u="none" strike="noStrike">
                          <a:solidFill>
                            <a:srgbClr val="000000"/>
                          </a:solidFill>
                          <a:effectLst/>
                          <a:latin typeface="Aptos"/>
                        </a:rPr>
                        <a:t> agreed for all Workstreams</a:t>
                      </a:r>
                      <a:br>
                        <a:rPr lang="en-GB" sz="1300" b="0" i="0" u="none" strike="noStrike">
                          <a:solidFill>
                            <a:srgbClr val="000000"/>
                          </a:solidFill>
                          <a:effectLst/>
                          <a:latin typeface="Aptos"/>
                        </a:rPr>
                      </a:br>
                      <a:endParaRPr lang="en-GB" sz="1300" b="0" i="0" u="none" strike="noStrike">
                        <a:solidFill>
                          <a:srgbClr val="000000"/>
                        </a:solidFill>
                        <a:effectLs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Development of Transformation plan for each workstream</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Implementation of Transformation Plan for each workstream</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Implementation of Transformation Plan for each workstream</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18676661"/>
                  </a:ext>
                </a:extLst>
              </a:tr>
              <a:tr h="2478482">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panose="020B0004020202020204" pitchFamily="34" charset="0"/>
                        </a:rPr>
                        <a:t>Implementation of a modern service model with an integrated care pathway across Mental Health Services for the population of Swansea and Neath Port Talbot, following the Stepped Care 2.0 model and in alignment with evidence-based best practice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300" b="0" i="0" u="none" strike="noStrike">
                          <a:solidFill>
                            <a:srgbClr val="000000"/>
                          </a:solidFill>
                          <a:effectLst/>
                          <a:latin typeface="Aptos" panose="020B0004020202020204" pitchFamily="34" charset="0"/>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Develop and agree model</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Action plan development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Action plan implementation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Aptos" panose="020B0004020202020204" pitchFamily="34" charset="0"/>
                        </a:rPr>
                        <a:t>Continued implementation and test of change.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9296337"/>
                  </a:ext>
                </a:extLst>
              </a:tr>
            </a:tbl>
          </a:graphicData>
        </a:graphic>
      </p:graphicFrame>
    </p:spTree>
    <p:extLst>
      <p:ext uri="{BB962C8B-B14F-4D97-AF65-F5344CB8AC3E}">
        <p14:creationId xmlns:p14="http://schemas.microsoft.com/office/powerpoint/2010/main" val="497140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CF8F0-AD7C-23D3-5DA5-09963243F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CECCD6-BF00-768E-B775-9496E1D6D4A5}"/>
              </a:ext>
            </a:extLst>
          </p:cNvPr>
          <p:cNvSpPr>
            <a:spLocks noGrp="1"/>
          </p:cNvSpPr>
          <p:nvPr>
            <p:ph type="title"/>
          </p:nvPr>
        </p:nvSpPr>
        <p:spPr>
          <a:xfrm>
            <a:off x="527928" y="320724"/>
            <a:ext cx="20726218" cy="685792"/>
          </a:xfrm>
        </p:spPr>
        <p:txBody>
          <a:bodyPr/>
          <a:lstStyle/>
          <a:p>
            <a:r>
              <a:rPr lang="en-US" sz="4001" b="1">
                <a:latin typeface="Aptos" panose="020B0004020202020204" pitchFamily="34" charset="0"/>
              </a:rPr>
              <a:t>Mental Health &amp; Learning Disabilities System Plan Reporting</a:t>
            </a:r>
            <a:endParaRPr lang="en-US" sz="3199">
              <a:solidFill>
                <a:srgbClr val="FF0000"/>
              </a:solidFill>
            </a:endParaRPr>
          </a:p>
        </p:txBody>
      </p:sp>
      <p:graphicFrame>
        <p:nvGraphicFramePr>
          <p:cNvPr id="7" name="Content Placeholder 6">
            <a:extLst>
              <a:ext uri="{FF2B5EF4-FFF2-40B4-BE49-F238E27FC236}">
                <a16:creationId xmlns:a16="http://schemas.microsoft.com/office/drawing/2014/main" id="{BBB61A5E-F7E0-D3A3-572D-0BE6AFFDEE77}"/>
              </a:ext>
            </a:extLst>
          </p:cNvPr>
          <p:cNvGraphicFramePr>
            <a:graphicFrameLocks noGrp="1"/>
          </p:cNvGraphicFramePr>
          <p:nvPr>
            <p:ph idx="1"/>
            <p:extLst>
              <p:ext uri="{D42A27DB-BD31-4B8C-83A1-F6EECF244321}">
                <p14:modId xmlns:p14="http://schemas.microsoft.com/office/powerpoint/2010/main" val="1716752536"/>
              </p:ext>
            </p:extLst>
          </p:nvPr>
        </p:nvGraphicFramePr>
        <p:xfrm>
          <a:off x="268112" y="1006517"/>
          <a:ext cx="19569465" cy="9191340"/>
        </p:xfrm>
        <a:graphic>
          <a:graphicData uri="http://schemas.openxmlformats.org/drawingml/2006/table">
            <a:tbl>
              <a:tblPr/>
              <a:tblGrid>
                <a:gridCol w="471038">
                  <a:extLst>
                    <a:ext uri="{9D8B030D-6E8A-4147-A177-3AD203B41FA5}">
                      <a16:colId xmlns:a16="http://schemas.microsoft.com/office/drawing/2014/main" val="414012851"/>
                    </a:ext>
                  </a:extLst>
                </a:gridCol>
                <a:gridCol w="989006">
                  <a:extLst>
                    <a:ext uri="{9D8B030D-6E8A-4147-A177-3AD203B41FA5}">
                      <a16:colId xmlns:a16="http://schemas.microsoft.com/office/drawing/2014/main" val="2003408553"/>
                    </a:ext>
                  </a:extLst>
                </a:gridCol>
                <a:gridCol w="4303587">
                  <a:extLst>
                    <a:ext uri="{9D8B030D-6E8A-4147-A177-3AD203B41FA5}">
                      <a16:colId xmlns:a16="http://schemas.microsoft.com/office/drawing/2014/main" val="383004437"/>
                    </a:ext>
                  </a:extLst>
                </a:gridCol>
                <a:gridCol w="989062">
                  <a:extLst>
                    <a:ext uri="{9D8B030D-6E8A-4147-A177-3AD203B41FA5}">
                      <a16:colId xmlns:a16="http://schemas.microsoft.com/office/drawing/2014/main" val="1526595776"/>
                    </a:ext>
                  </a:extLst>
                </a:gridCol>
                <a:gridCol w="3205492">
                  <a:extLst>
                    <a:ext uri="{9D8B030D-6E8A-4147-A177-3AD203B41FA5}">
                      <a16:colId xmlns:a16="http://schemas.microsoft.com/office/drawing/2014/main" val="1593234012"/>
                    </a:ext>
                  </a:extLst>
                </a:gridCol>
                <a:gridCol w="1146862">
                  <a:extLst>
                    <a:ext uri="{9D8B030D-6E8A-4147-A177-3AD203B41FA5}">
                      <a16:colId xmlns:a16="http://schemas.microsoft.com/office/drawing/2014/main" val="671458212"/>
                    </a:ext>
                  </a:extLst>
                </a:gridCol>
                <a:gridCol w="1841440">
                  <a:extLst>
                    <a:ext uri="{9D8B030D-6E8A-4147-A177-3AD203B41FA5}">
                      <a16:colId xmlns:a16="http://schemas.microsoft.com/office/drawing/2014/main" val="499467720"/>
                    </a:ext>
                  </a:extLst>
                </a:gridCol>
                <a:gridCol w="1232274">
                  <a:extLst>
                    <a:ext uri="{9D8B030D-6E8A-4147-A177-3AD203B41FA5}">
                      <a16:colId xmlns:a16="http://schemas.microsoft.com/office/drawing/2014/main" val="685346739"/>
                    </a:ext>
                  </a:extLst>
                </a:gridCol>
                <a:gridCol w="2004938">
                  <a:extLst>
                    <a:ext uri="{9D8B030D-6E8A-4147-A177-3AD203B41FA5}">
                      <a16:colId xmlns:a16="http://schemas.microsoft.com/office/drawing/2014/main" val="2230593573"/>
                    </a:ext>
                  </a:extLst>
                </a:gridCol>
                <a:gridCol w="1692883">
                  <a:extLst>
                    <a:ext uri="{9D8B030D-6E8A-4147-A177-3AD203B41FA5}">
                      <a16:colId xmlns:a16="http://schemas.microsoft.com/office/drawing/2014/main" val="503944953"/>
                    </a:ext>
                  </a:extLst>
                </a:gridCol>
                <a:gridCol w="1692883">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614097">
                <a:tc rowSpan="6">
                  <a:txBody>
                    <a:bodyPr/>
                    <a:lstStyle/>
                    <a:p>
                      <a:pPr algn="ctr" rtl="0" fontAlgn="ctr">
                        <a:buNone/>
                      </a:pPr>
                      <a:r>
                        <a:rPr lang="en-GB" sz="1300" b="0" i="1" u="none" strike="noStrike">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6">
                  <a:txBody>
                    <a:bodyPr/>
                    <a:lstStyle/>
                    <a:p>
                      <a:pPr algn="l" rtl="0" fontAlgn="t">
                        <a:buNone/>
                      </a:pPr>
                      <a:r>
                        <a:rPr lang="en-GB" sz="1300" b="1" i="0" u="none" strike="noStrike">
                          <a:solidFill>
                            <a:srgbClr val="000000"/>
                          </a:solidFill>
                          <a:effectLst/>
                          <a:latin typeface="Aptos" panose="020B0004020202020204" pitchFamily="34" charset="0"/>
                        </a:rPr>
                        <a:t>Mental Health Transformation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2">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panose="020B0004020202020204" pitchFamily="34" charset="0"/>
                        </a:rPr>
                        <a:t>Development of a sustainable and skilled Mental Health workforce.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algn="ctr" fontAlgn="t">
                        <a:buNone/>
                      </a:pPr>
                      <a:r>
                        <a:rPr lang="en-GB" sz="1300" b="0" i="0" u="none" strike="noStrike">
                          <a:solidFill>
                            <a:srgbClr val="000000"/>
                          </a:solidFill>
                          <a:effectLst/>
                          <a:latin typeface="Aptos" panose="020B0004020202020204" pitchFamily="34" charset="0"/>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6">
                  <a:txBody>
                    <a:bodyPr/>
                    <a:lstStyle/>
                    <a:p>
                      <a:pPr marL="285750" indent="-285750" algn="l" fontAlgn="t">
                        <a:buFont typeface="Arial" panose="020B0604020202020204" pitchFamily="34" charset="0"/>
                        <a:buChar char="•"/>
                      </a:pPr>
                      <a:r>
                        <a:rPr lang="en-GB" sz="1300" b="0" i="0" u="none" strike="noStrike">
                          <a:solidFill>
                            <a:srgbClr val="000000"/>
                          </a:solidFill>
                          <a:effectLst/>
                          <a:latin typeface="Aptos"/>
                        </a:rPr>
                        <a:t>Address deficits in service against best practice to ensure that service users have access to best in class care.</a:t>
                      </a:r>
                    </a:p>
                    <a:p>
                      <a:pPr marL="285750" indent="-285750" algn="l" fontAlgn="t">
                        <a:buFont typeface="Arial" panose="020B0604020202020204" pitchFamily="34" charset="0"/>
                        <a:buChar char="•"/>
                      </a:pPr>
                      <a:r>
                        <a:rPr lang="en-GB" sz="1300" b="0" i="0" u="none" strike="noStrike">
                          <a:solidFill>
                            <a:srgbClr val="000000"/>
                          </a:solidFill>
                          <a:effectLst/>
                          <a:latin typeface="Aptos" panose="020B0004020202020204" pitchFamily="34" charset="0"/>
                        </a:rPr>
                        <a:t>Improved outcomes and experience for people and carers. </a:t>
                      </a:r>
                    </a:p>
                    <a:p>
                      <a:pPr marL="285750" indent="-285750" algn="l" fontAlgn="t">
                        <a:buFont typeface="Arial" panose="020B0604020202020204" pitchFamily="34" charset="0"/>
                        <a:buChar char="•"/>
                      </a:pPr>
                      <a:r>
                        <a:rPr lang="en-GB" sz="1300" b="0" i="0" u="none" strike="noStrike">
                          <a:solidFill>
                            <a:srgbClr val="000000"/>
                          </a:solidFill>
                          <a:effectLst/>
                          <a:latin typeface="Aptos" panose="020B0004020202020204" pitchFamily="34" charset="0"/>
                        </a:rPr>
                        <a:t>Better reporting and monitoring of key quality, safety and performance indicators, incidents and risks</a:t>
                      </a:r>
                    </a:p>
                    <a:p>
                      <a:pPr marL="285750" indent="-285750" algn="l" fontAlgn="t">
                        <a:buFont typeface="Arial" panose="020B0604020202020204" pitchFamily="34" charset="0"/>
                        <a:buChar char="•"/>
                      </a:pPr>
                      <a:r>
                        <a:rPr lang="en-GB" sz="1300" b="0" i="0" u="none" strike="noStrike">
                          <a:solidFill>
                            <a:srgbClr val="000000"/>
                          </a:solidFill>
                          <a:effectLst/>
                          <a:latin typeface="Aptos" panose="020B0004020202020204" pitchFamily="34" charset="0"/>
                        </a:rPr>
                        <a:t>Strengthened partnership working with regional teams, local authorities, third sector, service users and carers. </a:t>
                      </a:r>
                    </a:p>
                    <a:p>
                      <a:pPr marL="285750" indent="-285750" algn="l" fontAlgn="t">
                        <a:buFont typeface="Arial" panose="020B0604020202020204" pitchFamily="34" charset="0"/>
                        <a:buChar char="•"/>
                      </a:pPr>
                      <a:r>
                        <a:rPr lang="en-GB" sz="1300" b="0" i="0" u="none" strike="noStrike">
                          <a:solidFill>
                            <a:srgbClr val="000000"/>
                          </a:solidFill>
                          <a:effectLst/>
                          <a:latin typeface="Aptos" panose="020B0004020202020204" pitchFamily="34" charset="0"/>
                        </a:rPr>
                        <a:t>Alignment with regional and national programmes. </a:t>
                      </a:r>
                    </a:p>
                    <a:p>
                      <a:endParaRPr lang="en-GB" sz="1300">
                        <a:latin typeface="Aptos" panose="020B0004020202020204" pitchFamily="34" charset="0"/>
                      </a:endParaRPr>
                    </a:p>
                  </a:txBody>
                  <a:tcPr marT="45719" marB="45719">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Development of business case for nurse staffing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None/>
                      </a:pPr>
                      <a:endParaRPr lang="en-GB" sz="1300" b="0" i="0" u="none" strike="noStrike">
                        <a:solidFill>
                          <a:srgbClr val="FF0000"/>
                        </a:solidFill>
                        <a:effectLst/>
                        <a:latin typeface="Apto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Development of business case for multi-professional priority staffing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Workforce planning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Workforce planning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37416105"/>
                  </a:ext>
                </a:extLst>
              </a:tr>
              <a:tr h="635768">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tc>
                <a:tc vMerge="1">
                  <a:txBody>
                    <a:bodyPr/>
                    <a:lstStyle/>
                    <a:p>
                      <a:endParaRPr lang="en-GB"/>
                    </a:p>
                  </a:txBody>
                  <a:tcPr/>
                </a:tc>
                <a:tc vMerge="1">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ctr" fontAlgn="t">
                        <a:buNone/>
                      </a:pPr>
                      <a:endParaRPr lang="en-GB" sz="1600" b="0"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rowSpan="2">
                  <a:txBody>
                    <a:bodyPr/>
                    <a:lstStyle/>
                    <a:p>
                      <a:pPr algn="l" fontAlgn="t">
                        <a:buNone/>
                      </a:pPr>
                      <a:endParaRPr lang="en-GB" sz="1300" b="0" i="0" u="none" strike="noStrike">
                        <a:solidFill>
                          <a:srgbClr val="000000"/>
                        </a:solidFill>
                        <a:effectLst/>
                        <a:highlight>
                          <a:srgbClr val="FFFF00"/>
                        </a:highligh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rowSpan="2">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Development of stabilisation plan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0" indent="0" algn="l" fontAlgn="t">
                        <a:buNone/>
                      </a:pPr>
                      <a:endParaRPr lang="en-GB" sz="1300" b="0" i="0" u="none" strike="noStrike">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rowSpan="2">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300" kern="1200">
                          <a:solidFill>
                            <a:srgbClr val="FF0000"/>
                          </a:solidFill>
                          <a:effectLst/>
                          <a:latin typeface="+mn-lt"/>
                          <a:ea typeface="+mn-ea"/>
                          <a:cs typeface="+mn-cs"/>
                        </a:rPr>
                        <a:t>Next step agreed with WG for the Estates Stabilisation plans is the production of a technical PBC (Programme Business Case) for capital investment which will come to the Sept Health Board meeting for endorsement.</a:t>
                      </a:r>
                    </a:p>
                    <a:p>
                      <a:pPr marL="0" indent="0" algn="l" fontAlgn="t">
                        <a:buFont typeface="Arial" panose="020B0604020202020204" pitchFamily="34" charset="0"/>
                        <a:buNone/>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Procurement/implementation of stabilisation plan and continued development of SOC for long term solution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Implementation of stabilisation plan and continued development of SOC for long term solution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16013006"/>
                  </a:ext>
                </a:extLst>
              </a:tr>
              <a:tr h="1667596">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panose="020B0004020202020204" pitchFamily="34" charset="0"/>
                        </a:rPr>
                        <a:t>Modernisation and improvement of the quality and safety of Mental Health estates and facilities for inpatient care within SBU Health Board.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300" b="0" i="0" u="none" strike="noStrike">
                          <a:solidFill>
                            <a:srgbClr val="000000"/>
                          </a:solidFill>
                          <a:effectLst/>
                          <a:latin typeface="Aptos" panose="020B0004020202020204" pitchFamily="34" charset="0"/>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r>
                        <a:rPr lang="en-GB" sz="1600" b="0" i="0" u="none" strike="noStrike">
                          <a:solidFill>
                            <a:srgbClr val="000000"/>
                          </a:solidFill>
                          <a:effectLst/>
                          <a:latin typeface="Aptos" panose="020B0004020202020204" pitchFamily="34" charset="0"/>
                        </a:rPr>
                        <a:t>Development of stabilisation plan</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r>
                        <a:rPr lang="en-GB" sz="1600" b="0" i="0" u="none" strike="noStrike">
                          <a:solidFill>
                            <a:srgbClr val="000000"/>
                          </a:solidFill>
                          <a:effectLst/>
                          <a:latin typeface="Aptos" panose="020B0004020202020204" pitchFamily="34" charset="0"/>
                        </a:rPr>
                        <a:t>Procurement for stabilisation plan and development of SOC for long term solution</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r>
                        <a:rPr lang="en-GB" sz="1600" b="0" i="0" u="none" strike="noStrike">
                          <a:solidFill>
                            <a:srgbClr val="000000"/>
                          </a:solidFill>
                          <a:effectLst/>
                          <a:latin typeface="Aptos" panose="020B0004020202020204" pitchFamily="34" charset="0"/>
                        </a:rPr>
                        <a:t>Procurement/implementation of stabilisation plan and continued development of SOC for long term solution</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r>
                        <a:rPr lang="en-GB" sz="1600" b="0" i="0" u="none" strike="noStrike">
                          <a:solidFill>
                            <a:srgbClr val="000000"/>
                          </a:solidFill>
                          <a:effectLst/>
                          <a:latin typeface="Aptos" panose="020B0004020202020204" pitchFamily="34" charset="0"/>
                        </a:rPr>
                        <a:t>Implementation of stabilisation plan and continued development of SOC for long term solution</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5447582"/>
                  </a:ext>
                </a:extLst>
              </a:tr>
              <a:tr h="2303366">
                <a:tc vMerge="1">
                  <a:txBody>
                    <a:bodyPr/>
                    <a:lstStyle/>
                    <a:p>
                      <a:endParaRPr/>
                    </a:p>
                  </a:txBody>
                  <a:tcPr marL="6350" marR="6350" marT="6350" marB="0" vert="vert270" anchor="ctr"/>
                </a:tc>
                <a:tc vMerge="1">
                  <a:txBody>
                    <a:bodyPr/>
                    <a:lstStyle/>
                    <a:p>
                      <a:endParaRPr/>
                    </a:p>
                  </a:txBody>
                  <a:tcPr marL="6350" marR="6350" marT="6350" marB="0"/>
                </a:tc>
                <a:tc rowSpan="2">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panose="020B0004020202020204" pitchFamily="34" charset="0"/>
                        </a:rPr>
                        <a:t>Digitalisation of Mental Health services within SBU Health Board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algn="ctr" fontAlgn="t">
                        <a:buNone/>
                      </a:pPr>
                      <a:r>
                        <a:rPr lang="en-GB" sz="1300" b="0" i="0" u="none" strike="noStrike">
                          <a:solidFill>
                            <a:srgbClr val="000000"/>
                          </a:solidFill>
                          <a:effectLst/>
                          <a:latin typeface="Aptos" panose="020B0004020202020204" pitchFamily="34" charset="0"/>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a:txBody>
                    <a:bodyPr/>
                    <a:lstStyle/>
                    <a:p>
                      <a:pPr algn="l" fontAlgn="t">
                        <a:buNone/>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Continue work to develop and expand Dashboard and undertaken evaluation of reporting mechanisms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Continue work to develop and expand Dashboard and undertaken evaluation of reporting mechanisms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Continue work to develop and expand Dashboard and undertaken evaluation of reporting mechanisms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Continue work to develop and expand Dashboard and undertaken evaluation of reporting mechanisms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41479613"/>
                  </a:ext>
                </a:extLst>
              </a:tr>
              <a:tr h="841963">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tc>
                <a:tc vMerge="1">
                  <a:txBody>
                    <a:bodyPr/>
                    <a:lstStyle/>
                    <a:p>
                      <a:endParaRPr lang="en-GB"/>
                    </a:p>
                  </a:txBody>
                  <a:tcPr/>
                </a:tc>
                <a:tc vMerge="1">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ctr" fontAlgn="t">
                        <a:buNone/>
                      </a:pPr>
                      <a:endParaRPr lang="en-GB" sz="1600" b="0"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rowSpan="2">
                  <a:txBody>
                    <a:bodyPr/>
                    <a:lstStyle/>
                    <a:p>
                      <a:pPr algn="l" fontAlgn="t">
                        <a:buNone/>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rowSpan="2">
                  <a:txBody>
                    <a:bodyPr/>
                    <a:lstStyle/>
                    <a:p>
                      <a:pPr marL="0" indent="0" algn="l" fontAlgn="t">
                        <a:buFont typeface="Arial" panose="020B0604020202020204" pitchFamily="34" charset="0"/>
                        <a:buNone/>
                      </a:pPr>
                      <a:r>
                        <a:rPr lang="en-GB" sz="1300" b="0" i="0" u="none" strike="noStrike">
                          <a:solidFill>
                            <a:srgbClr val="000000"/>
                          </a:solidFill>
                          <a:effectLst/>
                          <a:latin typeface="Aptos"/>
                        </a:rPr>
                        <a:t>Dates for workstream in diaries</a:t>
                      </a:r>
                      <a:br>
                        <a:rPr lang="en-GB" sz="1300" b="0" i="0" u="none" strike="noStrike">
                          <a:solidFill>
                            <a:srgbClr val="000000"/>
                          </a:solidFill>
                          <a:effectLst/>
                          <a:latin typeface="Aptos"/>
                        </a:rPr>
                      </a:br>
                      <a:r>
                        <a:rPr lang="en-GB" sz="1300" b="0" i="0" u="none" strike="noStrike">
                          <a:solidFill>
                            <a:srgbClr val="000000"/>
                          </a:solidFill>
                          <a:effectLst/>
                          <a:latin typeface="Aptos"/>
                        </a:rPr>
                        <a:t>Agreed ToR</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285750" indent="-285750" algn="l" fontAlgn="t">
                        <a:buFont typeface="Arial" panose="020B0604020202020204" pitchFamily="34" charset="0"/>
                        <a:buChar char="•"/>
                      </a:pPr>
                      <a:endParaRPr lang="en-GB" sz="1300" b="0" i="0" u="none" strike="noStrike">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rowSpan="2">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Launch Transforming for the future engagement in line with timelines for MHTP</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0" indent="0" algn="l" fontAlgn="t">
                        <a:buFont typeface="Arial" panose="020B0604020202020204" pitchFamily="34" charset="0"/>
                        <a:buNone/>
                      </a:pPr>
                      <a:r>
                        <a:rPr lang="en-GB" sz="1300" b="0" i="0" u="none" strike="noStrike">
                          <a:solidFill>
                            <a:srgbClr val="000000"/>
                          </a:solidFill>
                          <a:effectLst/>
                          <a:latin typeface="Aptos" panose="020B0004020202020204" pitchFamily="34" charset="0"/>
                        </a:rPr>
                        <a:t>Incorporate MHTP into transforming for the future engagement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285750" indent="-285750" algn="l" fontAlgn="t">
                        <a:buFont typeface="Arial" panose="020B0604020202020204" pitchFamily="34" charset="0"/>
                        <a:buChar char="•"/>
                      </a:pPr>
                      <a:endParaRPr lang="en-GB" sz="1300" b="0" i="0" u="none" strike="noStrike">
                        <a:solidFill>
                          <a:srgbClr val="00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9839178"/>
                  </a:ext>
                </a:extLst>
              </a:tr>
              <a:tr h="870287">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300" b="1" i="0" u="none" strike="noStrike">
                          <a:solidFill>
                            <a:srgbClr val="000000"/>
                          </a:solidFill>
                          <a:effectLst/>
                          <a:latin typeface="Aptos" panose="020B0004020202020204" pitchFamily="34" charset="0"/>
                        </a:rPr>
                        <a:t>Development and delivery of an effective engagement and consultation plan with stakeholders, public and staff.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300" b="0" i="0" u="none" strike="noStrike" dirty="0">
                          <a:solidFill>
                            <a:srgbClr val="000000"/>
                          </a:solidFill>
                          <a:effectLst/>
                          <a:latin typeface="Aptos" panose="020B0004020202020204" pitchFamily="34" charset="0"/>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r>
                        <a:rPr lang="en-GB" sz="1600" b="0" i="0" u="none" strike="noStrike">
                          <a:solidFill>
                            <a:srgbClr val="000000"/>
                          </a:solidFill>
                          <a:effectLst/>
                          <a:latin typeface="Aptos" panose="020B0004020202020204" pitchFamily="34" charset="0"/>
                        </a:rPr>
                        <a:t>Dates for workstream in diaries</a:t>
                      </a:r>
                      <a:br>
                        <a:rPr lang="en-GB" sz="1600" b="0" i="0" u="none" strike="noStrike">
                          <a:solidFill>
                            <a:srgbClr val="000000"/>
                          </a:solidFill>
                          <a:effectLst/>
                          <a:latin typeface="Aptos" panose="020B0004020202020204" pitchFamily="34" charset="0"/>
                        </a:rPr>
                      </a:br>
                      <a:r>
                        <a:rPr lang="en-GB" sz="1600" b="0" i="0" u="none" strike="noStrike">
                          <a:solidFill>
                            <a:srgbClr val="000000"/>
                          </a:solidFill>
                          <a:effectLst/>
                          <a:latin typeface="Aptos" panose="020B0004020202020204" pitchFamily="34" charset="0"/>
                        </a:rPr>
                        <a:t>Agreed </a:t>
                      </a:r>
                      <a:r>
                        <a:rPr lang="en-GB" sz="1600" b="0" i="0" u="none" strike="noStrike" err="1">
                          <a:solidFill>
                            <a:srgbClr val="000000"/>
                          </a:solidFill>
                          <a:effectLst/>
                          <a:latin typeface="Aptos" panose="020B0004020202020204" pitchFamily="34" charset="0"/>
                        </a:rPr>
                        <a:t>ToR</a:t>
                      </a:r>
                      <a:endParaRPr lang="en-GB" sz="1600" b="0"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r>
                        <a:rPr lang="en-GB" sz="1600" b="0" i="0" u="none" strike="noStrike">
                          <a:solidFill>
                            <a:srgbClr val="000000"/>
                          </a:solidFill>
                          <a:effectLst/>
                          <a:latin typeface="Aptos" panose="020B0004020202020204" pitchFamily="34" charset="0"/>
                        </a:rPr>
                        <a:t>Launch Transforming for the future engagement in line with timelines for MHTP</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r>
                        <a:rPr lang="en-GB" sz="1600" b="0" i="0" u="none" strike="noStrike">
                          <a:solidFill>
                            <a:srgbClr val="000000"/>
                          </a:solidFill>
                          <a:effectLst/>
                          <a:latin typeface="Aptos" panose="020B0004020202020204" pitchFamily="34" charset="0"/>
                        </a:rPr>
                        <a:t>Incorporate MHTP into transforming for the future engagement</a:t>
                      </a: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l" fontAlgn="t">
                        <a:buNone/>
                      </a:pPr>
                      <a:endParaRPr lang="en-GB" sz="1600" b="0" i="0" u="none" strike="noStrike">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16741736"/>
                  </a:ext>
                </a:extLst>
              </a:tr>
            </a:tbl>
          </a:graphicData>
        </a:graphic>
      </p:graphicFrame>
    </p:spTree>
    <p:extLst>
      <p:ext uri="{BB962C8B-B14F-4D97-AF65-F5344CB8AC3E}">
        <p14:creationId xmlns:p14="http://schemas.microsoft.com/office/powerpoint/2010/main" val="813816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D7772-CCEC-A71F-8623-C56A496E79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9E27C-8779-8F1F-D863-6751AE707D90}"/>
              </a:ext>
            </a:extLst>
          </p:cNvPr>
          <p:cNvSpPr>
            <a:spLocks noGrp="1"/>
          </p:cNvSpPr>
          <p:nvPr>
            <p:ph type="title"/>
          </p:nvPr>
        </p:nvSpPr>
        <p:spPr>
          <a:xfrm>
            <a:off x="527928" y="320724"/>
            <a:ext cx="20726218" cy="685792"/>
          </a:xfrm>
        </p:spPr>
        <p:txBody>
          <a:bodyPr/>
          <a:lstStyle/>
          <a:p>
            <a:r>
              <a:rPr lang="en-US" sz="4001" b="1">
                <a:latin typeface="Aptos" panose="020B0004020202020204" pitchFamily="34" charset="0"/>
              </a:rPr>
              <a:t>Mental Health &amp; Learning Disabilities System Plan Reporting</a:t>
            </a:r>
            <a:endParaRPr lang="en-US" sz="3199">
              <a:solidFill>
                <a:srgbClr val="FF0000"/>
              </a:solidFill>
            </a:endParaRPr>
          </a:p>
        </p:txBody>
      </p:sp>
      <p:graphicFrame>
        <p:nvGraphicFramePr>
          <p:cNvPr id="7" name="Content Placeholder 6">
            <a:extLst>
              <a:ext uri="{FF2B5EF4-FFF2-40B4-BE49-F238E27FC236}">
                <a16:creationId xmlns:a16="http://schemas.microsoft.com/office/drawing/2014/main" id="{4EC81830-7798-043B-55F9-C8C1DD681C0D}"/>
              </a:ext>
            </a:extLst>
          </p:cNvPr>
          <p:cNvGraphicFramePr>
            <a:graphicFrameLocks noGrp="1"/>
          </p:cNvGraphicFramePr>
          <p:nvPr>
            <p:ph idx="1"/>
            <p:extLst>
              <p:ext uri="{D42A27DB-BD31-4B8C-83A1-F6EECF244321}">
                <p14:modId xmlns:p14="http://schemas.microsoft.com/office/powerpoint/2010/main" val="3199110624"/>
              </p:ext>
            </p:extLst>
          </p:nvPr>
        </p:nvGraphicFramePr>
        <p:xfrm>
          <a:off x="375531" y="1034015"/>
          <a:ext cx="19551715" cy="10072659"/>
        </p:xfrm>
        <a:graphic>
          <a:graphicData uri="http://schemas.openxmlformats.org/drawingml/2006/table">
            <a:tbl>
              <a:tblPr/>
              <a:tblGrid>
                <a:gridCol w="627483">
                  <a:extLst>
                    <a:ext uri="{9D8B030D-6E8A-4147-A177-3AD203B41FA5}">
                      <a16:colId xmlns:a16="http://schemas.microsoft.com/office/drawing/2014/main" val="414012851"/>
                    </a:ext>
                  </a:extLst>
                </a:gridCol>
                <a:gridCol w="1720819">
                  <a:extLst>
                    <a:ext uri="{9D8B030D-6E8A-4147-A177-3AD203B41FA5}">
                      <a16:colId xmlns:a16="http://schemas.microsoft.com/office/drawing/2014/main" val="2003408553"/>
                    </a:ext>
                  </a:extLst>
                </a:gridCol>
                <a:gridCol w="3344533">
                  <a:extLst>
                    <a:ext uri="{9D8B030D-6E8A-4147-A177-3AD203B41FA5}">
                      <a16:colId xmlns:a16="http://schemas.microsoft.com/office/drawing/2014/main" val="383004437"/>
                    </a:ext>
                  </a:extLst>
                </a:gridCol>
                <a:gridCol w="1755420">
                  <a:extLst>
                    <a:ext uri="{9D8B030D-6E8A-4147-A177-3AD203B41FA5}">
                      <a16:colId xmlns:a16="http://schemas.microsoft.com/office/drawing/2014/main" val="1526595776"/>
                    </a:ext>
                  </a:extLst>
                </a:gridCol>
                <a:gridCol w="2500895">
                  <a:extLst>
                    <a:ext uri="{9D8B030D-6E8A-4147-A177-3AD203B41FA5}">
                      <a16:colId xmlns:a16="http://schemas.microsoft.com/office/drawing/2014/main" val="1593234012"/>
                    </a:ext>
                  </a:extLst>
                </a:gridCol>
                <a:gridCol w="1145823">
                  <a:extLst>
                    <a:ext uri="{9D8B030D-6E8A-4147-A177-3AD203B41FA5}">
                      <a16:colId xmlns:a16="http://schemas.microsoft.com/office/drawing/2014/main" val="671458212"/>
                    </a:ext>
                  </a:extLst>
                </a:gridCol>
                <a:gridCol w="2259004">
                  <a:extLst>
                    <a:ext uri="{9D8B030D-6E8A-4147-A177-3AD203B41FA5}">
                      <a16:colId xmlns:a16="http://schemas.microsoft.com/office/drawing/2014/main" val="499467720"/>
                    </a:ext>
                  </a:extLst>
                </a:gridCol>
                <a:gridCol w="1123694">
                  <a:extLst>
                    <a:ext uri="{9D8B030D-6E8A-4147-A177-3AD203B41FA5}">
                      <a16:colId xmlns:a16="http://schemas.microsoft.com/office/drawing/2014/main" val="685346739"/>
                    </a:ext>
                  </a:extLst>
                </a:gridCol>
                <a:gridCol w="1691348">
                  <a:extLst>
                    <a:ext uri="{9D8B030D-6E8A-4147-A177-3AD203B41FA5}">
                      <a16:colId xmlns:a16="http://schemas.microsoft.com/office/drawing/2014/main" val="2230593573"/>
                    </a:ext>
                  </a:extLst>
                </a:gridCol>
                <a:gridCol w="1691348">
                  <a:extLst>
                    <a:ext uri="{9D8B030D-6E8A-4147-A177-3AD203B41FA5}">
                      <a16:colId xmlns:a16="http://schemas.microsoft.com/office/drawing/2014/main" val="503944953"/>
                    </a:ext>
                  </a:extLst>
                </a:gridCol>
                <a:gridCol w="1691348">
                  <a:extLst>
                    <a:ext uri="{9D8B030D-6E8A-4147-A177-3AD203B41FA5}">
                      <a16:colId xmlns:a16="http://schemas.microsoft.com/office/drawing/2014/main" val="3272254650"/>
                    </a:ext>
                  </a:extLst>
                </a:gridCol>
              </a:tblGrid>
              <a:tr h="375638">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498822">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379014">
                <a:tc rowSpan="3">
                  <a:txBody>
                    <a:bodyPr/>
                    <a:lstStyle/>
                    <a:p>
                      <a:pPr algn="ctr" rtl="0" fontAlgn="ctr">
                        <a:buNone/>
                      </a:pPr>
                      <a:r>
                        <a:rPr lang="en-GB" sz="1600" b="0" i="1" u="none" strike="noStrike">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3">
                  <a:txBody>
                    <a:bodyPr/>
                    <a:lstStyle/>
                    <a:p>
                      <a:pPr marL="0" indent="0" algn="l" rtl="0" fontAlgn="t">
                        <a:buFont typeface="Arial" panose="020B0604020202020204" pitchFamily="34" charset="0"/>
                        <a:buNone/>
                      </a:pPr>
                      <a:r>
                        <a:rPr lang="en-GB" sz="1600" b="1" i="0" u="none" strike="noStrike">
                          <a:solidFill>
                            <a:srgbClr val="000000"/>
                          </a:solidFill>
                          <a:effectLst/>
                          <a:latin typeface="+mn-lt"/>
                        </a:rPr>
                        <a:t>Improvements to digital infrastructure</a:t>
                      </a:r>
                      <a:r>
                        <a:rPr lang="en-GB" sz="1600" b="0" i="0" u="none" strike="noStrike">
                          <a:solidFill>
                            <a:srgbClr val="000000"/>
                          </a:solidFill>
                          <a:effectLst/>
                          <a:latin typeface="+mn-lt"/>
                        </a:rPr>
                        <a:t> </a:t>
                      </a:r>
                      <a:endParaRPr lang="en-GB" sz="1600" b="1"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 Implementation of ReQol (Recovery Quality of Life), part of the outcome measures framework for Wales to use across Adult and Older Adult MH services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Q3</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fontAlgn="t">
                        <a:buFont typeface="Arial" panose="020B0604020202020204" pitchFamily="34" charset="0"/>
                        <a:buChar char="•"/>
                      </a:pPr>
                      <a:r>
                        <a:rPr lang="en-GB" sz="1600" b="0" i="0" u="none" strike="noStrike">
                          <a:solidFill>
                            <a:srgbClr val="000000"/>
                          </a:solidFill>
                          <a:effectLst/>
                          <a:latin typeface="+mn-lt"/>
                        </a:rPr>
                        <a:t>Reduced duplication in entering information.</a:t>
                      </a:r>
                    </a:p>
                    <a:p>
                      <a:pPr marL="285750" indent="-285750" algn="l" fontAlgn="t">
                        <a:buFont typeface="Arial" panose="020B0604020202020204" pitchFamily="34" charset="0"/>
                        <a:buChar char="•"/>
                      </a:pPr>
                      <a:r>
                        <a:rPr lang="en-GB" sz="1600" b="0" i="0" u="none" strike="noStrike">
                          <a:solidFill>
                            <a:srgbClr val="000000"/>
                          </a:solidFill>
                          <a:effectLst/>
                          <a:latin typeface="+mn-lt"/>
                        </a:rPr>
                        <a:t>Improved user access to patient experience</a:t>
                      </a:r>
                    </a:p>
                    <a:p>
                      <a:pPr marL="285750" indent="-285750" algn="l" fontAlgn="t">
                        <a:buFont typeface="Arial" panose="020B0604020202020204" pitchFamily="34" charset="0"/>
                        <a:buChar char="•"/>
                      </a:pPr>
                      <a:r>
                        <a:rPr lang="en-GB" sz="1600" b="0" i="0" u="none" strike="noStrike">
                          <a:solidFill>
                            <a:srgbClr val="000000"/>
                          </a:solidFill>
                          <a:effectLst/>
                          <a:latin typeface="+mn-lt"/>
                        </a:rPr>
                        <a:t>Reduction in paper processes and storing of paper records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Embed and Roll Out of ReQol across inpatient wards and ensure consistent data reporting. Training still been rolled out across service group. Some services have implemented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Implementation of ReQol into Community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Embed ReQol across community services and ensure consistent data reporting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Review data reporting of ReQol and digital options for reporting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7829089"/>
                  </a:ext>
                </a:extLst>
              </a:tr>
              <a:tr h="2188961">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Implementation of Rio to replace WCCIS.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Continuation of Data Mapping, Migration and Reporting requirements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Continuation of Data Mapping, Migration and Reporting requirements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Continuation of Data Mapping, Migration and Reporting requirements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Confirmation of implementation plan in alignment with LA timescales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18084006"/>
                  </a:ext>
                </a:extLst>
              </a:tr>
              <a:tr h="2630224">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Electronic patient record for mental health &amp; learning disabilities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Working Group established to review requirements and resources required for rollout of Rio to remainder of MHLD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Development of proposal for additional funding for final rollout to Rio</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Submission of Funding proposal</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Development of Implementation plan for full out (funding required)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5547988"/>
                  </a:ext>
                </a:extLst>
              </a:tr>
            </a:tbl>
          </a:graphicData>
        </a:graphic>
      </p:graphicFrame>
    </p:spTree>
    <p:extLst>
      <p:ext uri="{BB962C8B-B14F-4D97-AF65-F5344CB8AC3E}">
        <p14:creationId xmlns:p14="http://schemas.microsoft.com/office/powerpoint/2010/main" val="3062127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394E2-5CB1-BABA-2F0F-CB6DA017A6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B66DD6-CCF0-34E2-3CAF-7226D895E36C}"/>
              </a:ext>
            </a:extLst>
          </p:cNvPr>
          <p:cNvSpPr>
            <a:spLocks noGrp="1"/>
          </p:cNvSpPr>
          <p:nvPr>
            <p:ph type="title"/>
          </p:nvPr>
        </p:nvSpPr>
        <p:spPr>
          <a:xfrm>
            <a:off x="925794" y="320675"/>
            <a:ext cx="15011267" cy="773139"/>
          </a:xfrm>
        </p:spPr>
        <p:txBody>
          <a:bodyPr/>
          <a:lstStyle/>
          <a:p>
            <a:r>
              <a:rPr lang="en-GB" b="1" dirty="0"/>
              <a:t>Q1 REPORTING TIMELINES</a:t>
            </a:r>
          </a:p>
        </p:txBody>
      </p:sp>
      <p:sp>
        <p:nvSpPr>
          <p:cNvPr id="4" name="Content Placeholder 3">
            <a:extLst>
              <a:ext uri="{FF2B5EF4-FFF2-40B4-BE49-F238E27FC236}">
                <a16:creationId xmlns:a16="http://schemas.microsoft.com/office/drawing/2014/main" id="{61831C17-A05E-7A1C-6F63-738EA47203C6}"/>
              </a:ext>
            </a:extLst>
          </p:cNvPr>
          <p:cNvSpPr>
            <a:spLocks noGrp="1"/>
          </p:cNvSpPr>
          <p:nvPr>
            <p:ph idx="1"/>
          </p:nvPr>
        </p:nvSpPr>
        <p:spPr>
          <a:xfrm>
            <a:off x="925794" y="1093814"/>
            <a:ext cx="18227489" cy="7939343"/>
          </a:xfrm>
        </p:spPr>
        <p:txBody>
          <a:bodyPr/>
          <a:lstStyle/>
          <a:p>
            <a:pPr defTabSz="1507937">
              <a:spcAft>
                <a:spcPts val="1319"/>
              </a:spcAft>
            </a:pPr>
            <a:endParaRPr lang="en-GB" sz="2400" kern="100" dirty="0">
              <a:latin typeface="+mn-lt"/>
              <a:ea typeface="Times New Roman" panose="02020603050405020304" pitchFamily="18" charset="0"/>
            </a:endParaRPr>
          </a:p>
          <a:p>
            <a:pPr defTabSz="1507937">
              <a:spcAft>
                <a:spcPts val="1319"/>
              </a:spcAft>
            </a:pPr>
            <a:endParaRPr lang="en-GB" sz="2800" kern="100" dirty="0">
              <a:latin typeface="+mn-lt"/>
              <a:ea typeface="Times New Roman" panose="02020603050405020304" pitchFamily="18" charset="0"/>
            </a:endParaRPr>
          </a:p>
          <a:p>
            <a:pPr marL="471230" indent="-471230" defTabSz="1507937">
              <a:spcAft>
                <a:spcPts val="1319"/>
              </a:spcAft>
              <a:buFont typeface="Arial" panose="020B0604020202020204" pitchFamily="34" charset="0"/>
              <a:buChar char="•"/>
            </a:pPr>
            <a:endParaRPr lang="en-GB" sz="2800" b="0" kern="100" dirty="0">
              <a:latin typeface="+mn-lt"/>
            </a:endParaRPr>
          </a:p>
          <a:p>
            <a:pPr marL="471230" indent="-471230" defTabSz="1507937">
              <a:spcAft>
                <a:spcPts val="1319"/>
              </a:spcAft>
              <a:buFont typeface="Arial" panose="020B0604020202020204" pitchFamily="34" charset="0"/>
              <a:buChar char="•"/>
            </a:pPr>
            <a:endParaRPr lang="en-GB" sz="2800" b="0" dirty="0">
              <a:latin typeface="+mn-lt"/>
            </a:endParaRPr>
          </a:p>
          <a:p>
            <a:pPr marL="471230" lvl="2" indent="-471230">
              <a:buFont typeface="Arial" panose="020B0604020202020204" pitchFamily="34" charset="0"/>
              <a:buChar char="•"/>
            </a:pPr>
            <a:endParaRPr lang="en-GB" sz="2639" b="0" dirty="0"/>
          </a:p>
          <a:p>
            <a:pPr lvl="5" indent="0">
              <a:buNone/>
            </a:pPr>
            <a:endParaRPr lang="en-GB" sz="2309" dirty="0">
              <a:solidFill>
                <a:schemeClr val="tx2">
                  <a:lumMod val="90000"/>
                  <a:lumOff val="10000"/>
                </a:schemeClr>
              </a:solidFill>
            </a:endParaRPr>
          </a:p>
          <a:p>
            <a:pPr marL="471230" lvl="2" indent="-471230">
              <a:buFont typeface="Arial" panose="020B0604020202020204" pitchFamily="34" charset="0"/>
              <a:buChar char="•"/>
            </a:pPr>
            <a:endParaRPr lang="en-GB" sz="2639" dirty="0"/>
          </a:p>
          <a:p>
            <a:pPr lvl="2"/>
            <a:endParaRPr lang="en-GB" sz="2639" dirty="0"/>
          </a:p>
          <a:p>
            <a:pPr marL="471230" lvl="2" indent="-471230">
              <a:buFont typeface="Arial" panose="020B0604020202020204" pitchFamily="34" charset="0"/>
              <a:buChar char="•"/>
            </a:pPr>
            <a:endParaRPr lang="en-GB" sz="2639" dirty="0"/>
          </a:p>
          <a:p>
            <a:pPr marL="471230" lvl="2" indent="-471230"/>
            <a:endParaRPr lang="en-GB" sz="2639" dirty="0"/>
          </a:p>
        </p:txBody>
      </p:sp>
      <p:graphicFrame>
        <p:nvGraphicFramePr>
          <p:cNvPr id="2" name="Table 1">
            <a:extLst>
              <a:ext uri="{FF2B5EF4-FFF2-40B4-BE49-F238E27FC236}">
                <a16:creationId xmlns:a16="http://schemas.microsoft.com/office/drawing/2014/main" id="{29FC6663-CBC7-88A6-43CC-C743F69551DB}"/>
              </a:ext>
            </a:extLst>
          </p:cNvPr>
          <p:cNvGraphicFramePr>
            <a:graphicFrameLocks noGrp="1"/>
          </p:cNvGraphicFramePr>
          <p:nvPr>
            <p:extLst>
              <p:ext uri="{D42A27DB-BD31-4B8C-83A1-F6EECF244321}">
                <p14:modId xmlns:p14="http://schemas.microsoft.com/office/powerpoint/2010/main" val="3783181387"/>
              </p:ext>
            </p:extLst>
          </p:nvPr>
        </p:nvGraphicFramePr>
        <p:xfrm>
          <a:off x="952404" y="1311276"/>
          <a:ext cx="18473040" cy="9622461"/>
        </p:xfrm>
        <a:graphic>
          <a:graphicData uri="http://schemas.openxmlformats.org/drawingml/2006/table">
            <a:tbl>
              <a:tblPr firstRow="1" firstCol="1" bandRow="1">
                <a:tableStyleId>{5C22544A-7EE6-4342-B048-85BDC9FD1C3A}</a:tableStyleId>
              </a:tblPr>
              <a:tblGrid>
                <a:gridCol w="11037116">
                  <a:extLst>
                    <a:ext uri="{9D8B030D-6E8A-4147-A177-3AD203B41FA5}">
                      <a16:colId xmlns:a16="http://schemas.microsoft.com/office/drawing/2014/main" val="1887068458"/>
                    </a:ext>
                  </a:extLst>
                </a:gridCol>
                <a:gridCol w="3717962">
                  <a:extLst>
                    <a:ext uri="{9D8B030D-6E8A-4147-A177-3AD203B41FA5}">
                      <a16:colId xmlns:a16="http://schemas.microsoft.com/office/drawing/2014/main" val="1185875182"/>
                    </a:ext>
                  </a:extLst>
                </a:gridCol>
                <a:gridCol w="3717962">
                  <a:extLst>
                    <a:ext uri="{9D8B030D-6E8A-4147-A177-3AD203B41FA5}">
                      <a16:colId xmlns:a16="http://schemas.microsoft.com/office/drawing/2014/main" val="2635578269"/>
                    </a:ext>
                  </a:extLst>
                </a:gridCol>
              </a:tblGrid>
              <a:tr h="234504">
                <a:tc>
                  <a:txBody>
                    <a:bodyPr/>
                    <a:lstStyle/>
                    <a:p>
                      <a:pPr algn="ctr">
                        <a:lnSpc>
                          <a:spcPct val="107000"/>
                        </a:lnSpc>
                        <a:spcAft>
                          <a:spcPts val="800"/>
                        </a:spcAft>
                        <a:buNone/>
                      </a:pPr>
                      <a:r>
                        <a:rPr lang="en-GB" sz="1800" kern="100" dirty="0">
                          <a:effectLst/>
                        </a:rPr>
                        <a:t>ACTION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DATE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a:effectLst/>
                        </a:rPr>
                        <a:t>WHO</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3695108992"/>
                  </a:ext>
                </a:extLst>
              </a:tr>
              <a:tr h="3270287">
                <a:tc>
                  <a:txBody>
                    <a:bodyPr/>
                    <a:lstStyle/>
                    <a:p>
                      <a:pPr algn="just">
                        <a:lnSpc>
                          <a:spcPct val="107000"/>
                        </a:lnSpc>
                        <a:spcAft>
                          <a:spcPts val="800"/>
                        </a:spcAft>
                        <a:buNone/>
                      </a:pPr>
                      <a:r>
                        <a:rPr lang="en-GB" sz="1800" kern="100" dirty="0">
                          <a:effectLst/>
                        </a:rPr>
                        <a:t>Issue requests for Q1 updates on System Programme Plans</a:t>
                      </a:r>
                    </a:p>
                    <a:p>
                      <a:pPr algn="just">
                        <a:lnSpc>
                          <a:spcPct val="107000"/>
                        </a:lnSpc>
                        <a:spcAft>
                          <a:spcPts val="800"/>
                        </a:spcAft>
                        <a:buNone/>
                      </a:pPr>
                      <a:r>
                        <a:rPr lang="en-GB" sz="1800" kern="100" dirty="0">
                          <a:effectLst/>
                        </a:rPr>
                        <a:t>(</a:t>
                      </a:r>
                      <a:r>
                        <a:rPr lang="en-GB" sz="1800" b="0" kern="100" dirty="0">
                          <a:effectLst/>
                        </a:rPr>
                        <a:t>Q1 Progress updates on Delivery Actions Outcomes and Milestones) </a:t>
                      </a:r>
                    </a:p>
                    <a:p>
                      <a:pPr marL="342900" lvl="0" indent="-342900" algn="just">
                        <a:lnSpc>
                          <a:spcPct val="107000"/>
                        </a:lnSpc>
                        <a:spcAft>
                          <a:spcPts val="800"/>
                        </a:spcAft>
                        <a:buFont typeface="Symbol" panose="05050102010706020507" pitchFamily="18" charset="2"/>
                        <a:buChar char=""/>
                      </a:pPr>
                      <a:r>
                        <a:rPr lang="en-GB" sz="1800" b="0" kern="100" dirty="0">
                          <a:effectLst/>
                        </a:rPr>
                        <a:t>UEC – Ali Gallagher</a:t>
                      </a:r>
                    </a:p>
                    <a:p>
                      <a:pPr marL="342900" lvl="0" indent="-342900" algn="just">
                        <a:lnSpc>
                          <a:spcPct val="107000"/>
                        </a:lnSpc>
                        <a:spcAft>
                          <a:spcPts val="800"/>
                        </a:spcAft>
                        <a:buFont typeface="Symbol" panose="05050102010706020507" pitchFamily="18" charset="2"/>
                        <a:buChar char=""/>
                      </a:pPr>
                      <a:r>
                        <a:rPr lang="en-GB" sz="1800" b="0" kern="100" dirty="0">
                          <a:effectLst/>
                        </a:rPr>
                        <a:t>Planned Care and Cancer – Hannah Parsons</a:t>
                      </a:r>
                    </a:p>
                    <a:p>
                      <a:pPr marL="342900" lvl="0" indent="-342900" algn="just">
                        <a:lnSpc>
                          <a:spcPct val="107000"/>
                        </a:lnSpc>
                        <a:spcAft>
                          <a:spcPts val="800"/>
                        </a:spcAft>
                        <a:buFont typeface="Symbol" panose="05050102010706020507" pitchFamily="18" charset="2"/>
                        <a:buChar char=""/>
                      </a:pPr>
                      <a:r>
                        <a:rPr lang="en-GB" sz="1800" b="0" kern="100" dirty="0">
                          <a:effectLst/>
                        </a:rPr>
                        <a:t>Primary Care and Community System  – Craige Wilson</a:t>
                      </a:r>
                    </a:p>
                    <a:p>
                      <a:pPr marL="342900" lvl="0" indent="-342900" algn="just">
                        <a:lnSpc>
                          <a:spcPct val="107000"/>
                        </a:lnSpc>
                        <a:spcAft>
                          <a:spcPts val="800"/>
                        </a:spcAft>
                        <a:buFont typeface="Symbol" panose="05050102010706020507" pitchFamily="18" charset="2"/>
                        <a:buChar char=""/>
                      </a:pPr>
                      <a:r>
                        <a:rPr lang="en-GB" sz="1800" b="0" kern="100" dirty="0">
                          <a:effectLst/>
                        </a:rPr>
                        <a:t>Mental Health and Learning Disabilities System – Dermot Nolan</a:t>
                      </a:r>
                    </a:p>
                    <a:p>
                      <a:pPr marL="342900" lvl="0" indent="-342900" algn="just">
                        <a:lnSpc>
                          <a:spcPct val="107000"/>
                        </a:lnSpc>
                        <a:spcAft>
                          <a:spcPts val="800"/>
                        </a:spcAft>
                        <a:buFont typeface="Symbol" panose="05050102010706020507" pitchFamily="18" charset="2"/>
                        <a:buChar char=""/>
                      </a:pPr>
                      <a:r>
                        <a:rPr lang="en-GB" sz="1800" b="0" kern="100" dirty="0">
                          <a:effectLst/>
                        </a:rPr>
                        <a:t>CHC and Complex Care – Hannah Roan</a:t>
                      </a:r>
                    </a:p>
                    <a:p>
                      <a:pPr marL="342900" lvl="0" indent="-342900" algn="just">
                        <a:lnSpc>
                          <a:spcPct val="107000"/>
                        </a:lnSpc>
                        <a:spcAft>
                          <a:spcPts val="800"/>
                        </a:spcAft>
                        <a:buFont typeface="Symbol" panose="05050102010706020507" pitchFamily="18" charset="2"/>
                        <a:buChar char=""/>
                      </a:pPr>
                      <a:r>
                        <a:rPr lang="en-GB" sz="1800" b="0" kern="100" dirty="0">
                          <a:effectLst/>
                        </a:rPr>
                        <a:t>Babies, Children and Womens – Ceri Gimblett</a:t>
                      </a:r>
                    </a:p>
                    <a:p>
                      <a:pPr marL="342900" lvl="0" indent="-342900" algn="just">
                        <a:lnSpc>
                          <a:spcPct val="107000"/>
                        </a:lnSpc>
                        <a:spcAft>
                          <a:spcPts val="800"/>
                        </a:spcAft>
                        <a:buFont typeface="Symbol" panose="05050102010706020507" pitchFamily="18" charset="2"/>
                        <a:buChar char=""/>
                      </a:pPr>
                      <a:r>
                        <a:rPr lang="en-GB" sz="1800" b="0" kern="100" dirty="0">
                          <a:effectLst/>
                        </a:rPr>
                        <a:t>Population Health and Prevention – Hugo Van Worden / Raj Krishnan</a:t>
                      </a:r>
                    </a:p>
                    <a:p>
                      <a:pPr marL="342900" lvl="0" indent="-342900" algn="just">
                        <a:lnSpc>
                          <a:spcPct val="107000"/>
                        </a:lnSpc>
                        <a:spcAft>
                          <a:spcPts val="800"/>
                        </a:spcAft>
                        <a:buFont typeface="Symbol" panose="05050102010706020507" pitchFamily="18" charset="2"/>
                        <a:buChar char=""/>
                      </a:pPr>
                      <a:r>
                        <a:rPr lang="en-GB" sz="1800" b="0" kern="100" dirty="0">
                          <a:effectLst/>
                        </a:rPr>
                        <a:t>Digital – Matt John</a:t>
                      </a:r>
                    </a:p>
                    <a:p>
                      <a:pPr marL="342900" lvl="0" indent="-342900" algn="just">
                        <a:lnSpc>
                          <a:spcPct val="107000"/>
                        </a:lnSpc>
                        <a:spcAft>
                          <a:spcPts val="800"/>
                        </a:spcAft>
                        <a:buFont typeface="Symbol" panose="05050102010706020507" pitchFamily="18" charset="2"/>
                        <a:buChar char=""/>
                      </a:pPr>
                      <a:r>
                        <a:rPr lang="en-GB" sz="1800" b="0" kern="100" dirty="0">
                          <a:effectLst/>
                        </a:rPr>
                        <a:t>Workforce – Tina Ricketts</a:t>
                      </a:r>
                      <a:endParaRPr lang="en-GB" sz="1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15</a:t>
                      </a:r>
                      <a:r>
                        <a:rPr lang="en-GB" sz="1800" kern="100" baseline="30000" dirty="0">
                          <a:effectLst/>
                        </a:rPr>
                        <a:t>th</a:t>
                      </a:r>
                      <a:r>
                        <a:rPr lang="en-GB" sz="1800" kern="100" dirty="0">
                          <a:effectLst/>
                        </a:rPr>
                        <a:t> June 2026</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Planning</a:t>
                      </a:r>
                    </a:p>
                    <a:p>
                      <a:pPr algn="ctr">
                        <a:lnSpc>
                          <a:spcPct val="107000"/>
                        </a:lnSpc>
                        <a:spcAft>
                          <a:spcPts val="800"/>
                        </a:spcAft>
                        <a:buNone/>
                      </a:pPr>
                      <a:r>
                        <a:rPr lang="en-GB" sz="1800" kern="100" dirty="0">
                          <a:effectLst/>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1607659050"/>
                  </a:ext>
                </a:extLst>
              </a:tr>
              <a:tr h="571813">
                <a:tc>
                  <a:txBody>
                    <a:bodyPr/>
                    <a:lstStyle/>
                    <a:p>
                      <a:pPr algn="just">
                        <a:lnSpc>
                          <a:spcPct val="107000"/>
                        </a:lnSpc>
                        <a:spcAft>
                          <a:spcPts val="800"/>
                        </a:spcAft>
                        <a:buNone/>
                      </a:pPr>
                      <a:r>
                        <a:rPr lang="en-GB" sz="1800" kern="100" dirty="0">
                          <a:effectLst/>
                        </a:rPr>
                        <a:t>Deadline for Q1 System Programme Plan reporting to Planning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Deadline 3</a:t>
                      </a:r>
                      <a:r>
                        <a:rPr lang="en-GB" sz="1800" kern="100" baseline="30000" dirty="0">
                          <a:effectLst/>
                        </a:rPr>
                        <a:t>rd</a:t>
                      </a:r>
                      <a:r>
                        <a:rPr lang="en-GB" sz="1800" kern="100" dirty="0">
                          <a:effectLst/>
                        </a:rPr>
                        <a:t> July 2026 </a:t>
                      </a:r>
                    </a:p>
                    <a:p>
                      <a:pPr algn="ctr">
                        <a:lnSpc>
                          <a:spcPct val="107000"/>
                        </a:lnSpc>
                        <a:spcAft>
                          <a:spcPts val="800"/>
                        </a:spcAft>
                        <a:buNone/>
                      </a:pPr>
                      <a:r>
                        <a:rPr lang="en-GB" sz="1800" kern="100" dirty="0">
                          <a:effectLst/>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System Leads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344006553"/>
                  </a:ext>
                </a:extLst>
              </a:tr>
              <a:tr h="571813">
                <a:tc>
                  <a:txBody>
                    <a:bodyPr/>
                    <a:lstStyle/>
                    <a:p>
                      <a:pPr algn="just">
                        <a:lnSpc>
                          <a:spcPct val="107000"/>
                        </a:lnSpc>
                        <a:spcAft>
                          <a:spcPts val="800"/>
                        </a:spcAft>
                        <a:buNone/>
                      </a:pPr>
                      <a:r>
                        <a:rPr lang="en-GB" sz="1800" kern="100" dirty="0">
                          <a:effectLst/>
                        </a:rPr>
                        <a:t>Planning collate returns and share back with Leads to develop their Summary Slides on Q1 Look Back and Q2 Look Forward  (Template will be shared)</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6</a:t>
                      </a:r>
                      <a:r>
                        <a:rPr lang="en-GB" sz="1800" kern="100" baseline="30000" dirty="0">
                          <a:effectLst/>
                        </a:rPr>
                        <a:t>th</a:t>
                      </a:r>
                      <a:r>
                        <a:rPr lang="en-GB" sz="1800" kern="100" dirty="0">
                          <a:effectLst/>
                        </a:rPr>
                        <a:t> – 10</a:t>
                      </a:r>
                      <a:r>
                        <a:rPr lang="en-GB" sz="1800" kern="100" baseline="30000" dirty="0">
                          <a:effectLst/>
                        </a:rPr>
                        <a:t>th</a:t>
                      </a:r>
                      <a:r>
                        <a:rPr lang="en-GB" sz="1800" kern="100" dirty="0">
                          <a:effectLst/>
                        </a:rPr>
                        <a:t> July 2026 </a:t>
                      </a:r>
                    </a:p>
                    <a:p>
                      <a:pPr algn="l">
                        <a:lnSpc>
                          <a:spcPct val="107000"/>
                        </a:lnSpc>
                        <a:spcAft>
                          <a:spcPts val="800"/>
                        </a:spcAft>
                        <a:buNone/>
                      </a:pPr>
                      <a:r>
                        <a:rPr lang="en-GB" sz="1800" kern="100" dirty="0">
                          <a:effectLst/>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System Leads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1668210563"/>
                  </a:ext>
                </a:extLst>
              </a:tr>
              <a:tr h="571813">
                <a:tc>
                  <a:txBody>
                    <a:bodyPr/>
                    <a:lstStyle/>
                    <a:p>
                      <a:pPr algn="just">
                        <a:lnSpc>
                          <a:spcPct val="107000"/>
                        </a:lnSpc>
                        <a:spcAft>
                          <a:spcPts val="800"/>
                        </a:spcAft>
                        <a:buNone/>
                      </a:pPr>
                      <a:r>
                        <a:rPr lang="en-GB" sz="1800" kern="100" dirty="0">
                          <a:effectLst/>
                        </a:rPr>
                        <a:t>Leads develop their Summary Slides on Q1 Look Back and Q2 Look Forward</a:t>
                      </a:r>
                    </a:p>
                    <a:p>
                      <a:pPr algn="just">
                        <a:lnSpc>
                          <a:spcPct val="107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Deadline 14</a:t>
                      </a:r>
                      <a:r>
                        <a:rPr lang="en-GB" sz="1800" kern="100" baseline="30000" dirty="0">
                          <a:effectLst/>
                        </a:rPr>
                        <a:t>th</a:t>
                      </a:r>
                      <a:r>
                        <a:rPr lang="en-GB" sz="1800" kern="100" dirty="0">
                          <a:effectLst/>
                        </a:rPr>
                        <a:t> July 2026</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System Leads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943923583"/>
                  </a:ext>
                </a:extLst>
              </a:tr>
              <a:tr h="720055">
                <a:tc>
                  <a:txBody>
                    <a:bodyPr/>
                    <a:lstStyle/>
                    <a:p>
                      <a:pPr algn="just">
                        <a:lnSpc>
                          <a:spcPct val="107000"/>
                        </a:lnSpc>
                        <a:spcAft>
                          <a:spcPts val="800"/>
                        </a:spcAft>
                        <a:buNone/>
                      </a:pPr>
                      <a:r>
                        <a:rPr lang="en-GB" sz="1800" kern="100">
                          <a:effectLst/>
                        </a:rPr>
                        <a:t>Input Q1 performance data reporting including Ministerial Delivery Expectations, MAG Recommendations, Enabling Actions aligned to each System</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By 14</a:t>
                      </a:r>
                      <a:r>
                        <a:rPr lang="en-GB" sz="1800" kern="100" baseline="30000" dirty="0">
                          <a:effectLst/>
                        </a:rPr>
                        <a:t>th </a:t>
                      </a:r>
                      <a:r>
                        <a:rPr lang="en-GB" sz="1800" kern="100" dirty="0">
                          <a:effectLst/>
                        </a:rPr>
                        <a:t>July 2026 (note, data is not available until 10</a:t>
                      </a:r>
                      <a:r>
                        <a:rPr lang="en-GB" sz="1800" kern="100" baseline="30000" dirty="0">
                          <a:effectLst/>
                        </a:rPr>
                        <a:t>th</a:t>
                      </a:r>
                      <a:r>
                        <a:rPr lang="en-GB" sz="1800" kern="100" dirty="0">
                          <a:effectLst/>
                        </a:rPr>
                        <a:t> working day of the month)</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Performance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1799523739"/>
                  </a:ext>
                </a:extLst>
              </a:tr>
              <a:tr h="234504">
                <a:tc>
                  <a:txBody>
                    <a:bodyPr/>
                    <a:lstStyle/>
                    <a:p>
                      <a:pPr algn="just">
                        <a:lnSpc>
                          <a:spcPct val="107000"/>
                        </a:lnSpc>
                        <a:spcAft>
                          <a:spcPts val="800"/>
                        </a:spcAft>
                        <a:buNone/>
                      </a:pPr>
                      <a:r>
                        <a:rPr lang="en-GB" sz="1800" kern="100">
                          <a:effectLst/>
                        </a:rPr>
                        <a:t>Circulate papers for Integrated Planning and Performance Reporting Meeting  </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16</a:t>
                      </a:r>
                      <a:r>
                        <a:rPr lang="en-GB" sz="1800" kern="100" baseline="30000" dirty="0">
                          <a:effectLst/>
                        </a:rPr>
                        <a:t>th</a:t>
                      </a:r>
                      <a:r>
                        <a:rPr lang="en-GB" sz="1800" kern="100" dirty="0">
                          <a:effectLst/>
                        </a:rPr>
                        <a:t> July 2026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Planning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3511599130"/>
                  </a:ext>
                </a:extLst>
              </a:tr>
              <a:tr h="720055">
                <a:tc>
                  <a:txBody>
                    <a:bodyPr/>
                    <a:lstStyle/>
                    <a:p>
                      <a:pPr algn="just">
                        <a:lnSpc>
                          <a:spcPct val="107000"/>
                        </a:lnSpc>
                        <a:spcAft>
                          <a:spcPts val="800"/>
                        </a:spcAft>
                        <a:buNone/>
                      </a:pPr>
                      <a:r>
                        <a:rPr lang="en-GB" sz="1800" kern="100" dirty="0">
                          <a:effectLst/>
                        </a:rPr>
                        <a:t>Q1 Integrated Planning and Performance Review Meeting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23</a:t>
                      </a:r>
                      <a:r>
                        <a:rPr lang="en-GB" sz="1800" kern="100" baseline="30000" dirty="0">
                          <a:effectLst/>
                        </a:rPr>
                        <a:t>rd</a:t>
                      </a:r>
                      <a:r>
                        <a:rPr lang="en-GB" sz="1800" kern="100" dirty="0">
                          <a:effectLst/>
                        </a:rPr>
                        <a:t> July 2026 </a:t>
                      </a:r>
                      <a:r>
                        <a:rPr lang="en-GB" sz="1800" strike="sngStrike" kern="100" dirty="0">
                          <a:effectLst/>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Planning to service meeting; System Leads to present updates from their areas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4287136635"/>
                  </a:ext>
                </a:extLst>
              </a:tr>
              <a:tr h="1044500">
                <a:tc>
                  <a:txBody>
                    <a:bodyPr/>
                    <a:lstStyle/>
                    <a:p>
                      <a:pPr algn="just">
                        <a:lnSpc>
                          <a:spcPct val="107000"/>
                        </a:lnSpc>
                        <a:spcAft>
                          <a:spcPts val="800"/>
                        </a:spcAft>
                        <a:buNone/>
                      </a:pPr>
                      <a:r>
                        <a:rPr lang="en-GB" sz="1800" kern="100" dirty="0">
                          <a:effectLst/>
                        </a:rPr>
                        <a:t>Draft Integrated Performance Report and cover paper for Board using information from IPPR meeting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l">
                        <a:lnSpc>
                          <a:spcPct val="107000"/>
                        </a:lnSpc>
                        <a:spcAft>
                          <a:spcPts val="800"/>
                        </a:spcAft>
                        <a:buNone/>
                      </a:pPr>
                      <a:r>
                        <a:rPr lang="en-GB" sz="1800" kern="100" dirty="0">
                          <a:effectLst/>
                        </a:rPr>
                        <a:t>25</a:t>
                      </a:r>
                      <a:r>
                        <a:rPr lang="en-GB" sz="1800" kern="100" baseline="30000" dirty="0">
                          <a:effectLst/>
                        </a:rPr>
                        <a:t>th</a:t>
                      </a:r>
                      <a:r>
                        <a:rPr lang="en-GB" sz="1800" kern="100" dirty="0">
                          <a:effectLst/>
                        </a:rPr>
                        <a:t> August – PFC (11</a:t>
                      </a:r>
                      <a:r>
                        <a:rPr lang="en-GB" sz="1800" kern="100" baseline="30000" dirty="0">
                          <a:effectLst/>
                        </a:rPr>
                        <a:t>th</a:t>
                      </a:r>
                      <a:r>
                        <a:rPr lang="en-GB" sz="1800" kern="100" dirty="0">
                          <a:effectLst/>
                        </a:rPr>
                        <a:t> Aug. deadline) </a:t>
                      </a:r>
                    </a:p>
                    <a:p>
                      <a:pPr algn="l">
                        <a:lnSpc>
                          <a:spcPct val="107000"/>
                        </a:lnSpc>
                        <a:spcAft>
                          <a:spcPts val="800"/>
                        </a:spcAft>
                        <a:buNone/>
                      </a:pPr>
                      <a:r>
                        <a:rPr lang="en-GB" sz="1800" kern="100" dirty="0">
                          <a:effectLst/>
                        </a:rPr>
                        <a:t>25</a:t>
                      </a:r>
                      <a:r>
                        <a:rPr lang="en-GB" sz="1800" kern="100" baseline="30000" dirty="0">
                          <a:effectLst/>
                        </a:rPr>
                        <a:t>th</a:t>
                      </a:r>
                      <a:r>
                        <a:rPr lang="en-GB" sz="1800" kern="100" dirty="0">
                          <a:effectLst/>
                        </a:rPr>
                        <a:t> September - Board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tc>
                  <a:txBody>
                    <a:bodyPr/>
                    <a:lstStyle/>
                    <a:p>
                      <a:pPr algn="ctr">
                        <a:lnSpc>
                          <a:spcPct val="107000"/>
                        </a:lnSpc>
                        <a:spcAft>
                          <a:spcPts val="800"/>
                        </a:spcAft>
                        <a:buNone/>
                      </a:pPr>
                      <a:r>
                        <a:rPr lang="en-GB" sz="1800" kern="100" dirty="0">
                          <a:effectLst/>
                        </a:rPr>
                        <a:t>Performance supported by Planning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847" marR="53847" marT="0" marB="0"/>
                </a:tc>
                <a:extLst>
                  <a:ext uri="{0D108BD9-81ED-4DB2-BD59-A6C34878D82A}">
                    <a16:rowId xmlns:a16="http://schemas.microsoft.com/office/drawing/2014/main" val="2373275034"/>
                  </a:ext>
                </a:extLst>
              </a:tr>
            </a:tbl>
          </a:graphicData>
        </a:graphic>
      </p:graphicFrame>
    </p:spTree>
    <p:extLst>
      <p:ext uri="{BB962C8B-B14F-4D97-AF65-F5344CB8AC3E}">
        <p14:creationId xmlns:p14="http://schemas.microsoft.com/office/powerpoint/2010/main" val="15814578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21293-17AA-31ED-5EF8-E1B1B6773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CF095-0512-7BE7-1F7A-F9E62BFF7642}"/>
              </a:ext>
            </a:extLst>
          </p:cNvPr>
          <p:cNvSpPr>
            <a:spLocks noGrp="1"/>
          </p:cNvSpPr>
          <p:nvPr>
            <p:ph type="title"/>
          </p:nvPr>
        </p:nvSpPr>
        <p:spPr>
          <a:xfrm>
            <a:off x="527928" y="320724"/>
            <a:ext cx="20726218" cy="685792"/>
          </a:xfrm>
        </p:spPr>
        <p:txBody>
          <a:bodyPr/>
          <a:lstStyle/>
          <a:p>
            <a:r>
              <a:rPr lang="en-US" sz="4001" b="1">
                <a:latin typeface="Aptos" panose="020B0004020202020204" pitchFamily="34" charset="0"/>
              </a:rPr>
              <a:t>Mental Health &amp; Learning Disabilities System Plan Reporting</a:t>
            </a:r>
            <a:endParaRPr lang="en-US" sz="3199">
              <a:solidFill>
                <a:srgbClr val="FF0000"/>
              </a:solidFill>
            </a:endParaRPr>
          </a:p>
        </p:txBody>
      </p:sp>
      <p:graphicFrame>
        <p:nvGraphicFramePr>
          <p:cNvPr id="7" name="Content Placeholder 6">
            <a:extLst>
              <a:ext uri="{FF2B5EF4-FFF2-40B4-BE49-F238E27FC236}">
                <a16:creationId xmlns:a16="http://schemas.microsoft.com/office/drawing/2014/main" id="{6530FD09-D1E7-4C0C-95AC-040123F3281B}"/>
              </a:ext>
            </a:extLst>
          </p:cNvPr>
          <p:cNvGraphicFramePr>
            <a:graphicFrameLocks noGrp="1"/>
          </p:cNvGraphicFramePr>
          <p:nvPr>
            <p:ph idx="1"/>
            <p:extLst>
              <p:ext uri="{D42A27DB-BD31-4B8C-83A1-F6EECF244321}">
                <p14:modId xmlns:p14="http://schemas.microsoft.com/office/powerpoint/2010/main" val="1120187494"/>
              </p:ext>
            </p:extLst>
          </p:nvPr>
        </p:nvGraphicFramePr>
        <p:xfrm>
          <a:off x="375531" y="1034013"/>
          <a:ext cx="19405790" cy="9954615"/>
        </p:xfrm>
        <a:graphic>
          <a:graphicData uri="http://schemas.openxmlformats.org/drawingml/2006/table">
            <a:tbl>
              <a:tblPr/>
              <a:tblGrid>
                <a:gridCol w="622799">
                  <a:extLst>
                    <a:ext uri="{9D8B030D-6E8A-4147-A177-3AD203B41FA5}">
                      <a16:colId xmlns:a16="http://schemas.microsoft.com/office/drawing/2014/main" val="414012851"/>
                    </a:ext>
                  </a:extLst>
                </a:gridCol>
                <a:gridCol w="2024095">
                  <a:extLst>
                    <a:ext uri="{9D8B030D-6E8A-4147-A177-3AD203B41FA5}">
                      <a16:colId xmlns:a16="http://schemas.microsoft.com/office/drawing/2014/main" val="2003408553"/>
                    </a:ext>
                  </a:extLst>
                </a:gridCol>
                <a:gridCol w="4359591">
                  <a:extLst>
                    <a:ext uri="{9D8B030D-6E8A-4147-A177-3AD203B41FA5}">
                      <a16:colId xmlns:a16="http://schemas.microsoft.com/office/drawing/2014/main" val="383004437"/>
                    </a:ext>
                  </a:extLst>
                </a:gridCol>
                <a:gridCol w="1245597">
                  <a:extLst>
                    <a:ext uri="{9D8B030D-6E8A-4147-A177-3AD203B41FA5}">
                      <a16:colId xmlns:a16="http://schemas.microsoft.com/office/drawing/2014/main" val="1526595776"/>
                    </a:ext>
                  </a:extLst>
                </a:gridCol>
                <a:gridCol w="1622813">
                  <a:extLst>
                    <a:ext uri="{9D8B030D-6E8A-4147-A177-3AD203B41FA5}">
                      <a16:colId xmlns:a16="http://schemas.microsoft.com/office/drawing/2014/main" val="1593234012"/>
                    </a:ext>
                  </a:extLst>
                </a:gridCol>
                <a:gridCol w="1137271">
                  <a:extLst>
                    <a:ext uri="{9D8B030D-6E8A-4147-A177-3AD203B41FA5}">
                      <a16:colId xmlns:a16="http://schemas.microsoft.com/office/drawing/2014/main" val="671458212"/>
                    </a:ext>
                  </a:extLst>
                </a:gridCol>
                <a:gridCol w="2242144">
                  <a:extLst>
                    <a:ext uri="{9D8B030D-6E8A-4147-A177-3AD203B41FA5}">
                      <a16:colId xmlns:a16="http://schemas.microsoft.com/office/drawing/2014/main" val="499467720"/>
                    </a:ext>
                  </a:extLst>
                </a:gridCol>
                <a:gridCol w="1115308">
                  <a:extLst>
                    <a:ext uri="{9D8B030D-6E8A-4147-A177-3AD203B41FA5}">
                      <a16:colId xmlns:a16="http://schemas.microsoft.com/office/drawing/2014/main" val="685346739"/>
                    </a:ext>
                  </a:extLst>
                </a:gridCol>
                <a:gridCol w="1678724">
                  <a:extLst>
                    <a:ext uri="{9D8B030D-6E8A-4147-A177-3AD203B41FA5}">
                      <a16:colId xmlns:a16="http://schemas.microsoft.com/office/drawing/2014/main" val="2230593573"/>
                    </a:ext>
                  </a:extLst>
                </a:gridCol>
                <a:gridCol w="1678724">
                  <a:extLst>
                    <a:ext uri="{9D8B030D-6E8A-4147-A177-3AD203B41FA5}">
                      <a16:colId xmlns:a16="http://schemas.microsoft.com/office/drawing/2014/main" val="503944953"/>
                    </a:ext>
                  </a:extLst>
                </a:gridCol>
                <a:gridCol w="1678724">
                  <a:extLst>
                    <a:ext uri="{9D8B030D-6E8A-4147-A177-3AD203B41FA5}">
                      <a16:colId xmlns:a16="http://schemas.microsoft.com/office/drawing/2014/main" val="3272254650"/>
                    </a:ext>
                  </a:extLst>
                </a:gridCol>
              </a:tblGrid>
              <a:tr h="313291">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309022">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2193671">
                <a:tc rowSpan="4">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0" i="1" u="none" strike="noStrike">
                          <a:solidFill>
                            <a:srgbClr val="000000"/>
                          </a:solidFill>
                          <a:effectLst/>
                          <a:latin typeface="Aptos" panose="020B0004020202020204" pitchFamily="34" charset="0"/>
                        </a:rPr>
                        <a:t>SERVICE TRANSFORMATION</a:t>
                      </a:r>
                    </a:p>
                    <a:p>
                      <a:pPr algn="ctr" rtl="0" fontAlgn="ctr">
                        <a:buNone/>
                      </a:pPr>
                      <a:endParaRPr lang="en-GB" sz="1600" b="0" i="1" u="none" strike="noStrike">
                        <a:solidFill>
                          <a:srgbClr val="000000"/>
                        </a:solidFill>
                        <a:effectLst/>
                        <a:latin typeface="Aptos" panose="020B0004020202020204" pitchFamily="34" charset="0"/>
                      </a:endParaRPr>
                    </a:p>
                  </a:txBody>
                  <a:tcPr marL="6351" marR="6351" marT="6351"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4">
                  <a:txBody>
                    <a:bodyPr/>
                    <a:lstStyle/>
                    <a:p>
                      <a:pPr algn="l" rtl="0" fontAlgn="t">
                        <a:buNone/>
                      </a:pPr>
                      <a:r>
                        <a:rPr lang="en-GB" sz="1600" b="1" i="0" u="none" strike="noStrike">
                          <a:solidFill>
                            <a:srgbClr val="000000"/>
                          </a:solidFill>
                          <a:effectLst/>
                          <a:latin typeface="+mn-lt"/>
                        </a:rPr>
                        <a:t>Alliance Clinical Model for Substance Use Clinical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Assist with the implementation of the interim subcontracting arrangement, ensuring continuity of prescribing and clinical oversight for service users under Criminal Justice pathways</a:t>
                      </a:r>
                      <a:br>
                        <a:rPr lang="en-GB" sz="1600" b="1" i="0" u="none" strike="noStrike">
                          <a:solidFill>
                            <a:srgbClr val="000000"/>
                          </a:solidFill>
                          <a:effectLst/>
                          <a:latin typeface="+mn-lt"/>
                        </a:rPr>
                      </a:br>
                      <a:br>
                        <a:rPr lang="en-GB" sz="1600" b="1" i="0" u="none" strike="noStrike">
                          <a:solidFill>
                            <a:srgbClr val="000000"/>
                          </a:solidFill>
                          <a:effectLst/>
                          <a:latin typeface="+mn-lt"/>
                        </a:rPr>
                      </a:br>
                      <a:endParaRPr lang="en-GB" sz="1600" b="1"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Q1</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4">
                  <a:txBody>
                    <a:bodyPr/>
                    <a:lstStyle/>
                    <a:p>
                      <a:pPr marL="285750" indent="-285750" algn="l" fontAlgn="t">
                        <a:buFont typeface="Arial" panose="020B0604020202020204" pitchFamily="34" charset="0"/>
                        <a:buChar char="•"/>
                      </a:pPr>
                      <a:r>
                        <a:rPr lang="en-GB" sz="1600" b="0" i="0" u="none" strike="noStrike">
                          <a:solidFill>
                            <a:srgbClr val="000000"/>
                          </a:solidFill>
                          <a:effectLst/>
                          <a:latin typeface="+mn-lt"/>
                        </a:rPr>
                        <a:t>Reduction in waiting times, through rapid assessment or near day prescribing, </a:t>
                      </a:r>
                    </a:p>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p>
                      <a:pPr marL="285750" indent="-285750" algn="l" fontAlgn="t">
                        <a:buFont typeface="Arial" panose="020B0604020202020204" pitchFamily="34" charset="0"/>
                        <a:buChar char="•"/>
                      </a:pPr>
                      <a:r>
                        <a:rPr lang="en-GB" sz="1600" b="0" i="0" u="none" strike="noStrike">
                          <a:solidFill>
                            <a:srgbClr val="000000"/>
                          </a:solidFill>
                          <a:effectLst/>
                          <a:latin typeface="+mn-lt"/>
                        </a:rPr>
                        <a:t>Reduced duplication across HB and Criminal Justice pathways with consistent clinical governance and standards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Kaleidoscope contract awarded for 12 months from 1st April 2026</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None/>
                      </a:pPr>
                      <a:endParaRPr lang="en-GB" sz="1600" b="0" i="0" u="none" strike="noStrike">
                        <a:solidFill>
                          <a:srgbClr val="FF0000"/>
                        </a:solidFill>
                        <a:effectLst/>
                        <a:latin typeface="+mn-lt"/>
                      </a:endParaRPr>
                    </a:p>
                    <a:p>
                      <a:pPr marL="0" lvl="0" indent="0" algn="l">
                        <a:buNone/>
                      </a:pPr>
                      <a:endParaRPr lang="en-GB" sz="1600" b="0" i="0" u="none" strike="noStrike">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assess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assess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assess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37502011"/>
                  </a:ext>
                </a:extLst>
              </a:tr>
              <a:tr h="2128607">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Contributing to the development of an integrated clinical assessment and prescribing pathway that will support service users who require substance‑use‑related prescribing across all Health Board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Review of waiting times and clinical prescribing pathways for HB services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None/>
                      </a:pPr>
                      <a:endParaRPr lang="en-GB" sz="1600" b="1" i="0" u="none" strike="noStrike">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Attendance at alliance meetings to review clinical pathways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Attendance at alliance meetings to review clinical pathways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 integrated clinical assessment and prescribing pathways.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44131152"/>
                  </a:ext>
                </a:extLst>
              </a:tr>
              <a:tr h="2128607">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Participating in embedding Health Board clinical governance, medicines management, and prescribing accountability across Alliance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Q1</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Already in place in Q1. CDAT services as well as Alliance members are aware of process and clinical governance arrangements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None/>
                      </a:pPr>
                      <a:endParaRPr lang="en-GB" sz="1600" b="1" i="0" u="none" strike="noStrike">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monitor</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monitor</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monitor</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19526261"/>
                  </a:ext>
                </a:extLst>
              </a:tr>
              <a:tr h="1881417">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Develop detailed operational plan for full Alliance mobilisation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Aptos Narrow" panose="020B0004020202020204" pitchFamily="34" charset="0"/>
                        </a:rPr>
                        <a:t>Q2</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Plan development underway </a:t>
                      </a:r>
                    </a:p>
                    <a:p>
                      <a:pPr marL="0" indent="0" algn="l" fontAlgn="t">
                        <a:buFont typeface="Arial" panose="020B0604020202020204" pitchFamily="34" charset="0"/>
                        <a:buNone/>
                      </a:pPr>
                      <a:endParaRPr lang="en-GB" sz="1600" b="0" i="0" u="none" strike="noStrike">
                        <a:solidFill>
                          <a:srgbClr val="000000"/>
                        </a:solidFill>
                        <a:effectLst/>
                        <a:latin typeface="+mn-lt"/>
                      </a:endParaRPr>
                    </a:p>
                    <a:p>
                      <a:pPr marL="0" indent="0" algn="l" fontAlgn="t">
                        <a:buFont typeface="Arial" panose="020B0604020202020204" pitchFamily="34" charset="0"/>
                        <a:buNone/>
                      </a:pPr>
                      <a:r>
                        <a:rPr lang="en-GB" sz="1600" b="0" i="0" u="none" strike="noStrike">
                          <a:solidFill>
                            <a:srgbClr val="000000"/>
                          </a:solidFill>
                          <a:effectLst/>
                          <a:latin typeface="+mn-lt"/>
                        </a:rPr>
                        <a:t>Planned introduction of alliance by June 1st 2026</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None/>
                      </a:pPr>
                      <a:endParaRPr lang="en-GB" sz="1600" b="1" i="0" u="none" strike="noStrike">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Monitor Implementation of alliance model having come into effect by Q2</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monitor</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Continue to monitor</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8855736"/>
                  </a:ext>
                </a:extLst>
              </a:tr>
            </a:tbl>
          </a:graphicData>
        </a:graphic>
      </p:graphicFrame>
    </p:spTree>
    <p:extLst>
      <p:ext uri="{BB962C8B-B14F-4D97-AF65-F5344CB8AC3E}">
        <p14:creationId xmlns:p14="http://schemas.microsoft.com/office/powerpoint/2010/main" val="20178804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C1B94-6E57-870E-317B-7AD6EB71D4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FE803-BE9C-C55B-78A2-F0B47FA43F52}"/>
              </a:ext>
            </a:extLst>
          </p:cNvPr>
          <p:cNvSpPr>
            <a:spLocks noGrp="1"/>
          </p:cNvSpPr>
          <p:nvPr>
            <p:ph type="title"/>
          </p:nvPr>
        </p:nvSpPr>
        <p:spPr>
          <a:xfrm>
            <a:off x="527928" y="320724"/>
            <a:ext cx="20726218" cy="685792"/>
          </a:xfrm>
        </p:spPr>
        <p:txBody>
          <a:bodyPr/>
          <a:lstStyle/>
          <a:p>
            <a:r>
              <a:rPr lang="en-US" sz="4001" b="1">
                <a:latin typeface="Aptos" panose="020B0004020202020204" pitchFamily="34" charset="0"/>
              </a:rPr>
              <a:t>Mental Health &amp; Learning Disabilities System Plan Reporting</a:t>
            </a:r>
            <a:endParaRPr lang="en-US" sz="3199">
              <a:solidFill>
                <a:srgbClr val="FF0000"/>
              </a:solidFill>
            </a:endParaRPr>
          </a:p>
        </p:txBody>
      </p:sp>
      <p:graphicFrame>
        <p:nvGraphicFramePr>
          <p:cNvPr id="7" name="Content Placeholder 6">
            <a:extLst>
              <a:ext uri="{FF2B5EF4-FFF2-40B4-BE49-F238E27FC236}">
                <a16:creationId xmlns:a16="http://schemas.microsoft.com/office/drawing/2014/main" id="{92440085-8AA3-F49C-6C89-0D554028B1E3}"/>
              </a:ext>
            </a:extLst>
          </p:cNvPr>
          <p:cNvGraphicFramePr>
            <a:graphicFrameLocks noGrp="1"/>
          </p:cNvGraphicFramePr>
          <p:nvPr>
            <p:ph idx="1"/>
            <p:extLst>
              <p:ext uri="{D42A27DB-BD31-4B8C-83A1-F6EECF244321}">
                <p14:modId xmlns:p14="http://schemas.microsoft.com/office/powerpoint/2010/main" val="3612581311"/>
              </p:ext>
            </p:extLst>
          </p:nvPr>
        </p:nvGraphicFramePr>
        <p:xfrm>
          <a:off x="375529" y="987517"/>
          <a:ext cx="19202234" cy="10001110"/>
        </p:xfrm>
        <a:graphic>
          <a:graphicData uri="http://schemas.openxmlformats.org/drawingml/2006/table">
            <a:tbl>
              <a:tblPr/>
              <a:tblGrid>
                <a:gridCol w="522128">
                  <a:extLst>
                    <a:ext uri="{9D8B030D-6E8A-4147-A177-3AD203B41FA5}">
                      <a16:colId xmlns:a16="http://schemas.microsoft.com/office/drawing/2014/main" val="414012851"/>
                    </a:ext>
                  </a:extLst>
                </a:gridCol>
                <a:gridCol w="1480732">
                  <a:extLst>
                    <a:ext uri="{9D8B030D-6E8A-4147-A177-3AD203B41FA5}">
                      <a16:colId xmlns:a16="http://schemas.microsoft.com/office/drawing/2014/main" val="2003408553"/>
                    </a:ext>
                  </a:extLst>
                </a:gridCol>
                <a:gridCol w="4930128">
                  <a:extLst>
                    <a:ext uri="{9D8B030D-6E8A-4147-A177-3AD203B41FA5}">
                      <a16:colId xmlns:a16="http://schemas.microsoft.com/office/drawing/2014/main" val="383004437"/>
                    </a:ext>
                  </a:extLst>
                </a:gridCol>
                <a:gridCol w="847367">
                  <a:extLst>
                    <a:ext uri="{9D8B030D-6E8A-4147-A177-3AD203B41FA5}">
                      <a16:colId xmlns:a16="http://schemas.microsoft.com/office/drawing/2014/main" val="1526595776"/>
                    </a:ext>
                  </a:extLst>
                </a:gridCol>
                <a:gridCol w="1990954">
                  <a:extLst>
                    <a:ext uri="{9D8B030D-6E8A-4147-A177-3AD203B41FA5}">
                      <a16:colId xmlns:a16="http://schemas.microsoft.com/office/drawing/2014/main" val="1593234012"/>
                    </a:ext>
                  </a:extLst>
                </a:gridCol>
                <a:gridCol w="1125341">
                  <a:extLst>
                    <a:ext uri="{9D8B030D-6E8A-4147-A177-3AD203B41FA5}">
                      <a16:colId xmlns:a16="http://schemas.microsoft.com/office/drawing/2014/main" val="671458212"/>
                    </a:ext>
                  </a:extLst>
                </a:gridCol>
                <a:gridCol w="2218626">
                  <a:extLst>
                    <a:ext uri="{9D8B030D-6E8A-4147-A177-3AD203B41FA5}">
                      <a16:colId xmlns:a16="http://schemas.microsoft.com/office/drawing/2014/main" val="499467720"/>
                    </a:ext>
                  </a:extLst>
                </a:gridCol>
                <a:gridCol w="1103610">
                  <a:extLst>
                    <a:ext uri="{9D8B030D-6E8A-4147-A177-3AD203B41FA5}">
                      <a16:colId xmlns:a16="http://schemas.microsoft.com/office/drawing/2014/main" val="685346739"/>
                    </a:ext>
                  </a:extLst>
                </a:gridCol>
                <a:gridCol w="1661116">
                  <a:extLst>
                    <a:ext uri="{9D8B030D-6E8A-4147-A177-3AD203B41FA5}">
                      <a16:colId xmlns:a16="http://schemas.microsoft.com/office/drawing/2014/main" val="2230593573"/>
                    </a:ext>
                  </a:extLst>
                </a:gridCol>
                <a:gridCol w="1661116">
                  <a:extLst>
                    <a:ext uri="{9D8B030D-6E8A-4147-A177-3AD203B41FA5}">
                      <a16:colId xmlns:a16="http://schemas.microsoft.com/office/drawing/2014/main" val="503944953"/>
                    </a:ext>
                  </a:extLst>
                </a:gridCol>
                <a:gridCol w="1661116">
                  <a:extLst>
                    <a:ext uri="{9D8B030D-6E8A-4147-A177-3AD203B41FA5}">
                      <a16:colId xmlns:a16="http://schemas.microsoft.com/office/drawing/2014/main" val="3272254650"/>
                    </a:ext>
                  </a:extLst>
                </a:gridCol>
              </a:tblGrid>
              <a:tr h="410300">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795076">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2579335">
                <a:tc rowSpan="5">
                  <a:txBody>
                    <a:bodyPr/>
                    <a:lstStyle/>
                    <a:p>
                      <a:pPr algn="ctr" rtl="0" fontAlgn="ctr">
                        <a:buNone/>
                      </a:pPr>
                      <a:r>
                        <a:rPr lang="en-GB" sz="1600" b="0" i="1" u="none" strike="noStrike">
                          <a:solidFill>
                            <a:srgbClr val="000000"/>
                          </a:solidFill>
                          <a:effectLst/>
                          <a:latin typeface="+mn-lt"/>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5">
                  <a:txBody>
                    <a:bodyPr/>
                    <a:lstStyle/>
                    <a:p>
                      <a:pPr algn="l" rtl="0" fontAlgn="t">
                        <a:buNone/>
                      </a:pPr>
                      <a:r>
                        <a:rPr lang="en-GB" sz="1600" b="1" i="0" u="none" strike="noStrike">
                          <a:solidFill>
                            <a:srgbClr val="000000"/>
                          </a:solidFill>
                          <a:effectLst/>
                          <a:latin typeface="+mn-lt"/>
                        </a:rPr>
                        <a:t>Caswell Clinic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BJC scrutiny and capital funding approval required from Welsh Government.</a:t>
                      </a:r>
                      <a:br>
                        <a:rPr lang="en-GB" sz="1600" b="1" i="0" u="none" strike="noStrike">
                          <a:solidFill>
                            <a:srgbClr val="000000"/>
                          </a:solidFill>
                          <a:effectLst/>
                          <a:latin typeface="+mn-lt"/>
                        </a:rPr>
                      </a:br>
                      <a:endParaRPr lang="en-GB" sz="1600" b="1"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TBC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5">
                  <a:txBody>
                    <a:bodyPr/>
                    <a:lstStyle/>
                    <a:p>
                      <a:pPr marL="285750" indent="-285750" algn="l" fontAlgn="t">
                        <a:buFont typeface="Arial" panose="020B0604020202020204" pitchFamily="34" charset="0"/>
                        <a:buChar char="•"/>
                      </a:pPr>
                      <a:r>
                        <a:rPr lang="en-GB" sz="1600" b="0" i="0" u="none" strike="noStrike">
                          <a:solidFill>
                            <a:srgbClr val="000000"/>
                          </a:solidFill>
                          <a:effectLst/>
                          <a:latin typeface="+mn-lt"/>
                        </a:rPr>
                        <a:t>Improving access to care closer to home, with patient benefits</a:t>
                      </a:r>
                    </a:p>
                    <a:p>
                      <a:pPr marL="285750" indent="-285750" algn="l" fontAlgn="t">
                        <a:buFont typeface="Arial" panose="020B0604020202020204" pitchFamily="34" charset="0"/>
                        <a:buChar char="•"/>
                      </a:pPr>
                      <a:r>
                        <a:rPr lang="en-GB" sz="1600" b="0" i="0" u="none" strike="noStrike">
                          <a:solidFill>
                            <a:srgbClr val="000000"/>
                          </a:solidFill>
                          <a:effectLst/>
                          <a:latin typeface="+mn-lt"/>
                        </a:rPr>
                        <a:t>Reduced costs to JCC and all HB's regarding use of the private sector for medium secure setting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rowSpan="2">
                  <a:txBody>
                    <a:bodyPr/>
                    <a:lstStyle/>
                    <a:p>
                      <a:pPr marL="0" indent="0" algn="l" defTabSz="554492" rtl="0" eaLnBrk="1" fontAlgn="t" latinLnBrk="0" hangingPunct="1">
                        <a:buClr>
                          <a:srgbClr val="000000"/>
                        </a:buClr>
                        <a:buFont typeface="Arial" panose="020B0604020202020204" pitchFamily="34" charset="0"/>
                        <a:buNone/>
                      </a:pPr>
                      <a:r>
                        <a:rPr lang="en-GB" sz="1600" b="0" i="0" u="none" strike="noStrike" kern="1200">
                          <a:solidFill>
                            <a:srgbClr val="000000"/>
                          </a:solidFill>
                          <a:effectLst/>
                          <a:latin typeface="+mn-lt"/>
                          <a:ea typeface="+mn-ea"/>
                          <a:cs typeface="+mn-cs"/>
                        </a:rPr>
                        <a:t>Further technical detail requested by Capital Leads in WG.</a:t>
                      </a:r>
                      <a:r>
                        <a:rPr lang="en-GB" sz="1600" b="0" i="0" u="none" strike="noStrike" kern="1200" noProof="0">
                          <a:solidFill>
                            <a:srgbClr val="000000"/>
                          </a:solidFill>
                          <a:effectLst/>
                          <a:latin typeface="+mn-lt"/>
                          <a:ea typeface="+mn-ea"/>
                          <a:cs typeface="+mn-cs"/>
                        </a:rPr>
                        <a:t>Capital Planning are compiling responses to WG to their queries around the BJC</a:t>
                      </a:r>
                    </a:p>
                    <a:p>
                      <a:pPr marL="0" lvl="0" indent="0" algn="l" defTabSz="554492" rtl="0" eaLnBrk="1" fontAlgn="t" latinLnBrk="0" hangingPunct="1">
                        <a:buFont typeface="Arial" panose="020B0604020202020204" pitchFamily="34" charset="0"/>
                        <a:buNone/>
                      </a:pPr>
                      <a:endParaRPr lang="en-GB" sz="1600" b="0" i="0" u="none" strike="noStrike" kern="1200">
                        <a:solidFill>
                          <a:srgbClr val="000000"/>
                        </a:solidFill>
                        <a:effectLst/>
                        <a:latin typeface="+mn-lt"/>
                        <a:ea typeface="+mn-ea"/>
                        <a:cs typeface="+mn-cs"/>
                      </a:endParaRPr>
                    </a:p>
                  </a:txBody>
                  <a:tcPr marL="6351" marR="6351" marT="6351"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rowSpan="2">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7829089"/>
                  </a:ext>
                </a:extLst>
              </a:tr>
              <a:tr h="287681">
                <a:tc vMerge="1">
                  <a:txBody>
                    <a:bodyPr/>
                    <a:lstStyle/>
                    <a:p>
                      <a:endParaRPr lang="en-GB"/>
                    </a:p>
                  </a:txBody>
                  <a:tcPr/>
                </a:tc>
                <a:tc vMerge="1">
                  <a:txBody>
                    <a:bodyPr/>
                    <a:lstStyle/>
                    <a:p>
                      <a:endParaRPr lang="en-GB"/>
                    </a:p>
                  </a:txBody>
                  <a:tcPr/>
                </a:tc>
                <a:tc rowSpan="2">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Commence operational planning with capital planning and contractors to undertake the work in a live ward environment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a:txBody>
                    <a:bodyPr/>
                    <a:lstStyle/>
                    <a:p>
                      <a:pPr algn="ctr" fontAlgn="t">
                        <a:buNone/>
                      </a:pPr>
                      <a:r>
                        <a:rPr lang="en-GB" sz="1600" b="0" i="0" u="none" strike="noStrike">
                          <a:solidFill>
                            <a:srgbClr val="000000"/>
                          </a:solidFill>
                          <a:effectLst/>
                          <a:latin typeface="+mn-lt"/>
                        </a:rPr>
                        <a:t>TBC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pPr algn="l" fontAlgn="t">
                        <a:buNone/>
                      </a:pPr>
                      <a:endParaRPr lang="en-GB" sz="1000" b="0" i="0" u="none" strike="noStrike">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vMerge="1">
                  <a:txBody>
                    <a:bodyPr/>
                    <a:lstStyle/>
                    <a:p>
                      <a:pPr marL="0" lvl="0" indent="0" algn="l" defTabSz="554492" rtl="0" eaLnBrk="1" fontAlgn="t" latinLnBrk="0" hangingPunct="1">
                        <a:buFont typeface="Arial" panose="020B0604020202020204" pitchFamily="34" charset="0"/>
                        <a:buNone/>
                      </a:pPr>
                      <a:endParaRPr lang="en-GB" sz="1000" b="0" i="0" u="none" strike="noStrike" kern="1200">
                        <a:solidFill>
                          <a:srgbClr val="000000"/>
                        </a:solidFill>
                        <a:effectLst/>
                        <a:latin typeface="+mn-lt"/>
                        <a:ea typeface="+mn-ea"/>
                        <a:cs typeface="+mn-cs"/>
                      </a:endParaRPr>
                    </a:p>
                  </a:txBody>
                  <a:tcPr marL="3851" marR="3851" marT="3851"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1000" b="0" i="0" u="none" strike="noStrike">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vMerge="1">
                  <a:txBody>
                    <a:bodyPr/>
                    <a:lstStyle/>
                    <a:p>
                      <a:pPr marL="0" indent="0" algn="l" fontAlgn="t">
                        <a:buFont typeface="Arial" panose="020B0604020202020204" pitchFamily="34" charset="0"/>
                        <a:buNone/>
                      </a:pPr>
                      <a:endParaRPr lang="en-GB" sz="1000" b="0" i="0" u="none" strike="noStrike">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0" indent="0" algn="l" fontAlgn="t">
                        <a:buFont typeface="Arial" panose="020B0604020202020204" pitchFamily="34" charset="0"/>
                        <a:buNone/>
                      </a:pPr>
                      <a:endParaRPr lang="en-GB" sz="1000" b="0" i="0" u="none" strike="noStrike">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0" indent="0" algn="l" fontAlgn="t">
                        <a:buFont typeface="Arial" panose="020B0604020202020204" pitchFamily="34" charset="0"/>
                        <a:buNone/>
                      </a:pPr>
                      <a:endParaRPr lang="en-GB" sz="1000" b="0" i="0" u="none" strike="noStrike">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5890618"/>
                  </a:ext>
                </a:extLst>
              </a:tr>
              <a:tr h="1317516">
                <a:tc vMerge="1">
                  <a:txBody>
                    <a:bodyPr/>
                    <a:lstStyle/>
                    <a:p>
                      <a:endParaRPr lang="en-GB"/>
                    </a:p>
                  </a:txBody>
                  <a:tcPr/>
                </a:tc>
                <a:tc vMerge="1">
                  <a:txBody>
                    <a:bodyPr/>
                    <a:lstStyle/>
                    <a:p>
                      <a:endParaRPr lang="en-GB"/>
                    </a:p>
                  </a:txBody>
                  <a:tcPr/>
                </a:tc>
                <a:tc vMerge="1">
                  <a:txBody>
                    <a:bodyPr/>
                    <a:lstStyle/>
                    <a:p>
                      <a:pPr marL="285750" indent="-285750" algn="l" fontAlgn="t">
                        <a:buFont typeface="Arial" panose="020B0604020202020204" pitchFamily="34" charset="0"/>
                        <a:buChar char="•"/>
                      </a:pPr>
                      <a:r>
                        <a:rPr lang="en-GB" sz="1000" b="1" i="0" u="none" strike="noStrike">
                          <a:solidFill>
                            <a:srgbClr val="000000"/>
                          </a:solidFill>
                          <a:effectLst/>
                          <a:latin typeface="+mn-lt"/>
                        </a:rPr>
                        <a:t>Commence operational planning with capital planning and contractors to undertake the work in a live ward environment</a:t>
                      </a: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algn="ctr" fontAlgn="t">
                        <a:buNone/>
                      </a:pPr>
                      <a:r>
                        <a:rPr lang="en-GB" sz="1000" b="0" i="0" u="none" strike="noStrike">
                          <a:solidFill>
                            <a:srgbClr val="000000"/>
                          </a:solidFill>
                          <a:effectLst/>
                          <a:latin typeface="+mn-lt"/>
                        </a:rPr>
                        <a:t>TBC</a:t>
                      </a: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lvl="0" indent="0" algn="l">
                        <a:buFont typeface="Arial" panose="020B0604020202020204" pitchFamily="34" charset="0"/>
                        <a:buNone/>
                      </a:pPr>
                      <a:r>
                        <a:rPr lang="en-GB" sz="1600" b="0" i="0" u="none" strike="noStrike" kern="1200">
                          <a:solidFill>
                            <a:srgbClr val="000000"/>
                          </a:solidFill>
                          <a:effectLst/>
                          <a:latin typeface="+mn-lt"/>
                          <a:ea typeface="+mn-ea"/>
                          <a:cs typeface="+mn-cs"/>
                        </a:rPr>
                        <a:t>This action is subject to approval of the BJC by WG</a:t>
                      </a:r>
                      <a:endParaRPr lang="en-GB" sz="1600" b="0" i="0" u="none" strike="noStrike">
                        <a:solidFill>
                          <a:srgbClr val="000000"/>
                        </a:solidFill>
                        <a:effectLst/>
                        <a:latin typeface="+mn-lt"/>
                      </a:endParaRPr>
                    </a:p>
                  </a:txBody>
                  <a:tcPr marL="6351" marR="6351" marT="6351"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145347"/>
                  </a:ext>
                </a:extLst>
              </a:tr>
              <a:tr h="1102561">
                <a:tc vMerge="1">
                  <a:txBody>
                    <a:bodyPr/>
                    <a:lstStyle/>
                    <a:p>
                      <a:endParaRPr lang="en-GB"/>
                    </a:p>
                  </a:txBody>
                  <a:tcPr/>
                </a:tc>
                <a:tc vMerge="1">
                  <a:txBody>
                    <a:bodyPr/>
                    <a:lstStyle/>
                    <a:p>
                      <a:endParaRPr lang="en-GB"/>
                    </a:p>
                  </a:txBody>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Commence building of the HDU facility on Cardigan Ward.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TBC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lvl="0" indent="0" algn="l">
                        <a:buFont typeface="Arial" panose="020B0604020202020204" pitchFamily="34" charset="0"/>
                        <a:buNone/>
                      </a:pPr>
                      <a:r>
                        <a:rPr lang="en-GB" sz="1600" b="0" i="0" u="none" strike="noStrike" kern="1200">
                          <a:solidFill>
                            <a:srgbClr val="000000"/>
                          </a:solidFill>
                          <a:effectLst/>
                          <a:latin typeface="+mn-lt"/>
                          <a:ea typeface="+mn-ea"/>
                          <a:cs typeface="+mn-cs"/>
                        </a:rPr>
                        <a:t>This action is subject to approval of the BJC by WG</a:t>
                      </a:r>
                      <a:endParaRPr lang="en-GB" sz="1600" b="0" i="0" u="none" strike="noStrike">
                        <a:solidFill>
                          <a:srgbClr val="000000"/>
                        </a:solidFill>
                        <a:effectLst/>
                        <a:latin typeface="+mn-lt"/>
                      </a:endParaRPr>
                    </a:p>
                  </a:txBody>
                  <a:tcPr marL="6351" marR="6351" marT="6351"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35816901"/>
                  </a:ext>
                </a:extLst>
              </a:tr>
              <a:tr h="2508641">
                <a:tc vMerge="1">
                  <a:txBody>
                    <a:bodyPr/>
                    <a:lstStyle/>
                    <a:p>
                      <a:endParaRPr lang="en-GB"/>
                    </a:p>
                  </a:txBody>
                  <a:tcPr/>
                </a:tc>
                <a:tc vMerge="1">
                  <a:txBody>
                    <a:bodyPr/>
                    <a:lstStyle/>
                    <a:p>
                      <a:endParaRPr lang="en-GB"/>
                    </a:p>
                  </a:txBody>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Full commissioning of the HDU facility for patient use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TBC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lvl="0" indent="0" algn="l">
                        <a:buFont typeface="Arial" panose="020B0604020202020204" pitchFamily="34" charset="0"/>
                        <a:buNone/>
                      </a:pPr>
                      <a:r>
                        <a:rPr lang="en-GB" sz="1600" b="0" i="0" u="none" strike="noStrike" kern="1200">
                          <a:solidFill>
                            <a:srgbClr val="000000"/>
                          </a:solidFill>
                          <a:effectLst/>
                          <a:latin typeface="+mn-lt"/>
                          <a:ea typeface="+mn-ea"/>
                          <a:cs typeface="+mn-cs"/>
                        </a:rPr>
                        <a:t>This action is subject to approval of the BJC by WG</a:t>
                      </a:r>
                      <a:endParaRPr lang="en-GB" sz="1600" b="0" i="0" u="none" strike="noStrike">
                        <a:solidFill>
                          <a:srgbClr val="000000"/>
                        </a:solidFill>
                        <a:effectLst/>
                        <a:latin typeface="+mn-lt"/>
                      </a:endParaRPr>
                    </a:p>
                  </a:txBody>
                  <a:tcPr marL="6351" marR="6351" marT="6351"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TBC Pending approval of the BJC</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14637812"/>
                  </a:ext>
                </a:extLst>
              </a:tr>
            </a:tbl>
          </a:graphicData>
        </a:graphic>
      </p:graphicFrame>
    </p:spTree>
    <p:extLst>
      <p:ext uri="{BB962C8B-B14F-4D97-AF65-F5344CB8AC3E}">
        <p14:creationId xmlns:p14="http://schemas.microsoft.com/office/powerpoint/2010/main" val="599118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FA088-79EB-DA43-E682-7DB839605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A43FE3-9024-B5D7-B3FD-1E9008A61574}"/>
              </a:ext>
            </a:extLst>
          </p:cNvPr>
          <p:cNvSpPr>
            <a:spLocks noGrp="1"/>
          </p:cNvSpPr>
          <p:nvPr>
            <p:ph type="title"/>
          </p:nvPr>
        </p:nvSpPr>
        <p:spPr>
          <a:xfrm>
            <a:off x="527928" y="320724"/>
            <a:ext cx="20726218" cy="685792"/>
          </a:xfrm>
        </p:spPr>
        <p:txBody>
          <a:bodyPr/>
          <a:lstStyle/>
          <a:p>
            <a:r>
              <a:rPr lang="en-US" sz="4001" b="1">
                <a:latin typeface="Aptos" panose="020B0004020202020204" pitchFamily="34" charset="0"/>
              </a:rPr>
              <a:t>Mental Health &amp; Learning Disabilities System Plan Reporting   </a:t>
            </a:r>
            <a:endParaRPr lang="en-US" sz="3199">
              <a:solidFill>
                <a:srgbClr val="FF0000"/>
              </a:solidFill>
            </a:endParaRPr>
          </a:p>
        </p:txBody>
      </p:sp>
      <p:graphicFrame>
        <p:nvGraphicFramePr>
          <p:cNvPr id="7" name="Content Placeholder 6">
            <a:extLst>
              <a:ext uri="{FF2B5EF4-FFF2-40B4-BE49-F238E27FC236}">
                <a16:creationId xmlns:a16="http://schemas.microsoft.com/office/drawing/2014/main" id="{CAA277AF-87B6-DA8C-2D1B-B792E64C4B65}"/>
              </a:ext>
            </a:extLst>
          </p:cNvPr>
          <p:cNvGraphicFramePr>
            <a:graphicFrameLocks noGrp="1"/>
          </p:cNvGraphicFramePr>
          <p:nvPr>
            <p:ph idx="1"/>
            <p:extLst>
              <p:ext uri="{D42A27DB-BD31-4B8C-83A1-F6EECF244321}">
                <p14:modId xmlns:p14="http://schemas.microsoft.com/office/powerpoint/2010/main" val="2551768910"/>
              </p:ext>
            </p:extLst>
          </p:nvPr>
        </p:nvGraphicFramePr>
        <p:xfrm>
          <a:off x="375553" y="841975"/>
          <a:ext cx="19202208" cy="10325010"/>
        </p:xfrm>
        <a:graphic>
          <a:graphicData uri="http://schemas.openxmlformats.org/drawingml/2006/table">
            <a:tbl>
              <a:tblPr/>
              <a:tblGrid>
                <a:gridCol w="558030">
                  <a:extLst>
                    <a:ext uri="{9D8B030D-6E8A-4147-A177-3AD203B41FA5}">
                      <a16:colId xmlns:a16="http://schemas.microsoft.com/office/drawing/2014/main" val="414012851"/>
                    </a:ext>
                  </a:extLst>
                </a:gridCol>
                <a:gridCol w="1482409">
                  <a:extLst>
                    <a:ext uri="{9D8B030D-6E8A-4147-A177-3AD203B41FA5}">
                      <a16:colId xmlns:a16="http://schemas.microsoft.com/office/drawing/2014/main" val="2003408553"/>
                    </a:ext>
                  </a:extLst>
                </a:gridCol>
                <a:gridCol w="3885045">
                  <a:extLst>
                    <a:ext uri="{9D8B030D-6E8A-4147-A177-3AD203B41FA5}">
                      <a16:colId xmlns:a16="http://schemas.microsoft.com/office/drawing/2014/main" val="383004437"/>
                    </a:ext>
                  </a:extLst>
                </a:gridCol>
                <a:gridCol w="1854859">
                  <a:extLst>
                    <a:ext uri="{9D8B030D-6E8A-4147-A177-3AD203B41FA5}">
                      <a16:colId xmlns:a16="http://schemas.microsoft.com/office/drawing/2014/main" val="1526595776"/>
                    </a:ext>
                  </a:extLst>
                </a:gridCol>
                <a:gridCol w="1990952">
                  <a:extLst>
                    <a:ext uri="{9D8B030D-6E8A-4147-A177-3AD203B41FA5}">
                      <a16:colId xmlns:a16="http://schemas.microsoft.com/office/drawing/2014/main" val="1593234012"/>
                    </a:ext>
                  </a:extLst>
                </a:gridCol>
                <a:gridCol w="1125340">
                  <a:extLst>
                    <a:ext uri="{9D8B030D-6E8A-4147-A177-3AD203B41FA5}">
                      <a16:colId xmlns:a16="http://schemas.microsoft.com/office/drawing/2014/main" val="671458212"/>
                    </a:ext>
                  </a:extLst>
                </a:gridCol>
                <a:gridCol w="2218623">
                  <a:extLst>
                    <a:ext uri="{9D8B030D-6E8A-4147-A177-3AD203B41FA5}">
                      <a16:colId xmlns:a16="http://schemas.microsoft.com/office/drawing/2014/main" val="499467720"/>
                    </a:ext>
                  </a:extLst>
                </a:gridCol>
                <a:gridCol w="1103608">
                  <a:extLst>
                    <a:ext uri="{9D8B030D-6E8A-4147-A177-3AD203B41FA5}">
                      <a16:colId xmlns:a16="http://schemas.microsoft.com/office/drawing/2014/main" val="685346739"/>
                    </a:ext>
                  </a:extLst>
                </a:gridCol>
                <a:gridCol w="1661114">
                  <a:extLst>
                    <a:ext uri="{9D8B030D-6E8A-4147-A177-3AD203B41FA5}">
                      <a16:colId xmlns:a16="http://schemas.microsoft.com/office/drawing/2014/main" val="2230593573"/>
                    </a:ext>
                  </a:extLst>
                </a:gridCol>
                <a:gridCol w="1661114">
                  <a:extLst>
                    <a:ext uri="{9D8B030D-6E8A-4147-A177-3AD203B41FA5}">
                      <a16:colId xmlns:a16="http://schemas.microsoft.com/office/drawing/2014/main" val="503944953"/>
                    </a:ext>
                  </a:extLst>
                </a:gridCol>
                <a:gridCol w="1661114">
                  <a:extLst>
                    <a:ext uri="{9D8B030D-6E8A-4147-A177-3AD203B41FA5}">
                      <a16:colId xmlns:a16="http://schemas.microsoft.com/office/drawing/2014/main" val="3272254650"/>
                    </a:ext>
                  </a:extLst>
                </a:gridCol>
              </a:tblGrid>
              <a:tr h="314980">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chemeClr val="bg1"/>
                          </a:solidFill>
                          <a:effectLst/>
                          <a:latin typeface="Aptos Display" panose="020B0004020202020204" pitchFamily="34" charset="0"/>
                        </a:rPr>
                        <a:t>Delivery Milestones </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316075">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663034">
                <a:tc rowSpan="2">
                  <a:txBody>
                    <a:bodyPr/>
                    <a:lstStyle/>
                    <a:p>
                      <a:pPr marL="0" marR="0" lvl="0" indent="0" algn="ctr" defTabSz="554492" rtl="0" eaLnBrk="1" fontAlgn="ctr"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a:ln>
                            <a:noFill/>
                          </a:ln>
                          <a:solidFill>
                            <a:srgbClr val="000000"/>
                          </a:solidFill>
                          <a:effectLst/>
                          <a:uLnTx/>
                          <a:uFillTx/>
                          <a:latin typeface="Aptos" panose="020B0004020202020204" pitchFamily="34" charset="0"/>
                          <a:ea typeface="+mn-ea"/>
                          <a:cs typeface="+mn-cs"/>
                        </a:rPr>
                        <a:t>SERVICE TRANSFORMATION</a:t>
                      </a:r>
                    </a:p>
                    <a:p>
                      <a:pPr lvl="0">
                        <a:buNone/>
                      </a:pPr>
                      <a:endParaRPr sz="3000"/>
                    </a:p>
                  </a:txBody>
                  <a:tcPr marL="0" marR="0" marT="0" marB="0" vert="vert270" horzOverflow="overflow">
                    <a:lnT w="6350" cap="flat" cmpd="sng" algn="ctr">
                      <a:solidFill>
                        <a:schemeClr val="tx1">
                          <a:lumMod val="50000"/>
                          <a:lumOff val="50000"/>
                        </a:schemeClr>
                      </a:solidFill>
                      <a:prstDash val="solid"/>
                      <a:round/>
                      <a:headEnd type="none" w="med" len="med"/>
                      <a:tailEnd type="none" w="med" len="med"/>
                    </a:lnT>
                    <a:solidFill>
                      <a:schemeClr val="accent2">
                        <a:lumMod val="20000"/>
                        <a:lumOff val="80000"/>
                      </a:schemeClr>
                    </a:solidFill>
                  </a:tcPr>
                </a:tc>
                <a:tc rowSpan="2">
                  <a:txBody>
                    <a:bodyPr/>
                    <a:lstStyle/>
                    <a:p>
                      <a:pPr algn="l" rtl="0" fontAlgn="t">
                        <a:buNone/>
                      </a:pPr>
                      <a:r>
                        <a:rPr lang="en-GB" sz="1600" b="1" i="0" u="none" strike="noStrike">
                          <a:solidFill>
                            <a:srgbClr val="000000"/>
                          </a:solidFill>
                          <a:effectLst/>
                          <a:latin typeface="+mn-lt"/>
                        </a:rPr>
                        <a:t>LD Transformation</a:t>
                      </a:r>
                    </a:p>
                    <a:p>
                      <a:pPr algn="l" rtl="0" fontAlgn="t">
                        <a:buNone/>
                      </a:pPr>
                      <a:endParaRPr lang="en-GB" sz="1600" b="0" i="0" u="none" strike="noStrike">
                        <a:solidFill>
                          <a:srgbClr val="000000"/>
                        </a:solidFill>
                        <a:effectLst/>
                        <a:latin typeface="+mn-lt"/>
                      </a:endParaRPr>
                    </a:p>
                  </a:txBody>
                  <a:tcPr marL="6351" marR="6351" marT="6351" marB="0">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Development of case for change &amp; commencement of Strategic Outline Case for the replacement of all remaining LD facilities.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a:solidFill>
                            <a:srgbClr val="000000"/>
                          </a:solidFill>
                          <a:effectLst/>
                          <a:latin typeface="+mn-lt"/>
                        </a:rPr>
                        <a:t>Progress in replacing out of date and not fit for purpose inpatient environments.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Confirmation of service model through 3 HB Strategic group.</a:t>
                      </a:r>
                    </a:p>
                    <a:p>
                      <a:pPr marL="0" indent="0" algn="l" fontAlgn="t">
                        <a:buFont typeface="Arial" panose="020B0604020202020204" pitchFamily="34" charset="0"/>
                        <a:buNone/>
                      </a:pPr>
                      <a:endParaRPr lang="en-GB" sz="1600" b="0" i="0" u="none" strike="noStrike">
                        <a:solidFill>
                          <a:srgbClr val="000000"/>
                        </a:solidFill>
                        <a:effectLst/>
                        <a:latin typeface="+mn-lt"/>
                      </a:endParaRPr>
                    </a:p>
                    <a:p>
                      <a:pPr marL="0" indent="0" algn="l" fontAlgn="t">
                        <a:buFont typeface="Arial" panose="020B0604020202020204" pitchFamily="34" charset="0"/>
                        <a:buNone/>
                      </a:pPr>
                      <a:r>
                        <a:rPr lang="en-GB" sz="1600" b="0" i="0" u="none" strike="noStrike">
                          <a:solidFill>
                            <a:srgbClr val="000000"/>
                          </a:solidFill>
                          <a:effectLst/>
                          <a:latin typeface="+mn-lt"/>
                        </a:rPr>
                        <a:t>Scoping and set up - Meeting with SBUHB Capital for agreement of support for case for change development.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Establish steering group for development of case for change</a:t>
                      </a:r>
                    </a:p>
                    <a:p>
                      <a:pPr marL="0" indent="0" algn="l" fontAlgn="t">
                        <a:buFont typeface="Arial" panose="020B0604020202020204" pitchFamily="34" charset="0"/>
                        <a:buNone/>
                      </a:pPr>
                      <a:r>
                        <a:rPr lang="en-GB" sz="1600" b="0" i="0" u="none" strike="noStrike">
                          <a:solidFill>
                            <a:srgbClr val="000000"/>
                          </a:solidFill>
                          <a:effectLst/>
                          <a:latin typeface="+mn-lt"/>
                        </a:rPr>
                        <a:t>Information and evidence gathering with stakeholders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Case for Change report presented to Service group and if agreed  to progress through HB governance.</a:t>
                      </a:r>
                    </a:p>
                    <a:p>
                      <a:pPr marL="0" indent="0" algn="l" fontAlgn="t">
                        <a:buFont typeface="Arial" panose="020B0604020202020204" pitchFamily="34" charset="0"/>
                        <a:buNone/>
                      </a:pPr>
                      <a:r>
                        <a:rPr lang="en-GB" sz="1600" b="0" i="0" u="none" strike="noStrike">
                          <a:solidFill>
                            <a:srgbClr val="000000"/>
                          </a:solidFill>
                          <a:effectLst/>
                          <a:latin typeface="+mn-lt"/>
                        </a:rPr>
                        <a:t>Scope engagement activities with stakeholders.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Develop long list of options for Strategic Outline case.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25840323"/>
                  </a:ext>
                </a:extLst>
              </a:tr>
              <a:tr h="5030921">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600" b="1" i="0" u="none" strike="noStrike">
                          <a:solidFill>
                            <a:srgbClr val="000000"/>
                          </a:solidFill>
                          <a:effectLst/>
                          <a:latin typeface="+mn-lt"/>
                        </a:rPr>
                        <a:t>Consolidation of existing Complex Care Units for overall bed reduction and provision of effective flow and quality of care, ensuring maintained environments &amp; appropriate levels of staffing.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t">
                        <a:buNone/>
                      </a:pPr>
                      <a:r>
                        <a:rPr lang="en-GB" sz="1600" b="0" i="0" u="none" strike="noStrike">
                          <a:solidFill>
                            <a:srgbClr val="000000"/>
                          </a:solidFill>
                          <a:effectLst/>
                          <a:latin typeface="+mn-lt"/>
                        </a:rPr>
                        <a:t>Q4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a:solidFill>
                            <a:srgbClr val="000000"/>
                          </a:solidFill>
                          <a:effectLst/>
                          <a:latin typeface="+mn-lt"/>
                        </a:rPr>
                        <a:t>Implementation of the Dan y Deri development to provide new behaviour that challenges unit</a:t>
                      </a:r>
                    </a:p>
                    <a:p>
                      <a:pPr marL="0" indent="0" algn="l" fontAlgn="t">
                        <a:buFont typeface="Arial" panose="020B0604020202020204" pitchFamily="34" charset="0"/>
                        <a:buNone/>
                      </a:pPr>
                      <a:endParaRPr lang="en-GB" sz="1600" b="0" i="0" u="none" strike="noStrike">
                        <a:solidFill>
                          <a:srgbClr val="000000"/>
                        </a:solidFill>
                        <a:effectLst/>
                        <a:latin typeface="+mn-lt"/>
                      </a:endParaRPr>
                    </a:p>
                    <a:p>
                      <a:pPr marL="285750" indent="-285750" algn="l" fontAlgn="t">
                        <a:buFont typeface="Arial" panose="020B0604020202020204" pitchFamily="34" charset="0"/>
                        <a:buChar char="•"/>
                      </a:pPr>
                      <a:r>
                        <a:rPr lang="en-GB" sz="1600" b="0" i="0" u="none" strike="noStrike">
                          <a:solidFill>
                            <a:srgbClr val="000000"/>
                          </a:solidFill>
                          <a:effectLst/>
                          <a:latin typeface="+mn-lt"/>
                        </a:rPr>
                        <a:t>Progress in implementation of new inpatient service model for Complex Care Units measured by fewer beds.</a:t>
                      </a:r>
                      <a:br>
                        <a:rPr lang="en-GB" sz="1600" b="0" i="0" u="none" strike="noStrike">
                          <a:solidFill>
                            <a:srgbClr val="000000"/>
                          </a:solidFill>
                          <a:effectLst/>
                          <a:latin typeface="+mn-lt"/>
                        </a:rPr>
                      </a:br>
                      <a:br>
                        <a:rPr lang="en-GB" sz="1600" b="0" i="0" u="none" strike="noStrike">
                          <a:solidFill>
                            <a:srgbClr val="000000"/>
                          </a:solidFill>
                          <a:effectLst/>
                          <a:latin typeface="+mn-lt"/>
                        </a:rPr>
                      </a:b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Contract negotiations for commencement of on site work for development of Dan Y Deri</a:t>
                      </a:r>
                    </a:p>
                    <a:p>
                      <a:pPr marL="0" indent="0" algn="l" fontAlgn="t">
                        <a:buFont typeface="Arial" panose="020B0604020202020204" pitchFamily="34" charset="0"/>
                        <a:buNone/>
                      </a:pPr>
                      <a:endParaRPr lang="en-GB" sz="1600" b="0" i="0" u="none" strike="noStrike">
                        <a:solidFill>
                          <a:srgbClr val="000000"/>
                        </a:solidFill>
                        <a:effectLst/>
                        <a:latin typeface="+mn-lt"/>
                      </a:endParaRPr>
                    </a:p>
                    <a:p>
                      <a:pPr marL="0" indent="0" algn="l" fontAlgn="t">
                        <a:buFont typeface="Arial" panose="020B0604020202020204" pitchFamily="34" charset="0"/>
                        <a:buNone/>
                      </a:pPr>
                      <a:r>
                        <a:rPr lang="en-GB" sz="1600" b="0" i="0" u="none" strike="noStrike">
                          <a:solidFill>
                            <a:srgbClr val="000000"/>
                          </a:solidFill>
                          <a:effectLst/>
                          <a:latin typeface="+mn-lt"/>
                        </a:rPr>
                        <a:t>CCU reduction - engagement with staff and staff side.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Enabling works including demolition of Dan Y Deri commences.</a:t>
                      </a:r>
                    </a:p>
                    <a:p>
                      <a:pPr marL="0" indent="0" algn="l" fontAlgn="t">
                        <a:buFont typeface="Arial" panose="020B0604020202020204" pitchFamily="34" charset="0"/>
                        <a:buNone/>
                      </a:pPr>
                      <a:r>
                        <a:rPr lang="en-GB" sz="1600" b="0" i="0" u="none" strike="noStrike">
                          <a:solidFill>
                            <a:srgbClr val="000000"/>
                          </a:solidFill>
                          <a:effectLst/>
                          <a:latin typeface="+mn-lt"/>
                        </a:rPr>
                        <a:t>CCU reduction - Engagement continued. Submit proposals and obtain Board sign off.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Review of timescales and progress for Dan Y Deri Development (estimated completion Sept 2027)</a:t>
                      </a:r>
                    </a:p>
                    <a:p>
                      <a:pPr marL="0" indent="0" algn="l" fontAlgn="t">
                        <a:buFont typeface="Arial" panose="020B0604020202020204" pitchFamily="34" charset="0"/>
                        <a:buNone/>
                      </a:pPr>
                      <a:r>
                        <a:rPr lang="en-GB" sz="1600" b="0" i="0" u="none" strike="noStrike">
                          <a:solidFill>
                            <a:srgbClr val="000000"/>
                          </a:solidFill>
                          <a:effectLst/>
                          <a:latin typeface="+mn-lt"/>
                        </a:rPr>
                        <a:t>CCU reduction - Engagement with Llais and hold public consultation.</a:t>
                      </a:r>
                    </a:p>
                    <a:p>
                      <a:pPr marL="0" indent="0" algn="l" fontAlgn="t">
                        <a:buFont typeface="Arial" panose="020B0604020202020204" pitchFamily="34" charset="0"/>
                        <a:buNone/>
                      </a:pPr>
                      <a:r>
                        <a:rPr lang="en-GB" sz="1600" b="0" i="0" u="none" strike="noStrike">
                          <a:solidFill>
                            <a:srgbClr val="000000"/>
                          </a:solidFill>
                          <a:effectLst/>
                          <a:latin typeface="+mn-lt"/>
                        </a:rPr>
                        <a:t>Respond to consultation.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CCU reduction - start process for closure of units.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90081797"/>
                  </a:ext>
                </a:extLst>
              </a:tr>
            </a:tbl>
          </a:graphicData>
        </a:graphic>
      </p:graphicFrame>
    </p:spTree>
    <p:extLst>
      <p:ext uri="{BB962C8B-B14F-4D97-AF65-F5344CB8AC3E}">
        <p14:creationId xmlns:p14="http://schemas.microsoft.com/office/powerpoint/2010/main" val="39114486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EA609-EADA-3AB4-DECD-9D9EDBEA2B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7CE62A-58D5-DCEB-D05B-B138CE3F781D}"/>
              </a:ext>
            </a:extLst>
          </p:cNvPr>
          <p:cNvSpPr>
            <a:spLocks noGrp="1"/>
          </p:cNvSpPr>
          <p:nvPr>
            <p:ph type="title"/>
          </p:nvPr>
        </p:nvSpPr>
        <p:spPr>
          <a:xfrm>
            <a:off x="642226" y="244524"/>
            <a:ext cx="19316533" cy="685792"/>
          </a:xfrm>
        </p:spPr>
        <p:txBody>
          <a:bodyPr/>
          <a:lstStyle/>
          <a:p>
            <a:r>
              <a:rPr lang="en-US" sz="4001" b="1">
                <a:latin typeface="Aptos" panose="020B0004020202020204" pitchFamily="34" charset="0"/>
              </a:rPr>
              <a:t>Mental Health &amp; Learning Disabilities System Reporting – Off Track Delivery in Q1</a:t>
            </a:r>
            <a:endParaRPr lang="en-US" sz="3199">
              <a:solidFill>
                <a:srgbClr val="FF0000"/>
              </a:solidFill>
            </a:endParaRPr>
          </a:p>
        </p:txBody>
      </p:sp>
      <p:sp>
        <p:nvSpPr>
          <p:cNvPr id="6" name="TextBox 5">
            <a:extLst>
              <a:ext uri="{FF2B5EF4-FFF2-40B4-BE49-F238E27FC236}">
                <a16:creationId xmlns:a16="http://schemas.microsoft.com/office/drawing/2014/main" id="{52C0D911-7329-0421-B321-A0FC51D71D3D}"/>
              </a:ext>
            </a:extLst>
          </p:cNvPr>
          <p:cNvSpPr txBox="1"/>
          <p:nvPr/>
        </p:nvSpPr>
        <p:spPr>
          <a:xfrm>
            <a:off x="406164" y="692575"/>
            <a:ext cx="3238473" cy="369460"/>
          </a:xfrm>
          <a:prstGeom prst="rect">
            <a:avLst/>
          </a:prstGeom>
          <a:noFill/>
        </p:spPr>
        <p:txBody>
          <a:bodyPr wrap="square" rtlCol="0">
            <a:spAutoFit/>
          </a:bodyPr>
          <a:lstStyle/>
          <a:p>
            <a:pPr defTabSz="914413">
              <a:defRPr/>
            </a:pPr>
            <a:r>
              <a:rPr lang="en-GB" sz="1801" b="1">
                <a:solidFill>
                  <a:prstClr val="black"/>
                </a:solidFill>
                <a:latin typeface="Aptos" panose="02110004020202020204"/>
              </a:rPr>
              <a:t>Milestones</a:t>
            </a:r>
          </a:p>
        </p:txBody>
      </p:sp>
      <p:graphicFrame>
        <p:nvGraphicFramePr>
          <p:cNvPr id="5" name="Content Placeholder 4">
            <a:extLst>
              <a:ext uri="{FF2B5EF4-FFF2-40B4-BE49-F238E27FC236}">
                <a16:creationId xmlns:a16="http://schemas.microsoft.com/office/drawing/2014/main" id="{9A3079F6-212A-CBB1-C003-D4EFA8FDE372}"/>
              </a:ext>
            </a:extLst>
          </p:cNvPr>
          <p:cNvGraphicFramePr>
            <a:graphicFrameLocks noGrp="1"/>
          </p:cNvGraphicFramePr>
          <p:nvPr>
            <p:ph idx="1"/>
            <p:extLst>
              <p:ext uri="{D42A27DB-BD31-4B8C-83A1-F6EECF244321}">
                <p14:modId xmlns:p14="http://schemas.microsoft.com/office/powerpoint/2010/main" val="2590186089"/>
              </p:ext>
            </p:extLst>
          </p:nvPr>
        </p:nvGraphicFramePr>
        <p:xfrm>
          <a:off x="266705" y="954512"/>
          <a:ext cx="19692053" cy="10110363"/>
        </p:xfrm>
        <a:graphic>
          <a:graphicData uri="http://schemas.openxmlformats.org/drawingml/2006/table">
            <a:tbl>
              <a:tblPr firstRow="1" bandRow="1"/>
              <a:tblGrid>
                <a:gridCol w="1945162">
                  <a:extLst>
                    <a:ext uri="{9D8B030D-6E8A-4147-A177-3AD203B41FA5}">
                      <a16:colId xmlns:a16="http://schemas.microsoft.com/office/drawing/2014/main" val="898246836"/>
                    </a:ext>
                  </a:extLst>
                </a:gridCol>
                <a:gridCol w="6364796">
                  <a:extLst>
                    <a:ext uri="{9D8B030D-6E8A-4147-A177-3AD203B41FA5}">
                      <a16:colId xmlns:a16="http://schemas.microsoft.com/office/drawing/2014/main" val="3693825817"/>
                    </a:ext>
                  </a:extLst>
                </a:gridCol>
                <a:gridCol w="2860850">
                  <a:extLst>
                    <a:ext uri="{9D8B030D-6E8A-4147-A177-3AD203B41FA5}">
                      <a16:colId xmlns:a16="http://schemas.microsoft.com/office/drawing/2014/main" val="2720375552"/>
                    </a:ext>
                  </a:extLst>
                </a:gridCol>
                <a:gridCol w="2480761">
                  <a:extLst>
                    <a:ext uri="{9D8B030D-6E8A-4147-A177-3AD203B41FA5}">
                      <a16:colId xmlns:a16="http://schemas.microsoft.com/office/drawing/2014/main" val="577018451"/>
                    </a:ext>
                  </a:extLst>
                </a:gridCol>
                <a:gridCol w="2566167">
                  <a:extLst>
                    <a:ext uri="{9D8B030D-6E8A-4147-A177-3AD203B41FA5}">
                      <a16:colId xmlns:a16="http://schemas.microsoft.com/office/drawing/2014/main" val="3207711720"/>
                    </a:ext>
                  </a:extLst>
                </a:gridCol>
                <a:gridCol w="1560515">
                  <a:extLst>
                    <a:ext uri="{9D8B030D-6E8A-4147-A177-3AD203B41FA5}">
                      <a16:colId xmlns:a16="http://schemas.microsoft.com/office/drawing/2014/main" val="115675993"/>
                    </a:ext>
                  </a:extLst>
                </a:gridCol>
                <a:gridCol w="1913802">
                  <a:extLst>
                    <a:ext uri="{9D8B030D-6E8A-4147-A177-3AD203B41FA5}">
                      <a16:colId xmlns:a16="http://schemas.microsoft.com/office/drawing/2014/main" val="2581697613"/>
                    </a:ext>
                  </a:extLst>
                </a:gridCol>
              </a:tblGrid>
              <a:tr h="148469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65530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a:lnSpc>
                          <a:spcPct val="100000"/>
                        </a:lnSpc>
                        <a:spcBef>
                          <a:spcPts val="0"/>
                        </a:spcBef>
                        <a:spcAft>
                          <a:spcPts val="0"/>
                        </a:spcAft>
                        <a:buClrTx/>
                        <a:buSzTx/>
                        <a:buFontTx/>
                        <a:buNone/>
                      </a:pPr>
                      <a:r>
                        <a:rPr lang="en-GB" sz="1500" b="1" kern="0">
                          <a:solidFill>
                            <a:schemeClr val="tx1"/>
                          </a:solidFill>
                          <a:latin typeface="+mn-lt"/>
                        </a:rPr>
                        <a:t>Mental Health Transformation</a:t>
                      </a:r>
                      <a:endParaRPr lang="en-GB" sz="1500" b="1" kern="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a:lnSpc>
                          <a:spcPct val="100000"/>
                        </a:lnSpc>
                        <a:spcBef>
                          <a:spcPts val="0"/>
                        </a:spcBef>
                        <a:spcAft>
                          <a:spcPts val="0"/>
                        </a:spcAft>
                        <a:buNone/>
                      </a:pPr>
                      <a:r>
                        <a:rPr lang="en-GB" sz="1500" b="1" i="0" u="none" strike="noStrike" kern="1200" noProof="0">
                          <a:solidFill>
                            <a:schemeClr val="tx1"/>
                          </a:solidFill>
                          <a:latin typeface="Aptos"/>
                        </a:rPr>
                        <a:t>Implementation of a modern service model with an integrated care pathway </a:t>
                      </a:r>
                      <a:r>
                        <a:rPr lang="en-GB" sz="1500" b="1" i="0" u="none" strike="noStrike" kern="1200" noProof="0">
                          <a:solidFill>
                            <a:schemeClr val="tx1"/>
                          </a:solidFill>
                          <a:latin typeface="Aptos"/>
                          <a:ea typeface="+mn-ea"/>
                          <a:cs typeface="+mn-cs"/>
                        </a:rPr>
                        <a:t>across Mental Health Services for the population </a:t>
                      </a:r>
                      <a:r>
                        <a:rPr lang="en-GB" sz="1500" b="1" i="0" u="none" strike="noStrike" kern="1200" noProof="0">
                          <a:solidFill>
                            <a:schemeClr val="tx1"/>
                          </a:solidFill>
                          <a:latin typeface="Aptos"/>
                        </a:rPr>
                        <a:t>of Swansea and Neath Port Talbot, following the Stepped Care 2.0 model and in alignment with evidence-based best practice</a:t>
                      </a:r>
                      <a:endParaRPr lang="en-US" sz="1500">
                        <a:solidFill>
                          <a:schemeClr val="tx1"/>
                        </a:solidFill>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indent="0" algn="l">
                        <a:lnSpc>
                          <a:spcPct val="115000"/>
                        </a:lnSpc>
                        <a:spcAft>
                          <a:spcPts val="800"/>
                        </a:spcAft>
                        <a:buFont typeface="Arial" panose="020B0604020202020204" pitchFamily="34" charset="0"/>
                        <a:buNone/>
                      </a:pPr>
                      <a:r>
                        <a:rPr lang="en-GB" sz="1500" b="0" i="0" u="none" strike="noStrike" kern="100" noProof="0" dirty="0">
                          <a:solidFill>
                            <a:schemeClr val="tx1"/>
                          </a:solidFill>
                          <a:effectLst/>
                          <a:latin typeface="Aptos"/>
                          <a:ea typeface="Aptos" panose="020B0004020202020204" pitchFamily="34" charset="0"/>
                          <a:cs typeface="Times New Roman"/>
                        </a:rPr>
                        <a:t>Develop and agree model</a:t>
                      </a:r>
                      <a:endParaRPr lang="en-GB" sz="1500" b="0" kern="100" dirty="0">
                        <a:solidFill>
                          <a:schemeClr val="tx1"/>
                        </a:solidFill>
                        <a:effectLst/>
                        <a:latin typeface="+mn-lt"/>
                        <a:ea typeface="Aptos" panose="020B0004020202020204" pitchFamily="34" charset="0"/>
                        <a:cs typeface="Times New Roman"/>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500">
                          <a:solidFill>
                            <a:schemeClr val="tx1"/>
                          </a:solidFill>
                          <a:latin typeface="+mn-lt"/>
                        </a:rPr>
                        <a:t>Model is still being worked through via the service redesign workstream.</a:t>
                      </a:r>
                      <a:endParaRPr lang="en-GB" sz="1500" dirty="0">
                        <a:solidFill>
                          <a:schemeClr val="tx1"/>
                        </a:solidFill>
                        <a:latin typeface="+mn-lt"/>
                      </a:endParaRPr>
                    </a:p>
                    <a:p>
                      <a:pPr lvl="0" algn="l">
                        <a:buNone/>
                      </a:pPr>
                      <a:r>
                        <a:rPr lang="en-GB" sz="1500">
                          <a:solidFill>
                            <a:schemeClr val="tx1"/>
                          </a:solidFill>
                          <a:latin typeface="+mn-lt"/>
                        </a:rPr>
                        <a:t>Further discussion taking place with RPB about regional involvement in the service redesign aspect</a:t>
                      </a:r>
                      <a:endParaRPr lang="en-GB" sz="150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500" kern="1200">
                          <a:solidFill>
                            <a:schemeClr val="tx1"/>
                          </a:solidFill>
                          <a:effectLst/>
                          <a:latin typeface="+mn-lt"/>
                          <a:ea typeface="+mn-ea"/>
                          <a:cs typeface="+mn-cs"/>
                        </a:rPr>
                        <a:t>Neighbourhood model has been presented to Transformation Project Board initially but will need further consideration with RPB structures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500">
                          <a:solidFill>
                            <a:schemeClr val="tx1"/>
                          </a:solidFill>
                          <a:latin typeface="+mn-lt"/>
                        </a:rPr>
                        <a:t>Q2</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500">
                          <a:solidFill>
                            <a:schemeClr val="tx1"/>
                          </a:solidFill>
                          <a:latin typeface="+mn-lt"/>
                        </a:rPr>
                        <a:t>None</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85491693"/>
                  </a:ext>
                </a:extLst>
              </a:tr>
              <a:tr h="2083463">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b="1" kern="0">
                          <a:solidFill>
                            <a:schemeClr val="tx1"/>
                          </a:solidFill>
                          <a:latin typeface="+mn-lt"/>
                        </a:rPr>
                        <a:t>Improvements to digital infrastructure </a:t>
                      </a:r>
                      <a:endParaRPr lang="en-GB" sz="1500" b="1" kern="0" dirty="0">
                        <a:solidFill>
                          <a:schemeClr val="tx1"/>
                        </a:solidFill>
                        <a:latin typeface="+mn-lt"/>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500" b="1" kern="0" dirty="0">
                        <a:solidFill>
                          <a:schemeClr val="tx1"/>
                        </a:solidFill>
                        <a:latin typeface="+mn-lt"/>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500" b="1" kern="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500" b="1" kern="1200" dirty="0">
                          <a:solidFill>
                            <a:schemeClr val="tx1"/>
                          </a:solidFill>
                          <a:latin typeface="+mn-lt"/>
                        </a:rPr>
                        <a:t> Implementation of </a:t>
                      </a:r>
                      <a:r>
                        <a:rPr lang="en-GB" sz="1500" b="1" kern="1200" dirty="0" err="1">
                          <a:solidFill>
                            <a:schemeClr val="tx1"/>
                          </a:solidFill>
                          <a:latin typeface="+mn-lt"/>
                        </a:rPr>
                        <a:t>ReQol</a:t>
                      </a:r>
                      <a:r>
                        <a:rPr lang="en-GB" sz="1500" b="1" kern="1200" dirty="0">
                          <a:solidFill>
                            <a:schemeClr val="tx1"/>
                          </a:solidFill>
                          <a:latin typeface="+mn-lt"/>
                        </a:rPr>
                        <a:t> (Recovery Quality of Life), part of the outcome measures framework for Wales to use across Adult and Older Adult MH services </a:t>
                      </a:r>
                    </a:p>
                    <a:p>
                      <a:pPr marL="0" marR="0" lvl="0" indent="0" algn="l" rtl="0" eaLnBrk="1" fontAlgn="auto" latinLnBrk="0" hangingPunct="1">
                        <a:lnSpc>
                          <a:spcPct val="100000"/>
                        </a:lnSpc>
                        <a:spcBef>
                          <a:spcPts val="0"/>
                        </a:spcBef>
                        <a:spcAft>
                          <a:spcPts val="0"/>
                        </a:spcAft>
                        <a:buClrTx/>
                        <a:buSzTx/>
                        <a:buFontTx/>
                        <a:buNone/>
                      </a:pPr>
                      <a:endParaRPr lang="en-GB" sz="1500" b="1" kern="120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a:lnSpc>
                          <a:spcPct val="115000"/>
                        </a:lnSpc>
                        <a:spcAft>
                          <a:spcPts val="800"/>
                        </a:spcAft>
                        <a:buFont typeface="Arial" panose="020B0604020202020204" pitchFamily="34" charset="0"/>
                        <a:buNone/>
                      </a:pPr>
                      <a:r>
                        <a:rPr lang="en-GB" sz="1500" b="0" kern="100" dirty="0">
                          <a:solidFill>
                            <a:schemeClr val="tx1"/>
                          </a:solidFill>
                          <a:effectLst/>
                          <a:latin typeface="+mn-lt"/>
                          <a:ea typeface="+mn-ea"/>
                          <a:cs typeface="Times New Roman"/>
                        </a:rPr>
                        <a:t>Embed and Roll Out of </a:t>
                      </a:r>
                      <a:r>
                        <a:rPr lang="en-GB" sz="1500" b="0" kern="100" dirty="0" err="1">
                          <a:solidFill>
                            <a:schemeClr val="tx1"/>
                          </a:solidFill>
                          <a:effectLst/>
                          <a:latin typeface="+mn-lt"/>
                          <a:ea typeface="+mn-ea"/>
                          <a:cs typeface="Times New Roman"/>
                        </a:rPr>
                        <a:t>ReQol</a:t>
                      </a:r>
                      <a:r>
                        <a:rPr lang="en-GB" sz="1500" b="0" kern="100" dirty="0">
                          <a:solidFill>
                            <a:schemeClr val="tx1"/>
                          </a:solidFill>
                          <a:effectLst/>
                          <a:latin typeface="+mn-lt"/>
                          <a:ea typeface="+mn-ea"/>
                          <a:cs typeface="Times New Roman"/>
                        </a:rPr>
                        <a:t> across inpatient wards and ensure consistent data reporting. Training still been rolled out across service group. Some services have implemented</a:t>
                      </a:r>
                      <a:endParaRPr lang="en-GB" sz="1500" b="0" kern="100" dirty="0">
                        <a:solidFill>
                          <a:schemeClr val="tx1"/>
                        </a:solidFill>
                        <a:effectLst/>
                        <a:latin typeface="+mn-lt"/>
                        <a:ea typeface="Aptos" panose="020B0004020202020204" pitchFamily="34" charset="0"/>
                        <a:cs typeface="Times New Roman"/>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500">
                          <a:solidFill>
                            <a:schemeClr val="tx1"/>
                          </a:solidFill>
                          <a:latin typeface="+mn-lt"/>
                        </a:rPr>
                        <a:t>Q1 milestone is essentially an interim measure (paper collection)</a:t>
                      </a:r>
                      <a:endParaRPr lang="en-GB" sz="150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kern="1200">
                          <a:solidFill>
                            <a:schemeClr val="tx1"/>
                          </a:solidFill>
                          <a:effectLst/>
                          <a:latin typeface="+mn-lt"/>
                          <a:ea typeface="+mn-ea"/>
                          <a:cs typeface="+mn-cs"/>
                        </a:rPr>
                        <a:t>Await external bodies to complete the necessary integrations prior to digital collections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500">
                          <a:solidFill>
                            <a:schemeClr val="tx1"/>
                          </a:solidFill>
                          <a:latin typeface="+mn-lt"/>
                        </a:rPr>
                        <a:t>Q2</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500">
                          <a:solidFill>
                            <a:schemeClr val="tx1"/>
                          </a:solidFill>
                          <a:latin typeface="+mn-lt"/>
                        </a:rPr>
                        <a:t>n/a</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02359147"/>
                  </a:ext>
                </a:extLst>
              </a:tr>
              <a:tr h="1638573">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500" b="1" kern="1200">
                          <a:solidFill>
                            <a:schemeClr val="tx1"/>
                          </a:solidFill>
                          <a:latin typeface="+mn-lt"/>
                          <a:ea typeface="+mn-ea"/>
                          <a:cs typeface="+mn-cs"/>
                        </a:rPr>
                        <a:t>Caswell Clinic</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GB" sz="1500" b="1" kern="1200">
                          <a:solidFill>
                            <a:schemeClr val="tx1"/>
                          </a:solidFill>
                          <a:latin typeface="+mn-lt"/>
                          <a:ea typeface="+mn-ea"/>
                          <a:cs typeface="+mn-cs"/>
                        </a:rPr>
                        <a:t>BJC scrutiny and capital funding approval required from Welsh Government.</a:t>
                      </a:r>
                      <a:br>
                        <a:rPr lang="en-GB" sz="1500" b="1" kern="1200" dirty="0">
                          <a:solidFill>
                            <a:srgbClr val="000000"/>
                          </a:solidFill>
                          <a:latin typeface="+mn-lt"/>
                          <a:ea typeface="+mn-ea"/>
                          <a:cs typeface="+mn-cs"/>
                        </a:rPr>
                      </a:br>
                      <a:endParaRPr lang="en-GB" sz="1500" b="1" kern="1200" dirty="0">
                        <a:solidFill>
                          <a:srgbClr val="000000"/>
                        </a:solidFill>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a:lnSpc>
                          <a:spcPct val="115000"/>
                        </a:lnSpc>
                        <a:spcAft>
                          <a:spcPts val="800"/>
                        </a:spcAft>
                        <a:buFont typeface="Arial" panose="020B0604020202020204" pitchFamily="34" charset="0"/>
                        <a:buNone/>
                      </a:pPr>
                      <a:r>
                        <a:rPr lang="en-GB" sz="1500" b="0" kern="100">
                          <a:solidFill>
                            <a:schemeClr val="tx1"/>
                          </a:solidFill>
                          <a:effectLst/>
                          <a:latin typeface="+mn-lt"/>
                          <a:ea typeface="Aptos" panose="020B0004020202020204" pitchFamily="34" charset="0"/>
                          <a:cs typeface="Times New Roman"/>
                        </a:rPr>
                        <a:t>Submitted in Qtr1 but not accepted</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500">
                          <a:solidFill>
                            <a:schemeClr val="tx1"/>
                          </a:solidFill>
                          <a:latin typeface="+mn-lt"/>
                        </a:rPr>
                        <a:t>Queries received from Welsh Government in relation to the BJC. Further delay caused by absence of independent cost advisor. </a:t>
                      </a:r>
                      <a:endParaRPr lang="en-GB" sz="150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kern="1200">
                          <a:solidFill>
                            <a:schemeClr val="tx1"/>
                          </a:solidFill>
                          <a:effectLst/>
                          <a:latin typeface="+mn-lt"/>
                          <a:ea typeface="+mn-ea"/>
                          <a:cs typeface="+mn-cs"/>
                        </a:rPr>
                        <a:t>Capital Planning working through these queries.  Alternative cost advisor being sought.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500">
                          <a:solidFill>
                            <a:schemeClr val="tx1"/>
                          </a:solidFill>
                          <a:latin typeface="+mn-lt"/>
                        </a:rPr>
                        <a:t>Q2</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500">
                          <a:solidFill>
                            <a:schemeClr val="tx1"/>
                          </a:solidFill>
                          <a:latin typeface="+mn-lt"/>
                        </a:rPr>
                        <a:t>none</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96874943"/>
                  </a:ext>
                </a:extLst>
              </a:tr>
              <a:tr h="1117272">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500" b="1" kern="1200">
                          <a:solidFill>
                            <a:schemeClr val="tx1"/>
                          </a:solidFill>
                          <a:latin typeface="+mn-lt"/>
                          <a:ea typeface="+mn-ea"/>
                          <a:cs typeface="+mn-cs"/>
                        </a:rPr>
                        <a:t>Caswell Clinic</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GB" sz="1500" b="1" kern="1200">
                          <a:solidFill>
                            <a:schemeClr val="tx1"/>
                          </a:solidFill>
                          <a:latin typeface="+mn-lt"/>
                          <a:ea typeface="+mn-ea"/>
                          <a:cs typeface="+mn-cs"/>
                        </a:rPr>
                        <a:t>Commence operational planning with capital planning and contractors to undertake the work in a live ward environment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a:lnSpc>
                          <a:spcPct val="115000"/>
                        </a:lnSpc>
                        <a:spcAft>
                          <a:spcPts val="800"/>
                        </a:spcAft>
                        <a:buFont typeface="Arial" panose="020B0604020202020204" pitchFamily="34" charset="0"/>
                        <a:buNone/>
                      </a:pPr>
                      <a:r>
                        <a:rPr lang="en-GB" sz="1500" b="0" kern="100">
                          <a:solidFill>
                            <a:schemeClr val="tx1"/>
                          </a:solidFill>
                          <a:effectLst/>
                          <a:latin typeface="+mn-lt"/>
                          <a:ea typeface="Aptos" panose="020B0004020202020204" pitchFamily="34" charset="0"/>
                          <a:cs typeface="Times New Roman"/>
                        </a:rPr>
                        <a:t>Operational planning of service delivery whilst building work is in progress. </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500">
                          <a:solidFill>
                            <a:schemeClr val="tx1"/>
                          </a:solidFill>
                          <a:latin typeface="+mn-lt"/>
                        </a:rPr>
                        <a:t>Require approved BJC before commencing this detailed preparatory work. </a:t>
                      </a:r>
                      <a:endParaRPr lang="en-GB" sz="150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kern="1200">
                          <a:solidFill>
                            <a:schemeClr val="tx1"/>
                          </a:solidFill>
                          <a:effectLst/>
                          <a:latin typeface="+mn-lt"/>
                          <a:ea typeface="+mn-ea"/>
                          <a:cs typeface="+mn-cs"/>
                        </a:rPr>
                        <a:t>n/a</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500">
                          <a:solidFill>
                            <a:schemeClr val="tx1"/>
                          </a:solidFill>
                          <a:latin typeface="+mn-lt"/>
                        </a:rPr>
                        <a:t>Q2</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60790850"/>
                  </a:ext>
                </a:extLst>
              </a:tr>
              <a:tr h="1377922">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500" b="1" kern="1200">
                          <a:solidFill>
                            <a:schemeClr val="tx1"/>
                          </a:solidFill>
                          <a:latin typeface="+mn-lt"/>
                          <a:ea typeface="+mn-ea"/>
                          <a:cs typeface="+mn-cs"/>
                        </a:rPr>
                        <a:t>Caswell Clinic</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defTabSz="554492" rtl="0" eaLnBrk="1" fontAlgn="t" latinLnBrk="0" hangingPunct="1">
                        <a:buFont typeface="Arial" panose="020B0604020202020204" pitchFamily="34" charset="0"/>
                        <a:buNone/>
                      </a:pPr>
                      <a:r>
                        <a:rPr lang="en-GB" sz="1500" b="1" kern="1200">
                          <a:solidFill>
                            <a:schemeClr val="tx1"/>
                          </a:solidFill>
                          <a:latin typeface="+mn-lt"/>
                          <a:ea typeface="+mn-ea"/>
                          <a:cs typeface="+mn-cs"/>
                        </a:rPr>
                        <a:t>Commence building of the HDU facility on Cardigan Ward.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a:lnSpc>
                          <a:spcPct val="115000"/>
                        </a:lnSpc>
                        <a:spcAft>
                          <a:spcPts val="800"/>
                        </a:spcAft>
                        <a:buFont typeface="Arial" panose="020B0604020202020204" pitchFamily="34" charset="0"/>
                        <a:buNone/>
                      </a:pPr>
                      <a:r>
                        <a:rPr lang="en-GB" sz="1500" b="0" kern="100">
                          <a:solidFill>
                            <a:schemeClr val="tx1"/>
                          </a:solidFill>
                          <a:effectLst/>
                          <a:latin typeface="+mn-lt"/>
                          <a:ea typeface="Aptos" panose="020B0004020202020204" pitchFamily="34" charset="0"/>
                          <a:cs typeface="Times New Roman"/>
                        </a:rPr>
                        <a:t>Building work of the first HDU facility on Cardigan Ward</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500">
                          <a:solidFill>
                            <a:schemeClr val="tx1"/>
                          </a:solidFill>
                          <a:latin typeface="+mn-lt"/>
                        </a:rPr>
                        <a:t>Require approved BJC before commencing this detailed preparatory work. </a:t>
                      </a:r>
                      <a:endParaRPr lang="en-GB" sz="1500" dirty="0">
                        <a:solidFill>
                          <a:schemeClr val="tx1"/>
                        </a:solidFill>
                        <a:latin typeface="+mn-lt"/>
                      </a:endParaRPr>
                    </a:p>
                    <a:p>
                      <a:pPr algn="l"/>
                      <a:endParaRPr lang="en-GB" sz="150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kern="1200">
                          <a:solidFill>
                            <a:schemeClr val="tx1"/>
                          </a:solidFill>
                          <a:effectLst/>
                          <a:latin typeface="+mn-lt"/>
                          <a:ea typeface="+mn-ea"/>
                          <a:cs typeface="+mn-cs"/>
                        </a:rPr>
                        <a:t>n/a</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500">
                          <a:solidFill>
                            <a:schemeClr val="tx1"/>
                          </a:solidFill>
                          <a:latin typeface="+mn-lt"/>
                        </a:rPr>
                        <a:t>Q2</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27607897"/>
                  </a:ext>
                </a:extLst>
              </a:tr>
              <a:tr h="666457">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500" b="1" kern="1200" dirty="0">
                          <a:solidFill>
                            <a:schemeClr val="tx1"/>
                          </a:solidFill>
                          <a:latin typeface="+mn-lt"/>
                          <a:ea typeface="+mn-ea"/>
                          <a:cs typeface="+mn-cs"/>
                        </a:rPr>
                        <a:t>Caswell Clinic</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defTabSz="554492" rtl="0" eaLnBrk="1" fontAlgn="t" latinLnBrk="0" hangingPunct="1">
                        <a:buFont typeface="Arial" panose="020B0604020202020204" pitchFamily="34" charset="0"/>
                        <a:buNone/>
                      </a:pPr>
                      <a:r>
                        <a:rPr lang="en-GB" sz="1500" b="1" kern="1200">
                          <a:solidFill>
                            <a:schemeClr val="tx1"/>
                          </a:solidFill>
                          <a:latin typeface="+mn-lt"/>
                          <a:ea typeface="+mn-ea"/>
                          <a:cs typeface="+mn-cs"/>
                        </a:rPr>
                        <a:t>Full commissioning of the HDU facility for patient use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a:lnSpc>
                          <a:spcPct val="115000"/>
                        </a:lnSpc>
                        <a:spcAft>
                          <a:spcPts val="800"/>
                        </a:spcAft>
                        <a:buFont typeface="Arial" panose="020B0604020202020204" pitchFamily="34" charset="0"/>
                        <a:buNone/>
                      </a:pPr>
                      <a:r>
                        <a:rPr lang="en-GB" sz="1500" b="0" kern="100" dirty="0">
                          <a:solidFill>
                            <a:schemeClr val="tx1"/>
                          </a:solidFill>
                          <a:effectLst/>
                          <a:latin typeface="+mn-lt"/>
                          <a:ea typeface="Aptos" panose="020B0004020202020204" pitchFamily="34" charset="0"/>
                          <a:cs typeface="Times New Roman"/>
                        </a:rPr>
                        <a:t>All building work complete </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500">
                          <a:solidFill>
                            <a:schemeClr val="tx1"/>
                          </a:solidFill>
                          <a:latin typeface="+mn-lt"/>
                        </a:rPr>
                        <a:t>As above</a:t>
                      </a:r>
                      <a:endParaRPr lang="en-GB" sz="1500" dirty="0">
                        <a:solidFill>
                          <a:schemeClr val="tx1"/>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kern="1200">
                          <a:solidFill>
                            <a:schemeClr val="tx1"/>
                          </a:solidFill>
                          <a:effectLst/>
                          <a:latin typeface="+mn-lt"/>
                          <a:ea typeface="+mn-ea"/>
                          <a:cs typeface="+mn-cs"/>
                        </a:rPr>
                        <a:t>n/a</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r>
                        <a:rPr lang="en-GB" sz="1500">
                          <a:solidFill>
                            <a:schemeClr val="tx1"/>
                          </a:solidFill>
                          <a:latin typeface="+mn-lt"/>
                        </a:rPr>
                        <a:t>2027/28</a:t>
                      </a:r>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endParaRPr lang="en-GB" sz="15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01933776"/>
                  </a:ext>
                </a:extLst>
              </a:tr>
            </a:tbl>
          </a:graphicData>
        </a:graphic>
      </p:graphicFrame>
    </p:spTree>
    <p:extLst>
      <p:ext uri="{BB962C8B-B14F-4D97-AF65-F5344CB8AC3E}">
        <p14:creationId xmlns:p14="http://schemas.microsoft.com/office/powerpoint/2010/main" val="1012549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FDBEE-8684-969A-C972-9F2301687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F1965-1BDA-CD79-C7F4-F70018322E58}"/>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Mental Health &amp; Learning Disabilities System Performance</a:t>
            </a:r>
            <a:endParaRPr lang="en-US" sz="2399" dirty="0">
              <a:solidFill>
                <a:srgbClr val="FF0000"/>
              </a:solidFill>
            </a:endParaRPr>
          </a:p>
        </p:txBody>
      </p:sp>
      <p:graphicFrame>
        <p:nvGraphicFramePr>
          <p:cNvPr id="9" name="Content Placeholder 8">
            <a:extLst>
              <a:ext uri="{FF2B5EF4-FFF2-40B4-BE49-F238E27FC236}">
                <a16:creationId xmlns:a16="http://schemas.microsoft.com/office/drawing/2014/main" id="{2B2218B1-D261-22B1-6CF6-1BEE50B014B2}"/>
              </a:ext>
            </a:extLst>
          </p:cNvPr>
          <p:cNvGraphicFramePr>
            <a:graphicFrameLocks noGrp="1"/>
          </p:cNvGraphicFramePr>
          <p:nvPr>
            <p:ph idx="1"/>
            <p:extLst>
              <p:ext uri="{D42A27DB-BD31-4B8C-83A1-F6EECF244321}">
                <p14:modId xmlns:p14="http://schemas.microsoft.com/office/powerpoint/2010/main" val="2102954102"/>
              </p:ext>
            </p:extLst>
          </p:nvPr>
        </p:nvGraphicFramePr>
        <p:xfrm>
          <a:off x="375528" y="1616111"/>
          <a:ext cx="19507456" cy="5057468"/>
        </p:xfrm>
        <a:graphic>
          <a:graphicData uri="http://schemas.openxmlformats.org/drawingml/2006/table">
            <a:tbl>
              <a:tblPr>
                <a:tableStyleId>{5C22544A-7EE6-4342-B048-85BDC9FD1C3A}</a:tableStyleId>
              </a:tblPr>
              <a:tblGrid>
                <a:gridCol w="3059972">
                  <a:extLst>
                    <a:ext uri="{9D8B030D-6E8A-4147-A177-3AD203B41FA5}">
                      <a16:colId xmlns:a16="http://schemas.microsoft.com/office/drawing/2014/main" val="4259444906"/>
                    </a:ext>
                  </a:extLst>
                </a:gridCol>
                <a:gridCol w="3059972">
                  <a:extLst>
                    <a:ext uri="{9D8B030D-6E8A-4147-A177-3AD203B41FA5}">
                      <a16:colId xmlns:a16="http://schemas.microsoft.com/office/drawing/2014/main" val="1511555986"/>
                    </a:ext>
                  </a:extLst>
                </a:gridCol>
                <a:gridCol w="967617">
                  <a:extLst>
                    <a:ext uri="{9D8B030D-6E8A-4147-A177-3AD203B41FA5}">
                      <a16:colId xmlns:a16="http://schemas.microsoft.com/office/drawing/2014/main" val="1863039313"/>
                    </a:ext>
                  </a:extLst>
                </a:gridCol>
                <a:gridCol w="827993">
                  <a:extLst>
                    <a:ext uri="{9D8B030D-6E8A-4147-A177-3AD203B41FA5}">
                      <a16:colId xmlns:a16="http://schemas.microsoft.com/office/drawing/2014/main" val="1624553721"/>
                    </a:ext>
                  </a:extLst>
                </a:gridCol>
                <a:gridCol w="827993">
                  <a:extLst>
                    <a:ext uri="{9D8B030D-6E8A-4147-A177-3AD203B41FA5}">
                      <a16:colId xmlns:a16="http://schemas.microsoft.com/office/drawing/2014/main" val="1078120852"/>
                    </a:ext>
                  </a:extLst>
                </a:gridCol>
                <a:gridCol w="827993">
                  <a:extLst>
                    <a:ext uri="{9D8B030D-6E8A-4147-A177-3AD203B41FA5}">
                      <a16:colId xmlns:a16="http://schemas.microsoft.com/office/drawing/2014/main" val="1901379181"/>
                    </a:ext>
                  </a:extLst>
                </a:gridCol>
                <a:gridCol w="827993">
                  <a:extLst>
                    <a:ext uri="{9D8B030D-6E8A-4147-A177-3AD203B41FA5}">
                      <a16:colId xmlns:a16="http://schemas.microsoft.com/office/drawing/2014/main" val="135041459"/>
                    </a:ext>
                  </a:extLst>
                </a:gridCol>
                <a:gridCol w="827993">
                  <a:extLst>
                    <a:ext uri="{9D8B030D-6E8A-4147-A177-3AD203B41FA5}">
                      <a16:colId xmlns:a16="http://schemas.microsoft.com/office/drawing/2014/main" val="1209681417"/>
                    </a:ext>
                  </a:extLst>
                </a:gridCol>
                <a:gridCol w="827993">
                  <a:extLst>
                    <a:ext uri="{9D8B030D-6E8A-4147-A177-3AD203B41FA5}">
                      <a16:colId xmlns:a16="http://schemas.microsoft.com/office/drawing/2014/main" val="1765027450"/>
                    </a:ext>
                  </a:extLst>
                </a:gridCol>
                <a:gridCol w="827993">
                  <a:extLst>
                    <a:ext uri="{9D8B030D-6E8A-4147-A177-3AD203B41FA5}">
                      <a16:colId xmlns:a16="http://schemas.microsoft.com/office/drawing/2014/main" val="488917505"/>
                    </a:ext>
                  </a:extLst>
                </a:gridCol>
                <a:gridCol w="827993">
                  <a:extLst>
                    <a:ext uri="{9D8B030D-6E8A-4147-A177-3AD203B41FA5}">
                      <a16:colId xmlns:a16="http://schemas.microsoft.com/office/drawing/2014/main" val="389321934"/>
                    </a:ext>
                  </a:extLst>
                </a:gridCol>
                <a:gridCol w="827993">
                  <a:extLst>
                    <a:ext uri="{9D8B030D-6E8A-4147-A177-3AD203B41FA5}">
                      <a16:colId xmlns:a16="http://schemas.microsoft.com/office/drawing/2014/main" val="2720117360"/>
                    </a:ext>
                  </a:extLst>
                </a:gridCol>
                <a:gridCol w="827993">
                  <a:extLst>
                    <a:ext uri="{9D8B030D-6E8A-4147-A177-3AD203B41FA5}">
                      <a16:colId xmlns:a16="http://schemas.microsoft.com/office/drawing/2014/main" val="803176277"/>
                    </a:ext>
                  </a:extLst>
                </a:gridCol>
                <a:gridCol w="827993">
                  <a:extLst>
                    <a:ext uri="{9D8B030D-6E8A-4147-A177-3AD203B41FA5}">
                      <a16:colId xmlns:a16="http://schemas.microsoft.com/office/drawing/2014/main" val="3311120608"/>
                    </a:ext>
                  </a:extLst>
                </a:gridCol>
                <a:gridCol w="827993">
                  <a:extLst>
                    <a:ext uri="{9D8B030D-6E8A-4147-A177-3AD203B41FA5}">
                      <a16:colId xmlns:a16="http://schemas.microsoft.com/office/drawing/2014/main" val="3713660141"/>
                    </a:ext>
                  </a:extLst>
                </a:gridCol>
                <a:gridCol w="827993">
                  <a:extLst>
                    <a:ext uri="{9D8B030D-6E8A-4147-A177-3AD203B41FA5}">
                      <a16:colId xmlns:a16="http://schemas.microsoft.com/office/drawing/2014/main" val="2242155554"/>
                    </a:ext>
                  </a:extLst>
                </a:gridCol>
                <a:gridCol w="827993">
                  <a:extLst>
                    <a:ext uri="{9D8B030D-6E8A-4147-A177-3AD203B41FA5}">
                      <a16:colId xmlns:a16="http://schemas.microsoft.com/office/drawing/2014/main" val="75683760"/>
                    </a:ext>
                  </a:extLst>
                </a:gridCol>
                <a:gridCol w="827993">
                  <a:extLst>
                    <a:ext uri="{9D8B030D-6E8A-4147-A177-3AD203B41FA5}">
                      <a16:colId xmlns:a16="http://schemas.microsoft.com/office/drawing/2014/main" val="1440697152"/>
                    </a:ext>
                  </a:extLst>
                </a:gridCol>
              </a:tblGrid>
              <a:tr h="405346">
                <a:tc rowSpan="3">
                  <a:txBody>
                    <a:bodyPr/>
                    <a:lstStyle/>
                    <a:p>
                      <a:pPr algn="ctr" fontAlgn="ctr">
                        <a:buNone/>
                      </a:pPr>
                      <a:r>
                        <a:rPr lang="en-GB" sz="1600" b="1" u="none" strike="noStrike" dirty="0">
                          <a:solidFill>
                            <a:schemeClr val="bg1"/>
                          </a:solidFill>
                          <a:effectLst/>
                          <a:latin typeface="Aptos" panose="020B0004020202020204" pitchFamily="34" charset="0"/>
                        </a:rPr>
                        <a:t>WG Delivery Expectation or Performance Metric</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rowSpan="3">
                  <a:txBody>
                    <a:bodyPr/>
                    <a:lstStyle/>
                    <a:p>
                      <a:pPr algn="ctr" fontAlgn="ctr">
                        <a:buNone/>
                      </a:pPr>
                      <a:r>
                        <a:rPr lang="en-GB" sz="1600" b="1" i="0" u="none" strike="noStrike" dirty="0">
                          <a:solidFill>
                            <a:schemeClr val="bg1"/>
                          </a:solidFill>
                          <a:effectLst/>
                          <a:latin typeface="Aptos" panose="020B0004020202020204" pitchFamily="34" charset="0"/>
                        </a:rPr>
                        <a:t>SBU Commitment 26/27</a:t>
                      </a: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row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Aptos" panose="020B0004020202020204" pitchFamily="34" charset="0"/>
                        </a:rPr>
                        <a:t>Baseline position 25/26</a:t>
                      </a:r>
                      <a:endParaRPr lang="en-GB" sz="1600" b="1" i="0" u="none" strike="noStrike" dirty="0">
                        <a:solidFill>
                          <a:schemeClr val="bg1"/>
                        </a:solidFill>
                        <a:effectLst/>
                        <a:latin typeface="Aptos" panose="020B0004020202020204" pitchFamily="34" charset="0"/>
                      </a:endParaRPr>
                    </a:p>
                    <a:p>
                      <a:pPr algn="ctr" fontAlgn="ctr">
                        <a:buNone/>
                      </a:pP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gridSpan="12">
                  <a:txBody>
                    <a:bodyPr/>
                    <a:lstStyle/>
                    <a:p>
                      <a:pPr algn="ctr" fontAlgn="b">
                        <a:buNone/>
                      </a:pPr>
                      <a:r>
                        <a:rPr lang="en-GB" sz="1600" b="1" u="none" strike="noStrike" dirty="0">
                          <a:solidFill>
                            <a:schemeClr val="bg1"/>
                          </a:solidFill>
                          <a:effectLst/>
                        </a:rPr>
                        <a:t>Performance Trajectories 26/27</a:t>
                      </a:r>
                      <a:endParaRPr lang="en-GB" sz="1600" b="1" i="0" u="none" strike="noStrike" dirty="0">
                        <a:solidFill>
                          <a:schemeClr val="bg1"/>
                        </a:solidFill>
                        <a:effectLst/>
                        <a:latin typeface="Aptos Display" panose="020B0004020202020204" pitchFamily="34" charset="0"/>
                      </a:endParaRPr>
                    </a:p>
                  </a:txBody>
                  <a:tcPr marL="6351" marR="6351" marT="6351" marB="0" anchor="b">
                    <a:solidFill>
                      <a:schemeClr val="tx2">
                        <a:lumMod val="75000"/>
                        <a:lumOff val="2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fontAlgn="b">
                        <a:buNone/>
                      </a:pPr>
                      <a:r>
                        <a:rPr lang="en-GB" sz="1600" b="1" i="0" u="none" strike="noStrike" dirty="0">
                          <a:solidFill>
                            <a:schemeClr val="tx1"/>
                          </a:solidFill>
                          <a:effectLst/>
                          <a:latin typeface="Aptos Display" panose="020B0004020202020204" pitchFamily="34" charset="0"/>
                        </a:rPr>
                        <a:t>Actual Data </a:t>
                      </a:r>
                    </a:p>
                  </a:txBody>
                  <a:tcPr marL="6351" marR="6351" marT="6351" marB="0" anchor="b">
                    <a:solidFill>
                      <a:schemeClr val="tx2">
                        <a:lumMod val="25000"/>
                        <a:lumOff val="75000"/>
                      </a:schemeClr>
                    </a:solidFill>
                  </a:tcPr>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extLst>
                  <a:ext uri="{0D108BD9-81ED-4DB2-BD59-A6C34878D82A}">
                    <a16:rowId xmlns:a16="http://schemas.microsoft.com/office/drawing/2014/main" val="3330704652"/>
                  </a:ext>
                </a:extLst>
              </a:tr>
              <a:tr h="259264">
                <a:tc vMerge="1">
                  <a:txBody>
                    <a:bodyPr/>
                    <a:lstStyle/>
                    <a:p>
                      <a:endParaRPr lang="en-GB"/>
                    </a:p>
                  </a:txBody>
                  <a:tcPr/>
                </a:tc>
                <a:tc vMerge="1">
                  <a:txBody>
                    <a:bodyPr/>
                    <a:lstStyle/>
                    <a:p>
                      <a:endParaRPr lang="en-GB"/>
                    </a:p>
                  </a:txBody>
                  <a:tcPr/>
                </a:tc>
                <a:tc v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Q1</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Q2</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Q3</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Q4</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tx1"/>
                          </a:solidFill>
                          <a:effectLst/>
                          <a:latin typeface="Aptos" panose="020B0004020202020204" pitchFamily="34" charset="0"/>
                        </a:rPr>
                        <a:t>Q1</a:t>
                      </a:r>
                      <a:endParaRPr lang="en-GB" sz="1600" b="1" i="0" u="none" strike="noStrike" dirty="0">
                        <a:solidFill>
                          <a:schemeClr val="tx1"/>
                        </a:solidFill>
                        <a:effectLst/>
                        <a:latin typeface="Aptos" panose="020B0004020202020204" pitchFamily="34" charset="0"/>
                      </a:endParaRPr>
                    </a:p>
                  </a:txBody>
                  <a:tcPr marL="6351" marR="6351" marT="6351" marB="0" anchor="ctr">
                    <a:solidFill>
                      <a:schemeClr val="tx2">
                        <a:lumMod val="25000"/>
                        <a:lumOff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5891330"/>
                  </a:ext>
                </a:extLst>
              </a:tr>
              <a:tr h="352704">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buNone/>
                      </a:pPr>
                      <a:r>
                        <a:rPr lang="en-GB" sz="1600" b="1" u="none" strike="noStrike" dirty="0">
                          <a:solidFill>
                            <a:schemeClr val="bg1"/>
                          </a:solidFill>
                          <a:effectLst/>
                          <a:latin typeface="Aptos" panose="020B0004020202020204" pitchFamily="34" charset="0"/>
                        </a:rPr>
                        <a:t>Apr</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May</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Jun</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Jul</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Aug</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Sep</a:t>
                      </a:r>
                      <a:endParaRPr lang="en-GB" sz="1600" b="1" i="0" u="none" strike="noStrike">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Oct</a:t>
                      </a:r>
                      <a:endParaRPr lang="en-GB" sz="1600" b="1" i="0" u="none" strike="noStrike">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Nov</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Dec</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Jan</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Feb</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Mar</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Apr</a:t>
                      </a:r>
                      <a:endParaRPr lang="en-GB" sz="1600" b="1" i="0" u="none" strike="noStrike">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May</a:t>
                      </a:r>
                      <a:endParaRPr lang="en-GB" sz="1600" b="1" i="0" u="none" strike="noStrike">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600" b="1" u="none" strike="noStrike" dirty="0">
                          <a:solidFill>
                            <a:schemeClr val="tx1"/>
                          </a:solidFill>
                          <a:effectLst/>
                          <a:latin typeface="Aptos" panose="020B0004020202020204" pitchFamily="34" charset="0"/>
                        </a:rPr>
                        <a:t>Jun</a:t>
                      </a:r>
                      <a:endParaRPr lang="en-GB" sz="1600" b="1" i="0" u="none" strike="noStrike" dirty="0">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extLst>
                  <a:ext uri="{0D108BD9-81ED-4DB2-BD59-A6C34878D82A}">
                    <a16:rowId xmlns:a16="http://schemas.microsoft.com/office/drawing/2014/main" val="1756841887"/>
                  </a:ext>
                </a:extLst>
              </a:tr>
              <a:tr h="760307">
                <a:tc>
                  <a:txBody>
                    <a:bodyPr/>
                    <a:lstStyle/>
                    <a:p>
                      <a:pPr algn="l" fontAlgn="t">
                        <a:buNone/>
                      </a:pPr>
                      <a:r>
                        <a:rPr lang="en-GB" sz="1600" b="1" i="0" u="none" strike="noStrike" dirty="0">
                          <a:solidFill>
                            <a:srgbClr val="000000"/>
                          </a:solidFill>
                          <a:effectLst/>
                          <a:latin typeface="Aptos" panose="020B0004020202020204" pitchFamily="34" charset="0"/>
                        </a:rPr>
                        <a:t>Implement and evaluate Open Access Mental Health Support by March 2027</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r>
                        <a:rPr lang="en-GB" sz="1600" i="1" dirty="0">
                          <a:solidFill>
                            <a:schemeClr val="tx1"/>
                          </a:solidFill>
                          <a:latin typeface="+mn-lt"/>
                        </a:rPr>
                        <a:t>Awaiting metrics to be developed on national basis</a:t>
                      </a: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3662647114"/>
                  </a:ext>
                </a:extLst>
              </a:tr>
              <a:tr h="1514264">
                <a:tc>
                  <a:txBody>
                    <a:bodyPr/>
                    <a:lstStyle/>
                    <a:p>
                      <a:pPr algn="l" fontAlgn="t">
                        <a:buNone/>
                      </a:pPr>
                      <a:r>
                        <a:rPr lang="en-GB" sz="1600" b="1" i="0" u="none" strike="noStrike" dirty="0">
                          <a:solidFill>
                            <a:srgbClr val="000000"/>
                          </a:solidFill>
                          <a:effectLst/>
                          <a:latin typeface="Aptos" panose="020B0004020202020204" pitchFamily="34" charset="0"/>
                        </a:rPr>
                        <a:t>Improve safety in Secondary Care Mental Health services (measured through agreed mental health safety matrix and PROM </a:t>
                      </a:r>
                      <a:r>
                        <a:rPr lang="en-GB" sz="1600" b="1" i="0" u="none" strike="noStrike" dirty="0" err="1">
                          <a:solidFill>
                            <a:srgbClr val="000000"/>
                          </a:solidFill>
                          <a:effectLst/>
                          <a:latin typeface="Aptos" panose="020B0004020202020204" pitchFamily="34" charset="0"/>
                        </a:rPr>
                        <a:t>ReQuol</a:t>
                      </a:r>
                      <a:r>
                        <a:rPr lang="en-GB" sz="1600" b="1" i="0" u="none" strike="noStrike" dirty="0">
                          <a:solidFill>
                            <a:srgbClr val="000000"/>
                          </a:solidFill>
                          <a:effectLst/>
                          <a:latin typeface="Aptos" panose="020B0004020202020204" pitchFamily="34" charset="0"/>
                        </a:rPr>
                        <a:t>) by March 2027</a:t>
                      </a:r>
                    </a:p>
                    <a:p>
                      <a:pPr algn="l" fontAlgn="t">
                        <a:buNone/>
                      </a:pPr>
                      <a:endParaRPr lang="en-GB" sz="1600" b="1" i="0" u="none" strike="noStrike" dirty="0">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a:ln>
                            <a:noFill/>
                          </a:ln>
                          <a:solidFill>
                            <a:prstClr val="black"/>
                          </a:solidFill>
                          <a:effectLst/>
                          <a:uLnTx/>
                          <a:uFillTx/>
                          <a:latin typeface="Aptos" panose="02110004020202020204"/>
                          <a:ea typeface="+mn-ea"/>
                          <a:cs typeface="+mn-cs"/>
                        </a:rPr>
                        <a:t>Awaiting metrics to be developed on national basis</a:t>
                      </a:r>
                      <a:endParaRPr kumimoji="0" lang="en-GB" sz="1600" b="0" i="1"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114299" marR="114299"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31497720"/>
                  </a:ext>
                </a:extLst>
              </a:tr>
              <a:tr h="1765583">
                <a:tc>
                  <a:txBody>
                    <a:bodyPr/>
                    <a:lstStyle/>
                    <a:p>
                      <a:pPr marL="0" indent="0" algn="l" fontAlgn="ctr">
                        <a:buFont typeface="Arial" panose="020B0604020202020204" pitchFamily="34" charset="0"/>
                        <a:buNone/>
                      </a:pPr>
                      <a:r>
                        <a:rPr lang="en-GB" sz="1600" b="1" i="0" u="none" strike="noStrike" dirty="0">
                          <a:solidFill>
                            <a:srgbClr val="000000"/>
                          </a:solidFill>
                          <a:effectLst/>
                          <a:latin typeface="Aptos" panose="020B0004020202020204" pitchFamily="34" charset="0"/>
                        </a:rPr>
                        <a:t>Improve Physical Health of People with long term MH problems by carrying out mortality reviews and implementing improvement plans from the learning by March 2027 </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a:ln>
                            <a:noFill/>
                          </a:ln>
                          <a:solidFill>
                            <a:prstClr val="black"/>
                          </a:solidFill>
                          <a:effectLst/>
                          <a:uLnTx/>
                          <a:uFillTx/>
                          <a:latin typeface="Aptos" panose="02110004020202020204"/>
                          <a:ea typeface="+mn-ea"/>
                          <a:cs typeface="+mn-cs"/>
                        </a:rPr>
                        <a:t>Awaiting metrics to be developed on national basis</a:t>
                      </a: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l">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3163900972"/>
                  </a:ext>
                </a:extLst>
              </a:tr>
            </a:tbl>
          </a:graphicData>
        </a:graphic>
      </p:graphicFrame>
    </p:spTree>
    <p:extLst>
      <p:ext uri="{BB962C8B-B14F-4D97-AF65-F5344CB8AC3E}">
        <p14:creationId xmlns:p14="http://schemas.microsoft.com/office/powerpoint/2010/main" val="467864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42152-E5C6-BC8C-FEF9-AC67323095D5}"/>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F97008DF-7600-25F3-90C9-A04C14F517FB}"/>
              </a:ext>
            </a:extLst>
          </p:cNvPr>
          <p:cNvPicPr>
            <a:picLocks noChangeAspect="1"/>
          </p:cNvPicPr>
          <p:nvPr/>
        </p:nvPicPr>
        <p:blipFill>
          <a:blip r:embed="rId3">
            <a:alphaModFix amt="20000"/>
            <a:lum bright="40000" contrast="-40000"/>
          </a:blip>
          <a:srcRect l="39228" t="58256" r="-2"/>
          <a:stretch/>
        </p:blipFill>
        <p:spPr>
          <a:xfrm rot="10800000">
            <a:off x="7057875" y="5053281"/>
            <a:ext cx="11162761" cy="6259433"/>
          </a:xfrm>
          <a:prstGeom prst="rect">
            <a:avLst/>
          </a:prstGeom>
        </p:spPr>
      </p:pic>
      <p:sp>
        <p:nvSpPr>
          <p:cNvPr id="12" name="Title 11">
            <a:extLst>
              <a:ext uri="{FF2B5EF4-FFF2-40B4-BE49-F238E27FC236}">
                <a16:creationId xmlns:a16="http://schemas.microsoft.com/office/drawing/2014/main" id="{681E95A7-FBE3-1881-DD7C-FE13C6100DA9}"/>
              </a:ext>
            </a:extLst>
          </p:cNvPr>
          <p:cNvSpPr txBox="1">
            <a:spLocks noGrp="1"/>
          </p:cNvSpPr>
          <p:nvPr>
            <p:ph type="title"/>
          </p:nvPr>
        </p:nvSpPr>
        <p:spPr>
          <a:xfrm>
            <a:off x="2453132" y="715450"/>
            <a:ext cx="18267618" cy="413768"/>
          </a:xfrm>
          <a:prstGeom prst="rect">
            <a:avLst/>
          </a:prstGeom>
          <a:noFill/>
        </p:spPr>
        <p:txBody>
          <a:bodyPr wrap="square" rtlCol="0">
            <a:spAutoFit/>
          </a:bodyPr>
          <a:lstStyle/>
          <a:p>
            <a:pPr algn="just" fontAlgn="base"/>
            <a:r>
              <a:rPr lang="en-GB" sz="2968" b="1" dirty="0">
                <a:solidFill>
                  <a:srgbClr val="834AAD"/>
                </a:solidFill>
                <a:latin typeface="Aptos Black"/>
                <a:ea typeface="+mn-ea"/>
                <a:cs typeface="+mn-cs"/>
              </a:rPr>
              <a:t>CHC AND COMPLEX CARE OVERVIEW</a:t>
            </a:r>
          </a:p>
        </p:txBody>
      </p:sp>
      <p:sp>
        <p:nvSpPr>
          <p:cNvPr id="7" name="Rectangle 1">
            <a:extLst>
              <a:ext uri="{FF2B5EF4-FFF2-40B4-BE49-F238E27FC236}">
                <a16:creationId xmlns:a16="http://schemas.microsoft.com/office/drawing/2014/main" id="{5CCD891D-CB3B-8ACB-136E-2785CDB6C5AF}"/>
              </a:ext>
            </a:extLst>
          </p:cNvPr>
          <p:cNvSpPr>
            <a:spLocks noChangeArrowheads="1"/>
          </p:cNvSpPr>
          <p:nvPr/>
        </p:nvSpPr>
        <p:spPr bwMode="auto">
          <a:xfrm>
            <a:off x="12195827" y="2118097"/>
            <a:ext cx="201099"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5" tIns="49774" rIns="99545" bIns="49774" numCol="1" anchor="ctr" anchorCtr="0" compatLnSpc="1">
            <a:prstTxWarp prst="textNoShape">
              <a:avLst/>
            </a:prstTxWarp>
            <a:spAutoFit/>
          </a:bodyPr>
          <a:lstStyle/>
          <a:p>
            <a:pPr defTabSz="497743">
              <a:defRPr/>
            </a:pPr>
            <a:endParaRPr lang="en-GB" sz="1961">
              <a:solidFill>
                <a:prstClr val="black"/>
              </a:solidFill>
              <a:latin typeface="Aptos" panose="02110004020202020204"/>
            </a:endParaRPr>
          </a:p>
        </p:txBody>
      </p:sp>
      <p:graphicFrame>
        <p:nvGraphicFramePr>
          <p:cNvPr id="11" name="Table 10">
            <a:extLst>
              <a:ext uri="{FF2B5EF4-FFF2-40B4-BE49-F238E27FC236}">
                <a16:creationId xmlns:a16="http://schemas.microsoft.com/office/drawing/2014/main" id="{BE564E8F-8F59-B6A7-3D9E-C333B06047C6}"/>
              </a:ext>
            </a:extLst>
          </p:cNvPr>
          <p:cNvGraphicFramePr>
            <a:graphicFrameLocks noGrp="1"/>
          </p:cNvGraphicFramePr>
          <p:nvPr/>
        </p:nvGraphicFramePr>
        <p:xfrm>
          <a:off x="2513342" y="2732572"/>
          <a:ext cx="7538315" cy="7848959"/>
        </p:xfrm>
        <a:graphic>
          <a:graphicData uri="http://schemas.openxmlformats.org/drawingml/2006/table">
            <a:tbl>
              <a:tblPr firstRow="1" bandRow="1">
                <a:tableStyleId>{5C22544A-7EE6-4342-B048-85BDC9FD1C3A}</a:tableStyleId>
              </a:tblPr>
              <a:tblGrid>
                <a:gridCol w="534295">
                  <a:extLst>
                    <a:ext uri="{9D8B030D-6E8A-4147-A177-3AD203B41FA5}">
                      <a16:colId xmlns:a16="http://schemas.microsoft.com/office/drawing/2014/main" val="3942359289"/>
                    </a:ext>
                  </a:extLst>
                </a:gridCol>
                <a:gridCol w="7004020">
                  <a:extLst>
                    <a:ext uri="{9D8B030D-6E8A-4147-A177-3AD203B41FA5}">
                      <a16:colId xmlns:a16="http://schemas.microsoft.com/office/drawing/2014/main" val="2033698406"/>
                    </a:ext>
                  </a:extLst>
                </a:gridCol>
              </a:tblGrid>
              <a:tr h="452201">
                <a:tc gridSpan="2">
                  <a:txBody>
                    <a:bodyPr/>
                    <a:lstStyle/>
                    <a:p>
                      <a:r>
                        <a:rPr lang="en-GB" sz="2000" dirty="0">
                          <a:latin typeface="+mn-lt"/>
                        </a:rPr>
                        <a:t>Key Schemes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030429">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00" dirty="0">
                          <a:solidFill>
                            <a:schemeClr val="tx1"/>
                          </a:solidFill>
                          <a:effectLst/>
                          <a:latin typeface="+mn-lt"/>
                          <a:ea typeface="Aptos" panose="020B0004020202020204" pitchFamily="34" charset="0"/>
                          <a:cs typeface="Times New Roman"/>
                        </a:rPr>
                        <a:t>CIP_01-04</a:t>
                      </a:r>
                    </a:p>
                    <a:p>
                      <a:pPr marL="8890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b="0" i="1" u="none" strike="noStrike" dirty="0">
                        <a:solidFill>
                          <a:srgbClr val="000000"/>
                        </a:solidFill>
                        <a:effectLst/>
                        <a:latin typeface="+mn-lt"/>
                      </a:endParaRP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a:rPr>
                        <a:t>Review, right sizing and repatriation of CHC and Complex Care patients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mn-lt"/>
                          <a:ea typeface="+mn-ea"/>
                          <a:cs typeface="+mn-cs"/>
                        </a:rPr>
                        <a:t>Implement a comprehensive review and rightsizing programme to ensure timely, accurate, and economically sustainable care planning across all CHC and Complex Care</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106815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1" u="none" strike="noStrike" dirty="0">
                          <a:solidFill>
                            <a:srgbClr val="000000"/>
                          </a:solidFill>
                          <a:effectLst/>
                          <a:latin typeface="+mn-lt"/>
                        </a:rPr>
                        <a:t>TBC</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0" i="1" u="none" strike="noStrike" dirty="0">
                          <a:solidFill>
                            <a:srgbClr val="000000"/>
                          </a:solidFill>
                          <a:effectLst/>
                          <a:latin typeface="+mn-lt"/>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1" u="none" strike="noStrike" dirty="0">
                          <a:solidFill>
                            <a:srgbClr val="000000"/>
                          </a:solidFill>
                          <a:effectLst/>
                          <a:latin typeface="+mn-lt"/>
                        </a:rPr>
                        <a:t>Hold cases presented to MH and LD Complex Case panel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1" u="none" strike="noStrike" dirty="0">
                          <a:solidFill>
                            <a:srgbClr val="000000"/>
                          </a:solidFill>
                          <a:effectLst/>
                          <a:latin typeface="+mn-lt"/>
                        </a:rPr>
                        <a:t>Out of area Repats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13200748"/>
                  </a:ext>
                </a:extLst>
              </a:tr>
              <a:tr h="1388911">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00" dirty="0">
                          <a:solidFill>
                            <a:schemeClr val="tx1"/>
                          </a:solidFill>
                          <a:effectLst/>
                          <a:latin typeface="+mn-lt"/>
                          <a:ea typeface="Aptos" panose="020B0004020202020204" pitchFamily="34" charset="0"/>
                          <a:cs typeface="Times New Roman"/>
                        </a:rPr>
                        <a:t>CHC_B_01</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a:rPr>
                        <a:t>Market Management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kern="1200" noProof="0" dirty="0">
                          <a:solidFill>
                            <a:srgbClr val="000000"/>
                          </a:solidFill>
                          <a:effectLst/>
                          <a:latin typeface="+mn-lt"/>
                        </a:rPr>
                        <a:t>Deliver recurrent CHC savings by actively managing the market to control inflation, negotiation of high-cost packages, and reduce reliance on spot purchasing</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26361111"/>
                  </a:ext>
                </a:extLst>
              </a:tr>
              <a:tr h="106815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00" dirty="0">
                          <a:solidFill>
                            <a:schemeClr val="tx1"/>
                          </a:solidFill>
                          <a:effectLst/>
                          <a:latin typeface="+mn-lt"/>
                          <a:ea typeface="Aptos" panose="020B0004020202020204" pitchFamily="34" charset="0"/>
                          <a:cs typeface="Times New Roman"/>
                        </a:rPr>
                        <a:t>CHC_B_02</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a:rPr>
                        <a:t>Joint working arrangements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kern="1200" noProof="0" dirty="0">
                          <a:solidFill>
                            <a:srgbClr val="000000"/>
                          </a:solidFill>
                          <a:effectLst/>
                          <a:latin typeface="+mn-lt"/>
                        </a:rPr>
                        <a:t>Standardise joint funding processes and funding splits in collaboration with Local Authority partners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0270183"/>
                  </a:ext>
                </a:extLst>
              </a:tr>
              <a:tr h="1388911">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00" dirty="0">
                          <a:solidFill>
                            <a:schemeClr val="tx1"/>
                          </a:solidFill>
                          <a:effectLst/>
                          <a:latin typeface="+mn-lt"/>
                          <a:ea typeface="Aptos" panose="020B0004020202020204" pitchFamily="34" charset="0"/>
                          <a:cs typeface="Times New Roman"/>
                        </a:rPr>
                        <a:t>CHC_B_03</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a:rPr>
                        <a:t>CHC Operating Model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kern="1200" dirty="0">
                          <a:solidFill>
                            <a:srgbClr val="000000"/>
                          </a:solidFill>
                          <a:effectLst/>
                          <a:latin typeface="+mn-lt"/>
                          <a:ea typeface="+mn-ea"/>
                          <a:cs typeface="+mn-cs"/>
                        </a:rPr>
                        <a:t>Design and implement a future-ready CHC operating model through a structured transformation programme underpinned by a robust digital case management system</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83281497"/>
                  </a:ext>
                </a:extLst>
              </a:tr>
              <a:tr h="452201">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00" dirty="0">
                          <a:solidFill>
                            <a:schemeClr val="tx1"/>
                          </a:solidFill>
                          <a:effectLst/>
                          <a:latin typeface="+mn-lt"/>
                          <a:ea typeface="Aptos" panose="020B0004020202020204" pitchFamily="34" charset="0"/>
                          <a:cs typeface="Times New Roman"/>
                        </a:rPr>
                        <a:t>CHC_B_04</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a:rPr>
                        <a:t>CHC Direct Payments </a:t>
                      </a:r>
                      <a:r>
                        <a:rPr lang="en-GB" sz="2000" b="0" kern="100" dirty="0">
                          <a:solidFill>
                            <a:schemeClr val="tx1"/>
                          </a:solidFill>
                          <a:effectLst/>
                          <a:latin typeface="+mn-lt"/>
                          <a:ea typeface="Aptos" panose="020B0004020202020204" pitchFamily="34" charset="0"/>
                          <a:cs typeface="Times New Roman"/>
                        </a:rPr>
                        <a:t>implementation plan</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40113194"/>
                  </a:ext>
                </a:extLst>
              </a:tr>
            </a:tbl>
          </a:graphicData>
        </a:graphic>
      </p:graphicFrame>
      <p:graphicFrame>
        <p:nvGraphicFramePr>
          <p:cNvPr id="2" name="Table 1">
            <a:extLst>
              <a:ext uri="{FF2B5EF4-FFF2-40B4-BE49-F238E27FC236}">
                <a16:creationId xmlns:a16="http://schemas.microsoft.com/office/drawing/2014/main" id="{FA0FA775-53ED-F8ED-6E1E-1BBF6DA59CC3}"/>
              </a:ext>
            </a:extLst>
          </p:cNvPr>
          <p:cNvGraphicFramePr>
            <a:graphicFrameLocks noGrp="1"/>
          </p:cNvGraphicFramePr>
          <p:nvPr/>
        </p:nvGraphicFramePr>
        <p:xfrm>
          <a:off x="10262246" y="3714801"/>
          <a:ext cx="7238504" cy="6888763"/>
        </p:xfrm>
        <a:graphic>
          <a:graphicData uri="http://schemas.openxmlformats.org/drawingml/2006/table">
            <a:tbl>
              <a:tblPr firstRow="1" bandRow="1">
                <a:tableStyleId>{5C22544A-7EE6-4342-B048-85BDC9FD1C3A}</a:tableStyleId>
              </a:tblPr>
              <a:tblGrid>
                <a:gridCol w="3500696">
                  <a:extLst>
                    <a:ext uri="{9D8B030D-6E8A-4147-A177-3AD203B41FA5}">
                      <a16:colId xmlns:a16="http://schemas.microsoft.com/office/drawing/2014/main" val="2033698406"/>
                    </a:ext>
                  </a:extLst>
                </a:gridCol>
                <a:gridCol w="3737808">
                  <a:extLst>
                    <a:ext uri="{9D8B030D-6E8A-4147-A177-3AD203B41FA5}">
                      <a16:colId xmlns:a16="http://schemas.microsoft.com/office/drawing/2014/main" val="2088640319"/>
                    </a:ext>
                  </a:extLst>
                </a:gridCol>
              </a:tblGrid>
              <a:tr h="417400">
                <a:tc>
                  <a:txBody>
                    <a:bodyPr/>
                    <a:lstStyle/>
                    <a:p>
                      <a:r>
                        <a:rPr lang="en-GB" sz="2000" b="1" dirty="0">
                          <a:solidFill>
                            <a:schemeClr val="bg1"/>
                          </a:solidFill>
                          <a:latin typeface="+mn-lt"/>
                        </a:rPr>
                        <a:t>Risks </a:t>
                      </a:r>
                    </a:p>
                  </a:txBody>
                  <a:tcPr marL="99545" marR="99545" marT="49774" marB="49774" anchor="ctr">
                    <a:solidFill>
                      <a:srgbClr val="0E9FAF"/>
                    </a:solidFill>
                  </a:tcPr>
                </a:tc>
                <a:tc>
                  <a:txBody>
                    <a:bodyPr/>
                    <a:lstStyle/>
                    <a:p>
                      <a:r>
                        <a:rPr lang="en-GB" sz="2000" i="0" dirty="0">
                          <a:solidFill>
                            <a:schemeClr val="bg1"/>
                          </a:solidFill>
                          <a:latin typeface="+mn-lt"/>
                        </a:rPr>
                        <a:t>Mitigations</a:t>
                      </a:r>
                    </a:p>
                  </a:txBody>
                  <a:tcPr marL="99545" marR="99545" marT="49774" marB="49774" anchor="ctr">
                    <a:solidFill>
                      <a:srgbClr val="0E9FAF"/>
                    </a:solidFill>
                  </a:tcPr>
                </a:tc>
                <a:extLst>
                  <a:ext uri="{0D108BD9-81ED-4DB2-BD59-A6C34878D82A}">
                    <a16:rowId xmlns:a16="http://schemas.microsoft.com/office/drawing/2014/main" val="2764910532"/>
                  </a:ext>
                </a:extLst>
              </a:tr>
              <a:tr h="2085830">
                <a:tc>
                  <a:txBody>
                    <a:bodyPr/>
                    <a:lstStyle/>
                    <a:p>
                      <a:pPr algn="l">
                        <a:lnSpc>
                          <a:spcPct val="115000"/>
                        </a:lnSpc>
                        <a:spcAft>
                          <a:spcPts val="800"/>
                        </a:spcAft>
                        <a:buNone/>
                      </a:pPr>
                      <a:r>
                        <a:rPr lang="en-GB" sz="2000" kern="100" dirty="0">
                          <a:effectLst/>
                          <a:latin typeface="+mn-lt"/>
                          <a:ea typeface="Aptos" panose="020B0004020202020204" pitchFamily="34" charset="0"/>
                          <a:cs typeface="Times New Roman" panose="02020603050405020304" pitchFamily="18" charset="0"/>
                        </a:rPr>
                        <a:t>Lack of centralised digital CHC case management system results in inconsistent data management, increased risk of data loss, payment errors, and missed reviews. </a:t>
                      </a:r>
                      <a:endParaRPr lang="en-GB" sz="2000" kern="100" dirty="0">
                        <a:solidFill>
                          <a:srgbClr val="FF0000"/>
                        </a:solidFill>
                        <a:effectLst/>
                        <a:latin typeface="+mn-lt"/>
                        <a:ea typeface="Aptos" panose="020B0004020202020204" pitchFamily="34" charset="0"/>
                        <a:cs typeface="Times New Roman" panose="02020603050405020304" pitchFamily="18" charset="0"/>
                      </a:endParaRPr>
                    </a:p>
                  </a:txBody>
                  <a:tcPr marL="74659" marR="74659" marT="0" marB="0" anchor="ctr"/>
                </a:tc>
                <a:tc>
                  <a:txBody>
                    <a:bodyPr/>
                    <a:lstStyle/>
                    <a:p>
                      <a:pPr algn="l">
                        <a:lnSpc>
                          <a:spcPct val="115000"/>
                        </a:lnSpc>
                        <a:spcAft>
                          <a:spcPts val="800"/>
                        </a:spcAft>
                        <a:buNone/>
                      </a:pPr>
                      <a:r>
                        <a:rPr lang="en-GB" sz="2000" kern="100" dirty="0">
                          <a:effectLst/>
                          <a:latin typeface="+mn-lt"/>
                          <a:ea typeface="Aptos" panose="020B0004020202020204" pitchFamily="34" charset="0"/>
                          <a:cs typeface="Times New Roman" panose="02020603050405020304" pitchFamily="18" charset="0"/>
                        </a:rPr>
                        <a:t>Implement RIO and ADAM - digital case management systems</a:t>
                      </a:r>
                    </a:p>
                  </a:txBody>
                  <a:tcPr marL="74659" marR="74659" marT="0" marB="0" anchor="ctr"/>
                </a:tc>
                <a:extLst>
                  <a:ext uri="{0D108BD9-81ED-4DB2-BD59-A6C34878D82A}">
                    <a16:rowId xmlns:a16="http://schemas.microsoft.com/office/drawing/2014/main" val="1529342364"/>
                  </a:ext>
                </a:extLst>
              </a:tr>
              <a:tr h="2035683">
                <a:tc>
                  <a:txBody>
                    <a:bodyPr/>
                    <a:lstStyle/>
                    <a:p>
                      <a:pPr algn="l">
                        <a:lnSpc>
                          <a:spcPct val="115000"/>
                        </a:lnSpc>
                        <a:spcAft>
                          <a:spcPts val="800"/>
                        </a:spcAft>
                        <a:buNone/>
                      </a:pPr>
                      <a:r>
                        <a:rPr lang="en-GB" sz="2000" kern="100" dirty="0">
                          <a:effectLst/>
                          <a:latin typeface="+mn-lt"/>
                          <a:ea typeface="Aptos" panose="020B0004020202020204" pitchFamily="34" charset="0"/>
                          <a:cs typeface="Times New Roman" panose="02020603050405020304" pitchFamily="18" charset="0"/>
                        </a:rPr>
                        <a:t>No agreement between SBUHB and Local Authorities to resolve outstanding</a:t>
                      </a:r>
                      <a:endParaRPr lang="en-GB" sz="2000" kern="100" dirty="0">
                        <a:solidFill>
                          <a:srgbClr val="FF0000"/>
                        </a:solidFill>
                        <a:effectLst/>
                        <a:latin typeface="+mn-lt"/>
                        <a:ea typeface="Aptos" panose="020B0004020202020204" pitchFamily="34" charset="0"/>
                        <a:cs typeface="Times New Roman" panose="02020603050405020304" pitchFamily="18" charset="0"/>
                      </a:endParaRPr>
                    </a:p>
                  </a:txBody>
                  <a:tcPr marL="74659" marR="74659" marT="0" marB="0" anchor="ctr"/>
                </a:tc>
                <a:tc>
                  <a:txBody>
                    <a:bodyPr/>
                    <a:lstStyle/>
                    <a:p>
                      <a:pPr fontAlgn="t">
                        <a:lnSpc>
                          <a:spcPts val="1500"/>
                        </a:lnSpc>
                        <a:buNone/>
                      </a:pPr>
                      <a:r>
                        <a:rPr lang="en-GB" sz="2000" kern="100" dirty="0">
                          <a:solidFill>
                            <a:schemeClr val="dk1"/>
                          </a:solidFill>
                          <a:effectLst/>
                          <a:latin typeface="+mn-lt"/>
                          <a:cs typeface="Times New Roman" panose="02020603050405020304" pitchFamily="18" charset="0"/>
                        </a:rPr>
                        <a:t>Commission an external review to clear the DST backlog and confirm case responsibility; share proposals early with Directors of Social Services to secure agreement.</a:t>
                      </a:r>
                    </a:p>
                  </a:txBody>
                  <a:tcPr marL="150790" marR="150790" marT="75396" marB="75396"/>
                </a:tc>
                <a:extLst>
                  <a:ext uri="{0D108BD9-81ED-4DB2-BD59-A6C34878D82A}">
                    <a16:rowId xmlns:a16="http://schemas.microsoft.com/office/drawing/2014/main" val="3985638176"/>
                  </a:ext>
                </a:extLst>
              </a:tr>
              <a:tr h="2349832">
                <a:tc>
                  <a:txBody>
                    <a:bodyPr/>
                    <a:lstStyle/>
                    <a:p>
                      <a:pPr algn="l">
                        <a:lnSpc>
                          <a:spcPct val="115000"/>
                        </a:lnSpc>
                        <a:spcAft>
                          <a:spcPts val="800"/>
                        </a:spcAft>
                        <a:buNone/>
                      </a:pPr>
                      <a:r>
                        <a:rPr lang="en-GB" sz="2000" kern="100" dirty="0">
                          <a:effectLst/>
                          <a:latin typeface="+mn-lt"/>
                          <a:ea typeface="Aptos" panose="020B0004020202020204" pitchFamily="34" charset="0"/>
                          <a:cs typeface="Times New Roman" panose="02020603050405020304" pitchFamily="18" charset="0"/>
                        </a:rPr>
                        <a:t>Local Authorities refuse to accept the outcome of the external reviews</a:t>
                      </a:r>
                      <a:endParaRPr lang="en-GB" sz="2000" kern="100" dirty="0">
                        <a:solidFill>
                          <a:srgbClr val="FF0000"/>
                        </a:solidFill>
                        <a:effectLst/>
                        <a:latin typeface="+mn-lt"/>
                        <a:ea typeface="Aptos" panose="020B0004020202020204" pitchFamily="34" charset="0"/>
                        <a:cs typeface="Times New Roman" panose="02020603050405020304" pitchFamily="18" charset="0"/>
                      </a:endParaRPr>
                    </a:p>
                  </a:txBody>
                  <a:tcPr marL="74659" marR="74659" marT="0" marB="0" anchor="ctr"/>
                </a:tc>
                <a:tc>
                  <a:txBody>
                    <a:bodyPr/>
                    <a:lstStyle/>
                    <a:p>
                      <a:pPr fontAlgn="t">
                        <a:lnSpc>
                          <a:spcPts val="1500"/>
                        </a:lnSpc>
                        <a:buNone/>
                      </a:pPr>
                      <a:r>
                        <a:rPr lang="en-GB" sz="2000" kern="100" dirty="0">
                          <a:solidFill>
                            <a:schemeClr val="dk1"/>
                          </a:solidFill>
                          <a:effectLst/>
                          <a:latin typeface="+mn-lt"/>
                          <a:cs typeface="Times New Roman" panose="02020603050405020304" pitchFamily="18" charset="0"/>
                        </a:rPr>
                        <a:t>Share plans regularly with Directors of Social Services; take proposal through the Regional Commissioning Group for endorsement; include cases pending LA input to ensure balanced review</a:t>
                      </a:r>
                    </a:p>
                  </a:txBody>
                  <a:tcPr marL="150790" marR="150790" marT="75396" marB="75396"/>
                </a:tc>
                <a:extLst>
                  <a:ext uri="{0D108BD9-81ED-4DB2-BD59-A6C34878D82A}">
                    <a16:rowId xmlns:a16="http://schemas.microsoft.com/office/drawing/2014/main" val="2884099909"/>
                  </a:ext>
                </a:extLst>
              </a:tr>
            </a:tbl>
          </a:graphicData>
        </a:graphic>
      </p:graphicFrame>
      <p:graphicFrame>
        <p:nvGraphicFramePr>
          <p:cNvPr id="3" name="Table 2">
            <a:extLst>
              <a:ext uri="{FF2B5EF4-FFF2-40B4-BE49-F238E27FC236}">
                <a16:creationId xmlns:a16="http://schemas.microsoft.com/office/drawing/2014/main" id="{CEF9EDB5-660F-503E-08CE-E18763884636}"/>
              </a:ext>
            </a:extLst>
          </p:cNvPr>
          <p:cNvGraphicFramePr>
            <a:graphicFrameLocks noGrp="1"/>
          </p:cNvGraphicFramePr>
          <p:nvPr/>
        </p:nvGraphicFramePr>
        <p:xfrm>
          <a:off x="10262246" y="2732570"/>
          <a:ext cx="7330100" cy="854640"/>
        </p:xfrm>
        <a:graphic>
          <a:graphicData uri="http://schemas.openxmlformats.org/drawingml/2006/table">
            <a:tbl>
              <a:tblPr firstRow="1" bandRow="1">
                <a:tableStyleId>{5C22544A-7EE6-4342-B048-85BDC9FD1C3A}</a:tableStyleId>
              </a:tblPr>
              <a:tblGrid>
                <a:gridCol w="2467777">
                  <a:extLst>
                    <a:ext uri="{9D8B030D-6E8A-4147-A177-3AD203B41FA5}">
                      <a16:colId xmlns:a16="http://schemas.microsoft.com/office/drawing/2014/main" val="4163319481"/>
                    </a:ext>
                  </a:extLst>
                </a:gridCol>
                <a:gridCol w="1686150">
                  <a:extLst>
                    <a:ext uri="{9D8B030D-6E8A-4147-A177-3AD203B41FA5}">
                      <a16:colId xmlns:a16="http://schemas.microsoft.com/office/drawing/2014/main" val="2033698406"/>
                    </a:ext>
                  </a:extLst>
                </a:gridCol>
                <a:gridCol w="3176173">
                  <a:extLst>
                    <a:ext uri="{9D8B030D-6E8A-4147-A177-3AD203B41FA5}">
                      <a16:colId xmlns:a16="http://schemas.microsoft.com/office/drawing/2014/main" val="2088640319"/>
                    </a:ext>
                  </a:extLst>
                </a:gridCol>
              </a:tblGrid>
              <a:tr h="427316">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Financial Impact</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b="1" dirty="0">
                          <a:solidFill>
                            <a:schemeClr val="bg1"/>
                          </a:solidFill>
                        </a:rPr>
                        <a:t>FYE savings</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i="0" dirty="0">
                          <a:solidFill>
                            <a:schemeClr val="tx1"/>
                          </a:solidFill>
                        </a:rPr>
                        <a:t>£0.973M</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r h="427316">
                <a:tc gridSpan="3">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2000" b="0" dirty="0">
                          <a:solidFill>
                            <a:schemeClr val="tx1"/>
                          </a:solidFill>
                        </a:rPr>
                        <a:t>This will also be addressing growth in demand estimated at £7M</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D9D9"/>
                    </a:solidFill>
                  </a:tcPr>
                </a:tc>
                <a:tc hMerge="1">
                  <a:txBody>
                    <a:bodyPr/>
                    <a:lstStyle/>
                    <a:p>
                      <a:endParaRPr lang="en-GB" sz="1200" b="1" dirty="0">
                        <a:solidFill>
                          <a:schemeClr val="bg1"/>
                        </a:solidFill>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lang="en-GB" sz="1200" i="0" dirty="0">
                        <a:solidFill>
                          <a:schemeClr val="tx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32460713"/>
                  </a:ext>
                </a:extLst>
              </a:tr>
            </a:tbl>
          </a:graphicData>
        </a:graphic>
      </p:graphicFrame>
      <p:sp>
        <p:nvSpPr>
          <p:cNvPr id="6" name="TextBox 5">
            <a:extLst>
              <a:ext uri="{FF2B5EF4-FFF2-40B4-BE49-F238E27FC236}">
                <a16:creationId xmlns:a16="http://schemas.microsoft.com/office/drawing/2014/main" id="{8744A37B-9B78-154C-4AEA-2B2D57EB40FC}"/>
              </a:ext>
            </a:extLst>
          </p:cNvPr>
          <p:cNvSpPr txBox="1"/>
          <p:nvPr/>
        </p:nvSpPr>
        <p:spPr>
          <a:xfrm>
            <a:off x="2453134" y="1184080"/>
            <a:ext cx="15337197" cy="1310615"/>
          </a:xfrm>
          <a:prstGeom prst="rect">
            <a:avLst/>
          </a:prstGeom>
          <a:noFill/>
        </p:spPr>
        <p:txBody>
          <a:bodyPr wrap="square">
            <a:spAutoFit/>
          </a:bodyPr>
          <a:lstStyle/>
          <a:p>
            <a:pPr defTabSz="753980"/>
            <a:r>
              <a:rPr lang="en-GB" sz="1979" dirty="0">
                <a:solidFill>
                  <a:prstClr val="black"/>
                </a:solidFill>
                <a:latin typeface="Aptos" panose="02110004020202020204"/>
              </a:rPr>
              <a:t>Our CHC/Complex Care Transformation Programme is a strategic overhaul designed to address rising demand for Continuing Healthcare/ complex care, tackle fragmented commissioning across departments in the Health Board, enhance partnership working with our Local Authority colleagues and strengthen operational and financial sustainability. Our aim is to commission quality services and ensuring out residents are getting the right care in the right place.</a:t>
            </a:r>
          </a:p>
        </p:txBody>
      </p:sp>
      <p:sp>
        <p:nvSpPr>
          <p:cNvPr id="8" name="Slide Number Placeholder 3">
            <a:extLst>
              <a:ext uri="{FF2B5EF4-FFF2-40B4-BE49-F238E27FC236}">
                <a16:creationId xmlns:a16="http://schemas.microsoft.com/office/drawing/2014/main" id="{1CA8680B-6AD0-F965-4788-D5B887ECDC10}"/>
              </a:ext>
            </a:extLst>
          </p:cNvPr>
          <p:cNvSpPr>
            <a:spLocks noGrp="1"/>
          </p:cNvSpPr>
          <p:nvPr>
            <p:ph type="sldNum" sz="quarter" idx="12"/>
          </p:nvPr>
        </p:nvSpPr>
        <p:spPr>
          <a:xfrm>
            <a:off x="8610601" y="635635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594"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3980"/>
            <a:fld id="{1B571774-39BD-4D3C-8315-35C0B43D4F9A}" type="slidenum">
              <a:rPr lang="en-GB" smtClean="0"/>
              <a:pPr defTabSz="753980"/>
              <a:t>45</a:t>
            </a:fld>
            <a:endParaRPr lang="en-GB" sz="1484" dirty="0">
              <a:solidFill>
                <a:prstClr val="black">
                  <a:tint val="82000"/>
                </a:prstClr>
              </a:solidFill>
              <a:latin typeface="Aptos" panose="02110004020202020204"/>
            </a:endParaRPr>
          </a:p>
        </p:txBody>
      </p:sp>
    </p:spTree>
    <p:extLst>
      <p:ext uri="{BB962C8B-B14F-4D97-AF65-F5344CB8AC3E}">
        <p14:creationId xmlns:p14="http://schemas.microsoft.com/office/powerpoint/2010/main" val="3937691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49DFC-0EEB-CC4F-8AEE-CE4E2D2EFB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D1226-A4FF-607D-037A-E8A889AD4FA8}"/>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 CHC and Complex Care Plan Summary</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5" name="Table 4">
            <a:extLst>
              <a:ext uri="{FF2B5EF4-FFF2-40B4-BE49-F238E27FC236}">
                <a16:creationId xmlns:a16="http://schemas.microsoft.com/office/drawing/2014/main" id="{40347858-0DD5-49AF-206D-6197188C371C}"/>
              </a:ext>
            </a:extLst>
          </p:cNvPr>
          <p:cNvGraphicFramePr>
            <a:graphicFrameLocks noGrp="1"/>
          </p:cNvGraphicFramePr>
          <p:nvPr/>
        </p:nvGraphicFramePr>
        <p:xfrm>
          <a:off x="604551" y="930318"/>
          <a:ext cx="19278432" cy="8686849"/>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568944">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7</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2600" dirty="0">
                          <a:latin typeface="Aptos" panose="020B0004020202020204" pitchFamily="34" charset="0"/>
                          <a:cs typeface="Arial" panose="020B0604020202020204" pitchFamily="34" charset="0"/>
                        </a:rPr>
                        <a:t>2</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8</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3100" dirty="0">
                          <a:latin typeface="Aptos" panose="020B0004020202020204" pitchFamily="34" charset="0"/>
                          <a:cs typeface="Arial" panose="020B0604020202020204" pitchFamily="34" charset="0"/>
                        </a:rPr>
                        <a:t>8</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720563">
                <a:tc gridSpan="6">
                  <a:txBody>
                    <a:bodyPr/>
                    <a:lstStyle/>
                    <a:p>
                      <a:r>
                        <a:rPr lang="en-GB" sz="2000" b="1" dirty="0">
                          <a:solidFill>
                            <a:schemeClr val="bg1"/>
                          </a:solidFill>
                          <a:latin typeface="+mn-lt"/>
                          <a:cs typeface="Arial" panose="020B0604020202020204" pitchFamily="34" charset="0"/>
                        </a:rPr>
                        <a:t>Achievements</a:t>
                      </a:r>
                      <a:r>
                        <a:rPr lang="en-GB" sz="2000" dirty="0">
                          <a:solidFill>
                            <a:schemeClr val="bg1"/>
                          </a:solidFill>
                          <a:latin typeface="+mn-lt"/>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2000" b="1" dirty="0">
                          <a:solidFill>
                            <a:schemeClr val="bg1"/>
                          </a:solidFill>
                          <a:latin typeface="+mn-lt"/>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7104849">
                <a:tc gridSpan="6">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Completed procurement of costing benchmarking tool </a:t>
                      </a:r>
                      <a:r>
                        <a:rPr kumimoji="0" lang="en-GB" sz="2000" b="0" i="0" u="none" strike="noStrike" kern="1200" cap="none" spc="0" normalizeH="0" baseline="0" dirty="0" err="1">
                          <a:ln>
                            <a:noFill/>
                          </a:ln>
                          <a:solidFill>
                            <a:schemeClr val="tx1"/>
                          </a:solidFill>
                          <a:effectLst/>
                          <a:uLnTx/>
                          <a:uFillTx/>
                          <a:latin typeface="Aptos" panose="020B0004020202020204" pitchFamily="34" charset="0"/>
                          <a:ea typeface="+mn-ea"/>
                          <a:cs typeface="Arial" panose="020B0604020202020204" pitchFamily="34" charset="0"/>
                        </a:rPr>
                        <a:t>CareCubed</a:t>
                      </a: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 Training and roll-out for the system will take place during July/ August 2026.</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Successfully procured digital case management tool for CHC/ Complex Care called Access Adam.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Joint Funding Matrix for Learning Disabilities has been jointly designed by the Health Board and Local Authority partners.  Testing of the matrix is scheduled for Q2.</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Effectively engaged with external company to deliver pro-bono desktop review of high cost cases for the Health Board and Local Authorities. Proposal to be endorsed by Transforming Complex Care Programme Board on  21</a:t>
                      </a:r>
                      <a:r>
                        <a:rPr kumimoji="0" lang="en-GB" sz="2000" b="0" i="0" u="none" strike="noStrike" kern="1200" cap="none" spc="0" normalizeH="0" baseline="30000" dirty="0">
                          <a:ln>
                            <a:noFill/>
                          </a:ln>
                          <a:solidFill>
                            <a:schemeClr val="tx1"/>
                          </a:solidFill>
                          <a:effectLst/>
                          <a:uLnTx/>
                          <a:uFillTx/>
                          <a:latin typeface="Aptos" panose="020B0004020202020204" pitchFamily="34" charset="0"/>
                          <a:ea typeface="+mn-ea"/>
                          <a:cs typeface="Arial" panose="020B0604020202020204" pitchFamily="34" charset="0"/>
                        </a:rPr>
                        <a:t>st</a:t>
                      </a: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 July 2026 and joint meeting of all partners arranged for 29</a:t>
                      </a:r>
                      <a:r>
                        <a:rPr kumimoji="0" lang="en-GB" sz="2000" b="0" i="0" u="none" strike="noStrike" kern="1200" cap="none" spc="0" normalizeH="0" baseline="30000" dirty="0">
                          <a:ln>
                            <a:noFill/>
                          </a:ln>
                          <a:solidFill>
                            <a:schemeClr val="tx1"/>
                          </a:solidFill>
                          <a:effectLst/>
                          <a:uLnTx/>
                          <a:uFillTx/>
                          <a:latin typeface="Aptos" panose="020B0004020202020204" pitchFamily="34" charset="0"/>
                          <a:ea typeface="+mn-ea"/>
                          <a:cs typeface="Arial" panose="020B0604020202020204" pitchFamily="34" charset="0"/>
                        </a:rPr>
                        <a:t>th</a:t>
                      </a: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 July 2026.</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Local SOP developed for Direct Payments and staff have received training.</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Arial" panose="020B0604020202020204" pitchFamily="34" charset="0"/>
                        </a:rPr>
                        <a:t>Funding received from Welsh Government to support implementation of Direct Payments.</a:t>
                      </a:r>
                    </a:p>
                    <a:p>
                      <a:pPr marL="457200" indent="-457200">
                        <a:buFont typeface="Arial" panose="020B0604020202020204" pitchFamily="34" charset="0"/>
                        <a:buChar char="•"/>
                      </a:pPr>
                      <a:endParaRPr lang="en-GB" sz="2000" dirty="0">
                        <a:solidFill>
                          <a:srgbClr val="FF0000"/>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Progress in securing engagement with Local Authorities regarding outstanding reviews has been slower than anticipated. The West Glamorgan Regional Partnership Team is providing support by coordinating a meeting with all relevant stakeholders to facilitate discussion and agreement on next steps.</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Limited dedicated programme management resource is constraining the pace of delivery and coordination across the work programme.</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Capacity constraints within both the Corporate Commissioning Team and operational service groups are impacting the ability to progress actions alongside existing business-as-usual responsibilities. </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Uncertainty regarding future demand for Direct Payments may create additional financial pressure for the Health Board</a:t>
                      </a:r>
                    </a:p>
                    <a:p>
                      <a:endParaRPr lang="en-GB" sz="2000" dirty="0">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15836533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7E212-EF39-DE69-BD8E-907FF27BA7E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D701D59-5834-193C-24C3-C0A0682B54A0}"/>
              </a:ext>
            </a:extLst>
          </p:cNvPr>
          <p:cNvGraphicFramePr>
            <a:graphicFrameLocks noGrp="1"/>
          </p:cNvGraphicFramePr>
          <p:nvPr/>
        </p:nvGraphicFramePr>
        <p:xfrm>
          <a:off x="642225" y="1051184"/>
          <a:ext cx="19278430" cy="6668150"/>
        </p:xfrm>
        <a:graphic>
          <a:graphicData uri="http://schemas.openxmlformats.org/drawingml/2006/table">
            <a:tbl>
              <a:tblPr firstRow="1" bandRow="1">
                <a:tableStyleId>{5C22544A-7EE6-4342-B048-85BDC9FD1C3A}</a:tableStyleId>
              </a:tblPr>
              <a:tblGrid>
                <a:gridCol w="6426143">
                  <a:extLst>
                    <a:ext uri="{9D8B030D-6E8A-4147-A177-3AD203B41FA5}">
                      <a16:colId xmlns:a16="http://schemas.microsoft.com/office/drawing/2014/main" val="601827814"/>
                    </a:ext>
                  </a:extLst>
                </a:gridCol>
                <a:gridCol w="6426143">
                  <a:extLst>
                    <a:ext uri="{9D8B030D-6E8A-4147-A177-3AD203B41FA5}">
                      <a16:colId xmlns:a16="http://schemas.microsoft.com/office/drawing/2014/main" val="269762624"/>
                    </a:ext>
                  </a:extLst>
                </a:gridCol>
                <a:gridCol w="6426143">
                  <a:extLst>
                    <a:ext uri="{9D8B030D-6E8A-4147-A177-3AD203B41FA5}">
                      <a16:colId xmlns:a16="http://schemas.microsoft.com/office/drawing/2014/main" val="190802161"/>
                    </a:ext>
                  </a:extLst>
                </a:gridCol>
              </a:tblGrid>
              <a:tr h="414810">
                <a:tc>
                  <a:txBody>
                    <a:bodyPr/>
                    <a:lstStyle/>
                    <a:p>
                      <a:r>
                        <a:rPr lang="en-GB" sz="2000" dirty="0">
                          <a:latin typeface="Aptos" panose="020B0004020202020204" pitchFamily="34" charset="0"/>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solidFill>
                  </a:tcPr>
                </a:tc>
                <a:tc>
                  <a:txBody>
                    <a:bodyPr/>
                    <a:lstStyle/>
                    <a:p>
                      <a:r>
                        <a:rPr lang="en-GB" sz="2000" dirty="0">
                          <a:latin typeface="Aptos" panose="020B0004020202020204" pitchFamily="34" charset="0"/>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2000" dirty="0">
                          <a:latin typeface="Aptos" panose="020B0004020202020204" pitchFamily="34" charset="0"/>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2884964">
                <a:tc>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Aptos" panose="020B0004020202020204" pitchFamily="34" charset="0"/>
                          <a:ea typeface="+mn-ea"/>
                          <a:cs typeface="Arial" panose="020B0604020202020204" pitchFamily="34" charset="0"/>
                        </a:rPr>
                        <a:t>Achieving effective partnership outcomes requires time to co-produce solutions with partners and ensure robust governance processes are appropriately followed</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514350" indent="-514350">
                        <a:buFont typeface="+mj-lt"/>
                        <a:buAutoNum type="arabicPeriod"/>
                      </a:pPr>
                      <a:r>
                        <a:rPr lang="en-GB" sz="2000" dirty="0">
                          <a:latin typeface="Aptos" panose="020B0004020202020204" pitchFamily="34" charset="0"/>
                          <a:cs typeface="Arial" panose="020B0604020202020204" pitchFamily="34" charset="0"/>
                        </a:rPr>
                        <a:t>Delay in Local Authorities allocating resource to clear backlog of reviews.</a:t>
                      </a:r>
                    </a:p>
                    <a:p>
                      <a:pPr marL="514350" indent="-514350">
                        <a:buFont typeface="+mj-lt"/>
                        <a:buAutoNum type="arabicPeriod"/>
                      </a:pPr>
                      <a:r>
                        <a:rPr lang="en-GB" sz="2000" dirty="0">
                          <a:latin typeface="Aptos" panose="020B0004020202020204" pitchFamily="34" charset="0"/>
                          <a:cs typeface="Arial" panose="020B0604020202020204" pitchFamily="34" charset="0"/>
                        </a:rPr>
                        <a:t> Lack of dedicated programme management support</a:t>
                      </a:r>
                    </a:p>
                    <a:p>
                      <a:pPr marL="514350" indent="-514350">
                        <a:buFont typeface="+mj-lt"/>
                        <a:buAutoNum type="arabicPeriod"/>
                      </a:pPr>
                      <a:r>
                        <a:rPr lang="en-GB" sz="2000" dirty="0">
                          <a:latin typeface="Aptos" panose="020B0004020202020204" pitchFamily="34" charset="0"/>
                          <a:cs typeface="Arial" panose="020B0604020202020204" pitchFamily="34" charset="0"/>
                        </a:rPr>
                        <a:t> The financial benefits achieved to date could be adversely impacted by the emergence of new high-cost cases, potentially eroding existing savings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514350" indent="-514350">
                        <a:buFont typeface="+mj-lt"/>
                        <a:buAutoNum type="arabicPeriod"/>
                      </a:pPr>
                      <a:r>
                        <a:rPr lang="en-GB" sz="2000" dirty="0">
                          <a:latin typeface="Aptos" panose="020B0004020202020204" pitchFamily="34" charset="0"/>
                          <a:cs typeface="Arial" panose="020B0604020202020204" pitchFamily="34" charset="0"/>
                        </a:rPr>
                        <a:t>West Glamorgan Regional Partnership arranging meeting and work t be included in programme for Older Adults Board. </a:t>
                      </a:r>
                    </a:p>
                    <a:p>
                      <a:pPr marL="514350" indent="-514350">
                        <a:buFont typeface="+mj-lt"/>
                        <a:buAutoNum type="arabicPeriod"/>
                      </a:pPr>
                      <a:r>
                        <a:rPr lang="en-GB" sz="2000" dirty="0">
                          <a:latin typeface="Aptos" panose="020B0004020202020204" pitchFamily="34" charset="0"/>
                          <a:cs typeface="Arial" panose="020B0604020202020204" pitchFamily="34" charset="0"/>
                        </a:rPr>
                        <a:t> Request made to Delivery Unit for support- awaiting outcome.</a:t>
                      </a:r>
                    </a:p>
                    <a:p>
                      <a:pPr marL="514350" indent="-514350">
                        <a:buFont typeface="+mj-lt"/>
                        <a:buAutoNum type="arabicPeriod"/>
                      </a:pPr>
                      <a:r>
                        <a:rPr lang="en-GB" sz="2000" dirty="0">
                          <a:latin typeface="Aptos" panose="020B0004020202020204" pitchFamily="34" charset="0"/>
                          <a:cs typeface="Arial" panose="020B0604020202020204" pitchFamily="34" charset="0"/>
                        </a:rPr>
                        <a:t> Enhanced scrutiny at Service Group level and via Executive Oversight Panel</a:t>
                      </a:r>
                    </a:p>
                    <a:p>
                      <a:pPr marL="514350" indent="-514350">
                        <a:buFont typeface="+mj-lt"/>
                        <a:buAutoNum type="arabicPeriod"/>
                      </a:pPr>
                      <a:endParaRPr lang="en-GB" sz="2000" dirty="0">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425595">
                <a:tc gridSpan="3">
                  <a:txBody>
                    <a:bodyPr/>
                    <a:lstStyle/>
                    <a:p>
                      <a:pPr marL="0" algn="l" defTabSz="914400" rtl="0" eaLnBrk="1" latinLnBrk="0" hangingPunct="1"/>
                      <a:r>
                        <a:rPr lang="en-GB" sz="2000" b="1" kern="1200" dirty="0">
                          <a:solidFill>
                            <a:schemeClr val="lt1"/>
                          </a:solidFill>
                          <a:latin typeface="Aptos" panose="020B0004020202020204" pitchFamily="34" charset="0"/>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dirty="0"/>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2942781">
                <a:tc gridSpan="3">
                  <a:txBody>
                    <a:bodyPr/>
                    <a:lstStyle/>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Roll out of </a:t>
                      </a:r>
                      <a:r>
                        <a:rPr lang="en-GB" sz="2000" dirty="0" err="1">
                          <a:solidFill>
                            <a:schemeClr val="tx1"/>
                          </a:solidFill>
                          <a:latin typeface="Aptos" panose="020B0004020202020204" pitchFamily="34" charset="0"/>
                          <a:cs typeface="Arial" panose="020B0604020202020204" pitchFamily="34" charset="0"/>
                        </a:rPr>
                        <a:t>CareCubed</a:t>
                      </a:r>
                      <a:r>
                        <a:rPr lang="en-GB" sz="2000" dirty="0">
                          <a:solidFill>
                            <a:schemeClr val="tx1"/>
                          </a:solidFill>
                          <a:latin typeface="Aptos" panose="020B0004020202020204" pitchFamily="34" charset="0"/>
                          <a:cs typeface="Arial" panose="020B0604020202020204" pitchFamily="34" charset="0"/>
                        </a:rPr>
                        <a:t> and integration in process for commissioning new high cost cases and review process for existing high cost cases.</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Commence implementation of digital case management system</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Completion of high-cost case desktop review form external company</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Completion of testing for Joint Funding Matrix</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Commence work to develop regional fee setting methodology and regional CHC contract in conjunction with Local Authority partners</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Engage with CAVUHB regarding reciprocal peer review process</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Commission an external company to provider Support, Advice and Finance Service for the Health Board for Direct Payments</a:t>
                      </a:r>
                      <a:endParaRPr lang="en-GB" sz="2000" dirty="0">
                        <a:solidFill>
                          <a:srgbClr val="FF0000"/>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
        <p:nvSpPr>
          <p:cNvPr id="6" name="Title 1">
            <a:extLst>
              <a:ext uri="{FF2B5EF4-FFF2-40B4-BE49-F238E27FC236}">
                <a16:creationId xmlns:a16="http://schemas.microsoft.com/office/drawing/2014/main" id="{CE677240-2E24-9FFD-9AC7-C529DEBC590E}"/>
              </a:ext>
            </a:extLst>
          </p:cNvPr>
          <p:cNvSpPr txBox="1">
            <a:spLocks/>
          </p:cNvSpPr>
          <p:nvPr/>
        </p:nvSpPr>
        <p:spPr>
          <a:xfrm>
            <a:off x="642226" y="244523"/>
            <a:ext cx="19240758" cy="1371588"/>
          </a:xfrm>
          <a:prstGeom prst="rect">
            <a:avLst/>
          </a:prstGeom>
        </p:spPr>
        <p:txBody>
          <a:bodyPr vert="horz" lIns="0" tIns="0" rIns="0" bIns="0" rtlCol="0" anchor="t" anchorCtr="0">
            <a:noAutofit/>
          </a:bodyPr>
          <a:lst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a:lstStyle>
          <a:p>
            <a:pPr defTabSz="914413"/>
            <a:r>
              <a:rPr lang="en-US" sz="4001" b="1" dirty="0">
                <a:latin typeface="Aptos" panose="020B0004020202020204" pitchFamily="34" charset="0"/>
              </a:rPr>
              <a:t>CHC and Complex Care Plan Summary</a:t>
            </a:r>
            <a:br>
              <a:rPr lang="en-US" sz="2399" b="1" dirty="0">
                <a:solidFill>
                  <a:srgbClr val="FF0000"/>
                </a:solidFill>
                <a:latin typeface="Aptos" panose="020B0004020202020204" pitchFamily="34" charset="0"/>
              </a:rPr>
            </a:br>
            <a:endParaRPr lang="en-US" sz="2399" dirty="0">
              <a:solidFill>
                <a:srgbClr val="FF0000"/>
              </a:solidFill>
            </a:endParaRPr>
          </a:p>
        </p:txBody>
      </p:sp>
    </p:spTree>
    <p:extLst>
      <p:ext uri="{BB962C8B-B14F-4D97-AF65-F5344CB8AC3E}">
        <p14:creationId xmlns:p14="http://schemas.microsoft.com/office/powerpoint/2010/main" val="2101427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37944-6FD5-A941-9415-D37AF12AA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CEA80-7243-CF64-20E0-FAF4491C0BDE}"/>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CHC and Complex Care Plan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29C1CD24-CD4A-5EEB-2255-BBC35A2670DB}"/>
              </a:ext>
            </a:extLst>
          </p:cNvPr>
          <p:cNvGraphicFramePr>
            <a:graphicFrameLocks noGrp="1"/>
          </p:cNvGraphicFramePr>
          <p:nvPr>
            <p:ph idx="1"/>
            <p:extLst>
              <p:ext uri="{D42A27DB-BD31-4B8C-83A1-F6EECF244321}">
                <p14:modId xmlns:p14="http://schemas.microsoft.com/office/powerpoint/2010/main" val="3321613043"/>
              </p:ext>
            </p:extLst>
          </p:nvPr>
        </p:nvGraphicFramePr>
        <p:xfrm>
          <a:off x="375531" y="1034015"/>
          <a:ext cx="19354631" cy="9561448"/>
        </p:xfrm>
        <a:graphic>
          <a:graphicData uri="http://schemas.openxmlformats.org/drawingml/2006/table">
            <a:tbl>
              <a:tblPr/>
              <a:tblGrid>
                <a:gridCol w="621157">
                  <a:extLst>
                    <a:ext uri="{9D8B030D-6E8A-4147-A177-3AD203B41FA5}">
                      <a16:colId xmlns:a16="http://schemas.microsoft.com/office/drawing/2014/main" val="414012851"/>
                    </a:ext>
                  </a:extLst>
                </a:gridCol>
                <a:gridCol w="1207627">
                  <a:extLst>
                    <a:ext uri="{9D8B030D-6E8A-4147-A177-3AD203B41FA5}">
                      <a16:colId xmlns:a16="http://schemas.microsoft.com/office/drawing/2014/main" val="2003408553"/>
                    </a:ext>
                  </a:extLst>
                </a:gridCol>
                <a:gridCol w="4848682">
                  <a:extLst>
                    <a:ext uri="{9D8B030D-6E8A-4147-A177-3AD203B41FA5}">
                      <a16:colId xmlns:a16="http://schemas.microsoft.com/office/drawing/2014/main" val="383004437"/>
                    </a:ext>
                  </a:extLst>
                </a:gridCol>
                <a:gridCol w="854059">
                  <a:extLst>
                    <a:ext uri="{9D8B030D-6E8A-4147-A177-3AD203B41FA5}">
                      <a16:colId xmlns:a16="http://schemas.microsoft.com/office/drawing/2014/main" val="1526595776"/>
                    </a:ext>
                  </a:extLst>
                </a:gridCol>
                <a:gridCol w="2450587">
                  <a:extLst>
                    <a:ext uri="{9D8B030D-6E8A-4147-A177-3AD203B41FA5}">
                      <a16:colId xmlns:a16="http://schemas.microsoft.com/office/drawing/2014/main" val="1593234012"/>
                    </a:ext>
                  </a:extLst>
                </a:gridCol>
                <a:gridCol w="1001021">
                  <a:extLst>
                    <a:ext uri="{9D8B030D-6E8A-4147-A177-3AD203B41FA5}">
                      <a16:colId xmlns:a16="http://schemas.microsoft.com/office/drawing/2014/main" val="671458212"/>
                    </a:ext>
                  </a:extLst>
                </a:gridCol>
                <a:gridCol w="1674300">
                  <a:extLst>
                    <a:ext uri="{9D8B030D-6E8A-4147-A177-3AD203B41FA5}">
                      <a16:colId xmlns:a16="http://schemas.microsoft.com/office/drawing/2014/main" val="499467720"/>
                    </a:ext>
                  </a:extLst>
                </a:gridCol>
                <a:gridCol w="1134645">
                  <a:extLst>
                    <a:ext uri="{9D8B030D-6E8A-4147-A177-3AD203B41FA5}">
                      <a16:colId xmlns:a16="http://schemas.microsoft.com/office/drawing/2014/main" val="685346739"/>
                    </a:ext>
                  </a:extLst>
                </a:gridCol>
                <a:gridCol w="2213953">
                  <a:extLst>
                    <a:ext uri="{9D8B030D-6E8A-4147-A177-3AD203B41FA5}">
                      <a16:colId xmlns:a16="http://schemas.microsoft.com/office/drawing/2014/main" val="2230593573"/>
                    </a:ext>
                  </a:extLst>
                </a:gridCol>
                <a:gridCol w="1674300">
                  <a:extLst>
                    <a:ext uri="{9D8B030D-6E8A-4147-A177-3AD203B41FA5}">
                      <a16:colId xmlns:a16="http://schemas.microsoft.com/office/drawing/2014/main" val="503944953"/>
                    </a:ext>
                  </a:extLst>
                </a:gridCol>
                <a:gridCol w="1674300">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219188">
                <a:tc rowSpan="5">
                  <a:txBody>
                    <a:bodyPr/>
                    <a:lstStyle/>
                    <a:p>
                      <a:pPr algn="ctr" rtl="0" fontAlgn="ctr">
                        <a:buNone/>
                      </a:pPr>
                      <a:r>
                        <a:rPr lang="en-GB" sz="1300" b="0" i="1" u="none" strike="noStrike" dirty="0">
                          <a:solidFill>
                            <a:srgbClr val="000000"/>
                          </a:solidFill>
                          <a:effectLst/>
                          <a:latin typeface="Aptos" panose="020B0004020202020204" pitchFamily="34" charset="0"/>
                        </a:rPr>
                        <a:t>RECOVERY AND SUSTAINABILITY</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rowSpan="3">
                  <a:txBody>
                    <a:bodyPr/>
                    <a:lstStyle/>
                    <a:p>
                      <a:pPr algn="l" rtl="0" fontAlgn="ctr">
                        <a:buNone/>
                      </a:pPr>
                      <a:r>
                        <a:rPr lang="en-GB" sz="1300" b="1" i="0" u="none" strike="noStrike" dirty="0">
                          <a:solidFill>
                            <a:schemeClr val="tx1"/>
                          </a:solidFill>
                          <a:effectLst/>
                          <a:latin typeface="+mn-lt"/>
                        </a:rPr>
                        <a:t>Review, right sizing and repatriation of CHC and Complex Care patients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ctr">
                        <a:buFont typeface="Arial" panose="020B0604020202020204" pitchFamily="34" charset="0"/>
                        <a:buChar char="•"/>
                      </a:pPr>
                      <a:r>
                        <a:rPr lang="en-GB" sz="1300" b="1" i="0" u="none" strike="noStrike" dirty="0">
                          <a:solidFill>
                            <a:schemeClr val="tx1"/>
                          </a:solidFill>
                          <a:effectLst/>
                          <a:latin typeface="+mn-lt"/>
                        </a:rPr>
                        <a:t>Quantify the number of patients awaiting Social Worker allocation (DST)</a:t>
                      </a:r>
                    </a:p>
                    <a:p>
                      <a:pPr marL="285750" indent="-285750" algn="l" fontAlgn="ctr">
                        <a:buFont typeface="Arial" panose="020B0604020202020204" pitchFamily="34" charset="0"/>
                        <a:buChar char="•"/>
                      </a:pPr>
                      <a:r>
                        <a:rPr lang="en-GB" sz="1300" b="1" i="0" u="none" strike="noStrike" dirty="0">
                          <a:solidFill>
                            <a:schemeClr val="tx1"/>
                          </a:solidFill>
                          <a:effectLst/>
                          <a:latin typeface="+mn-lt"/>
                        </a:rPr>
                        <a:t>Engage with Swansea LA regarding agreeing a trajectory  to clear backlog </a:t>
                      </a:r>
                    </a:p>
                    <a:p>
                      <a:pPr marL="285750" indent="-285750" algn="l" fontAlgn="ctr">
                        <a:buFont typeface="Arial" panose="020B0604020202020204" pitchFamily="34" charset="0"/>
                        <a:buChar char="•"/>
                      </a:pPr>
                      <a:r>
                        <a:rPr lang="en-GB" sz="1300" b="1" i="0" u="none" strike="noStrike" dirty="0">
                          <a:solidFill>
                            <a:schemeClr val="tx1"/>
                          </a:solidFill>
                          <a:effectLst/>
                          <a:latin typeface="+mn-lt"/>
                        </a:rPr>
                        <a:t>Agree trajectory for completion of DSTs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a:solidFill>
                            <a:schemeClr val="tx1"/>
                          </a:solidFill>
                          <a:effectLst/>
                          <a:latin typeface="+mn-lt"/>
                        </a:rPr>
                        <a:t>Mar-27</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r>
                        <a:rPr lang="en-GB" sz="1300" b="0" i="0" u="none" strike="noStrike" dirty="0">
                          <a:solidFill>
                            <a:schemeClr val="tx1"/>
                          </a:solidFill>
                          <a:effectLst/>
                          <a:latin typeface="+mn-lt"/>
                        </a:rPr>
                        <a:t>Backlog of disputes cleared and agreed joint process implemented</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OFF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300" b="0" i="0" u="none" strike="noStrike" dirty="0">
                          <a:solidFill>
                            <a:schemeClr val="tx1"/>
                          </a:solidFill>
                          <a:effectLst/>
                          <a:latin typeface="+mn-lt"/>
                        </a:rPr>
                        <a:t>Not due for Q1</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chemeClr val="tx1"/>
                          </a:solidFill>
                          <a:effectLst/>
                          <a:latin typeface="+mn-lt"/>
                        </a:rPr>
                        <a:t> </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chemeClr val="tx1"/>
                          </a:solidFill>
                          <a:effectLst/>
                          <a:latin typeface="+mn-lt"/>
                        </a:rPr>
                        <a:t>Implementation of jointly trajectory and process to eliminate outstanding DSTs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1950703">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ctr">
                        <a:buFont typeface="Arial" panose="020B0604020202020204" pitchFamily="34" charset="0"/>
                        <a:buChar char="•"/>
                      </a:pPr>
                      <a:r>
                        <a:rPr lang="en-GB" sz="1300" b="1" i="0" u="none" strike="noStrike" dirty="0">
                          <a:solidFill>
                            <a:schemeClr val="tx1"/>
                          </a:solidFill>
                          <a:effectLst/>
                          <a:latin typeface="+mn-lt"/>
                        </a:rPr>
                        <a:t>Quantify the number of packages currently in dispute over Primary Health Need or HB's contribution to joint package</a:t>
                      </a:r>
                    </a:p>
                    <a:p>
                      <a:pPr marL="285750" indent="-285750" algn="l" fontAlgn="ctr">
                        <a:buFont typeface="Arial" panose="020B0604020202020204" pitchFamily="34" charset="0"/>
                        <a:buChar char="•"/>
                      </a:pPr>
                      <a:r>
                        <a:rPr lang="en-GB" sz="1300" b="1" i="0" u="none" strike="noStrike" dirty="0">
                          <a:solidFill>
                            <a:schemeClr val="tx1"/>
                          </a:solidFill>
                          <a:effectLst/>
                          <a:latin typeface="+mn-lt"/>
                        </a:rPr>
                        <a:t>Develop  proposal to establish Multi-Agency Peer Review Process with neighbouring HB area</a:t>
                      </a:r>
                    </a:p>
                    <a:p>
                      <a:pPr marL="285750" indent="-285750" algn="l" fontAlgn="ctr">
                        <a:buFont typeface="Arial" panose="020B0604020202020204" pitchFamily="34" charset="0"/>
                        <a:buChar char="•"/>
                      </a:pPr>
                      <a:r>
                        <a:rPr lang="en-GB" sz="1300" b="1" i="0" u="none" strike="noStrike" dirty="0">
                          <a:solidFill>
                            <a:schemeClr val="tx1"/>
                          </a:solidFill>
                          <a:effectLst/>
                          <a:latin typeface="+mn-lt"/>
                        </a:rPr>
                        <a:t>Gain agreement from neighbouring HB to support with Multi-Agency Peer Review Process</a:t>
                      </a:r>
                    </a:p>
                    <a:p>
                      <a:pPr marL="285750" indent="-285750" algn="l" fontAlgn="ctr">
                        <a:buFont typeface="Arial" panose="020B0604020202020204" pitchFamily="34" charset="0"/>
                        <a:buChar char="•"/>
                      </a:pPr>
                      <a:r>
                        <a:rPr lang="en-GB" sz="1300" b="1" i="0" u="none" strike="noStrike" dirty="0">
                          <a:solidFill>
                            <a:schemeClr val="tx1"/>
                          </a:solidFill>
                          <a:effectLst/>
                          <a:latin typeface="+mn-lt"/>
                        </a:rPr>
                        <a:t>Agree  trajectory for completion of peer reviews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a:solidFill>
                            <a:schemeClr val="tx1"/>
                          </a:solidFill>
                          <a:effectLst/>
                          <a:latin typeface="+mn-lt"/>
                        </a:rPr>
                        <a:t>Mar-27</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r>
                        <a:rPr lang="en-GB" sz="1300" b="0" i="0" u="none" strike="noStrike" dirty="0">
                          <a:solidFill>
                            <a:schemeClr val="tx1"/>
                          </a:solidFill>
                          <a:effectLst/>
                          <a:latin typeface="+mn-lt"/>
                        </a:rPr>
                        <a:t>Backlog of disputes cleared </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300" b="0" i="0" u="none" strike="noStrike" dirty="0">
                          <a:solidFill>
                            <a:schemeClr val="tx1"/>
                          </a:solidFill>
                          <a:effectLst/>
                          <a:latin typeface="+mn-lt"/>
                        </a:rPr>
                        <a:t>Not due for Q1</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marL="285750" indent="-285750" algn="l" fontAlgn="ctr">
                        <a:buFont typeface="Arial" panose="020B0604020202020204" pitchFamily="34" charset="0"/>
                        <a:buChar char="•"/>
                      </a:pPr>
                      <a:r>
                        <a:rPr lang="en-GB" sz="1300" b="0" i="0" u="none" strike="noStrike" dirty="0">
                          <a:solidFill>
                            <a:schemeClr val="tx1"/>
                          </a:solidFill>
                          <a:effectLst/>
                          <a:latin typeface="+mn-lt"/>
                        </a:rPr>
                        <a:t>Implementation of reciprocal multi-agency peer review process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chemeClr val="tx1"/>
                          </a:solidFill>
                          <a:effectLst/>
                          <a:latin typeface="+mn-lt"/>
                        </a:rPr>
                        <a:t> </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chemeClr val="tx1"/>
                          </a:solidFill>
                          <a:effectLst/>
                          <a:latin typeface="+mn-lt"/>
                        </a:rPr>
                        <a:t> Clearance of backlog of disputes where there is disagreement over Primary Health Need</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4040571"/>
                  </a:ext>
                </a:extLst>
              </a:tr>
              <a:tr h="1706864">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vMerge="1">
                  <a:txBody>
                    <a:bodyPr/>
                    <a:lstStyle/>
                    <a:p>
                      <a:pPr algn="l" rtl="0" fontAlgn="t">
                        <a:buNone/>
                      </a:pPr>
                      <a:endParaRPr lang="en-GB" sz="1600" b="1" i="0" u="none" strike="noStrike" dirty="0">
                        <a:solidFill>
                          <a:srgbClr val="00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300" b="1" i="0" u="none" strike="noStrike" dirty="0">
                          <a:solidFill>
                            <a:schemeClr val="tx1"/>
                          </a:solidFill>
                          <a:effectLst/>
                          <a:latin typeface="+mn-lt"/>
                        </a:rPr>
                        <a:t>3 and 12 month reviews to be completed on time.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dirty="0">
                          <a:solidFill>
                            <a:schemeClr val="tx1"/>
                          </a:solidFill>
                          <a:effectLst/>
                          <a:latin typeface="+mn-lt"/>
                        </a:rPr>
                        <a:t>Mar-27</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r>
                        <a:rPr lang="en-GB" sz="1300" b="0" i="0" u="none" strike="noStrike" dirty="0">
                          <a:solidFill>
                            <a:schemeClr val="tx1"/>
                          </a:solidFill>
                          <a:effectLst/>
                          <a:latin typeface="+mn-lt"/>
                        </a:rPr>
                        <a:t>Reduction in number of overdue 3 and 12 month reviews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ctr">
                        <a:buFont typeface="Arial" panose="020B0604020202020204" pitchFamily="34" charset="0"/>
                        <a:buChar char="•"/>
                      </a:pPr>
                      <a:r>
                        <a:rPr lang="en-GB" sz="1300" b="0" i="0" u="none" strike="noStrike">
                          <a:solidFill>
                            <a:schemeClr val="tx1"/>
                          </a:solidFill>
                          <a:effectLst/>
                          <a:latin typeface="+mn-lt"/>
                        </a:rPr>
                        <a:t>Continually align capacity to ensure that 3 and 12 month reviews are completed on time</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p>
                      <a:pPr marL="0" indent="0" algn="l" fontAlgn="ctr">
                        <a:buFont typeface="Arial" panose="020B0604020202020204" pitchFamily="34" charset="0"/>
                        <a:buNone/>
                      </a:pPr>
                      <a:endParaRPr lang="en-GB" sz="13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ctr">
                        <a:buFont typeface="Arial" panose="020B0604020202020204" pitchFamily="34" charset="0"/>
                        <a:buChar char="•"/>
                      </a:pPr>
                      <a:r>
                        <a:rPr lang="en-GB" sz="1300" b="0" i="0" u="none" strike="noStrike" dirty="0">
                          <a:solidFill>
                            <a:schemeClr val="tx1"/>
                          </a:solidFill>
                          <a:effectLst/>
                          <a:latin typeface="+mn-lt"/>
                        </a:rPr>
                        <a:t>Continually align capacity to ensure that 3 and 12 month reviews are completed on time</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chemeClr val="tx1"/>
                          </a:solidFill>
                          <a:effectLst/>
                          <a:latin typeface="+mn-lt"/>
                        </a:rPr>
                        <a:t>Continually align capacity to ensure that 3 and 12 month reviews are completed on time</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chemeClr val="tx1"/>
                          </a:solidFill>
                          <a:effectLst/>
                          <a:latin typeface="+mn-lt"/>
                        </a:rPr>
                        <a:t>Continually align capacity to ensure that 3 and 12 month reviews are completed on time</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3084141"/>
                  </a:ext>
                </a:extLst>
              </a:tr>
              <a:tr h="250188">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gridSpan="10">
                  <a:txBody>
                    <a:bodyPr/>
                    <a:lstStyle/>
                    <a:p>
                      <a:pPr algn="l" rtl="0" fontAlgn="t">
                        <a:buNone/>
                      </a:pPr>
                      <a:r>
                        <a:rPr lang="en-GB" sz="1300" b="1" i="0" u="none" strike="sngStrike" dirty="0">
                          <a:solidFill>
                            <a:srgbClr val="000000"/>
                          </a:solidFill>
                          <a:effectLst/>
                          <a:latin typeface="Aptos" panose="020B0004020202020204" pitchFamily="34" charset="0"/>
                        </a:rPr>
                        <a:t>Hold cases presented to MH and LD Complex Case panel</a:t>
                      </a:r>
                      <a:r>
                        <a:rPr lang="en-GB" sz="1300" b="1" i="0" u="none" strike="noStrike" dirty="0">
                          <a:solidFill>
                            <a:srgbClr val="000000"/>
                          </a:solidFill>
                          <a:effectLst/>
                          <a:latin typeface="Aptos" panose="020B0004020202020204" pitchFamily="34" charset="0"/>
                        </a:rPr>
                        <a:t>  </a:t>
                      </a:r>
                      <a:r>
                        <a:rPr lang="en-GB" sz="1300" b="1" i="0" u="none" strike="noStrike" dirty="0">
                          <a:solidFill>
                            <a:srgbClr val="FF0000"/>
                          </a:solidFill>
                          <a:effectLst/>
                          <a:latin typeface="Aptos" panose="020B0004020202020204" pitchFamily="34" charset="0"/>
                        </a:rPr>
                        <a:t>REMOVED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hMerge="1">
                  <a:txBody>
                    <a:bodyPr/>
                    <a:lstStyle/>
                    <a:p>
                      <a:pPr algn="l" fontAlgn="t">
                        <a:buNone/>
                      </a:pPr>
                      <a:endParaRPr lang="en-GB" sz="1600" b="0" i="1" u="none" strike="noStrike" dirty="0">
                        <a:solidFill>
                          <a:schemeClr val="tx1"/>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ctr" fontAlgn="t">
                        <a:buNone/>
                      </a:pPr>
                      <a:endParaRPr lang="en-GB" sz="1600" b="0" i="1" u="none" strike="noStrike" dirty="0">
                        <a:solidFill>
                          <a:srgbClr val="FF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l" fontAlgn="t">
                        <a:buNone/>
                      </a:pPr>
                      <a:endParaRPr lang="en-GB" sz="1600" b="0" i="1" u="none" strike="noStrike" dirty="0">
                        <a:solidFill>
                          <a:srgbClr val="FF0000"/>
                        </a:solidFill>
                        <a:effectLst/>
                        <a:latin typeface="Aptos"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l" fontAlgn="t">
                        <a:buNone/>
                      </a:pPr>
                      <a:endParaRPr lang="en-GB" sz="1600" b="0" i="0"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l" fontAlgn="t">
                        <a:buNone/>
                      </a:pPr>
                      <a:endParaRPr lang="en-GB" sz="1600" b="0" i="0" u="none" strike="noStrike" dirty="0">
                        <a:solidFill>
                          <a:srgbClr val="FF0000"/>
                        </a:solidFill>
                        <a:effectLst/>
                        <a:latin typeface="Aptos" panose="020B0004020202020204" pitchFamily="34" charset="0"/>
                      </a:endParaRPr>
                    </a:p>
                  </a:txBody>
                  <a:tcPr marL="835" marR="835" marT="835"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12503257"/>
                  </a:ext>
                </a:extLst>
              </a:tr>
              <a:tr h="3176242">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300" b="1" i="0" u="none" strike="noStrike" dirty="0">
                          <a:solidFill>
                            <a:srgbClr val="000000"/>
                          </a:solidFill>
                          <a:effectLst/>
                          <a:latin typeface="Aptos" panose="020B0004020202020204" pitchFamily="34" charset="0"/>
                        </a:rPr>
                        <a:t>Out of area repatriations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t">
                        <a:buFont typeface="Arial" panose="020B0604020202020204" pitchFamily="34" charset="0"/>
                        <a:buChar char="•"/>
                      </a:pPr>
                      <a:r>
                        <a:rPr lang="en-GB" sz="1300" b="1" i="0" u="none" strike="noStrike" dirty="0">
                          <a:solidFill>
                            <a:schemeClr val="tx1"/>
                          </a:solidFill>
                          <a:effectLst/>
                          <a:latin typeface="Aptos" panose="020B0004020202020204" pitchFamily="34" charset="0"/>
                        </a:rPr>
                        <a:t>MH &amp; LD Teams to review CHC cases and identify opportunities to repatriate from out of area placements and to step down from current placement.   </a:t>
                      </a:r>
                    </a:p>
                    <a:p>
                      <a:pPr marL="285750" indent="-285750" algn="l" fontAlgn="t">
                        <a:buFont typeface="Arial" panose="020B0604020202020204" pitchFamily="34" charset="0"/>
                        <a:buChar char="•"/>
                      </a:pPr>
                      <a:r>
                        <a:rPr lang="en-GB" sz="1300" b="1" i="0" u="none" strike="noStrike" dirty="0">
                          <a:solidFill>
                            <a:schemeClr val="tx1"/>
                          </a:solidFill>
                          <a:effectLst/>
                          <a:latin typeface="Aptos" panose="020B0004020202020204" pitchFamily="34" charset="0"/>
                        </a:rPr>
                        <a:t>MH &amp; LD Teams to work with Local Authorities to identify patients to repatriate from out of area placements and to step down from current placement.   </a:t>
                      </a:r>
                    </a:p>
                    <a:p>
                      <a:pPr marL="285750" indent="-285750" algn="l" fontAlgn="t">
                        <a:buFont typeface="Arial" panose="020B0604020202020204" pitchFamily="34" charset="0"/>
                        <a:buChar char="•"/>
                      </a:pPr>
                      <a:r>
                        <a:rPr lang="en-GB" sz="1300" b="1" i="0" u="none" strike="noStrike" dirty="0">
                          <a:solidFill>
                            <a:schemeClr val="tx1"/>
                          </a:solidFill>
                          <a:effectLst/>
                          <a:latin typeface="Aptos" panose="020B0004020202020204" pitchFamily="34" charset="0"/>
                        </a:rPr>
                        <a:t>Identity opportunities to repatriate into vacant capacity</a:t>
                      </a:r>
                    </a:p>
                    <a:p>
                      <a:pPr marL="285750" indent="-285750" algn="l" fontAlgn="t">
                        <a:buFont typeface="Arial" panose="020B0604020202020204" pitchFamily="34" charset="0"/>
                        <a:buChar char="•"/>
                      </a:pPr>
                      <a:r>
                        <a:rPr lang="en-GB" sz="1300" b="1" i="0" u="none" strike="noStrike" dirty="0">
                          <a:solidFill>
                            <a:schemeClr val="tx1"/>
                          </a:solidFill>
                          <a:effectLst/>
                          <a:latin typeface="Aptos" panose="020B0004020202020204" pitchFamily="34" charset="0"/>
                        </a:rPr>
                        <a:t>Work with Local Authorities to create new opportunities to repatriate and step down (via Regional Accommodation Strategy Group)</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a:solidFill>
                            <a:srgbClr val="000000"/>
                          </a:solidFill>
                          <a:effectLst/>
                          <a:latin typeface="Aptos" panose="020B0004020202020204" pitchFamily="34" charset="0"/>
                        </a:rPr>
                        <a:t>Mar-27</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rgbClr val="000000"/>
                          </a:solidFill>
                          <a:effectLst/>
                          <a:latin typeface="Aptos" panose="020B0004020202020204" pitchFamily="34" charset="0"/>
                        </a:rPr>
                        <a:t>Reduction in the number of out of area MH and LD placements/ packages of care</a:t>
                      </a:r>
                      <a:br>
                        <a:rPr lang="en-GB" sz="1300" b="0" i="0" u="none" strike="noStrike" dirty="0">
                          <a:solidFill>
                            <a:srgbClr val="000000"/>
                          </a:solidFill>
                          <a:effectLst/>
                          <a:latin typeface="Aptos" panose="020B0004020202020204" pitchFamily="34" charset="0"/>
                        </a:rPr>
                      </a:br>
                      <a:r>
                        <a:rPr lang="en-GB" sz="1300" b="0" i="0" u="none" strike="noStrike" dirty="0">
                          <a:solidFill>
                            <a:srgbClr val="000000"/>
                          </a:solidFill>
                          <a:effectLst/>
                          <a:latin typeface="Aptos" panose="020B0004020202020204" pitchFamily="34" charset="0"/>
                        </a:rPr>
                        <a:t>Reduction in spend resulting from repatriation of individuals.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algn="l" fontAlgn="t">
                        <a:buNone/>
                      </a:pPr>
                      <a:endParaRPr lang="en-GB" sz="1300" b="0" i="1" u="none" strike="noStrike" dirty="0">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0" u="none" strike="noStrike" dirty="0">
                          <a:solidFill>
                            <a:schemeClr val="tx1"/>
                          </a:solidFill>
                          <a:effectLst/>
                          <a:latin typeface="Aptos" panose="020B0004020202020204" pitchFamily="34" charset="0"/>
                        </a:rPr>
                        <a:t>Not due for Q1</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algn="l" fontAlgn="t">
                        <a:buNone/>
                      </a:pPr>
                      <a:endParaRPr lang="en-GB" sz="1300" b="0" i="1" u="none" strike="noStrike" dirty="0">
                        <a:solidFill>
                          <a:srgbClr val="FF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300" b="0" i="0" u="none" strike="noStrike" dirty="0">
                        <a:solidFill>
                          <a:srgbClr val="FF0000"/>
                        </a:solidFill>
                        <a:effectLst/>
                        <a:latin typeface="Aptos" panose="020B0004020202020204" pitchFamily="34" charset="0"/>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r>
                        <a:rPr lang="en-GB" sz="1300" b="0" i="0" u="none" strike="noStrike" dirty="0">
                          <a:solidFill>
                            <a:srgbClr val="000000"/>
                          </a:solidFill>
                          <a:effectLst/>
                          <a:latin typeface="Aptos" panose="020B0004020202020204" pitchFamily="34" charset="0"/>
                        </a:rPr>
                        <a:t>All identified opportunities to repatriate high cost out of area packages actioned and costs of packages reduced </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2940732"/>
                  </a:ext>
                </a:extLst>
              </a:tr>
            </a:tbl>
          </a:graphicData>
        </a:graphic>
      </p:graphicFrame>
    </p:spTree>
    <p:extLst>
      <p:ext uri="{BB962C8B-B14F-4D97-AF65-F5344CB8AC3E}">
        <p14:creationId xmlns:p14="http://schemas.microsoft.com/office/powerpoint/2010/main" val="17241349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5DE45-D659-6449-A166-73D403808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9CFF7-DC64-23FE-C1AB-DBE1EA673A13}"/>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CHC and Complex Care Plan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0B828388-88BD-59A3-D126-153B27C34AD5}"/>
              </a:ext>
            </a:extLst>
          </p:cNvPr>
          <p:cNvGraphicFramePr>
            <a:graphicFrameLocks noGrp="1"/>
          </p:cNvGraphicFramePr>
          <p:nvPr>
            <p:ph idx="1"/>
          </p:nvPr>
        </p:nvGraphicFramePr>
        <p:xfrm>
          <a:off x="492668" y="1463712"/>
          <a:ext cx="19354634" cy="8991651"/>
        </p:xfrm>
        <a:graphic>
          <a:graphicData uri="http://schemas.openxmlformats.org/drawingml/2006/table">
            <a:tbl>
              <a:tblPr/>
              <a:tblGrid>
                <a:gridCol w="621157">
                  <a:extLst>
                    <a:ext uri="{9D8B030D-6E8A-4147-A177-3AD203B41FA5}">
                      <a16:colId xmlns:a16="http://schemas.microsoft.com/office/drawing/2014/main" val="414012851"/>
                    </a:ext>
                  </a:extLst>
                </a:gridCol>
                <a:gridCol w="1817222">
                  <a:extLst>
                    <a:ext uri="{9D8B030D-6E8A-4147-A177-3AD203B41FA5}">
                      <a16:colId xmlns:a16="http://schemas.microsoft.com/office/drawing/2014/main" val="2003408553"/>
                    </a:ext>
                  </a:extLst>
                </a:gridCol>
                <a:gridCol w="4239088">
                  <a:extLst>
                    <a:ext uri="{9D8B030D-6E8A-4147-A177-3AD203B41FA5}">
                      <a16:colId xmlns:a16="http://schemas.microsoft.com/office/drawing/2014/main" val="383004437"/>
                    </a:ext>
                  </a:extLst>
                </a:gridCol>
                <a:gridCol w="854059">
                  <a:extLst>
                    <a:ext uri="{9D8B030D-6E8A-4147-A177-3AD203B41FA5}">
                      <a16:colId xmlns:a16="http://schemas.microsoft.com/office/drawing/2014/main" val="1526595776"/>
                    </a:ext>
                  </a:extLst>
                </a:gridCol>
                <a:gridCol w="2450587">
                  <a:extLst>
                    <a:ext uri="{9D8B030D-6E8A-4147-A177-3AD203B41FA5}">
                      <a16:colId xmlns:a16="http://schemas.microsoft.com/office/drawing/2014/main" val="1593234012"/>
                    </a:ext>
                  </a:extLst>
                </a:gridCol>
                <a:gridCol w="1001021">
                  <a:extLst>
                    <a:ext uri="{9D8B030D-6E8A-4147-A177-3AD203B41FA5}">
                      <a16:colId xmlns:a16="http://schemas.microsoft.com/office/drawing/2014/main" val="671458212"/>
                    </a:ext>
                  </a:extLst>
                </a:gridCol>
                <a:gridCol w="1674300">
                  <a:extLst>
                    <a:ext uri="{9D8B030D-6E8A-4147-A177-3AD203B41FA5}">
                      <a16:colId xmlns:a16="http://schemas.microsoft.com/office/drawing/2014/main" val="499467720"/>
                    </a:ext>
                  </a:extLst>
                </a:gridCol>
                <a:gridCol w="1674300">
                  <a:extLst>
                    <a:ext uri="{9D8B030D-6E8A-4147-A177-3AD203B41FA5}">
                      <a16:colId xmlns:a16="http://schemas.microsoft.com/office/drawing/2014/main" val="685346739"/>
                    </a:ext>
                  </a:extLst>
                </a:gridCol>
                <a:gridCol w="1674300">
                  <a:extLst>
                    <a:ext uri="{9D8B030D-6E8A-4147-A177-3AD203B41FA5}">
                      <a16:colId xmlns:a16="http://schemas.microsoft.com/office/drawing/2014/main" val="2230593573"/>
                    </a:ext>
                  </a:extLst>
                </a:gridCol>
                <a:gridCol w="1674300">
                  <a:extLst>
                    <a:ext uri="{9D8B030D-6E8A-4147-A177-3AD203B41FA5}">
                      <a16:colId xmlns:a16="http://schemas.microsoft.com/office/drawing/2014/main" val="503944953"/>
                    </a:ext>
                  </a:extLst>
                </a:gridCol>
                <a:gridCol w="1674300">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38">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981702">
                <a:tc rowSpan="4">
                  <a:txBody>
                    <a:bodyPr/>
                    <a:lstStyle/>
                    <a:p>
                      <a:pPr algn="ctr" rtl="0" fontAlgn="ctr">
                        <a:buNone/>
                      </a:pPr>
                      <a:r>
                        <a:rPr lang="en-GB" sz="1600" b="0" i="1" u="none" strike="noStrike" dirty="0">
                          <a:solidFill>
                            <a:srgbClr val="000000"/>
                          </a:solidFill>
                          <a:effectLst/>
                          <a:latin typeface="+mn-lt"/>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rtl="0" fontAlgn="ctr">
                        <a:buNone/>
                      </a:pPr>
                      <a:r>
                        <a:rPr lang="en-GB" sz="1300" b="1" i="0" u="none" strike="noStrike">
                          <a:solidFill>
                            <a:srgbClr val="000000"/>
                          </a:solidFill>
                          <a:effectLst/>
                          <a:latin typeface="+mn-lt"/>
                        </a:rPr>
                        <a:t>Market Management</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ctr">
                        <a:buFont typeface="Arial" panose="020B0604020202020204" pitchFamily="34" charset="0"/>
                        <a:buChar char="•"/>
                      </a:pPr>
                      <a:r>
                        <a:rPr lang="en-GB" sz="1300" b="1" i="0" u="none" strike="noStrike" dirty="0">
                          <a:solidFill>
                            <a:srgbClr val="000000"/>
                          </a:solidFill>
                          <a:effectLst/>
                          <a:latin typeface="+mn-lt"/>
                        </a:rPr>
                        <a:t> Procure Care Cubed</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 Completion of staff training programme</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 Development of SOP to integrate Care Cubed into review process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a:solidFill>
                            <a:srgbClr val="000000"/>
                          </a:solidFill>
                          <a:effectLst/>
                          <a:latin typeface="+mn-lt"/>
                        </a:rPr>
                        <a:t>Mar-27</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a:solidFill>
                            <a:srgbClr val="000000"/>
                          </a:solidFill>
                          <a:effectLst/>
                          <a:latin typeface="+mn-lt"/>
                        </a:rPr>
                        <a:t>Care Cube integrated into review process for high cost cases (i.e. above CHC baseline)</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300" b="0" i="0" u="none" strike="noStrike" dirty="0">
                          <a:solidFill>
                            <a:srgbClr val="000000"/>
                          </a:solidFill>
                          <a:effectLst/>
                          <a:latin typeface="+mn-lt"/>
                        </a:rPr>
                        <a:t>Care Cubed licence for 12 months procured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ctr">
                        <a:buFont typeface="Arial" panose="020B0604020202020204" pitchFamily="34" charset="0"/>
                        <a:buChar char="•"/>
                      </a:pPr>
                      <a:r>
                        <a:rPr lang="en-GB" sz="1300" b="0" i="0" u="none" strike="noStrike" dirty="0">
                          <a:solidFill>
                            <a:srgbClr val="000000"/>
                          </a:solidFill>
                          <a:effectLst/>
                          <a:latin typeface="+mn-lt"/>
                        </a:rPr>
                        <a:t>All staff trained and SOP developed</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7829089"/>
                  </a:ext>
                </a:extLst>
              </a:tr>
              <a:tr h="1706864">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rtl="0" fontAlgn="ctr">
                        <a:buNone/>
                      </a:pPr>
                      <a:r>
                        <a:rPr lang="en-GB" sz="1300" b="1" i="0" u="none" strike="noStrike">
                          <a:solidFill>
                            <a:srgbClr val="000000"/>
                          </a:solidFill>
                          <a:effectLst/>
                          <a:latin typeface="+mn-lt"/>
                        </a:rPr>
                        <a:t>Joint working arrangements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ctr">
                        <a:buFont typeface="Arial" panose="020B0604020202020204" pitchFamily="34" charset="0"/>
                        <a:buChar char="•"/>
                      </a:pPr>
                      <a:r>
                        <a:rPr lang="en-GB" sz="1300" b="1" i="0" u="none" strike="noStrike" dirty="0">
                          <a:solidFill>
                            <a:srgbClr val="000000"/>
                          </a:solidFill>
                          <a:effectLst/>
                          <a:latin typeface="+mn-lt"/>
                        </a:rPr>
                        <a:t> Design and test Joint Funding Matrix for LD cases</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 Develop SOP for Joint Funding Matrix including streamlined DST process </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 Agree and implement trajectory to clear backlog of disputes based on disagreement with % funding split</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a:solidFill>
                            <a:srgbClr val="000000"/>
                          </a:solidFill>
                          <a:effectLst/>
                          <a:latin typeface="+mn-lt"/>
                        </a:rPr>
                        <a:t>Mar-27</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rgbClr val="000000"/>
                          </a:solidFill>
                          <a:effectLst/>
                          <a:latin typeface="+mn-lt"/>
                        </a:rPr>
                        <a:t>Backlog of disputes cleared </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Not due for Q1</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marL="285750" indent="-285750" algn="l" fontAlgn="ctr">
                        <a:buFont typeface="Arial" panose="020B0604020202020204" pitchFamily="34" charset="0"/>
                        <a:buChar char="•"/>
                      </a:pPr>
                      <a:r>
                        <a:rPr lang="en-GB" sz="1300" b="0" i="0" u="none" strike="noStrike">
                          <a:solidFill>
                            <a:srgbClr val="000000"/>
                          </a:solidFill>
                          <a:effectLst/>
                          <a:latin typeface="+mn-lt"/>
                        </a:rPr>
                        <a:t>Joint funding matrix designed and SOP developed for implementation</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r>
                        <a:rPr lang="en-GB" sz="1300" b="0" i="0" u="none" strike="noStrike">
                          <a:solidFill>
                            <a:srgbClr val="000000"/>
                          </a:solidFill>
                          <a:effectLst/>
                          <a:latin typeface="+mn-lt"/>
                        </a:rPr>
                        <a:t> Clearance of backlog of disputes where there is disagreement over % funding split</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4588079"/>
                  </a:ext>
                </a:extLst>
              </a:tr>
              <a:tr h="2926054">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rtl="0" fontAlgn="ctr">
                        <a:buNone/>
                      </a:pPr>
                      <a:r>
                        <a:rPr lang="en-GB" sz="1300" b="1" i="0" u="none" strike="noStrike">
                          <a:solidFill>
                            <a:srgbClr val="000000"/>
                          </a:solidFill>
                          <a:effectLst/>
                          <a:latin typeface="+mn-lt"/>
                        </a:rPr>
                        <a:t>CHC Operating Model</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ctr">
                        <a:buFont typeface="Arial" panose="020B0604020202020204" pitchFamily="34" charset="0"/>
                        <a:buChar char="•"/>
                      </a:pPr>
                      <a:r>
                        <a:rPr lang="en-GB" sz="1300" b="1" i="0" u="none" strike="noStrike" dirty="0">
                          <a:solidFill>
                            <a:srgbClr val="000000"/>
                          </a:solidFill>
                          <a:effectLst/>
                          <a:latin typeface="+mn-lt"/>
                        </a:rPr>
                        <a:t>Develop invest to save business case for procurement of digital case management system for CHC/ Complex Care</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With the support of Deloitte identify an optimum operating model for CHC  within PCTSG (i.e. District Nursing, Fast Track)</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Develop case for change including cost of implementation and workforce implications</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Gain organisational approval on case.</a:t>
                      </a:r>
                      <a:br>
                        <a:rPr lang="en-GB" sz="1300" b="1" i="0" u="none" strike="noStrike" dirty="0">
                          <a:solidFill>
                            <a:srgbClr val="000000"/>
                          </a:solidFill>
                          <a:effectLst/>
                          <a:latin typeface="+mn-lt"/>
                        </a:rPr>
                      </a:br>
                      <a:r>
                        <a:rPr lang="en-GB" sz="1300" b="1" i="0" u="none" strike="noStrike" dirty="0">
                          <a:solidFill>
                            <a:srgbClr val="000000"/>
                          </a:solidFill>
                          <a:effectLst/>
                          <a:latin typeface="+mn-lt"/>
                        </a:rPr>
                        <a:t>Develop implementation plan for new operating model</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dirty="0">
                          <a:solidFill>
                            <a:srgbClr val="000000"/>
                          </a:solidFill>
                          <a:effectLst/>
                          <a:latin typeface="+mn-lt"/>
                        </a:rPr>
                        <a:t>Jan-27</a:t>
                      </a:r>
                      <a:br>
                        <a:rPr lang="en-GB" sz="1300" b="0" i="0" u="none" strike="noStrike" dirty="0">
                          <a:solidFill>
                            <a:srgbClr val="000000"/>
                          </a:solidFill>
                          <a:effectLst/>
                          <a:latin typeface="+mn-lt"/>
                        </a:rPr>
                      </a:br>
                      <a:r>
                        <a:rPr lang="en-GB" sz="1300" b="0" i="0" u="none" strike="noStrike" dirty="0">
                          <a:solidFill>
                            <a:srgbClr val="000000"/>
                          </a:solidFill>
                          <a:effectLst/>
                          <a:latin typeface="+mn-lt"/>
                        </a:rPr>
                        <a:t>Mar-27</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rgbClr val="000000"/>
                          </a:solidFill>
                          <a:effectLst/>
                          <a:latin typeface="+mn-lt"/>
                        </a:rPr>
                        <a:t>Digital case management system (Rio- Adam) procured and implemented.</a:t>
                      </a:r>
                      <a:br>
                        <a:rPr lang="en-GB" sz="1300" b="0" i="0" u="none" strike="noStrike" dirty="0">
                          <a:solidFill>
                            <a:srgbClr val="000000"/>
                          </a:solidFill>
                          <a:effectLst/>
                          <a:latin typeface="+mn-lt"/>
                        </a:rPr>
                      </a:br>
                      <a:r>
                        <a:rPr lang="en-GB" sz="1300" b="0" i="0" u="none" strike="noStrike" dirty="0">
                          <a:solidFill>
                            <a:srgbClr val="000000"/>
                          </a:solidFill>
                          <a:effectLst/>
                          <a:latin typeface="+mn-lt"/>
                        </a:rPr>
                        <a:t>Optimal operating model for Long Term Care designed, agreed and implementation plan in place</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Not due for Q1</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marL="285750" indent="-285750" algn="l" fontAlgn="ctr">
                        <a:buFont typeface="Arial" panose="020B0604020202020204" pitchFamily="34" charset="0"/>
                        <a:buChar char="•"/>
                      </a:pPr>
                      <a:r>
                        <a:rPr lang="en-GB" sz="1300" b="0" i="0" u="none" strike="noStrike">
                          <a:solidFill>
                            <a:srgbClr val="000000"/>
                          </a:solidFill>
                          <a:effectLst/>
                          <a:latin typeface="+mn-lt"/>
                        </a:rPr>
                        <a:t>Roll out of implementation plan for new digital case management system</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r>
                        <a:rPr lang="en-GB" sz="1300" b="0" i="0" u="none" strike="noStrike">
                          <a:solidFill>
                            <a:srgbClr val="000000"/>
                          </a:solidFill>
                          <a:effectLst/>
                          <a:latin typeface="+mn-lt"/>
                        </a:rPr>
                        <a:t>Case approved for optimal operating model for  CHC  within PCTSG </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r>
                        <a:rPr lang="en-GB" sz="1300" b="0" i="0" u="none" strike="noStrike" dirty="0">
                          <a:solidFill>
                            <a:srgbClr val="000000"/>
                          </a:solidFill>
                          <a:effectLst/>
                          <a:latin typeface="+mn-lt"/>
                        </a:rPr>
                        <a:t>Implementation plan developed for optimal operating model for  CHC  within PCTSG </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662743"/>
                  </a:ext>
                </a:extLst>
              </a:tr>
              <a:tr h="2194540">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rtl="0" fontAlgn="ctr">
                        <a:buNone/>
                      </a:pPr>
                      <a:r>
                        <a:rPr lang="en-GB" sz="1300" b="1" i="0" u="none" strike="noStrike" dirty="0">
                          <a:solidFill>
                            <a:srgbClr val="000000"/>
                          </a:solidFill>
                          <a:effectLst/>
                          <a:latin typeface="+mn-lt"/>
                        </a:rPr>
                        <a:t>CHC Direct Payments implementation plan</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ctr">
                        <a:buFont typeface="Arial" panose="020B0604020202020204" pitchFamily="34" charset="0"/>
                        <a:buChar char="•"/>
                      </a:pPr>
                      <a:r>
                        <a:rPr lang="en-GB" sz="1300" b="1" i="0" u="none" strike="noStrike" dirty="0">
                          <a:solidFill>
                            <a:srgbClr val="000000"/>
                          </a:solidFill>
                          <a:effectLst/>
                          <a:latin typeface="+mn-lt"/>
                        </a:rPr>
                        <a:t>Develop SOP for Direct Payments</a:t>
                      </a:r>
                    </a:p>
                    <a:p>
                      <a:pPr marL="285750" indent="-285750" algn="l" fontAlgn="ctr">
                        <a:buFont typeface="Arial" panose="020B0604020202020204" pitchFamily="34" charset="0"/>
                        <a:buChar char="•"/>
                      </a:pPr>
                      <a:r>
                        <a:rPr lang="en-GB" sz="1300" b="1" i="0" u="none" strike="noStrike" dirty="0">
                          <a:solidFill>
                            <a:srgbClr val="000000"/>
                          </a:solidFill>
                          <a:effectLst/>
                          <a:latin typeface="+mn-lt"/>
                        </a:rPr>
                        <a:t>Completion of staff training</a:t>
                      </a:r>
                    </a:p>
                    <a:p>
                      <a:pPr marL="285750" indent="-285750" algn="l" fontAlgn="ctr">
                        <a:buFont typeface="Arial" panose="020B0604020202020204" pitchFamily="34" charset="0"/>
                        <a:buChar char="•"/>
                      </a:pPr>
                      <a:r>
                        <a:rPr lang="en-GB" sz="1300" b="1" i="0" u="none" strike="noStrike" dirty="0">
                          <a:solidFill>
                            <a:srgbClr val="000000"/>
                          </a:solidFill>
                          <a:effectLst/>
                          <a:latin typeface="+mn-lt"/>
                        </a:rPr>
                        <a:t>Completion of procurement process to commission external company to provide Support, Advice and Financial transaction for Direct Payments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300" b="0" i="0" u="none" strike="noStrike">
                          <a:solidFill>
                            <a:srgbClr val="000000"/>
                          </a:solidFill>
                          <a:effectLst/>
                          <a:latin typeface="Aptos" panose="020B0004020202020204" pitchFamily="34" charset="0"/>
                        </a:rPr>
                        <a:t>Sep-26</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r>
                        <a:rPr lang="en-GB" sz="1300" b="0" i="0" u="none" strike="noStrike" dirty="0">
                          <a:solidFill>
                            <a:srgbClr val="000000"/>
                          </a:solidFill>
                          <a:effectLst/>
                          <a:latin typeface="Aptos" panose="020B0004020202020204" pitchFamily="34" charset="0"/>
                        </a:rPr>
                        <a:t>Individuals are in receipt of Direct Payments for CHC</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300" b="0" i="1" u="none" strike="noStrike" dirty="0">
                          <a:solidFill>
                            <a:schemeClr val="tx1"/>
                          </a:solidFill>
                          <a:effectLst/>
                          <a:latin typeface="+mn-lt"/>
                        </a:rPr>
                        <a:t>ON TRACK</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Not due for Q1</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marL="285750" indent="-285750" algn="l" fontAlgn="ctr">
                        <a:buFont typeface="Arial" panose="020B0604020202020204" pitchFamily="34" charset="0"/>
                        <a:buChar char="•"/>
                      </a:pPr>
                      <a:r>
                        <a:rPr lang="en-GB" sz="1300" b="0" i="0" u="none" strike="noStrike" dirty="0">
                          <a:solidFill>
                            <a:srgbClr val="000000"/>
                          </a:solidFill>
                          <a:effectLst/>
                          <a:latin typeface="+mn-lt"/>
                        </a:rPr>
                        <a:t>Process and structures embedded into HB for the consideration and management of Direct Payments</a:t>
                      </a: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83149624"/>
                  </a:ext>
                </a:extLst>
              </a:tr>
            </a:tbl>
          </a:graphicData>
        </a:graphic>
      </p:graphicFrame>
    </p:spTree>
    <p:extLst>
      <p:ext uri="{BB962C8B-B14F-4D97-AF65-F5344CB8AC3E}">
        <p14:creationId xmlns:p14="http://schemas.microsoft.com/office/powerpoint/2010/main" val="1748973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F3CA-53EB-1623-0112-661D6B71899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6F61768-BD4C-C7A6-C185-05CD61297B54}"/>
              </a:ext>
            </a:extLst>
          </p:cNvPr>
          <p:cNvSpPr txBox="1">
            <a:spLocks noGrp="1"/>
          </p:cNvSpPr>
          <p:nvPr>
            <p:ph type="title"/>
          </p:nvPr>
        </p:nvSpPr>
        <p:spPr>
          <a:xfrm>
            <a:off x="2390850" y="460719"/>
            <a:ext cx="14604678" cy="413768"/>
          </a:xfrm>
          <a:prstGeom prst="rect">
            <a:avLst/>
          </a:prstGeom>
          <a:noFill/>
        </p:spPr>
        <p:txBody>
          <a:bodyPr wrap="square" rtlCol="0">
            <a:spAutoFit/>
          </a:bodyPr>
          <a:lstStyle/>
          <a:p>
            <a:pPr algn="just" fontAlgn="base"/>
            <a:r>
              <a:rPr lang="en-GB" sz="2968" b="1" dirty="0">
                <a:solidFill>
                  <a:srgbClr val="834AAD"/>
                </a:solidFill>
                <a:latin typeface="Aptos Black"/>
              </a:rPr>
              <a:t>URGENT AND EMERGENCY CARE OVERVIEW</a:t>
            </a:r>
            <a:endParaRPr lang="en-GB" sz="2968" b="1" i="1" dirty="0">
              <a:solidFill>
                <a:srgbClr val="FF0000"/>
              </a:solidFill>
              <a:latin typeface="Aptos Black"/>
            </a:endParaRPr>
          </a:p>
        </p:txBody>
      </p:sp>
      <p:sp>
        <p:nvSpPr>
          <p:cNvPr id="7" name="Rectangle 1">
            <a:extLst>
              <a:ext uri="{FF2B5EF4-FFF2-40B4-BE49-F238E27FC236}">
                <a16:creationId xmlns:a16="http://schemas.microsoft.com/office/drawing/2014/main" id="{0B70C018-44B7-FA2F-4F5A-70ED9DE0B193}"/>
              </a:ext>
            </a:extLst>
          </p:cNvPr>
          <p:cNvSpPr>
            <a:spLocks noChangeArrowheads="1"/>
          </p:cNvSpPr>
          <p:nvPr/>
        </p:nvSpPr>
        <p:spPr bwMode="auto">
          <a:xfrm>
            <a:off x="12195846" y="2118064"/>
            <a:ext cx="201101"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6" tIns="49774" rIns="99546" bIns="49774" numCol="1" anchor="ctr" anchorCtr="0" compatLnSpc="1">
            <a:prstTxWarp prst="textNoShape">
              <a:avLst/>
            </a:prstTxWarp>
            <a:spAutoFit/>
          </a:bodyPr>
          <a:lstStyle/>
          <a:p>
            <a:pPr defTabSz="497736">
              <a:defRPr/>
            </a:pPr>
            <a:endParaRPr lang="en-GB" sz="1961">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DB19235C-0260-31FC-619F-E7350129D209}"/>
              </a:ext>
            </a:extLst>
          </p:cNvPr>
          <p:cNvGraphicFramePr>
            <a:graphicFrameLocks noGrp="1"/>
          </p:cNvGraphicFramePr>
          <p:nvPr/>
        </p:nvGraphicFramePr>
        <p:xfrm>
          <a:off x="11900698" y="2876687"/>
          <a:ext cx="6148744" cy="4277762"/>
        </p:xfrm>
        <a:graphic>
          <a:graphicData uri="http://schemas.openxmlformats.org/drawingml/2006/table">
            <a:tbl>
              <a:tblPr firstRow="1" bandRow="1">
                <a:tableStyleId>{5C22544A-7EE6-4342-B048-85BDC9FD1C3A}</a:tableStyleId>
              </a:tblPr>
              <a:tblGrid>
                <a:gridCol w="4416263">
                  <a:extLst>
                    <a:ext uri="{9D8B030D-6E8A-4147-A177-3AD203B41FA5}">
                      <a16:colId xmlns:a16="http://schemas.microsoft.com/office/drawing/2014/main" val="2033698406"/>
                    </a:ext>
                  </a:extLst>
                </a:gridCol>
                <a:gridCol w="1732481">
                  <a:extLst>
                    <a:ext uri="{9D8B030D-6E8A-4147-A177-3AD203B41FA5}">
                      <a16:colId xmlns:a16="http://schemas.microsoft.com/office/drawing/2014/main" val="2088640319"/>
                    </a:ext>
                  </a:extLst>
                </a:gridCol>
              </a:tblGrid>
              <a:tr h="652450">
                <a:tc>
                  <a:txBody>
                    <a:bodyPr/>
                    <a:lstStyle/>
                    <a:p>
                      <a:r>
                        <a:rPr lang="en-GB" sz="1800" dirty="0"/>
                        <a:t>Performance Outcomes</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algn="ctr"/>
                      <a:r>
                        <a:rPr lang="en-GB" sz="1800" dirty="0"/>
                        <a:t>Confidence assessment</a:t>
                      </a:r>
                    </a:p>
                  </a:txBody>
                  <a:tcPr marL="99546" marR="99546" marT="49774" marB="4977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551922">
                <a:tc>
                  <a:txBody>
                    <a:bodyPr/>
                    <a:lstStyle/>
                    <a:p>
                      <a:r>
                        <a:rPr lang="en-GB" sz="1500" dirty="0">
                          <a:latin typeface="+mn-lt"/>
                        </a:rPr>
                        <a:t>Ensure no ambulance patient handover waits over 45 minutes</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500" i="1" dirty="0">
                          <a:solidFill>
                            <a:schemeClr val="tx1"/>
                          </a:solidFill>
                          <a:latin typeface="+mn-lt"/>
                        </a:rPr>
                        <a:t>95</a:t>
                      </a:r>
                      <a:r>
                        <a:rPr lang="en-GB" sz="1500" i="1">
                          <a:solidFill>
                            <a:schemeClr val="tx1"/>
                          </a:solidFill>
                          <a:latin typeface="+mn-lt"/>
                        </a:rPr>
                        <a:t>% compliance from Sept</a:t>
                      </a:r>
                      <a:endParaRPr lang="en-GB" sz="1500" i="1" dirty="0">
                        <a:solidFill>
                          <a:schemeClr val="tx1"/>
                        </a:solidFill>
                        <a:latin typeface="+mn-lt"/>
                      </a:endParaRP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812068">
                <a:tc>
                  <a:txBody>
                    <a:bodyPr/>
                    <a:lstStyle/>
                    <a:p>
                      <a:r>
                        <a:rPr lang="en-GB" sz="1500" dirty="0">
                          <a:latin typeface="+mn-lt"/>
                        </a:rPr>
                        <a:t>Ensure no patient spend spends 12 hours or more in all major and minor emergency care facilities from arrival until admission, transfer or discharge.</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500" i="1" dirty="0">
                          <a:solidFill>
                            <a:schemeClr val="tx1"/>
                          </a:solidFill>
                          <a:latin typeface="+mn-lt"/>
                        </a:rPr>
                        <a:t>10% reduction</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529342364"/>
                  </a:ext>
                </a:extLst>
              </a:tr>
              <a:tr h="1230483">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500" dirty="0">
                          <a:latin typeface="+mn-lt"/>
                        </a:rPr>
                        <a:t>Deliver a 12-month reduction trend in both the number of people who are delayed in hospital and the total days delayed for these patients, as measured by the Delayed Pathways of Care dashboard.</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500" b="0" i="1" dirty="0">
                          <a:solidFill>
                            <a:schemeClr val="tx1"/>
                          </a:solidFill>
                          <a:latin typeface="Calibri" panose="020F0502020204030204" pitchFamily="34" charset="0"/>
                          <a:ea typeface="Calibri" panose="020F0502020204030204" pitchFamily="34" charset="0"/>
                          <a:cs typeface="Calibri" panose="020F0502020204030204" pitchFamily="34" charset="0"/>
                        </a:rPr>
                        <a:t>Trajectory to achieve 100 </a:t>
                      </a:r>
                      <a:r>
                        <a:rPr lang="en-GB" sz="1500" b="0" i="1" dirty="0" err="1">
                          <a:solidFill>
                            <a:schemeClr val="tx1"/>
                          </a:solidFill>
                          <a:latin typeface="Calibri" panose="020F0502020204030204" pitchFamily="34" charset="0"/>
                          <a:ea typeface="Calibri" panose="020F0502020204030204" pitchFamily="34" charset="0"/>
                          <a:cs typeface="Calibri" panose="020F0502020204030204" pitchFamily="34" charset="0"/>
                        </a:rPr>
                        <a:t>DPoC</a:t>
                      </a:r>
                      <a:r>
                        <a:rPr lang="en-GB" sz="1500" b="0" i="1" dirty="0">
                          <a:solidFill>
                            <a:schemeClr val="tx1"/>
                          </a:solidFill>
                          <a:latin typeface="Calibri" panose="020F0502020204030204" pitchFamily="34" charset="0"/>
                          <a:ea typeface="Calibri" panose="020F0502020204030204" pitchFamily="34" charset="0"/>
                          <a:cs typeface="Calibri" panose="020F0502020204030204" pitchFamily="34" charset="0"/>
                        </a:rPr>
                        <a:t> by end March 2027</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1004296">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500" dirty="0">
                          <a:latin typeface="+mn-lt"/>
                        </a:rPr>
                        <a:t>Increase in capacity at the weekend of community nursing and specialist palliative care nursing to at least the required levels previously set for 2024/25 and greater where possible</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500" b="0" i="1" dirty="0">
                          <a:solidFill>
                            <a:schemeClr val="tx1"/>
                          </a:solidFill>
                          <a:latin typeface="Calibri" panose="020F0502020204030204" pitchFamily="34" charset="0"/>
                          <a:ea typeface="Calibri" panose="020F0502020204030204" pitchFamily="34" charset="0"/>
                          <a:cs typeface="Calibri" panose="020F0502020204030204" pitchFamily="34" charset="0"/>
                        </a:rPr>
                        <a:t>Aligned to Community Services Review </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416573123"/>
                  </a:ext>
                </a:extLst>
              </a:tr>
            </a:tbl>
          </a:graphicData>
        </a:graphic>
      </p:graphicFrame>
      <p:graphicFrame>
        <p:nvGraphicFramePr>
          <p:cNvPr id="10" name="Table 9">
            <a:extLst>
              <a:ext uri="{FF2B5EF4-FFF2-40B4-BE49-F238E27FC236}">
                <a16:creationId xmlns:a16="http://schemas.microsoft.com/office/drawing/2014/main" id="{3CF2B118-7A9D-B496-8BFF-95552EE149A1}"/>
              </a:ext>
            </a:extLst>
          </p:cNvPr>
          <p:cNvGraphicFramePr>
            <a:graphicFrameLocks noGrp="1"/>
          </p:cNvGraphicFramePr>
          <p:nvPr/>
        </p:nvGraphicFramePr>
        <p:xfrm>
          <a:off x="11900698" y="2145980"/>
          <a:ext cx="6148744" cy="650289"/>
        </p:xfrm>
        <a:graphic>
          <a:graphicData uri="http://schemas.openxmlformats.org/drawingml/2006/table">
            <a:tbl>
              <a:tblPr firstRow="1" bandRow="1">
                <a:tableStyleId>{5C22544A-7EE6-4342-B048-85BDC9FD1C3A}</a:tableStyleId>
              </a:tblPr>
              <a:tblGrid>
                <a:gridCol w="1624293">
                  <a:extLst>
                    <a:ext uri="{9D8B030D-6E8A-4147-A177-3AD203B41FA5}">
                      <a16:colId xmlns:a16="http://schemas.microsoft.com/office/drawing/2014/main" val="2033698406"/>
                    </a:ext>
                  </a:extLst>
                </a:gridCol>
                <a:gridCol w="1682306">
                  <a:extLst>
                    <a:ext uri="{9D8B030D-6E8A-4147-A177-3AD203B41FA5}">
                      <a16:colId xmlns:a16="http://schemas.microsoft.com/office/drawing/2014/main" val="1407396451"/>
                    </a:ext>
                  </a:extLst>
                </a:gridCol>
                <a:gridCol w="2842145">
                  <a:extLst>
                    <a:ext uri="{9D8B030D-6E8A-4147-A177-3AD203B41FA5}">
                      <a16:colId xmlns:a16="http://schemas.microsoft.com/office/drawing/2014/main" val="2088640319"/>
                    </a:ext>
                  </a:extLst>
                </a:gridCol>
              </a:tblGrid>
              <a:tr h="650289">
                <a:tc>
                  <a:txBody>
                    <a:bodyPr/>
                    <a:lstStyle/>
                    <a:p>
                      <a:r>
                        <a:rPr lang="en-GB" sz="1700" b="1" dirty="0">
                          <a:solidFill>
                            <a:schemeClr val="bg1"/>
                          </a:solidFill>
                        </a:rPr>
                        <a:t>Finance Impact</a:t>
                      </a:r>
                    </a:p>
                  </a:txBody>
                  <a:tcPr marL="122518" marR="122518"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700" b="1" dirty="0">
                          <a:solidFill>
                            <a:schemeClr val="bg1"/>
                          </a:solidFill>
                        </a:rPr>
                        <a:t>FYE £ savings</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700" i="0" dirty="0">
                          <a:solidFill>
                            <a:schemeClr val="tx1"/>
                          </a:solidFill>
                        </a:rPr>
                        <a:t>£9.613M</a:t>
                      </a:r>
                      <a:endParaRPr lang="en-GB" sz="1700" i="0" dirty="0">
                        <a:solidFill>
                          <a:schemeClr val="tx1"/>
                        </a:solidFill>
                        <a:highlight>
                          <a:srgbClr val="FFFF00"/>
                        </a:highlight>
                      </a:endParaRP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6ECF2DFE-7AF2-97D0-092C-B072C5A4714E}"/>
              </a:ext>
            </a:extLst>
          </p:cNvPr>
          <p:cNvGraphicFramePr>
            <a:graphicFrameLocks noGrp="1"/>
          </p:cNvGraphicFramePr>
          <p:nvPr/>
        </p:nvGraphicFramePr>
        <p:xfrm>
          <a:off x="2453063" y="2106933"/>
          <a:ext cx="9130181" cy="7315664"/>
        </p:xfrm>
        <a:graphic>
          <a:graphicData uri="http://schemas.openxmlformats.org/drawingml/2006/table">
            <a:tbl>
              <a:tblPr firstRow="1" bandRow="1">
                <a:tableStyleId>{5C22544A-7EE6-4342-B048-85BDC9FD1C3A}</a:tableStyleId>
              </a:tblPr>
              <a:tblGrid>
                <a:gridCol w="796331">
                  <a:extLst>
                    <a:ext uri="{9D8B030D-6E8A-4147-A177-3AD203B41FA5}">
                      <a16:colId xmlns:a16="http://schemas.microsoft.com/office/drawing/2014/main" val="2430383877"/>
                    </a:ext>
                  </a:extLst>
                </a:gridCol>
                <a:gridCol w="8333850">
                  <a:extLst>
                    <a:ext uri="{9D8B030D-6E8A-4147-A177-3AD203B41FA5}">
                      <a16:colId xmlns:a16="http://schemas.microsoft.com/office/drawing/2014/main" val="2033698406"/>
                    </a:ext>
                  </a:extLst>
                </a:gridCol>
              </a:tblGrid>
              <a:tr h="350867">
                <a:tc gridSpan="2">
                  <a:txBody>
                    <a:bodyPr/>
                    <a:lstStyle/>
                    <a:p>
                      <a:r>
                        <a:rPr lang="en-GB" sz="1600" dirty="0"/>
                        <a:t>Key Schemes</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70798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CIP_05</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Bed Base Reconfiguration </a:t>
                      </a: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(also including Planned Care Elective Beds) Reduce cost through reduction of the core bed base and supported by enabling work:                                                                                    </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•Avoid admission for frail older people where safe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•Pathway 1 - get patients home with support in 72 hrs</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Pathway 3 - Cohort Care Home pathway patients for more streamlined assessment process. </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•IDH and optimal flow - Create discharge grip and reduce internal waits</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•SPOA - Reduce avoidable conveyancing and admission    </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•Lower cost wards- Reduce cost of clinically optimised bed days. </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64910532"/>
                  </a:ext>
                </a:extLst>
              </a:tr>
              <a:tr h="702713">
                <a:tc>
                  <a:txBody>
                    <a:bodyPr/>
                    <a:lstStyle/>
                    <a:p>
                      <a:pPr marL="0" indent="0" algn="ctr">
                        <a:buFont typeface="Arial" panose="020B0604020202020204" pitchFamily="34" charset="0"/>
                        <a:buNone/>
                      </a:pPr>
                      <a:r>
                        <a:rPr lang="en-GB" sz="1000" b="0" i="0" dirty="0">
                          <a:solidFill>
                            <a:schemeClr val="tx1"/>
                          </a:solidFill>
                          <a:latin typeface="+mn-lt"/>
                        </a:rPr>
                        <a:t>UEC_B_01</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indent="0"/>
                      <a:r>
                        <a:rPr lang="en-GB" sz="1300" b="1" dirty="0">
                          <a:solidFill>
                            <a:schemeClr val="tx1"/>
                          </a:solidFill>
                        </a:rPr>
                        <a:t>Community Redesign</a:t>
                      </a:r>
                      <a:r>
                        <a:rPr lang="en-GB" sz="1300" b="0" dirty="0">
                          <a:solidFill>
                            <a:schemeClr val="tx1"/>
                          </a:solidFill>
                        </a:rPr>
                        <a:t>:   </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Integrated models of Health and Social care aligned to Community by Design </a:t>
                      </a:r>
                    </a:p>
                    <a:p>
                      <a:pPr marL="171450" indent="-171450">
                        <a:buFont typeface="Arial" panose="020B0604020202020204" pitchFamily="34" charset="0"/>
                        <a:buChar char="•"/>
                      </a:pPr>
                      <a:r>
                        <a:rPr lang="en-GB" sz="1300" b="0" dirty="0">
                          <a:solidFill>
                            <a:schemeClr val="tx1"/>
                          </a:solidFill>
                        </a:rPr>
                        <a:t>Community Nursing Review</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782205">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dirty="0">
                          <a:ln>
                            <a:noFill/>
                          </a:ln>
                          <a:solidFill>
                            <a:schemeClr val="tx1"/>
                          </a:solidFill>
                          <a:effectLst/>
                          <a:uLnTx/>
                          <a:uFillTx/>
                          <a:latin typeface="Aptos" panose="02110004020202020204"/>
                          <a:ea typeface="+mn-ea"/>
                          <a:cs typeface="+mn-cs"/>
                        </a:rPr>
                        <a:t>UEC_B_02</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Community Based Falls Service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i="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Continue commissioned resource (St John providing first aider in vehicle for faller pick-up in the community)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i="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WAST Falls Service linked to SPOA</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501658">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dirty="0">
                          <a:ln>
                            <a:noFill/>
                          </a:ln>
                          <a:solidFill>
                            <a:schemeClr val="tx1"/>
                          </a:solidFill>
                          <a:effectLst/>
                          <a:uLnTx/>
                          <a:uFillTx/>
                          <a:latin typeface="Aptos" panose="02110004020202020204"/>
                          <a:ea typeface="+mn-ea"/>
                          <a:cs typeface="+mn-cs"/>
                        </a:rPr>
                        <a:t>UEC_B_03</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300" b="1" kern="100" dirty="0">
                          <a:solidFill>
                            <a:schemeClr val="tx1"/>
                          </a:solidFill>
                          <a:effectLst/>
                          <a:latin typeface="Aptos" panose="020B0004020202020204" pitchFamily="34" charset="0"/>
                          <a:cs typeface="Times New Roman" panose="02020603050405020304" pitchFamily="18" charset="0"/>
                        </a:rPr>
                        <a:t>Single Point of Access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cs typeface="Times New Roman" panose="02020603050405020304" pitchFamily="18" charset="0"/>
                        </a:rPr>
                        <a:t>H45 Enabler: Implement SPOA model </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501658">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dirty="0">
                          <a:ln>
                            <a:noFill/>
                          </a:ln>
                          <a:solidFill>
                            <a:schemeClr val="tx1"/>
                          </a:solidFill>
                          <a:effectLst/>
                          <a:uLnTx/>
                          <a:uFillTx/>
                          <a:latin typeface="Aptos" panose="02110004020202020204"/>
                          <a:ea typeface="+mn-ea"/>
                          <a:cs typeface="+mn-cs"/>
                        </a:rPr>
                        <a:t>UEC_B_04</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SDEC and Acute Front Door Frailty Service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Protect frailty assessment</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501658">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dirty="0">
                          <a:ln>
                            <a:noFill/>
                          </a:ln>
                          <a:solidFill>
                            <a:schemeClr val="tx1"/>
                          </a:solidFill>
                          <a:effectLst/>
                          <a:uLnTx/>
                          <a:uFillTx/>
                          <a:latin typeface="Aptos" panose="02110004020202020204"/>
                          <a:ea typeface="+mn-ea"/>
                          <a:cs typeface="+mn-cs"/>
                        </a:rPr>
                        <a:t>UEC_B_05</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Acute and Community Hospital ‘Back Door’ flow</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Discharge  Support.</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324264">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dirty="0">
                          <a:ln>
                            <a:noFill/>
                          </a:ln>
                          <a:solidFill>
                            <a:schemeClr val="tx1"/>
                          </a:solidFill>
                          <a:effectLst/>
                          <a:uLnTx/>
                          <a:uFillTx/>
                          <a:latin typeface="Aptos" panose="02110004020202020204"/>
                          <a:ea typeface="+mn-ea"/>
                          <a:cs typeface="+mn-cs"/>
                        </a:rPr>
                        <a:t>UEC_B_06</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Communities and Older People Strategy </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1104824">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0" i="0" kern="100" dirty="0">
                          <a:solidFill>
                            <a:schemeClr val="tx1"/>
                          </a:solidFill>
                          <a:effectLst/>
                          <a:latin typeface="+mn-lt"/>
                          <a:ea typeface="Aptos" panose="020B0004020202020204" pitchFamily="34" charset="0"/>
                          <a:cs typeface="Times New Roman" panose="02020603050405020304" pitchFamily="18" charset="0"/>
                        </a:rPr>
                        <a:t>UEC_C_01</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Improving Ambulance handover times – Implementation of Handover 45 (H45) and associated enablers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Acute Medical Patient Flow improvements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Criteria to Admit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ED assessment and flow</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Flow</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08571242"/>
                  </a:ext>
                </a:extLst>
              </a:tr>
              <a:tr h="32889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UEC_C_02</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88900" lvl="1" indent="-88900" algn="l">
                        <a:lnSpc>
                          <a:spcPct val="100000"/>
                        </a:lnSpc>
                        <a:spcAft>
                          <a:spcPts val="0"/>
                        </a:spcAft>
                        <a:buNone/>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Reducing Clinically Optimised Patients</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0219112"/>
                  </a:ext>
                </a:extLst>
              </a:tr>
              <a:tr h="508932">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UEC_C_032</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88900" algn="l">
                        <a:lnSpc>
                          <a:spcPct val="100000"/>
                        </a:lnSpc>
                        <a:spcAft>
                          <a:spcPts val="0"/>
                        </a:spcAft>
                        <a:buNone/>
                      </a:pPr>
                      <a:r>
                        <a:rPr lang="en-GB" sz="13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Maintaining Stroke/ SNAP targets</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42448022"/>
                  </a:ext>
                </a:extLst>
              </a:tr>
            </a:tbl>
          </a:graphicData>
        </a:graphic>
      </p:graphicFrame>
      <p:graphicFrame>
        <p:nvGraphicFramePr>
          <p:cNvPr id="2" name="Table 1">
            <a:extLst>
              <a:ext uri="{FF2B5EF4-FFF2-40B4-BE49-F238E27FC236}">
                <a16:creationId xmlns:a16="http://schemas.microsoft.com/office/drawing/2014/main" id="{56AE740A-DDB8-8293-0616-1D81BD330715}"/>
              </a:ext>
            </a:extLst>
          </p:cNvPr>
          <p:cNvGraphicFramePr>
            <a:graphicFrameLocks noGrp="1"/>
          </p:cNvGraphicFramePr>
          <p:nvPr/>
        </p:nvGraphicFramePr>
        <p:xfrm>
          <a:off x="11900701" y="7258611"/>
          <a:ext cx="6148742" cy="3517485"/>
        </p:xfrm>
        <a:graphic>
          <a:graphicData uri="http://schemas.openxmlformats.org/drawingml/2006/table">
            <a:tbl>
              <a:tblPr firstRow="1" bandRow="1">
                <a:tableStyleId>{5C22544A-7EE6-4342-B048-85BDC9FD1C3A}</a:tableStyleId>
              </a:tblPr>
              <a:tblGrid>
                <a:gridCol w="3777720">
                  <a:extLst>
                    <a:ext uri="{9D8B030D-6E8A-4147-A177-3AD203B41FA5}">
                      <a16:colId xmlns:a16="http://schemas.microsoft.com/office/drawing/2014/main" val="2033698406"/>
                    </a:ext>
                  </a:extLst>
                </a:gridCol>
                <a:gridCol w="2371022">
                  <a:extLst>
                    <a:ext uri="{9D8B030D-6E8A-4147-A177-3AD203B41FA5}">
                      <a16:colId xmlns:a16="http://schemas.microsoft.com/office/drawing/2014/main" val="2088640319"/>
                    </a:ext>
                  </a:extLst>
                </a:gridCol>
              </a:tblGrid>
              <a:tr h="350867">
                <a:tc>
                  <a:txBody>
                    <a:bodyPr/>
                    <a:lstStyle/>
                    <a:p>
                      <a:r>
                        <a:rPr lang="en-GB" sz="1600" b="1" dirty="0">
                          <a:solidFill>
                            <a:schemeClr val="bg1"/>
                          </a:solidFill>
                        </a:rPr>
                        <a:t>Risks </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600" i="0" dirty="0">
                          <a:solidFill>
                            <a:schemeClr val="bg1"/>
                          </a:solidFill>
                        </a:rPr>
                        <a:t>Mitigations</a:t>
                      </a:r>
                    </a:p>
                  </a:txBody>
                  <a:tcPr marL="99546" marR="99546"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3166618">
                <a:tc>
                  <a:txBody>
                    <a:bodyPr/>
                    <a:lstStyle/>
                    <a:p>
                      <a:pPr marL="285750" lvl="0" indent="-285750" algn="l" rtl="0" eaLnBrk="1" latinLnBrk="0" hangingPunct="1">
                        <a:lnSpc>
                          <a:spcPct val="100000"/>
                        </a:lnSpc>
                        <a:spcBef>
                          <a:spcPts val="0"/>
                        </a:spcBef>
                        <a:spcAft>
                          <a:spcPts val="0"/>
                        </a:spcAft>
                        <a:buFont typeface="Arial"/>
                        <a:buChar char="•"/>
                      </a:pPr>
                      <a:r>
                        <a:rPr lang="en-GB" sz="1500" b="1" i="0" u="none" strike="noStrike" kern="1200" noProof="0" dirty="0">
                          <a:solidFill>
                            <a:schemeClr val="tx1"/>
                          </a:solidFill>
                          <a:latin typeface="+mn-lt"/>
                          <a:ea typeface="Calibri" panose="020F0502020204030204" pitchFamily="34" charset="0"/>
                          <a:cs typeface="Calibri" panose="020F0502020204030204" pitchFamily="34" charset="0"/>
                        </a:rPr>
                        <a:t>Reliance on major system change: </a:t>
                      </a:r>
                      <a:r>
                        <a:rPr lang="en-GB" sz="1500" b="0" i="0" u="none" strike="noStrike" kern="1200" noProof="0" dirty="0">
                          <a:solidFill>
                            <a:schemeClr val="tx1"/>
                          </a:solidFill>
                          <a:latin typeface="+mn-lt"/>
                          <a:ea typeface="Calibri" panose="020F0502020204030204" pitchFamily="34" charset="0"/>
                          <a:cs typeface="Calibri" panose="020F0502020204030204" pitchFamily="34" charset="0"/>
                        </a:rPr>
                        <a:t>success depends on full adoption of SPOA + push-flow model + Frailty Model</a:t>
                      </a:r>
                    </a:p>
                    <a:p>
                      <a:pPr marL="285750" lvl="0" indent="-285750" algn="l" rtl="0" eaLnBrk="1" latinLnBrk="0" hangingPunct="1">
                        <a:lnSpc>
                          <a:spcPct val="100000"/>
                        </a:lnSpc>
                        <a:spcBef>
                          <a:spcPts val="0"/>
                        </a:spcBef>
                        <a:spcAft>
                          <a:spcPts val="0"/>
                        </a:spcAft>
                        <a:buFont typeface="Arial"/>
                        <a:buChar char="•"/>
                      </a:pPr>
                      <a:r>
                        <a:rPr lang="en-GB" sz="1500" b="1" i="0" u="none" strike="noStrike" kern="1200" noProof="0" dirty="0">
                          <a:solidFill>
                            <a:schemeClr val="tx1"/>
                          </a:solidFill>
                          <a:latin typeface="+mn-lt"/>
                          <a:ea typeface="Calibri" panose="020F0502020204030204" pitchFamily="34" charset="0"/>
                          <a:cs typeface="Calibri" panose="020F0502020204030204" pitchFamily="34" charset="0"/>
                        </a:rPr>
                        <a:t>Financial: </a:t>
                      </a:r>
                      <a:r>
                        <a:rPr lang="en-GB" sz="1500" b="0" i="0" u="none" strike="noStrike" kern="1200" noProof="0" dirty="0">
                          <a:solidFill>
                            <a:schemeClr val="tx1"/>
                          </a:solidFill>
                          <a:latin typeface="+mn-lt"/>
                          <a:ea typeface="Calibri" panose="020F0502020204030204" pitchFamily="34" charset="0"/>
                          <a:cs typeface="Calibri" panose="020F0502020204030204" pitchFamily="34" charset="0"/>
                        </a:rPr>
                        <a:t>no budget for SPOA: redesign of existing workforce</a:t>
                      </a:r>
                      <a:endParaRPr lang="en-GB" sz="1500" b="0" i="0" u="none" strike="noStrike" kern="1200" dirty="0">
                        <a:solidFill>
                          <a:schemeClr val="tx1"/>
                        </a:solidFill>
                        <a:latin typeface="+mn-lt"/>
                        <a:ea typeface="Calibri" panose="020F0502020204030204" pitchFamily="34" charset="0"/>
                        <a:cs typeface="Calibri" panose="020F0502020204030204" pitchFamily="34" charset="0"/>
                      </a:endParaRPr>
                    </a:p>
                    <a:p>
                      <a:pPr marL="285750" lvl="0" indent="-285750" algn="l" defTabSz="1507937" rtl="0" eaLnBrk="1" latinLnBrk="0" hangingPunct="1">
                        <a:lnSpc>
                          <a:spcPct val="100000"/>
                        </a:lnSpc>
                        <a:spcBef>
                          <a:spcPts val="0"/>
                        </a:spcBef>
                        <a:spcAft>
                          <a:spcPts val="0"/>
                        </a:spcAft>
                        <a:buFont typeface="Arial"/>
                        <a:buChar char="•"/>
                      </a:pPr>
                      <a:r>
                        <a:rPr lang="en-GB" sz="1500" b="1" i="0" u="none" strike="noStrike" kern="1200" noProof="0" dirty="0">
                          <a:solidFill>
                            <a:schemeClr val="tx1"/>
                          </a:solidFill>
                          <a:latin typeface="+mn-lt"/>
                          <a:ea typeface="Calibri" panose="020F0502020204030204" pitchFamily="34" charset="0"/>
                          <a:cs typeface="Calibri" panose="020F0502020204030204" pitchFamily="34" charset="0"/>
                        </a:rPr>
                        <a:t>Workforce reallocation risk: </a:t>
                      </a:r>
                      <a:r>
                        <a:rPr lang="en-GB" sz="1500" b="0" i="0" u="none" strike="noStrike" kern="1200" noProof="0" dirty="0">
                          <a:solidFill>
                            <a:schemeClr val="tx1"/>
                          </a:solidFill>
                          <a:latin typeface="+mn-lt"/>
                          <a:ea typeface="Calibri" panose="020F0502020204030204" pitchFamily="34" charset="0"/>
                          <a:cs typeface="Calibri" panose="020F0502020204030204" pitchFamily="34" charset="0"/>
                        </a:rPr>
                        <a:t>shifting staff/funding (primary care → UEC) may not be achieved or sustained</a:t>
                      </a:r>
                    </a:p>
                    <a:p>
                      <a:pPr marL="285750" lvl="0" indent="-285750" algn="l" defTabSz="1507937" rtl="0" eaLnBrk="1" latinLnBrk="0" hangingPunct="1">
                        <a:lnSpc>
                          <a:spcPct val="100000"/>
                        </a:lnSpc>
                        <a:spcBef>
                          <a:spcPts val="0"/>
                        </a:spcBef>
                        <a:spcAft>
                          <a:spcPts val="0"/>
                        </a:spcAft>
                        <a:buFont typeface="Arial"/>
                        <a:buChar char="•"/>
                      </a:pPr>
                      <a:r>
                        <a:rPr lang="en-GB" sz="1500" b="1" i="0" u="none" strike="noStrike" kern="1200" noProof="0" dirty="0">
                          <a:solidFill>
                            <a:schemeClr val="tx1"/>
                          </a:solidFill>
                          <a:latin typeface="+mn-lt"/>
                          <a:ea typeface="Calibri" panose="020F0502020204030204" pitchFamily="34" charset="0"/>
                          <a:cs typeface="Calibri" panose="020F0502020204030204" pitchFamily="34" charset="0"/>
                        </a:rPr>
                        <a:t>Flow dependency risk: </a:t>
                      </a:r>
                      <a:r>
                        <a:rPr lang="en-GB" sz="1500" b="0" i="0" u="none" strike="noStrike" kern="1200" noProof="0" dirty="0">
                          <a:solidFill>
                            <a:schemeClr val="tx1"/>
                          </a:solidFill>
                          <a:latin typeface="+mn-lt"/>
                          <a:ea typeface="Calibri" panose="020F0502020204030204" pitchFamily="34" charset="0"/>
                          <a:cs typeface="Calibri" panose="020F0502020204030204" pitchFamily="34" charset="0"/>
                        </a:rPr>
                        <a:t>plan requires sustained improvements in discharge and bed turnover, including flow of the high numbers of clinically optimised patients</a:t>
                      </a:r>
                      <a:endParaRPr lang="en-GB" sz="1500" b="0" i="0" u="none" strike="noStrike" kern="1200" dirty="0">
                        <a:solidFill>
                          <a:schemeClr val="tx1"/>
                        </a:solidFill>
                        <a:latin typeface="+mn-lt"/>
                        <a:ea typeface="Calibri" panose="020F0502020204030204" pitchFamily="34" charset="0"/>
                        <a:cs typeface="Calibri" panose="020F0502020204030204" pitchFamily="34" charset="0"/>
                      </a:endParaRPr>
                    </a:p>
                  </a:txBody>
                  <a:tcPr marL="91888" marR="9188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500" kern="100" dirty="0">
                          <a:solidFill>
                            <a:schemeClr val="tx1"/>
                          </a:solidFill>
                          <a:effectLst/>
                          <a:latin typeface="+mn-lt"/>
                          <a:cs typeface="Times New Roman" panose="02020603050405020304" pitchFamily="18" charset="0"/>
                        </a:rPr>
                        <a:t>Plan prioritised to  deliver the performance commitments we have set out: 0 </a:t>
                      </a:r>
                      <a:r>
                        <a:rPr lang="en-US" sz="1500" dirty="0">
                          <a:solidFill>
                            <a:schemeClr val="tx1"/>
                          </a:solidFill>
                          <a:latin typeface="+mn-lt"/>
                        </a:rPr>
                        <a:t>ambulance handover waits over 45 minutes by September 2026; 12-hour ED waits to reduce by 10% in-year, whilst reducing COP patients by 112 and realising the associated financial benefit </a:t>
                      </a:r>
                      <a:endParaRPr lang="en-GB" sz="1500" kern="100" dirty="0">
                        <a:solidFill>
                          <a:schemeClr val="tx1"/>
                        </a:solidFill>
                        <a:effectLst/>
                        <a:latin typeface="+mn-lt"/>
                        <a:cs typeface="Times New Roman" panose="02020603050405020304" pitchFamily="18" charset="0"/>
                      </a:endParaRPr>
                    </a:p>
                  </a:txBody>
                  <a:tcPr marL="91888" marR="9188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16" name="TextBox 15">
            <a:extLst>
              <a:ext uri="{FF2B5EF4-FFF2-40B4-BE49-F238E27FC236}">
                <a16:creationId xmlns:a16="http://schemas.microsoft.com/office/drawing/2014/main" id="{99628375-A106-C3F0-068A-ACB366507F1F}"/>
              </a:ext>
            </a:extLst>
          </p:cNvPr>
          <p:cNvSpPr txBox="1"/>
          <p:nvPr/>
        </p:nvSpPr>
        <p:spPr>
          <a:xfrm>
            <a:off x="2390850" y="999718"/>
            <a:ext cx="15829858" cy="1006045"/>
          </a:xfrm>
          <a:prstGeom prst="rect">
            <a:avLst/>
          </a:prstGeom>
          <a:noFill/>
        </p:spPr>
        <p:txBody>
          <a:bodyPr wrap="square" rtlCol="0">
            <a:spAutoFit/>
          </a:bodyPr>
          <a:lstStyle/>
          <a:p>
            <a:pPr defTabSz="497736">
              <a:defRPr/>
            </a:pPr>
            <a:r>
              <a:rPr lang="en-GB" sz="1979" dirty="0">
                <a:solidFill>
                  <a:prstClr val="black"/>
                </a:solidFill>
                <a:latin typeface="Aptos" panose="02110004020202020204"/>
              </a:rPr>
              <a:t>Our programme aligns with National Six Goals policy to deliver a unified system that helps patients understand where and when to access the right support. We will do this through consistent and integrated delivery of the Six Goals (Three Pillars) for UEC, and strengthened joint planning and accountability with partners, to ensure the best possible outcomes, value and experience for patients and staff. </a:t>
            </a:r>
            <a:r>
              <a:rPr lang="en-GB" sz="1154" b="1" dirty="0">
                <a:solidFill>
                  <a:srgbClr val="FF0000"/>
                </a:solidFill>
                <a:latin typeface="Aptos" panose="02110004020202020204"/>
              </a:rPr>
              <a:t> </a:t>
            </a:r>
            <a:r>
              <a:rPr lang="en-GB" sz="1319" b="1" dirty="0">
                <a:solidFill>
                  <a:prstClr val="black"/>
                </a:solidFill>
                <a:latin typeface="Aptos" panose="02110004020202020204"/>
              </a:rPr>
              <a:t>See Annex 2a for full programme plan</a:t>
            </a:r>
            <a:endParaRPr lang="en-GB" sz="1979" b="1" dirty="0">
              <a:solidFill>
                <a:prstClr val="black"/>
              </a:solidFill>
              <a:latin typeface="Aptos" panose="02110004020202020204"/>
            </a:endParaRPr>
          </a:p>
        </p:txBody>
      </p:sp>
      <p:sp>
        <p:nvSpPr>
          <p:cNvPr id="3" name="Slide Number Placeholder 3">
            <a:extLst>
              <a:ext uri="{FF2B5EF4-FFF2-40B4-BE49-F238E27FC236}">
                <a16:creationId xmlns:a16="http://schemas.microsoft.com/office/drawing/2014/main" id="{392B277C-F45C-A228-3EBA-BD1BD624D887}"/>
              </a:ext>
            </a:extLst>
          </p:cNvPr>
          <p:cNvSpPr>
            <a:spLocks noGrp="1"/>
          </p:cNvSpPr>
          <p:nvPr>
            <p:ph type="sldNum" sz="quarter" idx="12"/>
          </p:nvPr>
        </p:nvSpPr>
        <p:spPr>
          <a:xfrm>
            <a:off x="8610601" y="6356358"/>
            <a:ext cx="2743200" cy="365125"/>
          </a:xfrm>
          <a:prstGeom prst="rect">
            <a:avLst/>
          </a:prstGeom>
          <a:solidFill>
            <a:schemeClr val="accent2">
              <a:lumMod val="20000"/>
              <a:lumOff val="80000"/>
            </a:schemeClr>
          </a:solidFill>
        </p:spPr>
        <p:txBody>
          <a:bodyPr vert="horz" lIns="91440" tIns="45720" rIns="91440" bIns="45720" rtlCol="0" anchor="ctr"/>
          <a:lstStyle>
            <a:defPPr>
              <a:defRPr lang="en-US"/>
            </a:defPPr>
            <a:lvl1pPr marL="0" algn="r" defTabSz="914400" rtl="0" eaLnBrk="1" latinLnBrk="0" hangingPunct="1">
              <a:defRPr sz="594"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3969"/>
            <a:fld id="{1B571774-39BD-4D3C-8315-35C0B43D4F9A}" type="slidenum">
              <a:rPr lang="en-GB" smtClean="0"/>
              <a:pPr defTabSz="753969"/>
              <a:t>5</a:t>
            </a:fld>
            <a:endParaRPr lang="en-GB" sz="1319" dirty="0">
              <a:solidFill>
                <a:prstClr val="black"/>
              </a:solidFill>
              <a:latin typeface="Aptos" panose="02110004020202020204"/>
            </a:endParaRPr>
          </a:p>
        </p:txBody>
      </p:sp>
      <p:sp>
        <p:nvSpPr>
          <p:cNvPr id="18" name="Slide Number Placeholder 4">
            <a:extLst>
              <a:ext uri="{FF2B5EF4-FFF2-40B4-BE49-F238E27FC236}">
                <a16:creationId xmlns:a16="http://schemas.microsoft.com/office/drawing/2014/main" id="{807F2E0C-BC10-0163-CDBA-41843645631D}"/>
              </a:ext>
            </a:extLst>
          </p:cNvPr>
          <p:cNvSpPr txBox="1">
            <a:spLocks/>
          </p:cNvSpPr>
          <p:nvPr/>
        </p:nvSpPr>
        <p:spPr>
          <a:xfrm>
            <a:off x="13673407" y="10733418"/>
            <a:ext cx="3675539" cy="602118"/>
          </a:xfrm>
          <a:prstGeom prst="rect">
            <a:avLst/>
          </a:prstGeom>
        </p:spPr>
        <p:txBody>
          <a:bodyPr vert="horz" lIns="150791" tIns="75396" rIns="150791" bIns="75396"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sz="1484" dirty="0">
                <a:solidFill>
                  <a:prstClr val="black">
                    <a:tint val="82000"/>
                  </a:prstClr>
                </a:solidFill>
                <a:latin typeface="Aptos" panose="02110004020202020204"/>
              </a:rPr>
              <a:t>43</a:t>
            </a:r>
          </a:p>
        </p:txBody>
      </p:sp>
    </p:spTree>
    <p:extLst>
      <p:ext uri="{BB962C8B-B14F-4D97-AF65-F5344CB8AC3E}">
        <p14:creationId xmlns:p14="http://schemas.microsoft.com/office/powerpoint/2010/main" val="3595001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356A8-491D-5203-F979-9F1007137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3BF7DA-66BD-2FF2-970E-9EC2608CC868}"/>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CHC and Complex Care Plan Reporting – Off Track Delivery in Q1</a:t>
            </a: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AEBE048D-724E-099A-99E7-7072C4D6FEDC}"/>
              </a:ext>
            </a:extLst>
          </p:cNvPr>
          <p:cNvGraphicFramePr>
            <a:graphicFrameLocks noGrp="1"/>
          </p:cNvGraphicFramePr>
          <p:nvPr>
            <p:ph idx="1"/>
          </p:nvPr>
        </p:nvGraphicFramePr>
        <p:xfrm>
          <a:off x="206819" y="1730165"/>
          <a:ext cx="19692057" cy="2030347"/>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46681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85750" indent="-285750" algn="l">
                        <a:lnSpc>
                          <a:spcPct val="115000"/>
                        </a:lnSpc>
                        <a:spcAft>
                          <a:spcPts val="800"/>
                        </a:spcAft>
                        <a:buFont typeface="Arial" panose="020B0604020202020204" pitchFamily="34" charset="0"/>
                        <a:buChar char="•"/>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endParaRPr lang="en-GB" sz="16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r h="466817">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359147"/>
                  </a:ext>
                </a:extLst>
              </a:tr>
            </a:tbl>
          </a:graphicData>
        </a:graphic>
      </p:graphicFrame>
      <p:sp>
        <p:nvSpPr>
          <p:cNvPr id="6" name="TextBox 5">
            <a:extLst>
              <a:ext uri="{FF2B5EF4-FFF2-40B4-BE49-F238E27FC236}">
                <a16:creationId xmlns:a16="http://schemas.microsoft.com/office/drawing/2014/main" id="{E02D9A3E-3ACC-41B5-D10B-9AE12D64F43C}"/>
              </a:ext>
            </a:extLst>
          </p:cNvPr>
          <p:cNvSpPr txBox="1"/>
          <p:nvPr/>
        </p:nvSpPr>
        <p:spPr>
          <a:xfrm>
            <a:off x="211595" y="1313647"/>
            <a:ext cx="5650249" cy="369460"/>
          </a:xfrm>
          <a:prstGeom prst="rect">
            <a:avLst/>
          </a:prstGeom>
          <a:noFill/>
        </p:spPr>
        <p:txBody>
          <a:bodyPr wrap="square" rtlCol="0">
            <a:spAutoFit/>
          </a:bodyPr>
          <a:lstStyle/>
          <a:p>
            <a:pPr defTabSz="914413">
              <a:defRPr/>
            </a:pPr>
            <a:r>
              <a:rPr lang="en-GB" sz="1801" b="1" dirty="0">
                <a:solidFill>
                  <a:prstClr val="black"/>
                </a:solidFill>
                <a:latin typeface="Aptos" panose="02110004020202020204"/>
              </a:rPr>
              <a:t>Milestones    </a:t>
            </a:r>
            <a:r>
              <a:rPr lang="en-GB" sz="1801" b="1" dirty="0">
                <a:solidFill>
                  <a:srgbClr val="FF0000"/>
                </a:solidFill>
                <a:latin typeface="Aptos" panose="02110004020202020204"/>
              </a:rPr>
              <a:t>NONE OFF TRACK</a:t>
            </a:r>
          </a:p>
        </p:txBody>
      </p:sp>
      <p:sp>
        <p:nvSpPr>
          <p:cNvPr id="8" name="TextBox 7">
            <a:extLst>
              <a:ext uri="{FF2B5EF4-FFF2-40B4-BE49-F238E27FC236}">
                <a16:creationId xmlns:a16="http://schemas.microsoft.com/office/drawing/2014/main" id="{19695A2D-2F22-36AB-A562-2072566CC65C}"/>
              </a:ext>
            </a:extLst>
          </p:cNvPr>
          <p:cNvSpPr txBox="1"/>
          <p:nvPr/>
        </p:nvSpPr>
        <p:spPr>
          <a:xfrm>
            <a:off x="239108" y="3935776"/>
            <a:ext cx="3238473" cy="369460"/>
          </a:xfrm>
          <a:prstGeom prst="rect">
            <a:avLst/>
          </a:prstGeom>
          <a:noFill/>
        </p:spPr>
        <p:txBody>
          <a:bodyPr wrap="square" rtlCol="0">
            <a:spAutoFit/>
          </a:bodyPr>
          <a:lstStyle/>
          <a:p>
            <a:pPr defTabSz="914413">
              <a:defRPr/>
            </a:pPr>
            <a:r>
              <a:rPr lang="en-GB" sz="1801" b="1" dirty="0">
                <a:solidFill>
                  <a:prstClr val="black"/>
                </a:solidFill>
                <a:latin typeface="Aptos" panose="02110004020202020204"/>
              </a:rPr>
              <a:t>Outcomes</a:t>
            </a:r>
          </a:p>
        </p:txBody>
      </p:sp>
      <p:graphicFrame>
        <p:nvGraphicFramePr>
          <p:cNvPr id="9" name="Content Placeholder 4">
            <a:extLst>
              <a:ext uri="{FF2B5EF4-FFF2-40B4-BE49-F238E27FC236}">
                <a16:creationId xmlns:a16="http://schemas.microsoft.com/office/drawing/2014/main" id="{9707C7A7-3276-0E80-5A81-C46D1712ABBB}"/>
              </a:ext>
            </a:extLst>
          </p:cNvPr>
          <p:cNvGraphicFramePr>
            <a:graphicFrameLocks/>
          </p:cNvGraphicFramePr>
          <p:nvPr>
            <p:extLst>
              <p:ext uri="{D42A27DB-BD31-4B8C-83A1-F6EECF244321}">
                <p14:modId xmlns:p14="http://schemas.microsoft.com/office/powerpoint/2010/main" val="2485740982"/>
              </p:ext>
            </p:extLst>
          </p:nvPr>
        </p:nvGraphicFramePr>
        <p:xfrm>
          <a:off x="220638" y="4349393"/>
          <a:ext cx="19692057" cy="4435858"/>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59407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Outcome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384178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kern="0" dirty="0">
                          <a:solidFill>
                            <a:srgbClr val="000000"/>
                          </a:solidFill>
                          <a:latin typeface="+mn-lt"/>
                        </a:rPr>
                        <a:t>CHC</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600" b="1" kern="1200" dirty="0">
                          <a:solidFill>
                            <a:srgbClr val="000000"/>
                          </a:solidFill>
                          <a:latin typeface="+mn-lt"/>
                        </a:rPr>
                        <a:t>Quantify the number of patients awaiting Social Worker allocation (DST)</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600" b="1" kern="1200" dirty="0">
                          <a:solidFill>
                            <a:srgbClr val="000000"/>
                          </a:solidFill>
                          <a:latin typeface="+mn-lt"/>
                        </a:rPr>
                        <a:t>Engage with Swansea LA regarding agreeing a trajectory  to clear backlog </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600" b="1" kern="1200" dirty="0">
                          <a:solidFill>
                            <a:srgbClr val="000000"/>
                          </a:solidFill>
                          <a:latin typeface="+mn-lt"/>
                        </a:rPr>
                        <a:t>Agree trajectory for completion of DSTs</a:t>
                      </a:r>
                    </a:p>
                    <a:p>
                      <a:pPr marL="0" marR="0" lvl="0" indent="0" algn="ctr"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indent="0" algn="l" fontAlgn="ctr">
                        <a:buFont typeface="Arial" panose="020B0604020202020204" pitchFamily="34" charset="0"/>
                        <a:buNone/>
                      </a:pPr>
                      <a:r>
                        <a:rPr lang="en-GB" sz="1600" b="0" i="0" u="none" strike="noStrike" kern="1200" dirty="0">
                          <a:solidFill>
                            <a:schemeClr val="tx1"/>
                          </a:solidFill>
                          <a:effectLst/>
                          <a:latin typeface="Arial" panose="020B0604020202020204"/>
                          <a:ea typeface="+mn-ea"/>
                          <a:cs typeface="+mn-cs"/>
                        </a:rPr>
                        <a:t>Backlog of disputes cleared and agreed joint process implemented</a:t>
                      </a:r>
                    </a:p>
                    <a:p>
                      <a:pPr marL="0" indent="0" algn="l">
                        <a:lnSpc>
                          <a:spcPct val="115000"/>
                        </a:lnSpc>
                        <a:spcAft>
                          <a:spcPts val="800"/>
                        </a:spcAft>
                        <a:buFont typeface="Arial" panose="020B0604020202020204" pitchFamily="34" charset="0"/>
                        <a:buNone/>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dirty="0">
                          <a:latin typeface="+mn-lt"/>
                        </a:rPr>
                        <a:t>The year-end backlog clearance target is currently rated as off track. An agreed trajectory has not yet been established, and a number of cases remain outstanding, increasing the risk that the year-end position will not be achieved.</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71450" marR="0" lvl="0" indent="-1714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Joint meeting facilitated by West Glamorgan Regional Partnership is being arranged asap.</a:t>
                      </a:r>
                    </a:p>
                    <a:p>
                      <a:pPr marL="171450" marR="0" lvl="0" indent="-1714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Escalation through Transforming Complex Care Programme Board.</a:t>
                      </a:r>
                    </a:p>
                    <a:p>
                      <a:pPr marL="171450" marR="0" lvl="0" indent="-1714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The Health Board has agreed to prioritise Local Authority cases that require a nursing assessment, with the aim of facilitating progress on Health Board cases in return.</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solidFill>
                            <a:schemeClr val="tx1"/>
                          </a:solidFill>
                          <a:latin typeface="+mn-lt"/>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dirty="0">
                          <a:solidFill>
                            <a:schemeClr val="tx1"/>
                          </a:solidFill>
                          <a:latin typeface="+mn-lt"/>
                        </a:rPr>
                        <a:t>No escalation required at present.</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bl>
          </a:graphicData>
        </a:graphic>
      </p:graphicFrame>
    </p:spTree>
    <p:extLst>
      <p:ext uri="{BB962C8B-B14F-4D97-AF65-F5344CB8AC3E}">
        <p14:creationId xmlns:p14="http://schemas.microsoft.com/office/powerpoint/2010/main" val="1436551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EA21-B936-34AD-4BCC-C931ED91116C}"/>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8B9848CD-A471-DD09-11AD-CE07309DA05F}"/>
              </a:ext>
            </a:extLst>
          </p:cNvPr>
          <p:cNvPicPr>
            <a:picLocks noChangeAspect="1"/>
          </p:cNvPicPr>
          <p:nvPr/>
        </p:nvPicPr>
        <p:blipFill>
          <a:blip r:embed="rId3">
            <a:alphaModFix amt="20000"/>
            <a:lum bright="40000" contrast="-40000"/>
          </a:blip>
          <a:srcRect l="39228" t="58256" r="-2"/>
          <a:stretch/>
        </p:blipFill>
        <p:spPr>
          <a:xfrm rot="10800000">
            <a:off x="7057875" y="5053281"/>
            <a:ext cx="11162761" cy="6259433"/>
          </a:xfrm>
          <a:prstGeom prst="rect">
            <a:avLst/>
          </a:prstGeom>
        </p:spPr>
      </p:pic>
      <p:sp>
        <p:nvSpPr>
          <p:cNvPr id="12" name="Title 11">
            <a:extLst>
              <a:ext uri="{FF2B5EF4-FFF2-40B4-BE49-F238E27FC236}">
                <a16:creationId xmlns:a16="http://schemas.microsoft.com/office/drawing/2014/main" id="{AEE12484-2B48-59A9-2073-C84866269680}"/>
              </a:ext>
            </a:extLst>
          </p:cNvPr>
          <p:cNvSpPr txBox="1">
            <a:spLocks noGrp="1"/>
          </p:cNvSpPr>
          <p:nvPr>
            <p:ph type="title"/>
          </p:nvPr>
        </p:nvSpPr>
        <p:spPr>
          <a:xfrm>
            <a:off x="2390607" y="726997"/>
            <a:ext cx="18406343" cy="413768"/>
          </a:xfrm>
          <a:prstGeom prst="rect">
            <a:avLst/>
          </a:prstGeom>
          <a:noFill/>
        </p:spPr>
        <p:txBody>
          <a:bodyPr wrap="square" rtlCol="0">
            <a:spAutoFit/>
          </a:bodyPr>
          <a:lstStyle/>
          <a:p>
            <a:pPr algn="just" fontAlgn="base"/>
            <a:r>
              <a:rPr lang="en-GB" sz="2968" b="1" dirty="0">
                <a:solidFill>
                  <a:srgbClr val="834AAD"/>
                </a:solidFill>
                <a:latin typeface="Aptos Black"/>
                <a:ea typeface="+mn-ea"/>
                <a:cs typeface="+mn-cs"/>
              </a:rPr>
              <a:t>BABIES, CHILDREN YOUNG PEOPLE AND WOMEN OVERVIEW</a:t>
            </a:r>
          </a:p>
        </p:txBody>
      </p:sp>
      <p:sp>
        <p:nvSpPr>
          <p:cNvPr id="7" name="Rectangle 1">
            <a:extLst>
              <a:ext uri="{FF2B5EF4-FFF2-40B4-BE49-F238E27FC236}">
                <a16:creationId xmlns:a16="http://schemas.microsoft.com/office/drawing/2014/main" id="{4156CBEB-8DD3-0A82-8E72-B0FBADB690FE}"/>
              </a:ext>
            </a:extLst>
          </p:cNvPr>
          <p:cNvSpPr>
            <a:spLocks noChangeArrowheads="1"/>
          </p:cNvSpPr>
          <p:nvPr/>
        </p:nvSpPr>
        <p:spPr bwMode="auto">
          <a:xfrm>
            <a:off x="12195827" y="2118097"/>
            <a:ext cx="201099"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5" tIns="49774" rIns="99545" bIns="49774" numCol="1" anchor="ctr" anchorCtr="0" compatLnSpc="1">
            <a:prstTxWarp prst="textNoShape">
              <a:avLst/>
            </a:prstTxWarp>
            <a:spAutoFit/>
          </a:bodyPr>
          <a:lstStyle/>
          <a:p>
            <a:pPr defTabSz="497743">
              <a:defRPr/>
            </a:pPr>
            <a:endParaRPr lang="en-GB" sz="1961">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5975064B-0F3A-62DE-EBE8-9BC7C19E3A6E}"/>
              </a:ext>
            </a:extLst>
          </p:cNvPr>
          <p:cNvGraphicFramePr>
            <a:graphicFrameLocks noGrp="1"/>
          </p:cNvGraphicFramePr>
          <p:nvPr/>
        </p:nvGraphicFramePr>
        <p:xfrm>
          <a:off x="11185571" y="1778555"/>
          <a:ext cx="6828289" cy="5583467"/>
        </p:xfrm>
        <a:graphic>
          <a:graphicData uri="http://schemas.openxmlformats.org/drawingml/2006/table">
            <a:tbl>
              <a:tblPr firstRow="1" bandRow="1">
                <a:tableStyleId>{5C22544A-7EE6-4342-B048-85BDC9FD1C3A}</a:tableStyleId>
              </a:tblPr>
              <a:tblGrid>
                <a:gridCol w="3519221">
                  <a:extLst>
                    <a:ext uri="{9D8B030D-6E8A-4147-A177-3AD203B41FA5}">
                      <a16:colId xmlns:a16="http://schemas.microsoft.com/office/drawing/2014/main" val="2033698406"/>
                    </a:ext>
                  </a:extLst>
                </a:gridCol>
                <a:gridCol w="3309068">
                  <a:extLst>
                    <a:ext uri="{9D8B030D-6E8A-4147-A177-3AD203B41FA5}">
                      <a16:colId xmlns:a16="http://schemas.microsoft.com/office/drawing/2014/main" val="2088640319"/>
                    </a:ext>
                  </a:extLst>
                </a:gridCol>
              </a:tblGrid>
              <a:tr h="404345">
                <a:tc>
                  <a:txBody>
                    <a:bodyPr/>
                    <a:lstStyle/>
                    <a:p>
                      <a:r>
                        <a:rPr lang="en-GB" sz="2000" dirty="0">
                          <a:latin typeface="+mn-lt"/>
                        </a:rPr>
                        <a:t>Performance Outcomes</a:t>
                      </a:r>
                    </a:p>
                  </a:txBody>
                  <a:tcPr marL="99545" marR="99545" marT="49774" marB="49774">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dirty="0">
                          <a:latin typeface="+mn-lt"/>
                        </a:rPr>
                        <a:t>Confidence assessment</a:t>
                      </a:r>
                    </a:p>
                  </a:txBody>
                  <a:tcPr marL="99545" marR="99545" marT="49774" marB="49774">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709141">
                <a:tc>
                  <a:txBody>
                    <a:bodyPr/>
                    <a:lstStyle/>
                    <a:p>
                      <a:r>
                        <a:rPr lang="en-GB" sz="2000" dirty="0">
                          <a:latin typeface="+mn-lt"/>
                        </a:rPr>
                        <a:t>CAMHS TI metrics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2000" b="0" i="1" dirty="0">
                          <a:solidFill>
                            <a:schemeClr val="tx1"/>
                          </a:solidFill>
                          <a:latin typeface="+mn-lt"/>
                          <a:ea typeface="Calibri" panose="020F0502020204030204" pitchFamily="34" charset="0"/>
                          <a:cs typeface="Calibri" panose="020F0502020204030204" pitchFamily="34" charset="0"/>
                        </a:rPr>
                        <a:t>Confident to meet the de-escalation criteria </a:t>
                      </a:r>
                      <a:endParaRPr lang="en-GB" sz="2000" i="1" dirty="0">
                        <a:solidFill>
                          <a:srgbClr val="FF0000"/>
                        </a:solidFill>
                        <a:latin typeface="+mn-lt"/>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742759">
                <a:tc>
                  <a:txBody>
                    <a:bodyPr/>
                    <a:lstStyle/>
                    <a:p>
                      <a:r>
                        <a:rPr lang="en-GB" sz="2000" dirty="0">
                          <a:latin typeface="+mn-lt"/>
                        </a:rPr>
                        <a:t>Maternity and Neonates TI criteria</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0" i="1" dirty="0">
                          <a:solidFill>
                            <a:schemeClr val="tx1"/>
                          </a:solidFill>
                          <a:latin typeface="+mn-lt"/>
                          <a:ea typeface="Calibri" panose="020F0502020204030204" pitchFamily="34" charset="0"/>
                          <a:cs typeface="Calibri" panose="020F0502020204030204" pitchFamily="34" charset="0"/>
                        </a:rPr>
                        <a:t>Confident to meet the de-escalation criteria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832326916"/>
                  </a:ext>
                </a:extLst>
              </a:tr>
              <a:tr h="2713264">
                <a:tc>
                  <a:txBody>
                    <a:bodyPr/>
                    <a:lstStyle/>
                    <a:p>
                      <a:r>
                        <a:rPr lang="en-GB" sz="2000" dirty="0">
                          <a:latin typeface="+mn-lt"/>
                        </a:rPr>
                        <a:t>Further expansion of the Women’s Health Hub model in each health board area by March 2027 (aligned to the Women’s Health Plan</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0" i="1" dirty="0">
                          <a:solidFill>
                            <a:schemeClr val="tx1"/>
                          </a:solidFill>
                          <a:latin typeface="+mn-lt"/>
                          <a:ea typeface="Calibri" panose="020F0502020204030204" pitchFamily="34" charset="0"/>
                          <a:cs typeface="Calibri" panose="020F0502020204030204" pitchFamily="34" charset="0"/>
                        </a:rPr>
                        <a:t>Expansion only if external funding available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300" b="0" i="1" dirty="0">
                          <a:solidFill>
                            <a:schemeClr val="tx1"/>
                          </a:solidFill>
                          <a:latin typeface="+mn-lt"/>
                          <a:ea typeface="Calibri" panose="020F0502020204030204" pitchFamily="34" charset="0"/>
                          <a:cs typeface="Calibri" panose="020F0502020204030204" pitchFamily="34" charset="0"/>
                        </a:rPr>
                        <a:t>Mitigation: Should anticipated in‑year funding not materialise services are being consolidated and improved through pathway standardisation, SPOA and self-referral where appropriate, workforce upskilling, digital pathway site, analysis of PNA, primary‑care‑led models that make better use of existing capacity, prioritise prevention, reduce variation and phased implementation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55004106"/>
                  </a:ext>
                </a:extLst>
              </a:tr>
              <a:tr h="1013940">
                <a:tc>
                  <a:txBody>
                    <a:bodyPr/>
                    <a:lstStyle/>
                    <a:p>
                      <a:r>
                        <a:rPr lang="en-GB" sz="2000" dirty="0">
                          <a:latin typeface="+mn-lt"/>
                        </a:rPr>
                        <a:t>Improving quality of maternity services by reducing peri-natal mortality rates</a:t>
                      </a:r>
                    </a:p>
                  </a:txBody>
                  <a:tcPr marL="99545" marR="99545" marT="49774" marB="49774">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0" i="1" dirty="0">
                          <a:solidFill>
                            <a:schemeClr val="tx1"/>
                          </a:solidFill>
                          <a:latin typeface="+mn-lt"/>
                          <a:ea typeface="Calibri" panose="020F0502020204030204" pitchFamily="34" charset="0"/>
                          <a:cs typeface="Calibri" panose="020F0502020204030204" pitchFamily="34" charset="0"/>
                        </a:rPr>
                        <a:t>Unable to predict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08129460"/>
                  </a:ext>
                </a:extLst>
              </a:tr>
            </a:tbl>
          </a:graphicData>
        </a:graphic>
      </p:graphicFrame>
      <p:graphicFrame>
        <p:nvGraphicFramePr>
          <p:cNvPr id="11" name="Table 10">
            <a:extLst>
              <a:ext uri="{FF2B5EF4-FFF2-40B4-BE49-F238E27FC236}">
                <a16:creationId xmlns:a16="http://schemas.microsoft.com/office/drawing/2014/main" id="{60031501-1008-45B2-ABA7-6E08AA3CCEBC}"/>
              </a:ext>
            </a:extLst>
          </p:cNvPr>
          <p:cNvGraphicFramePr>
            <a:graphicFrameLocks noGrp="1"/>
          </p:cNvGraphicFramePr>
          <p:nvPr/>
        </p:nvGraphicFramePr>
        <p:xfrm>
          <a:off x="2453132" y="1764990"/>
          <a:ext cx="8525667" cy="9142336"/>
        </p:xfrm>
        <a:graphic>
          <a:graphicData uri="http://schemas.openxmlformats.org/drawingml/2006/table">
            <a:tbl>
              <a:tblPr firstRow="1" bandRow="1">
                <a:tableStyleId>{5C22544A-7EE6-4342-B048-85BDC9FD1C3A}</a:tableStyleId>
              </a:tblPr>
              <a:tblGrid>
                <a:gridCol w="653027">
                  <a:extLst>
                    <a:ext uri="{9D8B030D-6E8A-4147-A177-3AD203B41FA5}">
                      <a16:colId xmlns:a16="http://schemas.microsoft.com/office/drawing/2014/main" val="498700266"/>
                    </a:ext>
                  </a:extLst>
                </a:gridCol>
                <a:gridCol w="7872640">
                  <a:extLst>
                    <a:ext uri="{9D8B030D-6E8A-4147-A177-3AD203B41FA5}">
                      <a16:colId xmlns:a16="http://schemas.microsoft.com/office/drawing/2014/main" val="2033698406"/>
                    </a:ext>
                  </a:extLst>
                </a:gridCol>
              </a:tblGrid>
              <a:tr h="404345">
                <a:tc gridSpan="2">
                  <a:txBody>
                    <a:bodyPr/>
                    <a:lstStyle/>
                    <a:p>
                      <a:r>
                        <a:rPr lang="en-GB" sz="2000" dirty="0"/>
                        <a:t>Key Schemes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53792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noProof="0" dirty="0">
                          <a:solidFill>
                            <a:schemeClr val="tx1"/>
                          </a:solidFill>
                          <a:latin typeface="+mn-lt"/>
                        </a:rPr>
                        <a:t>PCYPWH_B_01</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i="0" u="none" strike="noStrike" baseline="0" noProof="0" dirty="0">
                          <a:solidFill>
                            <a:schemeClr val="tx1"/>
                          </a:solidFill>
                          <a:latin typeface="+mn-lt"/>
                        </a:rPr>
                        <a:t>Perinatal Improvement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Expansion of current paediatric radiology offer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Establish elective obstetrics theatre to reduce delays to induction of labour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Trauma informed and psychology-led perinatal care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00" dirty="0">
                          <a:solidFill>
                            <a:schemeClr val="tx1"/>
                          </a:solidFill>
                          <a:effectLst/>
                          <a:latin typeface="+mn-lt"/>
                          <a:ea typeface="Aptos" panose="020B0004020202020204" pitchFamily="34" charset="0"/>
                          <a:cs typeface="Times New Roman" panose="02020603050405020304" pitchFamily="18" charset="0"/>
                        </a:rPr>
                        <a:t>All-Wales Perinatal single point of access maternity triage service</a:t>
                      </a:r>
                      <a:endParaRPr lang="en-GB" sz="2000" b="0" i="0" u="none" strike="noStrike" noProof="0" dirty="0">
                        <a:solidFill>
                          <a:schemeClr val="tx1"/>
                        </a:solidFill>
                        <a:latin typeface="+mn-lt"/>
                      </a:endParaRPr>
                    </a:p>
                    <a:p>
                      <a:pPr marL="264795" lvl="1" indent="-175895">
                        <a:lnSpc>
                          <a:spcPct val="100000"/>
                        </a:lnSpc>
                        <a:spcAft>
                          <a:spcPts val="0"/>
                        </a:spcAft>
                        <a:buFont typeface="Arial" panose="020B0604020202020204" pitchFamily="34" charset="0"/>
                        <a:buChar char="•"/>
                      </a:pPr>
                      <a:r>
                        <a:rPr lang="en-GB" sz="2000" b="0" kern="100" dirty="0">
                          <a:solidFill>
                            <a:schemeClr val="tx1"/>
                          </a:solidFill>
                          <a:effectLst/>
                          <a:latin typeface="+mn-lt"/>
                          <a:ea typeface="Aptos" panose="020B0004020202020204" pitchFamily="34" charset="0"/>
                          <a:cs typeface="Times New Roman"/>
                        </a:rPr>
                        <a:t>Perinatal staff experience, wellbeing and retention plan  (SEWR) and education and training framework</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709141">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800" b="0" i="0" u="none" strike="noStrike" baseline="0" noProof="0" dirty="0">
                          <a:solidFill>
                            <a:schemeClr val="tx1"/>
                          </a:solidFill>
                          <a:latin typeface="+mn-lt"/>
                        </a:rPr>
                        <a:t>PCYPWH_B_02</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baseline="0" noProof="0" dirty="0">
                          <a:solidFill>
                            <a:schemeClr val="tx1"/>
                          </a:solidFill>
                          <a:latin typeface="+mn-lt"/>
                        </a:rPr>
                        <a:t>Maternity Digital Transformation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baseline="0" noProof="0" dirty="0">
                          <a:solidFill>
                            <a:schemeClr val="tx1"/>
                          </a:solidFill>
                          <a:latin typeface="+mn-lt"/>
                        </a:rPr>
                        <a:t>Integration of systems into Maternity Digital Record</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101394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800" b="0" i="0" u="none" strike="noStrike" kern="1200" cap="none" spc="0" normalizeH="0" baseline="0" noProof="0" dirty="0">
                          <a:ln>
                            <a:noFill/>
                          </a:ln>
                          <a:solidFill>
                            <a:prstClr val="black"/>
                          </a:solidFill>
                          <a:effectLst/>
                          <a:uLnTx/>
                          <a:uFillTx/>
                          <a:latin typeface="+mn-lt"/>
                          <a:ea typeface="+mn-ea"/>
                          <a:cs typeface="+mn-cs"/>
                        </a:rPr>
                        <a:t>PCYPWH_B_03</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noProof="0" dirty="0">
                          <a:solidFill>
                            <a:schemeClr val="tx1"/>
                          </a:solidFill>
                          <a:effectLst/>
                          <a:latin typeface="+mn-lt"/>
                          <a:ea typeface="+mn-ea"/>
                          <a:cs typeface="Times New Roman" panose="02020603050405020304" pitchFamily="18" charset="0"/>
                        </a:rPr>
                        <a:t>Women’s Health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Embed national women’s health pathways and reporting against agreed national indicators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421152">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800" b="0" i="0" u="none" strike="noStrike" kern="1200" cap="none" spc="0" normalizeH="0" baseline="0" noProof="0" dirty="0">
                          <a:ln>
                            <a:noFill/>
                          </a:ln>
                          <a:solidFill>
                            <a:prstClr val="black"/>
                          </a:solidFill>
                          <a:effectLst/>
                          <a:uLnTx/>
                          <a:uFillTx/>
                          <a:latin typeface="+mn-lt"/>
                          <a:ea typeface="+mn-ea"/>
                          <a:cs typeface="+mn-cs"/>
                        </a:rPr>
                        <a:t>PCYPWH_B_04</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noProof="0" dirty="0">
                          <a:solidFill>
                            <a:schemeClr val="tx1"/>
                          </a:solidFill>
                          <a:latin typeface="+mn-lt"/>
                        </a:rPr>
                        <a:t>Regional Gynae Oncology</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101394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800" b="0" i="0" u="none" strike="noStrike" kern="1200" cap="none" spc="0" normalizeH="0" baseline="0" noProof="0" dirty="0">
                          <a:ln>
                            <a:noFill/>
                          </a:ln>
                          <a:solidFill>
                            <a:prstClr val="black"/>
                          </a:solidFill>
                          <a:effectLst/>
                          <a:uLnTx/>
                          <a:uFillTx/>
                          <a:latin typeface="+mn-lt"/>
                          <a:ea typeface="+mn-ea"/>
                          <a:cs typeface="+mn-cs"/>
                        </a:rPr>
                        <a:t>PCYPWH_B_05</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noProof="0" dirty="0">
                          <a:solidFill>
                            <a:schemeClr val="tx1"/>
                          </a:solidFill>
                          <a:latin typeface="+mn-lt"/>
                        </a:rPr>
                        <a:t>CYP and Womens Capital Priorities: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Morriston Paediatric footprint redesign and relocation Creation of new Obstetric Suite and Theatres, Singleton</a:t>
                      </a:r>
                      <a:endParaRPr lang="en-GB" sz="2000" b="0" dirty="0">
                        <a:solidFill>
                          <a:schemeClr val="tx1"/>
                        </a:solidFill>
                        <a:latin typeface="+mn-lt"/>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709141">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800" b="0" i="0" u="none" strike="noStrike" kern="1200" cap="none" spc="0" normalizeH="0" baseline="0" noProof="0" dirty="0">
                          <a:ln>
                            <a:noFill/>
                          </a:ln>
                          <a:solidFill>
                            <a:prstClr val="black"/>
                          </a:solidFill>
                          <a:effectLst/>
                          <a:uLnTx/>
                          <a:uFillTx/>
                          <a:latin typeface="+mn-lt"/>
                          <a:ea typeface="+mn-ea"/>
                          <a:cs typeface="+mn-cs"/>
                        </a:rPr>
                        <a:t>PCYPWH_B_06</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b="1" kern="100" dirty="0">
                          <a:solidFill>
                            <a:schemeClr val="tx1"/>
                          </a:solidFill>
                          <a:effectLst/>
                          <a:latin typeface="+mn-lt"/>
                          <a:ea typeface="Aptos" panose="020B0004020202020204" pitchFamily="34" charset="0"/>
                          <a:cs typeface="Times New Roman" panose="02020603050405020304" pitchFamily="18" charset="0"/>
                        </a:rPr>
                        <a:t>CYP Strategic Programme  </a:t>
                      </a:r>
                      <a:r>
                        <a:rPr lang="en-GB" sz="2000" b="0" kern="100" dirty="0">
                          <a:solidFill>
                            <a:schemeClr val="tx1"/>
                          </a:solidFill>
                          <a:effectLst/>
                          <a:latin typeface="+mn-lt"/>
                          <a:ea typeface="Aptos" panose="020B0004020202020204" pitchFamily="34" charset="0"/>
                          <a:cs typeface="Times New Roman" panose="02020603050405020304" pitchFamily="18" charset="0"/>
                        </a:rPr>
                        <a:t>- </a:t>
                      </a:r>
                      <a:r>
                        <a:rPr lang="en-GB" sz="2000" b="0" i="0" u="none" strike="noStrike" noProof="0" dirty="0">
                          <a:solidFill>
                            <a:schemeClr val="tx1"/>
                          </a:solidFill>
                          <a:latin typeface="+mn-lt"/>
                        </a:rPr>
                        <a:t>Defining vision and objectives for Children &amp; Young People’s Care</a:t>
                      </a:r>
                      <a:endParaRPr lang="en-GB" sz="2000" b="0" kern="100" dirty="0">
                        <a:solidFill>
                          <a:schemeClr val="tx1"/>
                        </a:solidFill>
                        <a:effectLst/>
                        <a:latin typeface="+mn-lt"/>
                        <a:ea typeface="Aptos" panose="020B0004020202020204" pitchFamily="34" charset="0"/>
                        <a:cs typeface="Times New Roman" panose="02020603050405020304" pitchFamily="18" charset="0"/>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1928332">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800" b="0" i="0" u="none" strike="noStrike" kern="1200" cap="none" spc="0" normalizeH="0" baseline="0" noProof="0" dirty="0">
                          <a:ln>
                            <a:noFill/>
                          </a:ln>
                          <a:solidFill>
                            <a:prstClr val="black"/>
                          </a:solidFill>
                          <a:effectLst/>
                          <a:uLnTx/>
                          <a:uFillTx/>
                          <a:latin typeface="+mn-lt"/>
                          <a:ea typeface="+mn-ea"/>
                          <a:cs typeface="+mn-cs"/>
                        </a:rPr>
                        <a:t>PCYPWH_B_07</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panose="02020603050405020304" pitchFamily="18" charset="0"/>
                        </a:rPr>
                        <a:t>CYP Regional Programmes with partners</a:t>
                      </a:r>
                    </a:p>
                    <a:p>
                      <a:pPr marL="448310" lvl="1" indent="-171450">
                        <a:buFont typeface="Arial" panose="020B0604020202020204" pitchFamily="34" charset="0"/>
                        <a:buChar char="•"/>
                      </a:pPr>
                      <a:r>
                        <a:rPr lang="en-GB" sz="2000" b="0" i="0" u="none" strike="noStrike" noProof="0" dirty="0">
                          <a:solidFill>
                            <a:schemeClr val="tx1"/>
                          </a:solidFill>
                          <a:latin typeface="+mn-lt"/>
                        </a:rPr>
                        <a:t>WG: ND Service Improvement Programme and HCW2</a:t>
                      </a:r>
                      <a:endParaRPr lang="en-US" sz="2000" b="0" i="0" u="none" strike="noStrike" noProof="0" dirty="0">
                        <a:solidFill>
                          <a:schemeClr val="tx1"/>
                        </a:solidFill>
                        <a:latin typeface="+mn-lt"/>
                      </a:endParaRPr>
                    </a:p>
                    <a:p>
                      <a:pPr marL="448310" lvl="1" indent="-171450">
                        <a:buFont typeface="Arial" panose="020B0604020202020204" pitchFamily="34" charset="0"/>
                        <a:buChar char="•"/>
                      </a:pPr>
                      <a:r>
                        <a:rPr lang="en-GB" sz="2000" b="0" i="0" u="none" strike="noStrike" noProof="0" dirty="0">
                          <a:solidFill>
                            <a:schemeClr val="tx1"/>
                          </a:solidFill>
                          <a:latin typeface="+mn-lt"/>
                        </a:rPr>
                        <a:t>RPB: No Wrong Door, </a:t>
                      </a:r>
                      <a:endParaRPr lang="en-US" sz="2000" b="0" i="0" u="none" strike="noStrike" noProof="0" dirty="0">
                        <a:solidFill>
                          <a:schemeClr val="tx1"/>
                        </a:solidFill>
                        <a:latin typeface="+mn-lt"/>
                      </a:endParaRPr>
                    </a:p>
                    <a:p>
                      <a:pPr marL="448310" lvl="1" indent="-171450">
                        <a:buFont typeface="Arial" panose="020B0604020202020204" pitchFamily="34" charset="0"/>
                        <a:buChar char="•"/>
                      </a:pPr>
                      <a:r>
                        <a:rPr lang="en-GB" sz="2000" b="0" i="0" u="none" strike="noStrike" noProof="0" dirty="0">
                          <a:solidFill>
                            <a:schemeClr val="tx1"/>
                          </a:solidFill>
                          <a:latin typeface="+mn-lt"/>
                        </a:rPr>
                        <a:t>NPT PSB: NPT Early Years CYP Strategy</a:t>
                      </a:r>
                      <a:endParaRPr lang="en-US" sz="2000" b="0" i="0" u="none" strike="noStrike" noProof="0" dirty="0">
                        <a:solidFill>
                          <a:schemeClr val="tx1"/>
                        </a:solidFill>
                        <a:latin typeface="+mn-lt"/>
                      </a:endParaRPr>
                    </a:p>
                    <a:p>
                      <a:pPr marL="448310" lvl="1" indent="-171450">
                        <a:buFont typeface="Arial" panose="020B0604020202020204" pitchFamily="34" charset="0"/>
                        <a:buChar char="•"/>
                      </a:pPr>
                      <a:r>
                        <a:rPr lang="en-GB" sz="2000" b="0" i="0" u="none" strike="noStrike" noProof="0" dirty="0">
                          <a:solidFill>
                            <a:schemeClr val="tx1"/>
                          </a:solidFill>
                          <a:latin typeface="+mn-lt"/>
                        </a:rPr>
                        <a:t>Swansea PSB: Ealy Years Programme</a:t>
                      </a:r>
                    </a:p>
                    <a:p>
                      <a:pPr marL="448310" lvl="1" indent="-171450">
                        <a:buFont typeface="Arial" panose="020B0604020202020204" pitchFamily="34" charset="0"/>
                        <a:buChar char="•"/>
                      </a:pPr>
                      <a:r>
                        <a:rPr lang="en-GB" sz="2000" b="0" i="0" u="none" strike="noStrike" noProof="0" dirty="0">
                          <a:solidFill>
                            <a:schemeClr val="tx1"/>
                          </a:solidFill>
                          <a:latin typeface="+mn-lt"/>
                        </a:rPr>
                        <a:t>NPT and Swansea LA Education: ALN</a:t>
                      </a:r>
                      <a:endParaRPr lang="en-GB" sz="2000" b="0" dirty="0">
                        <a:solidFill>
                          <a:schemeClr val="tx1"/>
                        </a:solidFill>
                        <a:latin typeface="+mn-lt"/>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800" b="0" i="0" u="none" strike="noStrike" baseline="0" noProof="0" dirty="0">
                          <a:solidFill>
                            <a:schemeClr val="tx1"/>
                          </a:solidFill>
                          <a:latin typeface="+mn-lt"/>
                        </a:rPr>
                        <a:t>PCYPWH_C_01</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0" algn="l" defTabSz="685772" rtl="0" eaLnBrk="1" latinLnBrk="0" hangingPunct="1">
                        <a:lnSpc>
                          <a:spcPct val="100000"/>
                        </a:lnSpc>
                        <a:spcBef>
                          <a:spcPts val="0"/>
                        </a:spcBef>
                        <a:spcAft>
                          <a:spcPts val="0"/>
                        </a:spcAft>
                        <a:buNone/>
                      </a:pPr>
                      <a:r>
                        <a:rPr lang="en-GB" sz="2000" b="1" kern="1200" noProof="0" dirty="0">
                          <a:solidFill>
                            <a:schemeClr val="tx1"/>
                          </a:solidFill>
                          <a:latin typeface="+mn-lt"/>
                          <a:ea typeface="+mn-ea"/>
                          <a:cs typeface="+mn-cs"/>
                        </a:rPr>
                        <a:t>NDD waiting times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3987599"/>
                  </a:ext>
                </a:extLst>
              </a:tr>
            </a:tbl>
          </a:graphicData>
        </a:graphic>
      </p:graphicFrame>
      <p:graphicFrame>
        <p:nvGraphicFramePr>
          <p:cNvPr id="2" name="Table 1">
            <a:extLst>
              <a:ext uri="{FF2B5EF4-FFF2-40B4-BE49-F238E27FC236}">
                <a16:creationId xmlns:a16="http://schemas.microsoft.com/office/drawing/2014/main" id="{5EC72C4E-BF2D-FA26-C0AA-5DB3D61B0EE6}"/>
              </a:ext>
            </a:extLst>
          </p:cNvPr>
          <p:cNvGraphicFramePr>
            <a:graphicFrameLocks noGrp="1"/>
          </p:cNvGraphicFramePr>
          <p:nvPr/>
        </p:nvGraphicFramePr>
        <p:xfrm>
          <a:off x="11185570" y="7342677"/>
          <a:ext cx="6828291" cy="3757148"/>
        </p:xfrm>
        <a:graphic>
          <a:graphicData uri="http://schemas.openxmlformats.org/drawingml/2006/table">
            <a:tbl>
              <a:tblPr firstRow="1" bandRow="1">
                <a:tableStyleId>{5C22544A-7EE6-4342-B048-85BDC9FD1C3A}</a:tableStyleId>
              </a:tblPr>
              <a:tblGrid>
                <a:gridCol w="4072024">
                  <a:extLst>
                    <a:ext uri="{9D8B030D-6E8A-4147-A177-3AD203B41FA5}">
                      <a16:colId xmlns:a16="http://schemas.microsoft.com/office/drawing/2014/main" val="2033698406"/>
                    </a:ext>
                  </a:extLst>
                </a:gridCol>
                <a:gridCol w="2756267">
                  <a:extLst>
                    <a:ext uri="{9D8B030D-6E8A-4147-A177-3AD203B41FA5}">
                      <a16:colId xmlns:a16="http://schemas.microsoft.com/office/drawing/2014/main" val="2088640319"/>
                    </a:ext>
                  </a:extLst>
                </a:gridCol>
              </a:tblGrid>
              <a:tr h="404345">
                <a:tc>
                  <a:txBody>
                    <a:bodyPr/>
                    <a:lstStyle/>
                    <a:p>
                      <a:r>
                        <a:rPr lang="en-GB" sz="2000" b="1" dirty="0">
                          <a:solidFill>
                            <a:schemeClr val="bg1"/>
                          </a:solidFill>
                        </a:rPr>
                        <a:t>Risks </a:t>
                      </a:r>
                    </a:p>
                  </a:txBody>
                  <a:tcPr marL="99545" marR="99545" marT="49774" marB="49774">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i="0" dirty="0">
                          <a:solidFill>
                            <a:schemeClr val="bg1"/>
                          </a:solidFill>
                        </a:rPr>
                        <a:t>Mitigations</a:t>
                      </a:r>
                    </a:p>
                  </a:txBody>
                  <a:tcPr marL="99545" marR="99545" marT="49774" marB="49774">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3352770">
                <a:tc>
                  <a:txBody>
                    <a:bodyPr/>
                    <a:lstStyle/>
                    <a:p>
                      <a:pPr marL="171450" marR="0" lvl="0" indent="-171450" algn="l" defTabSz="685772" rtl="0" eaLnBrk="1" fontAlgn="auto" latinLnBrk="0" hangingPunct="1">
                        <a:lnSpc>
                          <a:spcPct val="100000"/>
                        </a:lnSpc>
                        <a:spcBef>
                          <a:spcPts val="0"/>
                        </a:spcBef>
                        <a:spcAft>
                          <a:spcPts val="0"/>
                        </a:spcAft>
                        <a:buClrTx/>
                        <a:buSzTx/>
                        <a:buFont typeface="Arial"/>
                        <a:buChar char="•"/>
                        <a:tabLst/>
                        <a:defRPr/>
                      </a:pPr>
                      <a:r>
                        <a:rPr lang="en-GB" sz="2000" b="1" kern="100" dirty="0">
                          <a:solidFill>
                            <a:schemeClr val="tx1"/>
                          </a:solidFill>
                          <a:effectLst/>
                          <a:latin typeface="+mn-lt"/>
                          <a:ea typeface="Aptos" panose="020B0004020202020204" pitchFamily="34" charset="0"/>
                          <a:cs typeface="Times New Roman"/>
                        </a:rPr>
                        <a:t> </a:t>
                      </a:r>
                      <a:r>
                        <a:rPr lang="en-GB" sz="2000" b="0" i="0" u="none" strike="noStrike" kern="100" noProof="0" dirty="0">
                          <a:solidFill>
                            <a:schemeClr val="tx1"/>
                          </a:solidFill>
                          <a:effectLst/>
                          <a:latin typeface="+mn-lt"/>
                          <a:ea typeface="Aptos" panose="020B0004020202020204" pitchFamily="34" charset="0"/>
                          <a:cs typeface="Times New Roman"/>
                        </a:rPr>
                        <a:t>All Wales model for maternity triage detailed workings of model not confirmed.</a:t>
                      </a:r>
                      <a:endParaRPr lang="en-GB" sz="2000" b="0" kern="100" dirty="0">
                        <a:solidFill>
                          <a:schemeClr val="tx1"/>
                        </a:solidFill>
                        <a:effectLst/>
                        <a:latin typeface="+mn-lt"/>
                        <a:ea typeface="Aptos" panose="020B0004020202020204" pitchFamily="34" charset="0"/>
                        <a:cs typeface="Times New Roman"/>
                      </a:endParaRPr>
                    </a:p>
                    <a:p>
                      <a:pPr marL="171450" indent="-171450">
                        <a:lnSpc>
                          <a:spcPct val="100000"/>
                        </a:lnSpc>
                        <a:spcAft>
                          <a:spcPts val="0"/>
                        </a:spcAft>
                        <a:buFont typeface="Arial"/>
                        <a:buChar char="•"/>
                      </a:pPr>
                      <a:r>
                        <a:rPr lang="en-GB" sz="2000" b="0" kern="100" dirty="0">
                          <a:solidFill>
                            <a:schemeClr val="tx1"/>
                          </a:solidFill>
                          <a:effectLst/>
                          <a:latin typeface="+mn-lt"/>
                          <a:ea typeface="Aptos" panose="020B0004020202020204" pitchFamily="34" charset="0"/>
                          <a:cs typeface="Times New Roman"/>
                        </a:rPr>
                        <a:t>Women’s Health –Guidance on 26/27 Women’s Health Priorities from Women’s Health Network  not yet received.</a:t>
                      </a:r>
                    </a:p>
                    <a:p>
                      <a:pPr marL="171450" indent="-171450">
                        <a:lnSpc>
                          <a:spcPct val="100000"/>
                        </a:lnSpc>
                        <a:spcAft>
                          <a:spcPts val="0"/>
                        </a:spcAft>
                        <a:buFont typeface="Arial"/>
                        <a:buChar char="•"/>
                      </a:pPr>
                      <a:r>
                        <a:rPr lang="en-GB" sz="2000" b="0" kern="100" dirty="0">
                          <a:solidFill>
                            <a:schemeClr val="tx1"/>
                          </a:solidFill>
                          <a:effectLst/>
                          <a:latin typeface="+mn-lt"/>
                          <a:ea typeface="Aptos" panose="020B0004020202020204" pitchFamily="34" charset="0"/>
                          <a:cs typeface="Times New Roman"/>
                        </a:rPr>
                        <a:t>CYP - </a:t>
                      </a:r>
                      <a:r>
                        <a:rPr lang="en-GB" sz="2000" b="0" i="0" u="none" strike="noStrike" kern="100" noProof="0" dirty="0">
                          <a:solidFill>
                            <a:schemeClr val="tx1"/>
                          </a:solidFill>
                          <a:effectLst/>
                          <a:latin typeface="+mn-lt"/>
                          <a:ea typeface="Aptos" panose="020B0004020202020204" pitchFamily="34" charset="0"/>
                          <a:cs typeface="Times New Roman"/>
                        </a:rPr>
                        <a:t>Reduction in ASD or </a:t>
                      </a:r>
                      <a:r>
                        <a:rPr lang="en-GB" sz="2000" b="0" i="0" u="none" strike="noStrike" kern="100" noProof="0">
                          <a:solidFill>
                            <a:schemeClr val="tx1"/>
                          </a:solidFill>
                          <a:effectLst/>
                          <a:latin typeface="+mn-lt"/>
                          <a:ea typeface="Aptos" panose="020B0004020202020204" pitchFamily="34" charset="0"/>
                          <a:cs typeface="Times New Roman"/>
                        </a:rPr>
                        <a:t>ADHD assessment dependant </a:t>
                      </a:r>
                      <a:r>
                        <a:rPr lang="en-GB" sz="2000" b="0" i="0" u="none" strike="noStrike" kern="100" noProof="0" dirty="0">
                          <a:solidFill>
                            <a:schemeClr val="tx1"/>
                          </a:solidFill>
                          <a:effectLst/>
                          <a:latin typeface="+mn-lt"/>
                          <a:ea typeface="Aptos" panose="020B0004020202020204" pitchFamily="34" charset="0"/>
                          <a:cs typeface="Times New Roman"/>
                        </a:rPr>
                        <a:t>on Welsh Government funding – currently non recurrent funding received.</a:t>
                      </a:r>
                    </a:p>
                  </a:txBody>
                  <a:tcPr marL="74659" marR="74659"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kern="100" noProof="0" dirty="0">
                          <a:solidFill>
                            <a:schemeClr val="tx1"/>
                          </a:solidFill>
                          <a:effectLst/>
                          <a:latin typeface="+mn-lt"/>
                          <a:cs typeface="Times New Roman"/>
                        </a:rPr>
                        <a:t>Local model in place to ensure single point of access for maternity triage (implemented Feb 26)</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kern="100" noProof="0" dirty="0">
                          <a:solidFill>
                            <a:srgbClr val="231F20"/>
                          </a:solidFill>
                          <a:effectLst/>
                          <a:latin typeface="+mn-lt"/>
                          <a:cs typeface="Times New Roman"/>
                        </a:rPr>
                        <a:t>Anticipated timeline requested from WHN</a:t>
                      </a:r>
                      <a:r>
                        <a:rPr lang="en-GB" sz="2000" b="0" i="0" u="none" strike="noStrike" kern="1200" noProof="0" dirty="0">
                          <a:solidFill>
                            <a:schemeClr val="dk1"/>
                          </a:solidFill>
                          <a:effectLst/>
                          <a:latin typeface="+mn-lt"/>
                          <a:cs typeface="+mn-cs"/>
                        </a:rPr>
                        <a:t> and </a:t>
                      </a:r>
                      <a:r>
                        <a:rPr lang="en-GB" sz="2000" b="0" i="0" u="none" strike="noStrike" kern="100" noProof="0" dirty="0">
                          <a:solidFill>
                            <a:srgbClr val="231F20"/>
                          </a:solidFill>
                          <a:effectLst/>
                          <a:latin typeface="+mn-lt"/>
                          <a:cs typeface="Times New Roman"/>
                        </a:rPr>
                        <a:t>building flexible planning assumptions</a:t>
                      </a:r>
                      <a:endParaRPr lang="en-GB" sz="2000" b="0" i="0" u="none" strike="noStrike" kern="100" noProof="0" dirty="0">
                        <a:solidFill>
                          <a:schemeClr val="tx1"/>
                        </a:solidFill>
                        <a:effectLst/>
                        <a:latin typeface="+mn-lt"/>
                        <a:cs typeface="Times New Roman"/>
                      </a:endParaRPr>
                    </a:p>
                  </a:txBody>
                  <a:tcPr marL="74659" marR="74659"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5" name="TextBox 4">
            <a:extLst>
              <a:ext uri="{FF2B5EF4-FFF2-40B4-BE49-F238E27FC236}">
                <a16:creationId xmlns:a16="http://schemas.microsoft.com/office/drawing/2014/main" id="{36A23E1B-22AB-1546-94FD-FB2AEC080326}"/>
              </a:ext>
            </a:extLst>
          </p:cNvPr>
          <p:cNvSpPr txBox="1"/>
          <p:nvPr/>
        </p:nvSpPr>
        <p:spPr>
          <a:xfrm>
            <a:off x="2390609" y="1068612"/>
            <a:ext cx="15261948" cy="733534"/>
          </a:xfrm>
          <a:prstGeom prst="rect">
            <a:avLst/>
          </a:prstGeom>
          <a:noFill/>
        </p:spPr>
        <p:txBody>
          <a:bodyPr wrap="square">
            <a:spAutoFit/>
          </a:bodyPr>
          <a:lstStyle/>
          <a:p>
            <a:pPr defTabSz="753980" fontAlgn="t">
              <a:lnSpc>
                <a:spcPts val="2474"/>
              </a:lnSpc>
            </a:pPr>
            <a:r>
              <a:rPr lang="en-GB" sz="1979" dirty="0">
                <a:solidFill>
                  <a:prstClr val="black"/>
                </a:solidFill>
                <a:latin typeface="Aptos" panose="02110004020202020204"/>
              </a:rPr>
              <a:t>This plan will improve the quality and safety of care for babies, women and families by strengthening maternity and neonatal services, reducing delays, and delivering more consistent, outcomes‑focused pathways</a:t>
            </a:r>
          </a:p>
        </p:txBody>
      </p:sp>
      <p:sp>
        <p:nvSpPr>
          <p:cNvPr id="6" name="Slide Number Placeholder 3">
            <a:extLst>
              <a:ext uri="{FF2B5EF4-FFF2-40B4-BE49-F238E27FC236}">
                <a16:creationId xmlns:a16="http://schemas.microsoft.com/office/drawing/2014/main" id="{88E9B37B-AE97-B1BF-70EE-3D016AF3A0BF}"/>
              </a:ext>
            </a:extLst>
          </p:cNvPr>
          <p:cNvSpPr>
            <a:spLocks noGrp="1"/>
          </p:cNvSpPr>
          <p:nvPr>
            <p:ph type="sldNum" sz="quarter" idx="12"/>
          </p:nvPr>
        </p:nvSpPr>
        <p:spPr>
          <a:xfrm>
            <a:off x="8610601" y="635635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594"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3980"/>
            <a:fld id="{1B571774-39BD-4D3C-8315-35C0B43D4F9A}" type="slidenum">
              <a:rPr lang="en-GB" smtClean="0"/>
              <a:pPr defTabSz="753980"/>
              <a:t>51</a:t>
            </a:fld>
            <a:endParaRPr lang="en-GB" sz="1484" dirty="0">
              <a:solidFill>
                <a:prstClr val="black">
                  <a:tint val="82000"/>
                </a:prstClr>
              </a:solidFill>
              <a:latin typeface="Aptos" panose="02110004020202020204"/>
            </a:endParaRPr>
          </a:p>
        </p:txBody>
      </p:sp>
    </p:spTree>
    <p:extLst>
      <p:ext uri="{BB962C8B-B14F-4D97-AF65-F5344CB8AC3E}">
        <p14:creationId xmlns:p14="http://schemas.microsoft.com/office/powerpoint/2010/main" val="41973515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4A705-4622-57B3-7D4F-D2FA1FEDB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5E6D7-7047-B9BD-417F-DE4502B02CFE}"/>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 Babies, CYP and Women's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5" name="Table 4">
            <a:extLst>
              <a:ext uri="{FF2B5EF4-FFF2-40B4-BE49-F238E27FC236}">
                <a16:creationId xmlns:a16="http://schemas.microsoft.com/office/drawing/2014/main" id="{15D5F206-A255-C2D8-BD45-5322ECDDB3F0}"/>
              </a:ext>
            </a:extLst>
          </p:cNvPr>
          <p:cNvGraphicFramePr>
            <a:graphicFrameLocks noGrp="1"/>
          </p:cNvGraphicFramePr>
          <p:nvPr/>
        </p:nvGraphicFramePr>
        <p:xfrm>
          <a:off x="604551" y="930318"/>
          <a:ext cx="19278432" cy="8420695"/>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568944">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18</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2600" dirty="0">
                          <a:latin typeface="Aptos" panose="020B0004020202020204" pitchFamily="34" charset="0"/>
                          <a:cs typeface="Arial" panose="020B0604020202020204" pitchFamily="34" charset="0"/>
                        </a:rPr>
                        <a:t>20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5</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7</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23</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3100" dirty="0">
                          <a:latin typeface="Aptos" panose="020B0004020202020204" pitchFamily="34" charset="0"/>
                          <a:cs typeface="Arial" panose="020B0604020202020204" pitchFamily="34" charset="0"/>
                        </a:rPr>
                        <a:t>28</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454409">
                <a:tc gridSpan="6">
                  <a:txBody>
                    <a:bodyPr/>
                    <a:lstStyle/>
                    <a:p>
                      <a:r>
                        <a:rPr lang="en-GB" sz="2000" b="1" dirty="0">
                          <a:solidFill>
                            <a:schemeClr val="bg1"/>
                          </a:solidFill>
                          <a:latin typeface="Aptos" panose="020B0004020202020204" pitchFamily="34" charset="0"/>
                          <a:cs typeface="Arial" panose="020B0604020202020204" pitchFamily="34" charset="0"/>
                        </a:rPr>
                        <a:t>Achievements</a:t>
                      </a:r>
                      <a:r>
                        <a:rPr lang="en-GB" sz="2000" dirty="0">
                          <a:solidFill>
                            <a:schemeClr val="bg1"/>
                          </a:solidFill>
                          <a:latin typeface="Aptos" panose="020B0004020202020204" pitchFamily="34" charset="0"/>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2000" b="1" dirty="0">
                          <a:solidFill>
                            <a:schemeClr val="bg1"/>
                          </a:solidFill>
                          <a:latin typeface="Aptos" panose="020B0004020202020204" pitchFamily="34" charset="0"/>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7104849">
                <a:tc gridSpan="6">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Perinatal Improvement Programme established with clear governance, 4 workstreams and executive oversight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Positive feedback received from Oversight Committee on maternity and neonatal improvements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Continued development of Women’s Health Hub model with primary care training delivered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Progress towards Gynaecology Oncology Network with C&amp;V and approved service specification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CYP Neurodevelopmental waiting times maintained below 156 weeks threshold despite workforce pressures</a:t>
                      </a:r>
                    </a:p>
                    <a:p>
                      <a:pPr marL="457200" indent="-457200">
                        <a:buFont typeface="Arial" panose="020B0604020202020204" pitchFamily="34" charset="0"/>
                        <a:buChar char="•"/>
                      </a:pPr>
                      <a:endParaRPr lang="en-GB" sz="2000" dirty="0">
                        <a:solidFill>
                          <a:srgbClr val="FF0000"/>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Neonatal transport -Interim model maintained - Significant workforce issues and uncertainty of service model moving forward continues</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Whilst women requiring care outside of maternity SOP is in place and proven to be effective, two site working for Perinatal Services will continue to be a risk for our Tertiary status and our increasing high risk population – options appraisal being compiled</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Developing sustainable Fertility Services - Continuous workforce issues and risk related to delivery of realigned contract. Workforce significant risk – recruitment plan in progress </a:t>
                      </a:r>
                      <a:r>
                        <a:rPr kumimoji="0" lang="en-GB" sz="2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recruitment restrictions inhibited service in delivering increased activity. </a:t>
                      </a: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Paediatric ward footprint - Interim arrangement of ward environment continues to be an issue</a:t>
                      </a:r>
                    </a:p>
                    <a:p>
                      <a:endParaRPr lang="en-GB" sz="2000" dirty="0">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1997963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7E212-EF39-DE69-BD8E-907FF27BA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B71F2-8A84-EE48-771C-CE7066F617C7}"/>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Babies, CYP and Womens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4" name="Table 3">
            <a:extLst>
              <a:ext uri="{FF2B5EF4-FFF2-40B4-BE49-F238E27FC236}">
                <a16:creationId xmlns:a16="http://schemas.microsoft.com/office/drawing/2014/main" id="{AD701D59-5834-193C-24C3-C0A0682B54A0}"/>
              </a:ext>
            </a:extLst>
          </p:cNvPr>
          <p:cNvGraphicFramePr>
            <a:graphicFrameLocks noGrp="1"/>
          </p:cNvGraphicFramePr>
          <p:nvPr/>
        </p:nvGraphicFramePr>
        <p:xfrm>
          <a:off x="413629" y="1019770"/>
          <a:ext cx="19278430" cy="8322562"/>
        </p:xfrm>
        <a:graphic>
          <a:graphicData uri="http://schemas.openxmlformats.org/drawingml/2006/table">
            <a:tbl>
              <a:tblPr firstRow="1" bandRow="1">
                <a:tableStyleId>{5C22544A-7EE6-4342-B048-85BDC9FD1C3A}</a:tableStyleId>
              </a:tblPr>
              <a:tblGrid>
                <a:gridCol w="9639216">
                  <a:extLst>
                    <a:ext uri="{9D8B030D-6E8A-4147-A177-3AD203B41FA5}">
                      <a16:colId xmlns:a16="http://schemas.microsoft.com/office/drawing/2014/main" val="601827814"/>
                    </a:ext>
                  </a:extLst>
                </a:gridCol>
                <a:gridCol w="4819607">
                  <a:extLst>
                    <a:ext uri="{9D8B030D-6E8A-4147-A177-3AD203B41FA5}">
                      <a16:colId xmlns:a16="http://schemas.microsoft.com/office/drawing/2014/main" val="269762624"/>
                    </a:ext>
                  </a:extLst>
                </a:gridCol>
                <a:gridCol w="4819607">
                  <a:extLst>
                    <a:ext uri="{9D8B030D-6E8A-4147-A177-3AD203B41FA5}">
                      <a16:colId xmlns:a16="http://schemas.microsoft.com/office/drawing/2014/main" val="190802161"/>
                    </a:ext>
                  </a:extLst>
                </a:gridCol>
              </a:tblGrid>
              <a:tr h="393021">
                <a:tc>
                  <a:txBody>
                    <a:bodyPr/>
                    <a:lstStyle/>
                    <a:p>
                      <a:r>
                        <a:rPr lang="en-GB" sz="2000" dirty="0">
                          <a:latin typeface="Aptos" panose="020B0004020202020204" pitchFamily="34" charset="0"/>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solidFill>
                  </a:tcPr>
                </a:tc>
                <a:tc>
                  <a:txBody>
                    <a:bodyPr/>
                    <a:lstStyle/>
                    <a:p>
                      <a:r>
                        <a:rPr lang="en-GB" sz="2000" dirty="0">
                          <a:latin typeface="Aptos" panose="020B0004020202020204" pitchFamily="34" charset="0"/>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2000" dirty="0">
                          <a:latin typeface="Aptos" panose="020B0004020202020204" pitchFamily="34" charset="0"/>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491676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Aptos" panose="020B0004020202020204" pitchFamily="34" charset="0"/>
                          <a:cs typeface="Arial" panose="020B0604020202020204" pitchFamily="34" charset="0"/>
                        </a:rPr>
                        <a:t>Neurodevelopment service improvements - </a:t>
                      </a:r>
                      <a:r>
                        <a:rPr lang="en-GB" sz="2000" dirty="0">
                          <a:solidFill>
                            <a:schemeClr val="tx1"/>
                          </a:solidFill>
                          <a:latin typeface="Aptos" panose="020B0004020202020204" pitchFamily="34" charset="0"/>
                          <a:cs typeface="Arial" panose="020B0604020202020204" pitchFamily="34" charset="0"/>
                        </a:rPr>
                        <a:t>Learning from utilisation of outsourcing provision from 2024/25 was used to successfully deliver a further funding of outsourced capacity. </a:t>
                      </a:r>
                      <a:r>
                        <a:rPr lang="en-GB" sz="2000" kern="0" dirty="0">
                          <a:solidFill>
                            <a:schemeClr val="tx1"/>
                          </a:solidFill>
                          <a:latin typeface="Aptos" panose="020B0004020202020204" pitchFamily="34" charset="0"/>
                          <a:cs typeface="Arial" panose="020B0604020202020204" pitchFamily="34" charset="0"/>
                        </a:rPr>
                        <a:t>Workforce continues to be a significant risk into 2026/27 with SBUHB having the smallest and least resources team in Wales together with staffing gaps. Service sustainability remains on risk register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2000" kern="0" dirty="0">
                        <a:solidFill>
                          <a:schemeClr val="tx1"/>
                        </a:solidFill>
                        <a:latin typeface="Aptos" panose="020B00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Continue to consider how we ensure we capture key strategic actions/achievements which occur through the year – examples around </a:t>
                      </a:r>
                      <a:r>
                        <a:rPr lang="en-GB" sz="2000" dirty="0">
                          <a:solidFill>
                            <a:schemeClr val="tx1"/>
                          </a:solidFill>
                          <a:latin typeface="Aptos" panose="020B0004020202020204" pitchFamily="34" charset="0"/>
                          <a:cs typeface="Arial" panose="020B0604020202020204" pitchFamily="34" charset="0"/>
                        </a:rPr>
                        <a:t>C</a:t>
                      </a:r>
                      <a:r>
                        <a:rPr kumimoji="0" lang="en-GB" sz="200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YP – SARC opening, appointment to key roles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2000" kern="0" dirty="0">
                        <a:solidFill>
                          <a:schemeClr val="tx1"/>
                        </a:solidFill>
                        <a:latin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Badger successfully launched 31/3/26, Phase 2 will launched on 19</a:t>
                      </a:r>
                      <a:r>
                        <a:rPr kumimoji="0" lang="en-GB" sz="2000" b="0" i="0" u="none" strike="noStrike" kern="1200" cap="none" spc="0" normalizeH="0" baseline="30000" noProof="0" dirty="0">
                          <a:ln>
                            <a:noFill/>
                          </a:ln>
                          <a:solidFill>
                            <a:schemeClr val="tx1"/>
                          </a:solidFill>
                          <a:effectLst/>
                          <a:uLnTx/>
                          <a:uFillTx/>
                          <a:latin typeface="Aptos" panose="020B0004020202020204" pitchFamily="34" charset="0"/>
                          <a:ea typeface="+mn-ea"/>
                          <a:cs typeface="Arial" panose="020B0604020202020204" pitchFamily="34" charset="0"/>
                        </a:rPr>
                        <a:t>th</a:t>
                      </a:r>
                      <a:r>
                        <a:rPr kumimoji="0" lang="en-GB" sz="20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 May 2026. Take learning from this project work to improve support for future projects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2000" kern="0" dirty="0">
                        <a:solidFill>
                          <a:schemeClr val="tx1"/>
                        </a:solidFill>
                        <a:latin typeface="Aptos" panose="020B0004020202020204" pitchFamily="34" charset="0"/>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000" dirty="0">
                        <a:solidFill>
                          <a:srgbClr val="FF0000"/>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b="0" i="0" u="none" strike="noStrike" kern="1200" dirty="0">
                          <a:solidFill>
                            <a:schemeClr val="tx1"/>
                          </a:solidFill>
                          <a:effectLst/>
                          <a:latin typeface="Aptos" panose="020B0004020202020204" pitchFamily="34" charset="0"/>
                          <a:ea typeface="+mn-ea"/>
                          <a:cs typeface="+mn-cs"/>
                        </a:rPr>
                        <a:t>1. Fit for Purpose Paediatric accommodation.</a:t>
                      </a:r>
                    </a:p>
                    <a:p>
                      <a:pPr marL="0" marR="0" lvl="0" indent="0" algn="l" defTabSz="554492" rtl="0" eaLnBrk="1" fontAlgn="auto" latinLnBrk="0" hangingPunct="1">
                        <a:lnSpc>
                          <a:spcPct val="100000"/>
                        </a:lnSpc>
                        <a:spcBef>
                          <a:spcPts val="0"/>
                        </a:spcBef>
                        <a:spcAft>
                          <a:spcPts val="0"/>
                        </a:spcAft>
                        <a:buClrTx/>
                        <a:buSzTx/>
                        <a:buFont typeface="+mj-lt"/>
                        <a:buNone/>
                        <a:tabLst/>
                        <a:defRPr/>
                      </a:pPr>
                      <a:endParaRPr lang="en-GB" sz="2000" b="0" i="0" u="none" strike="noStrike" kern="1200" dirty="0">
                        <a:solidFill>
                          <a:schemeClr val="tx1"/>
                        </a:solidFill>
                        <a:effectLst/>
                        <a:latin typeface="Aptos" panose="020B0004020202020204" pitchFamily="34" charset="0"/>
                        <a:ea typeface="+mn-ea"/>
                        <a:cs typeface="+mn-cs"/>
                      </a:endParaRPr>
                    </a:p>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b="0" i="0" u="none" strike="noStrike" dirty="0">
                          <a:solidFill>
                            <a:schemeClr val="tx1"/>
                          </a:solidFill>
                          <a:effectLst/>
                          <a:latin typeface="Aptos" panose="020B0004020202020204" pitchFamily="34" charset="0"/>
                        </a:rPr>
                        <a:t>2. Women’s Health Hub dependent on Welsh Government funding decision</a:t>
                      </a:r>
                    </a:p>
                    <a:p>
                      <a:pPr marL="0" marR="0" lvl="0" indent="0" algn="l" defTabSz="554492" rtl="0" eaLnBrk="1" fontAlgn="auto" latinLnBrk="0" hangingPunct="1">
                        <a:lnSpc>
                          <a:spcPct val="100000"/>
                        </a:lnSpc>
                        <a:spcBef>
                          <a:spcPts val="0"/>
                        </a:spcBef>
                        <a:spcAft>
                          <a:spcPts val="0"/>
                        </a:spcAft>
                        <a:buClrTx/>
                        <a:buSzTx/>
                        <a:buFont typeface="+mj-lt"/>
                        <a:buNone/>
                        <a:tabLst/>
                        <a:defRPr/>
                      </a:pPr>
                      <a:endParaRPr lang="en-GB" sz="2000" b="0" i="0" u="none" strike="noStrike" dirty="0">
                        <a:solidFill>
                          <a:schemeClr val="tx1"/>
                        </a:solidFill>
                        <a:effectLst/>
                        <a:latin typeface="Aptos" panose="020B00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b="0" i="0" u="none" strike="noStrike" dirty="0">
                          <a:solidFill>
                            <a:srgbClr val="000000"/>
                          </a:solidFill>
                          <a:effectLst/>
                          <a:latin typeface="Aptos" panose="020B0004020202020204" pitchFamily="34" charset="0"/>
                        </a:rPr>
                        <a:t>3. Neonatal Transport governance and funding uncertainty</a:t>
                      </a:r>
                    </a:p>
                    <a:p>
                      <a:pPr marL="0" marR="0" lvl="0" indent="0" algn="l" defTabSz="554492" rtl="0" eaLnBrk="1" fontAlgn="auto" latinLnBrk="0" hangingPunct="1">
                        <a:lnSpc>
                          <a:spcPct val="100000"/>
                        </a:lnSpc>
                        <a:spcBef>
                          <a:spcPts val="0"/>
                        </a:spcBef>
                        <a:spcAft>
                          <a:spcPts val="0"/>
                        </a:spcAft>
                        <a:buClrTx/>
                        <a:buSzTx/>
                        <a:buFont typeface="+mj-lt"/>
                        <a:buNone/>
                        <a:tabLst/>
                        <a:defRPr/>
                      </a:pPr>
                      <a:endParaRPr lang="en-GB" sz="2000" b="0" i="0" u="none" strike="noStrike" dirty="0">
                        <a:solidFill>
                          <a:srgbClr val="000000"/>
                        </a:solidFill>
                        <a:effectLst/>
                        <a:latin typeface="Aptos" panose="020B00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b="0" i="0" u="none" strike="noStrike" dirty="0">
                          <a:solidFill>
                            <a:srgbClr val="000000"/>
                          </a:solidFill>
                          <a:effectLst/>
                          <a:latin typeface="Aptos" panose="020B0004020202020204" pitchFamily="34" charset="0"/>
                        </a:rPr>
                        <a:t>4. ND workforce capacity constraints</a:t>
                      </a:r>
                    </a:p>
                    <a:p>
                      <a:pPr marL="0" indent="0">
                        <a:buFont typeface="+mj-lt"/>
                        <a:buNone/>
                      </a:pPr>
                      <a:endParaRPr lang="en-GB" sz="2000" dirty="0">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b="0" i="0" u="none" strike="noStrike" kern="1200" dirty="0">
                          <a:solidFill>
                            <a:schemeClr val="tx1"/>
                          </a:solidFill>
                          <a:effectLst/>
                          <a:latin typeface="Aptos" panose="020B0004020202020204" pitchFamily="34" charset="0"/>
                          <a:ea typeface="+mn-ea"/>
                          <a:cs typeface="+mn-cs"/>
                        </a:rPr>
                        <a:t>1. Paediatric accommodation currently on risk-register and maintain escalation to Executive Board. Interim options to be worked through. </a:t>
                      </a:r>
                    </a:p>
                    <a:p>
                      <a:pPr marL="0" marR="0" lvl="0" indent="0" algn="l" defTabSz="554492" rtl="0" eaLnBrk="1" fontAlgn="auto" latinLnBrk="0" hangingPunct="1">
                        <a:lnSpc>
                          <a:spcPct val="100000"/>
                        </a:lnSpc>
                        <a:spcBef>
                          <a:spcPts val="0"/>
                        </a:spcBef>
                        <a:spcAft>
                          <a:spcPts val="0"/>
                        </a:spcAft>
                        <a:buClrTx/>
                        <a:buSzTx/>
                        <a:buFont typeface="+mj-lt"/>
                        <a:buNone/>
                        <a:tabLst/>
                        <a:defRPr/>
                      </a:pPr>
                      <a:endParaRPr lang="en-GB" sz="2000" b="0" i="0" u="none" strike="noStrike" kern="1200" dirty="0">
                        <a:solidFill>
                          <a:schemeClr val="tx1"/>
                        </a:solidFill>
                        <a:effectLst/>
                        <a:latin typeface="Aptos" panose="020B0004020202020204" pitchFamily="34" charset="0"/>
                        <a:ea typeface="+mn-ea"/>
                        <a:cs typeface="+mn-cs"/>
                      </a:endParaRPr>
                    </a:p>
                    <a:p>
                      <a:pPr marL="0" marR="0" lvl="0" indent="0" algn="l" defTabSz="554492" rtl="0" eaLnBrk="1" fontAlgn="auto" latinLnBrk="0" hangingPunct="1">
                        <a:lnSpc>
                          <a:spcPct val="100000"/>
                        </a:lnSpc>
                        <a:spcBef>
                          <a:spcPts val="0"/>
                        </a:spcBef>
                        <a:spcAft>
                          <a:spcPts val="0"/>
                        </a:spcAft>
                        <a:buClrTx/>
                        <a:buSzTx/>
                        <a:buFont typeface="+mj-lt"/>
                        <a:buNone/>
                        <a:tabLst/>
                        <a:defRPr/>
                      </a:pPr>
                      <a:r>
                        <a:rPr lang="en-US" sz="2000" b="0" i="0" u="none" strike="noStrike" kern="1200" dirty="0">
                          <a:solidFill>
                            <a:schemeClr val="tx1"/>
                          </a:solidFill>
                          <a:effectLst/>
                          <a:latin typeface="Aptos" panose="020B0004020202020204" pitchFamily="34" charset="0"/>
                          <a:ea typeface="+mn-ea"/>
                          <a:cs typeface="+mn-cs"/>
                        </a:rPr>
                        <a:t>2. Await  final outcome of Women’s Health funding decision. Meeting now in diaries</a:t>
                      </a:r>
                    </a:p>
                    <a:p>
                      <a:pPr marL="0" marR="0" lvl="0" indent="0" algn="l" defTabSz="554492" rtl="0" eaLnBrk="1" fontAlgn="auto" latinLnBrk="0" hangingPunct="1">
                        <a:lnSpc>
                          <a:spcPct val="100000"/>
                        </a:lnSpc>
                        <a:spcBef>
                          <a:spcPts val="0"/>
                        </a:spcBef>
                        <a:spcAft>
                          <a:spcPts val="0"/>
                        </a:spcAft>
                        <a:buClrTx/>
                        <a:buSzTx/>
                        <a:buFont typeface="+mj-lt"/>
                        <a:buNone/>
                        <a:tabLst/>
                        <a:defRPr/>
                      </a:pPr>
                      <a:endParaRPr lang="en-US" sz="2000" b="0" i="0" u="none" strike="noStrike" kern="1200" dirty="0">
                        <a:solidFill>
                          <a:schemeClr val="tx1"/>
                        </a:solidFill>
                        <a:effectLst/>
                        <a:latin typeface="Aptos" panose="020B0004020202020204" pitchFamily="34" charset="0"/>
                        <a:ea typeface="+mn-ea"/>
                        <a:cs typeface="+mn-cs"/>
                      </a:endParaRPr>
                    </a:p>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b="0" i="0" u="none" strike="noStrike" kern="1200" dirty="0">
                          <a:solidFill>
                            <a:schemeClr val="tx1"/>
                          </a:solidFill>
                          <a:effectLst/>
                          <a:latin typeface="Aptos" panose="020B0004020202020204" pitchFamily="34" charset="0"/>
                          <a:ea typeface="+mn-ea"/>
                          <a:cs typeface="+mn-cs"/>
                        </a:rPr>
                        <a:t>3. Continue monitoring and engagement with JCC</a:t>
                      </a:r>
                    </a:p>
                    <a:p>
                      <a:pPr marL="0" indent="0">
                        <a:buFont typeface="+mj-lt"/>
                        <a:buNone/>
                      </a:pPr>
                      <a:endParaRPr lang="en-GB" sz="2000" dirty="0">
                        <a:latin typeface="Aptos" panose="020B0004020202020204" pitchFamily="34" charset="0"/>
                        <a:cs typeface="Arial" panose="020B0604020202020204" pitchFamily="34" charset="0"/>
                      </a:endParaRPr>
                    </a:p>
                    <a:p>
                      <a:pPr marL="0" indent="0">
                        <a:buFont typeface="+mj-lt"/>
                        <a:buNone/>
                      </a:pPr>
                      <a:r>
                        <a:rPr lang="en-GB" sz="2000" dirty="0">
                          <a:latin typeface="Aptos" panose="020B0004020202020204" pitchFamily="34" charset="0"/>
                          <a:cs typeface="Arial" panose="020B0604020202020204" pitchFamily="34" charset="0"/>
                        </a:rPr>
                        <a:t>4. Currently on risk register; Develop recruitment proposal; Progress with procurement specification to increase capacity</a:t>
                      </a:r>
                    </a:p>
                    <a:p>
                      <a:pPr marL="0" indent="0">
                        <a:buFont typeface="+mj-lt"/>
                        <a:buNone/>
                      </a:pPr>
                      <a:endParaRPr lang="en-GB" sz="2000" dirty="0">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393021">
                <a:tc gridSpan="3">
                  <a:txBody>
                    <a:bodyPr/>
                    <a:lstStyle/>
                    <a:p>
                      <a:pPr marL="0" algn="l" defTabSz="914400" rtl="0" eaLnBrk="1" latinLnBrk="0" hangingPunct="1"/>
                      <a:r>
                        <a:rPr lang="en-GB" sz="2000" b="1" kern="1200" dirty="0">
                          <a:solidFill>
                            <a:schemeClr val="lt1"/>
                          </a:solidFill>
                          <a:latin typeface="Aptos" panose="020B0004020202020204" pitchFamily="34" charset="0"/>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dirty="0"/>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2619760">
                <a:tc gridSpan="3">
                  <a:txBody>
                    <a:bodyPr/>
                    <a:lstStyle/>
                    <a:p>
                      <a:pPr marL="171450" indent="-171450">
                        <a:buFont typeface="Arial" panose="020B0604020202020204" pitchFamily="34" charset="0"/>
                        <a:buChar char="•"/>
                      </a:pPr>
                      <a:r>
                        <a:rPr lang="en-GB" sz="2000" b="0" dirty="0">
                          <a:solidFill>
                            <a:schemeClr val="tx1"/>
                          </a:solidFill>
                          <a:latin typeface="Aptos" panose="020B0004020202020204" pitchFamily="34" charset="0"/>
                          <a:cs typeface="Calibri" panose="020F0502020204030204" pitchFamily="34" charset="0"/>
                        </a:rPr>
                        <a:t>Revise and re-submit Care Board </a:t>
                      </a:r>
                      <a:r>
                        <a:rPr lang="en-GB" sz="2000" b="0" dirty="0" err="1">
                          <a:solidFill>
                            <a:schemeClr val="tx1"/>
                          </a:solidFill>
                          <a:latin typeface="Aptos" panose="020B0004020202020204" pitchFamily="34" charset="0"/>
                          <a:cs typeface="Calibri" panose="020F0502020204030204" pitchFamily="34" charset="0"/>
                        </a:rPr>
                        <a:t>ToR</a:t>
                      </a:r>
                      <a:r>
                        <a:rPr lang="en-GB" sz="2000" b="0" dirty="0">
                          <a:solidFill>
                            <a:schemeClr val="tx1"/>
                          </a:solidFill>
                          <a:latin typeface="Aptos" panose="020B0004020202020204" pitchFamily="34" charset="0"/>
                          <a:cs typeface="Calibri" panose="020F0502020204030204" pitchFamily="34" charset="0"/>
                        </a:rPr>
                        <a:t> for approval</a:t>
                      </a:r>
                    </a:p>
                    <a:p>
                      <a:pPr marL="171450" indent="-171450">
                        <a:buFont typeface="Arial" panose="020B0604020202020204" pitchFamily="34" charset="0"/>
                        <a:buChar char="•"/>
                      </a:pPr>
                      <a:r>
                        <a:rPr lang="en-GB" sz="2000" b="0" dirty="0">
                          <a:solidFill>
                            <a:schemeClr val="tx1"/>
                          </a:solidFill>
                          <a:latin typeface="Aptos" panose="020B0004020202020204" pitchFamily="34" charset="0"/>
                          <a:cs typeface="Calibri" panose="020F0502020204030204" pitchFamily="34" charset="0"/>
                        </a:rPr>
                        <a:t>Progress Women’s Health Hub whilst awaiting Welsh Government funding decision </a:t>
                      </a:r>
                    </a:p>
                    <a:p>
                      <a:pPr marL="171450" indent="-171450">
                        <a:buFont typeface="Arial" panose="020B0604020202020204" pitchFamily="34" charset="0"/>
                        <a:buChar char="•"/>
                      </a:pPr>
                      <a:r>
                        <a:rPr lang="en-GB" sz="2000" b="0" dirty="0">
                          <a:solidFill>
                            <a:schemeClr val="tx1"/>
                          </a:solidFill>
                          <a:latin typeface="Aptos" panose="020B0004020202020204" pitchFamily="34" charset="0"/>
                          <a:cs typeface="Calibri" panose="020F0502020204030204" pitchFamily="34" charset="0"/>
                        </a:rPr>
                        <a:t>Continue regional gynaecology oncology model development and MDT arrangements</a:t>
                      </a:r>
                    </a:p>
                    <a:p>
                      <a:pPr marL="171450" indent="-171450">
                        <a:buFont typeface="Arial" panose="020B0604020202020204" pitchFamily="34" charset="0"/>
                        <a:buChar char="•"/>
                      </a:pPr>
                      <a:r>
                        <a:rPr lang="en-GB" sz="2000" b="0" dirty="0">
                          <a:solidFill>
                            <a:schemeClr val="tx1"/>
                          </a:solidFill>
                          <a:latin typeface="Aptos" panose="020B0004020202020204" pitchFamily="34" charset="0"/>
                          <a:cs typeface="Calibri" panose="020F0502020204030204" pitchFamily="34" charset="0"/>
                        </a:rPr>
                        <a:t>Progress CYP Steering Group and workshop programme</a:t>
                      </a:r>
                    </a:p>
                    <a:p>
                      <a:pPr marL="171450" indent="-171450">
                        <a:buFont typeface="Arial" panose="020B0604020202020204" pitchFamily="34" charset="0"/>
                        <a:buChar char="•"/>
                      </a:pPr>
                      <a:r>
                        <a:rPr lang="en-GB" sz="2000" b="0" dirty="0">
                          <a:solidFill>
                            <a:schemeClr val="tx1"/>
                          </a:solidFill>
                          <a:latin typeface="Aptos" panose="020B0004020202020204" pitchFamily="34" charset="0"/>
                          <a:cs typeface="Calibri" panose="020F0502020204030204" pitchFamily="34" charset="0"/>
                        </a:rPr>
                        <a:t>Develop structured patient voice and engagement approach for development of CYP plan</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Tree>
    <p:extLst>
      <p:ext uri="{BB962C8B-B14F-4D97-AF65-F5344CB8AC3E}">
        <p14:creationId xmlns:p14="http://schemas.microsoft.com/office/powerpoint/2010/main" val="35936182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EC178-A717-4F91-44BE-CDA6BEE37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F8E0B-4D90-09D1-62CD-B2741ECBAB8A}"/>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7DC016C0-9A58-043D-FD1F-1894EF16DA10}"/>
              </a:ext>
            </a:extLst>
          </p:cNvPr>
          <p:cNvGraphicFramePr>
            <a:graphicFrameLocks noGrp="1"/>
          </p:cNvGraphicFramePr>
          <p:nvPr>
            <p:ph idx="1"/>
          </p:nvPr>
        </p:nvGraphicFramePr>
        <p:xfrm>
          <a:off x="375616" y="1043096"/>
          <a:ext cx="19354464" cy="6306473"/>
        </p:xfrm>
        <a:graphic>
          <a:graphicData uri="http://schemas.openxmlformats.org/drawingml/2006/table">
            <a:tbl>
              <a:tblPr/>
              <a:tblGrid>
                <a:gridCol w="416254">
                  <a:extLst>
                    <a:ext uri="{9D8B030D-6E8A-4147-A177-3AD203B41FA5}">
                      <a16:colId xmlns:a16="http://schemas.microsoft.com/office/drawing/2014/main" val="414012851"/>
                    </a:ext>
                  </a:extLst>
                </a:gridCol>
                <a:gridCol w="1260117">
                  <a:extLst>
                    <a:ext uri="{9D8B030D-6E8A-4147-A177-3AD203B41FA5}">
                      <a16:colId xmlns:a16="http://schemas.microsoft.com/office/drawing/2014/main" val="2003408553"/>
                    </a:ext>
                  </a:extLst>
                </a:gridCol>
                <a:gridCol w="255209">
                  <a:extLst>
                    <a:ext uri="{9D8B030D-6E8A-4147-A177-3AD203B41FA5}">
                      <a16:colId xmlns:a16="http://schemas.microsoft.com/office/drawing/2014/main" val="2246620086"/>
                    </a:ext>
                  </a:extLst>
                </a:gridCol>
                <a:gridCol w="2326634">
                  <a:extLst>
                    <a:ext uri="{9D8B030D-6E8A-4147-A177-3AD203B41FA5}">
                      <a16:colId xmlns:a16="http://schemas.microsoft.com/office/drawing/2014/main" val="3793409647"/>
                    </a:ext>
                  </a:extLst>
                </a:gridCol>
                <a:gridCol w="1209461">
                  <a:extLst>
                    <a:ext uri="{9D8B030D-6E8A-4147-A177-3AD203B41FA5}">
                      <a16:colId xmlns:a16="http://schemas.microsoft.com/office/drawing/2014/main" val="2645398909"/>
                    </a:ext>
                  </a:extLst>
                </a:gridCol>
                <a:gridCol w="2890141">
                  <a:extLst>
                    <a:ext uri="{9D8B030D-6E8A-4147-A177-3AD203B41FA5}">
                      <a16:colId xmlns:a16="http://schemas.microsoft.com/office/drawing/2014/main" val="3519302242"/>
                    </a:ext>
                  </a:extLst>
                </a:gridCol>
                <a:gridCol w="1743510">
                  <a:extLst>
                    <a:ext uri="{9D8B030D-6E8A-4147-A177-3AD203B41FA5}">
                      <a16:colId xmlns:a16="http://schemas.microsoft.com/office/drawing/2014/main" val="615912225"/>
                    </a:ext>
                  </a:extLst>
                </a:gridCol>
                <a:gridCol w="2623852">
                  <a:extLst>
                    <a:ext uri="{9D8B030D-6E8A-4147-A177-3AD203B41FA5}">
                      <a16:colId xmlns:a16="http://schemas.microsoft.com/office/drawing/2014/main" val="471273527"/>
                    </a:ext>
                  </a:extLst>
                </a:gridCol>
                <a:gridCol w="1240142">
                  <a:extLst>
                    <a:ext uri="{9D8B030D-6E8A-4147-A177-3AD203B41FA5}">
                      <a16:colId xmlns:a16="http://schemas.microsoft.com/office/drawing/2014/main" val="2886838691"/>
                    </a:ext>
                  </a:extLst>
                </a:gridCol>
                <a:gridCol w="207633">
                  <a:extLst>
                    <a:ext uri="{9D8B030D-6E8A-4147-A177-3AD203B41FA5}">
                      <a16:colId xmlns:a16="http://schemas.microsoft.com/office/drawing/2014/main" val="416892140"/>
                    </a:ext>
                  </a:extLst>
                </a:gridCol>
                <a:gridCol w="1832941">
                  <a:extLst>
                    <a:ext uri="{9D8B030D-6E8A-4147-A177-3AD203B41FA5}">
                      <a16:colId xmlns:a16="http://schemas.microsoft.com/office/drawing/2014/main" val="2241373065"/>
                    </a:ext>
                  </a:extLst>
                </a:gridCol>
                <a:gridCol w="1674285">
                  <a:extLst>
                    <a:ext uri="{9D8B030D-6E8A-4147-A177-3AD203B41FA5}">
                      <a16:colId xmlns:a16="http://schemas.microsoft.com/office/drawing/2014/main" val="503944953"/>
                    </a:ext>
                  </a:extLst>
                </a:gridCol>
                <a:gridCol w="1674285">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grid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pPr algn="ctr" rtl="0" fontAlgn="ctr">
                        <a:buNone/>
                      </a:pPr>
                      <a:endParaRPr lang="en-GB" sz="1000" b="1" i="0" u="none" strike="noStrike" dirty="0">
                        <a:solidFill>
                          <a:srgbClr val="FFFFFF"/>
                        </a:solidFill>
                        <a:effectLst/>
                        <a:latin typeface="+mn-lt"/>
                      </a:endParaRPr>
                    </a:p>
                  </a:txBody>
                  <a:tcPr marL="506" marR="506" marT="506"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err="1">
                          <a:solidFill>
                            <a:schemeClr val="bg1"/>
                          </a:solidFill>
                          <a:effectLst/>
                          <a:latin typeface="+mn-lt"/>
                        </a:rPr>
                        <a:t>Q1</a:t>
                      </a:r>
                      <a:r>
                        <a:rPr lang="en-GB" sz="1600" b="1" i="0" u="none" strike="noStrike" dirty="0">
                          <a:solidFill>
                            <a:schemeClr val="bg1"/>
                          </a:solidFill>
                          <a:effectLst/>
                          <a:latin typeface="+mn-lt"/>
                        </a:rPr>
                        <a:t>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6">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lnL w="12700" cmpd="sng">
                      <a:noFill/>
                      <a:prstDash val="solid"/>
                    </a:lnL>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930330">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600" b="1" i="0" u="none" strike="noStrike" dirty="0" err="1">
                          <a:solidFill>
                            <a:srgbClr val="FFFFFF"/>
                          </a:solidFill>
                          <a:effectLst/>
                          <a:latin typeface="+mn-lt"/>
                        </a:rPr>
                        <a:t>Q1</a:t>
                      </a:r>
                      <a:endParaRPr lang="en-GB" sz="2500" dirty="0"/>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2">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pPr algn="ctr" rtl="0" fontAlgn="t">
                        <a:buNone/>
                      </a:pPr>
                      <a:endParaRPr lang="en-GB" sz="700" dirty="0"/>
                    </a:p>
                  </a:txBody>
                  <a:tcPr marL="506" marR="506" marT="506"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600" b="1" i="0" u="none" strike="noStrike" dirty="0">
                        <a:solidFill>
                          <a:schemeClr val="tx1"/>
                        </a:solidFill>
                        <a:effectLst/>
                        <a:highlight>
                          <a:srgbClr val="FFFF00"/>
                        </a:highligh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48972">
                <a:tc gridSpan="13">
                  <a:txBody>
                    <a:bodyPr/>
                    <a:lstStyle/>
                    <a:p>
                      <a:pPr algn="ctr" rtl="0" fontAlgn="ctr">
                        <a:buNone/>
                      </a:pPr>
                      <a:r>
                        <a:rPr lang="en-GB" sz="1600" b="1" i="0" u="none" strike="noStrike" dirty="0">
                          <a:solidFill>
                            <a:srgbClr val="000000"/>
                          </a:solidFill>
                          <a:effectLst/>
                          <a:latin typeface="+mn-lt"/>
                        </a:rPr>
                        <a:t>Perinatal</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90000"/>
                      </a:schemeClr>
                    </a:solidFill>
                  </a:tcPr>
                </a:tc>
                <a:tc hMerge="1">
                  <a:txBody>
                    <a:bodyPr/>
                    <a:lstStyle/>
                    <a:p>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mn-lt"/>
                      </a:endParaRPr>
                    </a:p>
                  </a:txBody>
                  <a:tcPr marL="0" marR="0" marT="0" marB="0" anchor="ctr">
                    <a:lnL w="12700" cap="flat" cmpd="sng" algn="ctr">
                      <a:solidFill>
                        <a:schemeClr val="bg2">
                          <a:lumMod val="9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68954971"/>
                  </a:ext>
                </a:extLst>
              </a:tr>
              <a:tr h="4775018">
                <a:tc>
                  <a:txBody>
                    <a:bodyPr/>
                    <a:lstStyle/>
                    <a:p>
                      <a:pPr algn="ctr" rtl="0" fontAlgn="ctr">
                        <a:buNone/>
                      </a:pPr>
                      <a:r>
                        <a:rPr lang="en-GB" sz="1600" b="0" i="1" u="none" strike="noStrike" dirty="0">
                          <a:solidFill>
                            <a:srgbClr val="000000"/>
                          </a:solidFill>
                          <a:effectLst/>
                          <a:latin typeface="+mn-lt"/>
                        </a:rPr>
                        <a:t>SERVICE TRANSFORMATION</a:t>
                      </a: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gridSpan="2">
                  <a:txBody>
                    <a:bodyPr/>
                    <a:lstStyle/>
                    <a:p>
                      <a:pPr algn="l" rtl="0" fontAlgn="ctr">
                        <a:buNone/>
                      </a:pPr>
                      <a:r>
                        <a:rPr lang="en-GB" sz="1600" b="1" i="0" u="none" strike="noStrike" dirty="0">
                          <a:solidFill>
                            <a:srgbClr val="000000"/>
                          </a:solidFill>
                          <a:effectLst/>
                          <a:latin typeface="+mn-lt"/>
                        </a:rPr>
                        <a:t>Perinatal Improvement Plan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hMerge="1">
                  <a:txBody>
                    <a:bodyPr/>
                    <a:lstStyle/>
                    <a:p>
                      <a:pPr marL="0" indent="0" algn="ctr" fontAlgn="ctr">
                        <a:buFont typeface="Arial" panose="020B0604020202020204" pitchFamily="34" charset="0"/>
                        <a:buNone/>
                      </a:pPr>
                      <a:r>
                        <a:rPr lang="en-GB" sz="1000" b="1" i="0" u="none" strike="noStrike" dirty="0">
                          <a:solidFill>
                            <a:srgbClr val="000000"/>
                          </a:solidFill>
                          <a:effectLst/>
                          <a:latin typeface="+mn-lt"/>
                        </a:rPr>
                        <a:t>Deliver agreed actions from Perinatal Improvement Plan (PIP)</a:t>
                      </a:r>
                    </a:p>
                    <a:p>
                      <a:pPr marL="0" indent="0" algn="ctr" fontAlgn="ctr">
                        <a:buFont typeface="Arial" panose="020B0604020202020204" pitchFamily="34" charset="0"/>
                        <a:buNone/>
                      </a:pPr>
                      <a:r>
                        <a:rPr lang="en-GB" sz="1000" b="0" i="0" u="none" strike="noStrike" dirty="0">
                          <a:solidFill>
                            <a:srgbClr val="000000"/>
                          </a:solidFill>
                          <a:effectLst/>
                          <a:latin typeface="+mn-lt"/>
                        </a:rPr>
                        <a:t>Actions include expansion of current paediatric radiology offer, establishment of elective obstetrics theatre to reduce delays to induction of labour, trauma informed and psychology-led perinatal care.)</a:t>
                      </a:r>
                      <a:endParaRPr lang="en-GB" sz="1000" b="1" i="0" u="none" strike="noStrike" dirty="0">
                        <a:solidFill>
                          <a:srgbClr val="000000"/>
                        </a:solidFill>
                        <a:effectLst/>
                        <a:latin typeface="+mn-lt"/>
                      </a:endParaRPr>
                    </a:p>
                  </a:txBody>
                  <a:tcPr marL="0" marR="0"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Deliver agreed actions from Perinatal Improvement Plan (PIP)</a:t>
                      </a:r>
                    </a:p>
                    <a:p>
                      <a:pPr marL="0" indent="0" algn="ctr" fontAlgn="ctr">
                        <a:buFont typeface="Arial" panose="020B0604020202020204" pitchFamily="34" charset="0"/>
                        <a:buNone/>
                      </a:pPr>
                      <a:r>
                        <a:rPr lang="en-GB" sz="1600" b="0" i="0" u="none" strike="noStrike" dirty="0">
                          <a:solidFill>
                            <a:srgbClr val="000000"/>
                          </a:solidFill>
                          <a:effectLst/>
                          <a:latin typeface="+mn-lt"/>
                        </a:rPr>
                        <a:t>Actions include expansion of current paediatric radiology offer, establishment of elective obstetrics theatre to reduce delays to induction of labour, trauma informed and psychology-led perinatal care.)</a:t>
                      </a:r>
                      <a:endParaRPr lang="en-GB" sz="1600" b="1" i="0" u="none" strike="noStrike" dirty="0">
                        <a:solidFill>
                          <a:srgbClr val="000000"/>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Completed by end of 26/27</a:t>
                      </a:r>
                      <a:endParaRPr lang="en-GB" sz="1600" b="1" i="0" u="none" strike="noStrike" dirty="0">
                        <a:solidFill>
                          <a:srgbClr val="000000"/>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a:solidFill>
                            <a:srgbClr val="000000"/>
                          </a:solidFill>
                          <a:effectLst/>
                          <a:latin typeface="+mn-lt"/>
                        </a:rPr>
                        <a:t>Improved safety, quality, and consistency of maternity care by strengthening clinical practice, governance, and culture thus improving outcomes for women, babies, and families.</a:t>
                      </a:r>
                      <a:endParaRPr lang="en-GB" sz="1600" b="1" i="0" u="none" strike="noStrike" dirty="0">
                        <a:solidFill>
                          <a:srgbClr val="000000"/>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endParaRPr lang="en-GB" sz="1600" b="1"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0" u="none" strike="noStrike" dirty="0">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0" u="none" strike="noStrike" dirty="0">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0" u="none" strike="noStrike" dirty="0">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dirty="0">
                          <a:solidFill>
                            <a:schemeClr val="tx1"/>
                          </a:solidFill>
                          <a:effectLst/>
                          <a:latin typeface="+mn-lt"/>
                        </a:rPr>
                        <a:t>Continue to deliver agreed recommendations within the 4 programmes of work which include specific milestones and performance metrics.  This has been supported by  oversight panel for progress and reported to Board. Workshop with Oversight panel held on 18/6/26.</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gridSpan="2">
                  <a:txBody>
                    <a:bodyPr/>
                    <a:lstStyle/>
                    <a:p>
                      <a:pPr algn="ctr"/>
                      <a:r>
                        <a:rPr kumimoji="0" lang="en-GB" sz="1600" b="0" i="0" u="none" strike="noStrike" kern="1200" cap="none" spc="0" normalizeH="0" baseline="0" noProof="0" dirty="0">
                          <a:ln>
                            <a:noFill/>
                          </a:ln>
                          <a:solidFill>
                            <a:srgbClr val="000000"/>
                          </a:solidFill>
                          <a:effectLst/>
                          <a:uLnTx/>
                          <a:uFillTx/>
                          <a:latin typeface="Aptos" panose="02110004020202020204"/>
                          <a:ea typeface="+mn-ea"/>
                          <a:cs typeface="+mn-cs"/>
                        </a:rPr>
                        <a:t>Provides updates on key milestones of the Perinatal improvement plan by summarising quarterly achievements reported through to Perinatal Improvement Programme Board chaired by CEO</a:t>
                      </a:r>
                      <a:endParaRPr lang="en-GB" sz="2500" dirty="0"/>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&lt;&lt;&lt;</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ptos" panose="02110004020202020204"/>
                          <a:ea typeface="+mn-ea"/>
                          <a:cs typeface="+mn-cs"/>
                        </a:rPr>
                        <a:t>&lt;&lt;&lt;</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7829089"/>
                  </a:ext>
                </a:extLst>
              </a:tr>
            </a:tbl>
          </a:graphicData>
        </a:graphic>
      </p:graphicFrame>
    </p:spTree>
    <p:extLst>
      <p:ext uri="{BB962C8B-B14F-4D97-AF65-F5344CB8AC3E}">
        <p14:creationId xmlns:p14="http://schemas.microsoft.com/office/powerpoint/2010/main" val="2998540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FF9F9-AF6E-4EB9-A694-C826B1420F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13072-3410-A314-D6E3-8004B1F2F32D}"/>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8CF45FC9-A87B-1284-7CEF-BE744BBAB340}"/>
              </a:ext>
            </a:extLst>
          </p:cNvPr>
          <p:cNvGraphicFramePr>
            <a:graphicFrameLocks noGrp="1"/>
          </p:cNvGraphicFramePr>
          <p:nvPr>
            <p:ph idx="1"/>
          </p:nvPr>
        </p:nvGraphicFramePr>
        <p:xfrm>
          <a:off x="375616" y="1043096"/>
          <a:ext cx="19354464" cy="8979652"/>
        </p:xfrm>
        <a:graphic>
          <a:graphicData uri="http://schemas.openxmlformats.org/drawingml/2006/table">
            <a:tbl>
              <a:tblPr/>
              <a:tblGrid>
                <a:gridCol w="416254">
                  <a:extLst>
                    <a:ext uri="{9D8B030D-6E8A-4147-A177-3AD203B41FA5}">
                      <a16:colId xmlns:a16="http://schemas.microsoft.com/office/drawing/2014/main" val="414012851"/>
                    </a:ext>
                  </a:extLst>
                </a:gridCol>
                <a:gridCol w="1260117">
                  <a:extLst>
                    <a:ext uri="{9D8B030D-6E8A-4147-A177-3AD203B41FA5}">
                      <a16:colId xmlns:a16="http://schemas.microsoft.com/office/drawing/2014/main" val="2003408553"/>
                    </a:ext>
                  </a:extLst>
                </a:gridCol>
                <a:gridCol w="2581843">
                  <a:extLst>
                    <a:ext uri="{9D8B030D-6E8A-4147-A177-3AD203B41FA5}">
                      <a16:colId xmlns:a16="http://schemas.microsoft.com/office/drawing/2014/main" val="2246620086"/>
                    </a:ext>
                  </a:extLst>
                </a:gridCol>
                <a:gridCol w="1209461">
                  <a:extLst>
                    <a:ext uri="{9D8B030D-6E8A-4147-A177-3AD203B41FA5}">
                      <a16:colId xmlns:a16="http://schemas.microsoft.com/office/drawing/2014/main" val="2645398909"/>
                    </a:ext>
                  </a:extLst>
                </a:gridCol>
                <a:gridCol w="2890141">
                  <a:extLst>
                    <a:ext uri="{9D8B030D-6E8A-4147-A177-3AD203B41FA5}">
                      <a16:colId xmlns:a16="http://schemas.microsoft.com/office/drawing/2014/main" val="3519302242"/>
                    </a:ext>
                  </a:extLst>
                </a:gridCol>
                <a:gridCol w="1743510">
                  <a:extLst>
                    <a:ext uri="{9D8B030D-6E8A-4147-A177-3AD203B41FA5}">
                      <a16:colId xmlns:a16="http://schemas.microsoft.com/office/drawing/2014/main" val="615912225"/>
                    </a:ext>
                  </a:extLst>
                </a:gridCol>
                <a:gridCol w="2623852">
                  <a:extLst>
                    <a:ext uri="{9D8B030D-6E8A-4147-A177-3AD203B41FA5}">
                      <a16:colId xmlns:a16="http://schemas.microsoft.com/office/drawing/2014/main" val="471273527"/>
                    </a:ext>
                  </a:extLst>
                </a:gridCol>
                <a:gridCol w="1447775">
                  <a:extLst>
                    <a:ext uri="{9D8B030D-6E8A-4147-A177-3AD203B41FA5}">
                      <a16:colId xmlns:a16="http://schemas.microsoft.com/office/drawing/2014/main" val="2886838691"/>
                    </a:ext>
                  </a:extLst>
                </a:gridCol>
                <a:gridCol w="1832941">
                  <a:extLst>
                    <a:ext uri="{9D8B030D-6E8A-4147-A177-3AD203B41FA5}">
                      <a16:colId xmlns:a16="http://schemas.microsoft.com/office/drawing/2014/main" val="2241373065"/>
                    </a:ext>
                  </a:extLst>
                </a:gridCol>
                <a:gridCol w="1674285">
                  <a:extLst>
                    <a:ext uri="{9D8B030D-6E8A-4147-A177-3AD203B41FA5}">
                      <a16:colId xmlns:a16="http://schemas.microsoft.com/office/drawing/2014/main" val="503944953"/>
                    </a:ext>
                  </a:extLst>
                </a:gridCol>
                <a:gridCol w="1674285">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err="1">
                          <a:solidFill>
                            <a:schemeClr val="bg1"/>
                          </a:solidFill>
                          <a:effectLst/>
                          <a:latin typeface="+mn-lt"/>
                        </a:rPr>
                        <a:t>Q1</a:t>
                      </a:r>
                      <a:r>
                        <a:rPr lang="en-GB" sz="1600" b="1" i="0" u="none" strike="noStrike" dirty="0">
                          <a:solidFill>
                            <a:schemeClr val="bg1"/>
                          </a:solidFill>
                          <a:effectLst/>
                          <a:latin typeface="+mn-lt"/>
                        </a:rPr>
                        <a:t>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chemeClr val="bg1"/>
                          </a:solidFill>
                          <a:effectLst/>
                          <a:latin typeface="Aptos Display" panose="020B0004020202020204" pitchFamily="34" charset="0"/>
                        </a:rPr>
                        <a:t>Delivery Milestones </a:t>
                      </a:r>
                      <a:endParaRPr lang="en-GB" sz="1600" b="1" i="0" u="none" strike="noStrike" dirty="0">
                        <a:solidFill>
                          <a:schemeClr val="bg1"/>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lnL w="12700" cmpd="sng">
                      <a:noFill/>
                      <a:prstDash val="solid"/>
                    </a:lnL>
                  </a:tcPr>
                </a:tc>
                <a:tc hMerge="1">
                  <a:txBody>
                    <a:bodyPr/>
                    <a:lstStyle/>
                    <a:p>
                      <a:endParaRPr lang="en-GB"/>
                    </a:p>
                  </a:txBody>
                  <a:tcPr>
                    <a:lnL w="12700" cmpd="sng">
                      <a:noFill/>
                      <a:prstDash val="solid"/>
                    </a:lnL>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93033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600" b="1" i="0" u="none" strike="noStrike" dirty="0" err="1">
                          <a:solidFill>
                            <a:schemeClr val="bg1"/>
                          </a:solidFill>
                          <a:effectLst/>
                          <a:latin typeface="+mn-lt"/>
                        </a:rPr>
                        <a:t>Q1</a:t>
                      </a:r>
                      <a:endParaRPr lang="en-GB" sz="25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Q2</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4775018">
                <a:tc rowSpan="2">
                  <a:txBody>
                    <a:bodyPr/>
                    <a:lstStyle/>
                    <a:p>
                      <a:pPr algn="ctr" rtl="0" fontAlgn="ctr">
                        <a:buNone/>
                      </a:pPr>
                      <a:r>
                        <a:rPr lang="en-GB" sz="1600" b="0" i="1" u="none" strike="noStrike" dirty="0">
                          <a:solidFill>
                            <a:srgbClr val="000000"/>
                          </a:solidFill>
                          <a:effectLst/>
                          <a:latin typeface="+mn-lt"/>
                        </a:rPr>
                        <a:t>BAU/ PERFORMANCE</a:t>
                      </a: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rtl="0" fontAlgn="ctr">
                        <a:buNone/>
                      </a:pPr>
                      <a:r>
                        <a:rPr lang="en-GB" sz="1600" b="1" i="0" u="none" strike="noStrike" dirty="0">
                          <a:solidFill>
                            <a:srgbClr val="000000"/>
                          </a:solidFill>
                          <a:effectLst/>
                          <a:latin typeface="+mn-lt"/>
                        </a:rPr>
                        <a:t>Perinatal Assessment Recommendations All Wales</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Actions will be incorporated into Perinatal Improvement Plan</a:t>
                      </a:r>
                    </a:p>
                    <a:p>
                      <a:pPr marL="0" indent="0" algn="ctr" fontAlgn="ctr">
                        <a:buFont typeface="Arial" panose="020B0604020202020204" pitchFamily="34" charset="0"/>
                        <a:buNone/>
                      </a:pPr>
                      <a:r>
                        <a:rPr lang="en-GB" sz="1600" b="0" i="0" u="none" strike="noStrike" dirty="0">
                          <a:solidFill>
                            <a:srgbClr val="000000"/>
                          </a:solidFill>
                          <a:effectLst/>
                          <a:latin typeface="+mn-lt"/>
                        </a:rPr>
                        <a:t>Recommendations include provision of All-Wales Perinatal single point of access maternity triage service)</a:t>
                      </a:r>
                      <a:endParaRPr lang="en-GB" sz="1600" b="1" i="0" u="none" strike="noStrike" dirty="0">
                        <a:solidFill>
                          <a:srgbClr val="000000"/>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a:solidFill>
                            <a:srgbClr val="000000"/>
                          </a:solidFill>
                          <a:effectLst/>
                          <a:latin typeface="+mn-lt"/>
                        </a:rPr>
                        <a:t>Mar-27</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Early identification, consistency, and quality of perinatal mental health assessments, ensuring timely, equitable support for parents and better outcomes for families across SBU HB.</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endParaRPr lang="en-GB" sz="1600" b="1"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marR="0" lvl="0" indent="0" algn="ctr" defTabSz="452724"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0" u="none" strike="noStrike" dirty="0">
                        <a:solidFill>
                          <a:srgbClr val="000000"/>
                        </a:solidFill>
                        <a:effectLst/>
                        <a:latin typeface="+mn-lt"/>
                      </a:endParaRPr>
                    </a:p>
                    <a:p>
                      <a:pPr marL="0" marR="0" lvl="0" indent="0" algn="ctr" defTabSz="452724"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0" u="none" strike="noStrike" dirty="0">
                        <a:solidFill>
                          <a:srgbClr val="000000"/>
                        </a:solidFill>
                        <a:effectLst/>
                        <a:latin typeface="+mn-lt"/>
                      </a:endParaRPr>
                    </a:p>
                    <a:p>
                      <a:pPr marL="0" marR="0" lvl="0" indent="0" algn="ctr" defTabSz="452724"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0" u="none" strike="noStrike" dirty="0">
                        <a:solidFill>
                          <a:srgbClr val="000000"/>
                        </a:solidFill>
                        <a:effectLst/>
                        <a:latin typeface="+mn-lt"/>
                      </a:endParaRPr>
                    </a:p>
                    <a:p>
                      <a:pPr marL="0" marR="0" lvl="0" indent="0" algn="ctr" defTabSz="452724"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dirty="0">
                          <a:solidFill>
                            <a:srgbClr val="000000"/>
                          </a:solidFill>
                          <a:effectLst/>
                          <a:latin typeface="+mn-lt"/>
                        </a:rPr>
                        <a:t>The All Wales report has been systematically reviewed and benchmarked against current practice. The Perinatal Improvement programme has been refreshed where appropriate. Health Board specific recommendations and delivery plan awaited, expect receipt in July 2026</a:t>
                      </a:r>
                    </a:p>
                    <a:p>
                      <a:pPr marL="0" indent="0" algn="ctr" rtl="0" fontAlgn="ctr">
                        <a:buFont typeface="Arial" panose="020B0604020202020204" pitchFamily="34" charset="0"/>
                        <a:buNone/>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rtl="0"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algn="ctr"/>
                      <a:r>
                        <a:rPr lang="en-GB" sz="1600" dirty="0"/>
                        <a:t>Provides updates on key milestones of the Perinatal improvement plan by summarising quarterly achievements reported through to Perinatal Improvement Programme Board chaired by CEO</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&lt;&lt;&lt;</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&lt;&lt;&lt;</a:t>
                      </a:r>
                    </a:p>
                    <a:p>
                      <a:pPr marL="0" marR="0" lvl="0" indent="0" algn="ctr" defTabSz="914400" rtl="0" eaLnBrk="1" fontAlgn="t"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4588079"/>
                  </a:ext>
                </a:extLst>
              </a:tr>
              <a:tr h="3022151">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ctr" rtl="0" fontAlgn="ctr">
                        <a:buNone/>
                      </a:pPr>
                      <a:r>
                        <a:rPr lang="en-GB" sz="1600" b="1" i="0" u="none" strike="noStrike" dirty="0">
                          <a:solidFill>
                            <a:srgbClr val="000000"/>
                          </a:solidFill>
                          <a:effectLst/>
                          <a:latin typeface="+mn-lt"/>
                        </a:rPr>
                        <a:t>Maternity Digital Record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GB" sz="1600" b="1" i="0" u="none" strike="noStrike" dirty="0">
                          <a:solidFill>
                            <a:srgbClr val="231F20"/>
                          </a:solidFill>
                          <a:effectLst/>
                          <a:latin typeface="+mn-lt"/>
                        </a:rPr>
                        <a:t>Continuing to integrate wider Health Systems into the Maternity Digital Record </a:t>
                      </a:r>
                      <a:r>
                        <a:rPr lang="en-GB" sz="1600" b="0" i="0" u="none" strike="noStrike" dirty="0">
                          <a:solidFill>
                            <a:srgbClr val="231F20"/>
                          </a:solidFill>
                          <a:effectLst/>
                          <a:latin typeface="+mn-lt"/>
                        </a:rPr>
                        <a:t>ultimately improves:  Safety Quality Experience, efficiency equity and planning</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GB" sz="1600" b="0" i="0" u="none" strike="noStrike" dirty="0">
                          <a:solidFill>
                            <a:srgbClr val="000000"/>
                          </a:solidFill>
                          <a:effectLst/>
                          <a:latin typeface="+mn-lt"/>
                        </a:rPr>
                        <a:t>May-26</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GB" sz="1600" b="0" i="0" u="none" strike="noStrike" dirty="0">
                          <a:solidFill>
                            <a:srgbClr val="000000"/>
                          </a:solidFill>
                          <a:effectLst/>
                          <a:latin typeface="+mn-lt"/>
                        </a:rPr>
                        <a:t>Integration of wider health systems into the maternity digital record improving safety, quality experience.  Phase 2 deliverables include integrations of wider clinical safety programmes including </a:t>
                      </a:r>
                      <a:r>
                        <a:rPr lang="en-GB" sz="1600" b="0" i="0" u="none" strike="noStrike" dirty="0" err="1">
                          <a:solidFill>
                            <a:srgbClr val="000000"/>
                          </a:solidFill>
                          <a:effectLst/>
                          <a:latin typeface="+mn-lt"/>
                        </a:rPr>
                        <a:t>WPAS</a:t>
                      </a:r>
                      <a:r>
                        <a:rPr lang="en-GB" sz="1600" b="0" i="0" u="none" strike="noStrike" dirty="0">
                          <a:solidFill>
                            <a:srgbClr val="000000"/>
                          </a:solidFill>
                          <a:effectLst/>
                          <a:latin typeface="+mn-lt"/>
                        </a:rPr>
                        <a:t> bi-directional feed, </a:t>
                      </a:r>
                      <a:r>
                        <a:rPr lang="en-GB" sz="1600" b="0" i="0" u="none" strike="noStrike" dirty="0" err="1">
                          <a:solidFill>
                            <a:srgbClr val="000000"/>
                          </a:solidFill>
                          <a:effectLst/>
                          <a:latin typeface="+mn-lt"/>
                        </a:rPr>
                        <a:t>LIMS</a:t>
                      </a:r>
                      <a:r>
                        <a:rPr lang="en-GB" sz="1600" b="0" i="0" u="none" strike="noStrike" dirty="0">
                          <a:solidFill>
                            <a:srgbClr val="000000"/>
                          </a:solidFill>
                          <a:effectLst/>
                          <a:latin typeface="+mn-lt"/>
                        </a:rPr>
                        <a:t>, Viewpoint, and EDT.</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algn="ctr" rtl="0" fontAlgn="ctr">
                        <a:buNone/>
                      </a:pPr>
                      <a:r>
                        <a:rPr lang="en-GB" sz="1600" b="0" i="0" u="none" strike="noStrike" dirty="0">
                          <a:solidFill>
                            <a:srgbClr val="000000"/>
                          </a:solidFill>
                          <a:effectLst/>
                          <a:latin typeface="+mn-lt"/>
                        </a:rPr>
                        <a:t>Implementation went live as well on 19th May 2026</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rtl="0"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algn="ctr" fontAlgn="ctr">
                        <a:buNone/>
                      </a:pPr>
                      <a:r>
                        <a:rPr kumimoji="0" lang="en-GB" sz="1600" b="0" i="0" u="none" strike="noStrike" kern="1200" cap="none" spc="0" normalizeH="0" baseline="0" noProof="0" dirty="0">
                          <a:ln>
                            <a:noFill/>
                          </a:ln>
                          <a:solidFill>
                            <a:srgbClr val="000000"/>
                          </a:solidFill>
                          <a:effectLst/>
                          <a:uLnTx/>
                          <a:uFillTx/>
                          <a:latin typeface="+mn-lt"/>
                          <a:ea typeface="+mn-ea"/>
                          <a:cs typeface="+mn-cs"/>
                        </a:rPr>
                        <a:t>Update against DPIF application for Phase 2 integrations</a:t>
                      </a:r>
                      <a:endParaRPr lang="en-GB" sz="2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&lt;&lt;&lt;</a:t>
                      </a:r>
                    </a:p>
                    <a:p>
                      <a:pPr marL="285750" marR="0" lvl="0" indent="-285750" algn="ctr"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&lt;&lt;&lt;</a:t>
                      </a: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662743"/>
                  </a:ext>
                </a:extLst>
              </a:tr>
            </a:tbl>
          </a:graphicData>
        </a:graphic>
      </p:graphicFrame>
    </p:spTree>
    <p:extLst>
      <p:ext uri="{BB962C8B-B14F-4D97-AF65-F5344CB8AC3E}">
        <p14:creationId xmlns:p14="http://schemas.microsoft.com/office/powerpoint/2010/main" val="23254015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28AA9-12E2-81AA-5AD1-016602879C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F873A-67E1-CAD3-F6CD-BFA64B312FD3}"/>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35F0D69A-2423-848D-95EE-01BC8F342CEE}"/>
              </a:ext>
            </a:extLst>
          </p:cNvPr>
          <p:cNvGraphicFramePr>
            <a:graphicFrameLocks noGrp="1"/>
          </p:cNvGraphicFramePr>
          <p:nvPr>
            <p:ph idx="1"/>
          </p:nvPr>
        </p:nvGraphicFramePr>
        <p:xfrm>
          <a:off x="375614" y="1043095"/>
          <a:ext cx="19278261" cy="4776062"/>
        </p:xfrm>
        <a:graphic>
          <a:graphicData uri="http://schemas.openxmlformats.org/drawingml/2006/table">
            <a:tbl>
              <a:tblPr/>
              <a:tblGrid>
                <a:gridCol w="460042">
                  <a:extLst>
                    <a:ext uri="{9D8B030D-6E8A-4147-A177-3AD203B41FA5}">
                      <a16:colId xmlns:a16="http://schemas.microsoft.com/office/drawing/2014/main" val="414012851"/>
                    </a:ext>
                  </a:extLst>
                </a:gridCol>
                <a:gridCol w="1813759">
                  <a:extLst>
                    <a:ext uri="{9D8B030D-6E8A-4147-A177-3AD203B41FA5}">
                      <a16:colId xmlns:a16="http://schemas.microsoft.com/office/drawing/2014/main" val="2003408553"/>
                    </a:ext>
                  </a:extLst>
                </a:gridCol>
                <a:gridCol w="3615103">
                  <a:extLst>
                    <a:ext uri="{9D8B030D-6E8A-4147-A177-3AD203B41FA5}">
                      <a16:colId xmlns:a16="http://schemas.microsoft.com/office/drawing/2014/main" val="2116850451"/>
                    </a:ext>
                  </a:extLst>
                </a:gridCol>
                <a:gridCol w="971470">
                  <a:extLst>
                    <a:ext uri="{9D8B030D-6E8A-4147-A177-3AD203B41FA5}">
                      <a16:colId xmlns:a16="http://schemas.microsoft.com/office/drawing/2014/main" val="2217743599"/>
                    </a:ext>
                  </a:extLst>
                </a:gridCol>
                <a:gridCol w="3838355">
                  <a:extLst>
                    <a:ext uri="{9D8B030D-6E8A-4147-A177-3AD203B41FA5}">
                      <a16:colId xmlns:a16="http://schemas.microsoft.com/office/drawing/2014/main" val="914179605"/>
                    </a:ext>
                  </a:extLst>
                </a:gridCol>
                <a:gridCol w="1091357">
                  <a:extLst>
                    <a:ext uri="{9D8B030D-6E8A-4147-A177-3AD203B41FA5}">
                      <a16:colId xmlns:a16="http://schemas.microsoft.com/office/drawing/2014/main" val="3839967843"/>
                    </a:ext>
                  </a:extLst>
                </a:gridCol>
                <a:gridCol w="1497635">
                  <a:extLst>
                    <a:ext uri="{9D8B030D-6E8A-4147-A177-3AD203B41FA5}">
                      <a16:colId xmlns:a16="http://schemas.microsoft.com/office/drawing/2014/main" val="590055527"/>
                    </a:ext>
                  </a:extLst>
                </a:gridCol>
                <a:gridCol w="1497635">
                  <a:extLst>
                    <a:ext uri="{9D8B030D-6E8A-4147-A177-3AD203B41FA5}">
                      <a16:colId xmlns:a16="http://schemas.microsoft.com/office/drawing/2014/main" val="2886838691"/>
                    </a:ext>
                  </a:extLst>
                </a:gridCol>
                <a:gridCol w="1497635">
                  <a:extLst>
                    <a:ext uri="{9D8B030D-6E8A-4147-A177-3AD203B41FA5}">
                      <a16:colId xmlns:a16="http://schemas.microsoft.com/office/drawing/2014/main" val="2241373065"/>
                    </a:ext>
                  </a:extLst>
                </a:gridCol>
                <a:gridCol w="1497635">
                  <a:extLst>
                    <a:ext uri="{9D8B030D-6E8A-4147-A177-3AD203B41FA5}">
                      <a16:colId xmlns:a16="http://schemas.microsoft.com/office/drawing/2014/main" val="503944953"/>
                    </a:ext>
                  </a:extLst>
                </a:gridCol>
                <a:gridCol w="1497635">
                  <a:extLst>
                    <a:ext uri="{9D8B030D-6E8A-4147-A177-3AD203B41FA5}">
                      <a16:colId xmlns:a16="http://schemas.microsoft.com/office/drawing/2014/main" val="3272254650"/>
                    </a:ext>
                  </a:extLst>
                </a:gridCol>
              </a:tblGrid>
              <a:tr h="266817">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5">
                  <a:txBody>
                    <a:bodyPr/>
                    <a:lstStyle/>
                    <a:p>
                      <a:r>
                        <a:rPr lang="en-GB" sz="1600" b="1" i="0" u="none" strike="noStrike" dirty="0">
                          <a:solidFill>
                            <a:schemeClr val="bg1"/>
                          </a:solidFill>
                          <a:effectLst/>
                          <a:latin typeface="Aptos Display" panose="020B0004020202020204" pitchFamily="34" charset="0"/>
                        </a:rPr>
                        <a:t>Delivery Milestones </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646304466"/>
                  </a:ext>
                </a:extLst>
              </a:tr>
              <a:tr h="98443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600" b="1" i="0" u="none" strike="noStrike" dirty="0">
                        <a:solidFill>
                          <a:schemeClr val="tx1"/>
                        </a:solidFill>
                        <a:effectLst/>
                        <a:highlight>
                          <a:srgbClr val="FFFF00"/>
                        </a:highligh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080851">
                <a:tc rowSpan="2">
                  <a:txBody>
                    <a:bodyPr/>
                    <a:lstStyle/>
                    <a:p>
                      <a:pPr algn="ctr" rtl="0" fontAlgn="ctr">
                        <a:buNone/>
                      </a:pPr>
                      <a:r>
                        <a:rPr lang="en-GB" sz="1600" b="0" i="1" u="none" strike="noStrike" dirty="0">
                          <a:solidFill>
                            <a:srgbClr val="000000"/>
                          </a:solidFill>
                          <a:effectLst/>
                          <a:latin typeface="+mn-lt"/>
                        </a:rPr>
                        <a:t>BAU/ PERFORMANCE</a:t>
                      </a: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n-GB" sz="1600" b="1" i="0" u="none" strike="noStrike" dirty="0">
                          <a:solidFill>
                            <a:srgbClr val="000000"/>
                          </a:solidFill>
                          <a:effectLst/>
                          <a:latin typeface="+mn-lt"/>
                        </a:rPr>
                        <a:t>Perinatal Workforce Plan to align with HEIW/ HIW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Implement  a perinatal staff experience, wellbeing and retention plan  (SEWR)</a:t>
                      </a:r>
                    </a:p>
                    <a:p>
                      <a:pPr marL="0" indent="0" algn="ctr" fontAlgn="ctr">
                        <a:buFont typeface="Arial" panose="020B0604020202020204" pitchFamily="34" charset="0"/>
                        <a:buNone/>
                      </a:pP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May-26</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rtl="0" fontAlgn="ctr">
                        <a:buNone/>
                      </a:pPr>
                      <a:r>
                        <a:rPr lang="en-GB" sz="1600" b="0" i="0" u="none" strike="noStrike" dirty="0">
                          <a:solidFill>
                            <a:srgbClr val="231F20"/>
                          </a:solidFill>
                          <a:effectLst/>
                          <a:latin typeface="+mn-lt"/>
                        </a:rPr>
                        <a:t>A sustainable, skilled, and well‑governed workforce that meets national quality standards, supports service improvement, and delivers safe, effective, and consistent perinatal care across SBU HB.</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rtl="0" fontAlgn="ctr">
                        <a:buNone/>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rowSpan="2">
                  <a:txBody>
                    <a:bodyPr/>
                    <a:lstStyle/>
                    <a:p>
                      <a:pPr marL="0" marR="0" lvl="0" indent="0" algn="ctr" defTabSz="452724" rtl="0" eaLnBrk="1" fontAlgn="ctr" latinLnBrk="0" hangingPunct="1">
                        <a:lnSpc>
                          <a:spcPct val="100000"/>
                        </a:lnSpc>
                        <a:spcBef>
                          <a:spcPts val="0"/>
                        </a:spcBef>
                        <a:spcAft>
                          <a:spcPts val="0"/>
                        </a:spcAft>
                        <a:buClrTx/>
                        <a:buSzTx/>
                        <a:buFontTx/>
                        <a:buNone/>
                        <a:tabLst/>
                        <a:defRPr/>
                      </a:pPr>
                      <a:r>
                        <a:rPr lang="en-GB" sz="1600" b="0" i="0" u="none" strike="noStrike" dirty="0">
                          <a:solidFill>
                            <a:schemeClr val="tx1"/>
                          </a:solidFill>
                          <a:effectLst/>
                          <a:latin typeface="+mn-lt"/>
                        </a:rPr>
                        <a:t>SBU Health Board comments/feedback provided, aim to Benchmark against service specification when published</a:t>
                      </a:r>
                    </a:p>
                    <a:p>
                      <a:pPr algn="ctr" fontAlgn="ctr">
                        <a:buNone/>
                      </a:pPr>
                      <a:endParaRPr lang="en-GB" sz="1600" b="0" i="0" u="none" strike="noStrike" dirty="0">
                        <a:solidFill>
                          <a:srgbClr val="000000"/>
                        </a:solidFill>
                        <a:effectLst/>
                        <a:latin typeface="+mn-lt"/>
                      </a:endParaRPr>
                    </a:p>
                    <a:p>
                      <a:pPr algn="ctr" fontAlgn="ctr">
                        <a:buNone/>
                      </a:pPr>
                      <a:endParaRPr lang="en-GB" sz="1600" b="0" i="0" u="none" strike="noStrike" dirty="0">
                        <a:solidFill>
                          <a:srgbClr val="000000"/>
                        </a:solidFill>
                        <a:effectLst/>
                        <a:latin typeface="+mn-lt"/>
                      </a:endParaRPr>
                    </a:p>
                    <a:p>
                      <a:pPr algn="ctr" fontAlgn="ctr">
                        <a:buNone/>
                      </a:pPr>
                      <a:r>
                        <a:rPr lang="en-GB" sz="1600" b="0" i="0" u="none" strike="noStrike" dirty="0">
                          <a:solidFill>
                            <a:srgbClr val="000000"/>
                          </a:solidFill>
                          <a:effectLst/>
                          <a:latin typeface="+mn-lt"/>
                        </a:rPr>
                        <a:t>Launch SEWR plan 9th June 2026</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fontAlgn="ctr">
                        <a:buNone/>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rowSpan="2">
                  <a:txBody>
                    <a:bodyPr/>
                    <a:lstStyle/>
                    <a:p>
                      <a:pPr algn="ctr" fontAlgn="ctr">
                        <a:buNone/>
                      </a:pPr>
                      <a:r>
                        <a:rPr lang="en-GB" sz="1600" b="0" i="0" u="none" strike="noStrike" dirty="0">
                          <a:solidFill>
                            <a:srgbClr val="000000"/>
                          </a:solidFill>
                          <a:effectLst/>
                          <a:latin typeface="+mn-lt"/>
                        </a:rPr>
                        <a:t>Engagement with stakeholders and embed in governance structure </a:t>
                      </a:r>
                      <a:endParaRPr lang="en-GB" sz="1200" b="0" i="0" u="none" strike="noStrike" dirty="0">
                        <a:solidFill>
                          <a:srgbClr val="000000"/>
                        </a:solidFill>
                        <a:effectLst/>
                        <a:latin typeface="Aptos Narrow" panose="020B0004020202020204" pitchFamily="34" charset="0"/>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fontAlgn="ctr">
                        <a:buNone/>
                      </a:pPr>
                      <a:r>
                        <a:rPr lang="en-GB" sz="1600" b="0" i="0" u="none" strike="noStrike" dirty="0">
                          <a:solidFill>
                            <a:srgbClr val="000000"/>
                          </a:solidFill>
                          <a:effectLst/>
                          <a:latin typeface="+mn-lt"/>
                        </a:rPr>
                        <a:t>Evaluate Plan with staff feedback</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fontAlgn="ctr">
                        <a:buNone/>
                      </a:pPr>
                      <a:r>
                        <a:rPr lang="en-GB" sz="1600" b="0" i="0" u="none" strike="noStrike" dirty="0">
                          <a:solidFill>
                            <a:srgbClr val="000000"/>
                          </a:solidFill>
                          <a:effectLst/>
                          <a:latin typeface="+mn-lt"/>
                        </a:rPr>
                        <a:t>Evaluation completed &amp; BAU embedded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4588079"/>
                  </a:ext>
                </a:extLst>
              </a:tr>
              <a:tr h="2443964">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Develop an education and training framework across SEWR that ensures a competent, confident, and sustainable workforce structured around four pillars—Mandatory &amp; Statutory Training, Essential to Role Training, Continuing Professional Development (CPD), and a Personal Development Offer</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Sept-26</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dirty="0"/>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662743"/>
                  </a:ext>
                </a:extLst>
              </a:tr>
            </a:tbl>
          </a:graphicData>
        </a:graphic>
      </p:graphicFrame>
    </p:spTree>
    <p:extLst>
      <p:ext uri="{BB962C8B-B14F-4D97-AF65-F5344CB8AC3E}">
        <p14:creationId xmlns:p14="http://schemas.microsoft.com/office/powerpoint/2010/main" val="40975352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2E11E-22EE-8374-0C45-3324AAE8B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38B427-903B-C717-6230-BA362EC84C16}"/>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F69CEE97-D5ED-23C6-0C6E-0EA196679EE5}"/>
              </a:ext>
            </a:extLst>
          </p:cNvPr>
          <p:cNvGraphicFramePr>
            <a:graphicFrameLocks noGrp="1"/>
          </p:cNvGraphicFramePr>
          <p:nvPr>
            <p:ph idx="1"/>
          </p:nvPr>
        </p:nvGraphicFramePr>
        <p:xfrm>
          <a:off x="375614" y="1043097"/>
          <a:ext cx="19278261" cy="7471805"/>
        </p:xfrm>
        <a:graphic>
          <a:graphicData uri="http://schemas.openxmlformats.org/drawingml/2006/table">
            <a:tbl>
              <a:tblPr/>
              <a:tblGrid>
                <a:gridCol w="460042">
                  <a:extLst>
                    <a:ext uri="{9D8B030D-6E8A-4147-A177-3AD203B41FA5}">
                      <a16:colId xmlns:a16="http://schemas.microsoft.com/office/drawing/2014/main" val="414012851"/>
                    </a:ext>
                  </a:extLst>
                </a:gridCol>
                <a:gridCol w="1813759">
                  <a:extLst>
                    <a:ext uri="{9D8B030D-6E8A-4147-A177-3AD203B41FA5}">
                      <a16:colId xmlns:a16="http://schemas.microsoft.com/office/drawing/2014/main" val="2003408553"/>
                    </a:ext>
                  </a:extLst>
                </a:gridCol>
                <a:gridCol w="3615103">
                  <a:extLst>
                    <a:ext uri="{9D8B030D-6E8A-4147-A177-3AD203B41FA5}">
                      <a16:colId xmlns:a16="http://schemas.microsoft.com/office/drawing/2014/main" val="2116850451"/>
                    </a:ext>
                  </a:extLst>
                </a:gridCol>
                <a:gridCol w="971470">
                  <a:extLst>
                    <a:ext uri="{9D8B030D-6E8A-4147-A177-3AD203B41FA5}">
                      <a16:colId xmlns:a16="http://schemas.microsoft.com/office/drawing/2014/main" val="2217743599"/>
                    </a:ext>
                  </a:extLst>
                </a:gridCol>
                <a:gridCol w="3838355">
                  <a:extLst>
                    <a:ext uri="{9D8B030D-6E8A-4147-A177-3AD203B41FA5}">
                      <a16:colId xmlns:a16="http://schemas.microsoft.com/office/drawing/2014/main" val="914179605"/>
                    </a:ext>
                  </a:extLst>
                </a:gridCol>
                <a:gridCol w="1091357">
                  <a:extLst>
                    <a:ext uri="{9D8B030D-6E8A-4147-A177-3AD203B41FA5}">
                      <a16:colId xmlns:a16="http://schemas.microsoft.com/office/drawing/2014/main" val="3839967843"/>
                    </a:ext>
                  </a:extLst>
                </a:gridCol>
                <a:gridCol w="1497635">
                  <a:extLst>
                    <a:ext uri="{9D8B030D-6E8A-4147-A177-3AD203B41FA5}">
                      <a16:colId xmlns:a16="http://schemas.microsoft.com/office/drawing/2014/main" val="590055527"/>
                    </a:ext>
                  </a:extLst>
                </a:gridCol>
                <a:gridCol w="1497635">
                  <a:extLst>
                    <a:ext uri="{9D8B030D-6E8A-4147-A177-3AD203B41FA5}">
                      <a16:colId xmlns:a16="http://schemas.microsoft.com/office/drawing/2014/main" val="2886838691"/>
                    </a:ext>
                  </a:extLst>
                </a:gridCol>
                <a:gridCol w="1497635">
                  <a:extLst>
                    <a:ext uri="{9D8B030D-6E8A-4147-A177-3AD203B41FA5}">
                      <a16:colId xmlns:a16="http://schemas.microsoft.com/office/drawing/2014/main" val="2241373065"/>
                    </a:ext>
                  </a:extLst>
                </a:gridCol>
                <a:gridCol w="1497635">
                  <a:extLst>
                    <a:ext uri="{9D8B030D-6E8A-4147-A177-3AD203B41FA5}">
                      <a16:colId xmlns:a16="http://schemas.microsoft.com/office/drawing/2014/main" val="503944953"/>
                    </a:ext>
                  </a:extLst>
                </a:gridCol>
                <a:gridCol w="1497635">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5">
                  <a:txBody>
                    <a:bodyPr/>
                    <a:lstStyle/>
                    <a:p>
                      <a:r>
                        <a:rPr lang="en-GB" sz="1600" b="1" i="0" u="none" strike="noStrike" dirty="0">
                          <a:solidFill>
                            <a:srgbClr val="FFFFFF"/>
                          </a:solidFill>
                          <a:effectLst/>
                          <a:latin typeface="Aptos Display" panose="020B0004020202020204" pitchFamily="34" charset="0"/>
                        </a:rPr>
                        <a:t>Delivery Milestones </a:t>
                      </a:r>
                      <a:endParaRPr lang="en-GB" sz="1200" dirty="0"/>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646304466"/>
                  </a:ext>
                </a:extLst>
              </a:tr>
              <a:tr h="93033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600" b="1" i="0" u="none" strike="noStrike" dirty="0">
                        <a:solidFill>
                          <a:schemeClr val="tx1"/>
                        </a:solidFill>
                        <a:effectLst/>
                        <a:highlight>
                          <a:srgbClr val="FFFF00"/>
                        </a:highligh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952802">
                <a:tc rowSpan="3">
                  <a:txBody>
                    <a:bodyPr/>
                    <a:lstStyle/>
                    <a:p>
                      <a:pPr marL="0" marR="0" lvl="0" indent="0" algn="ctr" defTabSz="746576" rtl="0" eaLnBrk="1" fontAlgn="ctr" latinLnBrk="0" hangingPunct="1">
                        <a:lnSpc>
                          <a:spcPct val="100000"/>
                        </a:lnSpc>
                        <a:spcBef>
                          <a:spcPts val="0"/>
                        </a:spcBef>
                        <a:spcAft>
                          <a:spcPts val="0"/>
                        </a:spcAft>
                        <a:buClrTx/>
                        <a:buSzTx/>
                        <a:buFontTx/>
                        <a:buNone/>
                        <a:tabLst/>
                        <a:defRPr/>
                      </a:pPr>
                      <a:r>
                        <a:rPr lang="en-GB" sz="1600" b="0" i="1" u="none" strike="noStrike" dirty="0">
                          <a:solidFill>
                            <a:srgbClr val="000000"/>
                          </a:solidFill>
                          <a:effectLst/>
                          <a:latin typeface="+mn-lt"/>
                        </a:rPr>
                        <a:t>BAU/ PERFORMANCE</a:t>
                      </a:r>
                    </a:p>
                    <a:p>
                      <a:pPr algn="ctr" rtl="0" fontAlgn="ctr">
                        <a:buNone/>
                      </a:pPr>
                      <a:endParaRPr lang="en-GB" sz="1600" b="0" i="1" u="none" strike="noStrike" dirty="0">
                        <a:solidFill>
                          <a:srgbClr val="000000"/>
                        </a:solidFill>
                        <a:effectLst/>
                        <a:latin typeface="+mn-lt"/>
                      </a:endParaRP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rowSpan="3">
                  <a:txBody>
                    <a:bodyPr/>
                    <a:lstStyle/>
                    <a:p>
                      <a:r>
                        <a:rPr lang="en-GB" sz="1600" b="1" dirty="0">
                          <a:latin typeface="+mn-lt"/>
                        </a:rPr>
                        <a:t>Sustainability of </a:t>
                      </a:r>
                      <a:r>
                        <a:rPr lang="en-GB" sz="1600" b="1" dirty="0" err="1">
                          <a:latin typeface="+mn-lt"/>
                        </a:rPr>
                        <a:t>Jigso</a:t>
                      </a:r>
                      <a:r>
                        <a:rPr lang="en-GB" sz="1600" b="1" dirty="0">
                          <a:latin typeface="+mn-lt"/>
                        </a:rPr>
                        <a:t> Programme</a:t>
                      </a: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Embed </a:t>
                      </a:r>
                      <a:r>
                        <a:rPr lang="en-GB" sz="1600" b="1" i="0" u="none" strike="noStrike" dirty="0" err="1">
                          <a:solidFill>
                            <a:srgbClr val="000000"/>
                          </a:solidFill>
                          <a:effectLst/>
                          <a:latin typeface="+mn-lt"/>
                        </a:rPr>
                        <a:t>Jigso</a:t>
                      </a:r>
                      <a:r>
                        <a:rPr lang="en-GB" sz="1600" b="1" i="0" u="none" strike="noStrike" dirty="0">
                          <a:solidFill>
                            <a:srgbClr val="000000"/>
                          </a:solidFill>
                          <a:effectLst/>
                          <a:latin typeface="+mn-lt"/>
                        </a:rPr>
                        <a:t> into Early Years and midwifery service strategic objective</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Mar-27</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a:txBody>
                    <a:bodyPr/>
                    <a:lstStyle/>
                    <a:p>
                      <a:pPr algn="ctr" rtl="0" fontAlgn="ctr">
                        <a:buNone/>
                      </a:pPr>
                      <a:r>
                        <a:rPr lang="en-GB" sz="1600" b="0" i="0" u="none" strike="noStrike" dirty="0">
                          <a:solidFill>
                            <a:srgbClr val="231F20"/>
                          </a:solidFill>
                          <a:effectLst/>
                          <a:latin typeface="+mn-lt"/>
                        </a:rPr>
                        <a:t>Sustaining the JIGSO - programme long term would have major, measurable, and system‑wide benefits for the most vulnerable families. These benefits span early childhood development, maternal health, safeguarding, community resilience, and long‑term population health outcomes. Improve outcomes for the most vulnerable children</a:t>
                      </a:r>
                      <a:br>
                        <a:rPr lang="en-GB" sz="1600" b="0" i="0" u="none" strike="noStrike" dirty="0">
                          <a:solidFill>
                            <a:srgbClr val="231F20"/>
                          </a:solidFill>
                          <a:effectLst/>
                          <a:latin typeface="+mn-lt"/>
                        </a:rPr>
                      </a:br>
                      <a:r>
                        <a:rPr lang="en-GB" sz="1600" b="0" i="0" u="none" strike="noStrike" dirty="0">
                          <a:solidFill>
                            <a:srgbClr val="231F20"/>
                          </a:solidFill>
                          <a:effectLst/>
                          <a:latin typeface="+mn-lt"/>
                        </a:rPr>
                        <a:t>Strengthen parents’ mental, emotional, and social wellbeing</a:t>
                      </a:r>
                      <a:br>
                        <a:rPr lang="en-GB" sz="1600" b="0" i="0" u="none" strike="noStrike" dirty="0">
                          <a:solidFill>
                            <a:srgbClr val="231F20"/>
                          </a:solidFill>
                          <a:effectLst/>
                          <a:latin typeface="+mn-lt"/>
                        </a:rPr>
                      </a:br>
                      <a:r>
                        <a:rPr lang="en-GB" sz="1600" b="0" i="0" u="none" strike="noStrike" dirty="0">
                          <a:solidFill>
                            <a:srgbClr val="231F20"/>
                          </a:solidFill>
                          <a:effectLst/>
                          <a:latin typeface="+mn-lt"/>
                        </a:rPr>
                        <a:t>Reduce demand on acute and crisis services</a:t>
                      </a:r>
                      <a:br>
                        <a:rPr lang="en-GB" sz="1600" b="0" i="0" u="none" strike="noStrike" dirty="0">
                          <a:solidFill>
                            <a:srgbClr val="231F20"/>
                          </a:solidFill>
                          <a:effectLst/>
                          <a:latin typeface="+mn-lt"/>
                        </a:rPr>
                      </a:br>
                      <a:r>
                        <a:rPr lang="en-GB" sz="1600" b="0" i="0" u="none" strike="noStrike" dirty="0">
                          <a:solidFill>
                            <a:srgbClr val="231F20"/>
                          </a:solidFill>
                          <a:effectLst/>
                          <a:latin typeface="+mn-lt"/>
                        </a:rPr>
                        <a:t>Tackle entrenched health inequalities</a:t>
                      </a:r>
                      <a:br>
                        <a:rPr lang="en-GB" sz="1600" b="0" i="0" u="none" strike="noStrike" dirty="0">
                          <a:solidFill>
                            <a:srgbClr val="231F20"/>
                          </a:solidFill>
                          <a:effectLst/>
                          <a:latin typeface="+mn-lt"/>
                        </a:rPr>
                      </a:br>
                      <a:r>
                        <a:rPr lang="en-GB" sz="1600" b="0" i="0" u="none" strike="noStrike" dirty="0">
                          <a:solidFill>
                            <a:srgbClr val="231F20"/>
                          </a:solidFill>
                          <a:effectLst/>
                          <a:latin typeface="+mn-lt"/>
                        </a:rPr>
                        <a:t>Build resilience across families and communities</a:t>
                      </a:r>
                      <a:br>
                        <a:rPr lang="en-GB" sz="1600" b="0" i="0" u="none" strike="noStrike" dirty="0">
                          <a:solidFill>
                            <a:srgbClr val="231F20"/>
                          </a:solidFill>
                          <a:effectLst/>
                          <a:latin typeface="+mn-lt"/>
                        </a:rPr>
                      </a:br>
                      <a:r>
                        <a:rPr lang="en-GB" sz="1600" b="0" i="0" u="none" strike="noStrike" dirty="0">
                          <a:solidFill>
                            <a:srgbClr val="231F20"/>
                          </a:solidFill>
                          <a:effectLst/>
                          <a:latin typeface="+mn-lt"/>
                        </a:rPr>
                        <a:t>Deliver long-term financial savings to the system</a:t>
                      </a:r>
                      <a:br>
                        <a:rPr lang="en-GB" sz="1600" b="0" i="0" u="none" strike="noStrike" dirty="0">
                          <a:solidFill>
                            <a:srgbClr val="231F20"/>
                          </a:solidFill>
                          <a:effectLst/>
                          <a:latin typeface="+mn-lt"/>
                        </a:rPr>
                      </a:br>
                      <a:r>
                        <a:rPr lang="en-GB" sz="1600" b="0" i="0" u="none" strike="noStrike" dirty="0">
                          <a:solidFill>
                            <a:srgbClr val="231F20"/>
                          </a:solidFill>
                          <a:effectLst/>
                          <a:latin typeface="+mn-lt"/>
                        </a:rPr>
                        <a:t>Improve population health for future generations</a:t>
                      </a:r>
                      <a:br>
                        <a:rPr lang="en-GB" sz="1600" b="0" i="0" u="none" strike="noStrike" dirty="0">
                          <a:solidFill>
                            <a:srgbClr val="231F20"/>
                          </a:solidFill>
                          <a:effectLst/>
                          <a:latin typeface="+mn-lt"/>
                        </a:rPr>
                      </a:br>
                      <a:r>
                        <a:rPr lang="en-GB" sz="1600" b="0" i="0" u="none" strike="noStrike" dirty="0">
                          <a:solidFill>
                            <a:srgbClr val="231F20"/>
                          </a:solidFill>
                          <a:effectLst/>
                          <a:latin typeface="+mn-lt"/>
                        </a:rPr>
                        <a:t>JIGSO’s sustainability is not only beneficial—it is foundational to improving long-term outcomes for vulnerable families and reducing inequalities across Wales.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a:txBody>
                    <a:bodyPr/>
                    <a:lstStyle/>
                    <a:p>
                      <a:pPr algn="ctr" rtl="0" fontAlgn="ctr">
                        <a:buNone/>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rowSpan="3">
                  <a:txBody>
                    <a:bodyPr/>
                    <a:lstStyle/>
                    <a:p>
                      <a:pPr marL="0" marR="0" lvl="0" indent="0" algn="ctr" defTabSz="452724" rtl="0" eaLnBrk="1" fontAlgn="auto"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rPr>
                        <a:t>Evaluation of JISO undertaken. NPTH LTA Discussions to be held in Q2.</a:t>
                      </a:r>
                    </a:p>
                    <a:p>
                      <a:pPr marL="0" marR="0" lvl="0" indent="0" algn="ctr" defTabSz="452724" rtl="0" eaLnBrk="1" fontAlgn="auto" latinLnBrk="0" hangingPunct="1">
                        <a:lnSpc>
                          <a:spcPct val="100000"/>
                        </a:lnSpc>
                        <a:spcBef>
                          <a:spcPts val="0"/>
                        </a:spcBef>
                        <a:spcAft>
                          <a:spcPts val="0"/>
                        </a:spcAft>
                        <a:buClrTx/>
                        <a:buSzTx/>
                        <a:buFontTx/>
                        <a:buNone/>
                        <a:tabLst/>
                        <a:defRPr/>
                      </a:pPr>
                      <a:endParaRPr lang="en-GB" sz="1600" b="0" i="0" u="none" strike="noStrike" dirty="0">
                        <a:solidFill>
                          <a:srgbClr val="000000"/>
                        </a:solidFill>
                        <a:effectLst/>
                        <a:latin typeface="+mn-lt"/>
                      </a:endParaRPr>
                    </a:p>
                    <a:p>
                      <a:pPr algn="ctr"/>
                      <a:r>
                        <a:rPr lang="en-GB" sz="1600" dirty="0">
                          <a:latin typeface="+mn-lt"/>
                        </a:rPr>
                        <a:t>Review current and evaluate the differences in local authorities</a:t>
                      </a:r>
                      <a:endParaRPr lang="en-GB" sz="1200" dirty="0"/>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a:txBody>
                    <a:bodyPr/>
                    <a:lstStyle/>
                    <a:p>
                      <a:pPr algn="ctr"/>
                      <a:endParaRPr lang="en-GB" sz="1200" dirty="0"/>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rowSpan="3">
                  <a:txBody>
                    <a:bodyPr/>
                    <a:lstStyle/>
                    <a:p>
                      <a:pPr algn="ctr"/>
                      <a:r>
                        <a:rPr lang="en-GB" sz="1600" dirty="0">
                          <a:latin typeface="+mn-lt"/>
                        </a:rPr>
                        <a:t>Funding &amp; delivery review completed</a:t>
                      </a:r>
                      <a:endParaRPr lang="en-GB" sz="1200" dirty="0"/>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a:txBody>
                    <a:bodyPr/>
                    <a:lstStyle/>
                    <a:p>
                      <a:pPr algn="ctr"/>
                      <a:r>
                        <a:rPr lang="en-GB" sz="1600" dirty="0">
                          <a:latin typeface="+mn-lt"/>
                        </a:rPr>
                        <a:t>Options appraisal to be undertaken</a:t>
                      </a: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a:txBody>
                    <a:bodyPr/>
                    <a:lstStyle/>
                    <a:p>
                      <a:pPr algn="ctr"/>
                      <a:r>
                        <a:rPr lang="en-GB" sz="1600" dirty="0">
                          <a:latin typeface="+mn-lt"/>
                        </a:rPr>
                        <a:t>Business case review on Sustainable model  that all SBUHB residents received the same level of service</a:t>
                      </a: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18777958"/>
                  </a:ext>
                </a:extLst>
              </a:tr>
              <a:tr h="1952802">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Maintain co-located, multi-disciplinary team working</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marL="285750" indent="-285750" algn="l" fontAlgn="ctr">
                        <a:buFont typeface="Arial" panose="020B0604020202020204" pitchFamily="34" charset="0"/>
                        <a:buChar char="•"/>
                      </a:pPr>
                      <a:endParaRPr lang="en-GB" sz="1600" b="1" i="0" u="none" strike="noStrike" dirty="0">
                        <a:solidFill>
                          <a:srgbClr val="000000"/>
                        </a:solidFill>
                        <a:effectLst/>
                        <a:latin typeface="+mn-lt"/>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04948166"/>
                  </a:ext>
                </a:extLst>
              </a:tr>
              <a:tr h="2383718">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Develop workforce plan to stabilise and retain specialist roles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marL="285750" indent="-285750" algn="l" fontAlgn="ctr">
                        <a:buFont typeface="Arial" panose="020B0604020202020204" pitchFamily="34" charset="0"/>
                        <a:buChar char="•"/>
                      </a:pPr>
                      <a:endParaRPr lang="en-GB" sz="1600" b="1" i="0" u="none" strike="noStrike" dirty="0">
                        <a:solidFill>
                          <a:srgbClr val="000000"/>
                        </a:solidFill>
                        <a:effectLst/>
                        <a:latin typeface="+mn-lt"/>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dirty="0"/>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74419750"/>
                  </a:ext>
                </a:extLst>
              </a:tr>
            </a:tbl>
          </a:graphicData>
        </a:graphic>
      </p:graphicFrame>
    </p:spTree>
    <p:extLst>
      <p:ext uri="{BB962C8B-B14F-4D97-AF65-F5344CB8AC3E}">
        <p14:creationId xmlns:p14="http://schemas.microsoft.com/office/powerpoint/2010/main" val="5205490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CFA4F-175A-9B2A-9195-AAD533338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D0C9EB-3626-4C11-3251-8CD52AB8CA88}"/>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3AE1C225-A4D9-DA74-C09C-3D88A2D21D39}"/>
              </a:ext>
            </a:extLst>
          </p:cNvPr>
          <p:cNvGraphicFramePr>
            <a:graphicFrameLocks noGrp="1"/>
          </p:cNvGraphicFramePr>
          <p:nvPr>
            <p:ph idx="1"/>
          </p:nvPr>
        </p:nvGraphicFramePr>
        <p:xfrm>
          <a:off x="375617" y="1043098"/>
          <a:ext cx="19378139" cy="10013386"/>
        </p:xfrm>
        <a:graphic>
          <a:graphicData uri="http://schemas.openxmlformats.org/drawingml/2006/table">
            <a:tbl>
              <a:tblPr/>
              <a:tblGrid>
                <a:gridCol w="416764">
                  <a:extLst>
                    <a:ext uri="{9D8B030D-6E8A-4147-A177-3AD203B41FA5}">
                      <a16:colId xmlns:a16="http://schemas.microsoft.com/office/drawing/2014/main" val="414012851"/>
                    </a:ext>
                  </a:extLst>
                </a:gridCol>
                <a:gridCol w="1261659">
                  <a:extLst>
                    <a:ext uri="{9D8B030D-6E8A-4147-A177-3AD203B41FA5}">
                      <a16:colId xmlns:a16="http://schemas.microsoft.com/office/drawing/2014/main" val="2003408553"/>
                    </a:ext>
                  </a:extLst>
                </a:gridCol>
                <a:gridCol w="3280551">
                  <a:extLst>
                    <a:ext uri="{9D8B030D-6E8A-4147-A177-3AD203B41FA5}">
                      <a16:colId xmlns:a16="http://schemas.microsoft.com/office/drawing/2014/main" val="2246620086"/>
                    </a:ext>
                  </a:extLst>
                </a:gridCol>
                <a:gridCol w="1255971">
                  <a:extLst>
                    <a:ext uri="{9D8B030D-6E8A-4147-A177-3AD203B41FA5}">
                      <a16:colId xmlns:a16="http://schemas.microsoft.com/office/drawing/2014/main" val="3411479582"/>
                    </a:ext>
                  </a:extLst>
                </a:gridCol>
                <a:gridCol w="3550415">
                  <a:extLst>
                    <a:ext uri="{9D8B030D-6E8A-4147-A177-3AD203B41FA5}">
                      <a16:colId xmlns:a16="http://schemas.microsoft.com/office/drawing/2014/main" val="914179605"/>
                    </a:ext>
                  </a:extLst>
                </a:gridCol>
                <a:gridCol w="1213700">
                  <a:extLst>
                    <a:ext uri="{9D8B030D-6E8A-4147-A177-3AD203B41FA5}">
                      <a16:colId xmlns:a16="http://schemas.microsoft.com/office/drawing/2014/main" val="3062744533"/>
                    </a:ext>
                  </a:extLst>
                </a:gridCol>
                <a:gridCol w="2066851">
                  <a:extLst>
                    <a:ext uri="{9D8B030D-6E8A-4147-A177-3AD203B41FA5}">
                      <a16:colId xmlns:a16="http://schemas.microsoft.com/office/drawing/2014/main" val="2002991655"/>
                    </a:ext>
                  </a:extLst>
                </a:gridCol>
                <a:gridCol w="839212">
                  <a:extLst>
                    <a:ext uri="{9D8B030D-6E8A-4147-A177-3AD203B41FA5}">
                      <a16:colId xmlns:a16="http://schemas.microsoft.com/office/drawing/2014/main" val="2076198443"/>
                    </a:ext>
                  </a:extLst>
                </a:gridCol>
                <a:gridCol w="305168">
                  <a:extLst>
                    <a:ext uri="{9D8B030D-6E8A-4147-A177-3AD203B41FA5}">
                      <a16:colId xmlns:a16="http://schemas.microsoft.com/office/drawing/2014/main" val="3230634995"/>
                    </a:ext>
                  </a:extLst>
                </a:gridCol>
                <a:gridCol w="1835182">
                  <a:extLst>
                    <a:ext uri="{9D8B030D-6E8A-4147-A177-3AD203B41FA5}">
                      <a16:colId xmlns:a16="http://schemas.microsoft.com/office/drawing/2014/main" val="2241373065"/>
                    </a:ext>
                  </a:extLst>
                </a:gridCol>
                <a:gridCol w="1676333">
                  <a:extLst>
                    <a:ext uri="{9D8B030D-6E8A-4147-A177-3AD203B41FA5}">
                      <a16:colId xmlns:a16="http://schemas.microsoft.com/office/drawing/2014/main" val="503944953"/>
                    </a:ext>
                  </a:extLst>
                </a:gridCol>
                <a:gridCol w="1676333">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6">
                  <a:txBody>
                    <a:bodyPr/>
                    <a:lstStyle/>
                    <a:p>
                      <a:r>
                        <a:rPr lang="en-GB" sz="1600" b="1" i="0" u="none" strike="noStrike">
                          <a:solidFill>
                            <a:schemeClr val="bg1"/>
                          </a:solidFill>
                          <a:effectLst/>
                          <a:latin typeface="Aptos Display" panose="020B0004020202020204" pitchFamily="34" charset="0"/>
                        </a:rPr>
                        <a:t>Delivery Milestones </a:t>
                      </a:r>
                      <a:endParaRPr lang="en-GB" sz="3000"/>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lnL w="12700" cmpd="sng">
                      <a:noFill/>
                      <a:prstDash val="solid"/>
                    </a:lnL>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2">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pPr algn="ctr" rtl="0" fontAlgn="t">
                        <a:buNone/>
                      </a:pPr>
                      <a:endParaRPr lang="en-GB" dirty="0"/>
                    </a:p>
                  </a:txBody>
                  <a:tcPr marL="835" marR="835" marT="83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600" b="1" i="0" u="none" strike="noStrike" dirty="0">
                        <a:solidFill>
                          <a:schemeClr val="tx1"/>
                        </a:solidFill>
                        <a:effectLst/>
                        <a:highlight>
                          <a:srgbClr val="FFFF00"/>
                        </a:highligh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25394">
                <a:tc gridSpan="12">
                  <a:txBody>
                    <a:bodyPr/>
                    <a:lstStyle/>
                    <a:p>
                      <a:pPr algn="ctr" rtl="0" fontAlgn="ctr">
                        <a:buNone/>
                      </a:pPr>
                      <a:r>
                        <a:rPr lang="en-GB" sz="1600" b="1" i="0" u="none" strike="noStrike" dirty="0">
                          <a:solidFill>
                            <a:srgbClr val="000000"/>
                          </a:solidFill>
                          <a:effectLst/>
                          <a:latin typeface="+mn-lt"/>
                        </a:rPr>
                        <a:t>WOMENS HEALTH</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90000"/>
                      </a:schemeClr>
                    </a:solidFill>
                  </a:tcPr>
                </a:tc>
                <a:tc hMerge="1">
                  <a:txBody>
                    <a:bodyPr/>
                    <a:lstStyle/>
                    <a:p>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68954971"/>
                  </a:ext>
                </a:extLst>
              </a:tr>
              <a:tr h="760307">
                <a:tc rowSpan="6">
                  <a:txBody>
                    <a:bodyPr/>
                    <a:lstStyle/>
                    <a:p>
                      <a:pPr algn="ctr" rtl="0" fontAlgn="ctr">
                        <a:buNone/>
                      </a:pPr>
                      <a:r>
                        <a:rPr lang="en-GB" sz="1600" b="0" i="1" u="none" strike="noStrike" dirty="0">
                          <a:solidFill>
                            <a:srgbClr val="000000"/>
                          </a:solidFill>
                          <a:effectLst/>
                          <a:latin typeface="+mn-lt"/>
                        </a:rPr>
                        <a:t>SERVICE TRANSFORMATION</a:t>
                      </a: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rowSpan="6">
                  <a:txBody>
                    <a:bodyPr/>
                    <a:lstStyle/>
                    <a:p>
                      <a:pPr algn="l" rtl="0" fontAlgn="ctr">
                        <a:buNone/>
                      </a:pPr>
                      <a:r>
                        <a:rPr lang="en-GB" sz="1600" b="1" i="0" u="none" strike="noStrike" dirty="0">
                          <a:solidFill>
                            <a:srgbClr val="000000"/>
                          </a:solidFill>
                          <a:effectLst/>
                          <a:latin typeface="+mn-lt"/>
                        </a:rPr>
                        <a:t>Women's Health Plan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Evaluate outcomes from 2025/26 projects </a:t>
                      </a:r>
                      <a:br>
                        <a:rPr lang="en-GB" sz="1600" b="1" i="0" u="none" strike="noStrike" dirty="0">
                          <a:solidFill>
                            <a:srgbClr val="000000"/>
                          </a:solidFill>
                          <a:effectLst/>
                          <a:latin typeface="+mn-lt"/>
                        </a:rPr>
                      </a:b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6">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Mar 27</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6">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Improved patient outcomes and equity through earlier diagnosis, reduced waiting times and more efficient use of the workforce through clear, community‑based pathways and person‑centred, evidence‑based care.</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6">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Bid submitted to WG for the additional monies – Awaiting update from WG on the allocation of funding</a:t>
                      </a:r>
                    </a:p>
                    <a:p>
                      <a:pPr marL="0" indent="0" algn="ctr" fontAlgn="ctr">
                        <a:buFont typeface="Arial" panose="020B0604020202020204" pitchFamily="34" charset="0"/>
                        <a:buNone/>
                      </a:pPr>
                      <a:endParaRPr lang="en-GB" sz="1600" b="0" i="0" u="none" strike="noStrike" dirty="0">
                        <a:solidFill>
                          <a:srgbClr val="000000"/>
                        </a:solidFill>
                        <a:effectLst/>
                        <a:latin typeface="+mn-lt"/>
                      </a:endParaRPr>
                    </a:p>
                    <a:p>
                      <a:pPr marL="0" indent="0" algn="ctr" fontAlgn="ctr">
                        <a:buFont typeface="Arial" panose="020B0604020202020204" pitchFamily="34" charset="0"/>
                        <a:buNone/>
                      </a:pPr>
                      <a:r>
                        <a:rPr lang="en-GB" sz="1600" b="0" i="0" u="none" strike="noStrike" dirty="0">
                          <a:solidFill>
                            <a:srgbClr val="000000"/>
                          </a:solidFill>
                          <a:effectLst/>
                          <a:latin typeface="+mn-lt"/>
                        </a:rPr>
                        <a:t>Mapping completed against NICE guidelines as normal </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rowSpan="3">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Complete formal evaluation of all 2025/26 Women’s Health Hub projects, including access, outcomes, equity, workforce and cost impacts  </a:t>
                      </a:r>
                      <a:r>
                        <a:rPr lang="en-GB" sz="1600" b="0" i="0" u="none" strike="noStrike" dirty="0">
                          <a:solidFill>
                            <a:srgbClr val="FF0000"/>
                          </a:solidFill>
                          <a:effectLst/>
                          <a:latin typeface="+mn-lt"/>
                        </a:rPr>
                        <a:t>notification from WG received meeting to be arranged to discuss bid ASAP in July.</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a:txBody>
                    <a:bodyPr/>
                    <a:lstStyle/>
                    <a:p>
                      <a:endParaRPr lang="en-GB" sz="12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rowSpan="3" gridSpan="2">
                  <a:txBody>
                    <a:bodyPr/>
                    <a:lstStyle/>
                    <a:p>
                      <a:r>
                        <a:rPr lang="en-GB" sz="1600" b="0" i="0" u="none" strike="noStrike" dirty="0">
                          <a:solidFill>
                            <a:srgbClr val="000000"/>
                          </a:solidFill>
                          <a:effectLst/>
                          <a:latin typeface="+mn-lt"/>
                        </a:rPr>
                        <a:t>Produce a lessons‑learned and benefits realisation summary and identify projects requiring continuation or sustainability funding beyond March 2026.</a:t>
                      </a:r>
                    </a:p>
                    <a:p>
                      <a:endParaRPr lang="en-GB" sz="1600" b="0" i="0" u="none" strike="noStrike" dirty="0">
                        <a:solidFill>
                          <a:srgbClr val="000000"/>
                        </a:solidFill>
                        <a:effectLst/>
                        <a:latin typeface="+mn-lt"/>
                      </a:endParaRPr>
                    </a:p>
                    <a:p>
                      <a:r>
                        <a:rPr lang="en-GB" sz="1600" b="0" i="0" u="none" strike="noStrike" dirty="0">
                          <a:solidFill>
                            <a:srgbClr val="000000"/>
                          </a:solidFill>
                          <a:effectLst/>
                          <a:latin typeface="+mn-lt"/>
                        </a:rPr>
                        <a:t>   </a:t>
                      </a:r>
                      <a:endParaRPr lang="en-GB" sz="1200" dirty="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hMerge="1">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bg1"/>
                    </a:solidFill>
                  </a:tcPr>
                </a:tc>
                <a:tc rowSpan="3" gridSpan="2">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To be determined following evaluation and funding availability from central</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3"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7829089"/>
                  </a:ext>
                </a:extLst>
              </a:tr>
              <a:tr h="1645726">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pPr algn="l" rtl="0" fontAlgn="ctr">
                        <a:buNone/>
                      </a:pPr>
                      <a:endParaRPr lang="en-GB" sz="1600" b="1"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Evaluate whether a business case needs to be developed for any 25/26 projects that require continuation/sustainability in 26/27</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1"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endParaRPr lang="en-GB"/>
                    </a:p>
                  </a:txBody>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5297557"/>
                  </a:ext>
                </a:extLst>
              </a:tr>
              <a:tr h="616144">
                <a:tc vMerge="1">
                  <a:txBody>
                    <a:bodyPr/>
                    <a:lstStyle/>
                    <a:p>
                      <a:endParaRPr lang="en-GB"/>
                    </a:p>
                  </a:txBody>
                  <a:tcPr/>
                </a:tc>
                <a:tc vMerge="1">
                  <a:txBody>
                    <a:bodyPr/>
                    <a:lstStyle/>
                    <a:p>
                      <a:endParaRPr lang="en-GB"/>
                    </a:p>
                  </a:txBody>
                  <a:tcPr/>
                </a:tc>
                <a:tc rowSpan="2">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Align SBU HB services with national contraception and abortion care pathways and NICE guidance</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sz="12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FFC000"/>
                    </a:solidFill>
                  </a:tcPr>
                </a:tc>
                <a:tc gridSpan="2" vMerge="1">
                  <a:txBody>
                    <a:bodyPr/>
                    <a:lstStyle/>
                    <a:p>
                      <a:endParaRPr lang="en-GB" sz="1200" dirty="0"/>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vMerge="1">
                  <a:txBody>
                    <a:bodyPr/>
                    <a:lstStyle/>
                    <a:p>
                      <a:endParaRPr lang="en-GB"/>
                    </a:p>
                  </a:txBody>
                  <a:tcPr/>
                </a:tc>
                <a:tc gridSpan="2" vMerge="1">
                  <a:txBody>
                    <a:bodyPr/>
                    <a:lstStyle/>
                    <a:p>
                      <a:pPr marL="285750" indent="-285750" algn="ctr" fontAlgn="ctr">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vMerge="1">
                  <a:txBody>
                    <a:bodyPr/>
                    <a:lstStyle/>
                    <a:p>
                      <a:endParaRPr lang="en-GB"/>
                    </a:p>
                  </a:txBody>
                  <a:tcPr/>
                </a:tc>
                <a:extLst>
                  <a:ext uri="{0D108BD9-81ED-4DB2-BD59-A6C34878D82A}">
                    <a16:rowId xmlns:a16="http://schemas.microsoft.com/office/drawing/2014/main" val="4197389959"/>
                  </a:ext>
                </a:extLst>
              </a:tr>
              <a:tr h="1646292">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pPr algn="l" rtl="0" fontAlgn="ctr">
                        <a:buNone/>
                      </a:pPr>
                      <a:endParaRPr lang="en-GB" sz="1600" b="1"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pPr marL="285750" indent="-285750" algn="ctr" fontAlgn="ctr">
                        <a:buFont typeface="Arial" panose="020B0604020202020204" pitchFamily="34" charset="0"/>
                        <a:buChar char="•"/>
                      </a:pPr>
                      <a:r>
                        <a:rPr lang="en-GB" sz="1600" b="1" i="0" u="none" strike="noStrike" dirty="0">
                          <a:solidFill>
                            <a:srgbClr val="000000"/>
                          </a:solidFill>
                          <a:effectLst/>
                          <a:latin typeface="+mn-lt"/>
                        </a:rPr>
                        <a:t>Align SBU HB services with national contraception and abortion care pathways and NICE guidance</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1" i="0" u="none" strike="noStrike" dirty="0">
                        <a:solidFill>
                          <a:srgbClr val="000000"/>
                        </a:solidFill>
                        <a:effectLst/>
                        <a:latin typeface="+mn-lt"/>
                      </a:endParaRPr>
                    </a:p>
                  </a:txBody>
                  <a:tcPr marL="0" marR="0" marT="0" marB="0" anchor="ctr">
                    <a:lnL w="12700" cap="flat" cmpd="sng" algn="ctr">
                      <a:solidFill>
                        <a:schemeClr val="bg2">
                          <a:lumMod val="9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Mapping completed against national pathways and NICE guidance; gaps and inequities identified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en-GB" sz="12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gridSpan="2">
                  <a:txBody>
                    <a:bodyPr/>
                    <a:lstStyle/>
                    <a:p>
                      <a:r>
                        <a:rPr lang="en-GB" sz="1600" b="0" i="0" u="none" strike="noStrike">
                          <a:solidFill>
                            <a:srgbClr val="000000"/>
                          </a:solidFill>
                          <a:effectLst/>
                          <a:latin typeface="+mn-lt"/>
                        </a:rPr>
                        <a:t>Priority actions agreed; clinical guidance, referral routes and SOPs updated</a:t>
                      </a:r>
                      <a:endParaRPr lang="en-GB" sz="120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GB"/>
                    </a:p>
                  </a:txBody>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Revised pathways implemented; staff briefings and education delivered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Impact evaluated; compliance confirmed with audit arrangements in place</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14719267"/>
                  </a:ext>
                </a:extLst>
              </a:tr>
              <a:tr h="1880630">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pPr algn="l" rtl="0" fontAlgn="ctr">
                        <a:buNone/>
                      </a:pPr>
                      <a:endParaRPr lang="en-GB" sz="1600" b="1"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Embed national women’s health pathways and reporting against agreed national indicators/Participate in National System Level impact measure</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1" i="0" u="none" strike="noStrike" dirty="0">
                        <a:solidFill>
                          <a:srgbClr val="000000"/>
                        </a:solidFill>
                        <a:effectLst/>
                        <a:latin typeface="+mn-lt"/>
                      </a:endParaRPr>
                    </a:p>
                  </a:txBody>
                  <a:tcPr marL="0" marR="0" marT="0" marB="0" anchor="ctr">
                    <a:lnL w="12700" cap="flat" cmpd="sng" algn="ctr">
                      <a:solidFill>
                        <a:schemeClr val="bg2">
                          <a:lumMod val="9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Baseline assessment completed against national pathways and indicators; data gaps identified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en-GB" sz="12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gridSpan="2">
                  <a:txBody>
                    <a:bodyPr/>
                    <a:lstStyle/>
                    <a:p>
                      <a:r>
                        <a:rPr lang="en-GB" sz="1600" b="0" i="0" u="none" strike="noStrike" dirty="0">
                          <a:solidFill>
                            <a:srgbClr val="000000"/>
                          </a:solidFill>
                          <a:effectLst/>
                          <a:latin typeface="+mn-lt"/>
                        </a:rPr>
                        <a:t>Local reporting framework established; data capture improvements progressed</a:t>
                      </a:r>
                      <a:endParaRPr lang="en-GB" sz="1200" dirty="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GB"/>
                    </a:p>
                  </a:txBody>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Routine reporting commenced; early data used for service improvement</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Measured improvement demonstrated; sustainability priorities agreed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49232294"/>
                  </a:ext>
                </a:extLst>
              </a:tr>
              <a:tr h="1880630">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pPr algn="l" rtl="0" fontAlgn="ctr">
                        <a:buNone/>
                      </a:pPr>
                      <a:endParaRPr lang="en-GB" sz="1600" b="1"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Strengthen local access and outcomes per Women's Health Plan</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1" i="0" u="none" strike="noStrike" dirty="0">
                        <a:solidFill>
                          <a:srgbClr val="000000"/>
                        </a:solidFill>
                        <a:effectLst/>
                        <a:latin typeface="+mn-lt"/>
                      </a:endParaRPr>
                    </a:p>
                  </a:txBody>
                  <a:tcPr marL="0" marR="0" marT="0" marB="0" anchor="ctr">
                    <a:lnL w="12700" cap="flat" cmpd="sng" algn="ctr">
                      <a:solidFill>
                        <a:schemeClr val="bg2">
                          <a:lumMod val="9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0" indent="0" algn="l" fontAlgn="ctr">
                        <a:buFont typeface="Arial" panose="020B0604020202020204" pitchFamily="34" charset="0"/>
                        <a:buNone/>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Local priorities agreed; access inequalities identified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en-GB" sz="12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gridSpan="2">
                  <a:txBody>
                    <a:bodyPr/>
                    <a:lstStyle/>
                    <a:p>
                      <a:r>
                        <a:rPr lang="en-GB" sz="1600" b="0" i="0" u="none" strike="noStrike" dirty="0">
                          <a:solidFill>
                            <a:srgbClr val="000000"/>
                          </a:solidFill>
                          <a:effectLst/>
                          <a:latin typeface="+mn-lt"/>
                        </a:rPr>
                        <a:t>Local priorities agreed; access inequalities identified</a:t>
                      </a:r>
                      <a:endParaRPr lang="en-GB" sz="1200" dirty="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GB"/>
                    </a:p>
                  </a:txBody>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Targeted service improvements reviewed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Measured improvement demonstrated; sustainability priorities agreed</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08565735"/>
                  </a:ext>
                </a:extLst>
              </a:tr>
            </a:tbl>
          </a:graphicData>
        </a:graphic>
      </p:graphicFrame>
    </p:spTree>
    <p:extLst>
      <p:ext uri="{BB962C8B-B14F-4D97-AF65-F5344CB8AC3E}">
        <p14:creationId xmlns:p14="http://schemas.microsoft.com/office/powerpoint/2010/main" val="9322698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8E570-6C0C-09BF-593F-177F9A79BF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7DA8DB-5A8B-DF87-3B58-BEBF513A8E49}"/>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45A812DA-68F8-C36B-A9CD-D7D0469ABBD2}"/>
              </a:ext>
            </a:extLst>
          </p:cNvPr>
          <p:cNvGraphicFramePr>
            <a:graphicFrameLocks noGrp="1"/>
          </p:cNvGraphicFramePr>
          <p:nvPr>
            <p:ph idx="1"/>
          </p:nvPr>
        </p:nvGraphicFramePr>
        <p:xfrm>
          <a:off x="375616" y="1043096"/>
          <a:ext cx="19354462" cy="8913689"/>
        </p:xfrm>
        <a:graphic>
          <a:graphicData uri="http://schemas.openxmlformats.org/drawingml/2006/table">
            <a:tbl>
              <a:tblPr/>
              <a:tblGrid>
                <a:gridCol w="416254">
                  <a:extLst>
                    <a:ext uri="{9D8B030D-6E8A-4147-A177-3AD203B41FA5}">
                      <a16:colId xmlns:a16="http://schemas.microsoft.com/office/drawing/2014/main" val="414012851"/>
                    </a:ext>
                  </a:extLst>
                </a:gridCol>
                <a:gridCol w="1260117">
                  <a:extLst>
                    <a:ext uri="{9D8B030D-6E8A-4147-A177-3AD203B41FA5}">
                      <a16:colId xmlns:a16="http://schemas.microsoft.com/office/drawing/2014/main" val="2003408553"/>
                    </a:ext>
                  </a:extLst>
                </a:gridCol>
                <a:gridCol w="3276544">
                  <a:extLst>
                    <a:ext uri="{9D8B030D-6E8A-4147-A177-3AD203B41FA5}">
                      <a16:colId xmlns:a16="http://schemas.microsoft.com/office/drawing/2014/main" val="2246620086"/>
                    </a:ext>
                  </a:extLst>
                </a:gridCol>
                <a:gridCol w="1254437">
                  <a:extLst>
                    <a:ext uri="{9D8B030D-6E8A-4147-A177-3AD203B41FA5}">
                      <a16:colId xmlns:a16="http://schemas.microsoft.com/office/drawing/2014/main" val="3411479582"/>
                    </a:ext>
                  </a:extLst>
                </a:gridCol>
                <a:gridCol w="3165083">
                  <a:extLst>
                    <a:ext uri="{9D8B030D-6E8A-4147-A177-3AD203B41FA5}">
                      <a16:colId xmlns:a16="http://schemas.microsoft.com/office/drawing/2014/main" val="914179605"/>
                    </a:ext>
                  </a:extLst>
                </a:gridCol>
                <a:gridCol w="1295377">
                  <a:extLst>
                    <a:ext uri="{9D8B030D-6E8A-4147-A177-3AD203B41FA5}">
                      <a16:colId xmlns:a16="http://schemas.microsoft.com/office/drawing/2014/main" val="634413621"/>
                    </a:ext>
                  </a:extLst>
                </a:gridCol>
                <a:gridCol w="2362160">
                  <a:extLst>
                    <a:ext uri="{9D8B030D-6E8A-4147-A177-3AD203B41FA5}">
                      <a16:colId xmlns:a16="http://schemas.microsoft.com/office/drawing/2014/main" val="590055527"/>
                    </a:ext>
                  </a:extLst>
                </a:gridCol>
                <a:gridCol w="838186">
                  <a:extLst>
                    <a:ext uri="{9D8B030D-6E8A-4147-A177-3AD203B41FA5}">
                      <a16:colId xmlns:a16="http://schemas.microsoft.com/office/drawing/2014/main" val="2076198443"/>
                    </a:ext>
                  </a:extLst>
                </a:gridCol>
                <a:gridCol w="304795">
                  <a:extLst>
                    <a:ext uri="{9D8B030D-6E8A-4147-A177-3AD203B41FA5}">
                      <a16:colId xmlns:a16="http://schemas.microsoft.com/office/drawing/2014/main" val="3230634995"/>
                    </a:ext>
                  </a:extLst>
                </a:gridCol>
                <a:gridCol w="1832939">
                  <a:extLst>
                    <a:ext uri="{9D8B030D-6E8A-4147-A177-3AD203B41FA5}">
                      <a16:colId xmlns:a16="http://schemas.microsoft.com/office/drawing/2014/main" val="2241373065"/>
                    </a:ext>
                  </a:extLst>
                </a:gridCol>
                <a:gridCol w="1674285">
                  <a:extLst>
                    <a:ext uri="{9D8B030D-6E8A-4147-A177-3AD203B41FA5}">
                      <a16:colId xmlns:a16="http://schemas.microsoft.com/office/drawing/2014/main" val="503944953"/>
                    </a:ext>
                  </a:extLst>
                </a:gridCol>
                <a:gridCol w="1674285">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endParaRPr lang="en-GB" sz="2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6">
                  <a:txBody>
                    <a:bodyPr/>
                    <a:lstStyle/>
                    <a:p>
                      <a:r>
                        <a:rPr lang="en-GB" sz="1600" b="1" i="0" u="none" strike="noStrike" dirty="0">
                          <a:solidFill>
                            <a:schemeClr val="bg1"/>
                          </a:solidFill>
                          <a:effectLst/>
                          <a:latin typeface="Aptos Display" panose="020B0004020202020204" pitchFamily="34" charset="0"/>
                        </a:rPr>
                        <a:t>Delivery Milestones </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lnL w="12700" cmpd="sng">
                      <a:noFill/>
                      <a:prstDash val="solid"/>
                    </a:lnL>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1256583">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2">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pPr algn="ctr" rtl="0" fontAlgn="t">
                        <a:buNone/>
                      </a:pPr>
                      <a:endParaRPr lang="en-GB" dirty="0"/>
                    </a:p>
                  </a:txBody>
                  <a:tcPr marL="835" marR="835" marT="83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600" b="1" i="0" u="none" strike="noStrike" dirty="0">
                        <a:solidFill>
                          <a:schemeClr val="tx1"/>
                        </a:solidFill>
                        <a:effectLst/>
                        <a:highlight>
                          <a:srgbClr val="FFFF00"/>
                        </a:highligh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48972">
                <a:tc gridSpan="12">
                  <a:txBody>
                    <a:bodyPr/>
                    <a:lstStyle/>
                    <a:p>
                      <a:pPr algn="ctr" rtl="0" fontAlgn="ctr">
                        <a:buNone/>
                      </a:pPr>
                      <a:r>
                        <a:rPr lang="en-GB" sz="1600" b="1" i="0" u="none" strike="noStrike" dirty="0">
                          <a:solidFill>
                            <a:srgbClr val="000000"/>
                          </a:solidFill>
                          <a:effectLst/>
                          <a:latin typeface="+mn-lt"/>
                        </a:rPr>
                        <a:t>WOMENS HEALTH</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90000"/>
                      </a:schemeClr>
                    </a:solidFill>
                  </a:tcPr>
                </a:tc>
                <a:tc hMerge="1">
                  <a:txBody>
                    <a:bodyPr/>
                    <a:lstStyle/>
                    <a:p>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endParaRPr lang="en-GB"/>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T w="6350" cap="flat" cmpd="sng" algn="ctr">
                      <a:solidFill>
                        <a:schemeClr val="tx1">
                          <a:lumMod val="50000"/>
                          <a:lumOff val="50000"/>
                        </a:schemeClr>
                      </a:solidFill>
                      <a:prstDash val="solid"/>
                      <a:round/>
                      <a:headEnd type="none" w="med" len="med"/>
                      <a:tailEnd type="none" w="med" len="med"/>
                    </a:lnT>
                  </a:tcPr>
                </a:tc>
                <a:tc hMerge="1">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marL="285750" indent="-285750" algn="l" fontAlgn="ctr">
                        <a:buFont typeface="Arial" panose="020B0604020202020204" pitchFamily="34" charset="0"/>
                        <a:buChar char="•"/>
                      </a:pPr>
                      <a:endParaRPr lang="en-GB" sz="1600" b="0" i="0" u="none" strike="noStrike" dirty="0">
                        <a:solidFill>
                          <a:srgbClr val="000000"/>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68954971"/>
                  </a:ext>
                </a:extLst>
              </a:tr>
              <a:tr h="1011626">
                <a:tc rowSpan="2">
                  <a:txBody>
                    <a:bodyPr/>
                    <a:lstStyle/>
                    <a:p>
                      <a:pPr algn="ctr" rtl="0" fontAlgn="ctr">
                        <a:buNone/>
                      </a:pPr>
                      <a:r>
                        <a:rPr lang="en-GB" sz="1600" b="0" i="1" u="none" strike="noStrike" dirty="0">
                          <a:solidFill>
                            <a:srgbClr val="000000"/>
                          </a:solidFill>
                          <a:effectLst/>
                          <a:latin typeface="+mn-lt"/>
                        </a:rPr>
                        <a:t>BAU/ PERFORMANCE</a:t>
                      </a: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n-GB" sz="1600" b="1" i="0" u="none" strike="noStrike" dirty="0">
                          <a:solidFill>
                            <a:srgbClr val="000000"/>
                          </a:solidFill>
                          <a:effectLst/>
                          <a:latin typeface="+mn-lt"/>
                        </a:rPr>
                        <a:t>Sustainable Fertility Services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rtl="0" fontAlgn="t">
                        <a:buFont typeface="Arial" panose="020B0604020202020204" pitchFamily="34" charset="0"/>
                        <a:buNone/>
                      </a:pPr>
                      <a:r>
                        <a:rPr lang="en-GB" sz="1600" b="1" i="0" u="none" strike="noStrike" dirty="0">
                          <a:solidFill>
                            <a:srgbClr val="000000"/>
                          </a:solidFill>
                          <a:effectLst/>
                          <a:latin typeface="+mn-lt"/>
                        </a:rPr>
                        <a:t>Maintain robust governance and reporting processes</a:t>
                      </a:r>
                      <a:endParaRPr lang="en-GB" sz="1600" b="1" i="0" u="none" strike="noStrike" dirty="0">
                        <a:solidFill>
                          <a:srgbClr val="FFFFFF"/>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Mar-27</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ctr" rtl="0" fontAlgn="ctr">
                        <a:buNone/>
                      </a:pPr>
                      <a:r>
                        <a:rPr lang="en-GB" sz="1600" b="0" i="0" u="none" strike="noStrike" dirty="0">
                          <a:solidFill>
                            <a:srgbClr val="000000"/>
                          </a:solidFill>
                          <a:effectLst/>
                          <a:latin typeface="+mn-lt"/>
                        </a:rPr>
                        <a:t>Evidenced sustainable, safe and effective services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GB" sz="1600" b="0" i="0" u="none" strike="noStrike" dirty="0">
                          <a:solidFill>
                            <a:srgbClr val="000000"/>
                          </a:solidFill>
                          <a:effectLst/>
                          <a:latin typeface="+mn-lt"/>
                        </a:rPr>
                        <a:t>Robust governance processes maintained</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rowSpan="2">
                  <a:txBody>
                    <a:bodyPr/>
                    <a:lstStyle/>
                    <a:p>
                      <a:pPr marL="0" indent="0" algn="ctr" rtl="0" fontAlgn="ctr">
                        <a:buFont typeface="Arial" panose="020B0604020202020204" pitchFamily="34" charset="0"/>
                        <a:buNone/>
                      </a:pPr>
                      <a:r>
                        <a:rPr lang="en-GB" sz="1600" b="0" i="0" u="none" strike="noStrike" dirty="0">
                          <a:solidFill>
                            <a:srgbClr val="000000"/>
                          </a:solidFill>
                          <a:effectLst/>
                          <a:latin typeface="+mn-lt"/>
                        </a:rPr>
                        <a:t>Sustain governance process put in place and reporting through Divisional and HB processes. Deliver agreed recruitment and recovery plan</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2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rowSpan="2" gridSpan="2">
                  <a:txBody>
                    <a:bodyPr/>
                    <a:lstStyle/>
                    <a:p>
                      <a:pPr algn="ctr"/>
                      <a:r>
                        <a:rPr lang="en-GB" sz="1600" b="0" i="0" u="none" strike="noStrike" dirty="0">
                          <a:solidFill>
                            <a:srgbClr val="000000"/>
                          </a:solidFill>
                          <a:effectLst/>
                          <a:latin typeface="+mn-lt"/>
                        </a:rPr>
                        <a:t>Develop and agree Staff engagement retention and wellbeing plan </a:t>
                      </a:r>
                      <a:endParaRPr lang="en-GB" sz="1200" dirty="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hMerge="1">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2" gridSpan="2">
                  <a:txBody>
                    <a:bodyPr/>
                    <a:lstStyle/>
                    <a:p>
                      <a:pPr algn="ctr" fontAlgn="ctr">
                        <a:buNone/>
                      </a:pPr>
                      <a:r>
                        <a:rPr lang="en-GB" sz="1600" b="0" i="0" u="none" strike="noStrike" dirty="0">
                          <a:solidFill>
                            <a:srgbClr val="000000"/>
                          </a:solidFill>
                          <a:effectLst/>
                          <a:latin typeface="+mn-lt"/>
                        </a:rPr>
                        <a:t>Launch staff engagement retention and wellbeing plan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h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4588079"/>
                  </a:ext>
                </a:extLst>
              </a:tr>
              <a:tr h="2016902">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0" indent="0" algn="ctr" rtl="0" fontAlgn="ctr">
                        <a:buFont typeface="Arial" panose="020B0604020202020204" pitchFamily="34" charset="0"/>
                        <a:buNone/>
                      </a:pPr>
                      <a:r>
                        <a:rPr lang="en-GB" sz="1600" b="1" i="0" u="none" strike="noStrike" dirty="0">
                          <a:solidFill>
                            <a:srgbClr val="000000"/>
                          </a:solidFill>
                          <a:effectLst/>
                          <a:latin typeface="+mn-lt"/>
                        </a:rPr>
                        <a:t>Recruit workforce that meets the demand of the service</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Sep-26</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rtl="0" fontAlgn="ctr">
                        <a:buNone/>
                      </a:pPr>
                      <a:endParaRPr lang="en-GB" sz="1600" b="0" i="0" u="none" strike="noStrike" dirty="0">
                        <a:solidFill>
                          <a:srgbClr val="000000"/>
                        </a:solidFill>
                        <a:effectLst/>
                        <a:latin typeface="+mn-lt"/>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rtl="0" fontAlgn="ctr">
                        <a:buNone/>
                      </a:pPr>
                      <a:r>
                        <a:rPr lang="en-GB" sz="1600" b="0" i="0" u="none" strike="noStrike" dirty="0">
                          <a:solidFill>
                            <a:srgbClr val="000000"/>
                          </a:solidFill>
                          <a:effectLst/>
                          <a:latin typeface="+mn-lt"/>
                        </a:rPr>
                        <a:t>Workforce review is currently underway in line with funded contract levels</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vMerge="1">
                  <a:txBody>
                    <a:bodyPr/>
                    <a:lstStyle/>
                    <a:p>
                      <a:pPr marL="285750" indent="-285750" algn="ctr" rtl="0"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endParaRPr lang="en-GB" sz="25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gridSpan="2" vMerge="1">
                  <a:txBody>
                    <a:bodyPr/>
                    <a:lstStyle/>
                    <a:p>
                      <a:endParaRPr lang="en-GB"/>
                    </a:p>
                  </a:txBody>
                  <a:tcPr/>
                </a:tc>
                <a:tc hMerge="1" vMerge="1">
                  <a:txBody>
                    <a:bodyPr/>
                    <a:lstStyle/>
                    <a:p>
                      <a:pPr algn="ctr" fontAlgn="ctr">
                        <a:buNone/>
                      </a:pPr>
                      <a:endParaRPr lang="en-GB" sz="1600" b="0" i="0" u="none" strike="noStrike" dirty="0">
                        <a:solidFill>
                          <a:srgbClr val="000000"/>
                        </a:solidFill>
                        <a:effectLst/>
                        <a:latin typeface="+mn-lt"/>
                      </a:endParaRPr>
                    </a:p>
                  </a:txBody>
                  <a:tcPr marL="6350" marR="6350" marT="635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gridSpan="2"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662743"/>
                  </a:ext>
                </a:extLst>
              </a:tr>
              <a:tr h="4027453">
                <a:tc>
                  <a:txBody>
                    <a:bodyPr/>
                    <a:lstStyle/>
                    <a:p>
                      <a:pPr algn="ctr" rtl="0" fontAlgn="ctr">
                        <a:buNone/>
                      </a:pPr>
                      <a:r>
                        <a:rPr lang="en-GB" sz="1600" b="0" i="1" u="none" strike="noStrike" dirty="0">
                          <a:solidFill>
                            <a:srgbClr val="000000"/>
                          </a:solidFill>
                          <a:effectLst/>
                          <a:latin typeface="+mn-lt"/>
                        </a:rPr>
                        <a:t>SERVICE TRANSFORMATION</a:t>
                      </a: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GB" sz="1600" b="1" i="0" u="none" strike="noStrike" dirty="0">
                          <a:solidFill>
                            <a:srgbClr val="000000"/>
                          </a:solidFill>
                          <a:effectLst/>
                          <a:latin typeface="+mn-lt"/>
                        </a:rPr>
                        <a:t>Regional Gynae Oncology</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Establish a South Wales Gynae‑Oncology Operational Delivery Network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Q3 2026</a:t>
                      </a: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Deliver an agreed South Wales </a:t>
                      </a:r>
                      <a:r>
                        <a:rPr lang="en-GB" sz="1600" b="0" i="0" u="none" strike="noStrike" dirty="0" err="1">
                          <a:solidFill>
                            <a:srgbClr val="000000"/>
                          </a:solidFill>
                          <a:effectLst/>
                          <a:latin typeface="+mn-lt"/>
                        </a:rPr>
                        <a:t>Gynae-oncology</a:t>
                      </a:r>
                      <a:r>
                        <a:rPr lang="en-GB" sz="1600" b="0" i="0" u="none" strike="noStrike" dirty="0">
                          <a:solidFill>
                            <a:srgbClr val="000000"/>
                          </a:solidFill>
                          <a:effectLst/>
                          <a:latin typeface="+mn-lt"/>
                        </a:rPr>
                        <a:t> service  by progressing a sustainable model for Gynae Oncology across Wales in partnership with Cardiff &amp; Vale UHB</a:t>
                      </a:r>
                      <a:endParaRPr lang="en-GB" sz="1600" b="1" i="0" u="none" strike="noStrike" dirty="0">
                        <a:solidFill>
                          <a:srgbClr val="000000"/>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Operational meeting held with colleagues from SBUHB and </a:t>
                      </a:r>
                      <a:r>
                        <a:rPr lang="en-GB" sz="1600" b="0" i="0" u="none" strike="noStrike" dirty="0" err="1">
                          <a:solidFill>
                            <a:srgbClr val="000000"/>
                          </a:solidFill>
                          <a:effectLst/>
                          <a:latin typeface="+mn-lt"/>
                        </a:rPr>
                        <a:t>C&amp;VUHB</a:t>
                      </a:r>
                      <a:r>
                        <a:rPr lang="en-GB" sz="1600" b="0" i="0" u="none" strike="noStrike" dirty="0">
                          <a:solidFill>
                            <a:srgbClr val="000000"/>
                          </a:solidFill>
                          <a:effectLst/>
                          <a:latin typeface="+mn-lt"/>
                        </a:rPr>
                        <a:t> on 15th June 2026 with aim to discuss operational plans and risks. Wider MDT meeting planned.</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a:txBody>
                    <a:bodyPr/>
                    <a:lstStyle/>
                    <a:p>
                      <a:pPr marL="285750" indent="-285750" algn="ctr" fontAlgn="ctr">
                        <a:buFont typeface="Arial" panose="020B0604020202020204" pitchFamily="34" charset="0"/>
                        <a:buChar char="•"/>
                      </a:pPr>
                      <a:r>
                        <a:rPr lang="en-GB" sz="1600" b="0" i="0" u="none" strike="noStrike" dirty="0">
                          <a:solidFill>
                            <a:srgbClr val="000000"/>
                          </a:solidFill>
                          <a:effectLst/>
                          <a:latin typeface="+mn-lt"/>
                        </a:rPr>
                        <a:t>Establish Workforce workstream and deliver co-designed recommendations</a:t>
                      </a:r>
                    </a:p>
                    <a:p>
                      <a:pPr marL="285750" indent="-285750" algn="ctr" fontAlgn="ctr">
                        <a:buFont typeface="Arial" panose="020B0604020202020204" pitchFamily="34" charset="0"/>
                        <a:buChar char="•"/>
                      </a:pPr>
                      <a:r>
                        <a:rPr lang="en-GB" sz="1600" b="0" i="0" u="none" strike="noStrike" dirty="0">
                          <a:solidFill>
                            <a:srgbClr val="000000"/>
                          </a:solidFill>
                          <a:effectLst/>
                          <a:latin typeface="+mn-lt"/>
                        </a:rPr>
                        <a:t>Operational Meeting planned for Monday 15th of June with key colleagues in SBUHB &amp; </a:t>
                      </a:r>
                      <a:r>
                        <a:rPr lang="en-GB" sz="1600" b="0" i="0" u="none" strike="noStrike" dirty="0" err="1">
                          <a:solidFill>
                            <a:srgbClr val="000000"/>
                          </a:solidFill>
                          <a:effectLst/>
                          <a:latin typeface="+mn-lt"/>
                        </a:rPr>
                        <a:t>C&amp;V</a:t>
                      </a:r>
                      <a:r>
                        <a:rPr lang="en-GB" sz="1600" b="0" i="0" u="none" strike="noStrike" dirty="0">
                          <a:solidFill>
                            <a:srgbClr val="000000"/>
                          </a:solidFill>
                          <a:effectLst/>
                          <a:latin typeface="+mn-lt"/>
                        </a:rPr>
                        <a:t>. The aim of this meeting is to discuss operational plans/risks </a:t>
                      </a:r>
                    </a:p>
                    <a:p>
                      <a:pPr marL="285750" indent="-285750" algn="ctr" fontAlgn="ctr">
                        <a:buFont typeface="Arial" panose="020B0604020202020204" pitchFamily="34" charset="0"/>
                        <a:buChar char="•"/>
                      </a:pPr>
                      <a:r>
                        <a:rPr lang="en-GB" sz="1600" b="0" i="0" u="none" strike="noStrike" dirty="0">
                          <a:solidFill>
                            <a:srgbClr val="000000"/>
                          </a:solidFill>
                          <a:effectLst/>
                          <a:latin typeface="+mn-lt"/>
                        </a:rPr>
                        <a:t>Wider MDT Meeting planned at the end of June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gridSpan="2">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Clinical workshop being planned to agree specialist MDT arrangements and processes </a:t>
                      </a:r>
                      <a:endParaRPr lang="en-GB" sz="10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marL="285750" indent="-285750" algn="ctr" fontAlgn="ctr">
                        <a:buFont typeface="Arial" panose="020B0604020202020204" pitchFamily="34" charset="0"/>
                        <a:buChar char="•"/>
                      </a:pPr>
                      <a:r>
                        <a:rPr lang="en-GB" sz="1600" b="0" i="0" u="none" strike="noStrike" dirty="0">
                          <a:solidFill>
                            <a:srgbClr val="000000"/>
                          </a:solidFill>
                          <a:effectLst/>
                          <a:latin typeface="+mn-lt"/>
                        </a:rPr>
                        <a:t>Clinical workshop being planned to agree specialist MDT arrangements and processes </a:t>
                      </a:r>
                    </a:p>
                  </a:txBody>
                  <a:tcPr marL="6351" marR="6351" marT="6351" marB="0" anchor="ct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Options paper to be developed for shared HIPEC pathway to ensure consistency of access between both surgical centres</a:t>
                      </a:r>
                      <a:br>
                        <a:rPr lang="en-GB" sz="1600" b="0" i="0" u="none" strike="noStrike" dirty="0">
                          <a:solidFill>
                            <a:srgbClr val="000000"/>
                          </a:solidFill>
                          <a:effectLst/>
                          <a:latin typeface="+mn-lt"/>
                        </a:rPr>
                      </a:b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Network Launch Plan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973890487"/>
                  </a:ext>
                </a:extLst>
              </a:tr>
            </a:tbl>
          </a:graphicData>
        </a:graphic>
      </p:graphicFrame>
    </p:spTree>
    <p:extLst>
      <p:ext uri="{BB962C8B-B14F-4D97-AF65-F5344CB8AC3E}">
        <p14:creationId xmlns:p14="http://schemas.microsoft.com/office/powerpoint/2010/main" val="2020049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A9324-6EFD-1F10-FBDE-B8B868503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940E7-F0AC-A301-1AC6-F01F51524E1A}"/>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 UEC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5" name="Table 4">
            <a:extLst>
              <a:ext uri="{FF2B5EF4-FFF2-40B4-BE49-F238E27FC236}">
                <a16:creationId xmlns:a16="http://schemas.microsoft.com/office/drawing/2014/main" id="{EDF26B2F-1E12-8C13-1FD6-AB7CF7CA1797}"/>
              </a:ext>
            </a:extLst>
          </p:cNvPr>
          <p:cNvGraphicFramePr>
            <a:graphicFrameLocks noGrp="1"/>
          </p:cNvGraphicFramePr>
          <p:nvPr/>
        </p:nvGraphicFramePr>
        <p:xfrm>
          <a:off x="604551" y="930318"/>
          <a:ext cx="19278432" cy="8900735"/>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5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493548">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3</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2600" dirty="0">
                          <a:latin typeface="Aptos" panose="020B0004020202020204" pitchFamily="34" charset="0"/>
                          <a:cs typeface="Arial" panose="020B0604020202020204" pitchFamily="34" charset="0"/>
                        </a:rPr>
                        <a:t>6</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15</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16</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18</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2600" dirty="0">
                          <a:latin typeface="Aptos" panose="020B0004020202020204" pitchFamily="34" charset="0"/>
                          <a:cs typeface="Arial" panose="020B0604020202020204" pitchFamily="34" charset="0"/>
                        </a:rPr>
                        <a:t>22</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403256">
                <a:tc gridSpan="6">
                  <a:txBody>
                    <a:bodyPr/>
                    <a:lstStyle/>
                    <a:p>
                      <a:r>
                        <a:rPr lang="en-GB" sz="1600" b="1" dirty="0">
                          <a:solidFill>
                            <a:schemeClr val="bg1"/>
                          </a:solidFill>
                          <a:latin typeface="Aptos" panose="020B0004020202020204" pitchFamily="34" charset="0"/>
                          <a:cs typeface="Arial" panose="020B0604020202020204" pitchFamily="34" charset="0"/>
                        </a:rPr>
                        <a:t>Achievements</a:t>
                      </a:r>
                      <a:r>
                        <a:rPr lang="en-GB" sz="1600" dirty="0">
                          <a:solidFill>
                            <a:schemeClr val="bg1"/>
                          </a:solidFill>
                          <a:latin typeface="Aptos" panose="020B0004020202020204" pitchFamily="34" charset="0"/>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1600" b="1" dirty="0">
                          <a:solidFill>
                            <a:schemeClr val="bg1"/>
                          </a:solidFill>
                          <a:latin typeface="Aptos" panose="020B0004020202020204" pitchFamily="34" charset="0"/>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7631005">
                <a:tc gridSpan="6">
                  <a:txBody>
                    <a:bodyPr/>
                    <a:lstStyle/>
                    <a:p>
                      <a:pPr marL="457200" indent="-457200">
                        <a:buFont typeface="Arial" panose="020B0604020202020204" pitchFamily="34" charset="0"/>
                        <a:buChar cha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mn-cs"/>
                        </a:rPr>
                        <a:t>Handover 45 action plan developed and in process of implementation – this in conjunction with WAST</a:t>
                      </a:r>
                    </a:p>
                    <a:p>
                      <a:pPr marL="457200" indent="-457200">
                        <a:buFont typeface="Arial" panose="020B0604020202020204" pitchFamily="34" charset="0"/>
                        <a:buChar cha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mn-cs"/>
                        </a:rPr>
                        <a:t>Transfer of Contact First GP to SPOA to provide additional resource for anticipated increased call volumes </a:t>
                      </a:r>
                    </a:p>
                    <a:p>
                      <a:pPr marL="457200" indent="-457200">
                        <a:buFont typeface="Arial" panose="020B0604020202020204" pitchFamily="34" charset="0"/>
                        <a:buChar cha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mn-cs"/>
                        </a:rPr>
                        <a:t>Clinical Conversation  before Conveyance (CCBC) trialled for care homes</a:t>
                      </a:r>
                    </a:p>
                    <a:p>
                      <a:pPr marL="457200" indent="-457200">
                        <a:buFont typeface="Arial" panose="020B0604020202020204" pitchFamily="34" charset="0"/>
                        <a:buChar cha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mn-cs"/>
                        </a:rPr>
                        <a:t>CCBC implemented for all ‘non-urgent’ calls to increase admission avoidance opportunities (requires outward referral pathways from SPOA) – to support H45</a:t>
                      </a:r>
                    </a:p>
                    <a:p>
                      <a:pPr marL="457200" indent="-457200">
                        <a:buFont typeface="Arial" panose="020B0604020202020204" pitchFamily="34" charset="0"/>
                        <a:buChar cha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mn-cs"/>
                        </a:rPr>
                        <a:t>PDSA improvement activity at front door(s) – ED, AMU, OPAU</a:t>
                      </a:r>
                    </a:p>
                    <a:p>
                      <a:pPr marL="457200" indent="-457200">
                        <a:buFont typeface="Arial" panose="020B0604020202020204" pitchFamily="34" charset="0"/>
                        <a:buChar cha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mn-cs"/>
                        </a:rPr>
                        <a:t>Optimal Hospital Flow framework rolled out/ trialled with 3 wards – positive performance to date namely:</a:t>
                      </a:r>
                    </a:p>
                    <a:p>
                      <a:pPr marL="734446" lvl="1" indent="-457200">
                        <a:buFont typeface="Arial" panose="020B0604020202020204" pitchFamily="34" charset="0"/>
                        <a:buChar char="•"/>
                      </a:pPr>
                      <a:r>
                        <a:rPr kumimoji="0" lang="en-GB" sz="2000" b="0" i="0" u="none" strike="noStrike" kern="1200" cap="none" spc="0" normalizeH="0" baseline="0" dirty="0">
                          <a:ln>
                            <a:noFill/>
                          </a:ln>
                          <a:solidFill>
                            <a:schemeClr val="tx1"/>
                          </a:solidFill>
                          <a:effectLst/>
                          <a:uLnTx/>
                          <a:uFillTx/>
                          <a:latin typeface="Aptos" panose="020B0004020202020204" pitchFamily="34" charset="0"/>
                          <a:ea typeface="+mn-ea"/>
                          <a:cs typeface="+mn-cs"/>
                        </a:rPr>
                        <a:t>(1) Weekend discharge rates increased from 12% to 27% on pilot wards. (2) Reduction in medically delayed patients. (3) Better use of Red-to-Green processes. (4) Improvements appearing sustained. </a:t>
                      </a:r>
                    </a:p>
                    <a:p>
                      <a:pPr marL="0" indent="0">
                        <a:buFont typeface="Arial" panose="020B0604020202020204" pitchFamily="34" charset="0"/>
                        <a:buNone/>
                      </a:pPr>
                      <a:endParaRPr lang="en-GB" sz="2000" dirty="0">
                        <a:solidFill>
                          <a:srgbClr val="FF0000"/>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No confirmation of any improvement budget for UEC activity (any improvements reliant on no cost ‘sweating of existing assets’)</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Challenges re; capacity of outward referral pathways from SPOA back to the community</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No confirmation post-July 26 of existing improvement resource being in post to drive sustainable change (QI matron &amp; Optimal Hospital Flow roles)</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Commissioned falls vehicle to end moving into Q2 (cessation of funding)</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Cessation of Frequent Attenders Service moving into 26/ 27 F/Y – no available resource to continue </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Reliance on major system change: success depends on full adoption of SPOA + push-flow model + Frailty Model</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Workforce reallocation risk: shifting staff/funding (primary care → UEC) may not be achieved or sustained</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Flow dependency risk: plan requires sustained improvements in discharge and bed turnover, including flow of the high numbers of clinically optimised patients</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Capacity mismatch: non-acute sites must absorb additional demand (accept overcapacity)</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Delivery timing risk: multiple enablers unlikely to be fully in place before July to start H45 trajectory</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Operational discipline risk: relies on consistent execution (quotas, ringfencing, SOP adherence)</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Interdependency risk: failure of any one element (SPOA, discharge, transfers) undermines whole plan</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Aptos" panose="020B0004020202020204" pitchFamily="34" charset="0"/>
                          <a:cs typeface="Arial" panose="020B0604020202020204" pitchFamily="34" charset="0"/>
                        </a:rPr>
                        <a:t>Bottom line: delivery risk is high due to complexity, scale of change, and tight timeline</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dirty="0"/>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7526659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CBD56-F250-1945-1161-A3DBF5CD7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8D27B-FDFA-F2F7-A1BD-CCD6C61FD7B9}"/>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3EA152C7-4D85-77A5-BD57-78FF62A4A4C2}"/>
              </a:ext>
            </a:extLst>
          </p:cNvPr>
          <p:cNvGraphicFramePr>
            <a:graphicFrameLocks noGrp="1"/>
          </p:cNvGraphicFramePr>
          <p:nvPr>
            <p:ph idx="1"/>
          </p:nvPr>
        </p:nvGraphicFramePr>
        <p:xfrm>
          <a:off x="375615" y="1043094"/>
          <a:ext cx="19287661" cy="9927830"/>
        </p:xfrm>
        <a:graphic>
          <a:graphicData uri="http://schemas.openxmlformats.org/drawingml/2006/table">
            <a:tbl>
              <a:tblPr/>
              <a:tblGrid>
                <a:gridCol w="416254">
                  <a:extLst>
                    <a:ext uri="{9D8B030D-6E8A-4147-A177-3AD203B41FA5}">
                      <a16:colId xmlns:a16="http://schemas.microsoft.com/office/drawing/2014/main" val="414012851"/>
                    </a:ext>
                  </a:extLst>
                </a:gridCol>
                <a:gridCol w="1260117">
                  <a:extLst>
                    <a:ext uri="{9D8B030D-6E8A-4147-A177-3AD203B41FA5}">
                      <a16:colId xmlns:a16="http://schemas.microsoft.com/office/drawing/2014/main" val="2003408553"/>
                    </a:ext>
                  </a:extLst>
                </a:gridCol>
                <a:gridCol w="2613256">
                  <a:extLst>
                    <a:ext uri="{9D8B030D-6E8A-4147-A177-3AD203B41FA5}">
                      <a16:colId xmlns:a16="http://schemas.microsoft.com/office/drawing/2014/main" val="2246620086"/>
                    </a:ext>
                  </a:extLst>
                </a:gridCol>
                <a:gridCol w="1240875">
                  <a:extLst>
                    <a:ext uri="{9D8B030D-6E8A-4147-A177-3AD203B41FA5}">
                      <a16:colId xmlns:a16="http://schemas.microsoft.com/office/drawing/2014/main" val="8389879"/>
                    </a:ext>
                  </a:extLst>
                </a:gridCol>
                <a:gridCol w="3412874">
                  <a:extLst>
                    <a:ext uri="{9D8B030D-6E8A-4147-A177-3AD203B41FA5}">
                      <a16:colId xmlns:a16="http://schemas.microsoft.com/office/drawing/2014/main" val="2867884002"/>
                    </a:ext>
                  </a:extLst>
                </a:gridCol>
                <a:gridCol w="1724433">
                  <a:extLst>
                    <a:ext uri="{9D8B030D-6E8A-4147-A177-3AD203B41FA5}">
                      <a16:colId xmlns:a16="http://schemas.microsoft.com/office/drawing/2014/main" val="275196784"/>
                    </a:ext>
                  </a:extLst>
                </a:gridCol>
                <a:gridCol w="612832">
                  <a:extLst>
                    <a:ext uri="{9D8B030D-6E8A-4147-A177-3AD203B41FA5}">
                      <a16:colId xmlns:a16="http://schemas.microsoft.com/office/drawing/2014/main" val="590055527"/>
                    </a:ext>
                  </a:extLst>
                </a:gridCol>
                <a:gridCol w="1749328">
                  <a:extLst>
                    <a:ext uri="{9D8B030D-6E8A-4147-A177-3AD203B41FA5}">
                      <a16:colId xmlns:a16="http://schemas.microsoft.com/office/drawing/2014/main" val="1204816287"/>
                    </a:ext>
                  </a:extLst>
                </a:gridCol>
                <a:gridCol w="1500811">
                  <a:extLst>
                    <a:ext uri="{9D8B030D-6E8A-4147-A177-3AD203B41FA5}">
                      <a16:colId xmlns:a16="http://schemas.microsoft.com/office/drawing/2014/main" val="2076198443"/>
                    </a:ext>
                  </a:extLst>
                </a:gridCol>
                <a:gridCol w="1475108">
                  <a:extLst>
                    <a:ext uri="{9D8B030D-6E8A-4147-A177-3AD203B41FA5}">
                      <a16:colId xmlns:a16="http://schemas.microsoft.com/office/drawing/2014/main" val="624316986"/>
                    </a:ext>
                  </a:extLst>
                </a:gridCol>
                <a:gridCol w="1674285">
                  <a:extLst>
                    <a:ext uri="{9D8B030D-6E8A-4147-A177-3AD203B41FA5}">
                      <a16:colId xmlns:a16="http://schemas.microsoft.com/office/drawing/2014/main" val="503944953"/>
                    </a:ext>
                  </a:extLst>
                </a:gridCol>
                <a:gridCol w="1607488">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6">
                  <a:txBody>
                    <a:bodyPr/>
                    <a:lstStyle/>
                    <a:p>
                      <a:r>
                        <a:rPr lang="en-GB" sz="1600" b="1" i="0" u="none" strike="noStrike" dirty="0">
                          <a:solidFill>
                            <a:srgbClr val="FFFFFF"/>
                          </a:solidFill>
                          <a:effectLst/>
                          <a:latin typeface="Aptos Display" panose="020B0004020202020204" pitchFamily="34" charset="0"/>
                        </a:rPr>
                        <a:t>Delivery Milestones </a:t>
                      </a:r>
                      <a:endParaRPr lang="en-GB" sz="1200" dirty="0"/>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lnL w="12700" cap="flat" cmpd="sng" algn="ctr">
                      <a:solidFill>
                        <a:schemeClr val="bg1">
                          <a:lumMod val="75000"/>
                        </a:schemeClr>
                      </a:solidFill>
                      <a:prstDash val="solid"/>
                      <a:round/>
                      <a:headEnd type="none" w="med" len="med"/>
                      <a:tailEnd type="none" w="med" len="med"/>
                    </a:lnL>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754791">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gridSpan="2">
                  <a:txBody>
                    <a:bodyPr/>
                    <a:lstStyle/>
                    <a:p>
                      <a:pPr algn="ctr"/>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pPr algn="ctr"/>
                      <a:endParaRPr lang="en-GB" sz="700" dirty="0">
                        <a:solidFill>
                          <a:schemeClr val="bg1"/>
                        </a:solidFill>
                      </a:endParaRPr>
                    </a:p>
                  </a:txBody>
                  <a:tcPr marL="506" marR="506" marT="506"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600" b="1" i="0" u="none" strike="noStrike" dirty="0">
                        <a:solidFill>
                          <a:schemeClr val="tx1"/>
                        </a:solidFill>
                        <a:effectLst/>
                        <a:highlight>
                          <a:srgbClr val="FFFF00"/>
                        </a:highligh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20621">
                <a:tc gridSpan="12">
                  <a:txBody>
                    <a:bodyPr/>
                    <a:lstStyle/>
                    <a:p>
                      <a:pPr algn="ctr" rtl="0" fontAlgn="ctr">
                        <a:buNone/>
                      </a:pPr>
                      <a:r>
                        <a:rPr lang="en-GB" sz="1600" b="1" i="1" u="none" strike="noStrike" dirty="0">
                          <a:solidFill>
                            <a:srgbClr val="000000"/>
                          </a:solidFill>
                          <a:effectLst/>
                          <a:latin typeface="+mn-lt"/>
                        </a:rPr>
                        <a:t>CYP</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90000"/>
                      </a:schemeClr>
                    </a:solidFill>
                  </a:tcPr>
                </a:tc>
                <a:tc hMerge="1">
                  <a:txBody>
                    <a:bodyPr/>
                    <a:lstStyle/>
                    <a:p>
                      <a:pPr algn="ctr" rtl="0" fontAlgn="ctr">
                        <a:buNone/>
                      </a:pPr>
                      <a:endParaRPr lang="en-GB" sz="1600" b="1"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hMerge="1">
                  <a:txBody>
                    <a:bodyPr/>
                    <a:lstStyle/>
                    <a:p>
                      <a:pPr marL="285750" indent="-285750" algn="ctr" fontAlgn="ctr">
                        <a:buFont typeface="Arial" panose="020B0604020202020204" pitchFamily="34" charset="0"/>
                        <a:buChar char="•"/>
                      </a:pPr>
                      <a:endParaRPr lang="en-GB" sz="1600" b="1"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tc>
                <a:tc hMerge="1">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12700" cap="flat" cmpd="sng" algn="ctr">
                      <a:solidFill>
                        <a:schemeClr val="bg1">
                          <a:lumMod val="75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sz="1600" dirty="0">
                        <a:latin typeface="+mn-lt"/>
                      </a:endParaRPr>
                    </a:p>
                  </a:txBody>
                  <a:tcPr marL="6350" marR="6350" marT="635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hMerge="1">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68441453"/>
                  </a:ext>
                </a:extLst>
              </a:tr>
              <a:tr h="1262945">
                <a:tc rowSpan="7">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0" i="1" u="none" strike="noStrike" dirty="0">
                          <a:solidFill>
                            <a:srgbClr val="000000"/>
                          </a:solidFill>
                          <a:effectLst/>
                          <a:latin typeface="+mn-lt"/>
                        </a:rPr>
                        <a:t>SERVICE TRANSFORMATION</a:t>
                      </a: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gn="ctr" rtl="0" fontAlgn="ctr">
                        <a:buNone/>
                      </a:pPr>
                      <a:r>
                        <a:rPr lang="en-GB" sz="1600" b="1" i="0" u="none" strike="noStrike" dirty="0">
                          <a:solidFill>
                            <a:srgbClr val="000000"/>
                          </a:solidFill>
                          <a:effectLst/>
                          <a:latin typeface="+mn-lt"/>
                        </a:rPr>
                        <a:t>Develop a Children &amp; Young Peoples and Babies Plan</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gn="ctr" fontAlgn="ctr">
                        <a:buNone/>
                      </a:pPr>
                      <a:r>
                        <a:rPr lang="en-GB" sz="1600" b="0" i="0" u="none" strike="noStrike" dirty="0">
                          <a:solidFill>
                            <a:srgbClr val="000000"/>
                          </a:solidFill>
                          <a:effectLst/>
                          <a:latin typeface="+mn-lt"/>
                        </a:rPr>
                        <a:t>Develop a CYP Plan, setting out the strategic vision and objectives for Children &amp; Young People’s Care</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a:solidFill>
                            <a:srgbClr val="000000"/>
                          </a:solidFill>
                          <a:effectLst/>
                          <a:latin typeface="+mn-lt"/>
                        </a:rPr>
                        <a:t>Mar-27</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231F20"/>
                          </a:solidFill>
                          <a:effectLst/>
                          <a:latin typeface="+mn-lt"/>
                        </a:rPr>
                        <a:t>More integrated, efficient, and equitable care that improves outcomes and experiences for children, young people, and their families.</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ctr" fontAlgn="ctr">
                        <a:buNone/>
                      </a:pPr>
                      <a:r>
                        <a:rPr lang="en-GB" sz="1600" b="0" i="0" u="none" strike="noStrike">
                          <a:solidFill>
                            <a:srgbClr val="000000"/>
                          </a:solidFill>
                          <a:effectLst/>
                          <a:latin typeface="+mn-lt"/>
                        </a:rPr>
                        <a:t>Inaugural and second Board meetings held during qtr 1. CYP Steering Group first meeting also held on 24/6/26</a:t>
                      </a: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hMerge="1">
                  <a:txBody>
                    <a:bodyPr/>
                    <a:lstStyle/>
                    <a:p>
                      <a:pPr marL="0" indent="0" algn="ctr" fontAlgn="ctr">
                        <a:buFont typeface="Arial" panose="020B0604020202020204" pitchFamily="34" charset="0"/>
                        <a:buNone/>
                      </a:pPr>
                      <a:r>
                        <a:rPr lang="en-GB" sz="1000" b="0" i="0" u="none" strike="noStrike" dirty="0">
                          <a:solidFill>
                            <a:srgbClr val="000000"/>
                          </a:solidFill>
                          <a:effectLst/>
                          <a:latin typeface="+mn-lt"/>
                        </a:rPr>
                        <a:t>Implement inaugural Babies, Women's and Children's Care Board 27/4/26</a:t>
                      </a:r>
                    </a:p>
                  </a:txBody>
                  <a:tcPr marL="3851" marR="3851" marT="38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a:solidFill>
                            <a:srgbClr val="000000"/>
                          </a:solidFill>
                          <a:effectLst/>
                          <a:latin typeface="+mn-lt"/>
                        </a:rPr>
                        <a:t>Implement inaugural Babies, Women's and Children's Care Board 27/4/26</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Establishment of a CYP Steering Group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kumimoji="0" lang="en-GB" sz="1600" b="0" i="0" u="none" strike="noStrike" kern="1200" cap="none" spc="0" normalizeH="0" baseline="0" noProof="0" dirty="0">
                          <a:ln>
                            <a:noFill/>
                          </a:ln>
                          <a:solidFill>
                            <a:schemeClr val="tx1"/>
                          </a:solidFill>
                          <a:effectLst/>
                          <a:uLnTx/>
                          <a:uFillTx/>
                          <a:latin typeface="+mn-lt"/>
                          <a:ea typeface="+mn-ea"/>
                          <a:cs typeface="+mn-cs"/>
                        </a:rPr>
                        <a:t>Workshops to be held to inform development of CYP Plan</a:t>
                      </a:r>
                      <a:endParaRPr lang="en-GB" sz="1600" b="0" i="0" u="none" strike="noStrike" dirty="0">
                        <a:solidFill>
                          <a:schemeClr val="tx1"/>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Workshop to be held to inform development of CYP plan</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93927970"/>
                  </a:ext>
                </a:extLst>
              </a:tr>
              <a:tr h="1262945">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6">
                  <a:txBody>
                    <a:bodyPr/>
                    <a:lstStyle/>
                    <a:p>
                      <a:pPr algn="ctr" fontAlgn="ctr">
                        <a:buNone/>
                      </a:pPr>
                      <a:r>
                        <a:rPr lang="en-GB" sz="1600" b="1" i="0" u="none" strike="noStrike">
                          <a:solidFill>
                            <a:srgbClr val="000000"/>
                          </a:solidFill>
                          <a:effectLst/>
                          <a:latin typeface="+mn-lt"/>
                        </a:rPr>
                        <a:t>Regional CYP Programmes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gn="ctr" fontAlgn="ctr">
                        <a:buNone/>
                      </a:pPr>
                      <a:r>
                        <a:rPr lang="en-GB" sz="1600" b="0" i="0" u="none" strike="noStrike" dirty="0">
                          <a:solidFill>
                            <a:srgbClr val="000000"/>
                          </a:solidFill>
                          <a:effectLst/>
                          <a:latin typeface="+mn-lt"/>
                        </a:rPr>
                        <a:t>WG: ND Service Improvement Programme including accommodation improvements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6">
                  <a:txBody>
                    <a:bodyPr/>
                    <a:lstStyle/>
                    <a:p>
                      <a:pPr algn="ctr" fontAlgn="ctr">
                        <a:buNone/>
                      </a:pPr>
                      <a:r>
                        <a:rPr lang="en-GB" sz="1600" b="0" i="0" u="none" strike="noStrike" dirty="0">
                          <a:solidFill>
                            <a:srgbClr val="231F20"/>
                          </a:solidFill>
                          <a:effectLst/>
                          <a:latin typeface="+mn-lt"/>
                        </a:rPr>
                        <a:t>More coordinated use of resources and delivering better, more sustainable outcomes for children and their families across the region.</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ctr" fontAlgn="ctr">
                        <a:buNone/>
                      </a:pPr>
                      <a:r>
                        <a:rPr lang="en-GB" sz="1600" b="0" i="0" u="none" strike="noStrike">
                          <a:solidFill>
                            <a:srgbClr val="000000"/>
                          </a:solidFill>
                          <a:effectLst/>
                          <a:latin typeface="+mn-lt"/>
                        </a:rPr>
                        <a:t>Maintained no patients waiting over 156 weeks as per agreed target</a:t>
                      </a: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hMerge="1">
                  <a:txBody>
                    <a:bodyPr/>
                    <a:lstStyle/>
                    <a:p>
                      <a:pPr marL="0" indent="0" algn="ctr" fontAlgn="ctr">
                        <a:buFont typeface="Arial" panose="020B0604020202020204" pitchFamily="34" charset="0"/>
                        <a:buNone/>
                      </a:pPr>
                      <a:r>
                        <a:rPr lang="en-GB" sz="1000" b="0" i="0" u="none" strike="noStrike" dirty="0">
                          <a:solidFill>
                            <a:srgbClr val="000000"/>
                          </a:solidFill>
                          <a:effectLst/>
                          <a:latin typeface="+mn-lt"/>
                        </a:rPr>
                        <a:t>Commencement of procurement process to invest NDIP funding allocation </a:t>
                      </a:r>
                    </a:p>
                  </a:txBody>
                  <a:tcPr marL="3851" marR="3851" marT="38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a:solidFill>
                            <a:srgbClr val="000000"/>
                          </a:solidFill>
                          <a:effectLst/>
                          <a:latin typeface="+mn-lt"/>
                        </a:rPr>
                        <a:t>Commencement of procurement process to invest NDIP funding allocation </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indent="0" algn="ctr" fontAlgn="ctr">
                        <a:buFont typeface="Arial" panose="020B0604020202020204" pitchFamily="34" charset="0"/>
                        <a:buNone/>
                      </a:pPr>
                      <a:r>
                        <a:rPr lang="en-GB" sz="1600" b="0" i="0" u="none" strike="noStrike" kern="1200" noProof="0" dirty="0">
                          <a:solidFill>
                            <a:srgbClr val="000000"/>
                          </a:solidFill>
                          <a:effectLst/>
                          <a:latin typeface="+mn-lt"/>
                          <a:ea typeface="+mn-ea"/>
                          <a:cs typeface="+mn-cs"/>
                        </a:rPr>
                        <a:t>Continue with procurement process</a:t>
                      </a:r>
                      <a:endParaRPr lang="en-GB" sz="1600" b="0" i="0" u="none" strike="noStrike" kern="1200" dirty="0">
                        <a:solidFill>
                          <a:srgbClr val="000000"/>
                        </a:solidFill>
                        <a:effectLst/>
                        <a:latin typeface="+mn-lt"/>
                        <a:ea typeface="+mn-ea"/>
                        <a:cs typeface="+mn-cs"/>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kern="1200" noProof="0" dirty="0">
                          <a:solidFill>
                            <a:srgbClr val="000000"/>
                          </a:solidFill>
                          <a:effectLst/>
                          <a:latin typeface="+mn-lt"/>
                          <a:ea typeface="+mn-ea"/>
                          <a:cs typeface="+mn-cs"/>
                        </a:rPr>
                        <a:t>Commence outsourcing</a:t>
                      </a:r>
                      <a:endParaRPr lang="en-GB" sz="1600" b="0" i="0" u="none" strike="noStrike" kern="1200" dirty="0">
                        <a:solidFill>
                          <a:srgbClr val="000000"/>
                        </a:solidFill>
                        <a:effectLst/>
                        <a:latin typeface="+mn-lt"/>
                        <a:ea typeface="+mn-ea"/>
                        <a:cs typeface="+mn-cs"/>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kern="1200" noProof="0" dirty="0">
                          <a:solidFill>
                            <a:srgbClr val="000000"/>
                          </a:solidFill>
                          <a:effectLst/>
                          <a:latin typeface="+mn-lt"/>
                          <a:ea typeface="+mn-ea"/>
                          <a:cs typeface="+mn-cs"/>
                        </a:rPr>
                        <a:t>Conclude outsourcing </a:t>
                      </a:r>
                      <a:endParaRPr lang="en-GB" sz="1600" b="0" i="0" u="none" strike="noStrike" kern="1200" dirty="0">
                        <a:solidFill>
                          <a:srgbClr val="000000"/>
                        </a:solidFill>
                        <a:effectLst/>
                        <a:latin typeface="+mn-lt"/>
                        <a:ea typeface="+mn-ea"/>
                        <a:cs typeface="+mn-cs"/>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404215"/>
                  </a:ext>
                </a:extLst>
              </a:tr>
              <a:tr h="2457877">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ctr" fontAlgn="ctr">
                        <a:buNone/>
                      </a:pPr>
                      <a:r>
                        <a:rPr lang="en-GB" sz="1600" b="0" i="0" u="none" strike="noStrike">
                          <a:solidFill>
                            <a:srgbClr val="000000"/>
                          </a:solidFill>
                          <a:effectLst/>
                          <a:latin typeface="+mn-lt"/>
                        </a:rPr>
                        <a:t>WG:  HCW2</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buNone/>
                      </a:pPr>
                      <a:endParaRPr lang="en-GB" sz="1000" b="0" i="0" u="none" strike="noStrike">
                        <a:solidFill>
                          <a:srgbClr val="000000"/>
                        </a:solidFill>
                        <a:effectLst/>
                        <a:latin typeface="+mn-lt"/>
                      </a:endParaRP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gridSpan="2">
                  <a:txBody>
                    <a:bodyPr/>
                    <a:lstStyle/>
                    <a:p>
                      <a:r>
                        <a:rPr lang="en-GB" sz="1600" b="0" i="0" u="none" strike="noStrike" kern="1200">
                          <a:solidFill>
                            <a:srgbClr val="231F20"/>
                          </a:solidFill>
                          <a:effectLst/>
                          <a:latin typeface="+mn-lt"/>
                          <a:ea typeface="+mn-ea"/>
                          <a:cs typeface="+mn-cs"/>
                        </a:rPr>
                        <a:t>Await WG sign-off of  CYP Transfer of Care from Health Visiting to School Nursing pathway</a:t>
                      </a:r>
                      <a:endParaRPr lang="en-GB" sz="300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hMerge="1">
                  <a:txBody>
                    <a:bodyPr/>
                    <a:lstStyle/>
                    <a:p>
                      <a:pPr marL="285750" indent="-285750" algn="ctr" fontAlgn="ctr">
                        <a:buFont typeface="Arial" panose="020B0604020202020204" pitchFamily="34" charset="0"/>
                        <a:buChar char="•"/>
                      </a:pPr>
                      <a:endParaRPr lang="en-GB" sz="1000" b="0" i="0" u="none" strike="noStrike" dirty="0">
                        <a:solidFill>
                          <a:srgbClr val="000000"/>
                        </a:solidFill>
                        <a:effectLst/>
                        <a:latin typeface="+mn-lt"/>
                      </a:endParaRPr>
                    </a:p>
                  </a:txBody>
                  <a:tcPr marL="3851" marR="3851" marT="38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GB" sz="1600" dirty="0">
                          <a:latin typeface="+mn-lt"/>
                        </a:rPr>
                        <a:t>Welsh Government workshop for sign-off of transfer of care framework delayed until 29</a:t>
                      </a:r>
                      <a:r>
                        <a:rPr lang="en-GB" sz="1600" baseline="30000" dirty="0">
                          <a:latin typeface="+mn-lt"/>
                        </a:rPr>
                        <a:t>th</a:t>
                      </a:r>
                      <a:r>
                        <a:rPr lang="en-GB" sz="1600" dirty="0">
                          <a:latin typeface="+mn-lt"/>
                        </a:rPr>
                        <a:t> June </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Implement a seamless transition pathway for children aged 5-7 from Health Visiting to School Nursing</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Implement a seamless transition pathway for children aged 5-7 from Health Visiting to School Nursing</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Continue implementation of transition pathway for children aged 5-7 from Health Visiting to School nursing</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15887760"/>
                  </a:ext>
                </a:extLst>
              </a:tr>
              <a:tr h="760307">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ctr" fontAlgn="ctr">
                        <a:buNone/>
                      </a:pPr>
                      <a:r>
                        <a:rPr lang="en-GB" sz="1600" b="0" i="0" u="none" strike="noStrike">
                          <a:solidFill>
                            <a:srgbClr val="000000"/>
                          </a:solidFill>
                          <a:effectLst/>
                          <a:latin typeface="+mn-lt"/>
                        </a:rPr>
                        <a:t>RPB: No Wrong Door,</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buNone/>
                      </a:pPr>
                      <a:endParaRPr lang="en-GB" sz="1000" b="0" i="0" u="none" strike="noStrike">
                        <a:solidFill>
                          <a:srgbClr val="000000"/>
                        </a:solidFill>
                        <a:effectLst/>
                        <a:latin typeface="+mn-lt"/>
                      </a:endParaRP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gridSpan="2">
                  <a:txBody>
                    <a:bodyPr/>
                    <a:lstStyle/>
                    <a:p>
                      <a:endParaRPr lang="en-GB" sz="300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hMerge="1">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000" b="0" i="0" u="none" strike="noStrike" kern="1200" cap="none" spc="0" normalizeH="0" baseline="0" noProof="0" dirty="0">
                          <a:ln>
                            <a:noFill/>
                          </a:ln>
                          <a:solidFill>
                            <a:srgbClr val="000000"/>
                          </a:solidFill>
                          <a:effectLst/>
                          <a:uLnTx/>
                          <a:uFillTx/>
                          <a:latin typeface="+mn-lt"/>
                          <a:ea typeface="+mn-ea"/>
                          <a:cs typeface="+mn-cs"/>
                        </a:rPr>
                        <a:t>Per RPB NWD Project co-ordinator workplan</a:t>
                      </a:r>
                    </a:p>
                  </a:txBody>
                  <a:tcPr marL="3851" marR="3851" marT="38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Per RPB NWD Project co-ordinator workplan</a:t>
                      </a: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rowSpan="2">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Per RPB NWD Project co-ordinator workplan</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&lt;&lt;&lt;&lt;</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marL="0" marR="0" lvl="0" indent="0" algn="ctr" defTabSz="452724"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dirty="0">
                          <a:solidFill>
                            <a:srgbClr val="000000"/>
                          </a:solidFill>
                          <a:effectLst/>
                          <a:latin typeface="+mn-lt"/>
                        </a:rPr>
                        <a:t>&lt;&lt;&lt;&lt;</a:t>
                      </a:r>
                    </a:p>
                    <a:p>
                      <a:pPr marL="0" indent="0" algn="ctr" fontAlgn="ctr">
                        <a:buFont typeface="Arial" panose="020B0604020202020204" pitchFamily="34" charset="0"/>
                        <a:buNone/>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2377475"/>
                  </a:ext>
                </a:extLst>
              </a:tr>
              <a:tr h="1011626">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ctr" fontAlgn="ctr">
                        <a:buNone/>
                      </a:pPr>
                      <a:r>
                        <a:rPr lang="en-GB" sz="1600" b="0" i="0" u="none" strike="noStrike">
                          <a:solidFill>
                            <a:srgbClr val="000000"/>
                          </a:solidFill>
                          <a:effectLst/>
                          <a:latin typeface="+mn-lt"/>
                        </a:rPr>
                        <a:t>NPT PSB: NPT Early Years CYP Strategy</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a:solidFill>
                            <a:srgbClr val="000000"/>
                          </a:solidFill>
                          <a:effectLst/>
                          <a:latin typeface="+mn-lt"/>
                        </a:rPr>
                        <a:t>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buNone/>
                      </a:pPr>
                      <a:endParaRPr lang="en-GB" sz="1000" b="0" i="0" u="none" strike="noStrike">
                        <a:solidFill>
                          <a:srgbClr val="000000"/>
                        </a:solidFill>
                        <a:effectLst/>
                        <a:latin typeface="+mn-lt"/>
                      </a:endParaRP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gridSpan="2">
                  <a:txBody>
                    <a:bodyPr/>
                    <a:lstStyle/>
                    <a:p>
                      <a:endParaRPr lang="en-GB" sz="300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hMerge="1">
                  <a:txBody>
                    <a:bodyPr/>
                    <a:lstStyle/>
                    <a:p>
                      <a:pPr marL="0" indent="0" algn="ctr" fontAlgn="ctr">
                        <a:buFont typeface="Arial" panose="020B0604020202020204" pitchFamily="34" charset="0"/>
                        <a:buNone/>
                      </a:pPr>
                      <a:r>
                        <a:rPr lang="en-GB" sz="1000" b="0" i="0" u="none" strike="noStrike" dirty="0">
                          <a:solidFill>
                            <a:srgbClr val="000000"/>
                          </a:solidFill>
                          <a:effectLst/>
                          <a:latin typeface="+mn-lt"/>
                        </a:rPr>
                        <a:t>Continue to contribute to the of the NPT Early Years, CYP Plan </a:t>
                      </a:r>
                    </a:p>
                  </a:txBody>
                  <a:tcPr marL="3851" marR="3851" marT="38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a:solidFill>
                            <a:srgbClr val="000000"/>
                          </a:solidFill>
                          <a:effectLst/>
                          <a:latin typeface="+mn-lt"/>
                        </a:rPr>
                        <a:t>Continue to contribute to the of the NPT Early Years, CYP Plan </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vMerge="1">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800" b="0" i="0" u="none" strike="noStrike" kern="1200" cap="none" spc="0" normalizeH="0" baseline="0" noProof="0" dirty="0">
                          <a:ln>
                            <a:noFill/>
                          </a:ln>
                          <a:solidFill>
                            <a:srgbClr val="000000"/>
                          </a:solidFill>
                          <a:effectLst/>
                          <a:uLnTx/>
                          <a:uFillTx/>
                          <a:latin typeface="+mn-lt"/>
                          <a:ea typeface="+mn-ea"/>
                          <a:cs typeface="+mn-cs"/>
                        </a:rPr>
                        <a:t>Continue to contribute to the of the NPT Early Years, CYP Plan </a:t>
                      </a: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vMerge="1">
                  <a:txBody>
                    <a:bodyPr/>
                    <a:lstStyle/>
                    <a:p>
                      <a:pPr marL="285750" marR="0" lvl="0" indent="-285750" algn="ctr" defTabSz="554492"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800" b="0" i="0" u="none" strike="noStrike" dirty="0">
                          <a:solidFill>
                            <a:srgbClr val="000000"/>
                          </a:solidFill>
                          <a:effectLst/>
                          <a:latin typeface="+mn-lt"/>
                        </a:rPr>
                        <a:t>Continue to contribute to the of the NPT Early Years, CYP Plan </a:t>
                      </a: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vMerge="1">
                  <a:txBody>
                    <a:bodyPr/>
                    <a:lstStyle/>
                    <a:p>
                      <a:pPr marL="285750" indent="-285750" algn="ctr" fontAlgn="ctr">
                        <a:buFont typeface="Arial" panose="020B0604020202020204" pitchFamily="34" charset="0"/>
                        <a:buChar char="•"/>
                      </a:pPr>
                      <a:endParaRPr lang="en-GB" sz="800" b="0" i="0" u="none" strike="noStrike" dirty="0">
                        <a:solidFill>
                          <a:srgbClr val="000000"/>
                        </a:solidFill>
                        <a:effectLst/>
                        <a:latin typeface="+mn-lt"/>
                      </a:endParaRP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08562532"/>
                  </a:ext>
                </a:extLst>
              </a:tr>
              <a:tr h="1262945">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ctr" fontAlgn="ctr">
                        <a:buNone/>
                      </a:pPr>
                      <a:r>
                        <a:rPr lang="en-GB" sz="1600" b="0" i="0" u="none" strike="noStrike">
                          <a:solidFill>
                            <a:srgbClr val="000000"/>
                          </a:solidFill>
                          <a:effectLst/>
                          <a:latin typeface="+mn-lt"/>
                        </a:rPr>
                        <a:t>Swansea PSB: Early Years Programme</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a:solidFill>
                            <a:srgbClr val="000000"/>
                          </a:solidFill>
                          <a:effectLst/>
                          <a:latin typeface="+mn-lt"/>
                        </a:rPr>
                        <a:t>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buNone/>
                      </a:pPr>
                      <a:endParaRPr lang="en-GB" sz="1000" b="0" i="0" u="none" strike="noStrike">
                        <a:solidFill>
                          <a:srgbClr val="000000"/>
                        </a:solidFill>
                        <a:effectLst/>
                        <a:latin typeface="+mn-lt"/>
                      </a:endParaRP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gridSpan="2">
                  <a:txBody>
                    <a:bodyPr/>
                    <a:lstStyle/>
                    <a:p>
                      <a:endParaRPr lang="en-GB" sz="300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hMerge="1">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000" b="0" i="0" u="none" strike="noStrike" dirty="0">
                          <a:solidFill>
                            <a:srgbClr val="000000"/>
                          </a:solidFill>
                          <a:effectLst/>
                          <a:latin typeface="+mn-lt"/>
                        </a:rPr>
                        <a:t>Agree 2026/27 Priorities and develop milestone plans</a:t>
                      </a:r>
                    </a:p>
                  </a:txBody>
                  <a:tcPr marL="3851" marR="3851" marT="38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Agree 2026/27 Priorities and develop milestone plans</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Continue to contribute to the of the NPT Early Years, CYP Plan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&lt;&lt;&lt;&lt;</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&lt;&lt;&lt;&lt;</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5423134"/>
                  </a:ext>
                </a:extLst>
              </a:tr>
              <a:tr h="581620">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algn="ctr" fontAlgn="ctr">
                        <a:buNone/>
                      </a:pPr>
                      <a:r>
                        <a:rPr lang="en-GB" sz="1600" b="0" i="0" u="none" strike="noStrike" dirty="0">
                          <a:solidFill>
                            <a:srgbClr val="000000"/>
                          </a:solidFill>
                          <a:effectLst/>
                          <a:latin typeface="Aptos Narrow" panose="020B0004020202020204" pitchFamily="34" charset="0"/>
                        </a:rPr>
                        <a:t>NPT and Swansea LA Education: ALN</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Aptos Narrow" panose="020B0004020202020204" pitchFamily="34" charset="0"/>
                        </a:rPr>
                        <a:t>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buNone/>
                      </a:pPr>
                      <a:endParaRPr lang="en-GB" sz="700" b="0" i="0" u="none" strike="noStrike" dirty="0">
                        <a:solidFill>
                          <a:srgbClr val="000000"/>
                        </a:solidFill>
                        <a:effectLst/>
                        <a:latin typeface="Aptos Narrow" panose="020B0004020202020204" pitchFamily="34" charset="0"/>
                      </a:endParaRPr>
                    </a:p>
                  </a:txBody>
                  <a:tcPr marL="3851" marR="3851" marT="38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gridSpan="2">
                  <a:txBody>
                    <a:bodyPr/>
                    <a:lstStyle/>
                    <a:p>
                      <a:endParaRPr lang="en-GB" sz="30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hMerge="1">
                  <a:txBody>
                    <a:bodyPr/>
                    <a:lstStyle/>
                    <a:p>
                      <a:pPr marL="285750" indent="-285750" algn="ctr" fontAlgn="ctr">
                        <a:buFont typeface="Arial" panose="020B0604020202020204" pitchFamily="34" charset="0"/>
                        <a:buChar char="•"/>
                      </a:pPr>
                      <a:endParaRPr lang="en-GB" sz="1000" b="0" i="0" u="none" strike="noStrike" dirty="0">
                        <a:solidFill>
                          <a:srgbClr val="000000"/>
                        </a:solidFill>
                        <a:effectLst/>
                        <a:latin typeface="+mn-lt"/>
                      </a:endParaRPr>
                    </a:p>
                  </a:txBody>
                  <a:tcPr marL="3851" marR="3851" marT="38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80346802"/>
                  </a:ext>
                </a:extLst>
              </a:tr>
            </a:tbl>
          </a:graphicData>
        </a:graphic>
      </p:graphicFrame>
    </p:spTree>
    <p:extLst>
      <p:ext uri="{BB962C8B-B14F-4D97-AF65-F5344CB8AC3E}">
        <p14:creationId xmlns:p14="http://schemas.microsoft.com/office/powerpoint/2010/main" val="1016625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ED08C-123C-A485-3279-C0C8F7EEF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02734E-EF0C-F2A6-11DD-DCA9381F2566}"/>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D418A864-B025-7A4A-AD38-56AB09860DD0}"/>
              </a:ext>
            </a:extLst>
          </p:cNvPr>
          <p:cNvGraphicFramePr>
            <a:graphicFrameLocks noGrp="1"/>
          </p:cNvGraphicFramePr>
          <p:nvPr>
            <p:ph idx="1"/>
          </p:nvPr>
        </p:nvGraphicFramePr>
        <p:xfrm>
          <a:off x="375616" y="1043095"/>
          <a:ext cx="19354463" cy="5787249"/>
        </p:xfrm>
        <a:graphic>
          <a:graphicData uri="http://schemas.openxmlformats.org/drawingml/2006/table">
            <a:tbl>
              <a:tblPr/>
              <a:tblGrid>
                <a:gridCol w="416254">
                  <a:extLst>
                    <a:ext uri="{9D8B030D-6E8A-4147-A177-3AD203B41FA5}">
                      <a16:colId xmlns:a16="http://schemas.microsoft.com/office/drawing/2014/main" val="414012851"/>
                    </a:ext>
                  </a:extLst>
                </a:gridCol>
                <a:gridCol w="1515326">
                  <a:extLst>
                    <a:ext uri="{9D8B030D-6E8A-4147-A177-3AD203B41FA5}">
                      <a16:colId xmlns:a16="http://schemas.microsoft.com/office/drawing/2014/main" val="2003408553"/>
                    </a:ext>
                  </a:extLst>
                </a:gridCol>
                <a:gridCol w="3021335">
                  <a:extLst>
                    <a:ext uri="{9D8B030D-6E8A-4147-A177-3AD203B41FA5}">
                      <a16:colId xmlns:a16="http://schemas.microsoft.com/office/drawing/2014/main" val="1991269300"/>
                    </a:ext>
                  </a:extLst>
                </a:gridCol>
                <a:gridCol w="990582">
                  <a:extLst>
                    <a:ext uri="{9D8B030D-6E8A-4147-A177-3AD203B41FA5}">
                      <a16:colId xmlns:a16="http://schemas.microsoft.com/office/drawing/2014/main" val="3411479582"/>
                    </a:ext>
                  </a:extLst>
                </a:gridCol>
                <a:gridCol w="2057363">
                  <a:extLst>
                    <a:ext uri="{9D8B030D-6E8A-4147-A177-3AD203B41FA5}">
                      <a16:colId xmlns:a16="http://schemas.microsoft.com/office/drawing/2014/main" val="4141685763"/>
                    </a:ext>
                  </a:extLst>
                </a:gridCol>
                <a:gridCol w="1295377">
                  <a:extLst>
                    <a:ext uri="{9D8B030D-6E8A-4147-A177-3AD203B41FA5}">
                      <a16:colId xmlns:a16="http://schemas.microsoft.com/office/drawing/2014/main" val="2518397570"/>
                    </a:ext>
                  </a:extLst>
                </a:gridCol>
                <a:gridCol w="2438357">
                  <a:extLst>
                    <a:ext uri="{9D8B030D-6E8A-4147-A177-3AD203B41FA5}">
                      <a16:colId xmlns:a16="http://schemas.microsoft.com/office/drawing/2014/main" val="735305708"/>
                    </a:ext>
                  </a:extLst>
                </a:gridCol>
                <a:gridCol w="1142980">
                  <a:extLst>
                    <a:ext uri="{9D8B030D-6E8A-4147-A177-3AD203B41FA5}">
                      <a16:colId xmlns:a16="http://schemas.microsoft.com/office/drawing/2014/main" val="1574170200"/>
                    </a:ext>
                  </a:extLst>
                </a:gridCol>
                <a:gridCol w="2158963">
                  <a:extLst>
                    <a:ext uri="{9D8B030D-6E8A-4147-A177-3AD203B41FA5}">
                      <a16:colId xmlns:a16="http://schemas.microsoft.com/office/drawing/2014/main" val="3590552098"/>
                    </a:ext>
                  </a:extLst>
                </a:gridCol>
                <a:gridCol w="2158963">
                  <a:extLst>
                    <a:ext uri="{9D8B030D-6E8A-4147-A177-3AD203B41FA5}">
                      <a16:colId xmlns:a16="http://schemas.microsoft.com/office/drawing/2014/main" val="503944953"/>
                    </a:ext>
                  </a:extLst>
                </a:gridCol>
                <a:gridCol w="2158963">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200" dirty="0"/>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495182">
                <a:tc gridSpan="11">
                  <a:txBody>
                    <a:bodyPr/>
                    <a:lstStyle/>
                    <a:p>
                      <a:pPr algn="ctr" rtl="0" fontAlgn="ctr">
                        <a:buNone/>
                      </a:pPr>
                      <a:r>
                        <a:rPr lang="en-GB" sz="1600" b="1" i="1" u="none" strike="noStrike" dirty="0">
                          <a:solidFill>
                            <a:srgbClr val="000000"/>
                          </a:solidFill>
                          <a:effectLst/>
                          <a:latin typeface="+mn-lt"/>
                        </a:rPr>
                        <a:t>CYP</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90000"/>
                      </a:schemeClr>
                    </a:solidFill>
                  </a:tcPr>
                </a:tc>
                <a:tc hMerge="1">
                  <a:txBody>
                    <a:bodyPr/>
                    <a:lstStyle/>
                    <a:p>
                      <a:pPr algn="ctr" rtl="0" fontAlgn="ctr">
                        <a:buNone/>
                      </a:pPr>
                      <a:endParaRPr lang="en-GB" sz="1600" b="1"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hMerge="1">
                  <a:txBody>
                    <a:bodyPr/>
                    <a:lstStyle/>
                    <a:p>
                      <a:pPr algn="ctr" fontAlgn="ctr">
                        <a:buNone/>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68441453"/>
                  </a:ext>
                </a:extLst>
              </a:tr>
              <a:tr h="1765583">
                <a:tc rowSpan="2">
                  <a:txBody>
                    <a:bodyPr/>
                    <a:lstStyle/>
                    <a:p>
                      <a:pPr algn="ctr" rtl="0" fontAlgn="ctr">
                        <a:buNone/>
                      </a:pPr>
                      <a:r>
                        <a:rPr lang="en-GB" sz="1600" b="0" i="1" u="none" strike="noStrike" dirty="0">
                          <a:solidFill>
                            <a:srgbClr val="000000"/>
                          </a:solidFill>
                          <a:effectLst/>
                          <a:latin typeface="+mn-lt"/>
                        </a:rPr>
                        <a:t>BAU/ PERFORMANCE</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n-GB" sz="1600" b="1" i="0" u="none" strike="noStrike" dirty="0">
                          <a:solidFill>
                            <a:srgbClr val="000000"/>
                          </a:solidFill>
                          <a:effectLst/>
                          <a:latin typeface="+mn-lt"/>
                        </a:rPr>
                        <a:t>NDD Service development</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a:solidFill>
                            <a:srgbClr val="000000"/>
                          </a:solidFill>
                          <a:effectLst/>
                          <a:latin typeface="+mn-lt"/>
                        </a:rPr>
                        <a:t>Ensure workforce meets population needs in line with NICE guidance</a:t>
                      </a:r>
                      <a:br>
                        <a:rPr lang="en-GB" sz="1600" b="1" i="0" u="none" strike="noStrike">
                          <a:solidFill>
                            <a:srgbClr val="000000"/>
                          </a:solidFill>
                          <a:effectLst/>
                          <a:latin typeface="+mn-lt"/>
                        </a:rPr>
                      </a:br>
                      <a:endParaRPr lang="en-GB" sz="1600" b="1" i="0" u="none" strike="noStrike" dirty="0">
                        <a:solidFill>
                          <a:srgbClr val="000000"/>
                        </a:solidFill>
                        <a:effectLst/>
                        <a:latin typeface="+mn-lt"/>
                      </a:endParaRP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Mar-27</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rowSpan="2">
                  <a:txBody>
                    <a:bodyPr/>
                    <a:lstStyle/>
                    <a:p>
                      <a:pPr algn="ctr" fontAlgn="ctr">
                        <a:buNone/>
                      </a:pPr>
                      <a:r>
                        <a:rPr lang="en-GB" sz="1600" b="0" i="0" u="none" strike="noStrike">
                          <a:solidFill>
                            <a:srgbClr val="231F20"/>
                          </a:solidFill>
                          <a:effectLst/>
                          <a:latin typeface="+mn-lt"/>
                        </a:rPr>
                        <a:t>Continue to reduce waiting times for children and young people awaiting ASD or ADHD Assessment</a:t>
                      </a:r>
                      <a:endParaRPr lang="en-GB" sz="1600" b="0" i="0" u="none" strike="noStrike" dirty="0">
                        <a:solidFill>
                          <a:srgbClr val="000000"/>
                        </a:solidFill>
                        <a:effectLst/>
                        <a:latin typeface="+mn-lt"/>
                      </a:endParaRP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algn="ctr" fontAlgn="ctr">
                        <a:buNone/>
                      </a:pPr>
                      <a:r>
                        <a:rPr lang="en-GB" sz="1600" b="0" i="0" u="none" strike="noStrike">
                          <a:solidFill>
                            <a:srgbClr val="000000"/>
                          </a:solidFill>
                          <a:effectLst/>
                          <a:latin typeface="+mn-lt"/>
                        </a:rPr>
                        <a:t>Tendering exercise completion</a:t>
                      </a: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algn="ctr" fontAlgn="ctr">
                        <a:buNone/>
                      </a:pPr>
                      <a:r>
                        <a:rPr lang="en-GB" sz="1600" b="0" i="0" u="none" strike="noStrike" dirty="0">
                          <a:solidFill>
                            <a:srgbClr val="000000"/>
                          </a:solidFill>
                          <a:effectLst/>
                          <a:latin typeface="+mn-lt"/>
                        </a:rPr>
                        <a:t>Commence outsourcing cohort 2026.27</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kern="1200" dirty="0">
                          <a:solidFill>
                            <a:schemeClr val="tx1"/>
                          </a:solidFill>
                          <a:latin typeface="+mn-lt"/>
                          <a:ea typeface="+mn-ea"/>
                          <a:cs typeface="+mn-cs"/>
                        </a:rPr>
                        <a:t>Embed All Wales ND Standards into practice and undertake workforce planning to align</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fontAlgn="t">
                        <a:lnSpc>
                          <a:spcPct val="100000"/>
                        </a:lnSpc>
                        <a:buNone/>
                      </a:pPr>
                      <a:r>
                        <a:rPr lang="en-GB" sz="1600" kern="1200" dirty="0">
                          <a:solidFill>
                            <a:schemeClr val="tx1"/>
                          </a:solidFill>
                          <a:latin typeface="+mn-lt"/>
                          <a:ea typeface="+mn-ea"/>
                          <a:cs typeface="+mn-cs"/>
                        </a:rPr>
                        <a:t>Strengthen delivery of ND Standards through the continued implementation of workforce plans that support a resilient and sustainable service</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404215"/>
                  </a:ext>
                </a:extLst>
              </a:tr>
              <a:tr h="2268221">
                <a:tc vMerge="1">
                  <a:txBody>
                    <a:bodyPr/>
                    <a:lstStyle/>
                    <a:p>
                      <a:endParaRPr lang="en-GB"/>
                    </a:p>
                  </a:txBody>
                  <a:tcPr/>
                </a:tc>
                <a:tc vMerge="1">
                  <a:txBody>
                    <a:bodyPr/>
                    <a:lstStyle/>
                    <a:p>
                      <a:endParaRPr lang="en-GB"/>
                    </a:p>
                  </a:txBody>
                  <a:tcPr/>
                </a:tc>
                <a:tc>
                  <a:txBody>
                    <a:bodyPr/>
                    <a:lstStyle/>
                    <a:p>
                      <a:pPr marL="0" indent="0" algn="ctr">
                        <a:buFont typeface="Arial" panose="020B0604020202020204" pitchFamily="34" charset="0"/>
                        <a:buNone/>
                      </a:pPr>
                      <a:r>
                        <a:rPr lang="en-GB" sz="1600" b="1" i="0" u="none" strike="noStrike" dirty="0">
                          <a:solidFill>
                            <a:srgbClr val="000000"/>
                          </a:solidFill>
                          <a:effectLst/>
                          <a:latin typeface="+mn-lt"/>
                        </a:rPr>
                        <a:t>Scope opportunities to provide a more appropriate environment to undertake ADHD and ASD assessments my minimising distraction and over-simulation</a:t>
                      </a:r>
                      <a:endParaRPr lang="en-GB" sz="1600" b="1" dirty="0">
                        <a:latin typeface="+mn-lt"/>
                      </a:endParaRP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a:r>
                        <a:rPr lang="en-GB" sz="1600" b="0" i="0" u="none" strike="noStrike" dirty="0">
                          <a:solidFill>
                            <a:srgbClr val="000000"/>
                          </a:solidFill>
                          <a:effectLst/>
                          <a:latin typeface="+mn-lt"/>
                        </a:rPr>
                        <a:t>Mar-27</a:t>
                      </a:r>
                      <a:endParaRPr lang="en-GB" sz="1600" dirty="0">
                        <a:latin typeface="+mn-lt"/>
                      </a:endParaRP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vMerge="1">
                  <a:txBody>
                    <a:bodyPr/>
                    <a:lstStyle/>
                    <a:p>
                      <a:pPr algn="ctr"/>
                      <a:endParaRPr lang="en-GB" sz="1600" dirty="0">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a:endParaRPr lang="en-GB" sz="16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algn="ctr"/>
                      <a:r>
                        <a:rPr lang="en-GB" sz="1600" dirty="0">
                          <a:latin typeface="+mn-lt"/>
                        </a:rPr>
                        <a:t>Meeting with RPB to explore options</a:t>
                      </a:r>
                      <a:endParaRPr lang="en-GB" sz="1600" dirty="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rgbClr val="000000"/>
                          </a:solidFill>
                          <a:effectLst/>
                          <a:latin typeface="+mn-lt"/>
                          <a:ea typeface="+mn-ea"/>
                          <a:cs typeface="+mn-cs"/>
                        </a:rPr>
                        <a:t>Continued engagement with </a:t>
                      </a:r>
                      <a:r>
                        <a:rPr lang="en-GB" sz="1600" b="0" i="0" u="none" strike="noStrike" kern="1200" dirty="0" err="1">
                          <a:solidFill>
                            <a:srgbClr val="000000"/>
                          </a:solidFill>
                          <a:effectLst/>
                          <a:latin typeface="+mn-lt"/>
                          <a:ea typeface="+mn-ea"/>
                          <a:cs typeface="+mn-cs"/>
                        </a:rPr>
                        <a:t>RPB</a:t>
                      </a:r>
                      <a:r>
                        <a:rPr lang="en-GB" sz="1600" b="0" i="0" u="none" strike="noStrike" kern="1200" dirty="0">
                          <a:solidFill>
                            <a:srgbClr val="000000"/>
                          </a:solidFill>
                          <a:effectLst/>
                          <a:latin typeface="+mn-lt"/>
                          <a:ea typeface="+mn-ea"/>
                          <a:cs typeface="+mn-cs"/>
                        </a:rPr>
                        <a:t> / Local Authority colleagues regarding options to deliver ND assessments within the Community/wellness hubs</a:t>
                      </a:r>
                    </a:p>
                    <a:p>
                      <a:pPr algn="ctr"/>
                      <a:endParaRPr lang="en-GB" sz="1600" dirty="0"/>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ctr">
                        <a:buFont typeface="Arial" panose="020B0604020202020204" pitchFamily="34" charset="0"/>
                        <a:buChar char="•"/>
                      </a:pPr>
                      <a:r>
                        <a:rPr lang="en-GB" sz="1600" kern="1200" dirty="0">
                          <a:solidFill>
                            <a:schemeClr val="tx1"/>
                          </a:solidFill>
                          <a:latin typeface="+mn-lt"/>
                          <a:ea typeface="+mn-ea"/>
                          <a:cs typeface="+mn-cs"/>
                        </a:rPr>
                        <a:t>Continued engagement/scoping to deliver ND services within Community/wellness hubs ensuring alignment to All Wales ND standards</a:t>
                      </a:r>
                      <a:endParaRPr lang="en-GB" sz="1600" dirty="0">
                        <a:latin typeface="+mn-lt"/>
                      </a:endParaRP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452724" rtl="0" eaLnBrk="1" fontAlgn="auto" latinLnBrk="0" hangingPunct="1">
                        <a:lnSpc>
                          <a:spcPct val="100000"/>
                        </a:lnSpc>
                        <a:spcBef>
                          <a:spcPts val="0"/>
                        </a:spcBef>
                        <a:spcAft>
                          <a:spcPts val="0"/>
                        </a:spcAft>
                        <a:buClrTx/>
                        <a:buSzTx/>
                        <a:buFontTx/>
                        <a:buNone/>
                        <a:tabLst/>
                        <a:defRPr/>
                      </a:pPr>
                      <a:r>
                        <a:rPr lang="en-GB" sz="1600" kern="1200" dirty="0">
                          <a:solidFill>
                            <a:schemeClr val="tx1"/>
                          </a:solidFill>
                          <a:latin typeface="+mn-lt"/>
                          <a:ea typeface="+mn-ea"/>
                          <a:cs typeface="+mn-cs"/>
                        </a:rPr>
                        <a:t>Continued engagement/scoping to deliver ND services within Community/wellness hubs ensuring alignment to All Wales ND standards </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51139316"/>
                  </a:ext>
                </a:extLst>
              </a:tr>
            </a:tbl>
          </a:graphicData>
        </a:graphic>
      </p:graphicFrame>
    </p:spTree>
    <p:extLst>
      <p:ext uri="{BB962C8B-B14F-4D97-AF65-F5344CB8AC3E}">
        <p14:creationId xmlns:p14="http://schemas.microsoft.com/office/powerpoint/2010/main" val="3899243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90376-686A-0C78-3767-B5E0FD9135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43450-EED7-391A-55FD-01B6906D0565}"/>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6BE2384C-77D3-BE18-287B-40E5CCE2EAF3}"/>
              </a:ext>
            </a:extLst>
          </p:cNvPr>
          <p:cNvGraphicFramePr>
            <a:graphicFrameLocks noGrp="1"/>
          </p:cNvGraphicFramePr>
          <p:nvPr>
            <p:ph idx="1"/>
          </p:nvPr>
        </p:nvGraphicFramePr>
        <p:xfrm>
          <a:off x="375616" y="1043094"/>
          <a:ext cx="19354463" cy="8810498"/>
        </p:xfrm>
        <a:graphic>
          <a:graphicData uri="http://schemas.openxmlformats.org/drawingml/2006/table">
            <a:tbl>
              <a:tblPr/>
              <a:tblGrid>
                <a:gridCol w="416254">
                  <a:extLst>
                    <a:ext uri="{9D8B030D-6E8A-4147-A177-3AD203B41FA5}">
                      <a16:colId xmlns:a16="http://schemas.microsoft.com/office/drawing/2014/main" val="414012851"/>
                    </a:ext>
                  </a:extLst>
                </a:gridCol>
                <a:gridCol w="1260117">
                  <a:extLst>
                    <a:ext uri="{9D8B030D-6E8A-4147-A177-3AD203B41FA5}">
                      <a16:colId xmlns:a16="http://schemas.microsoft.com/office/drawing/2014/main" val="2003408553"/>
                    </a:ext>
                  </a:extLst>
                </a:gridCol>
                <a:gridCol w="3276544">
                  <a:extLst>
                    <a:ext uri="{9D8B030D-6E8A-4147-A177-3AD203B41FA5}">
                      <a16:colId xmlns:a16="http://schemas.microsoft.com/office/drawing/2014/main" val="2246620086"/>
                    </a:ext>
                  </a:extLst>
                </a:gridCol>
                <a:gridCol w="990582">
                  <a:extLst>
                    <a:ext uri="{9D8B030D-6E8A-4147-A177-3AD203B41FA5}">
                      <a16:colId xmlns:a16="http://schemas.microsoft.com/office/drawing/2014/main" val="3411479582"/>
                    </a:ext>
                  </a:extLst>
                </a:gridCol>
                <a:gridCol w="2057363">
                  <a:extLst>
                    <a:ext uri="{9D8B030D-6E8A-4147-A177-3AD203B41FA5}">
                      <a16:colId xmlns:a16="http://schemas.microsoft.com/office/drawing/2014/main" val="4141685763"/>
                    </a:ext>
                  </a:extLst>
                </a:gridCol>
                <a:gridCol w="1295377">
                  <a:extLst>
                    <a:ext uri="{9D8B030D-6E8A-4147-A177-3AD203B41FA5}">
                      <a16:colId xmlns:a16="http://schemas.microsoft.com/office/drawing/2014/main" val="2518397570"/>
                    </a:ext>
                  </a:extLst>
                </a:gridCol>
                <a:gridCol w="2438357">
                  <a:extLst>
                    <a:ext uri="{9D8B030D-6E8A-4147-A177-3AD203B41FA5}">
                      <a16:colId xmlns:a16="http://schemas.microsoft.com/office/drawing/2014/main" val="735305708"/>
                    </a:ext>
                  </a:extLst>
                </a:gridCol>
                <a:gridCol w="1142980">
                  <a:extLst>
                    <a:ext uri="{9D8B030D-6E8A-4147-A177-3AD203B41FA5}">
                      <a16:colId xmlns:a16="http://schemas.microsoft.com/office/drawing/2014/main" val="1574170200"/>
                    </a:ext>
                  </a:extLst>
                </a:gridCol>
                <a:gridCol w="2158963">
                  <a:extLst>
                    <a:ext uri="{9D8B030D-6E8A-4147-A177-3AD203B41FA5}">
                      <a16:colId xmlns:a16="http://schemas.microsoft.com/office/drawing/2014/main" val="3590552098"/>
                    </a:ext>
                  </a:extLst>
                </a:gridCol>
                <a:gridCol w="2158963">
                  <a:extLst>
                    <a:ext uri="{9D8B030D-6E8A-4147-A177-3AD203B41FA5}">
                      <a16:colId xmlns:a16="http://schemas.microsoft.com/office/drawing/2014/main" val="503944953"/>
                    </a:ext>
                  </a:extLst>
                </a:gridCol>
                <a:gridCol w="2158963">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200" dirty="0"/>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776134">
                <a:tc rowSpan="2">
                  <a:txBody>
                    <a:bodyPr/>
                    <a:lstStyle/>
                    <a:p>
                      <a:endParaRPr lang="en-GB" sz="800"/>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rowSpan="2">
                  <a:txBody>
                    <a:bodyPr/>
                    <a:lstStyle/>
                    <a:p>
                      <a:r>
                        <a:rPr lang="en-GB" sz="1600" b="1" dirty="0"/>
                        <a:t>Transition</a:t>
                      </a: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a:buFont typeface="Arial" panose="020B0604020202020204" pitchFamily="34" charset="0"/>
                        <a:buNone/>
                      </a:pPr>
                      <a:r>
                        <a:rPr lang="en-GB" sz="1600" b="1" dirty="0">
                          <a:latin typeface="+mn-lt"/>
                        </a:rPr>
                        <a:t>Gap analysis of transition process across CYP.</a:t>
                      </a: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a:endParaRPr lang="en-GB" sz="1600" dirty="0">
                        <a:latin typeface="+mn-lt"/>
                      </a:endParaRP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rowSpan="2">
                  <a:txBody>
                    <a:bodyPr/>
                    <a:lstStyle/>
                    <a:p>
                      <a:pPr marL="0" indent="0" algn="ctr" rtl="0" fontAlgn="ctr">
                        <a:buFont typeface="Arial" panose="020B0604020202020204" pitchFamily="34" charset="0"/>
                        <a:buNone/>
                      </a:pPr>
                      <a:r>
                        <a:rPr lang="en-GB" sz="1600" b="0" i="0" u="none" strike="noStrike" dirty="0">
                          <a:solidFill>
                            <a:srgbClr val="231F20"/>
                          </a:solidFill>
                          <a:effectLst/>
                          <a:latin typeface="+mn-lt"/>
                        </a:rPr>
                        <a:t>Implementation of the transition guidance within children services.</a:t>
                      </a:r>
                    </a:p>
                    <a:p>
                      <a:pPr marL="0" indent="0" algn="ctr" rtl="0" fontAlgn="ctr">
                        <a:buFont typeface="Arial" panose="020B0604020202020204" pitchFamily="34" charset="0"/>
                        <a:buNone/>
                      </a:pPr>
                      <a:endParaRPr lang="en-GB" sz="1600" b="0" i="0" u="none" strike="noStrike" dirty="0">
                        <a:solidFill>
                          <a:srgbClr val="231F20"/>
                        </a:solidFill>
                        <a:effectLst/>
                        <a:latin typeface="+mn-lt"/>
                      </a:endParaRPr>
                    </a:p>
                    <a:p>
                      <a:pPr marL="0" indent="0" algn="ctr" rtl="0" fontAlgn="ctr">
                        <a:buFont typeface="Arial" panose="020B0604020202020204" pitchFamily="34" charset="0"/>
                        <a:buNone/>
                      </a:pPr>
                      <a:r>
                        <a:rPr lang="en-GB" sz="1600" b="0" i="0" u="none" strike="noStrike" dirty="0">
                          <a:solidFill>
                            <a:srgbClr val="231F20"/>
                          </a:solidFill>
                          <a:effectLst/>
                          <a:latin typeface="+mn-lt"/>
                        </a:rPr>
                        <a:t>Monitoring of compliance and patients' outcomes  with   governance  reporting to corporate transition lead.  </a:t>
                      </a:r>
                      <a:endParaRPr lang="en-GB" sz="1600" dirty="0">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dirty="0">
                          <a:latin typeface="+mn-lt"/>
                        </a:rPr>
                        <a:t>Gap analysis completed </a:t>
                      </a:r>
                    </a:p>
                    <a:p>
                      <a:pPr marL="285750" indent="-285750" algn="ctr" rtl="0" fontAlgn="ctr">
                        <a:buFont typeface="Arial" panose="020B0604020202020204" pitchFamily="34" charset="0"/>
                        <a:buChar char="•"/>
                      </a:pPr>
                      <a:endParaRPr lang="en-GB" sz="1600" dirty="0">
                        <a:latin typeface="+mn-lt"/>
                      </a:endParaRP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indent="0" algn="ctr" rtl="0" fontAlgn="ctr">
                        <a:buFont typeface="Arial" panose="020B0604020202020204" pitchFamily="34" charset="0"/>
                        <a:buNone/>
                      </a:pPr>
                      <a:r>
                        <a:rPr lang="en-GB" sz="1600" b="0" i="0" u="none" strike="noStrike" dirty="0">
                          <a:solidFill>
                            <a:srgbClr val="000000"/>
                          </a:solidFill>
                          <a:effectLst/>
                          <a:latin typeface="+mn-lt"/>
                        </a:rPr>
                        <a:t>Gap Analysis completed </a:t>
                      </a:r>
                      <a:endParaRPr lang="en-GB" sz="1600" dirty="0">
                        <a:latin typeface="+mn-lt"/>
                      </a:endParaRPr>
                    </a:p>
                  </a:txBody>
                  <a:tcPr marL="76199"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rtl="0" fontAlgn="ctr">
                        <a:buFont typeface="Arial" panose="020B0604020202020204" pitchFamily="34" charset="0"/>
                        <a:buChar char="•"/>
                      </a:pPr>
                      <a:endParaRPr lang="en-GB" sz="1600" dirty="0">
                        <a:latin typeface="+mn-lt"/>
                      </a:endParaRP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marL="0" indent="0" algn="ctr" rtl="0" fontAlgn="ctr">
                        <a:buFont typeface="Arial" panose="020B0604020202020204" pitchFamily="34" charset="0"/>
                        <a:buNone/>
                      </a:pPr>
                      <a:r>
                        <a:rPr lang="en-GB" sz="1600" b="0" i="0" u="none" strike="noStrike" dirty="0">
                          <a:solidFill>
                            <a:srgbClr val="000000"/>
                          </a:solidFill>
                          <a:effectLst/>
                          <a:latin typeface="+mn-lt"/>
                        </a:rPr>
                        <a:t>Development of Task &amp; Finish Groups</a:t>
                      </a:r>
                      <a:br>
                        <a:rPr lang="en-GB" sz="1600" b="0" i="0" u="none" strike="noStrike" dirty="0">
                          <a:solidFill>
                            <a:srgbClr val="000000"/>
                          </a:solidFill>
                          <a:effectLst/>
                          <a:latin typeface="+mn-lt"/>
                        </a:rPr>
                      </a:br>
                      <a:r>
                        <a:rPr lang="en-GB" sz="1600" b="0" i="0" u="none" strike="noStrike" dirty="0">
                          <a:solidFill>
                            <a:srgbClr val="000000"/>
                          </a:solidFill>
                          <a:effectLst/>
                          <a:latin typeface="+mn-lt"/>
                        </a:rPr>
                        <a:t>Undertake a detailed review of existing transition pathways to highlight service variation , gaps , risks and opportunities for improvement across all specialities.</a:t>
                      </a:r>
                      <a:br>
                        <a:rPr lang="en-GB" sz="1600" b="0" i="0" u="none" strike="noStrike" dirty="0">
                          <a:solidFill>
                            <a:srgbClr val="000000"/>
                          </a:solidFill>
                          <a:effectLst/>
                          <a:latin typeface="+mn-lt"/>
                        </a:rPr>
                      </a:br>
                      <a:endParaRPr lang="en-GB" sz="1600" dirty="0">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Benchmark against specialities such as diabetes and cystic fibrosis service to identify transferable learning and embed excellence across service. </a:t>
                      </a:r>
                      <a:br>
                        <a:rPr lang="en-GB" sz="1600" b="0" i="0" u="none" strike="noStrike" dirty="0">
                          <a:solidFill>
                            <a:srgbClr val="000000"/>
                          </a:solidFill>
                          <a:effectLst/>
                          <a:latin typeface="+mn-lt"/>
                        </a:rPr>
                      </a:b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 Transition Group meeting undertaken to identify leads in specialties.  Therapies, CAHMS ND and community .  Review of all Toolkits are in current use. LA leads and parent carers  to be invited to future meetings. Governance structure to be approved when corporate lead is identified.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996215255"/>
                  </a:ext>
                </a:extLst>
              </a:tr>
              <a:tr h="3776101">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Transition lead for services nominated </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Mar-27</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pPr algn="ctr" fontAlgn="ctr">
                        <a:buNone/>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ctr" rtl="0" fontAlgn="ctr">
                        <a:buFont typeface="Arial" panose="020B0604020202020204" pitchFamily="34" charset="0"/>
                        <a:buChar char="•"/>
                      </a:pPr>
                      <a:endParaRPr lang="en-GB" sz="1600" dirty="0">
                        <a:latin typeface="+mn-lt"/>
                      </a:endParaRP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algn="ctr"/>
                      <a:r>
                        <a:rPr lang="en-GB" sz="1600" b="0" i="0" u="none" strike="noStrike" dirty="0">
                          <a:solidFill>
                            <a:srgbClr val="000000"/>
                          </a:solidFill>
                          <a:effectLst/>
                          <a:latin typeface="+mn-lt"/>
                        </a:rPr>
                        <a:t>Transition Lead corporate assigned. Vicki Burridge leads in CYP services and transition lead in services to be aligned as per policy</a:t>
                      </a:r>
                      <a:endParaRPr lang="en-GB" sz="1200" dirty="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2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B050"/>
                    </a:solidFill>
                  </a:tcPr>
                </a:tc>
                <a:tc>
                  <a:txBody>
                    <a:bodyPr/>
                    <a:lstStyle/>
                    <a:p>
                      <a:pPr algn="ctr"/>
                      <a:r>
                        <a:rPr lang="en-GB" sz="1600" b="0" i="0" u="none" strike="noStrike">
                          <a:solidFill>
                            <a:srgbClr val="000000"/>
                          </a:solidFill>
                          <a:effectLst/>
                          <a:latin typeface="+mn-lt"/>
                        </a:rPr>
                        <a:t>Outcome of subgroups to be agreed by the next quarter. </a:t>
                      </a:r>
                      <a:endParaRPr lang="en-GB" sz="1200"/>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Senior operational Lead in each service within CYP.</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Designated at serviced level take a key role in co-ordinating and promoting continuity and integration of the CYP health care. </a:t>
                      </a:r>
                      <a:br>
                        <a:rPr lang="en-GB" sz="1600" b="0" i="0" u="none" strike="noStrike" dirty="0">
                          <a:solidFill>
                            <a:srgbClr val="000000"/>
                          </a:solidFill>
                          <a:effectLst/>
                          <a:latin typeface="+mn-lt"/>
                        </a:rPr>
                      </a:br>
                      <a:r>
                        <a:rPr lang="en-GB" sz="1600" b="0" i="0" u="none" strike="noStrike" dirty="0">
                          <a:solidFill>
                            <a:srgbClr val="000000"/>
                          </a:solidFill>
                          <a:effectLst/>
                          <a:latin typeface="+mn-lt"/>
                        </a:rPr>
                        <a:t>To  lead throughout the transition , handover process and for six months post transition.</a:t>
                      </a:r>
                      <a:br>
                        <a:rPr lang="en-GB" sz="1600" b="0" i="0" u="none" strike="noStrike" dirty="0">
                          <a:solidFill>
                            <a:srgbClr val="000000"/>
                          </a:solidFill>
                          <a:effectLst/>
                          <a:latin typeface="+mn-lt"/>
                        </a:rPr>
                      </a:br>
                      <a:endParaRPr lang="en-GB" sz="1600" b="0"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15887760"/>
                  </a:ext>
                </a:extLst>
              </a:tr>
            </a:tbl>
          </a:graphicData>
        </a:graphic>
      </p:graphicFrame>
    </p:spTree>
    <p:extLst>
      <p:ext uri="{BB962C8B-B14F-4D97-AF65-F5344CB8AC3E}">
        <p14:creationId xmlns:p14="http://schemas.microsoft.com/office/powerpoint/2010/main" val="21068991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43C3F-C4B5-36E0-642F-1FAEF7EE0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E7961-3989-D2DD-B3D7-9621FBF65415}"/>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22F4CD4B-C1F7-C556-47D8-9FCED0188385}"/>
              </a:ext>
            </a:extLst>
          </p:cNvPr>
          <p:cNvGraphicFramePr>
            <a:graphicFrameLocks noGrp="1"/>
          </p:cNvGraphicFramePr>
          <p:nvPr>
            <p:ph idx="1"/>
          </p:nvPr>
        </p:nvGraphicFramePr>
        <p:xfrm>
          <a:off x="299417" y="1006558"/>
          <a:ext cx="19583056" cy="9716325"/>
        </p:xfrm>
        <a:graphic>
          <a:graphicData uri="http://schemas.openxmlformats.org/drawingml/2006/table">
            <a:tbl>
              <a:tblPr/>
              <a:tblGrid>
                <a:gridCol w="308395">
                  <a:extLst>
                    <a:ext uri="{9D8B030D-6E8A-4147-A177-3AD203B41FA5}">
                      <a16:colId xmlns:a16="http://schemas.microsoft.com/office/drawing/2014/main" val="414012851"/>
                    </a:ext>
                  </a:extLst>
                </a:gridCol>
                <a:gridCol w="1696170">
                  <a:extLst>
                    <a:ext uri="{9D8B030D-6E8A-4147-A177-3AD203B41FA5}">
                      <a16:colId xmlns:a16="http://schemas.microsoft.com/office/drawing/2014/main" val="2003408553"/>
                    </a:ext>
                  </a:extLst>
                </a:gridCol>
                <a:gridCol w="3006847">
                  <a:extLst>
                    <a:ext uri="{9D8B030D-6E8A-4147-A177-3AD203B41FA5}">
                      <a16:colId xmlns:a16="http://schemas.microsoft.com/office/drawing/2014/main" val="663571245"/>
                    </a:ext>
                  </a:extLst>
                </a:gridCol>
                <a:gridCol w="1002282">
                  <a:extLst>
                    <a:ext uri="{9D8B030D-6E8A-4147-A177-3AD203B41FA5}">
                      <a16:colId xmlns:a16="http://schemas.microsoft.com/office/drawing/2014/main" val="3411479582"/>
                    </a:ext>
                  </a:extLst>
                </a:gridCol>
                <a:gridCol w="2081664">
                  <a:extLst>
                    <a:ext uri="{9D8B030D-6E8A-4147-A177-3AD203B41FA5}">
                      <a16:colId xmlns:a16="http://schemas.microsoft.com/office/drawing/2014/main" val="4141685763"/>
                    </a:ext>
                  </a:extLst>
                </a:gridCol>
                <a:gridCol w="1310677">
                  <a:extLst>
                    <a:ext uri="{9D8B030D-6E8A-4147-A177-3AD203B41FA5}">
                      <a16:colId xmlns:a16="http://schemas.microsoft.com/office/drawing/2014/main" val="2518397570"/>
                    </a:ext>
                  </a:extLst>
                </a:gridCol>
                <a:gridCol w="2467157">
                  <a:extLst>
                    <a:ext uri="{9D8B030D-6E8A-4147-A177-3AD203B41FA5}">
                      <a16:colId xmlns:a16="http://schemas.microsoft.com/office/drawing/2014/main" val="735305708"/>
                    </a:ext>
                  </a:extLst>
                </a:gridCol>
                <a:gridCol w="1459015">
                  <a:extLst>
                    <a:ext uri="{9D8B030D-6E8A-4147-A177-3AD203B41FA5}">
                      <a16:colId xmlns:a16="http://schemas.microsoft.com/office/drawing/2014/main" val="1574170200"/>
                    </a:ext>
                  </a:extLst>
                </a:gridCol>
                <a:gridCol w="2318817">
                  <a:extLst>
                    <a:ext uri="{9D8B030D-6E8A-4147-A177-3AD203B41FA5}">
                      <a16:colId xmlns:a16="http://schemas.microsoft.com/office/drawing/2014/main" val="1714180886"/>
                    </a:ext>
                  </a:extLst>
                </a:gridCol>
                <a:gridCol w="1747570">
                  <a:extLst>
                    <a:ext uri="{9D8B030D-6E8A-4147-A177-3AD203B41FA5}">
                      <a16:colId xmlns:a16="http://schemas.microsoft.com/office/drawing/2014/main" val="3444892265"/>
                    </a:ext>
                  </a:extLst>
                </a:gridCol>
                <a:gridCol w="2184462">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hMerge="1">
                  <a:txBody>
                    <a:bodyPr/>
                    <a:lstStyle/>
                    <a:p>
                      <a:pPr algn="ctr" rtl="0" fontAlgn="ctr">
                        <a:buNone/>
                      </a:pPr>
                      <a:endParaRPr lang="en-GB" sz="1600" b="1" i="0" u="none" strike="noStrike" dirty="0">
                        <a:solidFill>
                          <a:srgbClr val="FFFFFF"/>
                        </a:solidFill>
                        <a:effectLst/>
                        <a:latin typeface="+mn-lt"/>
                      </a:endParaRPr>
                    </a:p>
                  </a:txBody>
                  <a:tcPr marL="835" marR="835" marT="83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endParaRPr lang="en-GB" sz="1600" b="1" i="0" u="none" strike="noStrike" dirty="0">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1006102">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200" dirty="0"/>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478584">
                <a:tc gridSpan="11">
                  <a:txBody>
                    <a:bodyPr/>
                    <a:lstStyle/>
                    <a:p>
                      <a:pPr algn="ctr" rtl="0" fontAlgn="ctr">
                        <a:buNone/>
                      </a:pPr>
                      <a:r>
                        <a:rPr lang="en-GB" sz="1600" b="1" i="1" u="none" strike="noStrike" dirty="0">
                          <a:solidFill>
                            <a:srgbClr val="000000"/>
                          </a:solidFill>
                          <a:effectLst/>
                          <a:latin typeface="+mn-lt"/>
                        </a:rPr>
                        <a:t>CYP</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2">
                        <a:lumMod val="90000"/>
                      </a:schemeClr>
                    </a:solidFill>
                  </a:tcPr>
                </a:tc>
                <a:tc hMerge="1">
                  <a:txBody>
                    <a:bodyPr/>
                    <a:lstStyle/>
                    <a:p>
                      <a:pPr algn="ctr" rtl="0" fontAlgn="ctr">
                        <a:buNone/>
                      </a:pPr>
                      <a:endParaRPr lang="en-GB" sz="1600" b="1" i="1"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2">
                        <a:lumMod val="90000"/>
                      </a:schemeClr>
                    </a:solidFil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pPr algn="ctr" fontAlgn="ctr">
                        <a:buNone/>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68441453"/>
                  </a:ext>
                </a:extLst>
              </a:tr>
              <a:tr h="2519516">
                <a:tc rowSpan="2">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i="1" u="none" strike="noStrike" dirty="0">
                          <a:solidFill>
                            <a:srgbClr val="000000"/>
                          </a:solidFill>
                          <a:effectLst/>
                          <a:latin typeface="+mn-lt"/>
                        </a:rPr>
                        <a:t>BAU/ PERFORMANCE</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t>Transition</a:t>
                      </a:r>
                    </a:p>
                    <a:p>
                      <a:pPr marL="285750" indent="-285750">
                        <a:buFont typeface="Arial" panose="020B0604020202020204" pitchFamily="34" charset="0"/>
                        <a:buChar char="•"/>
                      </a:pPr>
                      <a:endParaRPr lang="en-GB" sz="1200" dirty="0"/>
                    </a:p>
                  </a:txBody>
                  <a:tcPr marT="45719" marB="45719">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Transition and hand over tools to be implemented.</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Mar-27</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rowSpan="2">
                  <a:txBody>
                    <a:bodyPr/>
                    <a:lstStyle/>
                    <a:p>
                      <a:pPr marL="0" indent="0" algn="ctr" rtl="0" fontAlgn="ctr">
                        <a:buFont typeface="Arial" panose="020B0604020202020204" pitchFamily="34" charset="0"/>
                        <a:buNone/>
                      </a:pPr>
                      <a:r>
                        <a:rPr lang="en-GB" sz="1600" b="0" i="0" u="none" strike="noStrike" dirty="0">
                          <a:solidFill>
                            <a:srgbClr val="231F20"/>
                          </a:solidFill>
                          <a:effectLst/>
                          <a:latin typeface="+mn-lt"/>
                        </a:rPr>
                        <a:t>Implementation of the transition guidance within children services.</a:t>
                      </a:r>
                    </a:p>
                    <a:p>
                      <a:pPr marL="0" indent="0" algn="ctr" rtl="0" fontAlgn="ctr">
                        <a:buFont typeface="Arial" panose="020B0604020202020204" pitchFamily="34" charset="0"/>
                        <a:buNone/>
                      </a:pPr>
                      <a:endParaRPr lang="en-GB" sz="1600" b="0" i="0" u="none" strike="noStrike" dirty="0">
                        <a:solidFill>
                          <a:srgbClr val="231F20"/>
                        </a:solidFill>
                        <a:effectLst/>
                        <a:latin typeface="+mn-lt"/>
                      </a:endParaRPr>
                    </a:p>
                    <a:p>
                      <a:pPr marL="0" indent="0" algn="ctr" rtl="0" fontAlgn="ctr">
                        <a:buFont typeface="Arial" panose="020B0604020202020204" pitchFamily="34" charset="0"/>
                        <a:buNone/>
                      </a:pPr>
                      <a:r>
                        <a:rPr lang="en-GB" sz="1600" b="0" i="0" u="none" strike="noStrike" dirty="0">
                          <a:solidFill>
                            <a:srgbClr val="231F20"/>
                          </a:solidFill>
                          <a:effectLst/>
                          <a:latin typeface="+mn-lt"/>
                        </a:rPr>
                        <a:t>Monitoring of compliance and patients' outcomes  with   governance  reporting to corporate transition lead  </a:t>
                      </a:r>
                      <a:endParaRPr lang="en-GB" sz="1600" dirty="0">
                        <a:latin typeface="+mn-lt"/>
                      </a:endParaRPr>
                    </a:p>
                    <a:p>
                      <a:pPr algn="ctr" fontAlgn="ctr">
                        <a:buNone/>
                      </a:pPr>
                      <a:endParaRPr lang="en-GB" sz="1600" b="0" i="0" u="none" strike="noStrike" dirty="0">
                        <a:solidFill>
                          <a:srgbClr val="000000"/>
                        </a:solidFill>
                        <a:effectLst/>
                        <a:latin typeface="+mn-lt"/>
                      </a:endParaRP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a:endParaRPr lang="en-GB" sz="1200" dirty="0"/>
                    </a:p>
                  </a:txBody>
                  <a:tcPr marT="45719" marB="45719">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marL="0" indent="0" algn="ctr">
                        <a:buFont typeface="Arial" panose="020B0604020202020204" pitchFamily="34" charset="0"/>
                        <a:buNone/>
                      </a:pPr>
                      <a:r>
                        <a:rPr lang="en-GB" sz="1600" b="0" i="0" u="none" strike="noStrike" dirty="0">
                          <a:solidFill>
                            <a:srgbClr val="000000"/>
                          </a:solidFill>
                          <a:effectLst/>
                          <a:latin typeface="+mn-lt"/>
                        </a:rPr>
                        <a:t>Create practical tools to support transition planning including young person led information and communication resource.</a:t>
                      </a:r>
                      <a:endParaRPr lang="en-GB" sz="12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ctr">
                        <a:buFont typeface="Arial" panose="020B0604020202020204" pitchFamily="34" charset="0"/>
                        <a:buChar char="•"/>
                      </a:pPr>
                      <a:endParaRPr lang="en-GB" sz="12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marL="0" indent="0" algn="ctr">
                        <a:buFont typeface="Arial" panose="020B0604020202020204" pitchFamily="34" charset="0"/>
                        <a:buNone/>
                      </a:pPr>
                      <a:r>
                        <a:rPr lang="en-GB" sz="1600" b="0" i="0" u="none" strike="noStrike">
                          <a:solidFill>
                            <a:srgbClr val="000000"/>
                          </a:solidFill>
                          <a:effectLst/>
                          <a:latin typeface="+mn-lt"/>
                        </a:rPr>
                        <a:t>Rising 16 THP review </a:t>
                      </a:r>
                      <a:br>
                        <a:rPr lang="en-GB" sz="1600" b="0" i="0" u="none" strike="noStrike">
                          <a:solidFill>
                            <a:srgbClr val="000000"/>
                          </a:solidFill>
                          <a:effectLst/>
                          <a:latin typeface="+mn-lt"/>
                        </a:rPr>
                      </a:br>
                      <a:r>
                        <a:rPr lang="en-GB" sz="1600" b="0" i="0" u="none" strike="noStrike">
                          <a:solidFill>
                            <a:srgbClr val="000000"/>
                          </a:solidFill>
                          <a:effectLst/>
                          <a:latin typeface="+mn-lt"/>
                        </a:rPr>
                        <a:t>To be implemented and monitored at service level </a:t>
                      </a:r>
                      <a:br>
                        <a:rPr lang="en-GB" sz="1600" b="0" i="0" u="none" strike="noStrike">
                          <a:solidFill>
                            <a:srgbClr val="000000"/>
                          </a:solidFill>
                          <a:effectLst/>
                          <a:latin typeface="+mn-lt"/>
                        </a:rPr>
                      </a:br>
                      <a:endParaRPr lang="en-GB" sz="12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To be implemented across all services utilising principles of transition toolkit </a:t>
                      </a:r>
                      <a:br>
                        <a:rPr lang="en-GB" sz="1600" b="0" i="0" u="none" strike="noStrike" dirty="0">
                          <a:solidFill>
                            <a:srgbClr val="000000"/>
                          </a:solidFill>
                          <a:effectLst/>
                          <a:latin typeface="+mn-lt"/>
                        </a:rPr>
                      </a:br>
                      <a:endParaRPr lang="en-GB" sz="1600" b="0" i="0" u="none" strike="noStrike" dirty="0">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Provide education on national guidance roles and accountability documentation expectations and best practice models for transition and handover.</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2377475"/>
                  </a:ext>
                </a:extLst>
              </a:tr>
              <a:tr h="5459970">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Governance structure to report compliance of guidance , patient experience  to Service Group and CYP steering Group</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Mar-27</a:t>
                      </a:r>
                    </a:p>
                  </a:txBody>
                  <a:tcPr marL="6351" marR="6351" marT="6351"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vMerge="1">
                  <a:txBody>
                    <a:bodyPr/>
                    <a:lstStyle/>
                    <a:p>
                      <a:pPr algn="ctr" fontAlgn="ctr">
                        <a:buNone/>
                      </a:pPr>
                      <a:endParaRPr lang="en-GB" sz="1600" b="0" i="0" u="none" strike="noStrike">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a:endParaRPr lang="en-GB" sz="2500" dirty="0"/>
                    </a:p>
                  </a:txBody>
                  <a:tcPr marT="45719" marB="45719">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marL="0" indent="0" algn="ctr">
                        <a:buFont typeface="Arial" panose="020B0604020202020204" pitchFamily="34" charset="0"/>
                        <a:buNone/>
                      </a:pPr>
                      <a:r>
                        <a:rPr lang="en-GB" sz="1600" b="0" i="0" u="none" strike="noStrike" dirty="0">
                          <a:solidFill>
                            <a:srgbClr val="000000"/>
                          </a:solidFill>
                          <a:effectLst/>
                          <a:latin typeface="+mn-lt"/>
                        </a:rPr>
                        <a:t>Governance structure in draft and will require approval through the SLT for CYP and the service group</a:t>
                      </a:r>
                      <a:endParaRPr lang="en-GB" sz="12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171450" marR="0" lvl="0" indent="-171450" algn="ctr" rtl="0" eaLnBrk="1" fontAlgn="auto" latinLnBrk="0" hangingPunct="1">
                        <a:lnSpc>
                          <a:spcPct val="100000"/>
                        </a:lnSpc>
                        <a:spcBef>
                          <a:spcPts val="0"/>
                        </a:spcBef>
                        <a:spcAft>
                          <a:spcPts val="0"/>
                        </a:spcAft>
                        <a:buClrTx/>
                        <a:buSzTx/>
                        <a:buFont typeface="Arial" panose="05000000000000000000" pitchFamily="2" charset="2"/>
                        <a:buChar char="•"/>
                      </a:pPr>
                      <a:r>
                        <a:rPr lang="en-GB" sz="1600" b="0" dirty="0">
                          <a:solidFill>
                            <a:srgbClr val="000000"/>
                          </a:solidFill>
                        </a:rPr>
                        <a:t>Initial CYP Steering Group meeting scheduled for 24th June with the aim of review </a:t>
                      </a:r>
                      <a:r>
                        <a:rPr lang="en-GB" sz="1600" b="0" dirty="0" err="1">
                          <a:solidFill>
                            <a:srgbClr val="000000"/>
                          </a:solidFill>
                        </a:rPr>
                        <a:t>ToR</a:t>
                      </a:r>
                      <a:r>
                        <a:rPr lang="en-GB" sz="1600" b="0" dirty="0">
                          <a:solidFill>
                            <a:srgbClr val="000000"/>
                          </a:solidFill>
                        </a:rPr>
                        <a:t> and agreeing the  scope of the CYP Plan</a:t>
                      </a:r>
                    </a:p>
                    <a:p>
                      <a:pPr marL="171450" marR="0" lvl="0" indent="-171450" algn="ctr">
                        <a:lnSpc>
                          <a:spcPct val="100000"/>
                        </a:lnSpc>
                        <a:spcBef>
                          <a:spcPts val="0"/>
                        </a:spcBef>
                        <a:spcAft>
                          <a:spcPts val="0"/>
                        </a:spcAft>
                        <a:buClrTx/>
                        <a:buSzTx/>
                        <a:buFont typeface="Arial" panose="05000000000000000000" pitchFamily="2" charset="2"/>
                        <a:buChar char="•"/>
                      </a:pPr>
                      <a:r>
                        <a:rPr lang="en-GB" sz="1600" b="0" dirty="0">
                          <a:solidFill>
                            <a:srgbClr val="000000"/>
                          </a:solidFill>
                        </a:rPr>
                        <a:t>Workshop dates have also been circulated for the development of a CYP Plan</a:t>
                      </a:r>
                    </a:p>
                    <a:p>
                      <a:pPr marL="285750" indent="-285750" algn="ctr">
                        <a:buFont typeface="Arial" panose="020B0604020202020204" pitchFamily="34" charset="0"/>
                        <a:buChar char="•"/>
                      </a:pPr>
                      <a:endParaRPr lang="en-GB" sz="12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0B050"/>
                    </a:solidFill>
                  </a:tcPr>
                </a:tc>
                <a:tc>
                  <a:txBody>
                    <a:bodyPr/>
                    <a:lstStyle/>
                    <a:p>
                      <a:pPr marL="0" indent="0" algn="ctr">
                        <a:buFont typeface="Arial" panose="020B0604020202020204" pitchFamily="34" charset="0"/>
                        <a:buNone/>
                      </a:pPr>
                      <a:r>
                        <a:rPr lang="en-GB" sz="1600" b="0" i="0" u="none" strike="noStrike" dirty="0">
                          <a:solidFill>
                            <a:srgbClr val="000000"/>
                          </a:solidFill>
                          <a:effectLst/>
                          <a:latin typeface="+mn-lt"/>
                        </a:rPr>
                        <a:t>Monitoring through Complaints / concerns </a:t>
                      </a:r>
                      <a:br>
                        <a:rPr lang="en-GB" sz="1600" b="0" i="0" u="none" strike="noStrike" dirty="0">
                          <a:solidFill>
                            <a:srgbClr val="000000"/>
                          </a:solidFill>
                          <a:effectLst/>
                          <a:latin typeface="+mn-lt"/>
                        </a:rPr>
                      </a:br>
                      <a:r>
                        <a:rPr lang="en-GB" sz="1600" b="0" i="0" u="none" strike="noStrike" dirty="0">
                          <a:solidFill>
                            <a:srgbClr val="000000"/>
                          </a:solidFill>
                          <a:effectLst/>
                          <a:latin typeface="+mn-lt"/>
                        </a:rPr>
                        <a:t>Putting things Right and Early resolution process through existing service group governance structures and reporting </a:t>
                      </a:r>
                      <a:br>
                        <a:rPr lang="en-GB" sz="1600" b="0" i="0" u="none" strike="noStrike" dirty="0">
                          <a:solidFill>
                            <a:srgbClr val="000000"/>
                          </a:solidFill>
                          <a:effectLst/>
                          <a:latin typeface="+mn-lt"/>
                        </a:rPr>
                      </a:br>
                      <a:r>
                        <a:rPr lang="en-GB" sz="1600" b="0" i="0" u="none" strike="noStrike" dirty="0">
                          <a:solidFill>
                            <a:srgbClr val="000000"/>
                          </a:solidFill>
                          <a:effectLst/>
                          <a:latin typeface="+mn-lt"/>
                        </a:rPr>
                        <a:t>PROMs / PREMs to evaluate experience of transition reporting through to service group quality safety and risk Group quarterly</a:t>
                      </a:r>
                      <a:br>
                        <a:rPr lang="en-GB" sz="1600" b="0" i="0" u="none" strike="noStrike" dirty="0">
                          <a:solidFill>
                            <a:srgbClr val="000000"/>
                          </a:solidFill>
                          <a:effectLst/>
                          <a:latin typeface="+mn-lt"/>
                        </a:rPr>
                      </a:br>
                      <a:r>
                        <a:rPr lang="en-GB" sz="1600" b="0" i="0" u="none" strike="noStrike" dirty="0">
                          <a:solidFill>
                            <a:srgbClr val="000000"/>
                          </a:solidFill>
                          <a:effectLst/>
                          <a:latin typeface="+mn-lt"/>
                        </a:rPr>
                        <a:t>Training compliance</a:t>
                      </a:r>
                      <a:br>
                        <a:rPr lang="en-GB" sz="1600" b="0" i="0" u="none" strike="noStrike" dirty="0">
                          <a:solidFill>
                            <a:srgbClr val="000000"/>
                          </a:solidFill>
                          <a:effectLst/>
                          <a:latin typeface="+mn-lt"/>
                        </a:rPr>
                      </a:br>
                      <a:r>
                        <a:rPr lang="en-GB" sz="1600" b="0" i="0" u="none" strike="noStrike" dirty="0">
                          <a:solidFill>
                            <a:srgbClr val="000000"/>
                          </a:solidFill>
                          <a:effectLst/>
                          <a:latin typeface="+mn-lt"/>
                        </a:rPr>
                        <a:t>Annual Audit Programme</a:t>
                      </a:r>
                      <a:br>
                        <a:rPr lang="en-GB" sz="1600" b="0" i="0" u="none" strike="noStrike" dirty="0">
                          <a:solidFill>
                            <a:srgbClr val="000000"/>
                          </a:solidFill>
                          <a:effectLst/>
                          <a:latin typeface="+mn-lt"/>
                        </a:rPr>
                      </a:br>
                      <a:r>
                        <a:rPr lang="en-GB" sz="1600" b="0" i="0" u="none" strike="noStrike" dirty="0">
                          <a:solidFill>
                            <a:srgbClr val="000000"/>
                          </a:solidFill>
                          <a:effectLst/>
                          <a:latin typeface="+mn-lt"/>
                        </a:rPr>
                        <a:t>Digital Tracking of Transition Cohort</a:t>
                      </a:r>
                      <a:endParaRPr lang="en-GB" sz="1200" dirty="0"/>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Compliance reporting to Welsh Government Through Quality Safety and Risk  Group ( end of 2-year implementation period)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 </a:t>
                      </a:r>
                      <a:br>
                        <a:rPr lang="en-GB" sz="1600" b="0" i="0" u="none" strike="noStrike" dirty="0">
                          <a:solidFill>
                            <a:srgbClr val="000000"/>
                          </a:solidFill>
                          <a:effectLst/>
                          <a:latin typeface="+mn-lt"/>
                        </a:rPr>
                      </a:br>
                      <a:endParaRPr lang="en-GB" sz="1600" b="0" i="0" u="none" strike="noStrike" dirty="0">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5423134"/>
                  </a:ext>
                </a:extLst>
              </a:tr>
            </a:tbl>
          </a:graphicData>
        </a:graphic>
      </p:graphicFrame>
    </p:spTree>
    <p:extLst>
      <p:ext uri="{BB962C8B-B14F-4D97-AF65-F5344CB8AC3E}">
        <p14:creationId xmlns:p14="http://schemas.microsoft.com/office/powerpoint/2010/main" val="20215327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7D1D-1008-0779-E9E1-EBB2AC1D6D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0A7F24-0995-5559-1357-5C1399F318A3}"/>
              </a:ext>
            </a:extLst>
          </p:cNvPr>
          <p:cNvSpPr>
            <a:spLocks noGrp="1"/>
          </p:cNvSpPr>
          <p:nvPr>
            <p:ph type="title"/>
          </p:nvPr>
        </p:nvSpPr>
        <p:spPr>
          <a:xfrm>
            <a:off x="528012" y="320772"/>
            <a:ext cx="20726036" cy="685786"/>
          </a:xfrm>
        </p:spPr>
        <p:txBody>
          <a:bodyPr>
            <a:normAutofit/>
          </a:bodyPr>
          <a:lstStyle/>
          <a:p>
            <a:r>
              <a:rPr lang="en-US" sz="4001" b="1" dirty="0">
                <a:latin typeface="Aptos" panose="020B0004020202020204" pitchFamily="34" charset="0"/>
              </a:rPr>
              <a:t>Babies, CYP and Womens System Reporting   </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BE82EF45-078E-A602-836B-801B15E06618}"/>
              </a:ext>
            </a:extLst>
          </p:cNvPr>
          <p:cNvGraphicFramePr>
            <a:graphicFrameLocks noGrp="1"/>
          </p:cNvGraphicFramePr>
          <p:nvPr>
            <p:ph idx="1"/>
          </p:nvPr>
        </p:nvGraphicFramePr>
        <p:xfrm>
          <a:off x="299416" y="1006559"/>
          <a:ext cx="19583055" cy="8761901"/>
        </p:xfrm>
        <a:graphic>
          <a:graphicData uri="http://schemas.openxmlformats.org/drawingml/2006/table">
            <a:tbl>
              <a:tblPr/>
              <a:tblGrid>
                <a:gridCol w="308395">
                  <a:extLst>
                    <a:ext uri="{9D8B030D-6E8A-4147-A177-3AD203B41FA5}">
                      <a16:colId xmlns:a16="http://schemas.microsoft.com/office/drawing/2014/main" val="414012851"/>
                    </a:ext>
                  </a:extLst>
                </a:gridCol>
                <a:gridCol w="1696170">
                  <a:extLst>
                    <a:ext uri="{9D8B030D-6E8A-4147-A177-3AD203B41FA5}">
                      <a16:colId xmlns:a16="http://schemas.microsoft.com/office/drawing/2014/main" val="2003408553"/>
                    </a:ext>
                  </a:extLst>
                </a:gridCol>
                <a:gridCol w="3006847">
                  <a:extLst>
                    <a:ext uri="{9D8B030D-6E8A-4147-A177-3AD203B41FA5}">
                      <a16:colId xmlns:a16="http://schemas.microsoft.com/office/drawing/2014/main" val="663571245"/>
                    </a:ext>
                  </a:extLst>
                </a:gridCol>
                <a:gridCol w="1002282">
                  <a:extLst>
                    <a:ext uri="{9D8B030D-6E8A-4147-A177-3AD203B41FA5}">
                      <a16:colId xmlns:a16="http://schemas.microsoft.com/office/drawing/2014/main" val="3411479582"/>
                    </a:ext>
                  </a:extLst>
                </a:gridCol>
                <a:gridCol w="2081664">
                  <a:extLst>
                    <a:ext uri="{9D8B030D-6E8A-4147-A177-3AD203B41FA5}">
                      <a16:colId xmlns:a16="http://schemas.microsoft.com/office/drawing/2014/main" val="4141685763"/>
                    </a:ext>
                  </a:extLst>
                </a:gridCol>
                <a:gridCol w="1310676">
                  <a:extLst>
                    <a:ext uri="{9D8B030D-6E8A-4147-A177-3AD203B41FA5}">
                      <a16:colId xmlns:a16="http://schemas.microsoft.com/office/drawing/2014/main" val="2518397570"/>
                    </a:ext>
                  </a:extLst>
                </a:gridCol>
                <a:gridCol w="2467157">
                  <a:extLst>
                    <a:ext uri="{9D8B030D-6E8A-4147-A177-3AD203B41FA5}">
                      <a16:colId xmlns:a16="http://schemas.microsoft.com/office/drawing/2014/main" val="735305708"/>
                    </a:ext>
                  </a:extLst>
                </a:gridCol>
                <a:gridCol w="1156479">
                  <a:extLst>
                    <a:ext uri="{9D8B030D-6E8A-4147-A177-3AD203B41FA5}">
                      <a16:colId xmlns:a16="http://schemas.microsoft.com/office/drawing/2014/main" val="1574170200"/>
                    </a:ext>
                  </a:extLst>
                </a:gridCol>
                <a:gridCol w="2621353">
                  <a:extLst>
                    <a:ext uri="{9D8B030D-6E8A-4147-A177-3AD203B41FA5}">
                      <a16:colId xmlns:a16="http://schemas.microsoft.com/office/drawing/2014/main" val="3590552098"/>
                    </a:ext>
                  </a:extLst>
                </a:gridCol>
                <a:gridCol w="1747570">
                  <a:extLst>
                    <a:ext uri="{9D8B030D-6E8A-4147-A177-3AD203B41FA5}">
                      <a16:colId xmlns:a16="http://schemas.microsoft.com/office/drawing/2014/main" val="3444892265"/>
                    </a:ext>
                  </a:extLst>
                </a:gridCol>
                <a:gridCol w="2184462">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hMerge="1">
                  <a:txBody>
                    <a:bodyPr/>
                    <a:lstStyle/>
                    <a:p>
                      <a:pPr algn="ctr" rtl="0" fontAlgn="ctr">
                        <a:buNone/>
                      </a:pPr>
                      <a:endParaRPr lang="en-GB" sz="1600" b="1" i="0" u="none" strike="noStrike" dirty="0">
                        <a:solidFill>
                          <a:srgbClr val="FFFFFF"/>
                        </a:solidFill>
                        <a:effectLst/>
                        <a:latin typeface="+mn-lt"/>
                      </a:endParaRPr>
                    </a:p>
                  </a:txBody>
                  <a:tcPr marL="835" marR="835" marT="83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Aptos Display" panose="020B0004020202020204" pitchFamily="34" charset="0"/>
                        </a:rPr>
                        <a:t>Delivery Milestones </a:t>
                      </a:r>
                      <a:endParaRPr lang="en-GB" sz="1600" b="1" i="0" u="none" strike="noStrike" dirty="0">
                        <a:solidFill>
                          <a:schemeClr val="bg1"/>
                        </a:solidFill>
                        <a:effectLst/>
                        <a:latin typeface="+mn-lt"/>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r>
                        <a:rPr lang="en-GB" sz="1600" b="1" i="0" u="none" strike="noStrike" dirty="0">
                          <a:solidFill>
                            <a:schemeClr val="bg1"/>
                          </a:solidFill>
                          <a:effectLst/>
                          <a:latin typeface="+mn-lt"/>
                        </a:rPr>
                        <a:t>Q1</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endParaRPr lang="en-GB" sz="1200" dirty="0">
                        <a:solidFill>
                          <a:schemeClr val="bg1"/>
                        </a:solidFill>
                      </a:endParaRP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endParaRPr lang="en-GB" sz="1200" dirty="0"/>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478584">
                <a:tc gridSpan="11">
                  <a:txBody>
                    <a:bodyPr/>
                    <a:lstStyle/>
                    <a:p>
                      <a:pPr algn="ctr" rtl="0" fontAlgn="ctr">
                        <a:buNone/>
                      </a:pPr>
                      <a:r>
                        <a:rPr lang="en-GB" sz="1600" b="1" i="1" u="none" strike="noStrike" dirty="0">
                          <a:solidFill>
                            <a:srgbClr val="000000"/>
                          </a:solidFill>
                          <a:effectLst/>
                          <a:latin typeface="+mn-lt"/>
                        </a:rPr>
                        <a:t>CYP</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2">
                        <a:lumMod val="90000"/>
                      </a:schemeClr>
                    </a:solidFill>
                  </a:tcPr>
                </a:tc>
                <a:tc hMerge="1">
                  <a:txBody>
                    <a:bodyPr/>
                    <a:lstStyle/>
                    <a:p>
                      <a:pPr algn="ctr" rtl="0" fontAlgn="ctr">
                        <a:buNone/>
                      </a:pPr>
                      <a:endParaRPr lang="en-GB" sz="1600" b="1" i="1"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2">
                        <a:lumMod val="90000"/>
                      </a:schemeClr>
                    </a:solidFill>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pPr algn="ctr" fontAlgn="ctr">
                        <a:buNone/>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c hMerge="1">
                  <a:txBody>
                    <a:bodyPr/>
                    <a:lstStyle/>
                    <a:p>
                      <a:pPr marL="285750" indent="-285750" algn="ctr" fontAlgn="ctr">
                        <a:buFont typeface="Arial" panose="020B0604020202020204" pitchFamily="34" charset="0"/>
                        <a:buChar char="•"/>
                      </a:pPr>
                      <a:endParaRPr lang="en-GB" sz="1600" b="0" i="0" u="none" strike="noStrike" dirty="0">
                        <a:solidFill>
                          <a:srgbClr val="000000"/>
                        </a:solidFill>
                        <a:effectLst/>
                        <a:latin typeface="+mn-lt"/>
                      </a:endParaRPr>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68441453"/>
                  </a:ext>
                </a:extLst>
              </a:tr>
              <a:tr h="2770858">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1" u="none" strike="noStrike" dirty="0">
                        <a:solidFill>
                          <a:srgbClr val="000000"/>
                        </a:solidFill>
                        <a:effectLst/>
                        <a:latin typeface="+mn-lt"/>
                      </a:endParaRP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746576" rtl="0" eaLnBrk="1" fontAlgn="ctr" latinLnBrk="0" hangingPunct="1">
                        <a:lnSpc>
                          <a:spcPct val="100000"/>
                        </a:lnSpc>
                        <a:spcBef>
                          <a:spcPts val="0"/>
                        </a:spcBef>
                        <a:spcAft>
                          <a:spcPts val="0"/>
                        </a:spcAft>
                        <a:buClrTx/>
                        <a:buSzTx/>
                        <a:buFontTx/>
                        <a:buNone/>
                        <a:tabLst/>
                        <a:defRPr/>
                      </a:pPr>
                      <a:r>
                        <a:rPr lang="en-GB" sz="1600" b="1" dirty="0"/>
                        <a:t>Transition</a:t>
                      </a:r>
                    </a:p>
                    <a:p>
                      <a:pPr algn="ctr" fontAlgn="ctr">
                        <a:buNone/>
                      </a:pPr>
                      <a:endParaRPr lang="en-GB" sz="1600" b="1" i="0" u="none" strike="noStrike" dirty="0">
                        <a:solidFill>
                          <a:srgbClr val="00000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fontAlgn="ctr">
                        <a:buFont typeface="Arial" panose="020B0604020202020204" pitchFamily="34" charset="0"/>
                        <a:buNone/>
                      </a:pPr>
                      <a:r>
                        <a:rPr lang="en-GB" sz="1600" b="1" i="0" u="none" strike="noStrike" dirty="0">
                          <a:solidFill>
                            <a:srgbClr val="000000"/>
                          </a:solidFill>
                          <a:effectLst/>
                          <a:latin typeface="+mn-lt"/>
                        </a:rPr>
                        <a:t>Regional partnership transition  board </a:t>
                      </a:r>
                      <a:br>
                        <a:rPr lang="en-GB" sz="1600" b="1" i="0" u="none" strike="noStrike" dirty="0">
                          <a:solidFill>
                            <a:srgbClr val="000000"/>
                          </a:solidFill>
                          <a:effectLst/>
                          <a:latin typeface="+mn-lt"/>
                        </a:rPr>
                      </a:br>
                      <a:r>
                        <a:rPr lang="en-GB" sz="1600" b="1" i="0" u="none" strike="noStrike" dirty="0">
                          <a:solidFill>
                            <a:srgbClr val="000000"/>
                          </a:solidFill>
                          <a:effectLst/>
                          <a:latin typeface="+mn-lt"/>
                        </a:rPr>
                        <a:t>Bayouth co-produce patient engagement Document</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Mar-27</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endParaRPr lang="en-GB" sz="1600" b="0" i="0" u="none" strike="noStrike" dirty="0">
                        <a:solidFill>
                          <a:srgbClr val="231F20"/>
                        </a:solidFill>
                        <a:effectLst/>
                        <a:latin typeface="+mn-lt"/>
                      </a:endParaRP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600" dirty="0">
                        <a:latin typeface="+mn-lt"/>
                      </a:endParaRP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a:r>
                        <a:rPr lang="en-GB" sz="1600" b="0" i="0" u="none" strike="noStrike" dirty="0">
                          <a:solidFill>
                            <a:srgbClr val="000000"/>
                          </a:solidFill>
                          <a:effectLst/>
                          <a:latin typeface="+mn-lt"/>
                        </a:rPr>
                        <a:t>Working on a policy for transition </a:t>
                      </a:r>
                      <a:endParaRPr lang="en-GB" sz="2500" dirty="0"/>
                    </a:p>
                  </a:txBody>
                  <a:tcPr marL="76199"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25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solidFill>
                  </a:tcPr>
                </a:tc>
                <a:tc>
                  <a:txBody>
                    <a:bodyPr/>
                    <a:lstStyle/>
                    <a:p>
                      <a:pPr algn="ctr"/>
                      <a:r>
                        <a:rPr lang="en-GB" sz="1600" b="0" i="0" u="none" strike="noStrike" dirty="0">
                          <a:solidFill>
                            <a:srgbClr val="000000"/>
                          </a:solidFill>
                          <a:effectLst/>
                          <a:latin typeface="+mn-lt"/>
                        </a:rPr>
                        <a:t>Co production at service level to be coordinated with regional partnership boards. </a:t>
                      </a:r>
                      <a:endParaRPr lang="en-GB" sz="25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GB" sz="1600" b="0" i="0" u="none" strike="noStrike" dirty="0">
                          <a:solidFill>
                            <a:srgbClr val="000000"/>
                          </a:solidFill>
                          <a:effectLst/>
                          <a:latin typeface="+mn-lt"/>
                        </a:rPr>
                        <a:t>Create a digital dashboard to track transition readiness, pathway compliance , training completion , outcomes and patient experience measures.</a:t>
                      </a:r>
                      <a:endParaRPr lang="en-GB" sz="25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GB" sz="1600" b="0" i="0" u="none" strike="noStrike" dirty="0">
                          <a:solidFill>
                            <a:srgbClr val="000000"/>
                          </a:solidFill>
                          <a:effectLst/>
                          <a:latin typeface="+mn-lt"/>
                        </a:rPr>
                        <a:t>Create a digital dashboard to track transition readiness, pathway compliance , training completion , outcomes and patient experience measures.</a:t>
                      </a:r>
                      <a:endParaRPr lang="en-GB" sz="2500" dirty="0"/>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12430290"/>
                  </a:ext>
                </a:extLst>
              </a:tr>
              <a:tr h="2127098">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1" u="none" strike="noStrike" dirty="0">
                        <a:solidFill>
                          <a:srgbClr val="000000"/>
                        </a:solidFill>
                        <a:effectLst/>
                        <a:latin typeface="+mn-lt"/>
                      </a:endParaRP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rowSpan="2">
                  <a:txBody>
                    <a:bodyPr/>
                    <a:lstStyle/>
                    <a:p>
                      <a:pPr algn="ctr" fontAlgn="ctr">
                        <a:buNone/>
                      </a:pPr>
                      <a:r>
                        <a:rPr lang="en-GB" sz="1600" b="1" i="0" u="none" strike="noStrike" dirty="0">
                          <a:solidFill>
                            <a:srgbClr val="000000"/>
                          </a:solidFill>
                          <a:effectLst/>
                          <a:latin typeface="+mn-lt"/>
                        </a:rPr>
                        <a:t>CYP and Women's Capital Priorities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marL="0" indent="0" algn="ctr" rtl="0" fontAlgn="ctr">
                        <a:buFont typeface="Arial" panose="020B0604020202020204" pitchFamily="34" charset="0"/>
                        <a:buNone/>
                      </a:pPr>
                      <a:r>
                        <a:rPr lang="en-GB" sz="1600" b="1" i="0" u="none" strike="noStrike" dirty="0">
                          <a:solidFill>
                            <a:srgbClr val="231F20"/>
                          </a:solidFill>
                          <a:effectLst/>
                          <a:latin typeface="+mn-lt"/>
                        </a:rPr>
                        <a:t>Deliver a revised robust plan for the future relocation of Paediatric in-patient services at Morriston Hospital</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Mar-27</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GB" sz="1600" b="0" i="0" u="none" strike="noStrike" dirty="0">
                          <a:solidFill>
                            <a:srgbClr val="231F20"/>
                          </a:solidFill>
                          <a:effectLst/>
                          <a:latin typeface="+mn-lt"/>
                        </a:rPr>
                        <a:t>Safer, streamlined paediatric pathways, and  a better environment for children and their families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lang="en-GB" sz="1600" dirty="0">
                          <a:latin typeface="+mn-lt"/>
                        </a:rPr>
                        <a:t>Discussions are ongoing </a:t>
                      </a:r>
                    </a:p>
                    <a:p>
                      <a:pPr algn="ctr"/>
                      <a:endParaRPr lang="en-GB" sz="1600" dirty="0">
                        <a:latin typeface="+mn-lt"/>
                      </a:endParaRP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a:txBody>
                    <a:bodyPr/>
                    <a:lstStyle/>
                    <a:p>
                      <a:pPr marL="0" indent="0" algn="ctr">
                        <a:buFont typeface="Arial" panose="020B0604020202020204" pitchFamily="34" charset="0"/>
                        <a:buNone/>
                      </a:pPr>
                      <a:r>
                        <a:rPr lang="en-GB" sz="1600" dirty="0">
                          <a:latin typeface="+mn-lt"/>
                        </a:rPr>
                        <a:t>Ensure this is a priority on capital schemes of Health Board and discussed at newly formed Capital Group meeting</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285750" indent="-285750" algn="ctr">
                        <a:buFont typeface="Arial" panose="020B0604020202020204" pitchFamily="34" charset="0"/>
                        <a:buChar char="•"/>
                      </a:pP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a:txBody>
                    <a:bodyPr/>
                    <a:lstStyle/>
                    <a:p>
                      <a:pPr marL="0" marR="0" lvl="0" indent="0" algn="ctr" defTabSz="452724"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latin typeface="+mn-lt"/>
                        </a:rPr>
                        <a:t>Continue to ensure this is a priority on capital schemes of Health Board and discussed at newly formed Capital Group meeting</a:t>
                      </a:r>
                    </a:p>
                    <a:p>
                      <a:pPr marL="0" indent="0" algn="ctr">
                        <a:buFont typeface="Arial" panose="020B0604020202020204" pitchFamily="34" charset="0"/>
                        <a:buNone/>
                      </a:pPr>
                      <a:endParaRPr lang="en-GB" sz="1600" dirty="0">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0" i="0" u="none" strike="noStrike" dirty="0">
                          <a:solidFill>
                            <a:srgbClr val="000000"/>
                          </a:solidFill>
                          <a:effectLst/>
                          <a:latin typeface="+mn-lt"/>
                        </a:rPr>
                        <a:t>Actions to be determined following discussion as Capital Group meeting</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452724"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Actions to be determined following discussion as Capital Group meeting</a:t>
                      </a:r>
                    </a:p>
                    <a:p>
                      <a:pPr marL="0" indent="0" algn="ctr" fontAlgn="ctr">
                        <a:buFont typeface="Arial" panose="020B0604020202020204" pitchFamily="34" charset="0"/>
                        <a:buNone/>
                      </a:pPr>
                      <a:endParaRPr lang="en-GB" sz="1600" b="0" i="0" u="none" strike="noStrike" dirty="0">
                        <a:solidFill>
                          <a:srgbClr val="000000"/>
                        </a:solidFill>
                        <a:effectLst/>
                        <a:latin typeface="+mn-lt"/>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2377475"/>
                  </a:ext>
                </a:extLst>
              </a:tr>
              <a:tr h="2127098">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0" i="1" u="none" strike="noStrike" dirty="0">
                        <a:solidFill>
                          <a:srgbClr val="000000"/>
                        </a:solidFill>
                        <a:effectLst/>
                        <a:latin typeface="+mn-lt"/>
                      </a:endParaRPr>
                    </a:p>
                  </a:txBody>
                  <a:tcPr marL="6351" marR="6351" marT="6351" marB="0" vert="vert27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vMerge="1">
                  <a:txBody>
                    <a:bodyPr/>
                    <a:lstStyle/>
                    <a:p>
                      <a:endParaRPr dirty="0"/>
                    </a:p>
                  </a:txBody>
                  <a:tcPr marL="6350" marR="6350" marT="635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lumMod val="20000"/>
                        <a:lumOff val="80000"/>
                      </a:schemeClr>
                    </a:solidFill>
                  </a:tcPr>
                </a:tc>
                <a:tc>
                  <a:txBody>
                    <a:bodyPr/>
                    <a:lstStyle/>
                    <a:p>
                      <a:pPr marL="0" indent="0" algn="ctr" rtl="0" fontAlgn="ctr">
                        <a:buFont typeface="Arial" panose="020B0604020202020204" pitchFamily="34" charset="0"/>
                        <a:buNone/>
                      </a:pPr>
                      <a:r>
                        <a:rPr lang="en-GB" sz="1600" b="1" i="0" u="none" strike="noStrike" dirty="0">
                          <a:solidFill>
                            <a:srgbClr val="231F20"/>
                          </a:solidFill>
                          <a:effectLst/>
                          <a:latin typeface="+mn-lt"/>
                        </a:rPr>
                        <a:t>Provide a new Midwifery Lead Unit and specialist Obstetrics Theatres in Ward 18 Singleton Hospital</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a:solidFill>
                            <a:srgbClr val="000000"/>
                          </a:solidFill>
                          <a:effectLst/>
                          <a:latin typeface="+mn-lt"/>
                        </a:rPr>
                        <a:t>Mar-27</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GB" sz="1600" b="0" i="0" u="none" strike="noStrike" dirty="0">
                          <a:solidFill>
                            <a:srgbClr val="231F20"/>
                          </a:solidFill>
                          <a:effectLst/>
                          <a:latin typeface="+mn-lt"/>
                        </a:rPr>
                        <a:t>Provision of modern efficient and user friendly midwifery led unit and specialist obstetrics theatres which meets up to date guidelines.</a:t>
                      </a:r>
                    </a:p>
                  </a:txBody>
                  <a:tcPr marL="6351" marR="6351" marT="635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GB" sz="1600" b="0" dirty="0">
                          <a:solidFill>
                            <a:schemeClr val="tx1"/>
                          </a:solidFill>
                          <a:latin typeface="+mn-lt"/>
                        </a:rPr>
                        <a:t>Discussions on-going in view of Independent Report - 2 Site Working</a:t>
                      </a:r>
                    </a:p>
                  </a:txBody>
                  <a:tcPr marT="45719" marB="45719">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C000"/>
                    </a:solidFill>
                  </a:tcPr>
                </a:tc>
                <a:tc>
                  <a:txBody>
                    <a:bodyPr/>
                    <a:lstStyle/>
                    <a:p>
                      <a:pPr marL="0" marR="0" lvl="0" indent="0" algn="ctr" defTabSz="452724"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mn-lt"/>
                        </a:rPr>
                        <a:t>Discussions on-going in view of Independent Report with Two Site Working</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452724"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FF0000"/>
                        </a:solidFill>
                        <a:effectLst/>
                        <a:highlight>
                          <a:srgbClr val="FFFF00"/>
                        </a:highlight>
                        <a:uLnTx/>
                        <a:uFillTx/>
                        <a:latin typeface="Aptos" panose="02110004020202020204"/>
                        <a:ea typeface="+mn-ea"/>
                        <a:cs typeface="+mn-cs"/>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45272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Aptos" panose="02110004020202020204"/>
                          <a:ea typeface="+mn-ea"/>
                          <a:cs typeface="+mn-cs"/>
                        </a:rPr>
                        <a:t>Completion of optional appraisal</a:t>
                      </a: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452724" rtl="0" eaLnBrk="1" fontAlgn="auto"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rPr>
                        <a:t>Actions to be determined following outcome of options appraisal</a:t>
                      </a:r>
                      <a:endParaRPr kumimoji="0" lang="en-GB" sz="1600" b="1" i="0" u="none" strike="noStrike" kern="1200" cap="none" spc="0" normalizeH="0" baseline="0" noProof="0" dirty="0">
                        <a:ln>
                          <a:noFill/>
                        </a:ln>
                        <a:solidFill>
                          <a:srgbClr val="C00000"/>
                        </a:solidFill>
                        <a:effectLst/>
                        <a:uLnTx/>
                        <a:uFillTx/>
                        <a:latin typeface="Aptos" panose="02110004020202020204"/>
                        <a:ea typeface="+mn-ea"/>
                        <a:cs typeface="+mn-cs"/>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452724" rtl="0" eaLnBrk="1" fontAlgn="auto"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rPr>
                        <a:t>Actions to be determined following outcome of options appraisal</a:t>
                      </a:r>
                      <a:endParaRPr kumimoji="0" lang="en-GB" sz="1600" b="1" i="0" u="none" strike="noStrike" kern="1200" cap="none" spc="0" normalizeH="0" baseline="0" noProof="0" dirty="0">
                        <a:ln>
                          <a:noFill/>
                        </a:ln>
                        <a:solidFill>
                          <a:srgbClr val="C00000"/>
                        </a:solidFill>
                        <a:effectLst/>
                        <a:uLnTx/>
                        <a:uFillTx/>
                        <a:latin typeface="+mn-lt"/>
                        <a:ea typeface="+mn-ea"/>
                        <a:cs typeface="+mn-cs"/>
                      </a:endParaRPr>
                    </a:p>
                    <a:p>
                      <a:pPr marL="0" marR="0" lvl="0" indent="0" algn="ctr" defTabSz="452724"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C00000"/>
                        </a:solidFill>
                        <a:effectLst/>
                        <a:uLnTx/>
                        <a:uFillTx/>
                        <a:latin typeface="Aptos" panose="02110004020202020204"/>
                        <a:ea typeface="+mn-ea"/>
                        <a:cs typeface="+mn-cs"/>
                      </a:endParaRPr>
                    </a:p>
                  </a:txBody>
                  <a:tcPr marL="6351" marR="6351" marT="6351"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3513622"/>
                  </a:ext>
                </a:extLst>
              </a:tr>
            </a:tbl>
          </a:graphicData>
        </a:graphic>
      </p:graphicFrame>
    </p:spTree>
    <p:extLst>
      <p:ext uri="{BB962C8B-B14F-4D97-AF65-F5344CB8AC3E}">
        <p14:creationId xmlns:p14="http://schemas.microsoft.com/office/powerpoint/2010/main" val="33089005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C18BB-0C0C-9CD2-2730-84A5B163F9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3EFCA-CEF6-5201-AC76-5DDD42F7CEC2}"/>
              </a:ext>
            </a:extLst>
          </p:cNvPr>
          <p:cNvSpPr>
            <a:spLocks noGrp="1"/>
          </p:cNvSpPr>
          <p:nvPr>
            <p:ph type="title"/>
          </p:nvPr>
        </p:nvSpPr>
        <p:spPr>
          <a:xfrm>
            <a:off x="394663" y="1"/>
            <a:ext cx="19316363" cy="685786"/>
          </a:xfrm>
        </p:spPr>
        <p:txBody>
          <a:bodyPr>
            <a:normAutofit/>
          </a:bodyPr>
          <a:lstStyle/>
          <a:p>
            <a:r>
              <a:rPr lang="en-US" sz="4001" b="1" dirty="0">
                <a:latin typeface="Aptos" panose="020B0004020202020204" pitchFamily="34" charset="0"/>
              </a:rPr>
              <a:t>Babies, CYP and Womens System Reporting– Off Track Delivery in Q1</a:t>
            </a: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E0042A90-0EA3-D8E8-0317-7C51A78A8383}"/>
              </a:ext>
            </a:extLst>
          </p:cNvPr>
          <p:cNvGraphicFramePr>
            <a:graphicFrameLocks noGrp="1"/>
          </p:cNvGraphicFramePr>
          <p:nvPr>
            <p:ph idx="1"/>
            <p:extLst>
              <p:ext uri="{D42A27DB-BD31-4B8C-83A1-F6EECF244321}">
                <p14:modId xmlns:p14="http://schemas.microsoft.com/office/powerpoint/2010/main" val="2763737803"/>
              </p:ext>
            </p:extLst>
          </p:nvPr>
        </p:nvGraphicFramePr>
        <p:xfrm>
          <a:off x="206904" y="654181"/>
          <a:ext cx="19691882" cy="10518855"/>
        </p:xfrm>
        <a:graphic>
          <a:graphicData uri="http://schemas.openxmlformats.org/drawingml/2006/table">
            <a:tbl>
              <a:tblPr firstRow="1" bandRow="1"/>
              <a:tblGrid>
                <a:gridCol w="2813126">
                  <a:extLst>
                    <a:ext uri="{9D8B030D-6E8A-4147-A177-3AD203B41FA5}">
                      <a16:colId xmlns:a16="http://schemas.microsoft.com/office/drawing/2014/main" val="898246836"/>
                    </a:ext>
                  </a:extLst>
                </a:gridCol>
                <a:gridCol w="2813126">
                  <a:extLst>
                    <a:ext uri="{9D8B030D-6E8A-4147-A177-3AD203B41FA5}">
                      <a16:colId xmlns:a16="http://schemas.microsoft.com/office/drawing/2014/main" val="3693825817"/>
                    </a:ext>
                  </a:extLst>
                </a:gridCol>
                <a:gridCol w="2813126">
                  <a:extLst>
                    <a:ext uri="{9D8B030D-6E8A-4147-A177-3AD203B41FA5}">
                      <a16:colId xmlns:a16="http://schemas.microsoft.com/office/drawing/2014/main" val="2720375552"/>
                    </a:ext>
                  </a:extLst>
                </a:gridCol>
                <a:gridCol w="2813126">
                  <a:extLst>
                    <a:ext uri="{9D8B030D-6E8A-4147-A177-3AD203B41FA5}">
                      <a16:colId xmlns:a16="http://schemas.microsoft.com/office/drawing/2014/main" val="577018451"/>
                    </a:ext>
                  </a:extLst>
                </a:gridCol>
                <a:gridCol w="2813126">
                  <a:extLst>
                    <a:ext uri="{9D8B030D-6E8A-4147-A177-3AD203B41FA5}">
                      <a16:colId xmlns:a16="http://schemas.microsoft.com/office/drawing/2014/main" val="3207711720"/>
                    </a:ext>
                  </a:extLst>
                </a:gridCol>
                <a:gridCol w="2813126">
                  <a:extLst>
                    <a:ext uri="{9D8B030D-6E8A-4147-A177-3AD203B41FA5}">
                      <a16:colId xmlns:a16="http://schemas.microsoft.com/office/drawing/2014/main" val="115675993"/>
                    </a:ext>
                  </a:extLst>
                </a:gridCol>
                <a:gridCol w="2813126">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42912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1200" dirty="0">
                          <a:solidFill>
                            <a:schemeClr val="dk1"/>
                          </a:solidFill>
                          <a:latin typeface="+mn-lt"/>
                          <a:ea typeface="+mn-ea"/>
                          <a:cs typeface="+mn-cs"/>
                        </a:rPr>
                        <a:t>Sustainability of </a:t>
                      </a:r>
                      <a:r>
                        <a:rPr lang="en-GB" sz="1600" b="1" kern="1200" dirty="0" err="1">
                          <a:solidFill>
                            <a:schemeClr val="dk1"/>
                          </a:solidFill>
                          <a:latin typeface="+mn-lt"/>
                          <a:ea typeface="+mn-ea"/>
                          <a:cs typeface="+mn-cs"/>
                        </a:rPr>
                        <a:t>Jigso</a:t>
                      </a:r>
                      <a:r>
                        <a:rPr lang="en-GB" sz="1600" b="1" kern="1200" dirty="0">
                          <a:solidFill>
                            <a:schemeClr val="dk1"/>
                          </a:solidFill>
                          <a:latin typeface="+mn-lt"/>
                          <a:ea typeface="+mn-ea"/>
                          <a:cs typeface="+mn-cs"/>
                        </a:rPr>
                        <a:t> Programme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latin typeface="+mn-lt"/>
                          <a:ea typeface="+mn-ea"/>
                          <a:cs typeface="+mn-cs"/>
                        </a:rPr>
                        <a:t>Review current and evaluate the differences in local authorities</a:t>
                      </a:r>
                      <a:endParaRPr lang="en-GB" sz="12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i="0" u="none" strike="noStrike" kern="1200" dirty="0">
                          <a:solidFill>
                            <a:srgbClr val="000000"/>
                          </a:solidFill>
                          <a:effectLst/>
                          <a:latin typeface="+mn-lt"/>
                          <a:ea typeface="+mn-ea"/>
                          <a:cs typeface="+mn-cs"/>
                        </a:rPr>
                        <a:t>Evaluation of </a:t>
                      </a:r>
                      <a:r>
                        <a:rPr lang="en-GB" sz="1600" b="0" i="0" u="none" strike="noStrike" kern="1200" dirty="0" err="1">
                          <a:solidFill>
                            <a:srgbClr val="000000"/>
                          </a:solidFill>
                          <a:effectLst/>
                          <a:latin typeface="+mn-lt"/>
                          <a:ea typeface="+mn-ea"/>
                          <a:cs typeface="+mn-cs"/>
                        </a:rPr>
                        <a:t>JISO</a:t>
                      </a:r>
                      <a:r>
                        <a:rPr lang="en-GB" sz="1600" b="0" i="0" u="none" strike="noStrike" kern="1200" dirty="0">
                          <a:solidFill>
                            <a:srgbClr val="000000"/>
                          </a:solidFill>
                          <a:effectLst/>
                          <a:latin typeface="+mn-lt"/>
                          <a:ea typeface="+mn-ea"/>
                          <a:cs typeface="+mn-cs"/>
                        </a:rPr>
                        <a:t> undertaken. NPTH LTA Discussions to be held in </a:t>
                      </a:r>
                      <a:r>
                        <a:rPr lang="en-GB" sz="1600" b="0" i="0" u="none" strike="noStrike" kern="1200" dirty="0" err="1">
                          <a:solidFill>
                            <a:srgbClr val="000000"/>
                          </a:solidFill>
                          <a:effectLst/>
                          <a:latin typeface="+mn-lt"/>
                          <a:ea typeface="+mn-ea"/>
                          <a:cs typeface="+mn-cs"/>
                        </a:rPr>
                        <a:t>Q2</a:t>
                      </a:r>
                      <a:r>
                        <a:rPr lang="en-GB" sz="1600" b="0" i="0" u="none" strike="noStrike" kern="1200" dirty="0">
                          <a:solidFill>
                            <a:srgbClr val="000000"/>
                          </a:solidFill>
                          <a:effectLst/>
                          <a:latin typeface="+mn-lt"/>
                          <a:ea typeface="+mn-ea"/>
                          <a:cs typeface="+mn-cs"/>
                        </a:rPr>
                        <a:t> </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dirty="0">
                          <a:latin typeface="+mn-lt"/>
                        </a:rPr>
                        <a:t>Delay in meeting with NPTH LTA</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b="0" kern="1200" dirty="0">
                          <a:solidFill>
                            <a:schemeClr val="dk1"/>
                          </a:solidFill>
                          <a:effectLst/>
                          <a:latin typeface="Arial" panose="020B0604020202020204"/>
                          <a:ea typeface="+mn-ea"/>
                          <a:cs typeface="+mn-cs"/>
                        </a:rPr>
                        <a:t>Service has redirected some resource to sustain current provision. Review of whole safeguarding provision to be undertaken and direct resources where appropriate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dirty="0" err="1">
                          <a:solidFill>
                            <a:schemeClr val="tx1"/>
                          </a:solidFill>
                          <a:latin typeface="+mn-lt"/>
                        </a:rPr>
                        <a:t>Q2</a:t>
                      </a:r>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45272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ptos" panose="02110004020202020204"/>
                          <a:ea typeface="+mn-ea"/>
                          <a:cs typeface="+mn-cs"/>
                        </a:rPr>
                        <a:t>None</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r h="3339144">
                <a:tc row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0" dirty="0">
                          <a:solidFill>
                            <a:srgbClr val="000000"/>
                          </a:solidFill>
                          <a:latin typeface="+mn-lt"/>
                        </a:rPr>
                        <a:t>Women's Health Plan </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Evaluate whether a business case needs to be developed for any 25/26 projects that require continuation/sustainability in 26/27</a:t>
                      </a:r>
                    </a:p>
                    <a:p>
                      <a:pPr marL="0" marR="0" lvl="0" indent="0" algn="l" defTabSz="554492" rtl="0" eaLnBrk="1" fontAlgn="ctr"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Evaluate whether a business case needs to be developed for any 25/26 projects that require continuation/sustainability in 26/27</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Formal evaluation of all 2025/26 Women’s Health Hub projects completed.  </a:t>
                      </a:r>
                      <a:r>
                        <a:rPr kumimoji="0" lang="en-GB" sz="1600" b="1" i="0" u="none" strike="noStrike" kern="1200" cap="none" spc="0" normalizeH="0" baseline="0" noProof="0" dirty="0" err="1">
                          <a:ln>
                            <a:noFill/>
                          </a:ln>
                          <a:solidFill>
                            <a:srgbClr val="000000"/>
                          </a:solidFill>
                          <a:effectLst/>
                          <a:uLnTx/>
                          <a:uFillTx/>
                          <a:latin typeface="+mn-lt"/>
                          <a:ea typeface="+mn-ea"/>
                          <a:cs typeface="+mn-cs"/>
                        </a:rPr>
                        <a:t>WH</a:t>
                      </a:r>
                      <a:r>
                        <a:rPr kumimoji="0" lang="en-GB" sz="1600" b="1" i="0" u="none" strike="noStrike" kern="1200" cap="none" spc="0" normalizeH="0" baseline="0" noProof="0" dirty="0">
                          <a:ln>
                            <a:noFill/>
                          </a:ln>
                          <a:solidFill>
                            <a:srgbClr val="000000"/>
                          </a:solidFill>
                          <a:effectLst/>
                          <a:uLnTx/>
                          <a:uFillTx/>
                          <a:latin typeface="+mn-lt"/>
                          <a:ea typeface="+mn-ea"/>
                          <a:cs typeface="+mn-cs"/>
                        </a:rPr>
                        <a:t> Bid submitted for 26-27</a:t>
                      </a:r>
                      <a:endParaRPr lang="en-GB" sz="1600" b="1"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dirty="0">
                          <a:latin typeface="+mn-lt"/>
                        </a:rPr>
                        <a:t>Awaiting approval of WH Bid (£200k) which was submitted to WG on 26.5.26</a:t>
                      </a:r>
                    </a:p>
                    <a:p>
                      <a:pPr algn="l"/>
                      <a:r>
                        <a:rPr lang="en-GB" sz="1600" dirty="0">
                          <a:latin typeface="+mn-lt"/>
                        </a:rPr>
                        <a:t>Once approved we can appoint Clinical Leads and pick up formal evaluation and phase 2 of certain projects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WG have been approached and assure that a formal response will be made early Q2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dirty="0">
                          <a:solidFill>
                            <a:schemeClr val="tx1"/>
                          </a:solidFill>
                          <a:latin typeface="+mn-lt"/>
                        </a:rPr>
                        <a:t>Q2 if bid is approved</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272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mn-lt"/>
                          <a:ea typeface="+mn-ea"/>
                          <a:cs typeface="+mn-cs"/>
                        </a:rPr>
                        <a:t>None</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359147"/>
                  </a:ext>
                </a:extLst>
              </a:tr>
              <a:tr h="1831231">
                <a:tc vMerge="1">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000" b="1" kern="0" dirty="0">
                        <a:solidFill>
                          <a:srgbClr val="000000"/>
                        </a:solidFill>
                        <a:latin typeface="+mn-lt"/>
                      </a:endParaRPr>
                    </a:p>
                  </a:txBody>
                  <a:tcPr marL="43660"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Embed national women’s health pathways and reporting against agreed national indicators/Participate in National System Level impact measure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lnSpc>
                          <a:spcPct val="115000"/>
                        </a:lnSpc>
                        <a:spcAft>
                          <a:spcPts val="800"/>
                        </a:spcAft>
                        <a:buFont typeface="Arial" panose="020B0604020202020204" pitchFamily="34" charset="0"/>
                        <a:buNone/>
                      </a:pPr>
                      <a:r>
                        <a:rPr lang="en-GB" sz="1600" b="0" kern="100" dirty="0">
                          <a:effectLst/>
                          <a:latin typeface="+mn-lt"/>
                          <a:ea typeface="Aptos" panose="020B0004020202020204" pitchFamily="34" charset="0"/>
                          <a:cs typeface="Times New Roman" panose="02020603050405020304" pitchFamily="18" charset="0"/>
                        </a:rPr>
                        <a:t>Baseline assessment completed against national pathways and indicators; data gaps identified</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600" dirty="0">
                          <a:latin typeface="+mn-lt"/>
                        </a:rPr>
                        <a:t>The Data Task and Finish Group are still working through data gaps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A workshop is being set up to identification and collection of women’s health data across the whole system pathway</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600">
                          <a:solidFill>
                            <a:schemeClr val="tx1"/>
                          </a:solidFill>
                          <a:latin typeface="+mn-lt"/>
                        </a:rPr>
                        <a:t>Q2</a:t>
                      </a:r>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2724"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mn-lt"/>
                          <a:ea typeface="+mn-ea"/>
                          <a:cs typeface="+mn-cs"/>
                        </a:rPr>
                        <a:t>None</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0163501"/>
                  </a:ext>
                </a:extLst>
              </a:tr>
              <a:tr h="2808169">
                <a:tc>
                  <a:txBody>
                    <a:bodyPr/>
                    <a:lstStyle/>
                    <a:p>
                      <a:pPr algn="ctr" rtl="0" fontAlgn="ctr">
                        <a:buNone/>
                      </a:pPr>
                      <a:r>
                        <a:rPr lang="en-GB" sz="1600" b="1" i="0" u="none" strike="noStrike" dirty="0">
                          <a:solidFill>
                            <a:srgbClr val="000000"/>
                          </a:solidFill>
                          <a:effectLst/>
                          <a:latin typeface="+mn-lt"/>
                        </a:rPr>
                        <a:t>Regional Gynae Oncology</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fontAlgn="ctr">
                        <a:buFont typeface="Arial" panose="020B0604020202020204" pitchFamily="34" charset="0"/>
                        <a:buNone/>
                      </a:pPr>
                      <a:r>
                        <a:rPr lang="en-GB" sz="1600" b="0" kern="1200" dirty="0">
                          <a:solidFill>
                            <a:srgbClr val="000000"/>
                          </a:solidFill>
                          <a:latin typeface="+mn-lt"/>
                          <a:ea typeface="+mn-ea"/>
                          <a:cs typeface="+mn-cs"/>
                        </a:rPr>
                        <a:t>Establish a South Wales Gynae‑Oncology Operational Delivery Network </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kern="1200" dirty="0">
                          <a:solidFill>
                            <a:schemeClr val="dk1"/>
                          </a:solidFill>
                          <a:effectLst/>
                          <a:latin typeface="+mn-lt"/>
                          <a:ea typeface="+mn-ea"/>
                          <a:cs typeface="+mn-cs"/>
                        </a:rPr>
                        <a:t>Regular operational meetings held on progress, risks  etc. established.</a:t>
                      </a:r>
                    </a:p>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kern="1200" dirty="0">
                          <a:solidFill>
                            <a:schemeClr val="dk1"/>
                          </a:solidFill>
                          <a:effectLst/>
                          <a:latin typeface="+mn-lt"/>
                          <a:ea typeface="+mn-ea"/>
                          <a:cs typeface="+mn-cs"/>
                        </a:rPr>
                        <a:t>MDT Meeting cancelled – to be rearranged in July/August</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452724"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kern="1200" dirty="0">
                          <a:solidFill>
                            <a:schemeClr val="dk1"/>
                          </a:solidFill>
                          <a:effectLst/>
                          <a:latin typeface="+mn-lt"/>
                          <a:ea typeface="+mn-ea"/>
                          <a:cs typeface="+mn-cs"/>
                        </a:rPr>
                        <a:t>MDT Meeting to be rearranged with wider stakeholders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0" kern="1200" dirty="0">
                          <a:solidFill>
                            <a:schemeClr val="dk1"/>
                          </a:solidFill>
                          <a:effectLst/>
                          <a:latin typeface="+mn-lt"/>
                          <a:ea typeface="+mn-ea"/>
                          <a:cs typeface="+mn-cs"/>
                        </a:rPr>
                        <a:t>Operational meetings continue to be success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2724" rtl="0" eaLnBrk="1" fontAlgn="auto" latinLnBrk="0" hangingPunct="1">
                        <a:lnSpc>
                          <a:spcPct val="100000"/>
                        </a:lnSpc>
                        <a:spcBef>
                          <a:spcPts val="0"/>
                        </a:spcBef>
                        <a:spcAft>
                          <a:spcPts val="0"/>
                        </a:spcAft>
                        <a:buClrTx/>
                        <a:buSzTx/>
                        <a:buFontTx/>
                        <a:buNone/>
                        <a:tabLst/>
                        <a:defRPr/>
                      </a:pPr>
                      <a:r>
                        <a:rPr lang="en-GB" sz="1600" b="0" kern="1200" dirty="0" err="1">
                          <a:solidFill>
                            <a:schemeClr val="dk1"/>
                          </a:solidFill>
                          <a:effectLst/>
                          <a:latin typeface="+mn-lt"/>
                          <a:ea typeface="+mn-ea"/>
                          <a:cs typeface="+mn-cs"/>
                        </a:rPr>
                        <a:t>Q2</a:t>
                      </a:r>
                      <a:endParaRPr lang="en-GB" sz="1600" b="0" kern="1200" dirty="0">
                        <a:solidFill>
                          <a:schemeClr val="dk1"/>
                        </a:solidFill>
                        <a:effectLst/>
                        <a:latin typeface="+mn-lt"/>
                        <a:ea typeface="+mn-ea"/>
                        <a:cs typeface="+mn-cs"/>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fontAlgn="t"/>
                      <a:r>
                        <a:rPr lang="en-GB" sz="1600" b="0" i="0" dirty="0">
                          <a:effectLst/>
                          <a:latin typeface="+mn-lt"/>
                        </a:rPr>
                        <a:t>Cardiff and Vale UHB have experienced the loss of two Gynaecological Oncologists, creating a workforce risk and impacting the sustainability and resilience of the regional Gynaecological Oncology service model. Recruitment is underway, with consultant posts currently out to advertisement.</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3492639"/>
                  </a:ext>
                </a:extLst>
              </a:tr>
            </a:tbl>
          </a:graphicData>
        </a:graphic>
      </p:graphicFrame>
    </p:spTree>
    <p:extLst>
      <p:ext uri="{BB962C8B-B14F-4D97-AF65-F5344CB8AC3E}">
        <p14:creationId xmlns:p14="http://schemas.microsoft.com/office/powerpoint/2010/main" val="19161008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81255-F7E9-2166-5DA9-449DE4175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EE612-78C1-1122-5E63-8FF9D9CD80AB}"/>
              </a:ext>
            </a:extLst>
          </p:cNvPr>
          <p:cNvSpPr>
            <a:spLocks noGrp="1"/>
          </p:cNvSpPr>
          <p:nvPr>
            <p:ph type="title"/>
          </p:nvPr>
        </p:nvSpPr>
        <p:spPr>
          <a:xfrm>
            <a:off x="642309" y="244571"/>
            <a:ext cx="19316363" cy="685786"/>
          </a:xfrm>
        </p:spPr>
        <p:txBody>
          <a:bodyPr>
            <a:normAutofit/>
          </a:bodyPr>
          <a:lstStyle/>
          <a:p>
            <a:r>
              <a:rPr lang="en-US" sz="4001" b="1" dirty="0">
                <a:latin typeface="Aptos" panose="020B0004020202020204" pitchFamily="34" charset="0"/>
              </a:rPr>
              <a:t>Babies, CYP and Womens System Reporting– Off Track Delivery in Q1</a:t>
            </a: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7F3ED7CC-6B47-6DB7-F7DF-9E1B106FC005}"/>
              </a:ext>
            </a:extLst>
          </p:cNvPr>
          <p:cNvGraphicFramePr>
            <a:graphicFrameLocks noGrp="1"/>
          </p:cNvGraphicFramePr>
          <p:nvPr>
            <p:ph idx="1"/>
            <p:extLst>
              <p:ext uri="{D42A27DB-BD31-4B8C-83A1-F6EECF244321}">
                <p14:modId xmlns:p14="http://schemas.microsoft.com/office/powerpoint/2010/main" val="2864542373"/>
              </p:ext>
            </p:extLst>
          </p:nvPr>
        </p:nvGraphicFramePr>
        <p:xfrm>
          <a:off x="211681" y="1891168"/>
          <a:ext cx="19691882" cy="6270531"/>
        </p:xfrm>
        <a:graphic>
          <a:graphicData uri="http://schemas.openxmlformats.org/drawingml/2006/table">
            <a:tbl>
              <a:tblPr firstRow="1" bandRow="1"/>
              <a:tblGrid>
                <a:gridCol w="2813126">
                  <a:extLst>
                    <a:ext uri="{9D8B030D-6E8A-4147-A177-3AD203B41FA5}">
                      <a16:colId xmlns:a16="http://schemas.microsoft.com/office/drawing/2014/main" val="898246836"/>
                    </a:ext>
                  </a:extLst>
                </a:gridCol>
                <a:gridCol w="2813126">
                  <a:extLst>
                    <a:ext uri="{9D8B030D-6E8A-4147-A177-3AD203B41FA5}">
                      <a16:colId xmlns:a16="http://schemas.microsoft.com/office/drawing/2014/main" val="3693825817"/>
                    </a:ext>
                  </a:extLst>
                </a:gridCol>
                <a:gridCol w="2813126">
                  <a:extLst>
                    <a:ext uri="{9D8B030D-6E8A-4147-A177-3AD203B41FA5}">
                      <a16:colId xmlns:a16="http://schemas.microsoft.com/office/drawing/2014/main" val="2720375552"/>
                    </a:ext>
                  </a:extLst>
                </a:gridCol>
                <a:gridCol w="2813126">
                  <a:extLst>
                    <a:ext uri="{9D8B030D-6E8A-4147-A177-3AD203B41FA5}">
                      <a16:colId xmlns:a16="http://schemas.microsoft.com/office/drawing/2014/main" val="577018451"/>
                    </a:ext>
                  </a:extLst>
                </a:gridCol>
                <a:gridCol w="2813126">
                  <a:extLst>
                    <a:ext uri="{9D8B030D-6E8A-4147-A177-3AD203B41FA5}">
                      <a16:colId xmlns:a16="http://schemas.microsoft.com/office/drawing/2014/main" val="3207711720"/>
                    </a:ext>
                  </a:extLst>
                </a:gridCol>
                <a:gridCol w="2813126">
                  <a:extLst>
                    <a:ext uri="{9D8B030D-6E8A-4147-A177-3AD203B41FA5}">
                      <a16:colId xmlns:a16="http://schemas.microsoft.com/office/drawing/2014/main" val="115675993"/>
                    </a:ext>
                  </a:extLst>
                </a:gridCol>
                <a:gridCol w="2813126">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3742976">
                <a:tc>
                  <a:txBody>
                    <a:bodyPr/>
                    <a:lstStyle/>
                    <a:p>
                      <a:pPr algn="ctr" rtl="0" fontAlgn="ctr">
                        <a:buNone/>
                      </a:pPr>
                      <a:r>
                        <a:rPr lang="en-GB" sz="1600" b="1" i="0" u="none" strike="noStrike" dirty="0">
                          <a:solidFill>
                            <a:srgbClr val="000000"/>
                          </a:solidFill>
                          <a:effectLst/>
                          <a:latin typeface="+mn-lt"/>
                        </a:rPr>
                        <a:t>Sustainable Fertility Services </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2724"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kern="1200" dirty="0">
                          <a:solidFill>
                            <a:srgbClr val="000000"/>
                          </a:solidFill>
                          <a:latin typeface="+mn-lt"/>
                          <a:ea typeface="+mn-ea"/>
                          <a:cs typeface="+mn-cs"/>
                        </a:rPr>
                        <a:t>Recruit workforce that meets the demand of the service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kern="1200" dirty="0">
                          <a:solidFill>
                            <a:schemeClr val="dk1"/>
                          </a:solidFill>
                          <a:effectLst/>
                          <a:latin typeface="+mn-lt"/>
                          <a:ea typeface="+mn-ea"/>
                          <a:cs typeface="+mn-cs"/>
                        </a:rPr>
                        <a:t>Nursing workforce review has been completed, supported by a comprehensive demand and capacity assessment aligned to service tasks and activity requirements. Reviews of all other staff groups are now underway using the same robust methodology to ensure a consistent and evidence-based approach across the service.</a:t>
                      </a:r>
                      <a:endParaRPr lang="en-GB" sz="1600" b="0" kern="1200" dirty="0">
                        <a:solidFill>
                          <a:schemeClr val="dk1"/>
                        </a:solidFill>
                        <a:effectLst/>
                        <a:highlight>
                          <a:srgbClr val="FFFF00"/>
                        </a:highlight>
                        <a:latin typeface="+mn-lt"/>
                        <a:ea typeface="+mn-ea"/>
                        <a:cs typeface="+mn-cs"/>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452724"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0" kern="1200" dirty="0">
                          <a:solidFill>
                            <a:schemeClr val="dk1"/>
                          </a:solidFill>
                          <a:effectLst/>
                          <a:latin typeface="+mn-lt"/>
                          <a:ea typeface="+mn-ea"/>
                          <a:cs typeface="+mn-cs"/>
                        </a:rPr>
                        <a:t>Staffing deficits have necessitated the prioritisation of clinical service delivery, resulting in delays. Workforce shortages continue to present challenges in delivering contracted activity and maintaining service capacity.</a:t>
                      </a:r>
                      <a:endParaRPr lang="en-GB" sz="1600" b="0" kern="1200" dirty="0">
                        <a:solidFill>
                          <a:schemeClr val="dk1"/>
                        </a:solidFill>
                        <a:effectLst/>
                        <a:highlight>
                          <a:srgbClr val="FFFF00"/>
                        </a:highligh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0" kern="1200" dirty="0">
                          <a:solidFill>
                            <a:schemeClr val="dk1"/>
                          </a:solidFill>
                          <a:effectLst/>
                          <a:latin typeface="+mn-lt"/>
                          <a:ea typeface="+mn-ea"/>
                          <a:cs typeface="+mn-cs"/>
                        </a:rPr>
                        <a:t>The Head of Service and Service Manager continue to undertake preparatory work to support the review process, ensuring that the requirement for expert clinical input is kept to a minimum. SEWR plan in development following x2 staff engagement initiatives. </a:t>
                      </a:r>
                      <a:endParaRPr lang="en-GB" sz="1600" b="0" kern="1200" dirty="0">
                        <a:solidFill>
                          <a:schemeClr val="dk1"/>
                        </a:solidFill>
                        <a:effectLst/>
                        <a:highlight>
                          <a:srgbClr val="FFFF00"/>
                        </a:highligh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2724" rtl="0" eaLnBrk="1" fontAlgn="auto" latinLnBrk="0" hangingPunct="1">
                        <a:lnSpc>
                          <a:spcPct val="100000"/>
                        </a:lnSpc>
                        <a:spcBef>
                          <a:spcPts val="0"/>
                        </a:spcBef>
                        <a:spcAft>
                          <a:spcPts val="0"/>
                        </a:spcAft>
                        <a:buClrTx/>
                        <a:buSzTx/>
                        <a:buFontTx/>
                        <a:buNone/>
                        <a:tabLst/>
                        <a:defRPr/>
                      </a:pPr>
                      <a:r>
                        <a:rPr lang="en-GB" sz="1600" b="0" kern="1200" dirty="0">
                          <a:solidFill>
                            <a:schemeClr val="dk1"/>
                          </a:solidFill>
                          <a:effectLst/>
                          <a:latin typeface="+mn-lt"/>
                          <a:ea typeface="+mn-ea"/>
                          <a:cs typeface="+mn-cs"/>
                        </a:rPr>
                        <a:t>Q3</a:t>
                      </a:r>
                      <a:endParaRPr lang="en-GB" sz="1600" b="0" kern="1200" dirty="0">
                        <a:solidFill>
                          <a:schemeClr val="dk1"/>
                        </a:solidFill>
                        <a:effectLst/>
                        <a:highlight>
                          <a:srgbClr val="FFFF00"/>
                        </a:highlight>
                        <a:latin typeface="+mn-lt"/>
                        <a:ea typeface="+mn-ea"/>
                        <a:cs typeface="+mn-cs"/>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600" dirty="0">
                          <a:solidFill>
                            <a:schemeClr val="tx1"/>
                          </a:solidFill>
                          <a:latin typeface="+mn-lt"/>
                        </a:rPr>
                        <a:t>none</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2985260"/>
                  </a:ext>
                </a:extLst>
              </a:tr>
              <a:tr h="1430842">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i="0" u="none" strike="noStrike" dirty="0">
                          <a:solidFill>
                            <a:srgbClr val="000000"/>
                          </a:solidFill>
                          <a:effectLst/>
                          <a:latin typeface="+mn-lt"/>
                        </a:rPr>
                        <a:t>CYP and Women's Capital Priorities</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0" kern="1200" dirty="0">
                          <a:solidFill>
                            <a:srgbClr val="000000"/>
                          </a:solidFill>
                          <a:latin typeface="+mn-lt"/>
                        </a:rPr>
                        <a:t>Deliver a revised robust plan for the future relocation of Paediatric in-patient services at Morriston Hospital</a:t>
                      </a:r>
                    </a:p>
                    <a:p>
                      <a:pPr marL="0" marR="0" lvl="0" indent="0" algn="l"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dirty="0">
                          <a:latin typeface="+mn-lt"/>
                        </a:rPr>
                        <a:t>Ensure this is a priority on capital schemes of Health Board and discussed at newly formed Capital Group meeting</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fontAlgn="ctr">
                        <a:buFont typeface="Arial" panose="020B0604020202020204" pitchFamily="34" charset="0"/>
                        <a:buNone/>
                      </a:pPr>
                      <a:r>
                        <a:rPr lang="en-GB" sz="1600" b="0" i="0" u="none" strike="noStrike" dirty="0">
                          <a:solidFill>
                            <a:srgbClr val="000000"/>
                          </a:solidFill>
                          <a:effectLst/>
                          <a:latin typeface="+mn-lt"/>
                        </a:rPr>
                        <a:t>Discussions still ongoing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rPr>
                        <a:t>Actions to be determined following discussion as Capital Group meeting</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452724" rtl="0" eaLnBrk="1" fontAlgn="auto"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rPr>
                        <a:t>Actions to be determined following discussion as Capital Group meeting</a:t>
                      </a:r>
                    </a:p>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2724" rtl="0" eaLnBrk="1" fontAlgn="auto"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mn-lt"/>
                        </a:rPr>
                        <a:t>Actions to be determined following discussion as Capital Group meeting</a:t>
                      </a:r>
                    </a:p>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5394515"/>
                  </a:ext>
                </a:extLst>
              </a:tr>
            </a:tbl>
          </a:graphicData>
        </a:graphic>
      </p:graphicFrame>
      <p:sp>
        <p:nvSpPr>
          <p:cNvPr id="6" name="TextBox 5">
            <a:extLst>
              <a:ext uri="{FF2B5EF4-FFF2-40B4-BE49-F238E27FC236}">
                <a16:creationId xmlns:a16="http://schemas.microsoft.com/office/drawing/2014/main" id="{D25D3FF8-68F6-A9B1-7108-FBDE2AFD8597}"/>
              </a:ext>
            </a:extLst>
          </p:cNvPr>
          <p:cNvSpPr txBox="1"/>
          <p:nvPr/>
        </p:nvSpPr>
        <p:spPr>
          <a:xfrm>
            <a:off x="211681" y="1313685"/>
            <a:ext cx="3238445" cy="369460"/>
          </a:xfrm>
          <a:prstGeom prst="rect">
            <a:avLst/>
          </a:prstGeom>
          <a:noFill/>
        </p:spPr>
        <p:txBody>
          <a:bodyPr wrap="square" rtlCol="0">
            <a:spAutoFit/>
          </a:bodyPr>
          <a:lstStyle/>
          <a:p>
            <a:pPr defTabSz="914426">
              <a:defRPr/>
            </a:pPr>
            <a:r>
              <a:rPr lang="en-GB" sz="1801" b="1" dirty="0">
                <a:solidFill>
                  <a:prstClr val="black"/>
                </a:solidFill>
                <a:latin typeface="Aptos" panose="02110004020202020204"/>
              </a:rPr>
              <a:t>Milestones</a:t>
            </a:r>
          </a:p>
        </p:txBody>
      </p:sp>
    </p:spTree>
    <p:extLst>
      <p:ext uri="{BB962C8B-B14F-4D97-AF65-F5344CB8AC3E}">
        <p14:creationId xmlns:p14="http://schemas.microsoft.com/office/powerpoint/2010/main" val="23383489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52F08-E930-7DC5-8C1C-C73454D28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28D02-ADAF-F3B0-1ADF-32FEF4D0738C}"/>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CAMHS System Performance</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9" name="Content Placeholder 8">
            <a:extLst>
              <a:ext uri="{FF2B5EF4-FFF2-40B4-BE49-F238E27FC236}">
                <a16:creationId xmlns:a16="http://schemas.microsoft.com/office/drawing/2014/main" id="{D82C3EA3-E400-EA2F-2310-2ED968F68395}"/>
              </a:ext>
            </a:extLst>
          </p:cNvPr>
          <p:cNvGraphicFramePr>
            <a:graphicFrameLocks noGrp="1"/>
          </p:cNvGraphicFramePr>
          <p:nvPr>
            <p:ph idx="1"/>
            <p:extLst>
              <p:ext uri="{D42A27DB-BD31-4B8C-83A1-F6EECF244321}">
                <p14:modId xmlns:p14="http://schemas.microsoft.com/office/powerpoint/2010/main" val="1787605694"/>
              </p:ext>
            </p:extLst>
          </p:nvPr>
        </p:nvGraphicFramePr>
        <p:xfrm>
          <a:off x="375518" y="1351565"/>
          <a:ext cx="19507456" cy="4640694"/>
        </p:xfrm>
        <a:graphic>
          <a:graphicData uri="http://schemas.openxmlformats.org/drawingml/2006/table">
            <a:tbl>
              <a:tblPr>
                <a:tableStyleId>{5C22544A-7EE6-4342-B048-85BDC9FD1C3A}</a:tableStyleId>
              </a:tblPr>
              <a:tblGrid>
                <a:gridCol w="3059972">
                  <a:extLst>
                    <a:ext uri="{9D8B030D-6E8A-4147-A177-3AD203B41FA5}">
                      <a16:colId xmlns:a16="http://schemas.microsoft.com/office/drawing/2014/main" val="4259444906"/>
                    </a:ext>
                  </a:extLst>
                </a:gridCol>
                <a:gridCol w="3059972">
                  <a:extLst>
                    <a:ext uri="{9D8B030D-6E8A-4147-A177-3AD203B41FA5}">
                      <a16:colId xmlns:a16="http://schemas.microsoft.com/office/drawing/2014/main" val="1511555986"/>
                    </a:ext>
                  </a:extLst>
                </a:gridCol>
                <a:gridCol w="967617">
                  <a:extLst>
                    <a:ext uri="{9D8B030D-6E8A-4147-A177-3AD203B41FA5}">
                      <a16:colId xmlns:a16="http://schemas.microsoft.com/office/drawing/2014/main" val="1863039313"/>
                    </a:ext>
                  </a:extLst>
                </a:gridCol>
                <a:gridCol w="827993">
                  <a:extLst>
                    <a:ext uri="{9D8B030D-6E8A-4147-A177-3AD203B41FA5}">
                      <a16:colId xmlns:a16="http://schemas.microsoft.com/office/drawing/2014/main" val="1624553721"/>
                    </a:ext>
                  </a:extLst>
                </a:gridCol>
                <a:gridCol w="827993">
                  <a:extLst>
                    <a:ext uri="{9D8B030D-6E8A-4147-A177-3AD203B41FA5}">
                      <a16:colId xmlns:a16="http://schemas.microsoft.com/office/drawing/2014/main" val="1078120852"/>
                    </a:ext>
                  </a:extLst>
                </a:gridCol>
                <a:gridCol w="827993">
                  <a:extLst>
                    <a:ext uri="{9D8B030D-6E8A-4147-A177-3AD203B41FA5}">
                      <a16:colId xmlns:a16="http://schemas.microsoft.com/office/drawing/2014/main" val="1901379181"/>
                    </a:ext>
                  </a:extLst>
                </a:gridCol>
                <a:gridCol w="827993">
                  <a:extLst>
                    <a:ext uri="{9D8B030D-6E8A-4147-A177-3AD203B41FA5}">
                      <a16:colId xmlns:a16="http://schemas.microsoft.com/office/drawing/2014/main" val="135041459"/>
                    </a:ext>
                  </a:extLst>
                </a:gridCol>
                <a:gridCol w="827993">
                  <a:extLst>
                    <a:ext uri="{9D8B030D-6E8A-4147-A177-3AD203B41FA5}">
                      <a16:colId xmlns:a16="http://schemas.microsoft.com/office/drawing/2014/main" val="1209681417"/>
                    </a:ext>
                  </a:extLst>
                </a:gridCol>
                <a:gridCol w="827993">
                  <a:extLst>
                    <a:ext uri="{9D8B030D-6E8A-4147-A177-3AD203B41FA5}">
                      <a16:colId xmlns:a16="http://schemas.microsoft.com/office/drawing/2014/main" val="1765027450"/>
                    </a:ext>
                  </a:extLst>
                </a:gridCol>
                <a:gridCol w="827993">
                  <a:extLst>
                    <a:ext uri="{9D8B030D-6E8A-4147-A177-3AD203B41FA5}">
                      <a16:colId xmlns:a16="http://schemas.microsoft.com/office/drawing/2014/main" val="488917505"/>
                    </a:ext>
                  </a:extLst>
                </a:gridCol>
                <a:gridCol w="827993">
                  <a:extLst>
                    <a:ext uri="{9D8B030D-6E8A-4147-A177-3AD203B41FA5}">
                      <a16:colId xmlns:a16="http://schemas.microsoft.com/office/drawing/2014/main" val="389321934"/>
                    </a:ext>
                  </a:extLst>
                </a:gridCol>
                <a:gridCol w="827993">
                  <a:extLst>
                    <a:ext uri="{9D8B030D-6E8A-4147-A177-3AD203B41FA5}">
                      <a16:colId xmlns:a16="http://schemas.microsoft.com/office/drawing/2014/main" val="2720117360"/>
                    </a:ext>
                  </a:extLst>
                </a:gridCol>
                <a:gridCol w="827993">
                  <a:extLst>
                    <a:ext uri="{9D8B030D-6E8A-4147-A177-3AD203B41FA5}">
                      <a16:colId xmlns:a16="http://schemas.microsoft.com/office/drawing/2014/main" val="803176277"/>
                    </a:ext>
                  </a:extLst>
                </a:gridCol>
                <a:gridCol w="827993">
                  <a:extLst>
                    <a:ext uri="{9D8B030D-6E8A-4147-A177-3AD203B41FA5}">
                      <a16:colId xmlns:a16="http://schemas.microsoft.com/office/drawing/2014/main" val="3311120608"/>
                    </a:ext>
                  </a:extLst>
                </a:gridCol>
                <a:gridCol w="827993">
                  <a:extLst>
                    <a:ext uri="{9D8B030D-6E8A-4147-A177-3AD203B41FA5}">
                      <a16:colId xmlns:a16="http://schemas.microsoft.com/office/drawing/2014/main" val="3713660141"/>
                    </a:ext>
                  </a:extLst>
                </a:gridCol>
                <a:gridCol w="827993">
                  <a:extLst>
                    <a:ext uri="{9D8B030D-6E8A-4147-A177-3AD203B41FA5}">
                      <a16:colId xmlns:a16="http://schemas.microsoft.com/office/drawing/2014/main" val="2242155554"/>
                    </a:ext>
                  </a:extLst>
                </a:gridCol>
                <a:gridCol w="827993">
                  <a:extLst>
                    <a:ext uri="{9D8B030D-6E8A-4147-A177-3AD203B41FA5}">
                      <a16:colId xmlns:a16="http://schemas.microsoft.com/office/drawing/2014/main" val="75683760"/>
                    </a:ext>
                  </a:extLst>
                </a:gridCol>
                <a:gridCol w="827993">
                  <a:extLst>
                    <a:ext uri="{9D8B030D-6E8A-4147-A177-3AD203B41FA5}">
                      <a16:colId xmlns:a16="http://schemas.microsoft.com/office/drawing/2014/main" val="1440697152"/>
                    </a:ext>
                  </a:extLst>
                </a:gridCol>
              </a:tblGrid>
              <a:tr h="405346">
                <a:tc rowSpan="3">
                  <a:txBody>
                    <a:bodyPr/>
                    <a:lstStyle/>
                    <a:p>
                      <a:pPr algn="ctr" fontAlgn="ctr">
                        <a:buNone/>
                      </a:pPr>
                      <a:r>
                        <a:rPr lang="en-GB" sz="1600" b="1" u="none" strike="noStrike" dirty="0">
                          <a:solidFill>
                            <a:schemeClr val="bg1"/>
                          </a:solidFill>
                          <a:effectLst/>
                          <a:latin typeface="Aptos" panose="020B0004020202020204" pitchFamily="34" charset="0"/>
                        </a:rPr>
                        <a:t>WG Delivery Expectation</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rowSpan="3">
                  <a:txBody>
                    <a:bodyPr/>
                    <a:lstStyle/>
                    <a:p>
                      <a:pPr algn="ctr" fontAlgn="ctr">
                        <a:buNone/>
                      </a:pPr>
                      <a:r>
                        <a:rPr lang="en-GB" sz="1600" b="1" i="0" u="none" strike="noStrike" dirty="0">
                          <a:solidFill>
                            <a:schemeClr val="bg1"/>
                          </a:solidFill>
                          <a:effectLst/>
                          <a:latin typeface="Aptos" panose="020B0004020202020204" pitchFamily="34" charset="0"/>
                        </a:rPr>
                        <a:t>SBU Commitment 26/27</a:t>
                      </a: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row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u="none" strike="noStrike" dirty="0">
                          <a:solidFill>
                            <a:schemeClr val="bg1"/>
                          </a:solidFill>
                          <a:effectLst/>
                          <a:latin typeface="Aptos" panose="020B0004020202020204" pitchFamily="34" charset="0"/>
                        </a:rPr>
                        <a:t>Baseline position 25/26</a:t>
                      </a:r>
                      <a:endParaRPr lang="en-GB" sz="1600" b="1" i="0" u="none" strike="noStrike" dirty="0">
                        <a:solidFill>
                          <a:schemeClr val="bg1"/>
                        </a:solidFill>
                        <a:effectLst/>
                        <a:latin typeface="Aptos" panose="020B0004020202020204" pitchFamily="34" charset="0"/>
                      </a:endParaRPr>
                    </a:p>
                    <a:p>
                      <a:pPr algn="ctr" fontAlgn="ctr">
                        <a:buNone/>
                      </a:pP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gridSpan="12">
                  <a:txBody>
                    <a:bodyPr/>
                    <a:lstStyle/>
                    <a:p>
                      <a:pPr algn="ctr" fontAlgn="b">
                        <a:buNone/>
                      </a:pPr>
                      <a:r>
                        <a:rPr lang="en-GB" sz="1600" b="1" u="none" strike="noStrike" dirty="0">
                          <a:solidFill>
                            <a:schemeClr val="bg1"/>
                          </a:solidFill>
                          <a:effectLst/>
                        </a:rPr>
                        <a:t>Performance Trajectories 26/27</a:t>
                      </a:r>
                      <a:endParaRPr lang="en-GB" sz="1600" b="1" i="0" u="none" strike="noStrike" dirty="0">
                        <a:solidFill>
                          <a:schemeClr val="bg1"/>
                        </a:solidFill>
                        <a:effectLst/>
                        <a:latin typeface="Aptos Display" panose="020B0004020202020204" pitchFamily="34" charset="0"/>
                      </a:endParaRPr>
                    </a:p>
                  </a:txBody>
                  <a:tcPr marL="6351" marR="6351" marT="6351" marB="0" anchor="b">
                    <a:solidFill>
                      <a:schemeClr val="tx2">
                        <a:lumMod val="75000"/>
                        <a:lumOff val="2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fontAlgn="b">
                        <a:buNone/>
                      </a:pPr>
                      <a:r>
                        <a:rPr lang="en-GB" sz="1600" b="1" i="0" u="none" strike="noStrike" dirty="0">
                          <a:solidFill>
                            <a:schemeClr val="tx1"/>
                          </a:solidFill>
                          <a:effectLst/>
                          <a:latin typeface="Aptos Display" panose="020B0004020202020204" pitchFamily="34" charset="0"/>
                        </a:rPr>
                        <a:t>Actual Data </a:t>
                      </a:r>
                    </a:p>
                  </a:txBody>
                  <a:tcPr marL="6351" marR="6351" marT="6351" marB="0" anchor="b">
                    <a:solidFill>
                      <a:schemeClr val="tx2">
                        <a:lumMod val="25000"/>
                        <a:lumOff val="75000"/>
                      </a:schemeClr>
                    </a:solidFill>
                  </a:tcPr>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tc hMerge="1">
                  <a:txBody>
                    <a:bodyPr/>
                    <a:lstStyle/>
                    <a:p>
                      <a:pPr algn="ctr" fontAlgn="b">
                        <a:buNone/>
                      </a:pPr>
                      <a:endParaRPr lang="en-GB" sz="1600" b="1" i="0" u="none" strike="noStrike" dirty="0">
                        <a:solidFill>
                          <a:srgbClr val="000000"/>
                        </a:solidFill>
                        <a:effectLst/>
                        <a:latin typeface="Aptos Display" panose="020B0004020202020204" pitchFamily="34" charset="0"/>
                      </a:endParaRPr>
                    </a:p>
                  </a:txBody>
                  <a:tcPr marL="6350" marR="6350" marT="6350" marB="0" anchor="b"/>
                </a:tc>
                <a:extLst>
                  <a:ext uri="{0D108BD9-81ED-4DB2-BD59-A6C34878D82A}">
                    <a16:rowId xmlns:a16="http://schemas.microsoft.com/office/drawing/2014/main" val="3330704652"/>
                  </a:ext>
                </a:extLst>
              </a:tr>
              <a:tr h="259264">
                <a:tc vMerge="1">
                  <a:txBody>
                    <a:bodyPr/>
                    <a:lstStyle/>
                    <a:p>
                      <a:endParaRPr lang="en-GB"/>
                    </a:p>
                  </a:txBody>
                  <a:tcPr/>
                </a:tc>
                <a:tc vMerge="1">
                  <a:txBody>
                    <a:bodyPr/>
                    <a:lstStyle/>
                    <a:p>
                      <a:endParaRPr lang="en-GB"/>
                    </a:p>
                  </a:txBody>
                  <a:tcPr/>
                </a:tc>
                <a:tc v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Q1</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Q2</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Q3</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bg1"/>
                          </a:solidFill>
                          <a:effectLst/>
                          <a:latin typeface="Aptos" panose="020B0004020202020204" pitchFamily="34" charset="0"/>
                        </a:rPr>
                        <a:t>Q4</a:t>
                      </a:r>
                      <a:endParaRPr lang="en-GB" sz="1600" b="1" i="0" u="none" strike="noStrike" dirty="0">
                        <a:solidFill>
                          <a:schemeClr val="bg1"/>
                        </a:solidFill>
                        <a:effectLst/>
                        <a:latin typeface="Aptos" panose="020B0004020202020204" pitchFamily="34" charset="0"/>
                      </a:endParaRPr>
                    </a:p>
                  </a:txBody>
                  <a:tcPr marL="6351" marR="6351" marT="6351" marB="0" anchor="ctr">
                    <a:solidFill>
                      <a:schemeClr val="tx2">
                        <a:lumMod val="75000"/>
                        <a:lumOff val="25000"/>
                      </a:schemeClr>
                    </a:solidFill>
                  </a:tcPr>
                </a:tc>
                <a:tc hMerge="1">
                  <a:txBody>
                    <a:bodyPr/>
                    <a:lstStyle/>
                    <a:p>
                      <a:endParaRPr lang="en-GB"/>
                    </a:p>
                  </a:txBody>
                  <a:tcPr/>
                </a:tc>
                <a:tc hMerge="1">
                  <a:txBody>
                    <a:bodyPr/>
                    <a:lstStyle/>
                    <a:p>
                      <a:endParaRPr lang="en-GB"/>
                    </a:p>
                  </a:txBody>
                  <a:tcPr/>
                </a:tc>
                <a:tc gridSpan="3">
                  <a:txBody>
                    <a:bodyPr/>
                    <a:lstStyle/>
                    <a:p>
                      <a:pPr algn="ctr" fontAlgn="ctr">
                        <a:buNone/>
                      </a:pPr>
                      <a:r>
                        <a:rPr lang="en-GB" sz="1600" b="1" u="none" strike="noStrike" dirty="0">
                          <a:solidFill>
                            <a:schemeClr val="tx1"/>
                          </a:solidFill>
                          <a:effectLst/>
                          <a:latin typeface="Aptos" panose="020B0004020202020204" pitchFamily="34" charset="0"/>
                        </a:rPr>
                        <a:t>Q1</a:t>
                      </a:r>
                      <a:endParaRPr lang="en-GB" sz="1600" b="1" i="0" u="none" strike="noStrike" dirty="0">
                        <a:solidFill>
                          <a:schemeClr val="tx1"/>
                        </a:solidFill>
                        <a:effectLst/>
                        <a:latin typeface="Aptos" panose="020B0004020202020204" pitchFamily="34" charset="0"/>
                      </a:endParaRPr>
                    </a:p>
                  </a:txBody>
                  <a:tcPr marL="6351" marR="6351" marT="6351" marB="0" anchor="ctr">
                    <a:solidFill>
                      <a:schemeClr val="tx2">
                        <a:lumMod val="25000"/>
                        <a:lumOff val="7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5891330"/>
                  </a:ext>
                </a:extLst>
              </a:tr>
              <a:tr h="438568">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buNone/>
                      </a:pPr>
                      <a:r>
                        <a:rPr lang="en-GB" sz="1600" b="1" u="none" strike="noStrike" dirty="0">
                          <a:solidFill>
                            <a:schemeClr val="bg1"/>
                          </a:solidFill>
                          <a:effectLst/>
                          <a:latin typeface="Aptos" panose="020B0004020202020204" pitchFamily="34" charset="0"/>
                        </a:rPr>
                        <a:t>Apr</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May</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Jun</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Jul</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Aug</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Sep</a:t>
                      </a:r>
                      <a:endParaRPr lang="en-GB" sz="1600" b="1" i="0" u="none" strike="noStrike">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bg1"/>
                          </a:solidFill>
                          <a:effectLst/>
                          <a:latin typeface="Aptos" panose="020B0004020202020204" pitchFamily="34" charset="0"/>
                        </a:rPr>
                        <a:t>Oct</a:t>
                      </a:r>
                      <a:endParaRPr lang="en-GB" sz="1600" b="1" i="0" u="none" strike="noStrike">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Nov</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Dec</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Jan</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Feb</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dirty="0">
                          <a:solidFill>
                            <a:schemeClr val="bg1"/>
                          </a:solidFill>
                          <a:effectLst/>
                          <a:latin typeface="Aptos" panose="020B0004020202020204" pitchFamily="34" charset="0"/>
                        </a:rPr>
                        <a:t>Mar</a:t>
                      </a:r>
                      <a:endParaRPr lang="en-GB" sz="1600" b="1" i="0" u="none" strike="noStrike" dirty="0">
                        <a:solidFill>
                          <a:schemeClr val="bg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75000"/>
                        <a:lumOff val="2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Apr</a:t>
                      </a:r>
                      <a:endParaRPr lang="en-GB" sz="1600" b="1" i="0" u="none" strike="noStrike">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600" b="1" u="none" strike="noStrike">
                          <a:solidFill>
                            <a:schemeClr val="tx1"/>
                          </a:solidFill>
                          <a:effectLst/>
                          <a:latin typeface="Aptos" panose="020B0004020202020204" pitchFamily="34" charset="0"/>
                        </a:rPr>
                        <a:t>May</a:t>
                      </a:r>
                      <a:endParaRPr lang="en-GB" sz="1600" b="1" i="0" u="none" strike="noStrike">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600" b="1" u="none" strike="noStrike" dirty="0">
                          <a:solidFill>
                            <a:schemeClr val="tx1"/>
                          </a:solidFill>
                          <a:effectLst/>
                          <a:latin typeface="Aptos" panose="020B0004020202020204" pitchFamily="34" charset="0"/>
                        </a:rPr>
                        <a:t>Jun</a:t>
                      </a:r>
                      <a:endParaRPr lang="en-GB" sz="1600" b="1" i="0" u="none" strike="noStrike" dirty="0">
                        <a:solidFill>
                          <a:schemeClr val="tx1"/>
                        </a:solidFill>
                        <a:effectLst/>
                        <a:latin typeface="Aptos" panose="020B0004020202020204" pitchFamily="34" charset="0"/>
                      </a:endParaRPr>
                    </a:p>
                  </a:txBody>
                  <a:tcPr marL="6351" marR="6351" marT="6351" marB="0" anchor="ctr">
                    <a:lnB w="6350" cap="flat" cmpd="sng" algn="ctr">
                      <a:solidFill>
                        <a:schemeClr val="tx1">
                          <a:lumMod val="50000"/>
                          <a:lumOff val="50000"/>
                        </a:schemeClr>
                      </a:solidFill>
                      <a:prstDash val="solid"/>
                      <a:round/>
                      <a:headEnd type="none" w="med" len="med"/>
                      <a:tailEnd type="none" w="med" len="med"/>
                    </a:lnB>
                    <a:solidFill>
                      <a:schemeClr val="tx2">
                        <a:lumMod val="25000"/>
                        <a:lumOff val="75000"/>
                      </a:schemeClr>
                    </a:solidFill>
                  </a:tcPr>
                </a:tc>
                <a:extLst>
                  <a:ext uri="{0D108BD9-81ED-4DB2-BD59-A6C34878D82A}">
                    <a16:rowId xmlns:a16="http://schemas.microsoft.com/office/drawing/2014/main" val="1756841887"/>
                  </a:ext>
                </a:extLst>
              </a:tr>
              <a:tr h="1262945">
                <a:tc>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600" b="0" dirty="0">
                          <a:solidFill>
                            <a:srgbClr val="000000"/>
                          </a:solidFill>
                          <a:latin typeface="+mn-lt"/>
                        </a:rPr>
                        <a:t>80% of LPMHSS mental health assessments undertaken within 28 days from the date of receipt of referral</a:t>
                      </a:r>
                    </a:p>
                    <a:p>
                      <a:pPr algn="l" fontAlgn="t">
                        <a:buNone/>
                      </a:pPr>
                      <a:endParaRPr lang="en-GB" sz="1600" b="1" i="1" u="none" strike="noStrike" dirty="0">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r>
                        <a:rPr lang="en-GB" sz="1600" i="1" dirty="0">
                          <a:solidFill>
                            <a:schemeClr val="tx1"/>
                          </a:solidFill>
                          <a:latin typeface="+mn-lt"/>
                        </a:rPr>
                        <a:t>Maintain TI Target</a:t>
                      </a: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effectLst/>
                          <a:latin typeface="+mn-lt"/>
                          <a:ea typeface="Calibri" panose="020F0502020204030204" pitchFamily="34" charset="0"/>
                          <a:cs typeface="Times New Roman" panose="02020603050405020304" pitchFamily="18" charset="0"/>
                        </a:rPr>
                        <a:t>80%</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80%</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tc>
                  <a:txBody>
                    <a:bodyPr/>
                    <a:lstStyle/>
                    <a:p>
                      <a:pPr algn="ctr" fontAlgn="ctr">
                        <a:buNone/>
                      </a:pPr>
                      <a:r>
                        <a:rPr lang="en-GB" sz="1600" b="0" i="0" u="none" strike="noStrike" dirty="0">
                          <a:solidFill>
                            <a:srgbClr val="000000"/>
                          </a:solidFill>
                          <a:effectLst/>
                          <a:latin typeface="+mn-lt"/>
                        </a:rPr>
                        <a:t>87%</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tc>
                  <a:txBody>
                    <a:bodyPr/>
                    <a:lstStyle/>
                    <a:p>
                      <a:pPr algn="ctr" fontAlgn="ctr">
                        <a:buNone/>
                      </a:pPr>
                      <a:r>
                        <a:rPr lang="en-GB" sz="1600" b="0" i="0" u="none" strike="noStrike" dirty="0">
                          <a:solidFill>
                            <a:srgbClr val="000000"/>
                          </a:solidFill>
                          <a:effectLst/>
                          <a:latin typeface="+mn-lt"/>
                        </a:rPr>
                        <a:t>61%</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51030898"/>
                  </a:ext>
                </a:extLst>
              </a:tr>
              <a:tr h="1011626">
                <a:tc>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600" b="0" dirty="0">
                          <a:solidFill>
                            <a:srgbClr val="000000"/>
                          </a:solidFill>
                          <a:latin typeface="+mn-lt"/>
                        </a:rPr>
                        <a:t>70% of therapeutic interventions started within 28 days following an assessment by LPMHS</a:t>
                      </a:r>
                    </a:p>
                    <a:p>
                      <a:pPr algn="l" fontAlgn="t">
                        <a:buNone/>
                      </a:pPr>
                      <a:endParaRPr lang="en-GB" sz="1600" b="1" i="1" u="none" strike="noStrike" dirty="0">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endParaRPr lang="en-GB" sz="1600" i="1" dirty="0">
                        <a:solidFill>
                          <a:schemeClr val="tx1"/>
                        </a:solidFill>
                        <a:latin typeface="+mn-lt"/>
                      </a:endParaRPr>
                    </a:p>
                    <a:p>
                      <a:pPr marL="0" marR="0" lvl="0" indent="0" algn="l" defTabSz="554492" rtl="0" eaLnBrk="1" fontAlgn="auto" latinLnBrk="0" hangingPunct="1">
                        <a:lnSpc>
                          <a:spcPct val="100000"/>
                        </a:lnSpc>
                        <a:spcBef>
                          <a:spcPts val="0"/>
                        </a:spcBef>
                        <a:spcAft>
                          <a:spcPts val="0"/>
                        </a:spcAft>
                        <a:buClrTx/>
                        <a:buSzTx/>
                        <a:buFontTx/>
                        <a:buNone/>
                        <a:tabLst/>
                        <a:defRPr/>
                      </a:pPr>
                      <a:r>
                        <a:rPr lang="en-GB" sz="1600" i="1" dirty="0">
                          <a:solidFill>
                            <a:schemeClr val="tx1"/>
                          </a:solidFill>
                          <a:latin typeface="+mn-lt"/>
                        </a:rPr>
                        <a:t>Maintain TI Target</a:t>
                      </a:r>
                    </a:p>
                    <a:p>
                      <a:endParaRPr lang="en-GB" sz="1600" i="1" dirty="0">
                        <a:solidFill>
                          <a:schemeClr val="tx1"/>
                        </a:solidFill>
                        <a:latin typeface="+mn-lt"/>
                      </a:endParaRP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80%</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89%</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tc>
                  <a:txBody>
                    <a:bodyPr/>
                    <a:lstStyle/>
                    <a:p>
                      <a:pPr algn="ctr" fontAlgn="ctr">
                        <a:buNone/>
                      </a:pPr>
                      <a:r>
                        <a:rPr lang="en-GB" sz="1600" b="0" i="0" u="none" strike="noStrike" dirty="0">
                          <a:solidFill>
                            <a:srgbClr val="000000"/>
                          </a:solidFill>
                          <a:effectLst/>
                          <a:latin typeface="+mn-lt"/>
                        </a:rPr>
                        <a:t>82%</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tc>
                  <a:txBody>
                    <a:bodyPr/>
                    <a:lstStyle/>
                    <a:p>
                      <a:pPr algn="ctr" fontAlgn="ctr">
                        <a:buNone/>
                      </a:pPr>
                      <a:r>
                        <a:rPr lang="en-GB" sz="1600" b="0" i="0" u="none" strike="noStrike" dirty="0">
                          <a:solidFill>
                            <a:srgbClr val="000000"/>
                          </a:solidFill>
                          <a:effectLst/>
                          <a:latin typeface="+mn-lt"/>
                        </a:rPr>
                        <a:t>84%</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extLst>
                  <a:ext uri="{0D108BD9-81ED-4DB2-BD59-A6C34878D82A}">
                    <a16:rowId xmlns:a16="http://schemas.microsoft.com/office/drawing/2014/main" val="705976808"/>
                  </a:ext>
                </a:extLst>
              </a:tr>
              <a:tr h="1262945">
                <a:tc>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600" b="0" dirty="0">
                          <a:solidFill>
                            <a:srgbClr val="000000"/>
                          </a:solidFill>
                          <a:latin typeface="+mn-lt"/>
                        </a:rPr>
                        <a:t>85% of HB residents in receipt of secondary mental health services who have a valid care and treatment plan</a:t>
                      </a:r>
                    </a:p>
                    <a:p>
                      <a:pPr algn="l" fontAlgn="t">
                        <a:buNone/>
                      </a:pPr>
                      <a:endParaRPr lang="en-GB" sz="1600" b="1" i="1" u="none" strike="noStrike" dirty="0">
                        <a:solidFill>
                          <a:srgbClr val="FF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endParaRPr lang="en-GB" sz="1600" i="1" dirty="0">
                        <a:solidFill>
                          <a:schemeClr val="tx1"/>
                        </a:solidFill>
                        <a:latin typeface="+mn-lt"/>
                      </a:endParaRPr>
                    </a:p>
                    <a:p>
                      <a:pPr marL="0" marR="0" lvl="0" indent="0" algn="l" defTabSz="554492" rtl="0" eaLnBrk="1" fontAlgn="auto" latinLnBrk="0" hangingPunct="1">
                        <a:lnSpc>
                          <a:spcPct val="100000"/>
                        </a:lnSpc>
                        <a:spcBef>
                          <a:spcPts val="0"/>
                        </a:spcBef>
                        <a:spcAft>
                          <a:spcPts val="0"/>
                        </a:spcAft>
                        <a:buClrTx/>
                        <a:buSzTx/>
                        <a:buFontTx/>
                        <a:buNone/>
                        <a:tabLst/>
                        <a:defRPr/>
                      </a:pPr>
                      <a:r>
                        <a:rPr lang="en-GB" sz="1600" i="1" dirty="0">
                          <a:solidFill>
                            <a:schemeClr val="tx1"/>
                          </a:solidFill>
                          <a:latin typeface="+mn-lt"/>
                        </a:rPr>
                        <a:t>Maintain TI Target</a:t>
                      </a:r>
                    </a:p>
                    <a:p>
                      <a:endParaRPr lang="en-GB" sz="1600" i="1" dirty="0">
                        <a:solidFill>
                          <a:schemeClr val="tx1"/>
                        </a:solidFill>
                        <a:latin typeface="+mn-lt"/>
                      </a:endParaRP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endParaRPr lang="en-GB" sz="1600" b="0" dirty="0">
                        <a:effectLst/>
                        <a:latin typeface="+mn-lt"/>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en-GB" sz="1600" b="0" dirty="0">
                          <a:effectLst/>
                          <a:latin typeface="+mn-lt"/>
                          <a:ea typeface="Calibri" panose="020F0502020204030204" pitchFamily="34" charset="0"/>
                          <a:cs typeface="Times New Roman" panose="02020603050405020304" pitchFamily="18" charset="0"/>
                        </a:rPr>
                        <a:t>85%</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endPar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85%</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dirty="0">
                          <a:solidFill>
                            <a:srgbClr val="000000"/>
                          </a:solidFill>
                          <a:effectLst/>
                          <a:latin typeface="+mn-lt"/>
                        </a:rPr>
                        <a:t>88%</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tc>
                  <a:txBody>
                    <a:bodyPr/>
                    <a:lstStyle/>
                    <a:p>
                      <a:pPr algn="ctr" fontAlgn="ctr">
                        <a:buNone/>
                      </a:pPr>
                      <a:r>
                        <a:rPr lang="en-GB" sz="1600" b="0" i="0" u="none" strike="noStrike" dirty="0">
                          <a:solidFill>
                            <a:srgbClr val="000000"/>
                          </a:solidFill>
                          <a:effectLst/>
                          <a:latin typeface="+mn-lt"/>
                        </a:rPr>
                        <a:t>95%</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tc>
                  <a:txBody>
                    <a:bodyPr/>
                    <a:lstStyle/>
                    <a:p>
                      <a:pPr algn="ctr" fontAlgn="ctr">
                        <a:buNone/>
                      </a:pPr>
                      <a:r>
                        <a:rPr lang="en-GB" sz="1600" b="0" i="0" u="none" strike="noStrike" dirty="0">
                          <a:solidFill>
                            <a:srgbClr val="000000"/>
                          </a:solidFill>
                          <a:effectLst/>
                          <a:latin typeface="+mn-lt"/>
                        </a:rPr>
                        <a:t>94%</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C62"/>
                    </a:solidFill>
                  </a:tcPr>
                </a:tc>
                <a:extLst>
                  <a:ext uri="{0D108BD9-81ED-4DB2-BD59-A6C34878D82A}">
                    <a16:rowId xmlns:a16="http://schemas.microsoft.com/office/drawing/2014/main" val="196712274"/>
                  </a:ext>
                </a:extLst>
              </a:tr>
            </a:tbl>
          </a:graphicData>
        </a:graphic>
      </p:graphicFrame>
    </p:spTree>
    <p:extLst>
      <p:ext uri="{BB962C8B-B14F-4D97-AF65-F5344CB8AC3E}">
        <p14:creationId xmlns:p14="http://schemas.microsoft.com/office/powerpoint/2010/main" val="23672187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06674-9307-70BD-4C59-D4CCC90032A2}"/>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0469EAE5-36AE-4E76-1D7A-F3605AA58185}"/>
              </a:ext>
            </a:extLst>
          </p:cNvPr>
          <p:cNvPicPr>
            <a:picLocks noChangeAspect="1"/>
          </p:cNvPicPr>
          <p:nvPr/>
        </p:nvPicPr>
        <p:blipFill>
          <a:blip r:embed="rId3">
            <a:alphaModFix amt="20000"/>
            <a:lum bright="40000" contrast="-40000"/>
          </a:blip>
          <a:srcRect l="39228" t="58256" r="-2"/>
          <a:stretch/>
        </p:blipFill>
        <p:spPr>
          <a:xfrm rot="10800000">
            <a:off x="7057875" y="5088350"/>
            <a:ext cx="11162761" cy="6259433"/>
          </a:xfrm>
          <a:prstGeom prst="rect">
            <a:avLst/>
          </a:prstGeom>
        </p:spPr>
      </p:pic>
      <p:sp>
        <p:nvSpPr>
          <p:cNvPr id="12" name="Title 11">
            <a:extLst>
              <a:ext uri="{FF2B5EF4-FFF2-40B4-BE49-F238E27FC236}">
                <a16:creationId xmlns:a16="http://schemas.microsoft.com/office/drawing/2014/main" id="{DAB02003-FC11-6F07-FCBD-5E210AC7ADD6}"/>
              </a:ext>
            </a:extLst>
          </p:cNvPr>
          <p:cNvSpPr txBox="1">
            <a:spLocks noGrp="1"/>
          </p:cNvSpPr>
          <p:nvPr>
            <p:ph type="title"/>
          </p:nvPr>
        </p:nvSpPr>
        <p:spPr>
          <a:xfrm>
            <a:off x="2453133" y="776639"/>
            <a:ext cx="15767501" cy="413768"/>
          </a:xfrm>
          <a:prstGeom prst="rect">
            <a:avLst/>
          </a:prstGeom>
          <a:noFill/>
        </p:spPr>
        <p:txBody>
          <a:bodyPr wrap="square" rtlCol="0">
            <a:spAutoFit/>
          </a:bodyPr>
          <a:lstStyle/>
          <a:p>
            <a:pPr algn="just" fontAlgn="base"/>
            <a:r>
              <a:rPr lang="en-GB" sz="2968" b="1" dirty="0">
                <a:solidFill>
                  <a:srgbClr val="834AAD"/>
                </a:solidFill>
                <a:latin typeface="Aptos Black"/>
                <a:ea typeface="+mn-ea"/>
                <a:cs typeface="+mn-cs"/>
              </a:rPr>
              <a:t>PRIMARY CARE AND COMMUNITY </a:t>
            </a:r>
            <a:r>
              <a:rPr lang="en-GB" sz="2968" b="1">
                <a:solidFill>
                  <a:srgbClr val="834AAD"/>
                </a:solidFill>
                <a:latin typeface="Aptos Black"/>
                <a:ea typeface="+mn-ea"/>
                <a:cs typeface="+mn-cs"/>
              </a:rPr>
              <a:t>OVERVIEW </a:t>
            </a:r>
            <a:endParaRPr lang="en-GB" sz="2968" b="1" dirty="0">
              <a:solidFill>
                <a:srgbClr val="834AAD"/>
              </a:solidFill>
              <a:latin typeface="Aptos Black"/>
              <a:ea typeface="+mn-ea"/>
              <a:cs typeface="+mn-cs"/>
            </a:endParaRPr>
          </a:p>
        </p:txBody>
      </p:sp>
      <p:sp>
        <p:nvSpPr>
          <p:cNvPr id="7" name="Rectangle 1">
            <a:extLst>
              <a:ext uri="{FF2B5EF4-FFF2-40B4-BE49-F238E27FC236}">
                <a16:creationId xmlns:a16="http://schemas.microsoft.com/office/drawing/2014/main" id="{E7AD549E-EAC5-3218-3803-840323CDA3EF}"/>
              </a:ext>
            </a:extLst>
          </p:cNvPr>
          <p:cNvSpPr>
            <a:spLocks noChangeArrowheads="1"/>
          </p:cNvSpPr>
          <p:nvPr/>
        </p:nvSpPr>
        <p:spPr bwMode="auto">
          <a:xfrm>
            <a:off x="12195827" y="2118097"/>
            <a:ext cx="201099"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5" tIns="49774" rIns="99545" bIns="49774" numCol="1" anchor="ctr" anchorCtr="0" compatLnSpc="1">
            <a:prstTxWarp prst="textNoShape">
              <a:avLst/>
            </a:prstTxWarp>
            <a:spAutoFit/>
          </a:bodyPr>
          <a:lstStyle/>
          <a:p>
            <a:pPr defTabSz="497743">
              <a:defRPr/>
            </a:pPr>
            <a:endParaRPr lang="en-GB" sz="1961">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6437659-8CB3-FE36-C762-6BC64C94F3F3}"/>
              </a:ext>
            </a:extLst>
          </p:cNvPr>
          <p:cNvGraphicFramePr>
            <a:graphicFrameLocks noGrp="1"/>
          </p:cNvGraphicFramePr>
          <p:nvPr/>
        </p:nvGraphicFramePr>
        <p:xfrm>
          <a:off x="8723206" y="2765321"/>
          <a:ext cx="8839035" cy="1517844"/>
        </p:xfrm>
        <a:graphic>
          <a:graphicData uri="http://schemas.openxmlformats.org/drawingml/2006/table">
            <a:tbl>
              <a:tblPr firstRow="1" bandRow="1">
                <a:tableStyleId>{5C22544A-7EE6-4342-B048-85BDC9FD1C3A}</a:tableStyleId>
              </a:tblPr>
              <a:tblGrid>
                <a:gridCol w="5816711">
                  <a:extLst>
                    <a:ext uri="{9D8B030D-6E8A-4147-A177-3AD203B41FA5}">
                      <a16:colId xmlns:a16="http://schemas.microsoft.com/office/drawing/2014/main" val="2033698406"/>
                    </a:ext>
                  </a:extLst>
                </a:gridCol>
                <a:gridCol w="3022324">
                  <a:extLst>
                    <a:ext uri="{9D8B030D-6E8A-4147-A177-3AD203B41FA5}">
                      <a16:colId xmlns:a16="http://schemas.microsoft.com/office/drawing/2014/main" val="2088640319"/>
                    </a:ext>
                  </a:extLst>
                </a:gridCol>
              </a:tblGrid>
              <a:tr h="404345">
                <a:tc>
                  <a:txBody>
                    <a:bodyPr/>
                    <a:lstStyle/>
                    <a:p>
                      <a:r>
                        <a:rPr lang="en-GB" sz="2000" dirty="0"/>
                        <a:t>Performance Outcomes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2000" dirty="0"/>
                        <a:t>Confidence assessment</a:t>
                      </a:r>
                    </a:p>
                  </a:txBody>
                  <a:tcPr marL="99545" marR="99545" marT="49774" marB="4977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404345">
                <a:tc>
                  <a:txBody>
                    <a:bodyPr/>
                    <a:lstStyle/>
                    <a:p>
                      <a:r>
                        <a:rPr lang="en-GB" sz="2000" dirty="0">
                          <a:latin typeface="+mn-lt"/>
                        </a:rPr>
                        <a:t>% population receiving NHS dental care </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2000" i="1" dirty="0">
                          <a:solidFill>
                            <a:schemeClr val="tx1"/>
                          </a:solidFill>
                          <a:latin typeface="+mn-lt"/>
                        </a:rPr>
                        <a:t>Maintain</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709141">
                <a:tc>
                  <a:txBody>
                    <a:bodyPr/>
                    <a:lstStyle/>
                    <a:p>
                      <a:r>
                        <a:rPr lang="en-GB" sz="2000" dirty="0">
                          <a:latin typeface="+mn-lt"/>
                        </a:rPr>
                        <a:t>% Community Pharmacies providing Pharmacist Independent Prescribing Services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2000" i="1" dirty="0">
                          <a:solidFill>
                            <a:schemeClr val="tx1"/>
                          </a:solidFill>
                          <a:latin typeface="+mn-lt"/>
                        </a:rPr>
                        <a:t>Maintain</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29751242"/>
                  </a:ext>
                </a:extLst>
              </a:tr>
            </a:tbl>
          </a:graphicData>
        </a:graphic>
      </p:graphicFrame>
      <p:graphicFrame>
        <p:nvGraphicFramePr>
          <p:cNvPr id="10" name="Table 9">
            <a:extLst>
              <a:ext uri="{FF2B5EF4-FFF2-40B4-BE49-F238E27FC236}">
                <a16:creationId xmlns:a16="http://schemas.microsoft.com/office/drawing/2014/main" id="{0149F495-EC2F-C288-DB7A-72829684186D}"/>
              </a:ext>
            </a:extLst>
          </p:cNvPr>
          <p:cNvGraphicFramePr>
            <a:graphicFrameLocks noGrp="1"/>
          </p:cNvGraphicFramePr>
          <p:nvPr/>
        </p:nvGraphicFramePr>
        <p:xfrm>
          <a:off x="8723204" y="2177524"/>
          <a:ext cx="8899242" cy="528355"/>
        </p:xfrm>
        <a:graphic>
          <a:graphicData uri="http://schemas.openxmlformats.org/drawingml/2006/table">
            <a:tbl>
              <a:tblPr firstRow="1" bandRow="1">
                <a:tableStyleId>{5C22544A-7EE6-4342-B048-85BDC9FD1C3A}</a:tableStyleId>
              </a:tblPr>
              <a:tblGrid>
                <a:gridCol w="3266760">
                  <a:extLst>
                    <a:ext uri="{9D8B030D-6E8A-4147-A177-3AD203B41FA5}">
                      <a16:colId xmlns:a16="http://schemas.microsoft.com/office/drawing/2014/main" val="2033698406"/>
                    </a:ext>
                  </a:extLst>
                </a:gridCol>
                <a:gridCol w="2990700">
                  <a:extLst>
                    <a:ext uri="{9D8B030D-6E8A-4147-A177-3AD203B41FA5}">
                      <a16:colId xmlns:a16="http://schemas.microsoft.com/office/drawing/2014/main" val="2088640319"/>
                    </a:ext>
                  </a:extLst>
                </a:gridCol>
                <a:gridCol w="2641782">
                  <a:extLst>
                    <a:ext uri="{9D8B030D-6E8A-4147-A177-3AD203B41FA5}">
                      <a16:colId xmlns:a16="http://schemas.microsoft.com/office/drawing/2014/main" val="1862073910"/>
                    </a:ext>
                  </a:extLst>
                </a:gridCol>
              </a:tblGrid>
              <a:tr h="528355">
                <a:tc>
                  <a:txBody>
                    <a:bodyPr/>
                    <a:lstStyle/>
                    <a:p>
                      <a:r>
                        <a:rPr lang="en-GB" sz="2000" b="1" dirty="0">
                          <a:solidFill>
                            <a:schemeClr val="bg1"/>
                          </a:solidFill>
                        </a:rPr>
                        <a:t>Financial Impact</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marL="0" indent="0">
                        <a:buNone/>
                      </a:pPr>
                      <a:r>
                        <a:rPr lang="en-GB" sz="2000" b="1" dirty="0">
                          <a:solidFill>
                            <a:schemeClr val="bg1">
                              <a:lumMod val="95000"/>
                            </a:schemeClr>
                          </a:solidFill>
                        </a:rPr>
                        <a:t>FYE  £ Savings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marL="0" indent="0">
                        <a:buNone/>
                      </a:pPr>
                      <a:r>
                        <a:rPr lang="en-GB" sz="2000" b="1" dirty="0">
                          <a:solidFill>
                            <a:schemeClr val="tx1"/>
                          </a:solidFill>
                        </a:rPr>
                        <a:t>£0.7M</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764910532"/>
                  </a:ext>
                </a:extLst>
              </a:tr>
            </a:tbl>
          </a:graphicData>
        </a:graphic>
      </p:graphicFrame>
      <p:graphicFrame>
        <p:nvGraphicFramePr>
          <p:cNvPr id="11" name="Table 10">
            <a:extLst>
              <a:ext uri="{FF2B5EF4-FFF2-40B4-BE49-F238E27FC236}">
                <a16:creationId xmlns:a16="http://schemas.microsoft.com/office/drawing/2014/main" id="{BA4D13F6-B0AA-BAC0-450C-C5A1161075D3}"/>
              </a:ext>
            </a:extLst>
          </p:cNvPr>
          <p:cNvGraphicFramePr>
            <a:graphicFrameLocks noGrp="1"/>
          </p:cNvGraphicFramePr>
          <p:nvPr/>
        </p:nvGraphicFramePr>
        <p:xfrm>
          <a:off x="2423026" y="2145065"/>
          <a:ext cx="6239973" cy="8701652"/>
        </p:xfrm>
        <a:graphic>
          <a:graphicData uri="http://schemas.openxmlformats.org/drawingml/2006/table">
            <a:tbl>
              <a:tblPr firstRow="1" bandRow="1">
                <a:tableStyleId>{5C22544A-7EE6-4342-B048-85BDC9FD1C3A}</a:tableStyleId>
              </a:tblPr>
              <a:tblGrid>
                <a:gridCol w="345674">
                  <a:extLst>
                    <a:ext uri="{9D8B030D-6E8A-4147-A177-3AD203B41FA5}">
                      <a16:colId xmlns:a16="http://schemas.microsoft.com/office/drawing/2014/main" val="3745594649"/>
                    </a:ext>
                  </a:extLst>
                </a:gridCol>
                <a:gridCol w="5894299">
                  <a:extLst>
                    <a:ext uri="{9D8B030D-6E8A-4147-A177-3AD203B41FA5}">
                      <a16:colId xmlns:a16="http://schemas.microsoft.com/office/drawing/2014/main" val="2033698406"/>
                    </a:ext>
                  </a:extLst>
                </a:gridCol>
              </a:tblGrid>
              <a:tr h="414912">
                <a:tc gridSpan="2">
                  <a:txBody>
                    <a:bodyPr/>
                    <a:lstStyle/>
                    <a:p>
                      <a:r>
                        <a:rPr lang="en-GB" sz="2000" dirty="0">
                          <a:latin typeface="+mn-lt"/>
                        </a:rPr>
                        <a:t>Key Schemes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623886">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lang="en-GB" sz="800" b="0" i="0" u="none" strike="noStrike" dirty="0">
                          <a:solidFill>
                            <a:srgbClr val="000000"/>
                          </a:solidFill>
                          <a:effectLst/>
                          <a:latin typeface="+mn-lt"/>
                        </a:rPr>
                        <a:t>CIP_29</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E5F5"/>
                    </a:solidFill>
                  </a:tcPr>
                </a:tc>
                <a:tc>
                  <a:txBody>
                    <a:bodyPr/>
                    <a:lstStyle/>
                    <a:p>
                      <a:pPr marL="88900" marR="0" lvl="1" indent="0" algn="l" defTabSz="557190" rtl="0" eaLnBrk="1" fontAlgn="auto"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Review  </a:t>
                      </a:r>
                      <a:r>
                        <a:rPr lang="en-GB" sz="2000" b="1" i="0" u="none" strike="noStrike" dirty="0">
                          <a:solidFill>
                            <a:srgbClr val="000000"/>
                          </a:solidFill>
                          <a:effectLst/>
                          <a:latin typeface="+mn-lt"/>
                        </a:rPr>
                        <a:t>National Exercise Referral Scheme </a:t>
                      </a:r>
                      <a:r>
                        <a:rPr lang="en-GB" sz="2000" b="0" i="0" u="none" strike="noStrike" dirty="0">
                          <a:solidFill>
                            <a:srgbClr val="000000"/>
                          </a:solidFill>
                          <a:effectLst/>
                          <a:latin typeface="+mn-lt"/>
                        </a:rPr>
                        <a:t>(Physio and COPD services) </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36131020"/>
                  </a:ext>
                </a:extLst>
              </a:tr>
              <a:tr h="311942">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lang="en-GB" sz="800" b="0" i="0" u="none" strike="noStrike" dirty="0">
                          <a:solidFill>
                            <a:srgbClr val="000000"/>
                          </a:solidFill>
                          <a:effectLst/>
                          <a:latin typeface="+mn-lt"/>
                        </a:rPr>
                        <a:t>CIP_30</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E5F5"/>
                    </a:solidFill>
                  </a:tcPr>
                </a:tc>
                <a:tc>
                  <a:txBody>
                    <a:bodyPr/>
                    <a:lstStyle/>
                    <a:p>
                      <a:pPr marL="88900" marR="0" lvl="1" indent="0" algn="l" defTabSz="557190" rtl="0" eaLnBrk="1" fontAlgn="auto"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Review </a:t>
                      </a:r>
                      <a:r>
                        <a:rPr lang="en-GB" sz="2000" b="1" i="0" u="none" strike="noStrike" dirty="0">
                          <a:solidFill>
                            <a:srgbClr val="000000"/>
                          </a:solidFill>
                          <a:effectLst/>
                          <a:latin typeface="+mn-lt"/>
                        </a:rPr>
                        <a:t>Primary Care Audiology  Services</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03274604"/>
                  </a:ext>
                </a:extLst>
              </a:tr>
              <a:tr h="62388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1" u="none" strike="noStrike" dirty="0">
                          <a:solidFill>
                            <a:srgbClr val="000000"/>
                          </a:solidFill>
                          <a:effectLst/>
                          <a:latin typeface="+mn-lt"/>
                        </a:rPr>
                        <a:t>TBC</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lvl="1" indent="0" algn="l" defTabSz="685772" rtl="0" eaLnBrk="1" latinLnBrk="0" hangingPunct="1">
                        <a:lnSpc>
                          <a:spcPct val="100000"/>
                        </a:lnSpc>
                        <a:spcBef>
                          <a:spcPts val="0"/>
                        </a:spcBef>
                        <a:spcAft>
                          <a:spcPts val="0"/>
                        </a:spcAft>
                        <a:buNone/>
                      </a:pPr>
                      <a:r>
                        <a:rPr lang="en-GB" sz="2000" b="0" i="1" kern="1200" noProof="0" dirty="0">
                          <a:solidFill>
                            <a:schemeClr val="tx1"/>
                          </a:solidFill>
                          <a:latin typeface="+mn-lt"/>
                          <a:ea typeface="+mn-ea"/>
                          <a:cs typeface="+mn-cs"/>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1" u="none" strike="noStrike" dirty="0">
                          <a:solidFill>
                            <a:srgbClr val="000000"/>
                          </a:solidFill>
                          <a:effectLst/>
                          <a:latin typeface="+mn-lt"/>
                        </a:rPr>
                        <a:t>Review Integrated Sexual Health</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99243289"/>
                  </a:ext>
                </a:extLst>
              </a:tr>
              <a:tr h="311942">
                <a:tc>
                  <a:txBody>
                    <a:bodyPr/>
                    <a:lstStyle/>
                    <a:p>
                      <a:pPr marL="0" lvl="0" indent="-137458" algn="ctr">
                        <a:lnSpc>
                          <a:spcPct val="100000"/>
                        </a:lnSpc>
                        <a:spcAft>
                          <a:spcPts val="0"/>
                        </a:spcAft>
                        <a:buNone/>
                      </a:pPr>
                      <a:r>
                        <a:rPr lang="en-GB" sz="800" b="0" kern="100" dirty="0">
                          <a:effectLst/>
                          <a:latin typeface="+mn-lt"/>
                          <a:ea typeface="Aptos" panose="020B0004020202020204" pitchFamily="34" charset="0"/>
                          <a:cs typeface="Times New Roman" panose="02020603050405020304" pitchFamily="18" charset="0"/>
                        </a:rPr>
                        <a:t>PCC_B_01</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2000" b="1" kern="100" dirty="0">
                          <a:effectLst/>
                          <a:latin typeface="+mn-lt"/>
                          <a:ea typeface="Aptos" panose="020B0004020202020204" pitchFamily="34" charset="0"/>
                          <a:cs typeface="Times New Roman" panose="02020603050405020304" pitchFamily="18" charset="0"/>
                        </a:rPr>
                        <a:t>Digital Transformation in Primary Care</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311942">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8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PCC_B_02</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2000" b="1" kern="100" dirty="0">
                          <a:effectLst/>
                          <a:latin typeface="+mn-lt"/>
                          <a:ea typeface="Aptos" panose="020B0004020202020204" pitchFamily="34" charset="0"/>
                          <a:cs typeface="Times New Roman" panose="02020603050405020304" pitchFamily="18" charset="0"/>
                        </a:rPr>
                        <a:t>HMP Swansea Improvement Plan</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2438379">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8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PCC_B_03</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Font typeface="Arial" panose="020B0604020202020204" pitchFamily="34" charset="0"/>
                        <a:buNone/>
                      </a:pPr>
                      <a:r>
                        <a:rPr lang="en-GB" sz="2000" b="1" kern="100" dirty="0">
                          <a:effectLst/>
                          <a:latin typeface="+mn-lt"/>
                          <a:ea typeface="Aptos" panose="020B0004020202020204" pitchFamily="34" charset="0"/>
                          <a:cs typeface="Times New Roman" panose="02020603050405020304" pitchFamily="18" charset="0"/>
                        </a:rPr>
                        <a:t>Dental Services</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200" noProof="0" dirty="0">
                          <a:solidFill>
                            <a:schemeClr val="tx1"/>
                          </a:solidFill>
                          <a:latin typeface="+mn-lt"/>
                          <a:ea typeface="+mn-ea"/>
                          <a:cs typeface="+mn-cs"/>
                        </a:rPr>
                        <a:t>Implement Community Dental Service changes to safeguard access, capacity and sustainability by optimising pathways, reconfiguring clinics, reducing waiting times, improving workforce retention and strengthening workforce planning</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200" noProof="0" dirty="0">
                          <a:solidFill>
                            <a:schemeClr val="tx1"/>
                          </a:solidFill>
                          <a:latin typeface="+mn-lt"/>
                          <a:ea typeface="+mn-ea"/>
                          <a:cs typeface="+mn-cs"/>
                        </a:rPr>
                        <a:t>Maintain access and waiting times for Specialist Dentistry services</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2133582">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8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2000" b="1" kern="100" dirty="0">
                          <a:effectLst/>
                          <a:latin typeface="+mn-lt"/>
                          <a:ea typeface="Aptos" panose="020B0004020202020204" pitchFamily="34" charset="0"/>
                          <a:cs typeface="Times New Roman" panose="02020603050405020304" pitchFamily="18" charset="0"/>
                        </a:rPr>
                        <a:t>Primary Care Estates</a:t>
                      </a:r>
                    </a:p>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0" i="0" u="none" strike="noStrike" baseline="0" noProof="0" dirty="0">
                          <a:solidFill>
                            <a:schemeClr val="tx1"/>
                          </a:solidFill>
                          <a:latin typeface="+mn-lt"/>
                        </a:rPr>
                        <a:t>Refresh of Primary and Community Estates strategy and </a:t>
                      </a:r>
                      <a:r>
                        <a:rPr lang="en-GB" sz="2000" b="0" i="0" u="none" strike="noStrike" noProof="0" dirty="0">
                          <a:solidFill>
                            <a:schemeClr val="tx1"/>
                          </a:solidFill>
                          <a:latin typeface="+mn-lt"/>
                        </a:rPr>
                        <a:t>Progress Primary Care Estates proposals: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err="1">
                          <a:solidFill>
                            <a:schemeClr val="tx1"/>
                          </a:solidFill>
                          <a:latin typeface="+mn-lt"/>
                        </a:rPr>
                        <a:t>Croserw</a:t>
                      </a:r>
                      <a:endParaRPr lang="en-GB" sz="2000" b="0" i="0" u="none" strike="noStrike"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err="1">
                          <a:solidFill>
                            <a:schemeClr val="tx1"/>
                          </a:solidFill>
                          <a:latin typeface="+mn-lt"/>
                        </a:rPr>
                        <a:t>Ty'r</a:t>
                      </a:r>
                      <a:r>
                        <a:rPr lang="en-GB" sz="2000" b="0" i="0" u="none" strike="noStrike" noProof="0" dirty="0">
                          <a:solidFill>
                            <a:schemeClr val="tx1"/>
                          </a:solidFill>
                          <a:latin typeface="+mn-lt"/>
                        </a:rPr>
                        <a:t> Felin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Participate in development of Swansea Wellness Hub</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311942">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8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2000" b="1" kern="100" dirty="0">
                          <a:effectLst/>
                          <a:latin typeface="+mn-lt"/>
                          <a:ea typeface="Aptos" panose="020B0004020202020204" pitchFamily="34" charset="0"/>
                          <a:cs typeface="Times New Roman" panose="02020603050405020304" pitchFamily="18" charset="0"/>
                        </a:rPr>
                        <a:t>General Medical Services</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1219188">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8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PCC_B_05</a:t>
                      </a:r>
                    </a:p>
                  </a:txBody>
                  <a:tcPr marL="938" marR="93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341313" lvl="1" indent="-252413">
                        <a:lnSpc>
                          <a:spcPct val="100000"/>
                        </a:lnSpc>
                        <a:spcAft>
                          <a:spcPts val="0"/>
                        </a:spcAft>
                        <a:buNone/>
                      </a:pPr>
                      <a:r>
                        <a:rPr lang="en-GB" sz="2000" b="1" kern="100" dirty="0">
                          <a:effectLst/>
                          <a:latin typeface="+mn-lt"/>
                          <a:ea typeface="Aptos" panose="020B0004020202020204" pitchFamily="34" charset="0"/>
                          <a:cs typeface="Times New Roman" panose="02020603050405020304" pitchFamily="18" charset="0"/>
                        </a:rPr>
                        <a:t>Community Optometry Services</a:t>
                      </a:r>
                    </a:p>
                    <a:p>
                      <a:pPr marL="341313" marR="0" lvl="1" indent="-252413"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Continued implementation of Optometry Contract Reform and increase capacity and coverage for WGOS Levels 4 &amp; 5</a:t>
                      </a:r>
                    </a:p>
                  </a:txBody>
                  <a:tcPr marL="762" marR="7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bl>
          </a:graphicData>
        </a:graphic>
      </p:graphicFrame>
      <p:sp>
        <p:nvSpPr>
          <p:cNvPr id="14" name="TextBox 13">
            <a:extLst>
              <a:ext uri="{FF2B5EF4-FFF2-40B4-BE49-F238E27FC236}">
                <a16:creationId xmlns:a16="http://schemas.microsoft.com/office/drawing/2014/main" id="{975683FE-BFAE-FA7B-FE97-38208FEA55CB}"/>
              </a:ext>
            </a:extLst>
          </p:cNvPr>
          <p:cNvSpPr txBox="1"/>
          <p:nvPr/>
        </p:nvSpPr>
        <p:spPr>
          <a:xfrm>
            <a:off x="2453132" y="1125540"/>
            <a:ext cx="15406237" cy="1054135"/>
          </a:xfrm>
          <a:prstGeom prst="rect">
            <a:avLst/>
          </a:prstGeom>
          <a:noFill/>
        </p:spPr>
        <p:txBody>
          <a:bodyPr wrap="square">
            <a:spAutoFit/>
          </a:bodyPr>
          <a:lstStyle/>
          <a:p>
            <a:pPr defTabSz="914413" fontAlgn="t">
              <a:lnSpc>
                <a:spcPts val="2474"/>
              </a:lnSpc>
            </a:pPr>
            <a:r>
              <a:rPr lang="en-GB" sz="1979" dirty="0">
                <a:solidFill>
                  <a:prstClr val="black"/>
                </a:solidFill>
                <a:latin typeface="Aptos" panose="02110004020202020204"/>
              </a:rPr>
              <a:t>We aim to provide equitable, safe and timely access to high‑quality, data‑driven care that supports people to stay well and receive the right help at the right time. We seek to deliver coordinated, person‑centred services that improve outcomes, reduce inequalities, and empower individuals to manage their health effectively.</a:t>
            </a:r>
          </a:p>
        </p:txBody>
      </p:sp>
      <p:graphicFrame>
        <p:nvGraphicFramePr>
          <p:cNvPr id="4" name="Table 3">
            <a:extLst>
              <a:ext uri="{FF2B5EF4-FFF2-40B4-BE49-F238E27FC236}">
                <a16:creationId xmlns:a16="http://schemas.microsoft.com/office/drawing/2014/main" id="{4DE222A0-61B0-29EA-B699-6C9AEABBE4AF}"/>
              </a:ext>
            </a:extLst>
          </p:cNvPr>
          <p:cNvGraphicFramePr>
            <a:graphicFrameLocks noGrp="1"/>
          </p:cNvGraphicFramePr>
          <p:nvPr/>
        </p:nvGraphicFramePr>
        <p:xfrm>
          <a:off x="8723206" y="4226947"/>
          <a:ext cx="8839036" cy="6870625"/>
        </p:xfrm>
        <a:graphic>
          <a:graphicData uri="http://schemas.openxmlformats.org/drawingml/2006/table">
            <a:tbl>
              <a:tblPr firstRow="1" bandRow="1">
                <a:tableStyleId>{5C22544A-7EE6-4342-B048-85BDC9FD1C3A}</a:tableStyleId>
              </a:tblPr>
              <a:tblGrid>
                <a:gridCol w="2863784">
                  <a:extLst>
                    <a:ext uri="{9D8B030D-6E8A-4147-A177-3AD203B41FA5}">
                      <a16:colId xmlns:a16="http://schemas.microsoft.com/office/drawing/2014/main" val="2033698406"/>
                    </a:ext>
                  </a:extLst>
                </a:gridCol>
                <a:gridCol w="5975252">
                  <a:extLst>
                    <a:ext uri="{9D8B030D-6E8A-4147-A177-3AD203B41FA5}">
                      <a16:colId xmlns:a16="http://schemas.microsoft.com/office/drawing/2014/main" val="2088640319"/>
                    </a:ext>
                  </a:extLst>
                </a:gridCol>
              </a:tblGrid>
              <a:tr h="415976">
                <a:tc>
                  <a:txBody>
                    <a:bodyPr/>
                    <a:lstStyle/>
                    <a:p>
                      <a:r>
                        <a:rPr lang="en-GB" sz="2000" b="1" dirty="0">
                          <a:solidFill>
                            <a:schemeClr val="bg1"/>
                          </a:solidFill>
                        </a:rPr>
                        <a:t>Risks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i="0" dirty="0">
                          <a:solidFill>
                            <a:schemeClr val="bg1"/>
                          </a:solidFill>
                        </a:rPr>
                        <a:t>Mitigations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301582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kern="1200" dirty="0">
                          <a:solidFill>
                            <a:schemeClr val="dk1"/>
                          </a:solidFill>
                          <a:effectLst/>
                          <a:latin typeface="+mn-lt"/>
                          <a:ea typeface="+mn-ea"/>
                          <a:cs typeface="+mn-cs"/>
                        </a:rPr>
                        <a:t>Significant programmes of work requiring capacity building in the community including the transfer of resources/ staff into the community</a:t>
                      </a:r>
                      <a:endParaRPr lang="en-GB" sz="2000" b="0" i="0" u="none" strike="noStrike" kern="100" noProof="0" dirty="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2000" b="0" i="0" kern="1200" dirty="0">
                          <a:solidFill>
                            <a:schemeClr val="dk1"/>
                          </a:solidFill>
                          <a:effectLst/>
                          <a:latin typeface="+mn-lt"/>
                          <a:ea typeface="+mn-ea"/>
                          <a:cs typeface="+mn-cs"/>
                        </a:rPr>
                        <a:t>SBUHB Clusters considered mature in providing excellent footprints for the delivery of services that it would not be prudent to operate in all community.</a:t>
                      </a:r>
                    </a:p>
                    <a:p>
                      <a:pPr marL="171450" indent="-171450" rtl="0" fontAlgn="base">
                        <a:buFont typeface="Arial" panose="020B0604020202020204" pitchFamily="34" charset="0"/>
                        <a:buChar char="•"/>
                      </a:pPr>
                      <a:r>
                        <a:rPr lang="en-GB" sz="2000" b="0" i="0" kern="1200" dirty="0">
                          <a:solidFill>
                            <a:schemeClr val="dk1"/>
                          </a:solidFill>
                          <a:effectLst/>
                          <a:latin typeface="+mn-lt"/>
                          <a:ea typeface="+mn-ea"/>
                          <a:cs typeface="+mn-cs"/>
                        </a:rPr>
                        <a:t>Developing Primary Care and Community at the heart of the CSSP.</a:t>
                      </a:r>
                    </a:p>
                    <a:p>
                      <a:pPr marL="171450" indent="-171450" rtl="0" fontAlgn="base">
                        <a:buFont typeface="Arial" panose="020B0604020202020204" pitchFamily="34" charset="0"/>
                        <a:buChar char="•"/>
                      </a:pPr>
                      <a:r>
                        <a:rPr lang="en-GB" sz="2000" b="0" i="0" kern="1200" dirty="0">
                          <a:solidFill>
                            <a:schemeClr val="dk1"/>
                          </a:solidFill>
                          <a:effectLst/>
                          <a:latin typeface="+mn-lt"/>
                          <a:ea typeface="+mn-ea"/>
                          <a:cs typeface="+mn-cs"/>
                        </a:rPr>
                        <a:t>Key forums i.e. Pan Cluster Planning Group and Community by Design Group identifying opportunities and unlocking barriers to drive forward further service change.</a:t>
                      </a: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914392">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kern="1200" dirty="0">
                          <a:solidFill>
                            <a:schemeClr val="dk1"/>
                          </a:solidFill>
                          <a:effectLst/>
                          <a:latin typeface="+mn-lt"/>
                          <a:ea typeface="+mn-ea"/>
                          <a:cs typeface="+mn-cs"/>
                        </a:rPr>
                        <a:t>Limitations in Primary Care Estates</a:t>
                      </a:r>
                      <a:endParaRPr lang="en-GB" sz="2000" b="0" i="0" u="none" strike="noStrike" kern="100" noProof="0" dirty="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2000" dirty="0">
                          <a:effectLst/>
                        </a:rPr>
                        <a:t>Development of strategy is key priority,  as well as capital development projects in train to invest in primary care estates.</a:t>
                      </a:r>
                      <a:endParaRPr lang="en-GB" sz="2000" b="0" i="0" kern="1200" dirty="0">
                        <a:solidFill>
                          <a:schemeClr val="dk1"/>
                        </a:solidFill>
                        <a:effectLst/>
                        <a:latin typeface="+mn-lt"/>
                        <a:ea typeface="+mn-ea"/>
                        <a:cs typeface="+mn-cs"/>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r h="1610022">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kern="1200" dirty="0">
                          <a:solidFill>
                            <a:schemeClr val="dk1"/>
                          </a:solidFill>
                          <a:effectLst/>
                          <a:latin typeface="+mn-lt"/>
                          <a:ea typeface="+mn-ea"/>
                          <a:cs typeface="+mn-cs"/>
                        </a:rPr>
                        <a:t>Access to diagnostics and digital capability in Primary Care</a:t>
                      </a:r>
                      <a:endParaRPr lang="en-GB" sz="2000" b="0" i="0" u="none" strike="noStrike" kern="100" noProof="0" dirty="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2000" dirty="0">
                          <a:effectLst/>
                        </a:rPr>
                        <a:t>Close alignment with Planned Care/Diagnostics/ Digital programme to take forward opportunities to improve access, communication and digital capability - including systems and intelligence sharing.</a:t>
                      </a:r>
                      <a:endParaRPr lang="en-GB" sz="2000" b="0" i="0" kern="1200" dirty="0">
                        <a:solidFill>
                          <a:schemeClr val="dk1"/>
                        </a:solidFill>
                        <a:effectLst/>
                        <a:latin typeface="+mn-lt"/>
                        <a:ea typeface="+mn-ea"/>
                        <a:cs typeface="+mn-cs"/>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5236554"/>
                  </a:ext>
                </a:extLst>
              </a:tr>
              <a:tr h="914392">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dirty="0"/>
                        <a:t>Significant contract reform being undertaken simultaneously</a:t>
                      </a:r>
                      <a:endParaRPr lang="en-GB" sz="2000" b="0" i="0" u="none" strike="noStrike" kern="100" noProof="0" dirty="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2000" dirty="0"/>
                        <a:t>Involvement in national working groups/ Close communication with primary care practices and their representative bodies.</a:t>
                      </a:r>
                      <a:endParaRPr lang="en-GB" sz="2000" b="0" i="0" kern="1200" dirty="0">
                        <a:solidFill>
                          <a:schemeClr val="dk1"/>
                        </a:solidFill>
                        <a:effectLst/>
                        <a:latin typeface="+mn-lt"/>
                        <a:ea typeface="+mn-ea"/>
                        <a:cs typeface="+mn-cs"/>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21156932"/>
                  </a:ext>
                </a:extLst>
              </a:tr>
            </a:tbl>
          </a:graphicData>
        </a:graphic>
      </p:graphicFrame>
      <p:sp>
        <p:nvSpPr>
          <p:cNvPr id="5" name="Slide Number Placeholder 3">
            <a:extLst>
              <a:ext uri="{FF2B5EF4-FFF2-40B4-BE49-F238E27FC236}">
                <a16:creationId xmlns:a16="http://schemas.microsoft.com/office/drawing/2014/main" id="{EBC0C336-E862-A972-084E-19394E5ADE42}"/>
              </a:ext>
            </a:extLst>
          </p:cNvPr>
          <p:cNvSpPr>
            <a:spLocks noGrp="1"/>
          </p:cNvSpPr>
          <p:nvPr>
            <p:ph type="sldNum" sz="quarter" idx="12"/>
          </p:nvPr>
        </p:nvSpPr>
        <p:spPr>
          <a:xfrm>
            <a:off x="6996141" y="6356351"/>
            <a:ext cx="2228831" cy="365121"/>
          </a:xfrm>
          <a:prstGeom prst="rect">
            <a:avLst/>
          </a:prstGeom>
        </p:spPr>
        <p:txBody>
          <a:bodyPr vert="horz" lIns="91440" tIns="45719" rIns="91440" bIns="45719" rtlCol="0" anchor="ctr"/>
          <a:lstStyle>
            <a:defPPr>
              <a:defRPr lang="en-US"/>
            </a:defPPr>
            <a:lvl1pPr marL="0" algn="r" defTabSz="457206" rtl="0" eaLnBrk="1" latinLnBrk="0" hangingPunct="1">
              <a:defRPr sz="594" kern="1200">
                <a:solidFill>
                  <a:schemeClr val="tx1">
                    <a:tint val="82000"/>
                  </a:schemeClr>
                </a:solidFill>
                <a:latin typeface="+mn-lt"/>
                <a:ea typeface="+mn-ea"/>
                <a:cs typeface="+mn-cs"/>
              </a:defRPr>
            </a:lvl1pPr>
            <a:lvl2pPr marL="457206" algn="l" defTabSz="457206" rtl="0" eaLnBrk="1" latinLnBrk="0" hangingPunct="1">
              <a:defRPr sz="1801" kern="1200">
                <a:solidFill>
                  <a:schemeClr val="tx1"/>
                </a:solidFill>
                <a:latin typeface="+mn-lt"/>
                <a:ea typeface="+mn-ea"/>
                <a:cs typeface="+mn-cs"/>
              </a:defRPr>
            </a:lvl2pPr>
            <a:lvl3pPr marL="914413" algn="l" defTabSz="457206" rtl="0" eaLnBrk="1" latinLnBrk="0" hangingPunct="1">
              <a:defRPr sz="1801" kern="1200">
                <a:solidFill>
                  <a:schemeClr val="tx1"/>
                </a:solidFill>
                <a:latin typeface="+mn-lt"/>
                <a:ea typeface="+mn-ea"/>
                <a:cs typeface="+mn-cs"/>
              </a:defRPr>
            </a:lvl3pPr>
            <a:lvl4pPr marL="1371619" algn="l" defTabSz="457206" rtl="0" eaLnBrk="1" latinLnBrk="0" hangingPunct="1">
              <a:defRPr sz="1801" kern="1200">
                <a:solidFill>
                  <a:schemeClr val="tx1"/>
                </a:solidFill>
                <a:latin typeface="+mn-lt"/>
                <a:ea typeface="+mn-ea"/>
                <a:cs typeface="+mn-cs"/>
              </a:defRPr>
            </a:lvl4pPr>
            <a:lvl5pPr marL="1828826" algn="l" defTabSz="457206" rtl="0" eaLnBrk="1" latinLnBrk="0" hangingPunct="1">
              <a:defRPr sz="1801" kern="1200">
                <a:solidFill>
                  <a:schemeClr val="tx1"/>
                </a:solidFill>
                <a:latin typeface="+mn-lt"/>
                <a:ea typeface="+mn-ea"/>
                <a:cs typeface="+mn-cs"/>
              </a:defRPr>
            </a:lvl5pPr>
            <a:lvl6pPr marL="2286032" algn="l" defTabSz="457206" rtl="0" eaLnBrk="1" latinLnBrk="0" hangingPunct="1">
              <a:defRPr sz="1801" kern="1200">
                <a:solidFill>
                  <a:schemeClr val="tx1"/>
                </a:solidFill>
                <a:latin typeface="+mn-lt"/>
                <a:ea typeface="+mn-ea"/>
                <a:cs typeface="+mn-cs"/>
              </a:defRPr>
            </a:lvl6pPr>
            <a:lvl7pPr marL="2743238" algn="l" defTabSz="457206" rtl="0" eaLnBrk="1" latinLnBrk="0" hangingPunct="1">
              <a:defRPr sz="1801" kern="1200">
                <a:solidFill>
                  <a:schemeClr val="tx1"/>
                </a:solidFill>
                <a:latin typeface="+mn-lt"/>
                <a:ea typeface="+mn-ea"/>
                <a:cs typeface="+mn-cs"/>
              </a:defRPr>
            </a:lvl7pPr>
            <a:lvl8pPr marL="3200446" algn="l" defTabSz="457206" rtl="0" eaLnBrk="1" latinLnBrk="0" hangingPunct="1">
              <a:defRPr sz="1801" kern="1200">
                <a:solidFill>
                  <a:schemeClr val="tx1"/>
                </a:solidFill>
                <a:latin typeface="+mn-lt"/>
                <a:ea typeface="+mn-ea"/>
                <a:cs typeface="+mn-cs"/>
              </a:defRPr>
            </a:lvl8pPr>
            <a:lvl9pPr marL="3657653" algn="l" defTabSz="457206" rtl="0" eaLnBrk="1" latinLnBrk="0" hangingPunct="1">
              <a:defRPr sz="1801"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Aptos" panose="02110004020202020204"/>
              </a:rPr>
              <a:pPr/>
              <a:t>68</a:t>
            </a:fld>
            <a:endParaRPr lang="en-GB" sz="1484" dirty="0">
              <a:solidFill>
                <a:prstClr val="black">
                  <a:tint val="82000"/>
                </a:prstClr>
              </a:solidFill>
              <a:latin typeface="Aptos" panose="02110004020202020204"/>
            </a:endParaRPr>
          </a:p>
        </p:txBody>
      </p:sp>
    </p:spTree>
    <p:extLst>
      <p:ext uri="{BB962C8B-B14F-4D97-AF65-F5344CB8AC3E}">
        <p14:creationId xmlns:p14="http://schemas.microsoft.com/office/powerpoint/2010/main" val="18256057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3458F-8DC7-50A2-F30A-9131D389DE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240A48-6BF8-AFA0-5721-6CD4665C7B9E}"/>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 Primary Care and Community System Summary</a:t>
            </a:r>
            <a:br>
              <a:rPr lang="en-US" sz="2399" dirty="0">
                <a:solidFill>
                  <a:srgbClr val="FF0000"/>
                </a:solidFill>
              </a:rPr>
            </a:br>
            <a:endParaRPr lang="en-US" sz="2399" dirty="0">
              <a:solidFill>
                <a:srgbClr val="FF0000"/>
              </a:solidFill>
            </a:endParaRPr>
          </a:p>
        </p:txBody>
      </p:sp>
      <p:graphicFrame>
        <p:nvGraphicFramePr>
          <p:cNvPr id="5" name="Table 4">
            <a:extLst>
              <a:ext uri="{FF2B5EF4-FFF2-40B4-BE49-F238E27FC236}">
                <a16:creationId xmlns:a16="http://schemas.microsoft.com/office/drawing/2014/main" id="{2A1E08BB-2DB2-DDA6-45A9-FD21F0BEB230}"/>
              </a:ext>
            </a:extLst>
          </p:cNvPr>
          <p:cNvGraphicFramePr>
            <a:graphicFrameLocks noGrp="1"/>
          </p:cNvGraphicFramePr>
          <p:nvPr/>
        </p:nvGraphicFramePr>
        <p:xfrm>
          <a:off x="604551" y="930317"/>
          <a:ext cx="19278432" cy="8362524"/>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568944">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12</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2600" dirty="0">
                          <a:latin typeface="Aptos" panose="020B0004020202020204" pitchFamily="34" charset="0"/>
                          <a:cs typeface="Arial" panose="020B0604020202020204" pitchFamily="34" charset="0"/>
                        </a:rPr>
                        <a:t>12</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1</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16</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3100" dirty="0">
                          <a:latin typeface="Aptos" panose="020B0004020202020204" pitchFamily="34" charset="0"/>
                          <a:cs typeface="Arial" panose="020B0604020202020204" pitchFamily="34" charset="0"/>
                        </a:rPr>
                        <a:t>16</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393021">
                <a:tc gridSpan="6">
                  <a:txBody>
                    <a:bodyPr/>
                    <a:lstStyle/>
                    <a:p>
                      <a:r>
                        <a:rPr lang="en-GB" sz="2000" b="1" dirty="0">
                          <a:solidFill>
                            <a:schemeClr val="tx1"/>
                          </a:solidFill>
                          <a:latin typeface="+mn-lt"/>
                          <a:cs typeface="Arial" panose="020B0604020202020204" pitchFamily="34" charset="0"/>
                        </a:rPr>
                        <a:t>Achievements</a:t>
                      </a:r>
                      <a:r>
                        <a:rPr lang="en-GB" sz="2000" dirty="0">
                          <a:solidFill>
                            <a:schemeClr val="tx1"/>
                          </a:solidFill>
                          <a:latin typeface="+mn-lt"/>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2000" b="1" dirty="0">
                          <a:solidFill>
                            <a:schemeClr val="tx1"/>
                          </a:solidFill>
                          <a:latin typeface="+mn-lt"/>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7104849">
                <a:tc gridSpan="6">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Continued engagement with DHCW around a plan for the implementation of the Ophthalmic e-Referral system</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Ongoing work in HMP Swansea to work towards achievement of actions / recommendations from HIW Governance review</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Continued implementation of the new Dental contract</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Progress against Oral Surgery and Oral Medicine review</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Progress the r</a:t>
                      </a:r>
                      <a:r>
                        <a:rPr kumimoji="0" lang="en-GB" sz="2000" b="0" i="0" u="none" strike="noStrike" kern="1200" cap="none" spc="0" normalizeH="0" baseline="0" noProof="0" dirty="0">
                          <a:ln>
                            <a:noFill/>
                          </a:ln>
                          <a:solidFill>
                            <a:schemeClr val="tx1"/>
                          </a:solidFill>
                          <a:effectLst/>
                          <a:uLnTx/>
                          <a:uFillTx/>
                          <a:latin typeface="+mn-lt"/>
                          <a:ea typeface="+mn-ea"/>
                          <a:cs typeface="+mn-cs"/>
                        </a:rPr>
                        <a:t>efresh of Primary and Community Estates strategy</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Continued implementation of Contract Reform for GMS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Continued roll-out of Optometry Contract Reform</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Re-integration of Virtual Wards and Acute Clinical Team</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Progress the Community By Design initiatives </a:t>
                      </a:r>
                    </a:p>
                    <a:p>
                      <a:pPr marL="457200" indent="-457200">
                        <a:buFont typeface="Arial" panose="020B0604020202020204" pitchFamily="34" charset="0"/>
                        <a:buChar char="•"/>
                      </a:pPr>
                      <a:endParaRPr lang="en-GB" sz="2000" dirty="0">
                        <a:solidFill>
                          <a:schemeClr val="tx1"/>
                        </a:solidFill>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Support the Health Board Programme to , procure and implement Electronic Patient Record (EPR) system across Community Services and Allied Health Professionals in order to improve quality and safety of communities through a 'one system' approach – Discovery workshop delayed to Q2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Reporting ‘green’ in terms of Annual Plan actions </a:t>
                      </a:r>
                      <a:r>
                        <a:rPr kumimoji="0" lang="en-GB" sz="2000" b="0" i="0" u="none" strike="noStrike" kern="1200" cap="none" spc="0" normalizeH="0" baseline="0" noProof="0" dirty="0" err="1">
                          <a:ln>
                            <a:noFill/>
                          </a:ln>
                          <a:solidFill>
                            <a:schemeClr val="tx1"/>
                          </a:solidFill>
                          <a:effectLst/>
                          <a:uLnTx/>
                          <a:uFillTx/>
                          <a:latin typeface="+mn-lt"/>
                          <a:ea typeface="+mn-ea"/>
                          <a:cs typeface="Arial" panose="020B0604020202020204" pitchFamily="34" charset="0"/>
                        </a:rPr>
                        <a:t>ie</a:t>
                      </a: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 - Supporting national work around securing a Sexual Health replacement digital system.  The National programme does not appear to be progressing and the Service Group and Digital team are reassessing the current plan of mitigation re managing via an ‘unsupported’ IT system.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Reporting ‘green’ in terms of Annual Plan actions to progress to maintain Dental waiting lists and review of Oral Surgery and Oral Medicine, however,  performance data for Restorative Dentistry (no longer maintaining at 26 weeks), Community Dental Service (new and recall) and Special Care Dentistry (</a:t>
                      </a:r>
                      <a:r>
                        <a:rPr kumimoji="0" lang="en-GB" sz="2000" b="0" i="0" u="none" strike="noStrike" kern="1200" cap="none" spc="0" normalizeH="0" baseline="0" noProof="0" dirty="0" err="1">
                          <a:ln>
                            <a:noFill/>
                          </a:ln>
                          <a:solidFill>
                            <a:schemeClr val="tx1"/>
                          </a:solidFill>
                          <a:effectLst/>
                          <a:uLnTx/>
                          <a:uFillTx/>
                          <a:latin typeface="+mn-lt"/>
                          <a:ea typeface="+mn-ea"/>
                          <a:cs typeface="Arial" panose="020B0604020202020204" pitchFamily="34" charset="0"/>
                        </a:rPr>
                        <a:t>Paeds</a:t>
                      </a: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 and Adults) remain challenging.</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Limitations that cost savings targets are putting on development plans </a:t>
                      </a:r>
                      <a:r>
                        <a:rPr kumimoji="0" lang="en-GB" sz="2000" b="0" i="0" u="none" strike="noStrike" kern="1200" cap="none" spc="0" normalizeH="0" baseline="0" noProof="0" dirty="0" err="1">
                          <a:ln>
                            <a:noFill/>
                          </a:ln>
                          <a:solidFill>
                            <a:schemeClr val="tx1"/>
                          </a:solidFill>
                          <a:effectLst/>
                          <a:uLnTx/>
                          <a:uFillTx/>
                          <a:latin typeface="+mn-lt"/>
                          <a:ea typeface="+mn-ea"/>
                          <a:cs typeface="Arial" panose="020B0604020202020204" pitchFamily="34" charset="0"/>
                        </a:rPr>
                        <a:t>e.g</a:t>
                      </a:r>
                      <a:r>
                        <a:rPr kumimoji="0" lang="en-GB" sz="2000" b="0" i="0" u="none" strike="noStrike" kern="1200" cap="none" spc="0" normalizeH="0" baseline="0" noProof="0" dirty="0">
                          <a:ln>
                            <a:noFill/>
                          </a:ln>
                          <a:solidFill>
                            <a:schemeClr val="tx1"/>
                          </a:solidFill>
                          <a:effectLst/>
                          <a:uLnTx/>
                          <a:uFillTx/>
                          <a:latin typeface="+mn-lt"/>
                          <a:ea typeface="+mn-ea"/>
                          <a:cs typeface="Arial" panose="020B0604020202020204" pitchFamily="34" charset="0"/>
                        </a:rPr>
                        <a:t> Not offering frailty DSS to new practices and considering changes to Ophthalmology pathway to Optometry due to forecast overspend on Optometry contract </a:t>
                      </a:r>
                    </a:p>
                    <a:p>
                      <a:endParaRPr lang="en-GB" sz="2000" dirty="0">
                        <a:solidFill>
                          <a:schemeClr val="tx1"/>
                        </a:solidFill>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3347806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7E212-EF39-DE69-BD8E-907FF27BA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B71F2-8A84-EE48-771C-CE7066F617C7}"/>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UEC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graphicFrame>
        <p:nvGraphicFramePr>
          <p:cNvPr id="4" name="Table 3">
            <a:extLst>
              <a:ext uri="{FF2B5EF4-FFF2-40B4-BE49-F238E27FC236}">
                <a16:creationId xmlns:a16="http://schemas.microsoft.com/office/drawing/2014/main" id="{AD701D59-5834-193C-24C3-C0A0682B54A0}"/>
              </a:ext>
            </a:extLst>
          </p:cNvPr>
          <p:cNvGraphicFramePr>
            <a:graphicFrameLocks noGrp="1"/>
          </p:cNvGraphicFramePr>
          <p:nvPr/>
        </p:nvGraphicFramePr>
        <p:xfrm>
          <a:off x="413629" y="1019770"/>
          <a:ext cx="19278429" cy="9551331"/>
        </p:xfrm>
        <a:graphic>
          <a:graphicData uri="http://schemas.openxmlformats.org/drawingml/2006/table">
            <a:tbl>
              <a:tblPr firstRow="1" bandRow="1">
                <a:tableStyleId>{5C22544A-7EE6-4342-B048-85BDC9FD1C3A}</a:tableStyleId>
              </a:tblPr>
              <a:tblGrid>
                <a:gridCol w="6426143">
                  <a:extLst>
                    <a:ext uri="{9D8B030D-6E8A-4147-A177-3AD203B41FA5}">
                      <a16:colId xmlns:a16="http://schemas.microsoft.com/office/drawing/2014/main" val="601827814"/>
                    </a:ext>
                  </a:extLst>
                </a:gridCol>
                <a:gridCol w="6426143">
                  <a:extLst>
                    <a:ext uri="{9D8B030D-6E8A-4147-A177-3AD203B41FA5}">
                      <a16:colId xmlns:a16="http://schemas.microsoft.com/office/drawing/2014/main" val="269762624"/>
                    </a:ext>
                  </a:extLst>
                </a:gridCol>
                <a:gridCol w="6426143">
                  <a:extLst>
                    <a:ext uri="{9D8B030D-6E8A-4147-A177-3AD203B41FA5}">
                      <a16:colId xmlns:a16="http://schemas.microsoft.com/office/drawing/2014/main" val="190802161"/>
                    </a:ext>
                  </a:extLst>
                </a:gridCol>
              </a:tblGrid>
              <a:tr h="419366">
                <a:tc>
                  <a:txBody>
                    <a:bodyPr/>
                    <a:lstStyle/>
                    <a:p>
                      <a:r>
                        <a:rPr lang="en-GB" sz="2000" dirty="0">
                          <a:latin typeface="Aptos" panose="020B0004020202020204" pitchFamily="34" charset="0"/>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solidFill>
                  </a:tcPr>
                </a:tc>
                <a:tc>
                  <a:txBody>
                    <a:bodyPr/>
                    <a:lstStyle/>
                    <a:p>
                      <a:r>
                        <a:rPr lang="en-GB" sz="2000" dirty="0">
                          <a:latin typeface="Aptos" panose="020B0004020202020204" pitchFamily="34" charset="0"/>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2000" dirty="0">
                          <a:latin typeface="Aptos" panose="020B0004020202020204" pitchFamily="34" charset="0"/>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6855333">
                <a:tc>
                  <a:txBody>
                    <a:bodyPr/>
                    <a:lstStyle/>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Successful delivery of UEC pathway/ system improvements dependent on whole system solutions i.e. sufficient back door discharges &amp; flow, protecting of bedding of assessment spaces, alternatives to admission at an acute site in the community required </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Plan is to continue activity in line with agreed portfolio/ programme/ pillar structure under headings of:</a:t>
                      </a:r>
                    </a:p>
                    <a:p>
                      <a:pPr marL="734446" lvl="1"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Pillar 1: Pre-hospital &amp; community</a:t>
                      </a:r>
                    </a:p>
                    <a:p>
                      <a:pPr marL="734446" lvl="1"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Pillar 2: Front door &amp; first 72hrs</a:t>
                      </a:r>
                    </a:p>
                    <a:p>
                      <a:pPr marL="734446" lvl="1"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Pillar 3: Ward based flow &amp; discharge</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All areas within the portfolio could be amplified with sufficient resource</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228600" marR="0" lvl="0" indent="-228600" algn="l" defTabSz="554492" rtl="0" eaLnBrk="1" fontAlgn="auto" latinLnBrk="0" hangingPunct="1">
                        <a:lnSpc>
                          <a:spcPct val="100000"/>
                        </a:lnSpc>
                        <a:spcBef>
                          <a:spcPts val="0"/>
                        </a:spcBef>
                        <a:spcAft>
                          <a:spcPts val="0"/>
                        </a:spcAft>
                        <a:buClrTx/>
                        <a:buSzTx/>
                        <a:buFont typeface="+mj-lt"/>
                        <a:buAutoNum type="arabicPeriod"/>
                        <a:tabLst/>
                        <a:defRPr/>
                      </a:pPr>
                      <a:r>
                        <a:rPr lang="en-GB" sz="2000" b="1" dirty="0">
                          <a:solidFill>
                            <a:schemeClr val="tx1"/>
                          </a:solidFill>
                          <a:latin typeface="Aptos" panose="020B0004020202020204" pitchFamily="34" charset="0"/>
                          <a:cs typeface="Arial" panose="020B0604020202020204" pitchFamily="34" charset="0"/>
                        </a:rPr>
                        <a:t>Reliance on major system change: </a:t>
                      </a:r>
                      <a:r>
                        <a:rPr lang="en-GB" sz="2000" dirty="0">
                          <a:solidFill>
                            <a:schemeClr val="tx1"/>
                          </a:solidFill>
                          <a:latin typeface="Aptos" panose="020B0004020202020204" pitchFamily="34" charset="0"/>
                          <a:cs typeface="Arial" panose="020B0604020202020204" pitchFamily="34" charset="0"/>
                        </a:rPr>
                        <a:t>success depends on full adoption of SPOA + push-flow model + Frailty Model</a:t>
                      </a:r>
                    </a:p>
                    <a:p>
                      <a:pPr marL="228600" marR="0" lvl="0" indent="-228600" algn="l" defTabSz="554492" rtl="0" eaLnBrk="1" fontAlgn="auto" latinLnBrk="0" hangingPunct="1">
                        <a:lnSpc>
                          <a:spcPct val="100000"/>
                        </a:lnSpc>
                        <a:spcBef>
                          <a:spcPts val="0"/>
                        </a:spcBef>
                        <a:spcAft>
                          <a:spcPts val="0"/>
                        </a:spcAft>
                        <a:buClrTx/>
                        <a:buSzTx/>
                        <a:buFont typeface="+mj-lt"/>
                        <a:buAutoNum type="arabicPeriod"/>
                        <a:tabLst/>
                        <a:defRPr/>
                      </a:pPr>
                      <a:r>
                        <a:rPr lang="en-GB" sz="2000" b="1" dirty="0">
                          <a:solidFill>
                            <a:schemeClr val="tx1"/>
                          </a:solidFill>
                          <a:latin typeface="Aptos" panose="020B0004020202020204" pitchFamily="34" charset="0"/>
                          <a:cs typeface="Arial" panose="020B0604020202020204" pitchFamily="34" charset="0"/>
                        </a:rPr>
                        <a:t>Workforce reallocation risk: </a:t>
                      </a:r>
                      <a:r>
                        <a:rPr lang="en-GB" sz="2000" dirty="0">
                          <a:solidFill>
                            <a:schemeClr val="tx1"/>
                          </a:solidFill>
                          <a:latin typeface="Aptos" panose="020B0004020202020204" pitchFamily="34" charset="0"/>
                          <a:cs typeface="Arial" panose="020B0604020202020204" pitchFamily="34" charset="0"/>
                        </a:rPr>
                        <a:t>shifting staff/funding (primary care → UEC) may not be achieved or sustained</a:t>
                      </a:r>
                    </a:p>
                    <a:p>
                      <a:pPr marL="228600" marR="0" lvl="0" indent="-228600" algn="l" defTabSz="554492" rtl="0" eaLnBrk="1" fontAlgn="auto" latinLnBrk="0" hangingPunct="1">
                        <a:lnSpc>
                          <a:spcPct val="100000"/>
                        </a:lnSpc>
                        <a:spcBef>
                          <a:spcPts val="0"/>
                        </a:spcBef>
                        <a:spcAft>
                          <a:spcPts val="0"/>
                        </a:spcAft>
                        <a:buClrTx/>
                        <a:buSzTx/>
                        <a:buFont typeface="+mj-lt"/>
                        <a:buAutoNum type="arabicPeriod"/>
                        <a:tabLst/>
                        <a:defRPr/>
                      </a:pPr>
                      <a:r>
                        <a:rPr lang="en-GB" sz="2000" b="1" dirty="0">
                          <a:solidFill>
                            <a:schemeClr val="tx1"/>
                          </a:solidFill>
                          <a:latin typeface="Aptos" panose="020B0004020202020204" pitchFamily="34" charset="0"/>
                          <a:cs typeface="Arial" panose="020B0604020202020204" pitchFamily="34" charset="0"/>
                        </a:rPr>
                        <a:t>Flow dependency risk: </a:t>
                      </a:r>
                      <a:r>
                        <a:rPr lang="en-GB" sz="2000" dirty="0">
                          <a:solidFill>
                            <a:schemeClr val="tx1"/>
                          </a:solidFill>
                          <a:latin typeface="Aptos" panose="020B0004020202020204" pitchFamily="34" charset="0"/>
                          <a:cs typeface="Arial" panose="020B0604020202020204" pitchFamily="34" charset="0"/>
                        </a:rPr>
                        <a:t>plan requires sustained improvements in discharge and bed turnover, including flow of the high numbers of clinically optimised patients</a:t>
                      </a:r>
                    </a:p>
                    <a:p>
                      <a:pPr marL="228600" marR="0" lvl="0" indent="-228600" algn="l" defTabSz="554492" rtl="0" eaLnBrk="1" fontAlgn="auto" latinLnBrk="0" hangingPunct="1">
                        <a:lnSpc>
                          <a:spcPct val="100000"/>
                        </a:lnSpc>
                        <a:spcBef>
                          <a:spcPts val="0"/>
                        </a:spcBef>
                        <a:spcAft>
                          <a:spcPts val="0"/>
                        </a:spcAft>
                        <a:buClrTx/>
                        <a:buSzTx/>
                        <a:buFont typeface="+mj-lt"/>
                        <a:buAutoNum type="arabicPeriod"/>
                        <a:tabLst/>
                        <a:defRPr/>
                      </a:pPr>
                      <a:r>
                        <a:rPr lang="en-GB" sz="2000" b="1" dirty="0">
                          <a:solidFill>
                            <a:schemeClr val="tx1"/>
                          </a:solidFill>
                          <a:latin typeface="Aptos" panose="020B0004020202020204" pitchFamily="34" charset="0"/>
                          <a:cs typeface="Arial" panose="020B0604020202020204" pitchFamily="34" charset="0"/>
                        </a:rPr>
                        <a:t>Capacity mismatch: </a:t>
                      </a:r>
                      <a:r>
                        <a:rPr lang="en-GB" sz="2000" dirty="0">
                          <a:solidFill>
                            <a:schemeClr val="tx1"/>
                          </a:solidFill>
                          <a:latin typeface="Aptos" panose="020B0004020202020204" pitchFamily="34" charset="0"/>
                          <a:cs typeface="Arial" panose="020B0604020202020204" pitchFamily="34" charset="0"/>
                        </a:rPr>
                        <a:t>non-acute sites must absorb additional demand (accept overcapacity)</a:t>
                      </a:r>
                    </a:p>
                    <a:p>
                      <a:pPr marL="228600" marR="0" lvl="0" indent="-228600" algn="l" defTabSz="554492" rtl="0" eaLnBrk="1" fontAlgn="auto" latinLnBrk="0" hangingPunct="1">
                        <a:lnSpc>
                          <a:spcPct val="100000"/>
                        </a:lnSpc>
                        <a:spcBef>
                          <a:spcPts val="0"/>
                        </a:spcBef>
                        <a:spcAft>
                          <a:spcPts val="0"/>
                        </a:spcAft>
                        <a:buClrTx/>
                        <a:buSzTx/>
                        <a:buFont typeface="+mj-lt"/>
                        <a:buAutoNum type="arabicPeriod"/>
                        <a:tabLst/>
                        <a:defRPr/>
                      </a:pPr>
                      <a:r>
                        <a:rPr lang="en-GB" sz="2000" b="1" dirty="0">
                          <a:solidFill>
                            <a:schemeClr val="tx1"/>
                          </a:solidFill>
                          <a:latin typeface="Aptos" panose="020B0004020202020204" pitchFamily="34" charset="0"/>
                          <a:cs typeface="Arial" panose="020B0604020202020204" pitchFamily="34" charset="0"/>
                        </a:rPr>
                        <a:t>Delivery timing risk: </a:t>
                      </a:r>
                      <a:r>
                        <a:rPr lang="en-GB" sz="2000" dirty="0">
                          <a:solidFill>
                            <a:schemeClr val="tx1"/>
                          </a:solidFill>
                          <a:latin typeface="Aptos" panose="020B0004020202020204" pitchFamily="34" charset="0"/>
                          <a:cs typeface="Arial" panose="020B0604020202020204" pitchFamily="34" charset="0"/>
                        </a:rPr>
                        <a:t>multiple enablers unlikely to be fully in place before July to start H45 trajectory</a:t>
                      </a:r>
                    </a:p>
                    <a:p>
                      <a:pPr marL="228600" marR="0" lvl="0" indent="-228600" algn="l" defTabSz="554492" rtl="0" eaLnBrk="1" fontAlgn="auto" latinLnBrk="0" hangingPunct="1">
                        <a:lnSpc>
                          <a:spcPct val="100000"/>
                        </a:lnSpc>
                        <a:spcBef>
                          <a:spcPts val="0"/>
                        </a:spcBef>
                        <a:spcAft>
                          <a:spcPts val="0"/>
                        </a:spcAft>
                        <a:buClrTx/>
                        <a:buSzTx/>
                        <a:buFont typeface="+mj-lt"/>
                        <a:buAutoNum type="arabicPeriod"/>
                        <a:tabLst/>
                        <a:defRPr/>
                      </a:pPr>
                      <a:r>
                        <a:rPr lang="en-GB" sz="2000" b="1" dirty="0">
                          <a:solidFill>
                            <a:schemeClr val="tx1"/>
                          </a:solidFill>
                          <a:latin typeface="Aptos" panose="020B0004020202020204" pitchFamily="34" charset="0"/>
                          <a:cs typeface="Arial" panose="020B0604020202020204" pitchFamily="34" charset="0"/>
                        </a:rPr>
                        <a:t>Operational discipline risk: </a:t>
                      </a:r>
                      <a:r>
                        <a:rPr lang="en-GB" sz="2000" dirty="0">
                          <a:solidFill>
                            <a:schemeClr val="tx1"/>
                          </a:solidFill>
                          <a:latin typeface="Aptos" panose="020B0004020202020204" pitchFamily="34" charset="0"/>
                          <a:cs typeface="Arial" panose="020B0604020202020204" pitchFamily="34" charset="0"/>
                        </a:rPr>
                        <a:t>relies on consistent execution (quotas, ringfencing, SOP adherence)</a:t>
                      </a:r>
                    </a:p>
                    <a:p>
                      <a:pPr marL="228600" marR="0" lvl="0" indent="-228600" algn="l" defTabSz="554492" rtl="0" eaLnBrk="1" fontAlgn="auto" latinLnBrk="0" hangingPunct="1">
                        <a:lnSpc>
                          <a:spcPct val="100000"/>
                        </a:lnSpc>
                        <a:spcBef>
                          <a:spcPts val="0"/>
                        </a:spcBef>
                        <a:spcAft>
                          <a:spcPts val="0"/>
                        </a:spcAft>
                        <a:buClrTx/>
                        <a:buSzTx/>
                        <a:buFont typeface="+mj-lt"/>
                        <a:buAutoNum type="arabicPeriod"/>
                        <a:tabLst/>
                        <a:defRPr/>
                      </a:pPr>
                      <a:r>
                        <a:rPr lang="en-GB" sz="2000" b="1" dirty="0">
                          <a:solidFill>
                            <a:schemeClr val="tx1"/>
                          </a:solidFill>
                          <a:latin typeface="Aptos" panose="020B0004020202020204" pitchFamily="34" charset="0"/>
                          <a:cs typeface="Arial" panose="020B0604020202020204" pitchFamily="34" charset="0"/>
                        </a:rPr>
                        <a:t>Interdependency risk: </a:t>
                      </a:r>
                      <a:r>
                        <a:rPr lang="en-GB" sz="2000" dirty="0">
                          <a:solidFill>
                            <a:schemeClr val="tx1"/>
                          </a:solidFill>
                          <a:latin typeface="Aptos" panose="020B0004020202020204" pitchFamily="34" charset="0"/>
                          <a:cs typeface="Arial" panose="020B0604020202020204" pitchFamily="34" charset="0"/>
                        </a:rPr>
                        <a:t>failure of any one element (SPOA, discharge, transfers) undermines whole plan</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000" dirty="0">
                        <a:solidFill>
                          <a:schemeClr val="tx1"/>
                        </a:solidFill>
                        <a:latin typeface="Aptos" panose="020B0004020202020204" pitchFamily="34" charset="0"/>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dirty="0">
                          <a:solidFill>
                            <a:schemeClr val="tx1"/>
                          </a:solidFill>
                          <a:latin typeface="Aptos" panose="020B0004020202020204" pitchFamily="34" charset="0"/>
                          <a:cs typeface="Arial" panose="020B0604020202020204" pitchFamily="34" charset="0"/>
                        </a:rPr>
                        <a:t>Bottom line: </a:t>
                      </a:r>
                      <a:r>
                        <a:rPr lang="en-GB" sz="2000" dirty="0">
                          <a:solidFill>
                            <a:schemeClr val="tx1"/>
                          </a:solidFill>
                          <a:latin typeface="Aptos" panose="020B0004020202020204" pitchFamily="34" charset="0"/>
                          <a:cs typeface="Arial" panose="020B0604020202020204" pitchFamily="34" charset="0"/>
                        </a:rPr>
                        <a:t>delivery risk is high due to complexity, scale of change, and tight timelines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indent="0">
                        <a:buFont typeface="+mj-lt"/>
                        <a:buNone/>
                      </a:pPr>
                      <a:r>
                        <a:rPr lang="en-GB" sz="2000" dirty="0">
                          <a:latin typeface="Aptos" panose="020B0004020202020204" pitchFamily="34" charset="0"/>
                          <a:cs typeface="Arial" panose="020B0604020202020204" pitchFamily="34" charset="0"/>
                        </a:rPr>
                        <a:t>Whole system, multi organisation (health &amp; social care) working with full and appropriate resource support to deliver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419366">
                <a:tc gridSpan="3">
                  <a:txBody>
                    <a:bodyPr/>
                    <a:lstStyle/>
                    <a:p>
                      <a:pPr marL="0" algn="l" defTabSz="914400" rtl="0" eaLnBrk="1" latinLnBrk="0" hangingPunct="1"/>
                      <a:r>
                        <a:rPr lang="en-GB" sz="2000" b="1" kern="1200" dirty="0">
                          <a:solidFill>
                            <a:schemeClr val="lt1"/>
                          </a:solidFill>
                          <a:latin typeface="Aptos" panose="020B0004020202020204" pitchFamily="34" charset="0"/>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dirty="0"/>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1857266">
                <a:tc gridSpan="3">
                  <a:txBody>
                    <a:bodyPr/>
                    <a:lstStyle/>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Confirm available resource to deliver improvements with Executive colleagues</a:t>
                      </a:r>
                    </a:p>
                    <a:p>
                      <a:pPr marL="457200"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Continue to deliver whole system actions as  agreed in line with portfolio/ programme/ pillar structure under headings of:</a:t>
                      </a:r>
                    </a:p>
                    <a:p>
                      <a:pPr marL="734446" lvl="1"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Pillar 1: Pre-hospital &amp; community</a:t>
                      </a:r>
                    </a:p>
                    <a:p>
                      <a:pPr marL="734446" lvl="1"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Pillar 2: Front door &amp; first 72hrs</a:t>
                      </a:r>
                    </a:p>
                    <a:p>
                      <a:pPr marL="734446" lvl="1" indent="-457200">
                        <a:buFont typeface="Arial" panose="020B0604020202020204" pitchFamily="34" charset="0"/>
                        <a:buChar char="•"/>
                      </a:pPr>
                      <a:r>
                        <a:rPr lang="en-GB" sz="2000" dirty="0">
                          <a:solidFill>
                            <a:schemeClr val="tx1"/>
                          </a:solidFill>
                          <a:latin typeface="Aptos" panose="020B0004020202020204" pitchFamily="34" charset="0"/>
                          <a:cs typeface="Arial" panose="020B0604020202020204" pitchFamily="34" charset="0"/>
                        </a:rPr>
                        <a:t>Pillar 3: Ward based flow &amp; discharge</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Tree>
    <p:extLst>
      <p:ext uri="{BB962C8B-B14F-4D97-AF65-F5344CB8AC3E}">
        <p14:creationId xmlns:p14="http://schemas.microsoft.com/office/powerpoint/2010/main" val="41326155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7E212-EF39-DE69-BD8E-907FF27BA7E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D701D59-5834-193C-24C3-C0A0682B54A0}"/>
              </a:ext>
            </a:extLst>
          </p:cNvPr>
          <p:cNvGraphicFramePr>
            <a:graphicFrameLocks noGrp="1"/>
          </p:cNvGraphicFramePr>
          <p:nvPr/>
        </p:nvGraphicFramePr>
        <p:xfrm>
          <a:off x="455605" y="930318"/>
          <a:ext cx="18157790" cy="8168129"/>
        </p:xfrm>
        <a:graphic>
          <a:graphicData uri="http://schemas.openxmlformats.org/drawingml/2006/table">
            <a:tbl>
              <a:tblPr firstRow="1" bandRow="1">
                <a:tableStyleId>{5C22544A-7EE6-4342-B048-85BDC9FD1C3A}</a:tableStyleId>
              </a:tblPr>
              <a:tblGrid>
                <a:gridCol w="6052597">
                  <a:extLst>
                    <a:ext uri="{9D8B030D-6E8A-4147-A177-3AD203B41FA5}">
                      <a16:colId xmlns:a16="http://schemas.microsoft.com/office/drawing/2014/main" val="601827814"/>
                    </a:ext>
                  </a:extLst>
                </a:gridCol>
                <a:gridCol w="6052597">
                  <a:extLst>
                    <a:ext uri="{9D8B030D-6E8A-4147-A177-3AD203B41FA5}">
                      <a16:colId xmlns:a16="http://schemas.microsoft.com/office/drawing/2014/main" val="269762624"/>
                    </a:ext>
                  </a:extLst>
                </a:gridCol>
                <a:gridCol w="6052597">
                  <a:extLst>
                    <a:ext uri="{9D8B030D-6E8A-4147-A177-3AD203B41FA5}">
                      <a16:colId xmlns:a16="http://schemas.microsoft.com/office/drawing/2014/main" val="190802161"/>
                    </a:ext>
                  </a:extLst>
                </a:gridCol>
              </a:tblGrid>
              <a:tr h="414810">
                <a:tc>
                  <a:txBody>
                    <a:bodyPr/>
                    <a:lstStyle/>
                    <a:p>
                      <a:r>
                        <a:rPr lang="en-GB" sz="2000" dirty="0">
                          <a:latin typeface="+mn-lt"/>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solidFill>
                  </a:tcPr>
                </a:tc>
                <a:tc>
                  <a:txBody>
                    <a:bodyPr/>
                    <a:lstStyle/>
                    <a:p>
                      <a:r>
                        <a:rPr lang="en-GB" sz="2000" dirty="0">
                          <a:latin typeface="+mn-lt"/>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2000" dirty="0">
                          <a:latin typeface="+mn-lt"/>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4384944">
                <a:tc>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Monthly monitoring of progress against the annual plan supports early identification of concerns and opportunities to recover</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Health Board reporting timelines do not always align with Service Group governance and sign off.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Reliance on external bodies to support progress can result in delay in delivery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Reporting process for PCT Group other System Plans need developing</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indent="0">
                        <a:buFont typeface="+mj-lt"/>
                        <a:buNone/>
                      </a:pPr>
                      <a:r>
                        <a:rPr lang="en-GB" sz="2000" dirty="0">
                          <a:solidFill>
                            <a:schemeClr val="tx1"/>
                          </a:solidFill>
                          <a:latin typeface="+mn-lt"/>
                          <a:cs typeface="Arial" panose="020B0604020202020204" pitchFamily="34" charset="0"/>
                        </a:rPr>
                        <a:t> </a:t>
                      </a:r>
                    </a:p>
                    <a:p>
                      <a:pPr marL="0" indent="0">
                        <a:buFont typeface="+mj-lt"/>
                        <a:buNone/>
                      </a:pPr>
                      <a:r>
                        <a:rPr lang="en-GB" sz="2000" dirty="0">
                          <a:solidFill>
                            <a:schemeClr val="tx1"/>
                          </a:solidFill>
                          <a:latin typeface="+mn-lt"/>
                          <a:cs typeface="Arial" panose="020B0604020202020204" pitchFamily="34" charset="0"/>
                        </a:rPr>
                        <a:t> </a:t>
                      </a:r>
                    </a:p>
                    <a:p>
                      <a:pPr marL="0" indent="0">
                        <a:buFont typeface="+mj-lt"/>
                        <a:buNone/>
                      </a:pPr>
                      <a:r>
                        <a:rPr lang="en-GB" sz="2000" dirty="0">
                          <a:solidFill>
                            <a:schemeClr val="tx1"/>
                          </a:solidFill>
                          <a:latin typeface="+mn-lt"/>
                          <a:cs typeface="Arial" panose="020B0604020202020204" pitchFamily="34" charset="0"/>
                        </a:rPr>
                        <a:t> </a:t>
                      </a:r>
                    </a:p>
                    <a:p>
                      <a:pPr marL="0" indent="0">
                        <a:buFont typeface="+mj-lt"/>
                        <a:buNone/>
                      </a:pPr>
                      <a:r>
                        <a:rPr lang="en-GB" sz="2000" dirty="0">
                          <a:solidFill>
                            <a:schemeClr val="tx1"/>
                          </a:solidFill>
                          <a:latin typeface="+mn-lt"/>
                          <a:cs typeface="Arial" panose="020B0604020202020204" pitchFamily="34" charset="0"/>
                        </a:rPr>
                        <a:t> </a:t>
                      </a:r>
                    </a:p>
                    <a:p>
                      <a:pPr marL="0" indent="0">
                        <a:buFont typeface="+mj-lt"/>
                        <a:buNone/>
                      </a:pPr>
                      <a:r>
                        <a:rPr lang="en-GB" sz="2000" dirty="0">
                          <a:solidFill>
                            <a:schemeClr val="tx1"/>
                          </a:solidFill>
                          <a:latin typeface="+mn-lt"/>
                          <a:cs typeface="Arial" panose="020B0604020202020204" pitchFamily="34" charset="0"/>
                        </a:rPr>
                        <a:t> </a:t>
                      </a:r>
                    </a:p>
                    <a:p>
                      <a:pPr marL="0" indent="0">
                        <a:buFont typeface="+mj-lt"/>
                        <a:buNone/>
                      </a:pPr>
                      <a:endParaRPr lang="en-GB" sz="2000" dirty="0">
                        <a:solidFill>
                          <a:schemeClr val="tx1"/>
                        </a:solidFill>
                        <a:latin typeface="+mn-lt"/>
                        <a:cs typeface="Arial" panose="020B0604020202020204" pitchFamily="34" charset="0"/>
                      </a:endParaRPr>
                    </a:p>
                    <a:p>
                      <a:pPr marL="0" indent="0">
                        <a:buFont typeface="+mj-lt"/>
                        <a:buNone/>
                      </a:pPr>
                      <a:r>
                        <a:rPr lang="en-GB" sz="2000" dirty="0">
                          <a:solidFill>
                            <a:schemeClr val="tx1"/>
                          </a:solidFill>
                          <a:latin typeface="+mn-lt"/>
                          <a:cs typeface="Arial" panose="020B0604020202020204" pitchFamily="34" charset="0"/>
                        </a:rPr>
                        <a:t>N/A – identified in 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indent="0">
                        <a:buFont typeface="+mj-lt"/>
                        <a:buNone/>
                      </a:pPr>
                      <a:r>
                        <a:rPr lang="en-GB" sz="2000" dirty="0">
                          <a:solidFill>
                            <a:schemeClr val="tx1"/>
                          </a:solidFill>
                          <a:latin typeface="+mn-lt"/>
                          <a:cs typeface="Arial" panose="020B0604020202020204" pitchFamily="34" charset="0"/>
                        </a:rPr>
                        <a:t> </a:t>
                      </a:r>
                    </a:p>
                    <a:p>
                      <a:pPr marL="0" indent="0">
                        <a:buFont typeface="+mj-lt"/>
                        <a:buNone/>
                      </a:pPr>
                      <a:endParaRPr lang="en-GB" sz="2000" dirty="0">
                        <a:solidFill>
                          <a:schemeClr val="tx1"/>
                        </a:solidFill>
                        <a:latin typeface="+mn-lt"/>
                        <a:cs typeface="Arial" panose="020B0604020202020204" pitchFamily="34" charset="0"/>
                      </a:endParaRPr>
                    </a:p>
                    <a:p>
                      <a:pPr marL="0" indent="0">
                        <a:buFont typeface="+mj-lt"/>
                        <a:buNone/>
                      </a:pPr>
                      <a:endParaRPr lang="en-GB" sz="2000" dirty="0">
                        <a:solidFill>
                          <a:schemeClr val="tx1"/>
                        </a:solidFill>
                        <a:latin typeface="+mn-lt"/>
                        <a:cs typeface="Arial" panose="020B0604020202020204" pitchFamily="34" charset="0"/>
                      </a:endParaRPr>
                    </a:p>
                    <a:p>
                      <a:pPr marL="0" indent="0">
                        <a:buFont typeface="+mj-lt"/>
                        <a:buNone/>
                      </a:pPr>
                      <a:endParaRPr lang="en-GB" sz="2000" dirty="0">
                        <a:solidFill>
                          <a:schemeClr val="tx1"/>
                        </a:solidFill>
                        <a:latin typeface="+mn-lt"/>
                        <a:cs typeface="Arial" panose="020B0604020202020204" pitchFamily="34" charset="0"/>
                      </a:endParaRPr>
                    </a:p>
                    <a:p>
                      <a:pPr marL="0" indent="0">
                        <a:buFont typeface="+mj-lt"/>
                        <a:buNone/>
                      </a:pPr>
                      <a:endParaRPr lang="en-GB" sz="2000" dirty="0">
                        <a:solidFill>
                          <a:schemeClr val="tx1"/>
                        </a:solidFill>
                        <a:latin typeface="+mn-lt"/>
                        <a:cs typeface="Arial" panose="020B0604020202020204" pitchFamily="34" charset="0"/>
                      </a:endParaRPr>
                    </a:p>
                    <a:p>
                      <a:pPr marL="0" indent="0">
                        <a:buFont typeface="+mj-lt"/>
                        <a:buNone/>
                      </a:pPr>
                      <a:endParaRPr lang="en-GB" sz="2000" dirty="0">
                        <a:solidFill>
                          <a:schemeClr val="tx1"/>
                        </a:solidFill>
                        <a:latin typeface="+mn-lt"/>
                        <a:cs typeface="Arial" panose="020B0604020202020204" pitchFamily="34" charset="0"/>
                      </a:endParaRPr>
                    </a:p>
                    <a:p>
                      <a:pPr marL="0" indent="0">
                        <a:buFont typeface="+mj-lt"/>
                        <a:buNone/>
                      </a:pPr>
                      <a:endParaRPr lang="en-GB" sz="2000" dirty="0">
                        <a:solidFill>
                          <a:schemeClr val="tx1"/>
                        </a:solidFill>
                        <a:latin typeface="+mn-lt"/>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dirty="0">
                          <a:solidFill>
                            <a:schemeClr val="tx1"/>
                          </a:solidFill>
                          <a:latin typeface="+mn-lt"/>
                          <a:cs typeface="Arial" panose="020B0604020202020204" pitchFamily="34" charset="0"/>
                        </a:rPr>
                        <a:t>N/A – identified in challenges</a:t>
                      </a:r>
                    </a:p>
                    <a:p>
                      <a:pPr marL="0" indent="0">
                        <a:buFont typeface="+mj-lt"/>
                        <a:buNone/>
                      </a:pPr>
                      <a:endParaRPr lang="en-GB" sz="2000" dirty="0">
                        <a:solidFill>
                          <a:schemeClr val="tx1"/>
                        </a:solidFill>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425595">
                <a:tc gridSpan="3">
                  <a:txBody>
                    <a:bodyPr/>
                    <a:lstStyle/>
                    <a:p>
                      <a:pPr marL="0" algn="l" defTabSz="914400" rtl="0" eaLnBrk="1" latinLnBrk="0" hangingPunct="1"/>
                      <a:r>
                        <a:rPr lang="en-GB" sz="2000" b="1" kern="1200" dirty="0">
                          <a:solidFill>
                            <a:schemeClr val="bg1"/>
                          </a:solidFill>
                          <a:latin typeface="+mn-lt"/>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dirty="0"/>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2942781">
                <a:tc gridSpan="3">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Maintain progress against Q2 milestones and key deliverables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Continued monitoring of service performance and development and implementation of recovery plans to support the achievement of year-end Delivery Actions.  Consider options for Dental recovery with support of the Planned Care Recovery fund.</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Continued focus on improving Service Group Finance position</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Engagement on Cluster configuration</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Continued progress against Community By Design initiatives (Breathlessness, Dermatology, 0.5% Frail, Dental)</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tx1"/>
                          </a:solidFill>
                          <a:latin typeface="+mn-lt"/>
                          <a:cs typeface="Arial" panose="020B0604020202020204" pitchFamily="34" charset="0"/>
                        </a:rPr>
                        <a:t>Review options to deliver optometry activity within the contract regulations into Q2 and beyond whilst also maintaining balanced budget.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
        <p:nvSpPr>
          <p:cNvPr id="6" name="Title 1">
            <a:extLst>
              <a:ext uri="{FF2B5EF4-FFF2-40B4-BE49-F238E27FC236}">
                <a16:creationId xmlns:a16="http://schemas.microsoft.com/office/drawing/2014/main" id="{E2040A7C-A65C-821C-E61E-A81323E0E502}"/>
              </a:ext>
            </a:extLst>
          </p:cNvPr>
          <p:cNvSpPr txBox="1">
            <a:spLocks/>
          </p:cNvSpPr>
          <p:nvPr/>
        </p:nvSpPr>
        <p:spPr>
          <a:xfrm>
            <a:off x="642226" y="244523"/>
            <a:ext cx="19240758" cy="1371588"/>
          </a:xfrm>
          <a:prstGeom prst="rect">
            <a:avLst/>
          </a:prstGeom>
        </p:spPr>
        <p:txBody>
          <a:bodyPr vert="horz" lIns="0" tIns="0" rIns="0" bIns="0" rtlCol="0" anchor="t" anchorCtr="0">
            <a:noAutofit/>
          </a:bodyPr>
          <a:lst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a:lstStyle>
          <a:p>
            <a:pPr defTabSz="914413"/>
            <a:r>
              <a:rPr lang="en-US" sz="4001" b="1" dirty="0">
                <a:latin typeface="Aptos" panose="020B0004020202020204" pitchFamily="34" charset="0"/>
              </a:rPr>
              <a:t>Primary Care and Community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spTree>
    <p:extLst>
      <p:ext uri="{BB962C8B-B14F-4D97-AF65-F5344CB8AC3E}">
        <p14:creationId xmlns:p14="http://schemas.microsoft.com/office/powerpoint/2010/main" val="8123313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557F9-4F48-4D4B-A246-061830BC9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ABD70-7B73-BA18-079C-08F35A84CC61}"/>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Primary Care and Community System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0E66C28A-D5A7-E4B5-82B1-195D5C26434D}"/>
              </a:ext>
            </a:extLst>
          </p:cNvPr>
          <p:cNvGraphicFramePr>
            <a:graphicFrameLocks noGrp="1"/>
          </p:cNvGraphicFramePr>
          <p:nvPr>
            <p:ph idx="1"/>
            <p:extLst>
              <p:ext uri="{D42A27DB-BD31-4B8C-83A1-F6EECF244321}">
                <p14:modId xmlns:p14="http://schemas.microsoft.com/office/powerpoint/2010/main" val="217976014"/>
              </p:ext>
            </p:extLst>
          </p:nvPr>
        </p:nvGraphicFramePr>
        <p:xfrm>
          <a:off x="120724" y="1034015"/>
          <a:ext cx="19859220" cy="10125983"/>
        </p:xfrm>
        <a:graphic>
          <a:graphicData uri="http://schemas.openxmlformats.org/drawingml/2006/table">
            <a:tbl>
              <a:tblPr/>
              <a:tblGrid>
                <a:gridCol w="637351">
                  <a:extLst>
                    <a:ext uri="{9D8B030D-6E8A-4147-A177-3AD203B41FA5}">
                      <a16:colId xmlns:a16="http://schemas.microsoft.com/office/drawing/2014/main" val="414012851"/>
                    </a:ext>
                  </a:extLst>
                </a:gridCol>
                <a:gridCol w="2255528">
                  <a:extLst>
                    <a:ext uri="{9D8B030D-6E8A-4147-A177-3AD203B41FA5}">
                      <a16:colId xmlns:a16="http://schemas.microsoft.com/office/drawing/2014/main" val="2003408553"/>
                    </a:ext>
                  </a:extLst>
                </a:gridCol>
                <a:gridCol w="3958673">
                  <a:extLst>
                    <a:ext uri="{9D8B030D-6E8A-4147-A177-3AD203B41FA5}">
                      <a16:colId xmlns:a16="http://schemas.microsoft.com/office/drawing/2014/main" val="383004437"/>
                    </a:ext>
                  </a:extLst>
                </a:gridCol>
                <a:gridCol w="888851">
                  <a:extLst>
                    <a:ext uri="{9D8B030D-6E8A-4147-A177-3AD203B41FA5}">
                      <a16:colId xmlns:a16="http://schemas.microsoft.com/office/drawing/2014/main" val="1526595776"/>
                    </a:ext>
                  </a:extLst>
                </a:gridCol>
                <a:gridCol w="2501947">
                  <a:extLst>
                    <a:ext uri="{9D8B030D-6E8A-4147-A177-3AD203B41FA5}">
                      <a16:colId xmlns:a16="http://schemas.microsoft.com/office/drawing/2014/main" val="1593234012"/>
                    </a:ext>
                  </a:extLst>
                </a:gridCol>
                <a:gridCol w="1027119">
                  <a:extLst>
                    <a:ext uri="{9D8B030D-6E8A-4147-A177-3AD203B41FA5}">
                      <a16:colId xmlns:a16="http://schemas.microsoft.com/office/drawing/2014/main" val="671458212"/>
                    </a:ext>
                  </a:extLst>
                </a:gridCol>
                <a:gridCol w="1717951">
                  <a:extLst>
                    <a:ext uri="{9D8B030D-6E8A-4147-A177-3AD203B41FA5}">
                      <a16:colId xmlns:a16="http://schemas.microsoft.com/office/drawing/2014/main" val="499467720"/>
                    </a:ext>
                  </a:extLst>
                </a:gridCol>
                <a:gridCol w="1164228">
                  <a:extLst>
                    <a:ext uri="{9D8B030D-6E8A-4147-A177-3AD203B41FA5}">
                      <a16:colId xmlns:a16="http://schemas.microsoft.com/office/drawing/2014/main" val="685346739"/>
                    </a:ext>
                  </a:extLst>
                </a:gridCol>
                <a:gridCol w="2271670">
                  <a:extLst>
                    <a:ext uri="{9D8B030D-6E8A-4147-A177-3AD203B41FA5}">
                      <a16:colId xmlns:a16="http://schemas.microsoft.com/office/drawing/2014/main" val="2230593573"/>
                    </a:ext>
                  </a:extLst>
                </a:gridCol>
                <a:gridCol w="1717951">
                  <a:extLst>
                    <a:ext uri="{9D8B030D-6E8A-4147-A177-3AD203B41FA5}">
                      <a16:colId xmlns:a16="http://schemas.microsoft.com/office/drawing/2014/main" val="503944953"/>
                    </a:ext>
                  </a:extLst>
                </a:gridCol>
                <a:gridCol w="1717951">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911714">
                <a:tc rowSpan="3">
                  <a:txBody>
                    <a:bodyPr/>
                    <a:lstStyle/>
                    <a:p>
                      <a:pPr algn="ctr" rtl="0" fontAlgn="ctr">
                        <a:buNone/>
                      </a:pPr>
                      <a:r>
                        <a:rPr lang="en-GB" sz="1600" b="0" i="1" u="none" strike="noStrike" dirty="0">
                          <a:solidFill>
                            <a:srgbClr val="000000"/>
                          </a:solidFill>
                          <a:effectLst/>
                          <a:latin typeface="Aptos" panose="020B0004020202020204" pitchFamily="34" charset="0"/>
                        </a:rPr>
                        <a:t>RECOVERY AND SUSTAINABILITY</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500" b="1" i="0" u="none" strike="noStrike" dirty="0">
                          <a:solidFill>
                            <a:srgbClr val="000000"/>
                          </a:solidFill>
                          <a:effectLst/>
                          <a:latin typeface="+mn-lt"/>
                        </a:rPr>
                        <a:t>Review  National Exercise Referral Scheme </a:t>
                      </a:r>
                      <a:r>
                        <a:rPr lang="en-GB" sz="1500" b="0" i="0" u="none" strike="noStrike" dirty="0">
                          <a:solidFill>
                            <a:srgbClr val="000000"/>
                          </a:solidFill>
                          <a:effectLst/>
                          <a:latin typeface="+mn-lt"/>
                        </a:rPr>
                        <a:t>(Physio and COPD services) </a:t>
                      </a:r>
                      <a:endParaRPr lang="en-GB" sz="1500" b="1"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fontAlgn="t">
                        <a:buNone/>
                      </a:pPr>
                      <a:r>
                        <a:rPr lang="en-GB" sz="1200" b="0" i="1" u="none" strike="noStrike" dirty="0">
                          <a:solidFill>
                            <a:srgbClr val="FF0000"/>
                          </a:solidFill>
                          <a:effectLst/>
                          <a:latin typeface="Aptos Display" panose="020B0004020202020204" pitchFamily="34" charset="0"/>
                        </a:rPr>
                        <a:t>Awaiting the outcome of the review of the Quality Impact Assessment before any actions can be agreed</a:t>
                      </a: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5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569401">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500" b="1" i="0" u="none" strike="noStrike" dirty="0">
                          <a:solidFill>
                            <a:srgbClr val="000000"/>
                          </a:solidFill>
                          <a:effectLst/>
                          <a:latin typeface="+mn-lt"/>
                        </a:rPr>
                        <a:t>Review Primary Care Audiology  </a:t>
                      </a:r>
                    </a:p>
                  </a:txBody>
                  <a:tcPr marL="6351" marR="6351" marT="6351" marB="0">
                    <a:lnL w="6350" cap="flat" cmpd="sng" algn="ctr">
                      <a:solidFill>
                        <a:srgbClr val="000000"/>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fontAlgn="t">
                        <a:buNone/>
                      </a:pPr>
                      <a:r>
                        <a:rPr lang="en-GB" sz="1200" b="0" i="1" u="none" strike="noStrike" dirty="0">
                          <a:solidFill>
                            <a:srgbClr val="FF0000"/>
                          </a:solidFill>
                          <a:effectLst/>
                          <a:latin typeface="Aptos Display" panose="020B0004020202020204" pitchFamily="34" charset="0"/>
                        </a:rPr>
                        <a:t>Awaiting the outcome of the review of the Quality Impact Assessment before any actions can be agreed</a:t>
                      </a: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5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94040571"/>
                  </a:ext>
                </a:extLst>
              </a:tr>
              <a:tr h="569401">
                <a:tc vMerge="1">
                  <a:txBody>
                    <a:bodyPr/>
                    <a:lstStyle/>
                    <a:p>
                      <a:pPr algn="l" rtl="0" fontAlgn="ctr">
                        <a:buNone/>
                      </a:pPr>
                      <a:endParaRPr lang="en-GB" sz="1600" b="1" i="0" u="none" strike="noStrike" dirty="0">
                        <a:solidFill>
                          <a:srgbClr val="000000"/>
                        </a:solidFill>
                        <a:effectLst/>
                        <a:latin typeface="Aptos" panose="020B0004020202020204" pitchFamily="34" charset="0"/>
                      </a:endParaRPr>
                    </a:p>
                  </a:txBody>
                  <a:tcPr marL="7620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500" b="1" i="1" u="none" strike="noStrike" dirty="0">
                          <a:solidFill>
                            <a:srgbClr val="000000"/>
                          </a:solidFill>
                          <a:effectLst/>
                          <a:latin typeface="+mn-lt"/>
                        </a:rPr>
                        <a:t>Review Integrated Sexual Health</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dirty="0">
                          <a:solidFill>
                            <a:srgbClr val="FF0000"/>
                          </a:solidFill>
                          <a:effectLst/>
                          <a:latin typeface="Aptos Display" panose="020B0004020202020204" pitchFamily="34" charset="0"/>
                          <a:ea typeface="+mn-ea"/>
                          <a:cs typeface="+mn-cs"/>
                        </a:rPr>
                        <a:t>Awaiting the outcome of the review of the Quality Impact Assessment before any actions can be agreed</a:t>
                      </a:r>
                    </a:p>
                    <a:p>
                      <a:pPr marL="285750" indent="-285750" algn="l" fontAlgn="t">
                        <a:buFont typeface="Arial" panose="020B0604020202020204" pitchFamily="34" charset="0"/>
                        <a:buChar char="•"/>
                      </a:pPr>
                      <a:endParaRPr lang="en-GB" sz="700" b="1"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5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5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3084141"/>
                  </a:ext>
                </a:extLst>
              </a:tr>
              <a:tr h="1364620">
                <a:tc rowSpan="4">
                  <a:txBody>
                    <a:bodyPr/>
                    <a:lstStyle/>
                    <a:p>
                      <a:pPr algn="ctr" rtl="0" fontAlgn="ctr">
                        <a:buNone/>
                      </a:pPr>
                      <a:r>
                        <a:rPr lang="en-GB" sz="1600" b="0" i="1" u="none" strike="noStrike" dirty="0">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3">
                  <a:txBody>
                    <a:bodyPr/>
                    <a:lstStyle/>
                    <a:p>
                      <a:pPr algn="ctr" rtl="0" fontAlgn="t">
                        <a:buNone/>
                      </a:pPr>
                      <a:r>
                        <a:rPr lang="en-GB" sz="1500" b="1" i="0" u="none" strike="noStrike" dirty="0">
                          <a:solidFill>
                            <a:srgbClr val="000000"/>
                          </a:solidFill>
                          <a:effectLst/>
                          <a:latin typeface="+mn-lt"/>
                        </a:rPr>
                        <a:t>Digital Transformation in Primary Care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l" fontAlgn="t">
                        <a:buFont typeface="Arial" panose="020B0604020202020204" pitchFamily="34" charset="0"/>
                        <a:buNone/>
                      </a:pPr>
                      <a:r>
                        <a:rPr lang="en-GB" sz="1500" b="1" i="0" u="none" strike="noStrike" dirty="0">
                          <a:solidFill>
                            <a:srgbClr val="000000"/>
                          </a:solidFill>
                          <a:effectLst/>
                          <a:latin typeface="+mn-lt"/>
                        </a:rPr>
                        <a:t>Support the development of a business case to enable SBUHB to Procure Electronic Patient Record for Community Health Teams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a:ln>
                            <a:noFill/>
                          </a:ln>
                          <a:solidFill>
                            <a:srgbClr val="000000"/>
                          </a:solidFill>
                          <a:effectLst/>
                          <a:uLnTx/>
                          <a:uFillTx/>
                          <a:latin typeface="Aptos" panose="02110004020202020204"/>
                          <a:ea typeface="+mn-ea"/>
                          <a:cs typeface="+mn-cs"/>
                        </a:rPr>
                        <a:t>Mar-27</a:t>
                      </a:r>
                      <a:endParaRPr kumimoji="0" lang="en-GB" sz="1500" b="0" i="0" u="none" strike="noStrike" kern="1200" cap="none" spc="0" normalizeH="0" baseline="0" noProof="0" dirty="0">
                        <a:ln>
                          <a:noFill/>
                        </a:ln>
                        <a:solidFill>
                          <a:srgbClr val="000000"/>
                        </a:solidFill>
                        <a:effectLst/>
                        <a:uLnTx/>
                        <a:uFillTx/>
                        <a:latin typeface="Aptos" panose="02110004020202020204"/>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Business Case developed and approved to proceed to procurement phase.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Discovery workshop  agree scope and identify requirements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Develop a business case in line with the funding decision expected from Welsh Government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Continued stakeholder engagement to inform business case development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Approval of business case.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1364620">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indent="0" algn="l" rtl="0" fontAlgn="ctr">
                        <a:buFont typeface="Arial" panose="020B0604020202020204" pitchFamily="34" charset="0"/>
                        <a:buNone/>
                      </a:pPr>
                      <a:r>
                        <a:rPr lang="en-GB" sz="1500" b="1" i="0" u="none" strike="noStrike" dirty="0">
                          <a:solidFill>
                            <a:srgbClr val="000000"/>
                          </a:solidFill>
                          <a:effectLst/>
                          <a:latin typeface="+mn-lt"/>
                        </a:rPr>
                        <a:t>Support the Implementation of Ophthalmic e-Referral System</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a:ln>
                            <a:noFill/>
                          </a:ln>
                          <a:solidFill>
                            <a:srgbClr val="000000"/>
                          </a:solidFill>
                          <a:effectLst/>
                          <a:uLnTx/>
                          <a:uFillTx/>
                          <a:latin typeface="Aptos" panose="02110004020202020204"/>
                          <a:ea typeface="+mn-ea"/>
                          <a:cs typeface="+mn-cs"/>
                        </a:rPr>
                        <a:t>Mar-27</a:t>
                      </a:r>
                      <a:endParaRPr kumimoji="0" lang="en-GB" sz="1500" b="0" i="0" u="none" strike="noStrike" kern="1200" cap="none" spc="0" normalizeH="0" baseline="0" noProof="0" dirty="0">
                        <a:ln>
                          <a:noFill/>
                        </a:ln>
                        <a:solidFill>
                          <a:srgbClr val="000000"/>
                        </a:solidFill>
                        <a:effectLst/>
                        <a:uLnTx/>
                        <a:uFillTx/>
                        <a:latin typeface="Aptos" panose="02110004020202020204"/>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Implement the Ophthalmology e-referral solution; reducing time to patient triage and consultation.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Continued support and engagement with DHCW to agree a plan for deployment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Deployment dependent on DHCW progress and decision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500" b="0" i="0" u="none" strike="noStrike" dirty="0">
                          <a:solidFill>
                            <a:srgbClr val="000000"/>
                          </a:solidFill>
                          <a:effectLst/>
                          <a:latin typeface="+mn-lt"/>
                        </a:rPr>
                        <a:t>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500" b="0" i="0" u="none" strike="noStrike">
                          <a:solidFill>
                            <a:srgbClr val="000000"/>
                          </a:solidFill>
                          <a:effectLst/>
                          <a:latin typeface="+mn-lt"/>
                        </a:rPr>
                        <a:t>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80240513"/>
                  </a:ext>
                </a:extLst>
              </a:tr>
              <a:tr h="1138166">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indent="0" algn="l" rtl="0" fontAlgn="ctr">
                        <a:buFont typeface="Arial" panose="020B0604020202020204" pitchFamily="34" charset="0"/>
                        <a:buNone/>
                      </a:pPr>
                      <a:r>
                        <a:rPr lang="en-GB" sz="1500" b="1" i="0" u="none" strike="noStrike" dirty="0">
                          <a:solidFill>
                            <a:srgbClr val="000000"/>
                          </a:solidFill>
                          <a:effectLst/>
                          <a:latin typeface="+mn-lt"/>
                        </a:rPr>
                        <a:t>Support the national discovery work as part of national programme to secure a Sexual Health Replacement System</a:t>
                      </a:r>
                    </a:p>
                  </a:txBody>
                  <a:tcPr marL="6351" marR="6351" marT="6351"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Aptos" panose="02110004020202020204"/>
                          <a:ea typeface="+mn-ea"/>
                          <a:cs typeface="+mn-cs"/>
                        </a:rPr>
                        <a:t>Mar-27</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Full engagement with the national roll-out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TBC based on Public Health Wales 3rd party provider project plan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TBC based on Public Health Wales 3rd party provider project plan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TBC based on Public Health Wales 3rd party provider project plan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TBC based on Public Health Wales 3rd party provider project plan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0174680"/>
                  </a:ext>
                </a:extLst>
              </a:tr>
              <a:tr h="2949798">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500" b="1" i="0" u="none" strike="noStrike" dirty="0">
                          <a:solidFill>
                            <a:srgbClr val="000000"/>
                          </a:solidFill>
                          <a:effectLst/>
                          <a:latin typeface="+mn-lt"/>
                        </a:rPr>
                        <a:t>HMP Swansea Improvement Plan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l" rtl="0" fontAlgn="t">
                        <a:buFont typeface="Arial" panose="020B0604020202020204" pitchFamily="34" charset="0"/>
                        <a:buNone/>
                      </a:pPr>
                      <a:r>
                        <a:rPr lang="en-GB" sz="1500" b="1" i="0" u="none" strike="noStrike" dirty="0">
                          <a:solidFill>
                            <a:srgbClr val="000000"/>
                          </a:solidFill>
                          <a:effectLst/>
                          <a:latin typeface="+mn-lt"/>
                        </a:rPr>
                        <a:t>Continued progress within HMP Swansea against actions/recommendations from HIW Governance Review (2022), HIW Death in Custody / Death after Custody recommendations, alongside progress of the Health Needs Assessment (PHW 2024) and Mental Health and Substance Misuse (QNPMHS 2024)</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r>
                        <a:rPr lang="en-GB" sz="1500" b="0" i="0" u="none" strike="noStrike" dirty="0">
                          <a:solidFill>
                            <a:srgbClr val="000000"/>
                          </a:solidFill>
                          <a:effectLst/>
                          <a:latin typeface="+mn-lt"/>
                        </a:rPr>
                        <a:t>Mar-27</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Reduction in red-rated actions within Health Board control</a:t>
                      </a:r>
                    </a:p>
                    <a:p>
                      <a:pPr marL="0" indent="0" algn="l" fontAlgn="t">
                        <a:buFont typeface="Arial" panose="020B0604020202020204" pitchFamily="34" charset="0"/>
                        <a:buNone/>
                      </a:pPr>
                      <a:r>
                        <a:rPr lang="en-GB" sz="1500" b="0" i="0" u="none" strike="noStrike" dirty="0">
                          <a:solidFill>
                            <a:srgbClr val="000000"/>
                          </a:solidFill>
                          <a:effectLst/>
                          <a:latin typeface="+mn-lt"/>
                        </a:rPr>
                        <a:t>Priority statutory actions (HIW, Death in Custody etc) delivered and on track</a:t>
                      </a:r>
                    </a:p>
                    <a:p>
                      <a:pPr marL="0" indent="0" algn="l" fontAlgn="t">
                        <a:buFont typeface="Arial" panose="020B0604020202020204" pitchFamily="34" charset="0"/>
                        <a:buNone/>
                      </a:pPr>
                      <a:r>
                        <a:rPr lang="en-GB" sz="1500" b="0" i="0" u="none" strike="noStrike" dirty="0">
                          <a:solidFill>
                            <a:srgbClr val="000000"/>
                          </a:solidFill>
                          <a:effectLst/>
                          <a:latin typeface="+mn-lt"/>
                        </a:rPr>
                        <a:t>Demonstrable reduction in workforce-related HIW actions from Q3 following implementation of 2 WTE posts.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ctr">
                        <a:buFont typeface="Arial" panose="020B0604020202020204" pitchFamily="34" charset="0"/>
                        <a:buNone/>
                      </a:pPr>
                      <a:r>
                        <a:rPr lang="en-GB" sz="1500" b="0" i="0" u="none" strike="noStrike" dirty="0">
                          <a:solidFill>
                            <a:schemeClr val="tx1"/>
                          </a:solidFill>
                          <a:effectLst/>
                          <a:latin typeface="+mn-lt"/>
                        </a:rPr>
                        <a:t>Consolidated action plan confirmed and baselined</a:t>
                      </a:r>
                    </a:p>
                    <a:p>
                      <a:pPr marL="0" indent="0" algn="l" fontAlgn="ctr">
                        <a:buFont typeface="Arial" panose="020B0604020202020204" pitchFamily="34" charset="0"/>
                        <a:buNone/>
                      </a:pPr>
                      <a:r>
                        <a:rPr lang="en-GB" sz="1500" b="0" i="0" u="none" strike="noStrike" dirty="0">
                          <a:solidFill>
                            <a:schemeClr val="tx1"/>
                          </a:solidFill>
                          <a:effectLst/>
                          <a:latin typeface="+mn-lt"/>
                        </a:rPr>
                        <a:t>Governance and reporting framework embedded</a:t>
                      </a:r>
                    </a:p>
                    <a:p>
                      <a:pPr marL="0" indent="0" algn="l" fontAlgn="ctr">
                        <a:buFont typeface="Arial" panose="020B0604020202020204" pitchFamily="34" charset="0"/>
                        <a:buNone/>
                      </a:pPr>
                      <a:r>
                        <a:rPr lang="en-GB" sz="1500" b="0" i="0" u="none" strike="noStrike" dirty="0">
                          <a:solidFill>
                            <a:schemeClr val="tx1"/>
                          </a:solidFill>
                          <a:effectLst/>
                          <a:latin typeface="+mn-lt"/>
                        </a:rPr>
                        <a:t>Key risks (including workforce) escalated</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First formal quarterly assurance report via PHSG</a:t>
                      </a:r>
                    </a:p>
                    <a:p>
                      <a:pPr marL="0" indent="0" algn="l" fontAlgn="t">
                        <a:buFont typeface="Arial" panose="020B0604020202020204" pitchFamily="34" charset="0"/>
                        <a:buNone/>
                      </a:pPr>
                      <a:r>
                        <a:rPr lang="en-GB" sz="1500" b="0" i="0" u="none" strike="noStrike" dirty="0">
                          <a:solidFill>
                            <a:srgbClr val="000000"/>
                          </a:solidFill>
                          <a:effectLst/>
                          <a:latin typeface="+mn-lt"/>
                        </a:rPr>
                        <a:t>Workforce uplift in place (2 WTE streamliner posts by end of Q2</a:t>
                      </a:r>
                    </a:p>
                    <a:p>
                      <a:pPr marL="0" indent="0" algn="l" fontAlgn="t">
                        <a:buFont typeface="Arial" panose="020B0604020202020204" pitchFamily="34" charset="0"/>
                        <a:buNone/>
                      </a:pPr>
                      <a:r>
                        <a:rPr lang="en-GB" sz="1500" b="0" i="0" u="none" strike="noStrike" dirty="0">
                          <a:solidFill>
                            <a:srgbClr val="000000"/>
                          </a:solidFill>
                          <a:effectLst/>
                          <a:latin typeface="+mn-lt"/>
                        </a:rPr>
                        <a:t>Progress on priority statutory and health protection actions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Expected risk reduction in workforce-related HIW actions</a:t>
                      </a:r>
                    </a:p>
                    <a:p>
                      <a:pPr marL="0" indent="0" algn="l" fontAlgn="t">
                        <a:buFont typeface="Arial" panose="020B0604020202020204" pitchFamily="34" charset="0"/>
                        <a:buNone/>
                      </a:pPr>
                      <a:r>
                        <a:rPr lang="en-GB" sz="1500" b="0" i="0" u="none" strike="noStrike" dirty="0">
                          <a:solidFill>
                            <a:srgbClr val="000000"/>
                          </a:solidFill>
                          <a:effectLst/>
                          <a:latin typeface="+mn-lt"/>
                        </a:rPr>
                        <a:t>Reduction in red-rated actions</a:t>
                      </a:r>
                    </a:p>
                    <a:p>
                      <a:pPr marL="0" indent="0" algn="l" fontAlgn="t">
                        <a:buFont typeface="Arial" panose="020B0604020202020204" pitchFamily="34" charset="0"/>
                        <a:buNone/>
                      </a:pPr>
                      <a:r>
                        <a:rPr lang="en-GB" sz="1500" b="0" i="0" u="none" strike="noStrike" dirty="0">
                          <a:solidFill>
                            <a:srgbClr val="000000"/>
                          </a:solidFill>
                          <a:effectLst/>
                          <a:latin typeface="+mn-lt"/>
                        </a:rPr>
                        <a:t>Evidence of improved governance and incident learning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≥90% of actions on track/complete</a:t>
                      </a:r>
                    </a:p>
                    <a:p>
                      <a:pPr marL="0" indent="0" algn="l" fontAlgn="t">
                        <a:buFont typeface="Arial" panose="020B0604020202020204" pitchFamily="34" charset="0"/>
                        <a:buNone/>
                      </a:pPr>
                      <a:r>
                        <a:rPr lang="en-GB" sz="1500" b="0" i="0" u="none" strike="noStrike" dirty="0">
                          <a:solidFill>
                            <a:srgbClr val="000000"/>
                          </a:solidFill>
                          <a:effectLst/>
                          <a:latin typeface="+mn-lt"/>
                        </a:rPr>
                        <a:t>Annual assurance report to Prison Partnership Board</a:t>
                      </a:r>
                    </a:p>
                    <a:p>
                      <a:pPr marL="0" indent="0" algn="l" fontAlgn="t">
                        <a:buFont typeface="Arial" panose="020B0604020202020204" pitchFamily="34" charset="0"/>
                        <a:buNone/>
                      </a:pPr>
                      <a:r>
                        <a:rPr lang="en-GB" sz="1500" b="0" i="0" u="none" strike="noStrike" dirty="0">
                          <a:solidFill>
                            <a:srgbClr val="000000"/>
                          </a:solidFill>
                          <a:effectLst/>
                          <a:latin typeface="+mn-lt"/>
                        </a:rPr>
                        <a:t>Clear position on residual risks and system constraints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91321228"/>
                  </a:ext>
                </a:extLst>
              </a:tr>
            </a:tbl>
          </a:graphicData>
        </a:graphic>
      </p:graphicFrame>
    </p:spTree>
    <p:extLst>
      <p:ext uri="{BB962C8B-B14F-4D97-AF65-F5344CB8AC3E}">
        <p14:creationId xmlns:p14="http://schemas.microsoft.com/office/powerpoint/2010/main" val="32531291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F274-3F57-4603-C8BE-F12621EBC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83477E-DCDF-C263-3056-93F8958775EF}"/>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Primary Care and Community System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F0FA410A-C3AC-B2F0-5E36-5B1DD39567AE}"/>
              </a:ext>
            </a:extLst>
          </p:cNvPr>
          <p:cNvGraphicFramePr>
            <a:graphicFrameLocks noGrp="1"/>
          </p:cNvGraphicFramePr>
          <p:nvPr>
            <p:ph idx="1"/>
          </p:nvPr>
        </p:nvGraphicFramePr>
        <p:xfrm>
          <a:off x="196117" y="1034015"/>
          <a:ext cx="19768744" cy="10079307"/>
        </p:xfrm>
        <a:graphic>
          <a:graphicData uri="http://schemas.openxmlformats.org/drawingml/2006/table">
            <a:tbl>
              <a:tblPr/>
              <a:tblGrid>
                <a:gridCol w="634448">
                  <a:extLst>
                    <a:ext uri="{9D8B030D-6E8A-4147-A177-3AD203B41FA5}">
                      <a16:colId xmlns:a16="http://schemas.microsoft.com/office/drawing/2014/main" val="414012851"/>
                    </a:ext>
                  </a:extLst>
                </a:gridCol>
                <a:gridCol w="1700443">
                  <a:extLst>
                    <a:ext uri="{9D8B030D-6E8A-4147-A177-3AD203B41FA5}">
                      <a16:colId xmlns:a16="http://schemas.microsoft.com/office/drawing/2014/main" val="2003408553"/>
                    </a:ext>
                  </a:extLst>
                </a:gridCol>
                <a:gridCol w="3657996">
                  <a:extLst>
                    <a:ext uri="{9D8B030D-6E8A-4147-A177-3AD203B41FA5}">
                      <a16:colId xmlns:a16="http://schemas.microsoft.com/office/drawing/2014/main" val="383004437"/>
                    </a:ext>
                  </a:extLst>
                </a:gridCol>
                <a:gridCol w="1011784">
                  <a:extLst>
                    <a:ext uri="{9D8B030D-6E8A-4147-A177-3AD203B41FA5}">
                      <a16:colId xmlns:a16="http://schemas.microsoft.com/office/drawing/2014/main" val="1526595776"/>
                    </a:ext>
                  </a:extLst>
                </a:gridCol>
                <a:gridCol w="1945743">
                  <a:extLst>
                    <a:ext uri="{9D8B030D-6E8A-4147-A177-3AD203B41FA5}">
                      <a16:colId xmlns:a16="http://schemas.microsoft.com/office/drawing/2014/main" val="1593234012"/>
                    </a:ext>
                  </a:extLst>
                </a:gridCol>
                <a:gridCol w="1245274">
                  <a:extLst>
                    <a:ext uri="{9D8B030D-6E8A-4147-A177-3AD203B41FA5}">
                      <a16:colId xmlns:a16="http://schemas.microsoft.com/office/drawing/2014/main" val="671458212"/>
                    </a:ext>
                  </a:extLst>
                </a:gridCol>
                <a:gridCol w="2732562">
                  <a:extLst>
                    <a:ext uri="{9D8B030D-6E8A-4147-A177-3AD203B41FA5}">
                      <a16:colId xmlns:a16="http://schemas.microsoft.com/office/drawing/2014/main" val="499467720"/>
                    </a:ext>
                  </a:extLst>
                </a:gridCol>
                <a:gridCol w="1158923">
                  <a:extLst>
                    <a:ext uri="{9D8B030D-6E8A-4147-A177-3AD203B41FA5}">
                      <a16:colId xmlns:a16="http://schemas.microsoft.com/office/drawing/2014/main" val="685346739"/>
                    </a:ext>
                  </a:extLst>
                </a:gridCol>
                <a:gridCol w="2261323">
                  <a:extLst>
                    <a:ext uri="{9D8B030D-6E8A-4147-A177-3AD203B41FA5}">
                      <a16:colId xmlns:a16="http://schemas.microsoft.com/office/drawing/2014/main" val="2230593573"/>
                    </a:ext>
                  </a:extLst>
                </a:gridCol>
                <a:gridCol w="1710124">
                  <a:extLst>
                    <a:ext uri="{9D8B030D-6E8A-4147-A177-3AD203B41FA5}">
                      <a16:colId xmlns:a16="http://schemas.microsoft.com/office/drawing/2014/main" val="503944953"/>
                    </a:ext>
                  </a:extLst>
                </a:gridCol>
                <a:gridCol w="1710124">
                  <a:extLst>
                    <a:ext uri="{9D8B030D-6E8A-4147-A177-3AD203B41FA5}">
                      <a16:colId xmlns:a16="http://schemas.microsoft.com/office/drawing/2014/main" val="3272254650"/>
                    </a:ext>
                  </a:extLst>
                </a:gridCol>
              </a:tblGrid>
              <a:tr h="259429">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35142">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754191">
                <a:tc rowSpan="3">
                  <a:txBody>
                    <a:bodyPr/>
                    <a:lstStyle/>
                    <a:p>
                      <a:pPr algn="ctr" rtl="0" fontAlgn="ctr">
                        <a:buNone/>
                      </a:pPr>
                      <a:r>
                        <a:rPr lang="en-GB" sz="1600" b="0" i="1" u="none" strike="noStrike" dirty="0">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3">
                  <a:txBody>
                    <a:bodyPr/>
                    <a:lstStyle/>
                    <a:p>
                      <a:pPr algn="l" rtl="0" fontAlgn="t">
                        <a:buNone/>
                      </a:pPr>
                      <a:r>
                        <a:rPr lang="en-GB" sz="1300" b="1" i="0" u="none" strike="noStrike" dirty="0">
                          <a:solidFill>
                            <a:srgbClr val="000000"/>
                          </a:solidFill>
                          <a:effectLst/>
                          <a:latin typeface="+mn-lt"/>
                        </a:rPr>
                        <a:t>Dental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l" rtl="0" fontAlgn="t">
                        <a:buFont typeface="Arial" panose="020B0604020202020204" pitchFamily="34" charset="0"/>
                        <a:buNone/>
                      </a:pPr>
                      <a:r>
                        <a:rPr lang="en-GB" sz="1500" b="1" i="0" u="none" strike="noStrike" dirty="0">
                          <a:solidFill>
                            <a:srgbClr val="000000"/>
                          </a:solidFill>
                          <a:effectLst/>
                          <a:latin typeface="+mn-lt"/>
                        </a:rPr>
                        <a:t>Implementation of new dental contract regulations to maintain access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n-lt"/>
                          <a:ea typeface="+mn-ea"/>
                          <a:cs typeface="+mn-cs"/>
                        </a:rPr>
                        <a:t>Mar 27</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500" b="0" i="0" u="none" strike="noStrike" dirty="0">
                          <a:solidFill>
                            <a:srgbClr val="000000"/>
                          </a:solidFill>
                          <a:effectLst/>
                          <a:latin typeface="+mn-lt"/>
                        </a:rPr>
                        <a:t>Continued access to general dental services/ improved access for new patients registering on the Health Board dental access portal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Issue allocation of new dental patients to dental practices in accordance with the new regulations. Commence retendering of West Coast dental activity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Monitor dental activity against the new regulatory metrics and consider whether contract metrics need adjusting / commence mid year review visits. Review budgetary position on patient charge revenue.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Monitor dental activity against the new regulatory metrics and consider whether contract metrics need adjusting / undertake mid- year review visits. Complete commissioning of West Coast activity.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Monitor dental activity against the new regulatory metrics and consider whether contract metrics need adjusting / undertake mid- year review visits. New dental practice scheduled to open in NPT.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3017021">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indent="0" algn="l" rtl="0" fontAlgn="t">
                        <a:buFont typeface="Arial" panose="020B0604020202020204" pitchFamily="34" charset="0"/>
                        <a:buNone/>
                      </a:pPr>
                      <a:r>
                        <a:rPr lang="en-GB" sz="1500" b="1" i="0" u="none" strike="noStrike" dirty="0">
                          <a:solidFill>
                            <a:srgbClr val="000000"/>
                          </a:solidFill>
                          <a:effectLst/>
                          <a:latin typeface="+mn-lt"/>
                        </a:rPr>
                        <a:t>Maintain access and waiting times for Specialist Dentistry services, including SCD - POHW GA lists, Oral Surgery and Oral Medicine.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5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500" b="0" i="0" u="none" strike="noStrike">
                          <a:solidFill>
                            <a:srgbClr val="000000"/>
                          </a:solidFill>
                          <a:effectLst/>
                          <a:latin typeface="+mn-lt"/>
                        </a:rPr>
                        <a:t>Waiting times for SCD, Oral Surgery and Oral Medicine, are maintained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Complete Job Plan for New Paediatric Specialist. Complete capacity and theatre modelling for Paeds GA.  Produce recovery plan for SCD 104 week wait. Progress service review of Oral Surgery (OS) and Oral Medicine (OM).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Waiting times and activity monitored. Complete service review of OM and OS.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Waiting times and activity monitored. Subject to outcome of service review, seek approval for final OM and OS model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Waiting times and activity monitored. Subject to outcome of service review and approval, progress planning for procurement for OS and OM service.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80240513"/>
                  </a:ext>
                </a:extLst>
              </a:tr>
              <a:tr h="2013524">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indent="0" algn="l" rtl="0" fontAlgn="t">
                        <a:buFont typeface="Arial" panose="020B0604020202020204" pitchFamily="34" charset="0"/>
                        <a:buNone/>
                      </a:pPr>
                      <a:r>
                        <a:rPr lang="en-GB" sz="1500" b="1" i="0" u="none" strike="noStrike" dirty="0">
                          <a:solidFill>
                            <a:srgbClr val="000000"/>
                          </a:solidFill>
                          <a:effectLst/>
                          <a:latin typeface="+mn-lt"/>
                        </a:rPr>
                        <a:t>Implement Community Dental Service changes to safeguard access, capacity and sustainability by optimising pathways, reconfiguring clinics, reducing waiting times, improving workforce retention and strengthening workforce planning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5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500" b="0" i="0" u="none" strike="noStrike" dirty="0">
                          <a:solidFill>
                            <a:srgbClr val="000000"/>
                          </a:solidFill>
                          <a:effectLst/>
                          <a:latin typeface="+mn-lt"/>
                        </a:rPr>
                        <a:t>Waiting times for CDS pathways are maintained or reduced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Commencement  of new workforce, including Paeds Specialist. Present to staff outcome of staff engagement and scope and objectives for CDS changes.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Establish relevant TFGs  to implement agreed changes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TFG operational with agreed plans and priorities in place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Implementation in progress or completed as part of business as usual.</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0174680"/>
                  </a:ext>
                </a:extLst>
              </a:tr>
            </a:tbl>
          </a:graphicData>
        </a:graphic>
      </p:graphicFrame>
    </p:spTree>
    <p:extLst>
      <p:ext uri="{BB962C8B-B14F-4D97-AF65-F5344CB8AC3E}">
        <p14:creationId xmlns:p14="http://schemas.microsoft.com/office/powerpoint/2010/main" val="37359618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6A102-0F73-590C-8151-425C26A20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4C68FF-C24B-618A-46E1-FAFE52E27317}"/>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Primary Care and Community System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3D6FB911-2351-B4D7-324A-A9935E44D3B4}"/>
              </a:ext>
            </a:extLst>
          </p:cNvPr>
          <p:cNvGraphicFramePr>
            <a:graphicFrameLocks noGrp="1"/>
          </p:cNvGraphicFramePr>
          <p:nvPr>
            <p:ph idx="1"/>
          </p:nvPr>
        </p:nvGraphicFramePr>
        <p:xfrm>
          <a:off x="256435" y="1235114"/>
          <a:ext cx="19678267" cy="9753513"/>
        </p:xfrm>
        <a:graphic>
          <a:graphicData uri="http://schemas.openxmlformats.org/drawingml/2006/table">
            <a:tbl>
              <a:tblPr/>
              <a:tblGrid>
                <a:gridCol w="631544">
                  <a:extLst>
                    <a:ext uri="{9D8B030D-6E8A-4147-A177-3AD203B41FA5}">
                      <a16:colId xmlns:a16="http://schemas.microsoft.com/office/drawing/2014/main" val="414012851"/>
                    </a:ext>
                  </a:extLst>
                </a:gridCol>
                <a:gridCol w="1692661">
                  <a:extLst>
                    <a:ext uri="{9D8B030D-6E8A-4147-A177-3AD203B41FA5}">
                      <a16:colId xmlns:a16="http://schemas.microsoft.com/office/drawing/2014/main" val="2003408553"/>
                    </a:ext>
                  </a:extLst>
                </a:gridCol>
                <a:gridCol w="3641256">
                  <a:extLst>
                    <a:ext uri="{9D8B030D-6E8A-4147-A177-3AD203B41FA5}">
                      <a16:colId xmlns:a16="http://schemas.microsoft.com/office/drawing/2014/main" val="383004437"/>
                    </a:ext>
                  </a:extLst>
                </a:gridCol>
                <a:gridCol w="1007154">
                  <a:extLst>
                    <a:ext uri="{9D8B030D-6E8A-4147-A177-3AD203B41FA5}">
                      <a16:colId xmlns:a16="http://schemas.microsoft.com/office/drawing/2014/main" val="1526595776"/>
                    </a:ext>
                  </a:extLst>
                </a:gridCol>
                <a:gridCol w="1936838">
                  <a:extLst>
                    <a:ext uri="{9D8B030D-6E8A-4147-A177-3AD203B41FA5}">
                      <a16:colId xmlns:a16="http://schemas.microsoft.com/office/drawing/2014/main" val="1593234012"/>
                    </a:ext>
                  </a:extLst>
                </a:gridCol>
                <a:gridCol w="1239574">
                  <a:extLst>
                    <a:ext uri="{9D8B030D-6E8A-4147-A177-3AD203B41FA5}">
                      <a16:colId xmlns:a16="http://schemas.microsoft.com/office/drawing/2014/main" val="671458212"/>
                    </a:ext>
                  </a:extLst>
                </a:gridCol>
                <a:gridCol w="2720057">
                  <a:extLst>
                    <a:ext uri="{9D8B030D-6E8A-4147-A177-3AD203B41FA5}">
                      <a16:colId xmlns:a16="http://schemas.microsoft.com/office/drawing/2014/main" val="499467720"/>
                    </a:ext>
                  </a:extLst>
                </a:gridCol>
                <a:gridCol w="1153618">
                  <a:extLst>
                    <a:ext uri="{9D8B030D-6E8A-4147-A177-3AD203B41FA5}">
                      <a16:colId xmlns:a16="http://schemas.microsoft.com/office/drawing/2014/main" val="685346739"/>
                    </a:ext>
                  </a:extLst>
                </a:gridCol>
                <a:gridCol w="2250973">
                  <a:extLst>
                    <a:ext uri="{9D8B030D-6E8A-4147-A177-3AD203B41FA5}">
                      <a16:colId xmlns:a16="http://schemas.microsoft.com/office/drawing/2014/main" val="2230593573"/>
                    </a:ext>
                  </a:extLst>
                </a:gridCol>
                <a:gridCol w="1702296">
                  <a:extLst>
                    <a:ext uri="{9D8B030D-6E8A-4147-A177-3AD203B41FA5}">
                      <a16:colId xmlns:a16="http://schemas.microsoft.com/office/drawing/2014/main" val="503944953"/>
                    </a:ext>
                  </a:extLst>
                </a:gridCol>
                <a:gridCol w="1702296">
                  <a:extLst>
                    <a:ext uri="{9D8B030D-6E8A-4147-A177-3AD203B41FA5}">
                      <a16:colId xmlns:a16="http://schemas.microsoft.com/office/drawing/2014/main" val="3272254650"/>
                    </a:ext>
                  </a:extLst>
                </a:gridCol>
              </a:tblGrid>
              <a:tr h="263232">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50315">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770283">
                <a:tc rowSpan="6">
                  <a:txBody>
                    <a:bodyPr/>
                    <a:lstStyle/>
                    <a:p>
                      <a:pPr algn="ctr" rtl="0" fontAlgn="ctr">
                        <a:buNone/>
                      </a:pPr>
                      <a:r>
                        <a:rPr lang="en-GB" sz="1600" b="0" i="1" u="none" strike="noStrike" dirty="0">
                          <a:solidFill>
                            <a:srgbClr val="000000"/>
                          </a:solidFill>
                          <a:effectLst/>
                          <a:latin typeface="+mn-lt"/>
                        </a:rPr>
                        <a:t>SERVICE TRANSFORMATION</a:t>
                      </a:r>
                    </a:p>
                  </a:txBody>
                  <a:tcPr marL="6351" marR="6351" marT="6351" marB="0" vert="vert27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4">
                  <a:txBody>
                    <a:bodyPr/>
                    <a:lstStyle/>
                    <a:p>
                      <a:pPr algn="l" rtl="0" fontAlgn="t">
                        <a:buNone/>
                      </a:pPr>
                      <a:r>
                        <a:rPr lang="en-GB" sz="1500" b="1" i="0" u="none" strike="noStrike" dirty="0">
                          <a:solidFill>
                            <a:srgbClr val="000000"/>
                          </a:solidFill>
                          <a:effectLst/>
                          <a:latin typeface="+mn-lt"/>
                        </a:rPr>
                        <a:t>Primary Care Estates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l" rtl="0" fontAlgn="t">
                        <a:buFont typeface="Arial" panose="020B0604020202020204" pitchFamily="34" charset="0"/>
                        <a:buNone/>
                      </a:pPr>
                      <a:r>
                        <a:rPr lang="en-GB" sz="1500" b="1" i="0" u="none" strike="noStrike" dirty="0" err="1">
                          <a:solidFill>
                            <a:srgbClr val="000000"/>
                          </a:solidFill>
                          <a:effectLst/>
                          <a:latin typeface="+mn-lt"/>
                        </a:rPr>
                        <a:t>Croeserw</a:t>
                      </a:r>
                      <a:r>
                        <a:rPr lang="en-GB" sz="1500" b="1" i="0" u="none" strike="noStrike" dirty="0">
                          <a:solidFill>
                            <a:srgbClr val="000000"/>
                          </a:solidFill>
                          <a:effectLst/>
                          <a:latin typeface="+mn-lt"/>
                        </a:rPr>
                        <a:t> development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n-lt"/>
                          <a:ea typeface="+mn-ea"/>
                          <a:cs typeface="+mn-cs"/>
                        </a:rPr>
                        <a:t>Mar 27</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500" b="0" i="0" u="none" strike="noStrike" dirty="0">
                          <a:solidFill>
                            <a:srgbClr val="000000"/>
                          </a:solidFill>
                          <a:effectLst/>
                          <a:latin typeface="+mn-lt"/>
                        </a:rPr>
                        <a:t>Fully tendered scheme to develop BJC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Confirm SRO arrangements with NPT Council</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Hold project board and agree final design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Go out to tender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Begin approval process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1279385">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indent="0" algn="l" rtl="0" fontAlgn="t">
                        <a:buFont typeface="Arial" panose="020B0604020202020204" pitchFamily="34" charset="0"/>
                        <a:buNone/>
                      </a:pPr>
                      <a:r>
                        <a:rPr lang="en-GB" sz="1500" b="1" i="0" u="none" strike="noStrike" dirty="0" err="1">
                          <a:solidFill>
                            <a:srgbClr val="000000"/>
                          </a:solidFill>
                          <a:effectLst/>
                          <a:latin typeface="+mn-lt"/>
                        </a:rPr>
                        <a:t>Ty’r</a:t>
                      </a:r>
                      <a:r>
                        <a:rPr lang="en-GB" sz="1500" b="1" i="0" u="none" strike="noStrike" dirty="0">
                          <a:solidFill>
                            <a:srgbClr val="000000"/>
                          </a:solidFill>
                          <a:effectLst/>
                          <a:latin typeface="+mn-lt"/>
                        </a:rPr>
                        <a:t> Felin development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n-lt"/>
                          <a:ea typeface="+mn-ea"/>
                          <a:cs typeface="+mn-cs"/>
                        </a:rPr>
                        <a:t>Mar 27</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b">
                        <a:buNone/>
                      </a:pPr>
                      <a:r>
                        <a:rPr lang="en-GB" sz="1500" b="0" i="0" u="none" strike="noStrike" dirty="0">
                          <a:solidFill>
                            <a:srgbClr val="000000"/>
                          </a:solidFill>
                          <a:effectLst/>
                          <a:latin typeface="+mn-lt"/>
                        </a:rPr>
                        <a:t>Agreed and costed scheme in place to extend building in 27/28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Agree revised site layout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Agree GMS rental levels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Scheme agreement/approval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Subject to scheme agreement,  building works commence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80240513"/>
                  </a:ext>
                </a:extLst>
              </a:tr>
              <a:tr h="1279385">
                <a:tc vMerge="1">
                  <a:txBody>
                    <a:bodyPr/>
                    <a:lstStyle/>
                    <a:p>
                      <a:endParaRPr lang="en-GB"/>
                    </a:p>
                  </a:txBody>
                  <a:tcPr/>
                </a:tc>
                <a:tc vMerge="1">
                  <a:txBody>
                    <a:bodyPr/>
                    <a:lstStyle/>
                    <a:p>
                      <a:endParaRPr lang="en-GB"/>
                    </a:p>
                  </a:txBody>
                  <a:tcPr/>
                </a:tc>
                <a:tc>
                  <a:txBody>
                    <a:bodyPr/>
                    <a:lstStyle/>
                    <a:p>
                      <a:pPr marL="0" indent="0" algn="l" fontAlgn="t">
                        <a:buFont typeface="Arial" panose="020B0604020202020204" pitchFamily="34" charset="0"/>
                        <a:buNone/>
                      </a:pPr>
                      <a:r>
                        <a:rPr lang="en-GB" sz="1500" b="1" i="0" u="none" strike="noStrike" dirty="0">
                          <a:solidFill>
                            <a:srgbClr val="000000"/>
                          </a:solidFill>
                          <a:effectLst/>
                          <a:latin typeface="+mn-lt"/>
                        </a:rPr>
                        <a:t>Refresh of Primary and Community Estates strategy</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a:ln>
                            <a:noFill/>
                          </a:ln>
                          <a:solidFill>
                            <a:srgbClr val="000000"/>
                          </a:solidFill>
                          <a:effectLst/>
                          <a:uLnTx/>
                          <a:uFillTx/>
                          <a:latin typeface="+mn-lt"/>
                          <a:ea typeface="+mn-ea"/>
                          <a:cs typeface="+mn-cs"/>
                        </a:rPr>
                        <a:t>Mar 27</a:t>
                      </a:r>
                      <a:endParaRPr kumimoji="0" lang="en-GB" sz="15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b">
                        <a:buNone/>
                      </a:pPr>
                      <a:r>
                        <a:rPr lang="en-GB" sz="1500" b="0" i="0" u="none" strike="noStrike" dirty="0">
                          <a:solidFill>
                            <a:srgbClr val="000000"/>
                          </a:solidFill>
                          <a:effectLst/>
                          <a:latin typeface="+mn-lt"/>
                        </a:rPr>
                        <a:t>An agreed refreshed prioritised strategy in place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Senior management workshop to agree principles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Task and finish group established to review required service changes to support service delivery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Draft prioritisation produced for engagement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Finalise prioritisation for refreshed strategy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8206111"/>
                  </a:ext>
                </a:extLst>
              </a:tr>
              <a:tr h="1533937">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indent="0" algn="l" fontAlgn="t">
                        <a:buFont typeface="Arial" panose="020B0604020202020204" pitchFamily="34" charset="0"/>
                        <a:buNone/>
                      </a:pPr>
                      <a:r>
                        <a:rPr lang="en-GB" sz="1500" b="1" i="0" u="none" strike="noStrike" dirty="0">
                          <a:solidFill>
                            <a:srgbClr val="000000"/>
                          </a:solidFill>
                          <a:effectLst/>
                          <a:latin typeface="+mn-lt"/>
                        </a:rPr>
                        <a:t>Participate in development of Swansea Wellness Hub</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n-lt"/>
                          <a:ea typeface="+mn-ea"/>
                          <a:cs typeface="+mn-cs"/>
                        </a:rPr>
                        <a:t>Mar 27</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b">
                        <a:buNone/>
                      </a:pPr>
                      <a:r>
                        <a:rPr lang="en-GB" sz="1500" b="0" i="0" u="none" strike="noStrike" dirty="0">
                          <a:solidFill>
                            <a:srgbClr val="000000"/>
                          </a:solidFill>
                          <a:effectLst/>
                          <a:latin typeface="+mn-lt"/>
                        </a:rPr>
                        <a:t>Contribution to a clear short term and medium-term strategy for central clinic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Engage in wellness hub planning with corporate and estates colleagues.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Review space and utilisation rates in central clinic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Engage in wellness hub planning with corporate and estates colleagues.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Engage in wellness hub planning with corporate and estates colleagues.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0174680"/>
                  </a:ext>
                </a:extLst>
              </a:tr>
              <a:tr h="1788488">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rtl="0" fontAlgn="t">
                        <a:buNone/>
                      </a:pPr>
                      <a:r>
                        <a:rPr lang="en-GB" sz="1500" b="1" i="0" u="none" strike="noStrike">
                          <a:solidFill>
                            <a:srgbClr val="000000"/>
                          </a:solidFill>
                          <a:effectLst/>
                          <a:latin typeface="+mn-lt"/>
                        </a:rPr>
                        <a:t>General Medical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l" fontAlgn="t">
                        <a:buFont typeface="Arial" panose="020B0604020202020204" pitchFamily="34" charset="0"/>
                        <a:buNone/>
                      </a:pPr>
                      <a:r>
                        <a:rPr lang="en-GB" sz="1500" b="1" i="0" u="none" strike="noStrike" dirty="0">
                          <a:solidFill>
                            <a:srgbClr val="000000"/>
                          </a:solidFill>
                          <a:effectLst/>
                          <a:latin typeface="+mn-lt"/>
                        </a:rPr>
                        <a:t>Implementation of Contract Reform for GMS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n-lt"/>
                          <a:ea typeface="+mn-ea"/>
                          <a:cs typeface="+mn-cs"/>
                        </a:rPr>
                        <a:t>Mar 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5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b">
                        <a:buNone/>
                      </a:pPr>
                      <a:r>
                        <a:rPr lang="en-GB" sz="1500" b="0" i="0" u="none" strike="noStrike" dirty="0">
                          <a:solidFill>
                            <a:srgbClr val="000000"/>
                          </a:solidFill>
                          <a:effectLst/>
                          <a:latin typeface="+mn-lt"/>
                        </a:rPr>
                        <a:t>Contract reform changes successfully implemented in accordance with directions.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Implement workforce fund. Obtain decision on the commissioning of the 0.5 most at risk DSS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Prepare for implementation of the Change fund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Prepare for implementation of the Directed Supplementary Service for Collaboration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
                        <a:buFont typeface="Arial" panose="020B0604020202020204" pitchFamily="34" charset="0"/>
                        <a:buNone/>
                      </a:pPr>
                      <a:r>
                        <a:rPr lang="en-GB" sz="1500" b="0" i="0" u="none" strike="noStrike" dirty="0">
                          <a:solidFill>
                            <a:srgbClr val="000000"/>
                          </a:solidFill>
                          <a:effectLst/>
                          <a:latin typeface="+mn-lt"/>
                        </a:rPr>
                        <a:t>Commence implementation of the DCSS.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25936052"/>
                  </a:ext>
                </a:extLst>
              </a:tr>
              <a:tr h="1788488">
                <a:tc vMerge="1">
                  <a:txBody>
                    <a:bodyPr/>
                    <a:lstStyle/>
                    <a:p>
                      <a:pPr algn="ctr" rtl="0" fontAlgn="ctr">
                        <a:buNone/>
                      </a:pPr>
                      <a:endParaRPr lang="en-GB" sz="1600" b="0" i="1" u="none" strike="noStrike" dirty="0">
                        <a:solidFill>
                          <a:srgbClr val="000000"/>
                        </a:solidFill>
                        <a:effectLst/>
                        <a:latin typeface="+mn-lt"/>
                      </a:endParaRPr>
                    </a:p>
                  </a:txBody>
                  <a:tcPr marL="6350" marR="6350" marT="6350" marB="0" vert="vert27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rtl="0" fontAlgn="t">
                        <a:buNone/>
                      </a:pPr>
                      <a:r>
                        <a:rPr lang="en-GB" sz="1500" b="1" i="0" u="none" strike="noStrike">
                          <a:solidFill>
                            <a:srgbClr val="000000"/>
                          </a:solidFill>
                          <a:effectLst/>
                          <a:latin typeface="+mn-lt"/>
                        </a:rPr>
                        <a:t>Community Optometry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0" indent="0" algn="l" fontAlgn="t">
                        <a:buFont typeface="Arial" panose="020B0604020202020204" pitchFamily="34" charset="0"/>
                        <a:buNone/>
                      </a:pPr>
                      <a:r>
                        <a:rPr lang="en-GB" sz="1500" b="1" i="0" u="none" strike="noStrike" dirty="0">
                          <a:solidFill>
                            <a:srgbClr val="000000"/>
                          </a:solidFill>
                          <a:effectLst/>
                          <a:latin typeface="+mn-lt"/>
                        </a:rPr>
                        <a:t>Continued implementation of Optometry Contract Reform and increase capacity and coverage for WGOS Levels 4 &amp; 5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500" b="0" i="0" u="none" strike="noStrike" kern="1200" cap="none" spc="0" normalizeH="0" baseline="0" noProof="0" dirty="0">
                          <a:ln>
                            <a:noFill/>
                          </a:ln>
                          <a:solidFill>
                            <a:srgbClr val="000000"/>
                          </a:solidFill>
                          <a:effectLst/>
                          <a:uLnTx/>
                          <a:uFillTx/>
                          <a:latin typeface="+mn-lt"/>
                          <a:ea typeface="+mn-ea"/>
                          <a:cs typeface="+mn-cs"/>
                        </a:rPr>
                        <a:t>Mar 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5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r>
                        <a:rPr lang="en-GB" sz="1500" b="0" i="0" u="none" strike="noStrike" dirty="0">
                          <a:solidFill>
                            <a:srgbClr val="000000"/>
                          </a:solidFill>
                          <a:effectLst/>
                          <a:latin typeface="+mn-lt"/>
                        </a:rPr>
                        <a:t>Increase the number of opticians providing WGOS 4 and 5 especially in the clusters of low provision as set out in the eye care report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5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Review of community optometry budget for capacity to extend services further</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5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Rollout of HCQ pathway / Encourage uptake of WGOS 4 and 5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Rollout of HCQ pathway / Encourage uptake of WGOS 4 and 5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500" b="0" i="0" u="none" strike="noStrike" dirty="0">
                          <a:solidFill>
                            <a:srgbClr val="000000"/>
                          </a:solidFill>
                          <a:effectLst/>
                          <a:latin typeface="+mn-lt"/>
                        </a:rPr>
                        <a:t>Rollout of HCQ pathway / Encourage uptake of WGOS 4 and 5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5296753"/>
                  </a:ext>
                </a:extLst>
              </a:tr>
            </a:tbl>
          </a:graphicData>
        </a:graphic>
      </p:graphicFrame>
    </p:spTree>
    <p:extLst>
      <p:ext uri="{BB962C8B-B14F-4D97-AF65-F5344CB8AC3E}">
        <p14:creationId xmlns:p14="http://schemas.microsoft.com/office/powerpoint/2010/main" val="24780399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7AE00-9273-AA00-4B6E-8C2C9A1E4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B4D2A3-3081-23BE-F45B-DC0E87996E66}"/>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Primary Care and Community System Reporting– Off Track Delivery in Q1</a:t>
            </a: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4D4EAA65-D4B5-A268-1B2D-FDFE2DFF85DE}"/>
              </a:ext>
            </a:extLst>
          </p:cNvPr>
          <p:cNvGraphicFramePr>
            <a:graphicFrameLocks noGrp="1"/>
          </p:cNvGraphicFramePr>
          <p:nvPr>
            <p:ph idx="1"/>
            <p:extLst>
              <p:ext uri="{D42A27DB-BD31-4B8C-83A1-F6EECF244321}">
                <p14:modId xmlns:p14="http://schemas.microsoft.com/office/powerpoint/2010/main" val="422832127"/>
              </p:ext>
            </p:extLst>
          </p:nvPr>
        </p:nvGraphicFramePr>
        <p:xfrm>
          <a:off x="266703" y="1875437"/>
          <a:ext cx="19692057" cy="3394761"/>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83123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rtl="0" fontAlgn="t">
                        <a:buNone/>
                      </a:pPr>
                      <a:r>
                        <a:rPr lang="en-GB" sz="1600" b="1" i="0" u="none" strike="noStrike" kern="1200" dirty="0">
                          <a:solidFill>
                            <a:srgbClr val="000000"/>
                          </a:solidFill>
                          <a:effectLst/>
                          <a:latin typeface="Arial" panose="020B0604020202020204"/>
                          <a:ea typeface="+mn-ea"/>
                          <a:cs typeface="+mn-cs"/>
                        </a:rPr>
                        <a:t>Digital Transformation in Primary Care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kern="1200" dirty="0">
                          <a:solidFill>
                            <a:srgbClr val="000000"/>
                          </a:solidFill>
                          <a:effectLst/>
                          <a:latin typeface="Arial" panose="020B0604020202020204"/>
                          <a:ea typeface="+mn-ea"/>
                          <a:cs typeface="+mn-cs"/>
                        </a:rPr>
                        <a:t>Support the development of a business case to enable SBUHB to Procure Electronic Patient Record for Community Health Teams</a:t>
                      </a:r>
                    </a:p>
                    <a:p>
                      <a:pPr marL="0" marR="0" lvl="0" indent="0" algn="l"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500" b="0" i="0" u="none" strike="noStrike" kern="1200" dirty="0">
                          <a:solidFill>
                            <a:srgbClr val="000000"/>
                          </a:solidFill>
                          <a:effectLst/>
                          <a:latin typeface="Arial" panose="020B0604020202020204"/>
                          <a:ea typeface="+mn-ea"/>
                          <a:cs typeface="+mn-cs"/>
                        </a:rPr>
                        <a:t>Discovery workshop  agree scope and identify requirements</a:t>
                      </a:r>
                    </a:p>
                    <a:p>
                      <a:pPr marL="0" indent="0" algn="l">
                        <a:lnSpc>
                          <a:spcPct val="115000"/>
                        </a:lnSpc>
                        <a:spcAft>
                          <a:spcPts val="800"/>
                        </a:spcAft>
                        <a:buFont typeface="Arial" panose="020B0604020202020204" pitchFamily="34" charset="0"/>
                        <a:buNone/>
                      </a:pPr>
                      <a:endParaRPr lang="en-GB" sz="1500" b="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500" dirty="0">
                          <a:latin typeface="Arial" panose="020B0604020202020204" pitchFamily="34" charset="0"/>
                          <a:cs typeface="Arial" panose="020B0604020202020204" pitchFamily="34" charset="0"/>
                        </a:rPr>
                        <a:t>Workshop delayed</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500" kern="1200" dirty="0">
                          <a:solidFill>
                            <a:schemeClr val="dk1"/>
                          </a:solidFill>
                          <a:effectLst/>
                          <a:latin typeface="Arial" panose="020B0604020202020204" pitchFamily="34" charset="0"/>
                          <a:ea typeface="+mn-ea"/>
                          <a:cs typeface="Arial" panose="020B0604020202020204" pitchFamily="34" charset="0"/>
                        </a:rPr>
                        <a:t>Workshop arranged for Q2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dirty="0">
                          <a:solidFill>
                            <a:schemeClr val="tx1"/>
                          </a:solidFill>
                          <a:latin typeface="+mn-lt"/>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dirty="0">
                          <a:solidFill>
                            <a:schemeClr val="tx1"/>
                          </a:solidFill>
                          <a:latin typeface="+mn-lt"/>
                        </a:rPr>
                        <a:t>Agree revised milestone (noting this is Digital, MHLH and PCT delivery action)</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r h="466817">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359147"/>
                  </a:ext>
                </a:extLst>
              </a:tr>
            </a:tbl>
          </a:graphicData>
        </a:graphic>
      </p:graphicFrame>
      <p:sp>
        <p:nvSpPr>
          <p:cNvPr id="6" name="TextBox 5">
            <a:extLst>
              <a:ext uri="{FF2B5EF4-FFF2-40B4-BE49-F238E27FC236}">
                <a16:creationId xmlns:a16="http://schemas.microsoft.com/office/drawing/2014/main" id="{45B175D8-627E-0AE5-D93F-998E130C77BD}"/>
              </a:ext>
            </a:extLst>
          </p:cNvPr>
          <p:cNvSpPr txBox="1"/>
          <p:nvPr/>
        </p:nvSpPr>
        <p:spPr>
          <a:xfrm>
            <a:off x="211595" y="1313647"/>
            <a:ext cx="3238473" cy="369460"/>
          </a:xfrm>
          <a:prstGeom prst="rect">
            <a:avLst/>
          </a:prstGeom>
          <a:noFill/>
        </p:spPr>
        <p:txBody>
          <a:bodyPr wrap="square" rtlCol="0">
            <a:spAutoFit/>
          </a:bodyPr>
          <a:lstStyle/>
          <a:p>
            <a:pPr defTabSz="914413">
              <a:defRPr/>
            </a:pPr>
            <a:r>
              <a:rPr lang="en-GB" sz="1801" b="1" dirty="0">
                <a:solidFill>
                  <a:prstClr val="black"/>
                </a:solidFill>
                <a:latin typeface="Aptos" panose="02110004020202020204"/>
              </a:rPr>
              <a:t>Milestones</a:t>
            </a:r>
          </a:p>
        </p:txBody>
      </p:sp>
      <p:sp>
        <p:nvSpPr>
          <p:cNvPr id="8" name="TextBox 7">
            <a:extLst>
              <a:ext uri="{FF2B5EF4-FFF2-40B4-BE49-F238E27FC236}">
                <a16:creationId xmlns:a16="http://schemas.microsoft.com/office/drawing/2014/main" id="{FDADDAE0-6DA7-CE43-3C0F-1BDF41533ABB}"/>
              </a:ext>
            </a:extLst>
          </p:cNvPr>
          <p:cNvSpPr txBox="1"/>
          <p:nvPr/>
        </p:nvSpPr>
        <p:spPr>
          <a:xfrm>
            <a:off x="266705" y="6371580"/>
            <a:ext cx="3238473" cy="369460"/>
          </a:xfrm>
          <a:prstGeom prst="rect">
            <a:avLst/>
          </a:prstGeom>
          <a:noFill/>
        </p:spPr>
        <p:txBody>
          <a:bodyPr wrap="square" rtlCol="0">
            <a:spAutoFit/>
          </a:bodyPr>
          <a:lstStyle/>
          <a:p>
            <a:pPr defTabSz="914413">
              <a:defRPr/>
            </a:pPr>
            <a:r>
              <a:rPr lang="en-GB" sz="1801" b="1" dirty="0">
                <a:solidFill>
                  <a:prstClr val="black"/>
                </a:solidFill>
                <a:latin typeface="Aptos" panose="02110004020202020204"/>
              </a:rPr>
              <a:t>Outcomes</a:t>
            </a:r>
          </a:p>
        </p:txBody>
      </p:sp>
      <p:graphicFrame>
        <p:nvGraphicFramePr>
          <p:cNvPr id="9" name="Content Placeholder 4">
            <a:extLst>
              <a:ext uri="{FF2B5EF4-FFF2-40B4-BE49-F238E27FC236}">
                <a16:creationId xmlns:a16="http://schemas.microsoft.com/office/drawing/2014/main" id="{DF2D9DA4-A53E-0731-3541-075013B15775}"/>
              </a:ext>
            </a:extLst>
          </p:cNvPr>
          <p:cNvGraphicFramePr>
            <a:graphicFrameLocks/>
          </p:cNvGraphicFramePr>
          <p:nvPr/>
        </p:nvGraphicFramePr>
        <p:xfrm>
          <a:off x="266705" y="6969277"/>
          <a:ext cx="19692057" cy="1745756"/>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59407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dirty="0">
                          <a:latin typeface="+mn-lt"/>
                        </a:rPr>
                        <a:t>Q1 Outcome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dirty="0">
                          <a:latin typeface="+mn-lt"/>
                        </a:rPr>
                        <a:t>Decision for IPPR meeting, e.g. Issues to escalate, </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575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kern="0" dirty="0">
                          <a:solidFill>
                            <a:srgbClr val="000000"/>
                          </a:solidFill>
                          <a:latin typeface="+mn-lt"/>
                        </a:rPr>
                        <a:t>See above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85750" indent="-285750" algn="l">
                        <a:lnSpc>
                          <a:spcPct val="115000"/>
                        </a:lnSpc>
                        <a:spcAft>
                          <a:spcPts val="800"/>
                        </a:spcAft>
                        <a:buFont typeface="Arial" panose="020B0604020202020204" pitchFamily="34" charset="0"/>
                        <a:buChar char="•"/>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GB" sz="16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r h="575840">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600" b="1" kern="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endParaRPr lang="en-GB" sz="16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600" b="0" kern="100" dirty="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600" dirty="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600" dirty="0">
                        <a:solidFill>
                          <a:schemeClr val="tx1"/>
                        </a:solidFill>
                        <a:latin typeface="+mn-lt"/>
                      </a:endParaRP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7740808"/>
                  </a:ext>
                </a:extLst>
              </a:tr>
            </a:tbl>
          </a:graphicData>
        </a:graphic>
      </p:graphicFrame>
    </p:spTree>
    <p:extLst>
      <p:ext uri="{BB962C8B-B14F-4D97-AF65-F5344CB8AC3E}">
        <p14:creationId xmlns:p14="http://schemas.microsoft.com/office/powerpoint/2010/main" val="27973018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AFBF7-842E-B623-63B5-C2B2D099B625}"/>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86185C85-28C5-0A4C-A5E6-CC1A6B99F1AA}"/>
              </a:ext>
            </a:extLst>
          </p:cNvPr>
          <p:cNvPicPr>
            <a:picLocks noChangeAspect="1"/>
          </p:cNvPicPr>
          <p:nvPr/>
        </p:nvPicPr>
        <p:blipFill>
          <a:blip r:embed="rId3">
            <a:alphaModFix amt="20000"/>
            <a:lum bright="40000" contrast="-40000"/>
          </a:blip>
          <a:srcRect l="39228" t="58256" r="-2"/>
          <a:stretch/>
        </p:blipFill>
        <p:spPr>
          <a:xfrm rot="10800000">
            <a:off x="7057875" y="5070816"/>
            <a:ext cx="11162761" cy="6259433"/>
          </a:xfrm>
          <a:prstGeom prst="rect">
            <a:avLst/>
          </a:prstGeom>
        </p:spPr>
      </p:pic>
      <p:sp>
        <p:nvSpPr>
          <p:cNvPr id="7" name="Rectangle 1">
            <a:extLst>
              <a:ext uri="{FF2B5EF4-FFF2-40B4-BE49-F238E27FC236}">
                <a16:creationId xmlns:a16="http://schemas.microsoft.com/office/drawing/2014/main" id="{EFC93850-DB88-5239-554B-4C6A1C3EF929}"/>
              </a:ext>
            </a:extLst>
          </p:cNvPr>
          <p:cNvSpPr>
            <a:spLocks noChangeArrowheads="1"/>
          </p:cNvSpPr>
          <p:nvPr/>
        </p:nvSpPr>
        <p:spPr bwMode="auto">
          <a:xfrm>
            <a:off x="12195827" y="2118097"/>
            <a:ext cx="201099"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5" tIns="49774" rIns="99545" bIns="49774" numCol="1" anchor="ctr" anchorCtr="0" compatLnSpc="1">
            <a:prstTxWarp prst="textNoShape">
              <a:avLst/>
            </a:prstTxWarp>
            <a:spAutoFit/>
          </a:bodyPr>
          <a:lstStyle/>
          <a:p>
            <a:pPr defTabSz="497743">
              <a:defRPr/>
            </a:pPr>
            <a:endParaRPr lang="en-GB" sz="1961" dirty="0">
              <a:solidFill>
                <a:prstClr val="black"/>
              </a:solidFill>
              <a:latin typeface="Aptos" panose="02110004020202020204"/>
            </a:endParaRPr>
          </a:p>
        </p:txBody>
      </p:sp>
      <p:sp>
        <p:nvSpPr>
          <p:cNvPr id="3" name="Title 11">
            <a:extLst>
              <a:ext uri="{FF2B5EF4-FFF2-40B4-BE49-F238E27FC236}">
                <a16:creationId xmlns:a16="http://schemas.microsoft.com/office/drawing/2014/main" id="{74B5CD6B-F880-2FF6-6EE7-15B8B0784AEB}"/>
              </a:ext>
            </a:extLst>
          </p:cNvPr>
          <p:cNvSpPr txBox="1">
            <a:spLocks/>
          </p:cNvSpPr>
          <p:nvPr/>
        </p:nvSpPr>
        <p:spPr>
          <a:xfrm>
            <a:off x="2453133" y="648890"/>
            <a:ext cx="15524441" cy="537484"/>
          </a:xfrm>
          <a:prstGeom prst="rect">
            <a:avLst/>
          </a:prstGeom>
          <a:noFill/>
        </p:spPr>
        <p:txBody>
          <a:bodyPr vert="horz" wrap="square" lIns="122516" tIns="61260" rIns="122516" bIns="61260" rtlCol="0" anchor="ctr">
            <a:spAutoFit/>
          </a:bodyPr>
          <a:lstStyle>
            <a:lvl1pPr algn="l" defTabSz="557190" rtl="0" eaLnBrk="1" latinLnBrk="0" hangingPunct="1">
              <a:lnSpc>
                <a:spcPct val="90000"/>
              </a:lnSpc>
              <a:spcBef>
                <a:spcPct val="0"/>
              </a:spcBef>
              <a:buNone/>
              <a:defRPr sz="2681" kern="1200">
                <a:solidFill>
                  <a:schemeClr val="tx1"/>
                </a:solidFill>
                <a:latin typeface="+mj-lt"/>
                <a:ea typeface="+mj-ea"/>
                <a:cs typeface="+mj-cs"/>
              </a:defRPr>
            </a:lvl1pPr>
          </a:lstStyle>
          <a:p>
            <a:pPr algn="just" defTabSz="746587" fontAlgn="base"/>
            <a:r>
              <a:rPr lang="en-GB" sz="2968" b="1" dirty="0">
                <a:solidFill>
                  <a:srgbClr val="834AAD"/>
                </a:solidFill>
                <a:latin typeface="Aptos Black"/>
              </a:rPr>
              <a:t>POPULATION HEALTH AND PREVENTION OVERVIEW</a:t>
            </a:r>
          </a:p>
        </p:txBody>
      </p:sp>
      <p:graphicFrame>
        <p:nvGraphicFramePr>
          <p:cNvPr id="4" name="Table 3">
            <a:extLst>
              <a:ext uri="{FF2B5EF4-FFF2-40B4-BE49-F238E27FC236}">
                <a16:creationId xmlns:a16="http://schemas.microsoft.com/office/drawing/2014/main" id="{41EB2536-323E-9167-FF61-CEEDBC874CBD}"/>
              </a:ext>
            </a:extLst>
          </p:cNvPr>
          <p:cNvGraphicFramePr>
            <a:graphicFrameLocks noGrp="1"/>
          </p:cNvGraphicFramePr>
          <p:nvPr/>
        </p:nvGraphicFramePr>
        <p:xfrm>
          <a:off x="2445278" y="1769198"/>
          <a:ext cx="8700502" cy="8522088"/>
        </p:xfrm>
        <a:graphic>
          <a:graphicData uri="http://schemas.openxmlformats.org/drawingml/2006/table">
            <a:tbl>
              <a:tblPr firstRow="1" bandRow="1">
                <a:tableStyleId>{5C22544A-7EE6-4342-B048-85BDC9FD1C3A}</a:tableStyleId>
              </a:tblPr>
              <a:tblGrid>
                <a:gridCol w="653027">
                  <a:extLst>
                    <a:ext uri="{9D8B030D-6E8A-4147-A177-3AD203B41FA5}">
                      <a16:colId xmlns:a16="http://schemas.microsoft.com/office/drawing/2014/main" val="2636402507"/>
                    </a:ext>
                  </a:extLst>
                </a:gridCol>
                <a:gridCol w="8047475">
                  <a:extLst>
                    <a:ext uri="{9D8B030D-6E8A-4147-A177-3AD203B41FA5}">
                      <a16:colId xmlns:a16="http://schemas.microsoft.com/office/drawing/2014/main" val="2819610721"/>
                    </a:ext>
                  </a:extLst>
                </a:gridCol>
              </a:tblGrid>
              <a:tr h="404345">
                <a:tc gridSpan="2">
                  <a:txBody>
                    <a:bodyPr/>
                    <a:lstStyle/>
                    <a:p>
                      <a:r>
                        <a:rPr lang="en-GB" sz="2000" dirty="0"/>
                        <a:t>Key Schemes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4103829784"/>
                  </a:ext>
                </a:extLst>
              </a:tr>
              <a:tr h="2537925">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800" b="0" i="0" u="none" strike="noStrike" baseline="0" noProof="0" dirty="0">
                          <a:solidFill>
                            <a:schemeClr val="tx1"/>
                          </a:solidFill>
                          <a:latin typeface="+mn-lt"/>
                        </a:rPr>
                        <a:t>PH_B_01</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baseline="0" noProof="0" dirty="0">
                          <a:solidFill>
                            <a:schemeClr val="tx1"/>
                          </a:solidFill>
                          <a:latin typeface="+mn-lt"/>
                        </a:rPr>
                        <a:t>Healthy Weight/ Obesity Services</a:t>
                      </a:r>
                      <a:endParaRPr lang="en-GB" sz="20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Building sustainable weight management services to meet present and future need.</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kern="100" baseline="0" noProof="0" dirty="0">
                          <a:solidFill>
                            <a:schemeClr val="tx1"/>
                          </a:solidFill>
                          <a:effectLst/>
                          <a:latin typeface="Aptos" panose="020B0004020202020204" pitchFamily="34" charset="0"/>
                          <a:cs typeface="Times New Roman" panose="02020603050405020304" pitchFamily="18" charset="0"/>
                        </a:rPr>
                        <a:t>Building opportunities for healthy weight and wellbeing in pregnancy to improve maternal and neonatal outcomes</a:t>
                      </a:r>
                      <a:endParaRPr lang="en-GB" sz="20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baseline="0" noProof="0" dirty="0">
                          <a:solidFill>
                            <a:schemeClr val="tx1"/>
                          </a:solidFill>
                          <a:latin typeface="+mn-lt"/>
                        </a:rPr>
                        <a:t>Prioritisation of GLP-1 provision and Level 3 service wrap around support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System‑Wide Collaboration to support healthier behaviours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44632855"/>
                  </a:ext>
                </a:extLst>
              </a:tr>
              <a:tr h="709141">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noProof="0" dirty="0">
                          <a:solidFill>
                            <a:schemeClr val="tx1"/>
                          </a:solidFill>
                          <a:latin typeface="+mn-lt"/>
                        </a:rPr>
                        <a:t>PH_B_02</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i="0" u="none" strike="noStrike" noProof="0" dirty="0">
                          <a:solidFill>
                            <a:schemeClr val="tx1"/>
                          </a:solidFill>
                          <a:latin typeface="+mn-lt"/>
                        </a:rPr>
                        <a:t>Tobacco Control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Building sustainable services to meet present and future need.</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46559074"/>
                  </a:ext>
                </a:extLst>
              </a:tr>
              <a:tr h="3452318">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800" b="0" i="0" u="none" strike="noStrike" baseline="0" noProof="0" dirty="0">
                          <a:solidFill>
                            <a:schemeClr val="tx1"/>
                          </a:solidFill>
                          <a:latin typeface="+mn-lt"/>
                        </a:rPr>
                        <a:t>PH_B_03</a:t>
                      </a:r>
                    </a:p>
                  </a:txBody>
                  <a:tcPr marL="122516" marR="122516" marT="61260" marB="612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noProof="0" dirty="0">
                          <a:solidFill>
                            <a:schemeClr val="tx1"/>
                          </a:solidFill>
                          <a:latin typeface="+mn-lt"/>
                        </a:rPr>
                        <a:t>Diabetes Programme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0" u="none" strike="noStrike" noProof="0" dirty="0">
                          <a:solidFill>
                            <a:schemeClr val="tx1"/>
                          </a:solidFill>
                          <a:latin typeface="+mn-lt"/>
                        </a:rPr>
                        <a:t>Tackling Diabetes Together programme – reducing inequity in most deprived communities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effectLst/>
                          <a:latin typeface="+mn-lt"/>
                          <a:ea typeface="+mn-ea"/>
                          <a:cs typeface="+mn-cs"/>
                        </a:rPr>
                        <a:t>Review resource allocation within the diabetes pathway (primary to secondary care) by adopting the STAR (socio-technical allocation of resource) methodology</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00" dirty="0">
                          <a:effectLst/>
                          <a:latin typeface="Aptos" panose="020B0004020202020204" pitchFamily="34" charset="0"/>
                          <a:ea typeface="Aptos" panose="020B0004020202020204" pitchFamily="34" charset="0"/>
                          <a:cs typeface="Times New Roman" panose="02020603050405020304" pitchFamily="18" charset="0"/>
                        </a:rPr>
                        <a:t>Prevention of Type 2 diabetes onset and remission - </a:t>
                      </a:r>
                      <a:r>
                        <a:rPr lang="en-GB" sz="2000" kern="100" dirty="0">
                          <a:solidFill>
                            <a:schemeClr val="tx1"/>
                          </a:solidFill>
                          <a:effectLst/>
                          <a:ea typeface="Aptos" panose="020B0004020202020204" pitchFamily="34" charset="0"/>
                          <a:cs typeface="Arial" panose="020B0604020202020204" pitchFamily="34" charset="0"/>
                        </a:rPr>
                        <a:t>Structured education programmes to enable improved self-management of diabetes</a:t>
                      </a:r>
                      <a:endParaRPr lang="en-GB" sz="2000" b="0" kern="100" dirty="0">
                        <a:effectLst/>
                        <a:latin typeface="Aptos" panose="020B0004020202020204" pitchFamily="34" charset="0"/>
                        <a:ea typeface="Aptos" panose="020B0004020202020204" pitchFamily="34" charset="0"/>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kern="100" dirty="0">
                          <a:effectLst/>
                          <a:latin typeface="Aptos" panose="020B0004020202020204" pitchFamily="34" charset="0"/>
                          <a:ea typeface="Aptos" panose="020B0004020202020204" pitchFamily="34" charset="0"/>
                          <a:cs typeface="Times New Roman" panose="02020603050405020304" pitchFamily="18" charset="0"/>
                        </a:rPr>
                        <a:t>Community diabetes model redesign</a:t>
                      </a:r>
                    </a:p>
                    <a:p>
                      <a:pPr marL="265113" marR="0" lvl="1"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265113" algn="l"/>
                        </a:tabLst>
                        <a:defRPr/>
                      </a:pPr>
                      <a:r>
                        <a:rPr lang="en-GB" sz="2000" kern="1200" dirty="0">
                          <a:solidFill>
                            <a:schemeClr val="tx1"/>
                          </a:solidFill>
                          <a:effectLst/>
                          <a:latin typeface="+mn-lt"/>
                          <a:ea typeface="+mn-ea"/>
                          <a:cs typeface="+mn-cs"/>
                        </a:rPr>
                        <a:t>Expand hybrid closed loop approach for  Type 1 diabetics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56000838"/>
                  </a:ext>
                </a:extLst>
              </a:tr>
              <a:tr h="101394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00" dirty="0">
                          <a:solidFill>
                            <a:schemeClr val="tx1"/>
                          </a:solidFill>
                          <a:effectLst/>
                          <a:latin typeface="+mn-lt"/>
                          <a:ea typeface="Aptos" panose="020B0004020202020204" pitchFamily="34" charset="0"/>
                          <a:cs typeface="Times New Roman"/>
                        </a:rPr>
                        <a:t>PH_C_01</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a:rPr>
                        <a:t>Vaccinations and Screening</a:t>
                      </a:r>
                      <a:endParaRPr lang="en-GB" sz="2000" b="0" kern="100" dirty="0">
                        <a:solidFill>
                          <a:schemeClr val="tx1"/>
                        </a:solidFill>
                        <a:effectLst/>
                        <a:latin typeface="+mn-lt"/>
                        <a:ea typeface="Aptos" panose="020B0004020202020204" pitchFamily="34" charset="0"/>
                        <a:cs typeface="Times New Roman"/>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Increase uptake and decrease inequity in Vaccinations and Screening </a:t>
                      </a:r>
                      <a:endParaRPr lang="en-GB" sz="2000" b="0" kern="100" dirty="0">
                        <a:solidFill>
                          <a:schemeClr val="tx1"/>
                        </a:solidFill>
                        <a:effectLst/>
                        <a:latin typeface="+mn-lt"/>
                        <a:ea typeface="Aptos" panose="020B0004020202020204" pitchFamily="34" charset="0"/>
                        <a:cs typeface="Times New Roman"/>
                      </a:endParaRP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26907062"/>
                  </a:ext>
                </a:extLst>
              </a:tr>
              <a:tr h="4043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00" dirty="0">
                          <a:solidFill>
                            <a:schemeClr val="tx1"/>
                          </a:solidFill>
                          <a:effectLst/>
                          <a:latin typeface="+mn-lt"/>
                          <a:ea typeface="Aptos" panose="020B0004020202020204" pitchFamily="34" charset="0"/>
                          <a:cs typeface="Times New Roman"/>
                        </a:rPr>
                        <a:t>PH_C_02</a:t>
                      </a:r>
                    </a:p>
                  </a:txBody>
                  <a:tcPr marL="122516" marR="122516" marT="61260" marB="612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kern="100" dirty="0">
                          <a:solidFill>
                            <a:schemeClr val="tx1"/>
                          </a:solidFill>
                          <a:effectLst/>
                          <a:latin typeface="+mn-lt"/>
                          <a:ea typeface="Aptos" panose="020B0004020202020204" pitchFamily="34" charset="0"/>
                          <a:cs typeface="Times New Roman"/>
                        </a:rPr>
                        <a:t>Healthy Child Wales Programme</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17607259"/>
                  </a:ext>
                </a:extLst>
              </a:tr>
            </a:tbl>
          </a:graphicData>
        </a:graphic>
      </p:graphicFrame>
      <p:graphicFrame>
        <p:nvGraphicFramePr>
          <p:cNvPr id="6" name="Table 5">
            <a:extLst>
              <a:ext uri="{FF2B5EF4-FFF2-40B4-BE49-F238E27FC236}">
                <a16:creationId xmlns:a16="http://schemas.microsoft.com/office/drawing/2014/main" id="{2F07F5EC-F268-12E9-DA5F-978179A6D96B}"/>
              </a:ext>
            </a:extLst>
          </p:cNvPr>
          <p:cNvGraphicFramePr>
            <a:graphicFrameLocks noGrp="1"/>
          </p:cNvGraphicFramePr>
          <p:nvPr/>
        </p:nvGraphicFramePr>
        <p:xfrm>
          <a:off x="11242138" y="1738851"/>
          <a:ext cx="6411544" cy="1723096"/>
        </p:xfrm>
        <a:graphic>
          <a:graphicData uri="http://schemas.openxmlformats.org/drawingml/2006/table">
            <a:tbl>
              <a:tblPr firstRow="1" bandRow="1">
                <a:tableStyleId>{5C22544A-7EE6-4342-B048-85BDC9FD1C3A}</a:tableStyleId>
              </a:tblPr>
              <a:tblGrid>
                <a:gridCol w="6411544">
                  <a:extLst>
                    <a:ext uri="{9D8B030D-6E8A-4147-A177-3AD203B41FA5}">
                      <a16:colId xmlns:a16="http://schemas.microsoft.com/office/drawing/2014/main" val="3102565009"/>
                    </a:ext>
                  </a:extLst>
                </a:gridCol>
              </a:tblGrid>
              <a:tr h="404345">
                <a:tc>
                  <a:txBody>
                    <a:bodyPr/>
                    <a:lstStyle/>
                    <a:p>
                      <a:r>
                        <a:rPr lang="en-GB" sz="2000" b="1" dirty="0">
                          <a:solidFill>
                            <a:schemeClr val="bg1"/>
                          </a:solidFill>
                        </a:rPr>
                        <a:t>Financial Impact</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654074879"/>
                  </a:ext>
                </a:extLst>
              </a:tr>
              <a:tr h="1318737">
                <a:tc>
                  <a:txBody>
                    <a:bodyPr/>
                    <a:lstStyle/>
                    <a:p>
                      <a:pPr marL="171450" indent="-171450">
                        <a:buFont typeface="Arial" panose="020B0604020202020204" pitchFamily="34" charset="0"/>
                        <a:buChar char="•"/>
                      </a:pPr>
                      <a:r>
                        <a:rPr lang="en-GB" sz="2000" b="0" dirty="0">
                          <a:solidFill>
                            <a:schemeClr val="tx1"/>
                          </a:solidFill>
                        </a:rPr>
                        <a:t>Prevention and Early Years funding allocation for WG priorities tobacco control and healthy weight services</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dirty="0">
                          <a:solidFill>
                            <a:schemeClr val="tx1"/>
                          </a:solidFill>
                        </a:rPr>
                        <a:t>Diabetes: </a:t>
                      </a:r>
                      <a:r>
                        <a:rPr lang="en-GB" sz="2000" b="0" kern="1200" dirty="0">
                          <a:solidFill>
                            <a:schemeClr val="tx1"/>
                          </a:solidFill>
                          <a:effectLst/>
                          <a:latin typeface="+mn-lt"/>
                          <a:ea typeface="+mn-ea"/>
                          <a:cs typeface="+mn-cs"/>
                        </a:rPr>
                        <a:t>Expected to deliver within existing resources or re-allocation of resources</a:t>
                      </a:r>
                      <a:endParaRPr lang="en-GB" sz="2000" b="0" dirty="0">
                        <a:solidFill>
                          <a:schemeClr val="tx1"/>
                        </a:solidFill>
                      </a:endParaRP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730377424"/>
                  </a:ext>
                </a:extLst>
              </a:tr>
            </a:tbl>
          </a:graphicData>
        </a:graphic>
      </p:graphicFrame>
      <p:graphicFrame>
        <p:nvGraphicFramePr>
          <p:cNvPr id="8" name="Table 7">
            <a:extLst>
              <a:ext uri="{FF2B5EF4-FFF2-40B4-BE49-F238E27FC236}">
                <a16:creationId xmlns:a16="http://schemas.microsoft.com/office/drawing/2014/main" id="{3684700D-4AD6-BE3B-151A-0AF4C05AC4D6}"/>
              </a:ext>
            </a:extLst>
          </p:cNvPr>
          <p:cNvGraphicFramePr>
            <a:graphicFrameLocks noGrp="1"/>
          </p:cNvGraphicFramePr>
          <p:nvPr>
            <p:extLst>
              <p:ext uri="{D42A27DB-BD31-4B8C-83A1-F6EECF244321}">
                <p14:modId xmlns:p14="http://schemas.microsoft.com/office/powerpoint/2010/main" val="2048962123"/>
              </p:ext>
            </p:extLst>
          </p:nvPr>
        </p:nvGraphicFramePr>
        <p:xfrm>
          <a:off x="11207122" y="3455388"/>
          <a:ext cx="6385218" cy="5368384"/>
        </p:xfrm>
        <a:graphic>
          <a:graphicData uri="http://schemas.openxmlformats.org/drawingml/2006/table">
            <a:tbl>
              <a:tblPr firstRow="1" bandRow="1">
                <a:tableStyleId>{5C22544A-7EE6-4342-B048-85BDC9FD1C3A}</a:tableStyleId>
              </a:tblPr>
              <a:tblGrid>
                <a:gridCol w="4725117">
                  <a:extLst>
                    <a:ext uri="{9D8B030D-6E8A-4147-A177-3AD203B41FA5}">
                      <a16:colId xmlns:a16="http://schemas.microsoft.com/office/drawing/2014/main" val="2033698406"/>
                    </a:ext>
                  </a:extLst>
                </a:gridCol>
                <a:gridCol w="1660101">
                  <a:extLst>
                    <a:ext uri="{9D8B030D-6E8A-4147-A177-3AD203B41FA5}">
                      <a16:colId xmlns:a16="http://schemas.microsoft.com/office/drawing/2014/main" val="2088640319"/>
                    </a:ext>
                  </a:extLst>
                </a:gridCol>
              </a:tblGrid>
              <a:tr h="709141">
                <a:tc>
                  <a:txBody>
                    <a:bodyPr/>
                    <a:lstStyle/>
                    <a:p>
                      <a:r>
                        <a:rPr lang="en-GB" sz="2000" dirty="0"/>
                        <a:t>Performance Outcomes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2000" dirty="0"/>
                        <a:t>Confidence assessment</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279111">
                <a:tc>
                  <a:txBody>
                    <a:bodyPr/>
                    <a:lstStyle/>
                    <a:p>
                      <a:pPr marL="0" indent="0" algn="l" rtl="0" eaLnBrk="1" latinLnBrk="0" hangingPunct="1">
                        <a:lnSpc>
                          <a:spcPts val="1300"/>
                        </a:lnSpc>
                        <a:buFont typeface="Arial" panose="020B0604020202020204" pitchFamily="34" charset="0"/>
                        <a:buNone/>
                      </a:pPr>
                      <a:r>
                        <a:rPr lang="en-GB" sz="2000" b="0" kern="1200" dirty="0">
                          <a:solidFill>
                            <a:schemeClr val="tx1"/>
                          </a:solidFill>
                          <a:latin typeface="+mn-lt"/>
                          <a:ea typeface="+mn-ea"/>
                          <a:cs typeface="+mn-cs"/>
                        </a:rPr>
                        <a:t>Increase the proportion of children in Wales who are a healthy weight by halting the rise and contributing to a year-on-year decrease in the levels of overweight and of obesity as measured and reported through the National Child Measurement Programme, focusing on those most disadvantaged.</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ts val="1300"/>
                        </a:lnSpc>
                        <a:spcBef>
                          <a:spcPts val="0"/>
                        </a:spcBef>
                        <a:spcAft>
                          <a:spcPts val="0"/>
                        </a:spcAft>
                        <a:buClrTx/>
                        <a:buSzTx/>
                        <a:buFontTx/>
                        <a:buNone/>
                        <a:tabLst/>
                        <a:defRPr/>
                      </a:pPr>
                      <a:r>
                        <a:rPr lang="en-GB" sz="2000" i="1" dirty="0">
                          <a:solidFill>
                            <a:schemeClr val="tx1"/>
                          </a:solidFill>
                          <a:latin typeface="+mn-lt"/>
                        </a:rPr>
                        <a:t>Annually reporting metric</a:t>
                      </a:r>
                    </a:p>
                    <a:p>
                      <a:pPr>
                        <a:lnSpc>
                          <a:spcPts val="1300"/>
                        </a:lnSpc>
                      </a:pPr>
                      <a:endParaRPr lang="en-GB" sz="2000" i="1" dirty="0">
                        <a:solidFill>
                          <a:schemeClr val="tx1"/>
                        </a:solidFill>
                        <a:latin typeface="+mn-lt"/>
                      </a:endParaRP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1462325">
                <a:tc>
                  <a:txBody>
                    <a:bodyPr/>
                    <a:lstStyle/>
                    <a:p>
                      <a:pPr marL="0" indent="0" algn="l" rtl="0" eaLnBrk="1" latinLnBrk="0" hangingPunct="1">
                        <a:lnSpc>
                          <a:spcPts val="1300"/>
                        </a:lnSpc>
                        <a:buFont typeface="Arial" panose="020B0604020202020204" pitchFamily="34" charset="0"/>
                        <a:buNone/>
                      </a:pPr>
                      <a:r>
                        <a:rPr lang="en-GB" sz="2000" b="0" kern="1200" dirty="0">
                          <a:solidFill>
                            <a:schemeClr val="tx1"/>
                          </a:solidFill>
                          <a:latin typeface="+mn-lt"/>
                          <a:ea typeface="+mn-ea"/>
                          <a:cs typeface="+mn-cs"/>
                        </a:rPr>
                        <a:t>Reduce inequity in the uptake in the most and least deprived areas in preventing ill-health especially in relation to vaccination, screening and diabetes prevention and care.</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2000" i="1" dirty="0">
                          <a:solidFill>
                            <a:schemeClr val="tx1"/>
                          </a:solidFill>
                          <a:latin typeface="+mn-lt"/>
                        </a:rPr>
                        <a:t>Annually reporting metric</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76464196"/>
                  </a:ext>
                </a:extLst>
              </a:tr>
              <a:tr h="917800">
                <a:tc>
                  <a:txBody>
                    <a:bodyPr/>
                    <a:lstStyle/>
                    <a:p>
                      <a:pPr marL="0" indent="0" algn="l" rtl="0" eaLnBrk="1" latinLnBrk="0" hangingPunct="1">
                        <a:lnSpc>
                          <a:spcPts val="1300"/>
                        </a:lnSpc>
                        <a:buFont typeface="Arial" panose="020B0604020202020204" pitchFamily="34" charset="0"/>
                        <a:buNone/>
                      </a:pPr>
                      <a:r>
                        <a:rPr lang="en-GB" sz="2000" b="0" kern="1200" dirty="0">
                          <a:solidFill>
                            <a:schemeClr val="tx1"/>
                          </a:solidFill>
                          <a:latin typeface="+mn-lt"/>
                          <a:ea typeface="+mn-ea"/>
                          <a:cs typeface="+mn-cs"/>
                        </a:rPr>
                        <a:t>Increase in % of patients (aged 12 years and over) with diabetes who received all eight NICE recommended care processes</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2000" i="1" dirty="0">
                          <a:solidFill>
                            <a:schemeClr val="tx1"/>
                          </a:solidFill>
                          <a:latin typeface="+mn-lt"/>
                        </a:rPr>
                        <a:t>TBC data for T1 diabetes under review</a:t>
                      </a:r>
                    </a:p>
                  </a:txBody>
                  <a:tcPr marL="99545" marR="99545" marT="49774" marB="4977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938090141"/>
                  </a:ext>
                </a:extLst>
              </a:tr>
            </a:tbl>
          </a:graphicData>
        </a:graphic>
      </p:graphicFrame>
      <p:graphicFrame>
        <p:nvGraphicFramePr>
          <p:cNvPr id="13" name="Table 12">
            <a:extLst>
              <a:ext uri="{FF2B5EF4-FFF2-40B4-BE49-F238E27FC236}">
                <a16:creationId xmlns:a16="http://schemas.microsoft.com/office/drawing/2014/main" id="{47A75388-8D52-1C93-CC26-BC913E0878A6}"/>
              </a:ext>
            </a:extLst>
          </p:cNvPr>
          <p:cNvGraphicFramePr>
            <a:graphicFrameLocks noGrp="1"/>
          </p:cNvGraphicFramePr>
          <p:nvPr/>
        </p:nvGraphicFramePr>
        <p:xfrm>
          <a:off x="11207122" y="8836376"/>
          <a:ext cx="6385220" cy="1767125"/>
        </p:xfrm>
        <a:graphic>
          <a:graphicData uri="http://schemas.openxmlformats.org/drawingml/2006/table">
            <a:tbl>
              <a:tblPr firstRow="1" bandRow="1">
                <a:tableStyleId>{5C22544A-7EE6-4342-B048-85BDC9FD1C3A}</a:tableStyleId>
              </a:tblPr>
              <a:tblGrid>
                <a:gridCol w="4337715">
                  <a:extLst>
                    <a:ext uri="{9D8B030D-6E8A-4147-A177-3AD203B41FA5}">
                      <a16:colId xmlns:a16="http://schemas.microsoft.com/office/drawing/2014/main" val="2033698406"/>
                    </a:ext>
                  </a:extLst>
                </a:gridCol>
                <a:gridCol w="2047505">
                  <a:extLst>
                    <a:ext uri="{9D8B030D-6E8A-4147-A177-3AD203B41FA5}">
                      <a16:colId xmlns:a16="http://schemas.microsoft.com/office/drawing/2014/main" val="2088640319"/>
                    </a:ext>
                  </a:extLst>
                </a:gridCol>
              </a:tblGrid>
              <a:tr h="404345">
                <a:tc>
                  <a:txBody>
                    <a:bodyPr/>
                    <a:lstStyle/>
                    <a:p>
                      <a:r>
                        <a:rPr lang="en-GB" sz="2000" b="1" dirty="0">
                          <a:solidFill>
                            <a:schemeClr val="bg1"/>
                          </a:solidFill>
                        </a:rPr>
                        <a:t>Risks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i="0" dirty="0">
                          <a:solidFill>
                            <a:schemeClr val="bg1"/>
                          </a:solidFill>
                        </a:rPr>
                        <a:t>Mitigations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362777">
                <a:tc>
                  <a:txBody>
                    <a:bodyPr/>
                    <a:lstStyle/>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2000" b="0" kern="1200" noProof="0" dirty="0">
                          <a:solidFill>
                            <a:schemeClr val="tx1"/>
                          </a:solidFill>
                          <a:latin typeface="+mn-lt"/>
                          <a:ea typeface="+mn-ea"/>
                          <a:cs typeface="+mn-cs"/>
                        </a:rPr>
                        <a:t>Diabetes: </a:t>
                      </a:r>
                      <a:r>
                        <a:rPr lang="en-GB" sz="2000" b="0" kern="1200" dirty="0">
                          <a:solidFill>
                            <a:schemeClr val="tx1"/>
                          </a:solidFill>
                          <a:latin typeface="+mn-lt"/>
                          <a:ea typeface="+mn-ea"/>
                          <a:cs typeface="+mn-cs"/>
                        </a:rPr>
                        <a:t>Demand for services is expected to increase – additional investment not available </a:t>
                      </a:r>
                    </a:p>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2000" b="0" kern="1200" dirty="0">
                          <a:solidFill>
                            <a:schemeClr val="tx1"/>
                          </a:solidFill>
                          <a:latin typeface="+mn-lt"/>
                          <a:ea typeface="+mn-ea"/>
                          <a:cs typeface="+mn-cs"/>
                        </a:rPr>
                        <a:t>PEY funding - confirmed for 26/27 but uncertain from 27/28</a:t>
                      </a: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indent="0" algn="l" defTabSz="452717" rtl="0" eaLnBrk="1" latinLnBrk="0" hangingPunct="1">
                        <a:lnSpc>
                          <a:spcPts val="1300"/>
                        </a:lnSpc>
                        <a:spcAft>
                          <a:spcPts val="600"/>
                        </a:spcAft>
                        <a:buFont typeface="Arial" panose="020B0604020202020204" pitchFamily="34" charset="0"/>
                        <a:buNone/>
                      </a:pPr>
                      <a:r>
                        <a:rPr lang="en-GB" sz="2000" b="0" kern="1200" dirty="0">
                          <a:solidFill>
                            <a:schemeClr val="tx1"/>
                          </a:solidFill>
                          <a:latin typeface="+mn-lt"/>
                          <a:ea typeface="+mn-ea"/>
                          <a:cs typeface="+mn-cs"/>
                        </a:rPr>
                        <a:t>Reviewing allocation of resources across the pathway</a:t>
                      </a: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16" name="TextBox 15">
            <a:extLst>
              <a:ext uri="{FF2B5EF4-FFF2-40B4-BE49-F238E27FC236}">
                <a16:creationId xmlns:a16="http://schemas.microsoft.com/office/drawing/2014/main" id="{4DACC32B-C740-1CDB-075F-865B0CF58E1E}"/>
              </a:ext>
            </a:extLst>
          </p:cNvPr>
          <p:cNvSpPr txBox="1"/>
          <p:nvPr/>
        </p:nvSpPr>
        <p:spPr>
          <a:xfrm>
            <a:off x="2445279" y="982507"/>
            <a:ext cx="15360393" cy="733534"/>
          </a:xfrm>
          <a:prstGeom prst="rect">
            <a:avLst/>
          </a:prstGeom>
          <a:noFill/>
        </p:spPr>
        <p:txBody>
          <a:bodyPr wrap="square">
            <a:spAutoFit/>
          </a:bodyPr>
          <a:lstStyle/>
          <a:p>
            <a:pPr defTabSz="753980" fontAlgn="t">
              <a:lnSpc>
                <a:spcPts val="2474"/>
              </a:lnSpc>
            </a:pPr>
            <a:r>
              <a:rPr lang="en-GB" sz="1979" dirty="0">
                <a:solidFill>
                  <a:prstClr val="black"/>
                </a:solidFill>
                <a:latin typeface="Aptos" panose="02110004020202020204"/>
              </a:rPr>
              <a:t>Our goal is to expand prevention, early intervention and evidence‑based pathways reducing inequities, improving management of long‑term conditions like diabetes, and ensuring more consistent, proactive support across the life course</a:t>
            </a:r>
          </a:p>
        </p:txBody>
      </p:sp>
      <p:sp>
        <p:nvSpPr>
          <p:cNvPr id="9" name="Slide Number Placeholder 3">
            <a:extLst>
              <a:ext uri="{FF2B5EF4-FFF2-40B4-BE49-F238E27FC236}">
                <a16:creationId xmlns:a16="http://schemas.microsoft.com/office/drawing/2014/main" id="{2608D27F-2252-1DB0-341E-C17BFE1794C6}"/>
              </a:ext>
            </a:extLst>
          </p:cNvPr>
          <p:cNvSpPr>
            <a:spLocks noGrp="1"/>
          </p:cNvSpPr>
          <p:nvPr>
            <p:ph type="sldNum" sz="quarter" idx="12"/>
          </p:nvPr>
        </p:nvSpPr>
        <p:spPr>
          <a:xfrm>
            <a:off x="8610601" y="635635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594"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3980"/>
            <a:fld id="{1B571774-39BD-4D3C-8315-35C0B43D4F9A}" type="slidenum">
              <a:rPr lang="en-GB" smtClean="0"/>
              <a:pPr defTabSz="753980"/>
              <a:t>75</a:t>
            </a:fld>
            <a:endParaRPr lang="en-GB" sz="1484" dirty="0">
              <a:solidFill>
                <a:prstClr val="black">
                  <a:tint val="82000"/>
                </a:prstClr>
              </a:solidFill>
              <a:latin typeface="Aptos" panose="02110004020202020204"/>
            </a:endParaRPr>
          </a:p>
        </p:txBody>
      </p:sp>
    </p:spTree>
    <p:extLst>
      <p:ext uri="{BB962C8B-B14F-4D97-AF65-F5344CB8AC3E}">
        <p14:creationId xmlns:p14="http://schemas.microsoft.com/office/powerpoint/2010/main" val="15686647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D0628-EE7A-0316-2181-E79479FB93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490CE-E194-1B03-0F58-875CD9F69BF7}"/>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Population Health and Prevention System Summary</a:t>
            </a:r>
            <a:endParaRPr lang="en-US" sz="2399" dirty="0">
              <a:solidFill>
                <a:srgbClr val="FF0000"/>
              </a:solidFill>
            </a:endParaRPr>
          </a:p>
        </p:txBody>
      </p:sp>
      <p:graphicFrame>
        <p:nvGraphicFramePr>
          <p:cNvPr id="5" name="Table 4">
            <a:extLst>
              <a:ext uri="{FF2B5EF4-FFF2-40B4-BE49-F238E27FC236}">
                <a16:creationId xmlns:a16="http://schemas.microsoft.com/office/drawing/2014/main" id="{5B184A4E-F776-7FD7-053F-24F3F6AB6159}"/>
              </a:ext>
            </a:extLst>
          </p:cNvPr>
          <p:cNvGraphicFramePr>
            <a:graphicFrameLocks noGrp="1"/>
          </p:cNvGraphicFramePr>
          <p:nvPr/>
        </p:nvGraphicFramePr>
        <p:xfrm>
          <a:off x="604548" y="788061"/>
          <a:ext cx="19278432" cy="9893386"/>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568944">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2600" dirty="0">
                          <a:latin typeface="Aptos" panose="020B0004020202020204" pitchFamily="34" charset="0"/>
                          <a:cs typeface="Arial" panose="020B0604020202020204" pitchFamily="34" charset="0"/>
                        </a:rPr>
                        <a:t>13</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5</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1</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1</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19</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3100" dirty="0">
                          <a:latin typeface="Aptos" panose="020B0004020202020204" pitchFamily="34" charset="0"/>
                          <a:cs typeface="Arial" panose="020B0604020202020204" pitchFamily="34" charset="0"/>
                        </a:rPr>
                        <a:t>19</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370537">
                <a:tc gridSpan="6">
                  <a:txBody>
                    <a:bodyPr/>
                    <a:lstStyle/>
                    <a:p>
                      <a:r>
                        <a:rPr lang="en-GB" sz="1800" b="1" dirty="0">
                          <a:solidFill>
                            <a:schemeClr val="bg1"/>
                          </a:solidFill>
                          <a:latin typeface="+mn-lt"/>
                          <a:cs typeface="Arial" panose="020B0604020202020204" pitchFamily="34" charset="0"/>
                        </a:rPr>
                        <a:t>Achievements</a:t>
                      </a:r>
                      <a:r>
                        <a:rPr lang="en-GB" sz="1800" dirty="0">
                          <a:solidFill>
                            <a:schemeClr val="bg1"/>
                          </a:solidFill>
                          <a:latin typeface="+mn-lt"/>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1800" b="1" dirty="0">
                          <a:solidFill>
                            <a:schemeClr val="bg1"/>
                          </a:solidFill>
                          <a:latin typeface="+mn-lt"/>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8661412">
                <a:tc gridSpan="6">
                  <a:txBody>
                    <a:bodyPr/>
                    <a:lstStyle/>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Population health and prevention system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Collaborative working between Public Health Team and Service Delivery Groups</a:t>
                      </a:r>
                      <a:endParaRPr kumimoji="0" lang="en-GB" sz="1800" b="0" i="0" u="none" strike="noStrike" kern="1200" cap="none" spc="0" normalizeH="0" baseline="0" noProof="0" dirty="0">
                        <a:ln>
                          <a:noFill/>
                        </a:ln>
                        <a:solidFill>
                          <a:srgbClr val="FF0000"/>
                        </a:solidFill>
                        <a:effectLst/>
                        <a:uLnTx/>
                        <a:uFillTx/>
                        <a:latin typeface="+mn-lt"/>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Healthy Weight/Obesity services</a:t>
                      </a:r>
                      <a:endParaRPr kumimoji="0" lang="en-GB" sz="18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Progress on development and strengthening the adult weight management pathways, including increased onboarding of patients to the digital Level 3 commercial service (Roczen) with early outcomes suggesting positive results in self-reported indicators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Maternal Healthy Weight group established to explore how to meet unmet need</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Continued implementation of a Whole Systems Approach to healthy weight through strong stakeholder engagement on the public sector food procurement regional focus.</a:t>
                      </a:r>
                      <a:endParaRPr kumimoji="0" lang="en-GB" sz="1800" b="0" i="0" u="none" strike="noStrike" kern="1200" cap="none" spc="0" normalizeH="0" baseline="0" noProof="0" dirty="0">
                        <a:ln>
                          <a:noFill/>
                        </a:ln>
                        <a:solidFill>
                          <a:srgbClr val="FF0000"/>
                        </a:solidFill>
                        <a:effectLst/>
                        <a:uLnTx/>
                        <a:uFillTx/>
                        <a:latin typeface="+mn-lt"/>
                        <a:ea typeface="+mn-ea"/>
                        <a:cs typeface="+mn-cs"/>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Tobacco Control</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Continued to deliver Help Me Quit services (although with a reduced capacity for in hospital and maternity)</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Diabetes Programme (including prevention)</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Delivery of evidence-based diabetes prevention programme to high-risk population</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Establishment of group to support strategic direction of diabetes in health board</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Vaccinations and Immunisations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Continue to support the immunisation system in collaboration with key stakeholders.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Targeted interventions in areas of low vaccine uptake across the life course to reduce gap between least and most deprived areas</a:t>
                      </a:r>
                      <a:endParaRPr kumimoji="0" lang="en-GB" sz="1800" b="0" i="0" u="none" strike="noStrike" kern="1200" cap="none" spc="0" normalizeH="0" baseline="0" noProof="0" dirty="0">
                        <a:ln>
                          <a:noFill/>
                        </a:ln>
                        <a:solidFill>
                          <a:prstClr val="black"/>
                        </a:solidFill>
                        <a:effectLst/>
                        <a:highlight>
                          <a:srgbClr val="FFFF00"/>
                        </a:highlight>
                        <a:uLnTx/>
                        <a:uFillTx/>
                        <a:latin typeface="+mn-lt"/>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Screening</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Development work completed to commence a collaborative feasibility pilot between primary care and health board immunisations team, to proactively contact non-responders for symptomatic bowel screening FIT testing</a:t>
                      </a:r>
                      <a:endParaRPr kumimoji="0" lang="en-GB" sz="1800" b="0" i="0" u="none" strike="noStrike" kern="1200" cap="none" spc="0" normalizeH="0" baseline="0" noProof="0" dirty="0">
                        <a:ln>
                          <a:noFill/>
                        </a:ln>
                        <a:solidFill>
                          <a:prstClr val="black"/>
                        </a:solidFill>
                        <a:effectLst/>
                        <a:highlight>
                          <a:srgbClr val="FFFF00"/>
                        </a:highlight>
                        <a:uLnTx/>
                        <a:uFillTx/>
                        <a:latin typeface="+mn-lt"/>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Healthy Child Wales Programme Part 1:</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Reviewed compliance of contacts and compliance monthly,  improvement plan and focus developed for areas with reduced contacts for 3.5 year olds (current compliance 88.5%). </a:t>
                      </a:r>
                      <a:endParaRPr kumimoji="0" lang="en-GB" sz="18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mn-cs"/>
                        </a:rPr>
                        <a:t>Healthy Child Wales Programme Part 2:</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Attended WG workshop 29 June 2026, programme plan being developed by WG and will be shared with HB. Implementation of HCWP2 to continue, areas of high risk to be identified, RAG to be updated. RAG with WG clarity by 31 July</a:t>
                      </a:r>
                      <a:endParaRPr lang="en-GB" sz="1800" dirty="0">
                        <a:solidFill>
                          <a:srgbClr val="FF0000"/>
                        </a:solidFill>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Healthy Weight/Obesity services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Delays in reaching consensus on key decisions which impact the adult weight management pathway onward development, including final agreement on the GLP-1 prioritisation provision for weight management, and the funding allocation for Prevention and Early Years (PEY) Funding to enable procurement of further adult weight management services for Level 2 and Level 3</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Awaiting national announcement and directive for Obesity Innovation funding to inform local work</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Tobacco Control</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Recruitment restrictions for PEY funded posts have had impact on service capacity, reducing the opportunities for patient contacts and likelihood of meeting Welsh Government targets, as well as risking underspend of grant funding for 26/27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General capacity across HMQ and public health limited opportunity to further develop prevention and evaluation activity </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Diabetes Programme (including Prevention)</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Challenges in onward delivery of the Diabetes Prevention Programme model due to co-occurring reductions in funding from multiple funding streams</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Vaccinations and Immunisations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Expansion  of existing  vaccination programmes and addition of new vaccination programmes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Reduction in funding may impact on which initiatives the immunisation team can fully support.</a:t>
                      </a: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Screening</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There is insufficient capacity in the public health team to be resilient to staff sickness</a:t>
                      </a:r>
                      <a:endPar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Healthy Child Wales Programme Part 2:</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Aptos" panose="020B0004020202020204" pitchFamily="34" charset="0"/>
                          <a:cs typeface="+mn-cs"/>
                        </a:rPr>
                        <a:t>Concerns around full implementation for future quarters. The highest risks are for special schools and those Educated Other Than At School (EOTAS).</a:t>
                      </a:r>
                      <a:endPar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General – Prevention and Early Years Funding</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Establishing oversight and governance where the funding decisions, delivery, and monitoring is across different directorates/service groups</a:t>
                      </a:r>
                    </a:p>
                    <a:p>
                      <a:endParaRPr lang="en-GB" sz="1800" dirty="0">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35900650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7E212-EF39-DE69-BD8E-907FF27BA7E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D701D59-5834-193C-24C3-C0A0682B54A0}"/>
              </a:ext>
            </a:extLst>
          </p:cNvPr>
          <p:cNvGraphicFramePr>
            <a:graphicFrameLocks noGrp="1"/>
          </p:cNvGraphicFramePr>
          <p:nvPr/>
        </p:nvGraphicFramePr>
        <p:xfrm>
          <a:off x="642225" y="959978"/>
          <a:ext cx="18451793" cy="9753361"/>
        </p:xfrm>
        <a:graphic>
          <a:graphicData uri="http://schemas.openxmlformats.org/drawingml/2006/table">
            <a:tbl>
              <a:tblPr firstRow="1" bandRow="1">
                <a:tableStyleId>{5C22544A-7EE6-4342-B048-85BDC9FD1C3A}</a:tableStyleId>
              </a:tblPr>
              <a:tblGrid>
                <a:gridCol w="9225897">
                  <a:extLst>
                    <a:ext uri="{9D8B030D-6E8A-4147-A177-3AD203B41FA5}">
                      <a16:colId xmlns:a16="http://schemas.microsoft.com/office/drawing/2014/main" val="601827814"/>
                    </a:ext>
                  </a:extLst>
                </a:gridCol>
                <a:gridCol w="4612948">
                  <a:extLst>
                    <a:ext uri="{9D8B030D-6E8A-4147-A177-3AD203B41FA5}">
                      <a16:colId xmlns:a16="http://schemas.microsoft.com/office/drawing/2014/main" val="269762624"/>
                    </a:ext>
                  </a:extLst>
                </a:gridCol>
                <a:gridCol w="4612948">
                  <a:extLst>
                    <a:ext uri="{9D8B030D-6E8A-4147-A177-3AD203B41FA5}">
                      <a16:colId xmlns:a16="http://schemas.microsoft.com/office/drawing/2014/main" val="190802161"/>
                    </a:ext>
                  </a:extLst>
                </a:gridCol>
              </a:tblGrid>
              <a:tr h="407003">
                <a:tc>
                  <a:txBody>
                    <a:bodyPr/>
                    <a:lstStyle/>
                    <a:p>
                      <a:r>
                        <a:rPr lang="en-GB" sz="2000" dirty="0">
                          <a:latin typeface="+mn-lt"/>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4"/>
                    </a:solidFill>
                  </a:tcPr>
                </a:tc>
                <a:tc>
                  <a:txBody>
                    <a:bodyPr/>
                    <a:lstStyle/>
                    <a:p>
                      <a:r>
                        <a:rPr lang="en-GB" sz="2000" dirty="0">
                          <a:latin typeface="+mn-lt"/>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2000" dirty="0">
                          <a:latin typeface="+mn-lt"/>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4313595">
                <a:tc>
                  <a:txBody>
                    <a:bodyPr/>
                    <a:lstStyle/>
                    <a:p>
                      <a:pPr marL="0" indent="0">
                        <a:buFont typeface="Arial" panose="020B0604020202020204" pitchFamily="34" charset="0"/>
                        <a:buNone/>
                      </a:pPr>
                      <a:r>
                        <a:rPr lang="en-GB" sz="2000" b="1" dirty="0">
                          <a:solidFill>
                            <a:schemeClr val="tx1"/>
                          </a:solidFill>
                          <a:latin typeface="+mn-lt"/>
                          <a:cs typeface="Arial" panose="020B0604020202020204" pitchFamily="34" charset="0"/>
                        </a:rPr>
                        <a:t>Importance of establishment of clear oversight and governance arrangements</a:t>
                      </a:r>
                    </a:p>
                    <a:p>
                      <a:pPr marL="171450" indent="-171450">
                        <a:buFont typeface="Arial" panose="020B0604020202020204" pitchFamily="34" charset="0"/>
                        <a:buChar char="•"/>
                      </a:pPr>
                      <a:r>
                        <a:rPr lang="en-GB" sz="2000" b="0" dirty="0">
                          <a:solidFill>
                            <a:schemeClr val="tx1"/>
                          </a:solidFill>
                          <a:latin typeface="+mn-lt"/>
                          <a:cs typeface="Arial" panose="020B0604020202020204" pitchFamily="34" charset="0"/>
                        </a:rPr>
                        <a:t>Important to set out clear responsibilities and ownership for cross-directorate working</a:t>
                      </a:r>
                    </a:p>
                    <a:p>
                      <a:pPr marL="0" indent="0">
                        <a:buFont typeface="Arial" panose="020B0604020202020204" pitchFamily="34" charset="0"/>
                        <a:buNone/>
                      </a:pPr>
                      <a:r>
                        <a:rPr lang="en-GB" sz="2000" b="1" dirty="0">
                          <a:solidFill>
                            <a:schemeClr val="tx1"/>
                          </a:solidFill>
                          <a:latin typeface="+mn-lt"/>
                          <a:cs typeface="Arial" panose="020B0604020202020204" pitchFamily="34" charset="0"/>
                        </a:rPr>
                        <a:t>Short-term funding challenges compounded by delays in recruitment</a:t>
                      </a:r>
                    </a:p>
                    <a:p>
                      <a:pPr marL="171450" indent="-171450">
                        <a:buFont typeface="Arial" panose="020B0604020202020204" pitchFamily="34" charset="0"/>
                        <a:buChar char="•"/>
                      </a:pPr>
                      <a:r>
                        <a:rPr lang="en-GB" sz="2000" b="0" dirty="0">
                          <a:solidFill>
                            <a:schemeClr val="tx1"/>
                          </a:solidFill>
                          <a:latin typeface="+mn-lt"/>
                          <a:cs typeface="Arial" panose="020B0604020202020204" pitchFamily="34" charset="0"/>
                        </a:rPr>
                        <a:t>Improvements could be identified in management of the recruitment into externally funded fixed-term roles to minimise risk of disruption to externally funded services and risk of underspend</a:t>
                      </a:r>
                    </a:p>
                    <a:p>
                      <a:pPr marL="0" indent="0">
                        <a:buFont typeface="Arial" panose="020B0604020202020204" pitchFamily="34" charset="0"/>
                        <a:buNone/>
                      </a:pPr>
                      <a:r>
                        <a:rPr lang="en-GB" sz="2000" b="1" dirty="0">
                          <a:solidFill>
                            <a:schemeClr val="tx1"/>
                          </a:solidFill>
                          <a:latin typeface="+mn-lt"/>
                          <a:cs typeface="Arial" panose="020B0604020202020204" pitchFamily="34" charset="0"/>
                        </a:rPr>
                        <a:t>Complexity of national and local accountabilities in screening system (across screening programme delivery, pathways, data, research and improvement programmes ) are a key dependency</a:t>
                      </a:r>
                    </a:p>
                    <a:p>
                      <a:pPr marL="171450" indent="-171450">
                        <a:buFont typeface="Arial" panose="020B0604020202020204" pitchFamily="34" charset="0"/>
                        <a:buChar char="•"/>
                      </a:pPr>
                      <a:r>
                        <a:rPr lang="en-GB" sz="2000" b="0" dirty="0">
                          <a:solidFill>
                            <a:schemeClr val="tx1"/>
                          </a:solidFill>
                          <a:latin typeface="+mn-lt"/>
                          <a:cs typeface="Arial" panose="020B0604020202020204" pitchFamily="34" charset="0"/>
                        </a:rPr>
                        <a:t>Delivery of increasing uptake and reducing inequality need to take a whole systems approach in order to identify opportunities for impact. There is a need to ensure that we identify and mitigate any unintended consequences of options for improvement.</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554492" rtl="0" eaLnBrk="1" fontAlgn="auto" latinLnBrk="0" hangingPunct="1">
                        <a:lnSpc>
                          <a:spcPct val="100000"/>
                        </a:lnSpc>
                        <a:spcBef>
                          <a:spcPts val="0"/>
                        </a:spcBef>
                        <a:spcAft>
                          <a:spcPts val="0"/>
                        </a:spcAft>
                        <a:buClrTx/>
                        <a:buSzTx/>
                        <a:buFont typeface="+mj-lt"/>
                        <a:buAutoNum type="arabicPeriod"/>
                        <a:tabLst/>
                        <a:defRPr/>
                      </a:pPr>
                      <a:r>
                        <a:rPr lang="en-GB" sz="2000" dirty="0">
                          <a:latin typeface="+mn-lt"/>
                          <a:cs typeface="Arial" panose="020B0604020202020204" pitchFamily="34" charset="0"/>
                        </a:rPr>
                        <a:t> Delays in final executive approval to release on Trac </a:t>
                      </a:r>
                      <a:r>
                        <a:rPr lang="en-GB" sz="2000" b="0" i="0" u="none" strike="noStrike" dirty="0">
                          <a:solidFill>
                            <a:srgbClr val="000000"/>
                          </a:solidFill>
                          <a:effectLst/>
                          <a:latin typeface="+mn-lt"/>
                        </a:rPr>
                        <a:t>vacant posts (PEY funded) to support delivery of maternal and hospital smoking cessation services in SBUHB. </a:t>
                      </a:r>
                    </a:p>
                    <a:p>
                      <a:pPr marL="0" marR="0" lvl="0" indent="0" algn="l" defTabSz="554492" rtl="0" eaLnBrk="1" fontAlgn="auto" latinLnBrk="0" hangingPunct="1">
                        <a:lnSpc>
                          <a:spcPct val="100000"/>
                        </a:lnSpc>
                        <a:spcBef>
                          <a:spcPts val="0"/>
                        </a:spcBef>
                        <a:spcAft>
                          <a:spcPts val="0"/>
                        </a:spcAft>
                        <a:buClrTx/>
                        <a:buSzTx/>
                        <a:buFont typeface="+mj-lt"/>
                        <a:buNone/>
                        <a:tabLst/>
                        <a:defRPr/>
                      </a:pPr>
                      <a:endParaRPr lang="en-GB" sz="2000" b="0" i="0" u="none" strike="noStrike" dirty="0">
                        <a:solidFill>
                          <a:srgbClr val="000000"/>
                        </a:solidFill>
                        <a:effectLst/>
                        <a:latin typeface="+mn-lt"/>
                      </a:endParaRPr>
                    </a:p>
                    <a:p>
                      <a:pPr marL="0" marR="0" lvl="0" indent="0" algn="l" defTabSz="554492" rtl="0" eaLnBrk="1" fontAlgn="auto" latinLnBrk="0" hangingPunct="1">
                        <a:lnSpc>
                          <a:spcPct val="100000"/>
                        </a:lnSpc>
                        <a:spcBef>
                          <a:spcPts val="0"/>
                        </a:spcBef>
                        <a:spcAft>
                          <a:spcPts val="0"/>
                        </a:spcAft>
                        <a:buClrTx/>
                        <a:buSzTx/>
                        <a:buFont typeface="+mj-lt"/>
                        <a:buNone/>
                        <a:tabLst/>
                        <a:defRPr/>
                      </a:pPr>
                      <a:endParaRPr lang="en-GB" sz="2000" dirty="0">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554492" rtl="0" eaLnBrk="1" fontAlgn="auto" latinLnBrk="0" hangingPunct="1">
                        <a:lnSpc>
                          <a:spcPct val="100000"/>
                        </a:lnSpc>
                        <a:spcBef>
                          <a:spcPts val="0"/>
                        </a:spcBef>
                        <a:spcAft>
                          <a:spcPts val="0"/>
                        </a:spcAft>
                        <a:buClrTx/>
                        <a:buSzTx/>
                        <a:buFont typeface="+mj-lt"/>
                        <a:buNone/>
                        <a:tabLst/>
                        <a:defRPr/>
                      </a:pPr>
                      <a:r>
                        <a:rPr lang="en-GB" sz="2000" dirty="0">
                          <a:latin typeface="+mn-lt"/>
                          <a:cs typeface="Arial" panose="020B0604020202020204" pitchFamily="34" charset="0"/>
                        </a:rPr>
                        <a:t>1. </a:t>
                      </a:r>
                      <a:r>
                        <a:rPr lang="en-GB" sz="2000" kern="1200" dirty="0">
                          <a:solidFill>
                            <a:schemeClr val="dk1"/>
                          </a:solidFill>
                          <a:effectLst/>
                          <a:latin typeface="+mn-lt"/>
                          <a:ea typeface="+mn-ea"/>
                          <a:cs typeface="+mn-cs"/>
                        </a:rPr>
                        <a:t>Existing staff have been trained in both Help Me Quit in Hospital and Maternity, so can provide some cross-cover, but service offer decreased.</a:t>
                      </a:r>
                    </a:p>
                    <a:p>
                      <a:pPr marL="0" indent="0">
                        <a:buFont typeface="+mj-lt"/>
                        <a:buNone/>
                      </a:pPr>
                      <a:endParaRPr lang="en-GB" sz="2000" dirty="0">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417585">
                <a:tc gridSpan="3">
                  <a:txBody>
                    <a:bodyPr/>
                    <a:lstStyle/>
                    <a:p>
                      <a:pPr marL="0" algn="l" defTabSz="914400" rtl="0" eaLnBrk="1" latinLnBrk="0" hangingPunct="1"/>
                      <a:r>
                        <a:rPr lang="en-GB" sz="2000" b="1" kern="1200" dirty="0">
                          <a:solidFill>
                            <a:schemeClr val="lt1"/>
                          </a:solidFill>
                          <a:latin typeface="+mn-lt"/>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dirty="0"/>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4615178">
                <a:tc gridSpan="3">
                  <a:txBody>
                    <a:bodyPr/>
                    <a:lstStyle/>
                    <a:p>
                      <a:pPr marL="171450" indent="-171450">
                        <a:buFont typeface="Arial" panose="020B0604020202020204" pitchFamily="34" charset="0"/>
                        <a:buChar char="•"/>
                      </a:pPr>
                      <a:r>
                        <a:rPr lang="en-GB" sz="2000" dirty="0">
                          <a:solidFill>
                            <a:schemeClr val="tx1"/>
                          </a:solidFill>
                          <a:latin typeface="+mn-lt"/>
                          <a:cs typeface="Arial" panose="020B0604020202020204" pitchFamily="34" charset="0"/>
                        </a:rPr>
                        <a:t>Achieve consensus on the Prevention and Early Years Funding with a paper to Executives by the end of July 2026 to allow progression of funded activity to strengthen meeting the needs of the population for Healthy Weight and Tobacco Control</a:t>
                      </a:r>
                    </a:p>
                    <a:p>
                      <a:pPr marL="171450" indent="-171450">
                        <a:buFont typeface="Arial" panose="020B0604020202020204" pitchFamily="34" charset="0"/>
                        <a:buChar char="•"/>
                      </a:pPr>
                      <a:r>
                        <a:rPr lang="en-GB" sz="2000" dirty="0">
                          <a:solidFill>
                            <a:schemeClr val="tx1"/>
                          </a:solidFill>
                          <a:latin typeface="+mn-lt"/>
                          <a:cs typeface="Arial" panose="020B0604020202020204" pitchFamily="34" charset="0"/>
                        </a:rPr>
                        <a:t>Achieve consensus on the GLP-1 paper for weight management services in Q2, to enable prioritisation of resources and implementing evidence-based highest-value activity for the population</a:t>
                      </a:r>
                    </a:p>
                    <a:p>
                      <a:pPr marL="171450" indent="-171450">
                        <a:buFont typeface="Arial" panose="020B0604020202020204" pitchFamily="34" charset="0"/>
                        <a:buChar char="•"/>
                      </a:pPr>
                      <a:r>
                        <a:rPr lang="en-GB" sz="2000" dirty="0">
                          <a:solidFill>
                            <a:schemeClr val="tx1"/>
                          </a:solidFill>
                          <a:latin typeface="+mn-lt"/>
                          <a:cs typeface="Arial" panose="020B0604020202020204" pitchFamily="34" charset="0"/>
                        </a:rPr>
                        <a:t>Collate qualitative feedback and action plan through community engagement/co-production exercise by end Q2 (September 2026), through the Maternal Healthy Weight Group, to establish priority actions for maternal healthy weight, for delivery in Q3/Q4.</a:t>
                      </a:r>
                    </a:p>
                    <a:p>
                      <a:pPr marL="171450" indent="-171450">
                        <a:buFont typeface="Arial" panose="020B0604020202020204" pitchFamily="34" charset="0"/>
                        <a:buChar char="•"/>
                      </a:pPr>
                      <a:r>
                        <a:rPr lang="en-GB" sz="2000" dirty="0">
                          <a:solidFill>
                            <a:schemeClr val="tx1"/>
                          </a:solidFill>
                          <a:latin typeface="+mn-lt"/>
                          <a:cs typeface="Arial" panose="020B0604020202020204" pitchFamily="34" charset="0"/>
                        </a:rPr>
                        <a:t>Recruitment to the vacant Help Me Quit PEY funded roles, to enhance delivery of smoking cessation towards Welsh Government targets, and where capacity allows exploring the wider Tobacco Control prevention agenda.</a:t>
                      </a:r>
                    </a:p>
                    <a:p>
                      <a:pPr marL="171450" indent="-171450">
                        <a:buFont typeface="Arial" panose="020B0604020202020204" pitchFamily="34" charset="0"/>
                        <a:buChar char="•"/>
                      </a:pPr>
                      <a:r>
                        <a:rPr lang="en-GB" sz="2000" dirty="0">
                          <a:solidFill>
                            <a:schemeClr val="tx1"/>
                          </a:solidFill>
                          <a:latin typeface="+mn-lt"/>
                          <a:cs typeface="Arial" panose="020B0604020202020204" pitchFamily="34" charset="0"/>
                        </a:rPr>
                        <a:t>Continued delivery of the Diabetes Prevention Programme through the PCTSDG, minimising impact from reduced funding; to review using referral in model rather than practice based patient searches  with engagement from primary care.</a:t>
                      </a:r>
                    </a:p>
                    <a:p>
                      <a:pPr marL="171450" indent="-171450">
                        <a:buFont typeface="Arial" panose="020B0604020202020204" pitchFamily="34" charset="0"/>
                        <a:buChar char="•"/>
                      </a:pPr>
                      <a:r>
                        <a:rPr lang="en-GB" sz="2000" dirty="0">
                          <a:solidFill>
                            <a:schemeClr val="tx1"/>
                          </a:solidFill>
                          <a:latin typeface="+mn-lt"/>
                          <a:cs typeface="Arial" panose="020B0604020202020204" pitchFamily="34" charset="0"/>
                        </a:rPr>
                        <a:t>Continued delivery of Vaccination and Immunisations and Healthy Child Wales work programmes</a:t>
                      </a:r>
                    </a:p>
                    <a:p>
                      <a:pPr marL="171450" indent="-171450">
                        <a:buFont typeface="Arial" panose="020B0604020202020204" pitchFamily="34" charset="0"/>
                        <a:buChar char="•"/>
                      </a:pPr>
                      <a:r>
                        <a:rPr lang="en-GB" sz="2000" kern="1200" dirty="0">
                          <a:solidFill>
                            <a:schemeClr val="dk1"/>
                          </a:solidFill>
                          <a:effectLst/>
                          <a:latin typeface="+mn-lt"/>
                          <a:ea typeface="+mn-ea"/>
                          <a:cs typeface="+mn-cs"/>
                        </a:rPr>
                        <a:t>Action plan in development on delivery of the Breakthrough Objective on Bowel Screening</a:t>
                      </a:r>
                    </a:p>
                    <a:p>
                      <a:pPr marL="171450" indent="-171450">
                        <a:buFont typeface="Arial" panose="020B0604020202020204" pitchFamily="34" charset="0"/>
                        <a:buChar char="•"/>
                      </a:pPr>
                      <a:r>
                        <a:rPr lang="en-GB" sz="2000" kern="1200" dirty="0">
                          <a:solidFill>
                            <a:schemeClr val="dk1"/>
                          </a:solidFill>
                          <a:effectLst/>
                          <a:latin typeface="+mn-lt"/>
                          <a:ea typeface="+mn-ea"/>
                          <a:cs typeface="+mn-cs"/>
                        </a:rPr>
                        <a:t>Initiation of the feasibility pilot for symptomatic non-responder Bowel Screening FIT test follow up in collaboration with primary care</a:t>
                      </a:r>
                      <a:endParaRPr lang="en-GB" sz="2000" dirty="0">
                        <a:solidFill>
                          <a:schemeClr val="tx1"/>
                        </a:solidFill>
                        <a:latin typeface="+mn-lt"/>
                        <a:cs typeface="Arial" panose="020B0604020202020204" pitchFamily="34" charset="0"/>
                      </a:endParaRPr>
                    </a:p>
                    <a:p>
                      <a:pPr marL="171450" indent="-171450">
                        <a:buFont typeface="Arial" panose="020B0604020202020204" pitchFamily="34" charset="0"/>
                        <a:buChar char="•"/>
                      </a:pPr>
                      <a:r>
                        <a:rPr lang="en-GB" sz="2000" dirty="0">
                          <a:solidFill>
                            <a:schemeClr val="tx1"/>
                          </a:solidFill>
                          <a:latin typeface="+mn-lt"/>
                          <a:cs typeface="Arial" panose="020B0604020202020204" pitchFamily="34" charset="0"/>
                        </a:rPr>
                        <a:t>Collective cross-system action to support prevention including referrals into Help Me Quit services, healthy weight signposting, promoting vaccination/immunisations and screening, and other preventative initiatives such as Making Every Contact Count.</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
        <p:nvSpPr>
          <p:cNvPr id="6" name="Title 1">
            <a:extLst>
              <a:ext uri="{FF2B5EF4-FFF2-40B4-BE49-F238E27FC236}">
                <a16:creationId xmlns:a16="http://schemas.microsoft.com/office/drawing/2014/main" id="{3D0DBD9F-3A4B-BA3B-B416-FD20AE156361}"/>
              </a:ext>
            </a:extLst>
          </p:cNvPr>
          <p:cNvSpPr txBox="1">
            <a:spLocks/>
          </p:cNvSpPr>
          <p:nvPr/>
        </p:nvSpPr>
        <p:spPr>
          <a:xfrm>
            <a:off x="642226" y="244523"/>
            <a:ext cx="19240758" cy="1371588"/>
          </a:xfrm>
          <a:prstGeom prst="rect">
            <a:avLst/>
          </a:prstGeom>
        </p:spPr>
        <p:txBody>
          <a:bodyPr vert="horz" lIns="0" tIns="0" rIns="0" bIns="0" rtlCol="0" anchor="t" anchorCtr="0">
            <a:noAutofit/>
          </a:bodyPr>
          <a:lst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a:lstStyle>
          <a:p>
            <a:pPr defTabSz="914413"/>
            <a:r>
              <a:rPr lang="en-US" sz="4001" b="1" dirty="0">
                <a:latin typeface="Aptos" panose="020B0004020202020204" pitchFamily="34" charset="0"/>
              </a:rPr>
              <a:t>Population Health and Prevention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spTree>
    <p:extLst>
      <p:ext uri="{BB962C8B-B14F-4D97-AF65-F5344CB8AC3E}">
        <p14:creationId xmlns:p14="http://schemas.microsoft.com/office/powerpoint/2010/main" val="41344264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D1F5A-94ED-DF64-74AE-FFAD343D21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EE449-187A-C2B3-139C-510E8081A595}"/>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Population Health and Prevention System Reporting</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C3F8031F-2DE9-41E2-FE03-5351B3A42C8B}"/>
              </a:ext>
            </a:extLst>
          </p:cNvPr>
          <p:cNvGraphicFramePr>
            <a:graphicFrameLocks noGrp="1"/>
          </p:cNvGraphicFramePr>
          <p:nvPr>
            <p:ph idx="1"/>
            <p:extLst>
              <p:ext uri="{D42A27DB-BD31-4B8C-83A1-F6EECF244321}">
                <p14:modId xmlns:p14="http://schemas.microsoft.com/office/powerpoint/2010/main" val="1784341116"/>
              </p:ext>
            </p:extLst>
          </p:nvPr>
        </p:nvGraphicFramePr>
        <p:xfrm>
          <a:off x="262327" y="799234"/>
          <a:ext cx="19581034" cy="9874165"/>
        </p:xfrm>
        <a:graphic>
          <a:graphicData uri="http://schemas.openxmlformats.org/drawingml/2006/table">
            <a:tbl>
              <a:tblPr/>
              <a:tblGrid>
                <a:gridCol w="642987">
                  <a:extLst>
                    <a:ext uri="{9D8B030D-6E8A-4147-A177-3AD203B41FA5}">
                      <a16:colId xmlns:a16="http://schemas.microsoft.com/office/drawing/2014/main" val="414012851"/>
                    </a:ext>
                  </a:extLst>
                </a:gridCol>
                <a:gridCol w="1773462">
                  <a:extLst>
                    <a:ext uri="{9D8B030D-6E8A-4147-A177-3AD203B41FA5}">
                      <a16:colId xmlns:a16="http://schemas.microsoft.com/office/drawing/2014/main" val="2003408553"/>
                    </a:ext>
                  </a:extLst>
                </a:gridCol>
                <a:gridCol w="4667895">
                  <a:extLst>
                    <a:ext uri="{9D8B030D-6E8A-4147-A177-3AD203B41FA5}">
                      <a16:colId xmlns:a16="http://schemas.microsoft.com/office/drawing/2014/main" val="383004437"/>
                    </a:ext>
                  </a:extLst>
                </a:gridCol>
                <a:gridCol w="838193">
                  <a:extLst>
                    <a:ext uri="{9D8B030D-6E8A-4147-A177-3AD203B41FA5}">
                      <a16:colId xmlns:a16="http://schemas.microsoft.com/office/drawing/2014/main" val="1526595776"/>
                    </a:ext>
                  </a:extLst>
                </a:gridCol>
                <a:gridCol w="3276572">
                  <a:extLst>
                    <a:ext uri="{9D8B030D-6E8A-4147-A177-3AD203B41FA5}">
                      <a16:colId xmlns:a16="http://schemas.microsoft.com/office/drawing/2014/main" val="1593234012"/>
                    </a:ext>
                  </a:extLst>
                </a:gridCol>
                <a:gridCol w="1103478">
                  <a:extLst>
                    <a:ext uri="{9D8B030D-6E8A-4147-A177-3AD203B41FA5}">
                      <a16:colId xmlns:a16="http://schemas.microsoft.com/office/drawing/2014/main" val="671458212"/>
                    </a:ext>
                  </a:extLst>
                </a:gridCol>
                <a:gridCol w="1577545">
                  <a:extLst>
                    <a:ext uri="{9D8B030D-6E8A-4147-A177-3AD203B41FA5}">
                      <a16:colId xmlns:a16="http://schemas.microsoft.com/office/drawing/2014/main" val="499467720"/>
                    </a:ext>
                  </a:extLst>
                </a:gridCol>
                <a:gridCol w="1340915">
                  <a:extLst>
                    <a:ext uri="{9D8B030D-6E8A-4147-A177-3AD203B41FA5}">
                      <a16:colId xmlns:a16="http://schemas.microsoft.com/office/drawing/2014/main" val="685346739"/>
                    </a:ext>
                  </a:extLst>
                </a:gridCol>
                <a:gridCol w="1453329">
                  <a:extLst>
                    <a:ext uri="{9D8B030D-6E8A-4147-A177-3AD203B41FA5}">
                      <a16:colId xmlns:a16="http://schemas.microsoft.com/office/drawing/2014/main" val="2230593573"/>
                    </a:ext>
                  </a:extLst>
                </a:gridCol>
                <a:gridCol w="1453329">
                  <a:extLst>
                    <a:ext uri="{9D8B030D-6E8A-4147-A177-3AD203B41FA5}">
                      <a16:colId xmlns:a16="http://schemas.microsoft.com/office/drawing/2014/main" val="503944953"/>
                    </a:ext>
                  </a:extLst>
                </a:gridCol>
                <a:gridCol w="1453329">
                  <a:extLst>
                    <a:ext uri="{9D8B030D-6E8A-4147-A177-3AD203B41FA5}">
                      <a16:colId xmlns:a16="http://schemas.microsoft.com/office/drawing/2014/main" val="3272254650"/>
                    </a:ext>
                  </a:extLst>
                </a:gridCol>
              </a:tblGrid>
              <a:tr h="244673">
                <a:tc rowSpan="2" gridSpan="2">
                  <a:txBody>
                    <a:bodyPr/>
                    <a:lstStyle/>
                    <a:p>
                      <a:pPr algn="ctr" rtl="0" fontAlgn="ctr">
                        <a:buNone/>
                      </a:pPr>
                      <a:r>
                        <a:rPr lang="en-GB" sz="1200" b="1" i="0" u="none" strike="noStrike" dirty="0">
                          <a:solidFill>
                            <a:srgbClr val="FFFFFF"/>
                          </a:solidFill>
                          <a:effectLst/>
                          <a:latin typeface="+mn-lt"/>
                        </a:rPr>
                        <a:t>Scheme/ Project</a:t>
                      </a:r>
                    </a:p>
                    <a:p>
                      <a:pPr algn="ctr" rtl="0" fontAlgn="ctr">
                        <a:buNone/>
                      </a:pPr>
                      <a:endParaRPr lang="en-GB" sz="1200" b="1" i="0" u="none" strike="noStrike" dirty="0">
                        <a:solidFill>
                          <a:srgbClr val="FFFFFF"/>
                        </a:solidFill>
                        <a:effectLst/>
                        <a:latin typeface="+mn-lt"/>
                      </a:endParaRPr>
                    </a:p>
                    <a:p>
                      <a:pPr algn="ctr" rtl="0" fontAlgn="ctr">
                        <a:buNone/>
                      </a:pPr>
                      <a:endParaRPr lang="en-GB" sz="12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200" b="1" i="0" u="none" strike="noStrike" dirty="0">
                          <a:solidFill>
                            <a:srgbClr val="FFFFFF"/>
                          </a:solidFill>
                          <a:effectLst/>
                          <a:latin typeface="+mn-lt"/>
                        </a:rPr>
                        <a:t>Delivery Actions 26/27</a:t>
                      </a:r>
                      <a:br>
                        <a:rPr lang="en-GB" sz="1200" b="1" i="0" u="none" strike="noStrike" dirty="0">
                          <a:solidFill>
                            <a:srgbClr val="FFFFFF"/>
                          </a:solidFill>
                          <a:effectLst/>
                          <a:latin typeface="+mn-lt"/>
                        </a:rPr>
                      </a:br>
                      <a:br>
                        <a:rPr lang="en-GB" sz="1200" b="1" i="0" u="none" strike="noStrike" dirty="0">
                          <a:solidFill>
                            <a:srgbClr val="FFFFFF"/>
                          </a:solidFill>
                          <a:effectLst/>
                          <a:latin typeface="+mn-lt"/>
                        </a:rPr>
                      </a:br>
                      <a:endParaRPr lang="en-GB" sz="12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2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200" b="1" i="0" u="none" strike="noStrike" dirty="0">
                          <a:solidFill>
                            <a:srgbClr val="FFFFFF"/>
                          </a:solidFill>
                          <a:effectLst/>
                          <a:latin typeface="+mn-lt"/>
                        </a:rPr>
                        <a:t>Outcomes</a:t>
                      </a:r>
                      <a:br>
                        <a:rPr lang="en-GB" sz="1200" b="1" i="0" u="none" strike="noStrike" dirty="0">
                          <a:solidFill>
                            <a:srgbClr val="FFFFFF"/>
                          </a:solidFill>
                          <a:effectLst/>
                          <a:latin typeface="+mn-lt"/>
                        </a:rPr>
                      </a:br>
                      <a:endParaRPr lang="en-GB" sz="12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200" b="1" i="0" u="none" strike="noStrike" dirty="0">
                          <a:solidFill>
                            <a:schemeClr val="bg1"/>
                          </a:solidFill>
                          <a:effectLst/>
                          <a:latin typeface="+mn-lt"/>
                        </a:rPr>
                        <a:t>Outcomes</a:t>
                      </a:r>
                    </a:p>
                    <a:p>
                      <a:pPr algn="ctr" rtl="0" fontAlgn="ctr">
                        <a:buNone/>
                      </a:pPr>
                      <a:r>
                        <a:rPr lang="en-GB" sz="1200" b="1" i="0" u="none" strike="noStrike" dirty="0">
                          <a:solidFill>
                            <a:schemeClr val="bg1"/>
                          </a:solidFill>
                          <a:effectLst/>
                          <a:latin typeface="+mn-lt"/>
                        </a:rPr>
                        <a:t>Q1 Reporting </a:t>
                      </a:r>
                    </a:p>
                    <a:p>
                      <a:pPr algn="ctr" rtl="0" fontAlgn="ctr">
                        <a:buNone/>
                      </a:pPr>
                      <a:r>
                        <a:rPr lang="en-GB" sz="12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5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38">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2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200" b="1" i="0" u="none" strike="noStrike" dirty="0">
                          <a:solidFill>
                            <a:schemeClr val="bg1"/>
                          </a:solidFill>
                          <a:effectLst/>
                          <a:latin typeface="+mn-lt"/>
                        </a:rPr>
                        <a:t>Milestones Q1 Reporting</a:t>
                      </a:r>
                    </a:p>
                    <a:p>
                      <a:pPr algn="ctr" rtl="0" fontAlgn="t">
                        <a:buNone/>
                      </a:pPr>
                      <a:r>
                        <a:rPr lang="en-GB" sz="12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2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2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2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848841">
                <a:tc>
                  <a:txBody>
                    <a:bodyPr/>
                    <a:lstStyle/>
                    <a:p>
                      <a:pPr algn="ctr" rtl="0" fontAlgn="ctr">
                        <a:buNone/>
                      </a:pPr>
                      <a:r>
                        <a:rPr lang="en-GB" sz="1200" b="0" i="1" u="none" strike="noStrike" dirty="0">
                          <a:solidFill>
                            <a:srgbClr val="000000"/>
                          </a:solidFill>
                          <a:effectLst/>
                          <a:latin typeface="Aptos" panose="020B0004020202020204" pitchFamily="34" charset="0"/>
                        </a:rPr>
                        <a:t>RECOVERY AND SUSTAIN-ABILITY</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rtl="0" fontAlgn="t">
                        <a:buNone/>
                      </a:pPr>
                      <a:r>
                        <a:rPr lang="en-GB" sz="1200" b="1" i="0" u="none" strike="noStrike" dirty="0">
                          <a:solidFill>
                            <a:srgbClr val="000000"/>
                          </a:solidFill>
                          <a:effectLst/>
                          <a:latin typeface="+mn-lt"/>
                        </a:rPr>
                        <a:t>Review Nutrition &amp; Dietetics services and Diabetic Pump Growth</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ctr">
                        <a:buFont typeface="Arial" panose="020B0604020202020204" pitchFamily="34" charset="0"/>
                        <a:buChar char="•"/>
                      </a:pPr>
                      <a:endParaRPr lang="en-GB" sz="1200" b="1"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endParaRPr lang="en-GB" sz="12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2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2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200" b="0" i="0" u="none" strike="noStrike" dirty="0">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1423093">
                <a:tc rowSpan="5">
                  <a:txBody>
                    <a:bodyPr/>
                    <a:lstStyle/>
                    <a:p>
                      <a:pPr algn="ctr" rtl="0" fontAlgn="ctr">
                        <a:buNone/>
                      </a:pPr>
                      <a:r>
                        <a:rPr lang="en-GB" sz="1200" b="0" i="1" u="none" strike="noStrike" dirty="0">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5">
                  <a:txBody>
                    <a:bodyPr/>
                    <a:lstStyle/>
                    <a:p>
                      <a:pPr algn="ctr" rtl="0" fontAlgn="t">
                        <a:buNone/>
                      </a:pPr>
                      <a:r>
                        <a:rPr lang="en-GB" sz="1200" b="1" i="0" u="none" strike="noStrike" dirty="0">
                          <a:solidFill>
                            <a:srgbClr val="000000"/>
                          </a:solidFill>
                          <a:effectLst/>
                          <a:latin typeface="+mn-lt"/>
                        </a:rPr>
                        <a:t>Healthy Weight/ Obesity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r>
                        <a:rPr lang="en-GB" sz="1300" b="0" i="0" u="none" strike="noStrike" dirty="0">
                          <a:solidFill>
                            <a:srgbClr val="000000"/>
                          </a:solidFill>
                          <a:effectLst/>
                          <a:latin typeface="Aptos" panose="020B0004020202020204" pitchFamily="34" charset="0"/>
                        </a:rPr>
                        <a:t>Develop an accountable governed pathway approach to the management of GLP/GIP-1RAS prescriptions for obesity within SBUHB, in line with Welsh Health Circular WHC/2025/043. </a:t>
                      </a:r>
                      <a:br>
                        <a:rPr lang="en-GB" sz="1300" b="0" i="0" u="none" strike="noStrike" dirty="0">
                          <a:solidFill>
                            <a:srgbClr val="000000"/>
                          </a:solidFill>
                          <a:effectLst/>
                          <a:latin typeface="Aptos" panose="020B0004020202020204" pitchFamily="34" charset="0"/>
                        </a:rPr>
                      </a:br>
                      <a:endParaRPr lang="en-GB" sz="1300" b="0" i="0" u="none" strike="noStrike" dirty="0">
                        <a:solidFill>
                          <a:srgbClr val="000000"/>
                        </a:solidFill>
                        <a:effectLst/>
                        <a:latin typeface="Aptos" panose="020B0004020202020204" pitchFamily="34" charset="0"/>
                      </a:endParaRP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The GLP1 business case is going to PFAG on May 20th and a decision will be made on outcome at that point. To align access to obesity intervention as outlined in the WHC/2025/043; Meet the requirements for access to obesity intervention as outlined in the NICE NG28 guidance-Diabetes </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fontAlgn="t">
                        <a:buFont typeface="Arial" panose="020B0604020202020204" pitchFamily="34" charset="0"/>
                        <a:buChar char="•"/>
                      </a:pPr>
                      <a:endParaRPr lang="en-GB" sz="12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rowSpan="3">
                  <a:txBody>
                    <a:bodyPr/>
                    <a:lstStyle/>
                    <a:p>
                      <a:pPr algn="ctr" fontAlgn="t"/>
                      <a:r>
                        <a:rPr lang="en-GB" sz="1300" b="0" i="0" u="none" strike="noStrike" dirty="0">
                          <a:solidFill>
                            <a:srgbClr val="000000"/>
                          </a:solidFill>
                          <a:effectLst/>
                          <a:latin typeface="Aptos Narrow" panose="020B0004020202020204" pitchFamily="34" charset="0"/>
                        </a:rPr>
                        <a:t>Decision on options paper submitted; Agreement on model of delivery, waiting list management; and funding due July 2026</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rowSpan="3">
                  <a:txBody>
                    <a:bodyPr/>
                    <a:lstStyle/>
                    <a:p>
                      <a:pPr algn="ctr" fontAlgn="b"/>
                      <a:r>
                        <a:rPr lang="en-GB" sz="1300" b="0" i="0" u="none" strike="noStrike" dirty="0">
                          <a:solidFill>
                            <a:srgbClr val="000000"/>
                          </a:solidFill>
                          <a:effectLst/>
                          <a:latin typeface="Aptos Narrow" panose="020B0004020202020204" pitchFamily="34" charset="0"/>
                        </a:rPr>
                        <a:t>Delayed -Dependent on Exec decision on GLP1 Options Paper</a:t>
                      </a:r>
                    </a:p>
                  </a:txBody>
                  <a:tcPr marL="15707" marR="15707" marT="15707"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fontAlgn="t">
                        <a:buFont typeface="Arial" panose="020B0604020202020204" pitchFamily="34" charset="0"/>
                        <a:buChar char="•"/>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rowSpan="3">
                  <a:txBody>
                    <a:bodyPr/>
                    <a:lstStyle/>
                    <a:p>
                      <a:pPr marL="285750" indent="-285750" algn="l" fontAlgn="t">
                        <a:buFont typeface="Arial" panose="020B0604020202020204" pitchFamily="34" charset="0"/>
                        <a:buChar char="•"/>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631297">
                <a:tc vMerge="1">
                  <a:txBody>
                    <a:bodyPr/>
                    <a:lstStyle/>
                    <a:p>
                      <a:endParaRPr lang="en-GB"/>
                    </a:p>
                  </a:txBody>
                  <a:tcPr/>
                </a:tc>
                <a:tc vMerge="1">
                  <a:txBody>
                    <a:bodyPr/>
                    <a:lstStyle/>
                    <a:p>
                      <a:endParaRPr lang="en-GB"/>
                    </a:p>
                  </a:txBody>
                  <a:tcPr/>
                </a:tc>
                <a:tc>
                  <a:txBody>
                    <a:bodyPr/>
                    <a:lstStyle/>
                    <a:p>
                      <a:pPr algn="l" fontAlgn="t"/>
                      <a:r>
                        <a:rPr lang="en-GB" sz="1300" b="0" i="0" u="none" strike="noStrike" dirty="0">
                          <a:solidFill>
                            <a:srgbClr val="000000"/>
                          </a:solidFill>
                          <a:effectLst/>
                          <a:latin typeface="Aptos" panose="020B0004020202020204" pitchFamily="34" charset="0"/>
                        </a:rPr>
                        <a:t>Implement Blueteq for prescription monitoring of GLP1RAs prescribed for purposes of weight loss</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Implementation of Blueteq will also be agreed June 2026</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700" b="0" i="0" u="none" strike="noStrike" dirty="0">
                        <a:solidFill>
                          <a:schemeClr val="tx1"/>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pPr marL="285750" indent="-285750" algn="l" fontAlgn="ctr">
                        <a:buFont typeface="Arial" panose="020B0604020202020204" pitchFamily="34" charset="0"/>
                        <a:buChar char="•"/>
                      </a:pPr>
                      <a:endParaRPr lang="en-GB" sz="7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700" b="0" i="0" u="none" strike="noStrike">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700" b="0" i="0" u="none" strike="noStrike" dirty="0">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12529377"/>
                  </a:ext>
                </a:extLst>
              </a:tr>
              <a:tr h="1108826">
                <a:tc vMerge="1">
                  <a:txBody>
                    <a:bodyPr/>
                    <a:lstStyle/>
                    <a:p>
                      <a:endParaRPr lang="en-GB"/>
                    </a:p>
                  </a:txBody>
                  <a:tcPr/>
                </a:tc>
                <a:tc vMerge="1">
                  <a:txBody>
                    <a:bodyPr/>
                    <a:lstStyle/>
                    <a:p>
                      <a:endParaRPr lang="en-GB"/>
                    </a:p>
                  </a:txBody>
                  <a:tcPr/>
                </a:tc>
                <a:tc>
                  <a:txBody>
                    <a:bodyPr/>
                    <a:lstStyle/>
                    <a:p>
                      <a:r>
                        <a:rPr lang="en-GB" sz="1300" b="0" i="0" u="none" strike="noStrike" dirty="0">
                          <a:solidFill>
                            <a:srgbClr val="000000"/>
                          </a:solidFill>
                          <a:effectLst/>
                          <a:latin typeface="Aptos" panose="020B0004020202020204" pitchFamily="34" charset="0"/>
                        </a:rPr>
                        <a:t>Implement continuous monitoring of Level 2 and anti-obesity medication clinic Level 3 waiting lists and explore the benefits of a controlled temporary referral pause when demand exceeds safe service capacity</a:t>
                      </a:r>
                      <a:endParaRPr lang="en-GB" sz="3000" dirty="0"/>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endParaRPr lang="en-GB" sz="3000" dirty="0"/>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Decision on whether to close Level 2 ongoing following a validation of waiting list process. Anti-obesity medication provision waiting list closure to be decided in management panel, estimated June 2026</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dirty="0"/>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tc>
                <a:tc vMerge="1">
                  <a:txBody>
                    <a:bodyPr/>
                    <a:lstStyle/>
                    <a:p>
                      <a:pPr marL="285750" indent="-285750" algn="l" fontAlgn="ctr">
                        <a:buFont typeface="Arial" panose="020B0604020202020204" pitchFamily="34" charset="0"/>
                        <a:buChar char="•"/>
                      </a:pPr>
                      <a:endParaRPr lang="en-GB" sz="7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700" b="0" i="0" u="none" strike="noStrike">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vMerge="1">
                  <a:txBody>
                    <a:bodyPr/>
                    <a:lstStyle/>
                    <a:p>
                      <a:pPr marL="285750" indent="-285750" algn="l" fontAlgn="t">
                        <a:buFont typeface="Arial" panose="020B0604020202020204" pitchFamily="34" charset="0"/>
                        <a:buChar char="•"/>
                      </a:pPr>
                      <a:endParaRPr lang="en-GB" sz="700" b="0" i="0" u="none" strike="noStrike" dirty="0">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5994171"/>
                  </a:ext>
                </a:extLst>
              </a:tr>
              <a:tr h="1222038">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r>
                        <a:rPr lang="en-GB" sz="1300" b="0" i="0" u="none" strike="noStrike" dirty="0">
                          <a:solidFill>
                            <a:srgbClr val="000000"/>
                          </a:solidFill>
                          <a:effectLst/>
                          <a:latin typeface="Aptos" panose="020B0004020202020204" pitchFamily="34" charset="0"/>
                        </a:rPr>
                        <a:t> Develop an enhanced healthy pregnancy offer for healthy weight and wellbeing</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Aptos" panose="020B0004020202020204" pitchFamily="34" charset="0"/>
                        </a:rPr>
                        <a:t>Setting up a task and finish group to plan a pilot project for 26/27 for maternal weight management delivery (PEY 26/27 funding only). In-house service funding to be determined June 2026</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2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Aptos Narrow" panose="020B0004020202020204" pitchFamily="34" charset="0"/>
                        </a:rPr>
                        <a:t>Task and finish Maternal WM Working group to be  established to outline Pilot Project </a:t>
                      </a:r>
                    </a:p>
                    <a:p>
                      <a:pPr algn="ctr" fontAlgn="t"/>
                      <a:endParaRPr lang="en-GB" sz="1300" b="0" i="0" u="none" strike="noStrike" dirty="0">
                        <a:solidFill>
                          <a:srgbClr val="000000"/>
                        </a:solidFill>
                        <a:effectLst/>
                        <a:latin typeface="Aptos Narrow" panose="020B0004020202020204" pitchFamily="34" charset="0"/>
                      </a:endParaRP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gridSpan="2">
                  <a:txBody>
                    <a:bodyPr/>
                    <a:lstStyle/>
                    <a:p>
                      <a:pPr marL="0" indent="0" algn="l" fontAlgn="t">
                        <a:buFont typeface="Arial" panose="020B0604020202020204" pitchFamily="34" charset="0"/>
                        <a:buNone/>
                      </a:pPr>
                      <a:r>
                        <a:rPr lang="en-GB" sz="1200" b="0" i="0" u="none" strike="noStrike" dirty="0">
                          <a:solidFill>
                            <a:srgbClr val="000000"/>
                          </a:solidFill>
                          <a:effectLst/>
                          <a:latin typeface="+mn-lt"/>
                        </a:rPr>
                        <a:t>Begin coproduction and community engagement  Agree PEY funding                                                                            Agree, risk stratify and begin pilot projects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marL="171450" indent="-171450" algn="l" fontAlgn="t">
                        <a:buFont typeface="Arial" panose="020B0604020202020204" pitchFamily="34" charset="0"/>
                        <a:buChar char="•"/>
                      </a:pPr>
                      <a:endParaRPr lang="en-GB" sz="1000" b="0" i="0" u="none" strike="noStrike" dirty="0">
                        <a:solidFill>
                          <a:srgbClr val="000000"/>
                        </a:solidFill>
                        <a:effectLst/>
                        <a:latin typeface="+mn-lt"/>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200" b="0" i="0" u="none" strike="noStrike" dirty="0">
                          <a:solidFill>
                            <a:srgbClr val="000000"/>
                          </a:solidFill>
                          <a:effectLst/>
                          <a:latin typeface="+mn-lt"/>
                        </a:rPr>
                        <a:t>Evaluate pilot projects for best value and explore long term  sustainability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90725520"/>
                  </a:ext>
                </a:extLst>
              </a:tr>
              <a:tr h="1423093">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r>
                        <a:rPr lang="en-GB" sz="1300" b="0" i="0" u="none" strike="noStrike" dirty="0">
                          <a:solidFill>
                            <a:srgbClr val="000000"/>
                          </a:solidFill>
                          <a:effectLst/>
                          <a:latin typeface="Aptos" panose="020B0004020202020204" pitchFamily="34" charset="0"/>
                        </a:rPr>
                        <a:t>Based on output of GLP-1 OA: </a:t>
                      </a:r>
                      <a:br>
                        <a:rPr lang="en-GB" sz="1300" b="0" i="0" u="none" strike="noStrike" dirty="0">
                          <a:solidFill>
                            <a:srgbClr val="000000"/>
                          </a:solidFill>
                          <a:effectLst/>
                          <a:latin typeface="Aptos" panose="020B0004020202020204" pitchFamily="34" charset="0"/>
                        </a:rPr>
                      </a:br>
                      <a:r>
                        <a:rPr lang="en-GB" sz="1300" b="0" i="0" u="none" strike="noStrike" dirty="0">
                          <a:solidFill>
                            <a:srgbClr val="000000"/>
                          </a:solidFill>
                          <a:effectLst/>
                          <a:latin typeface="Aptos" panose="020B0004020202020204" pitchFamily="34" charset="0"/>
                        </a:rPr>
                        <a:t>•Repeat of 25-26 tender exercise to recommission Level 3 wrap around service with added psychology input as per findings of current service provision</a:t>
                      </a:r>
                      <a:br>
                        <a:rPr lang="en-GB" sz="1300" b="0" i="0" u="none" strike="noStrike" dirty="0">
                          <a:solidFill>
                            <a:srgbClr val="000000"/>
                          </a:solidFill>
                          <a:effectLst/>
                          <a:latin typeface="Aptos" panose="020B0004020202020204" pitchFamily="34" charset="0"/>
                        </a:rPr>
                      </a:br>
                      <a:r>
                        <a:rPr lang="en-GB" sz="1300" b="0" i="0" u="none" strike="noStrike" dirty="0">
                          <a:solidFill>
                            <a:srgbClr val="000000"/>
                          </a:solidFill>
                          <a:effectLst/>
                          <a:latin typeface="Aptos" panose="020B0004020202020204" pitchFamily="34" charset="0"/>
                        </a:rPr>
                        <a:t>•Explore funding for in-house service</a:t>
                      </a:r>
                      <a:br>
                        <a:rPr lang="en-GB" sz="1300" b="0" i="0" u="none" strike="noStrike" dirty="0">
                          <a:solidFill>
                            <a:srgbClr val="000000"/>
                          </a:solidFill>
                          <a:effectLst/>
                          <a:latin typeface="Aptos" panose="020B0004020202020204" pitchFamily="34" charset="0"/>
                        </a:rPr>
                      </a:br>
                      <a:r>
                        <a:rPr lang="en-GB" sz="1300" b="0" i="0" u="none" strike="noStrike" dirty="0">
                          <a:solidFill>
                            <a:srgbClr val="000000"/>
                          </a:solidFill>
                          <a:effectLst/>
                          <a:latin typeface="Aptos" panose="020B0004020202020204" pitchFamily="34" charset="0"/>
                        </a:rPr>
                        <a:t>- Commission L2 service to meet current waiting list demand following validation process</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Aptos" panose="020B0004020202020204" pitchFamily="34" charset="0"/>
                        </a:rPr>
                        <a:t>Decision to be made July 2026 </a:t>
                      </a:r>
                    </a:p>
                    <a:p>
                      <a:pPr algn="l" fontAlgn="t"/>
                      <a:endParaRPr lang="en-GB" sz="1300" b="0" i="0" u="none" strike="noStrike" dirty="0">
                        <a:solidFill>
                          <a:srgbClr val="000000"/>
                        </a:solidFill>
                        <a:effectLst/>
                        <a:latin typeface="Aptos" panose="020B0004020202020204" pitchFamily="34" charset="0"/>
                      </a:endParaRP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2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Aptos" panose="020B0004020202020204" pitchFamily="34" charset="0"/>
                        </a:rPr>
                        <a:t>Decision to be made July 2026</a:t>
                      </a:r>
                    </a:p>
                    <a:p>
                      <a:endParaRPr lang="en-GB" sz="3000" dirty="0"/>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200" b="0" i="0" u="none" strike="noStrike" dirty="0">
                          <a:solidFill>
                            <a:srgbClr val="000000"/>
                          </a:solidFill>
                          <a:effectLst/>
                          <a:latin typeface="+mn-lt"/>
                        </a:rPr>
                        <a:t>Dependent on Exec board panel decision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171450" indent="-171450" algn="l" fontAlgn="t">
                        <a:buFont typeface="Arial" panose="020B0604020202020204" pitchFamily="34" charset="0"/>
                        <a:buChar char="•"/>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5708320"/>
                  </a:ext>
                </a:extLst>
              </a:tr>
              <a:tr h="618873">
                <a:tc>
                  <a:txBody>
                    <a:bodyPr/>
                    <a:lstStyle/>
                    <a:p>
                      <a:pPr algn="ctr" rtl="0" fontAlgn="ctr">
                        <a:buNone/>
                      </a:pPr>
                      <a:endParaRPr lang="en-GB" sz="1200" b="0" i="1" u="none" strike="noStrike" dirty="0">
                        <a:solidFill>
                          <a:srgbClr val="000000"/>
                        </a:solidFill>
                        <a:effectLst/>
                        <a:latin typeface="Aptos" panose="020B0004020202020204" pitchFamily="34" charset="0"/>
                      </a:endParaRP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ctr" rtl="0" fontAlgn="t">
                        <a:buNone/>
                      </a:pPr>
                      <a:endParaRPr lang="en-GB" sz="1200" b="1"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r>
                        <a:rPr lang="en-GB" sz="1300" b="0" i="0" u="none" strike="noStrike" dirty="0">
                          <a:solidFill>
                            <a:srgbClr val="000000"/>
                          </a:solidFill>
                          <a:effectLst/>
                          <a:latin typeface="Aptos" panose="020B0004020202020204" pitchFamily="34" charset="0"/>
                        </a:rPr>
                        <a:t>Delivery of wider system activity working with partners around the Whole System Approach to Healthy Weight </a:t>
                      </a:r>
                      <a:br>
                        <a:rPr lang="en-GB" sz="1300" b="0" i="0" u="none" strike="noStrike" dirty="0">
                          <a:solidFill>
                            <a:srgbClr val="000000"/>
                          </a:solidFill>
                          <a:effectLst/>
                          <a:latin typeface="Aptos" panose="020B0004020202020204" pitchFamily="34" charset="0"/>
                        </a:rPr>
                      </a:br>
                      <a:endParaRPr lang="en-GB" sz="1300" b="0" i="0" u="none" strike="noStrike" dirty="0">
                        <a:solidFill>
                          <a:srgbClr val="000000"/>
                        </a:solidFill>
                        <a:effectLst/>
                        <a:latin typeface="Aptos" panose="020B0004020202020204" pitchFamily="34" charset="0"/>
                      </a:endParaRP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Regular reporting on progress to Public Health Wales and Welsh  Government as per standardised reporting templates</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2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r>
                        <a:rPr lang="en-GB" sz="1300" b="0" i="0" u="none" strike="noStrike" dirty="0">
                          <a:solidFill>
                            <a:srgbClr val="000000"/>
                          </a:solidFill>
                          <a:effectLst/>
                          <a:latin typeface="Aptos" panose="020B0004020202020204" pitchFamily="34" charset="0"/>
                        </a:rPr>
                        <a:t>Delivery against the Whole Systems approach workplan</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r>
                        <a:rPr lang="en-GB" sz="1300" b="0" i="0" u="none" strike="noStrike" dirty="0">
                          <a:solidFill>
                            <a:srgbClr val="000000"/>
                          </a:solidFill>
                          <a:effectLst/>
                          <a:latin typeface="Aptos" panose="020B0004020202020204" pitchFamily="34" charset="0"/>
                        </a:rPr>
                        <a:t>Delivery against the Whole Systems approach workplan</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Delivery against the Whole Systems approach workplan</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Delivery against the Whole Systems approach workplan</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52894326"/>
                  </a:ext>
                </a:extLst>
              </a:tr>
              <a:tr h="1423093">
                <a:tc>
                  <a:txBody>
                    <a:bodyPr/>
                    <a:lstStyle/>
                    <a:p>
                      <a:pPr algn="ctr" rtl="0" fontAlgn="ctr">
                        <a:buNone/>
                      </a:pPr>
                      <a:endParaRPr lang="en-GB" sz="1200" b="0" i="1" u="none" strike="noStrike" dirty="0">
                        <a:solidFill>
                          <a:srgbClr val="000000"/>
                        </a:solidFill>
                        <a:effectLst/>
                        <a:latin typeface="Aptos" panose="020B0004020202020204" pitchFamily="34" charset="0"/>
                      </a:endParaRP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ctr" rtl="0" fontAlgn="t">
                        <a:buNone/>
                      </a:pPr>
                      <a:endParaRPr lang="en-GB" sz="1200" b="1"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algn="l" fontAlgn="t"/>
                      <a:r>
                        <a:rPr lang="en-GB" sz="1300" b="0" i="0" u="none" strike="noStrike" dirty="0">
                          <a:solidFill>
                            <a:srgbClr val="000000"/>
                          </a:solidFill>
                          <a:effectLst/>
                          <a:latin typeface="Aptos" panose="020B0004020202020204" pitchFamily="34" charset="0"/>
                        </a:rPr>
                        <a:t>Engagement and support to nationally led Obesity programmes to support local delivery of the All-Wales Weight Management Pathway and other relevant programmes</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endParaRPr lang="en-GB" sz="12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To be determined </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2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r>
                        <a:rPr lang="en-GB" sz="1300" b="0" i="0" u="none" strike="noStrike" dirty="0">
                          <a:solidFill>
                            <a:srgbClr val="000000"/>
                          </a:solidFill>
                          <a:effectLst/>
                          <a:latin typeface="Aptos" panose="020B0004020202020204" pitchFamily="34" charset="0"/>
                        </a:rPr>
                        <a:t>Await announcement for nationally led programme work</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2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t"/>
                      <a:r>
                        <a:rPr lang="en-GB" sz="1300" b="0" i="0" u="none" strike="noStrike" dirty="0">
                          <a:solidFill>
                            <a:srgbClr val="000000"/>
                          </a:solidFill>
                          <a:effectLst/>
                          <a:latin typeface="Aptos" panose="020B0004020202020204" pitchFamily="34" charset="0"/>
                        </a:rPr>
                        <a:t>Establish work plan as relevant following national announcement to develop local implementation plan</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TBC</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r>
                        <a:rPr lang="en-GB" sz="1300" b="0" i="0" u="none" strike="noStrike" dirty="0">
                          <a:solidFill>
                            <a:srgbClr val="000000"/>
                          </a:solidFill>
                          <a:effectLst/>
                          <a:latin typeface="Aptos" panose="020B0004020202020204" pitchFamily="34" charset="0"/>
                        </a:rPr>
                        <a:t>TBC</a:t>
                      </a:r>
                    </a:p>
                  </a:txBody>
                  <a:tcPr marL="15707" marR="15707" marT="15707"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08443240"/>
                  </a:ext>
                </a:extLst>
              </a:tr>
            </a:tbl>
          </a:graphicData>
        </a:graphic>
      </p:graphicFrame>
    </p:spTree>
    <p:extLst>
      <p:ext uri="{BB962C8B-B14F-4D97-AF65-F5344CB8AC3E}">
        <p14:creationId xmlns:p14="http://schemas.microsoft.com/office/powerpoint/2010/main" val="13924493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2CD43-FC22-02C4-7A9F-B4EBD804F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724A68-493F-2125-8058-0E5BC970A890}"/>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Population Health and Prevention System Reporting</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A7F61950-5EA2-4A02-BB35-21F69E958908}"/>
              </a:ext>
            </a:extLst>
          </p:cNvPr>
          <p:cNvGraphicFramePr>
            <a:graphicFrameLocks noGrp="1"/>
          </p:cNvGraphicFramePr>
          <p:nvPr>
            <p:ph idx="1"/>
            <p:extLst>
              <p:ext uri="{D42A27DB-BD31-4B8C-83A1-F6EECF244321}">
                <p14:modId xmlns:p14="http://schemas.microsoft.com/office/powerpoint/2010/main" val="2082288417"/>
              </p:ext>
            </p:extLst>
          </p:nvPr>
        </p:nvGraphicFramePr>
        <p:xfrm>
          <a:off x="136142" y="1233269"/>
          <a:ext cx="19664142" cy="6976424"/>
        </p:xfrm>
        <a:graphic>
          <a:graphicData uri="http://schemas.openxmlformats.org/drawingml/2006/table">
            <a:tbl>
              <a:tblPr/>
              <a:tblGrid>
                <a:gridCol w="616594">
                  <a:extLst>
                    <a:ext uri="{9D8B030D-6E8A-4147-A177-3AD203B41FA5}">
                      <a16:colId xmlns:a16="http://schemas.microsoft.com/office/drawing/2014/main" val="414012851"/>
                    </a:ext>
                  </a:extLst>
                </a:gridCol>
                <a:gridCol w="1088301">
                  <a:extLst>
                    <a:ext uri="{9D8B030D-6E8A-4147-A177-3AD203B41FA5}">
                      <a16:colId xmlns:a16="http://schemas.microsoft.com/office/drawing/2014/main" val="2003408553"/>
                    </a:ext>
                  </a:extLst>
                </a:gridCol>
                <a:gridCol w="2593611">
                  <a:extLst>
                    <a:ext uri="{9D8B030D-6E8A-4147-A177-3AD203B41FA5}">
                      <a16:colId xmlns:a16="http://schemas.microsoft.com/office/drawing/2014/main" val="383004437"/>
                    </a:ext>
                  </a:extLst>
                </a:gridCol>
                <a:gridCol w="995223">
                  <a:extLst>
                    <a:ext uri="{9D8B030D-6E8A-4147-A177-3AD203B41FA5}">
                      <a16:colId xmlns:a16="http://schemas.microsoft.com/office/drawing/2014/main" val="1526595776"/>
                    </a:ext>
                  </a:extLst>
                </a:gridCol>
                <a:gridCol w="5262618">
                  <a:extLst>
                    <a:ext uri="{9D8B030D-6E8A-4147-A177-3AD203B41FA5}">
                      <a16:colId xmlns:a16="http://schemas.microsoft.com/office/drawing/2014/main" val="2102088528"/>
                    </a:ext>
                  </a:extLst>
                </a:gridCol>
                <a:gridCol w="1236489">
                  <a:extLst>
                    <a:ext uri="{9D8B030D-6E8A-4147-A177-3AD203B41FA5}">
                      <a16:colId xmlns:a16="http://schemas.microsoft.com/office/drawing/2014/main" val="671458212"/>
                    </a:ext>
                  </a:extLst>
                </a:gridCol>
                <a:gridCol w="1854733">
                  <a:extLst>
                    <a:ext uri="{9D8B030D-6E8A-4147-A177-3AD203B41FA5}">
                      <a16:colId xmlns:a16="http://schemas.microsoft.com/office/drawing/2014/main" val="499467720"/>
                    </a:ext>
                  </a:extLst>
                </a:gridCol>
                <a:gridCol w="842002">
                  <a:extLst>
                    <a:ext uri="{9D8B030D-6E8A-4147-A177-3AD203B41FA5}">
                      <a16:colId xmlns:a16="http://schemas.microsoft.com/office/drawing/2014/main" val="685346739"/>
                    </a:ext>
                  </a:extLst>
                </a:gridCol>
                <a:gridCol w="2158745">
                  <a:extLst>
                    <a:ext uri="{9D8B030D-6E8A-4147-A177-3AD203B41FA5}">
                      <a16:colId xmlns:a16="http://schemas.microsoft.com/office/drawing/2014/main" val="2230593573"/>
                    </a:ext>
                  </a:extLst>
                </a:gridCol>
                <a:gridCol w="1522992">
                  <a:extLst>
                    <a:ext uri="{9D8B030D-6E8A-4147-A177-3AD203B41FA5}">
                      <a16:colId xmlns:a16="http://schemas.microsoft.com/office/drawing/2014/main" val="503944953"/>
                    </a:ext>
                  </a:extLst>
                </a:gridCol>
                <a:gridCol w="1492834">
                  <a:extLst>
                    <a:ext uri="{9D8B030D-6E8A-4147-A177-3AD203B41FA5}">
                      <a16:colId xmlns:a16="http://schemas.microsoft.com/office/drawing/2014/main" val="3272254650"/>
                    </a:ext>
                  </a:extLst>
                </a:gridCol>
              </a:tblGrid>
              <a:tr h="244673">
                <a:tc rowSpan="2" gridSpan="2">
                  <a:txBody>
                    <a:bodyPr/>
                    <a:lstStyle/>
                    <a:p>
                      <a:pPr algn="ctr" rtl="0" fontAlgn="ctr">
                        <a:buNone/>
                      </a:pPr>
                      <a:r>
                        <a:rPr lang="en-GB" sz="1300" b="1" i="0" u="none" strike="noStrike" dirty="0">
                          <a:solidFill>
                            <a:srgbClr val="FFFFFF"/>
                          </a:solidFill>
                          <a:effectLst/>
                          <a:latin typeface="+mn-lt"/>
                        </a:rPr>
                        <a:t>Scheme/ Project</a:t>
                      </a:r>
                    </a:p>
                    <a:p>
                      <a:pPr algn="ctr" rtl="0" fontAlgn="ctr">
                        <a:buNone/>
                      </a:pPr>
                      <a:endParaRPr lang="en-GB" sz="1300" b="1" i="0" u="none" strike="noStrike" dirty="0">
                        <a:solidFill>
                          <a:srgbClr val="FFFFFF"/>
                        </a:solidFill>
                        <a:effectLst/>
                        <a:latin typeface="+mn-lt"/>
                      </a:endParaRPr>
                    </a:p>
                    <a:p>
                      <a:pPr algn="ctr" rtl="0" fontAlgn="ctr">
                        <a:buNone/>
                      </a:pPr>
                      <a:endParaRPr lang="en-GB" sz="13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rgbClr val="FFFFFF"/>
                          </a:solidFill>
                          <a:effectLst/>
                          <a:latin typeface="+mn-lt"/>
                        </a:rPr>
                        <a:t>Delivery Actions 26/27</a:t>
                      </a:r>
                      <a:br>
                        <a:rPr lang="en-GB" sz="1300" b="1" i="0" u="none" strike="noStrike" dirty="0">
                          <a:solidFill>
                            <a:srgbClr val="FFFFFF"/>
                          </a:solidFill>
                          <a:effectLst/>
                          <a:latin typeface="+mn-lt"/>
                        </a:rPr>
                      </a:br>
                      <a:br>
                        <a:rPr lang="en-GB" sz="1300" b="1" i="0" u="none" strike="noStrike" dirty="0">
                          <a:solidFill>
                            <a:srgbClr val="FFFFFF"/>
                          </a:solidFill>
                          <a:effectLst/>
                          <a:latin typeface="+mn-lt"/>
                        </a:rPr>
                      </a:br>
                      <a:endParaRPr lang="en-GB" sz="13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rgbClr val="FFFFFF"/>
                          </a:solidFill>
                          <a:effectLst/>
                          <a:latin typeface="+mn-lt"/>
                        </a:rPr>
                        <a:t>Outcomes</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chemeClr val="bg1"/>
                          </a:solidFill>
                          <a:effectLst/>
                          <a:latin typeface="+mn-lt"/>
                        </a:rPr>
                        <a:t>Outcomes</a:t>
                      </a:r>
                    </a:p>
                    <a:p>
                      <a:pPr algn="ctr" rtl="0" fontAlgn="ctr">
                        <a:buNone/>
                      </a:pPr>
                      <a:r>
                        <a:rPr lang="en-GB" sz="1300" b="1" i="0" u="none" strike="noStrike" dirty="0">
                          <a:solidFill>
                            <a:schemeClr val="bg1"/>
                          </a:solidFill>
                          <a:effectLst/>
                          <a:latin typeface="+mn-lt"/>
                        </a:rPr>
                        <a:t>Q1 Reporting </a:t>
                      </a:r>
                    </a:p>
                    <a:p>
                      <a:pPr algn="ctr" rtl="0" fontAlgn="ctr">
                        <a:buNone/>
                      </a:pPr>
                      <a:r>
                        <a:rPr lang="en-GB" sz="13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3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38">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3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chemeClr val="bg1"/>
                          </a:solidFill>
                          <a:effectLst/>
                          <a:latin typeface="+mn-lt"/>
                        </a:rPr>
                        <a:t>Milestones Q1 Reporting</a:t>
                      </a:r>
                    </a:p>
                    <a:p>
                      <a:pPr algn="ctr" rtl="0" fontAlgn="t">
                        <a:buNone/>
                      </a:pPr>
                      <a:r>
                        <a:rPr lang="en-GB" sz="13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614791">
                <a:tc rowSpan="4">
                  <a:txBody>
                    <a:bodyPr/>
                    <a:lstStyle/>
                    <a:p>
                      <a:pPr algn="ctr" rtl="0" fontAlgn="ctr">
                        <a:buNone/>
                      </a:pPr>
                      <a:r>
                        <a:rPr lang="en-GB" sz="1300" b="0" i="1" u="none" strike="noStrike" dirty="0">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4">
                  <a:txBody>
                    <a:bodyPr/>
                    <a:lstStyle/>
                    <a:p>
                      <a:pPr algn="ctr" rtl="0" fontAlgn="t">
                        <a:buNone/>
                      </a:pPr>
                      <a:r>
                        <a:rPr lang="en-GB" sz="1300" b="1" i="0" u="none" strike="noStrike" dirty="0">
                          <a:solidFill>
                            <a:srgbClr val="000000"/>
                          </a:solidFill>
                          <a:effectLst/>
                          <a:latin typeface="+mn-lt"/>
                        </a:rPr>
                        <a:t>Tobacco Control</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mn-lt"/>
                        </a:rPr>
                        <a:t>Continue delivery of Help Me Quit services through Health Board and Primary Care (community pharmacy).</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300" b="0" i="0" u="none" strike="noStrike" kern="1200" cap="none" spc="0" normalizeH="0" baseline="0" noProof="0" dirty="0">
                          <a:ln>
                            <a:noFill/>
                          </a:ln>
                          <a:solidFill>
                            <a:srgbClr val="000000"/>
                          </a:solidFill>
                          <a:effectLst/>
                          <a:uLnTx/>
                          <a:uFillTx/>
                          <a:latin typeface="+mn-lt"/>
                          <a:ea typeface="+mn-ea"/>
                          <a:cs typeface="+mn-cs"/>
                        </a:rPr>
                        <a:t>Ongoing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Proportion of smokers accessing Help Me Quit  services annually (Target 7.5% - Updated Welsh Government target for 2026/27) </a:t>
                      </a:r>
                    </a:p>
                    <a:p>
                      <a:pPr marL="0" indent="0" algn="l" fontAlgn="t">
                        <a:buFont typeface="Arial" panose="020B0604020202020204" pitchFamily="34" charset="0"/>
                        <a:buNone/>
                      </a:pPr>
                      <a:endParaRPr lang="en-GB" sz="1300" b="0" i="0" u="none" strike="noStrike" dirty="0">
                        <a:solidFill>
                          <a:srgbClr val="000000"/>
                        </a:solidFill>
                        <a:effectLst/>
                        <a:latin typeface="+mn-lt"/>
                      </a:endParaRPr>
                    </a:p>
                    <a:p>
                      <a:pPr marL="0" indent="0" algn="l" fontAlgn="t">
                        <a:buFont typeface="Arial" panose="020B0604020202020204" pitchFamily="34" charset="0"/>
                        <a:buNone/>
                      </a:pPr>
                      <a:r>
                        <a:rPr lang="en-GB" sz="1300" b="0" i="0" u="none" strike="noStrike" dirty="0">
                          <a:solidFill>
                            <a:srgbClr val="000000"/>
                          </a:solidFill>
                          <a:effectLst/>
                          <a:latin typeface="+mn-lt"/>
                        </a:rPr>
                        <a:t>Quarterly reporting to Welsh Government: Number of smokers treated by the smoking cessation service during the quarter; Number of treated smokers followed up at their 4 week post quit date and who were CO validated as successfully quitting during the quarter</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endParaRPr lang="en-GB" sz="13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Help Me Quit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HMQ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HMQ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HMQ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1560205">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mn-lt"/>
                        </a:rPr>
                        <a:t>Ongoing development and embedding of Maternal and Hospital Smoking Cessation Services in SBUHB</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r>
                        <a:rPr lang="en-GB" sz="1300" b="0" i="0" u="none" strike="noStrike" dirty="0">
                          <a:solidFill>
                            <a:srgbClr val="000000"/>
                          </a:solidFill>
                          <a:effectLst/>
                          <a:latin typeface="+mn-lt"/>
                        </a:rPr>
                        <a:t>Number (%) of vacancies in services. </a:t>
                      </a:r>
                    </a:p>
                    <a:p>
                      <a:pPr marL="0" indent="0" algn="ctr" fontAlgn="b">
                        <a:buFont typeface="Arial" panose="020B0604020202020204" pitchFamily="34" charset="0"/>
                        <a:buNone/>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Recruitment to vacant (PEY funded) posts to support delivery of maternal and hospital smoking cessation services in SBUHB</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000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HMQ services and onward recruitment of any remaining vacancies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HMQ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HMQ services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91321228"/>
                  </a:ext>
                </a:extLst>
              </a:tr>
              <a:tr h="1212681">
                <a:tc vMerge="1">
                  <a:txBody>
                    <a:bodyPr/>
                    <a:lstStyle/>
                    <a:p>
                      <a:endParaRPr lang="en-GB"/>
                    </a:p>
                  </a:txBody>
                  <a:tcPr/>
                </a:tc>
                <a:tc vMerge="1">
                  <a:txBody>
                    <a:bodyPr/>
                    <a:lstStyle/>
                    <a:p>
                      <a:endParaRPr lang="en-GB"/>
                    </a:p>
                  </a:txBody>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mn-lt"/>
                        </a:rPr>
                        <a:t>Delivering health promotion/ tobacco control prevention activity across the health board including in hospital, community, and schools.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r>
                        <a:rPr lang="en-GB" sz="1300" b="0" i="0" u="none" strike="noStrike" dirty="0">
                          <a:solidFill>
                            <a:srgbClr val="000000"/>
                          </a:solidFill>
                          <a:effectLst/>
                          <a:latin typeface="+mn-lt"/>
                        </a:rPr>
                        <a:t>Report on tobacco control prevention activity in the Health Board (see Public Health workplan)</a:t>
                      </a:r>
                    </a:p>
                    <a:p>
                      <a:pPr marL="0" indent="0" algn="ctr" fontAlgn="b">
                        <a:buFont typeface="Arial" panose="020B0604020202020204" pitchFamily="34" charset="0"/>
                        <a:buNone/>
                      </a:pPr>
                      <a:endParaRPr lang="en-GB" sz="1300" b="0" i="0" u="none" strike="noStrike" dirty="0">
                        <a:solidFill>
                          <a:srgbClr val="000000"/>
                        </a:solidFill>
                        <a:effectLst/>
                        <a:latin typeface="+mn-lt"/>
                      </a:endParaRPr>
                    </a:p>
                    <a:p>
                      <a:pPr marL="0" indent="0" algn="ctr" fontAlgn="b">
                        <a:buFont typeface="Arial" panose="020B0604020202020204" pitchFamily="34" charset="0"/>
                        <a:buNone/>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endParaRPr lang="en-GB" sz="13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Scoping of Tobacco Control prevention public health work programme.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Delivery of Tobacco Control prevention public health work programme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Delivery of Tobacco Control prevention public health work programme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Delivery of Tobacco Control prevention public health work programme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241326"/>
                  </a:ext>
                </a:extLst>
              </a:tr>
              <a:tr h="1413736">
                <a:tc vMerge="1">
                  <a:txBody>
                    <a:bodyPr/>
                    <a:lstStyle/>
                    <a:p>
                      <a:endParaRPr lang="en-GB"/>
                    </a:p>
                  </a:txBody>
                  <a:tcPr/>
                </a:tc>
                <a:tc vMerge="1">
                  <a:txBody>
                    <a:bodyPr/>
                    <a:lstStyle/>
                    <a:p>
                      <a:endParaRPr lang="en-GB"/>
                    </a:p>
                  </a:txBody>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mn-lt"/>
                        </a:rPr>
                        <a:t>Develop options plan for the sustainability of HMQ services and tobacco control activity, and action as relevant.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ctr" fontAlgn="b">
                        <a:buFont typeface="Arial" panose="020B0604020202020204" pitchFamily="34" charset="0"/>
                        <a:buNone/>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r>
                        <a:rPr lang="en-GB" sz="1300" b="0" i="0" u="none" strike="noStrike" dirty="0">
                          <a:solidFill>
                            <a:srgbClr val="000000"/>
                          </a:solidFill>
                          <a:effectLst/>
                          <a:latin typeface="+mn-lt"/>
                        </a:rPr>
                        <a:t>Report on wider activity undertaken by Help Me Quit services e.g. number of interactions</a:t>
                      </a:r>
                    </a:p>
                    <a:p>
                      <a:pPr marL="0" marR="0" lvl="0" indent="0" algn="ctr" defTabSz="554492" rtl="0" eaLnBrk="1" fontAlgn="b" latinLnBrk="0" hangingPunct="1">
                        <a:lnSpc>
                          <a:spcPct val="100000"/>
                        </a:lnSpc>
                        <a:spcBef>
                          <a:spcPts val="0"/>
                        </a:spcBef>
                        <a:spcAft>
                          <a:spcPts val="0"/>
                        </a:spcAft>
                        <a:buClrTx/>
                        <a:buSzTx/>
                        <a:buFont typeface="Arial" panose="020B0604020202020204" pitchFamily="34" charset="0"/>
                        <a:buNone/>
                        <a:tabLst/>
                        <a:defRPr/>
                      </a:pPr>
                      <a:endParaRPr lang="en-GB" sz="1300" b="0" i="0" u="none" strike="noStrike" dirty="0">
                        <a:solidFill>
                          <a:srgbClr val="000000"/>
                        </a:solidFill>
                        <a:effectLst/>
                        <a:latin typeface="+mn-lt"/>
                      </a:endParaRPr>
                    </a:p>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r>
                        <a:rPr lang="en-GB" sz="1300" b="0" i="0" u="none" strike="noStrike" dirty="0">
                          <a:solidFill>
                            <a:srgbClr val="000000"/>
                          </a:solidFill>
                          <a:effectLst/>
                          <a:latin typeface="+mn-lt"/>
                        </a:rPr>
                        <a:t>Explore options for tobacco control metrics across all service/care groups e.g. smoking cessation referral rates, MECC training.</a:t>
                      </a:r>
                    </a:p>
                    <a:p>
                      <a:pPr marL="0" marR="0" lvl="0" indent="0" algn="ctr" defTabSz="554492" rtl="0" eaLnBrk="1" fontAlgn="b" latinLnBrk="0" hangingPunct="1">
                        <a:lnSpc>
                          <a:spcPct val="100000"/>
                        </a:lnSpc>
                        <a:spcBef>
                          <a:spcPts val="0"/>
                        </a:spcBef>
                        <a:spcAft>
                          <a:spcPts val="0"/>
                        </a:spcAft>
                        <a:buClrTx/>
                        <a:buSzTx/>
                        <a:buFont typeface="Arial" panose="020B0604020202020204" pitchFamily="34" charset="0"/>
                        <a:buNone/>
                        <a:tabLst/>
                        <a:defRPr/>
                      </a:pPr>
                      <a:endParaRPr lang="en-GB" sz="1300" b="0" i="0" u="none" strike="noStrike" dirty="0">
                        <a:solidFill>
                          <a:srgbClr val="000000"/>
                        </a:solidFill>
                        <a:effectLst/>
                        <a:latin typeface="+mn-lt"/>
                      </a:endParaRPr>
                    </a:p>
                    <a:p>
                      <a:pPr marL="0" indent="0" algn="ctr" fontAlgn="b">
                        <a:buFont typeface="Arial" panose="020B0604020202020204" pitchFamily="34" charset="0"/>
                        <a:buNone/>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endParaRPr lang="en-GB" sz="1800" b="0" i="1"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Scope evaluation of wider activity undertaken by Help Me Quit services</a:t>
                      </a:r>
                      <a:endParaRPr lang="en-GB" sz="26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endParaRPr lang="en-GB" sz="26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Conduct evaluation and develop options for future sustainability of HMQ services (contingent on evaluation findings).</a:t>
                      </a:r>
                      <a:endParaRPr lang="en-GB" sz="26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Activity based on options for future sustainability of services.</a:t>
                      </a:r>
                      <a:endParaRPr lang="en-GB" sz="26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Activity based on options for future sustainability of services.</a:t>
                      </a:r>
                      <a:endParaRPr lang="en-GB" sz="26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6083517"/>
                  </a:ext>
                </a:extLst>
              </a:tr>
            </a:tbl>
          </a:graphicData>
        </a:graphic>
      </p:graphicFrame>
    </p:spTree>
    <p:extLst>
      <p:ext uri="{BB962C8B-B14F-4D97-AF65-F5344CB8AC3E}">
        <p14:creationId xmlns:p14="http://schemas.microsoft.com/office/powerpoint/2010/main" val="4174920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A91D9-C527-358E-03FD-45EC32A88E43}"/>
              </a:ext>
            </a:extLst>
          </p:cNvPr>
          <p:cNvSpPr>
            <a:spLocks noGrp="1"/>
          </p:cNvSpPr>
          <p:nvPr>
            <p:ph type="title"/>
          </p:nvPr>
        </p:nvSpPr>
        <p:spPr>
          <a:xfrm>
            <a:off x="527928" y="320724"/>
            <a:ext cx="19247303" cy="685792"/>
          </a:xfrm>
        </p:spPr>
        <p:txBody>
          <a:bodyPr/>
          <a:lstStyle/>
          <a:p>
            <a:r>
              <a:rPr lang="en-US" sz="4001" b="1" dirty="0">
                <a:latin typeface="Aptos" panose="020B0004020202020204" pitchFamily="34" charset="0"/>
              </a:rPr>
              <a:t>Urgent and Emergency Care System Plan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D847DE50-1322-2EDF-3004-D39B6DD51179}"/>
              </a:ext>
            </a:extLst>
          </p:cNvPr>
          <p:cNvGraphicFramePr>
            <a:graphicFrameLocks noGrp="1"/>
          </p:cNvGraphicFramePr>
          <p:nvPr>
            <p:ph idx="1"/>
          </p:nvPr>
        </p:nvGraphicFramePr>
        <p:xfrm>
          <a:off x="554661" y="1034014"/>
          <a:ext cx="19247306" cy="8456455"/>
        </p:xfrm>
        <a:graphic>
          <a:graphicData uri="http://schemas.openxmlformats.org/drawingml/2006/table">
            <a:tbl>
              <a:tblPr/>
              <a:tblGrid>
                <a:gridCol w="430463">
                  <a:extLst>
                    <a:ext uri="{9D8B030D-6E8A-4147-A177-3AD203B41FA5}">
                      <a16:colId xmlns:a16="http://schemas.microsoft.com/office/drawing/2014/main" val="3160052391"/>
                    </a:ext>
                  </a:extLst>
                </a:gridCol>
                <a:gridCol w="2209781">
                  <a:extLst>
                    <a:ext uri="{9D8B030D-6E8A-4147-A177-3AD203B41FA5}">
                      <a16:colId xmlns:a16="http://schemas.microsoft.com/office/drawing/2014/main" val="2003408553"/>
                    </a:ext>
                  </a:extLst>
                </a:gridCol>
                <a:gridCol w="2609022">
                  <a:extLst>
                    <a:ext uri="{9D8B030D-6E8A-4147-A177-3AD203B41FA5}">
                      <a16:colId xmlns:a16="http://schemas.microsoft.com/office/drawing/2014/main" val="383004437"/>
                    </a:ext>
                  </a:extLst>
                </a:gridCol>
                <a:gridCol w="1280267">
                  <a:extLst>
                    <a:ext uri="{9D8B030D-6E8A-4147-A177-3AD203B41FA5}">
                      <a16:colId xmlns:a16="http://schemas.microsoft.com/office/drawing/2014/main" val="1526595776"/>
                    </a:ext>
                  </a:extLst>
                </a:gridCol>
                <a:gridCol w="2219243">
                  <a:extLst>
                    <a:ext uri="{9D8B030D-6E8A-4147-A177-3AD203B41FA5}">
                      <a16:colId xmlns:a16="http://schemas.microsoft.com/office/drawing/2014/main" val="1593234012"/>
                    </a:ext>
                  </a:extLst>
                </a:gridCol>
                <a:gridCol w="1105820">
                  <a:extLst>
                    <a:ext uri="{9D8B030D-6E8A-4147-A177-3AD203B41FA5}">
                      <a16:colId xmlns:a16="http://schemas.microsoft.com/office/drawing/2014/main" val="671458212"/>
                    </a:ext>
                  </a:extLst>
                </a:gridCol>
                <a:gridCol w="2393690">
                  <a:extLst>
                    <a:ext uri="{9D8B030D-6E8A-4147-A177-3AD203B41FA5}">
                      <a16:colId xmlns:a16="http://schemas.microsoft.com/office/drawing/2014/main" val="499467720"/>
                    </a:ext>
                  </a:extLst>
                </a:gridCol>
                <a:gridCol w="1069916">
                  <a:extLst>
                    <a:ext uri="{9D8B030D-6E8A-4147-A177-3AD203B41FA5}">
                      <a16:colId xmlns:a16="http://schemas.microsoft.com/office/drawing/2014/main" val="685346739"/>
                    </a:ext>
                  </a:extLst>
                </a:gridCol>
                <a:gridCol w="2429594">
                  <a:extLst>
                    <a:ext uri="{9D8B030D-6E8A-4147-A177-3AD203B41FA5}">
                      <a16:colId xmlns:a16="http://schemas.microsoft.com/office/drawing/2014/main" val="2230593573"/>
                    </a:ext>
                  </a:extLst>
                </a:gridCol>
                <a:gridCol w="1749755">
                  <a:extLst>
                    <a:ext uri="{9D8B030D-6E8A-4147-A177-3AD203B41FA5}">
                      <a16:colId xmlns:a16="http://schemas.microsoft.com/office/drawing/2014/main" val="503944953"/>
                    </a:ext>
                  </a:extLst>
                </a:gridCol>
                <a:gridCol w="1749755">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Aptos Display" panose="020B0004020202020204" pitchFamily="34" charset="0"/>
                        </a:rPr>
                        <a:t>Delivery Milestones </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7198192">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b="0" i="1" u="none" strike="noStrike" dirty="0">
                          <a:solidFill>
                            <a:srgbClr val="000000"/>
                          </a:solidFill>
                          <a:effectLst/>
                          <a:latin typeface="Aptos" panose="020B0004020202020204" pitchFamily="34" charset="0"/>
                        </a:rPr>
                        <a:t>RECOVERY AND SUSTAINABILITY</a:t>
                      </a:r>
                    </a:p>
                  </a:txBody>
                  <a:tcPr marL="834" marR="834" marT="834"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CAEEFB"/>
                    </a:solidFill>
                  </a:tcPr>
                </a:tc>
                <a:tc>
                  <a:txBody>
                    <a:bodyPr/>
                    <a:lstStyle/>
                    <a:p>
                      <a:pPr algn="l" rtl="0" fontAlgn="t">
                        <a:buNone/>
                      </a:pPr>
                      <a:r>
                        <a:rPr lang="en-GB" sz="1800" b="1" i="0" u="none" strike="noStrike" dirty="0">
                          <a:solidFill>
                            <a:srgbClr val="000000"/>
                          </a:solidFill>
                          <a:effectLst/>
                          <a:latin typeface="Aptos Display" panose="020B0004020202020204" pitchFamily="34" charset="0"/>
                        </a:rPr>
                        <a:t>Bed Base Reconfiguration – Also includes Planned Care Elective Beds </a:t>
                      </a:r>
                      <a:br>
                        <a:rPr lang="en-GB" sz="1800" b="1" i="0" u="none" strike="noStrike" dirty="0">
                          <a:solidFill>
                            <a:srgbClr val="000000"/>
                          </a:solidFill>
                          <a:effectLst/>
                          <a:latin typeface="Aptos Display" panose="020B0004020202020204" pitchFamily="34" charset="0"/>
                        </a:rPr>
                      </a:br>
                      <a:br>
                        <a:rPr lang="en-GB" sz="1800" b="1" i="0" u="none" strike="noStrike" dirty="0">
                          <a:solidFill>
                            <a:srgbClr val="000000"/>
                          </a:solidFill>
                          <a:effectLst/>
                          <a:latin typeface="Aptos Display" panose="020B0004020202020204" pitchFamily="34" charset="0"/>
                        </a:rPr>
                      </a:br>
                      <a:endParaRPr lang="en-GB" sz="1800" b="1"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CAEEFB"/>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Reduce cost through reduction of the core bed base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•Avoid admission for frail older people where safe</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•Pathway 1 - get patients home with support in 72 hrs</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Pathway 3 - Cohort Care Home pathway patients for more streamlined assessment process. </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•IDH and optimal flow - Create discharge grip and reduce internal waits</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•SPOA - Reduce avoidable conveyancing and admission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•Lower cost wards- Reduce cost of clinically optimised bed days. </a:t>
                      </a:r>
                      <a:br>
                        <a:rPr lang="en-GB" sz="1800" b="0" i="0" u="none" strike="noStrike" dirty="0">
                          <a:solidFill>
                            <a:srgbClr val="000000"/>
                          </a:solidFill>
                          <a:effectLst/>
                          <a:latin typeface="Aptos Display" panose="020B0004020202020204" pitchFamily="34" charset="0"/>
                        </a:rPr>
                      </a:b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r>
                        <a:rPr lang="en-GB" sz="1800" b="0" i="1" u="none" strike="noStrike" dirty="0">
                          <a:solidFill>
                            <a:srgbClr val="000000"/>
                          </a:solidFill>
                          <a:effectLst/>
                          <a:latin typeface="Aptos Display" panose="020B0004020202020204" pitchFamily="34" charset="0"/>
                        </a:rPr>
                        <a:t>Mar-27</a:t>
                      </a: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r>
                        <a:rPr lang="en-GB" sz="1800" b="0" i="1" u="none" strike="noStrike" dirty="0">
                          <a:solidFill>
                            <a:srgbClr val="000000"/>
                          </a:solidFill>
                          <a:effectLst/>
                          <a:latin typeface="Aptos Display" panose="020B0004020202020204" pitchFamily="34" charset="0"/>
                        </a:rPr>
                        <a:t>See R&amp;S PID</a:t>
                      </a: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endParaRPr lang="en-GB" sz="1600" b="1" i="1" u="none" strike="noStrike" dirty="0">
                        <a:solidFill>
                          <a:srgbClr val="FF0000"/>
                        </a:solidFill>
                        <a:effectLst/>
                        <a:latin typeface="+mn-lt"/>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Deliver 20 assessment / day , 50% community discharge ambition</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Demand baseline , 72 Hour standard  </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Centralised hub , professional standards, breach escalation </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Pre conveyancing clinical conversation , alternative directory </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Cohort lower acuity delayed patients , revise skill mix </a:t>
                      </a:r>
                      <a:br>
                        <a:rPr lang="en-GB" sz="1800" b="0" i="0" u="none" strike="noStrike" dirty="0">
                          <a:solidFill>
                            <a:srgbClr val="000000"/>
                          </a:solidFill>
                          <a:effectLst/>
                          <a:latin typeface="Aptos Display" panose="020B0004020202020204" pitchFamily="34" charset="0"/>
                        </a:rPr>
                      </a:b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endParaRPr lang="en-GB" sz="1600" b="1" i="1" u="none" strike="noStrike" dirty="0">
                        <a:solidFill>
                          <a:srgbClr val="FF0000"/>
                        </a:solidFill>
                        <a:effectLst/>
                        <a:latin typeface="+mn-lt"/>
                      </a:endParaRPr>
                    </a:p>
                  </a:txBody>
                  <a:tcPr marL="834" marR="834" marT="834"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4 hour community response, protected front door frailty capacity</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Bridging care team capacity workforce and mobilisation plan </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Dedicated cohort ward, two week assessment standard , aligned nursing , therapy , lower acuity skill mix</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Red 2 Green, Board Round and EDD compliance </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Strengthened MDT telephony hub , 111 </a:t>
                      </a:r>
                      <a:r>
                        <a:rPr lang="en-GB" sz="1800" b="0" i="0" u="none" strike="noStrike" dirty="0" err="1">
                          <a:solidFill>
                            <a:srgbClr val="000000"/>
                          </a:solidFill>
                          <a:effectLst/>
                          <a:latin typeface="Aptos Display" panose="020B0004020202020204" pitchFamily="34" charset="0"/>
                        </a:rPr>
                        <a:t>redication</a:t>
                      </a:r>
                      <a:r>
                        <a:rPr lang="en-GB" sz="1800" b="0" i="0" u="none" strike="noStrike" dirty="0">
                          <a:solidFill>
                            <a:srgbClr val="000000"/>
                          </a:solidFill>
                          <a:effectLst/>
                          <a:latin typeface="Aptos Display" panose="020B0004020202020204" pitchFamily="34" charset="0"/>
                        </a:rPr>
                        <a:t> </a:t>
                      </a:r>
                      <a:br>
                        <a:rPr lang="en-GB" sz="1800" b="0" i="0" u="none" strike="noStrike" dirty="0">
                          <a:solidFill>
                            <a:srgbClr val="000000"/>
                          </a:solidFill>
                          <a:effectLst/>
                          <a:latin typeface="Aptos Display" panose="020B0004020202020204" pitchFamily="34" charset="0"/>
                        </a:rPr>
                      </a:b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Governance , escalation and quality dashboard.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  </a:t>
                      </a: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In development</a:t>
                      </a: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In development </a:t>
                      </a:r>
                    </a:p>
                  </a:txBody>
                  <a:tcPr marL="10472" marR="10472" marT="10472"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0865280"/>
                  </a:ext>
                </a:extLst>
              </a:tr>
            </a:tbl>
          </a:graphicData>
        </a:graphic>
      </p:graphicFrame>
    </p:spTree>
    <p:extLst>
      <p:ext uri="{BB962C8B-B14F-4D97-AF65-F5344CB8AC3E}">
        <p14:creationId xmlns:p14="http://schemas.microsoft.com/office/powerpoint/2010/main" val="1219130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F878-03F0-BA4A-EA65-37FB6A6EFE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06825-D031-8613-9802-78B029C8562A}"/>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Population Health and Prevention System Reporting</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084E3F2C-86B7-5672-0829-FB9FBF8A508B}"/>
              </a:ext>
            </a:extLst>
          </p:cNvPr>
          <p:cNvGraphicFramePr>
            <a:graphicFrameLocks noGrp="1"/>
          </p:cNvGraphicFramePr>
          <p:nvPr>
            <p:ph idx="1"/>
            <p:extLst>
              <p:ext uri="{D42A27DB-BD31-4B8C-83A1-F6EECF244321}">
                <p14:modId xmlns:p14="http://schemas.microsoft.com/office/powerpoint/2010/main" val="1058176205"/>
              </p:ext>
            </p:extLst>
          </p:nvPr>
        </p:nvGraphicFramePr>
        <p:xfrm>
          <a:off x="225323" y="912610"/>
          <a:ext cx="19581033" cy="9947455"/>
        </p:xfrm>
        <a:graphic>
          <a:graphicData uri="http://schemas.openxmlformats.org/drawingml/2006/table">
            <a:tbl>
              <a:tblPr/>
              <a:tblGrid>
                <a:gridCol w="642987">
                  <a:extLst>
                    <a:ext uri="{9D8B030D-6E8A-4147-A177-3AD203B41FA5}">
                      <a16:colId xmlns:a16="http://schemas.microsoft.com/office/drawing/2014/main" val="414012851"/>
                    </a:ext>
                  </a:extLst>
                </a:gridCol>
                <a:gridCol w="1488401">
                  <a:extLst>
                    <a:ext uri="{9D8B030D-6E8A-4147-A177-3AD203B41FA5}">
                      <a16:colId xmlns:a16="http://schemas.microsoft.com/office/drawing/2014/main" val="2003408553"/>
                    </a:ext>
                  </a:extLst>
                </a:gridCol>
                <a:gridCol w="2591218">
                  <a:extLst>
                    <a:ext uri="{9D8B030D-6E8A-4147-A177-3AD203B41FA5}">
                      <a16:colId xmlns:a16="http://schemas.microsoft.com/office/drawing/2014/main" val="383004437"/>
                    </a:ext>
                  </a:extLst>
                </a:gridCol>
                <a:gridCol w="832494">
                  <a:extLst>
                    <a:ext uri="{9D8B030D-6E8A-4147-A177-3AD203B41FA5}">
                      <a16:colId xmlns:a16="http://schemas.microsoft.com/office/drawing/2014/main" val="1526595776"/>
                    </a:ext>
                  </a:extLst>
                </a:gridCol>
                <a:gridCol w="2340407">
                  <a:extLst>
                    <a:ext uri="{9D8B030D-6E8A-4147-A177-3AD203B41FA5}">
                      <a16:colId xmlns:a16="http://schemas.microsoft.com/office/drawing/2014/main" val="1593234012"/>
                    </a:ext>
                  </a:extLst>
                </a:gridCol>
                <a:gridCol w="659712">
                  <a:extLst>
                    <a:ext uri="{9D8B030D-6E8A-4147-A177-3AD203B41FA5}">
                      <a16:colId xmlns:a16="http://schemas.microsoft.com/office/drawing/2014/main" val="671458212"/>
                    </a:ext>
                  </a:extLst>
                </a:gridCol>
                <a:gridCol w="2811630">
                  <a:extLst>
                    <a:ext uri="{9D8B030D-6E8A-4147-A177-3AD203B41FA5}">
                      <a16:colId xmlns:a16="http://schemas.microsoft.com/office/drawing/2014/main" val="499467720"/>
                    </a:ext>
                  </a:extLst>
                </a:gridCol>
                <a:gridCol w="659712">
                  <a:extLst>
                    <a:ext uri="{9D8B030D-6E8A-4147-A177-3AD203B41FA5}">
                      <a16:colId xmlns:a16="http://schemas.microsoft.com/office/drawing/2014/main" val="685346739"/>
                    </a:ext>
                  </a:extLst>
                </a:gridCol>
                <a:gridCol w="2464531">
                  <a:extLst>
                    <a:ext uri="{9D8B030D-6E8A-4147-A177-3AD203B41FA5}">
                      <a16:colId xmlns:a16="http://schemas.microsoft.com/office/drawing/2014/main" val="2230593573"/>
                    </a:ext>
                  </a:extLst>
                </a:gridCol>
                <a:gridCol w="2222188">
                  <a:extLst>
                    <a:ext uri="{9D8B030D-6E8A-4147-A177-3AD203B41FA5}">
                      <a16:colId xmlns:a16="http://schemas.microsoft.com/office/drawing/2014/main" val="503944953"/>
                    </a:ext>
                  </a:extLst>
                </a:gridCol>
                <a:gridCol w="2867753">
                  <a:extLst>
                    <a:ext uri="{9D8B030D-6E8A-4147-A177-3AD203B41FA5}">
                      <a16:colId xmlns:a16="http://schemas.microsoft.com/office/drawing/2014/main" val="3272254650"/>
                    </a:ext>
                  </a:extLst>
                </a:gridCol>
              </a:tblGrid>
              <a:tr h="244673">
                <a:tc rowSpan="2" gridSpan="2">
                  <a:txBody>
                    <a:bodyPr/>
                    <a:lstStyle/>
                    <a:p>
                      <a:pPr algn="ctr" rtl="0" fontAlgn="ctr">
                        <a:buNone/>
                      </a:pPr>
                      <a:r>
                        <a:rPr lang="en-GB" sz="1300" b="1" i="0" u="none" strike="noStrike" dirty="0">
                          <a:solidFill>
                            <a:srgbClr val="FFFFFF"/>
                          </a:solidFill>
                          <a:effectLst/>
                          <a:latin typeface="+mn-lt"/>
                        </a:rPr>
                        <a:t>Scheme/ Project</a:t>
                      </a:r>
                    </a:p>
                    <a:p>
                      <a:pPr algn="ctr" rtl="0" fontAlgn="ctr">
                        <a:buNone/>
                      </a:pPr>
                      <a:endParaRPr lang="en-GB" sz="1300" b="1" i="0" u="none" strike="noStrike" dirty="0">
                        <a:solidFill>
                          <a:srgbClr val="FFFFFF"/>
                        </a:solidFill>
                        <a:effectLst/>
                        <a:latin typeface="+mn-lt"/>
                      </a:endParaRPr>
                    </a:p>
                    <a:p>
                      <a:pPr algn="ctr" rtl="0" fontAlgn="ctr">
                        <a:buNone/>
                      </a:pPr>
                      <a:endParaRPr lang="en-GB" sz="13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rgbClr val="FFFFFF"/>
                          </a:solidFill>
                          <a:effectLst/>
                          <a:latin typeface="+mn-lt"/>
                        </a:rPr>
                        <a:t>Delivery Actions 26/27</a:t>
                      </a:r>
                      <a:br>
                        <a:rPr lang="en-GB" sz="1300" b="1" i="0" u="none" strike="noStrike" dirty="0">
                          <a:solidFill>
                            <a:srgbClr val="FFFFFF"/>
                          </a:solidFill>
                          <a:effectLst/>
                          <a:latin typeface="+mn-lt"/>
                        </a:rPr>
                      </a:br>
                      <a:br>
                        <a:rPr lang="en-GB" sz="1300" b="1" i="0" u="none" strike="noStrike" dirty="0">
                          <a:solidFill>
                            <a:srgbClr val="FFFFFF"/>
                          </a:solidFill>
                          <a:effectLst/>
                          <a:latin typeface="+mn-lt"/>
                        </a:rPr>
                      </a:br>
                      <a:endParaRPr lang="en-GB" sz="13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rgbClr val="FFFFFF"/>
                          </a:solidFill>
                          <a:effectLst/>
                          <a:latin typeface="+mn-lt"/>
                        </a:rPr>
                        <a:t>Outcomes</a:t>
                      </a:r>
                      <a:br>
                        <a:rPr lang="en-GB" sz="1300" b="1" i="0" u="none" strike="noStrike" dirty="0">
                          <a:solidFill>
                            <a:srgbClr val="FFFFFF"/>
                          </a:solidFill>
                          <a:effectLst/>
                          <a:latin typeface="+mn-lt"/>
                        </a:rPr>
                      </a:br>
                      <a:endParaRPr lang="en-GB" sz="13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300" b="1" i="0" u="none" strike="noStrike" dirty="0">
                          <a:solidFill>
                            <a:schemeClr val="bg1"/>
                          </a:solidFill>
                          <a:effectLst/>
                          <a:latin typeface="+mn-lt"/>
                        </a:rPr>
                        <a:t>Outcomes</a:t>
                      </a:r>
                    </a:p>
                    <a:p>
                      <a:pPr algn="ctr" rtl="0" fontAlgn="ctr">
                        <a:buNone/>
                      </a:pPr>
                      <a:r>
                        <a:rPr lang="en-GB" sz="1300" b="1" i="0" u="none" strike="noStrike" dirty="0">
                          <a:solidFill>
                            <a:schemeClr val="bg1"/>
                          </a:solidFill>
                          <a:effectLst/>
                          <a:latin typeface="+mn-lt"/>
                        </a:rPr>
                        <a:t>Q1 Reporting </a:t>
                      </a:r>
                    </a:p>
                    <a:p>
                      <a:pPr algn="ctr" rtl="0" fontAlgn="ctr">
                        <a:buNone/>
                      </a:pPr>
                      <a:r>
                        <a:rPr lang="en-GB" sz="13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3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3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chemeClr val="bg1"/>
                          </a:solidFill>
                          <a:effectLst/>
                          <a:latin typeface="+mn-lt"/>
                        </a:rPr>
                        <a:t>Milestones Q1 Reporting</a:t>
                      </a:r>
                    </a:p>
                    <a:p>
                      <a:pPr algn="ctr" rtl="0" fontAlgn="t">
                        <a:buNone/>
                      </a:pPr>
                      <a:r>
                        <a:rPr lang="en-GB" sz="13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3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305943">
                <a:tc rowSpan="5">
                  <a:txBody>
                    <a:bodyPr/>
                    <a:lstStyle/>
                    <a:p>
                      <a:pPr algn="ctr" rtl="0" fontAlgn="ctr">
                        <a:buNone/>
                      </a:pPr>
                      <a:r>
                        <a:rPr lang="en-GB" sz="1300" b="0" i="1" u="none" strike="noStrike" dirty="0">
                          <a:solidFill>
                            <a:srgbClr val="000000"/>
                          </a:solidFill>
                          <a:effectLst/>
                          <a:latin typeface="Aptos" panose="020B0004020202020204" pitchFamily="34" charset="0"/>
                        </a:rPr>
                        <a:t>SERVICE TRANSFORMATION</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5">
                  <a:txBody>
                    <a:bodyPr/>
                    <a:lstStyle/>
                    <a:p>
                      <a:pPr algn="l" rtl="0" fontAlgn="t">
                        <a:buNone/>
                      </a:pPr>
                      <a:r>
                        <a:rPr lang="en-GB" sz="1300" b="1" i="0" u="none" strike="noStrike" dirty="0">
                          <a:solidFill>
                            <a:srgbClr val="000000"/>
                          </a:solidFill>
                          <a:effectLst/>
                          <a:latin typeface="Aptos" panose="020B0004020202020204" pitchFamily="34" charset="0"/>
                        </a:rPr>
                        <a:t>Diabetes Programme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Aptos" panose="020B0004020202020204" pitchFamily="34" charset="0"/>
                        </a:rPr>
                        <a:t>Tackling Diabetes Together programme – reducing inequity in most deprived communities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t">
                        <a:buFont typeface="Arial" panose="020B0604020202020204" pitchFamily="34" charset="0"/>
                        <a:buChar char="•"/>
                      </a:pPr>
                      <a:r>
                        <a:rPr lang="en-GB" sz="1300" b="0" i="0" u="none" strike="noStrike" dirty="0">
                          <a:solidFill>
                            <a:srgbClr val="000000"/>
                          </a:solidFill>
                          <a:effectLst/>
                          <a:latin typeface="+mn-lt"/>
                        </a:rPr>
                        <a:t>Establish a strategic approach to delivering a health board-wide direction for diabetes services, supported by the operational Diabetes Planning &amp; Development Group</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2016902">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Aptos" panose="020B0004020202020204" pitchFamily="34" charset="0"/>
                        </a:rPr>
                        <a:t>Review resource allocation within the diabetes pathway (primary to secondary care) by establishing a strategic health board-wide programme approach plus adopt the STAR (socio-technical allocation of resource) methodology</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300" b="0" i="0" u="none" strike="noStrike" dirty="0">
                          <a:solidFill>
                            <a:srgbClr val="000000"/>
                          </a:solidFill>
                          <a:effectLst/>
                          <a:latin typeface="+mn-lt"/>
                        </a:rPr>
                        <a:t>Develop plan to review resource allocation within the diabetes pathway (primary to secondary care) by adopting the STAR (socio-technical allocation of resource) methodology</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91963"/>
                  </a:ext>
                </a:extLst>
              </a:tr>
              <a:tr h="1815847">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Aptos" panose="020B0004020202020204" pitchFamily="34" charset="0"/>
                        </a:rPr>
                        <a:t>Prevention of Type 2 diabetes onset and remission - Structured education programmes to enable improved self-management of diabetes, and review of onward delivery model reflecting evolving funding landscape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300" b="0" i="0" u="none" strike="noStrike" dirty="0">
                          <a:solidFill>
                            <a:srgbClr val="000000"/>
                          </a:solidFill>
                          <a:effectLst/>
                          <a:latin typeface="+mn-lt"/>
                        </a:rPr>
                        <a:t>Coverage and Uptake to Diabetes Prevention Programme; </a:t>
                      </a:r>
                    </a:p>
                    <a:p>
                      <a:pPr marL="285750" indent="-285750" algn="l" fontAlgn="t">
                        <a:buFont typeface="Arial" panose="020B0604020202020204" pitchFamily="34" charset="0"/>
                        <a:buChar char="•"/>
                      </a:pPr>
                      <a:r>
                        <a:rPr lang="en-GB" sz="1300" b="0" i="0" u="none" strike="noStrike" dirty="0">
                          <a:solidFill>
                            <a:srgbClr val="000000"/>
                          </a:solidFill>
                          <a:effectLst/>
                          <a:latin typeface="+mn-lt"/>
                        </a:rPr>
                        <a:t>Uptake and engagement to structured education programmes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endParaRPr lang="en-GB" sz="13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300" b="0" i="0" u="none" strike="noStrike" dirty="0">
                          <a:solidFill>
                            <a:srgbClr val="000000"/>
                          </a:solidFill>
                          <a:effectLst/>
                          <a:latin typeface="+mn-lt"/>
                        </a:rPr>
                        <a:t>Continued delivery of diabetes prevention programme and self-management programmes, and development of proposed future models as per the strategic approach workstream and reflecting future funding</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algn="l" fontAlgn="b"/>
                      <a:r>
                        <a:rPr lang="en-GB" sz="1300" b="0" i="0" u="none" strike="noStrike" dirty="0">
                          <a:solidFill>
                            <a:srgbClr val="000000"/>
                          </a:solidFill>
                          <a:effectLst/>
                          <a:latin typeface="Aptos Narrow" panose="020B0004020202020204" pitchFamily="34" charset="0"/>
                        </a:rPr>
                        <a:t>Continued delivery of diabetes prevention programme and self-management programmes, and development/agreement of proposed future models as per the strategic approach workstream and reflecting future funding.</a:t>
                      </a:r>
                    </a:p>
                  </a:txBody>
                  <a:tcPr marL="15707" marR="15707" marT="15707"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b"/>
                      <a:r>
                        <a:rPr lang="en-GB" sz="1300" b="0" i="0" u="none" strike="noStrike" dirty="0">
                          <a:solidFill>
                            <a:srgbClr val="000000"/>
                          </a:solidFill>
                          <a:effectLst/>
                          <a:latin typeface="Aptos Narrow" panose="020B0004020202020204" pitchFamily="34" charset="0"/>
                        </a:rPr>
                        <a:t>Continued delivery of diabetes prevention programme and self-management programmes, and development/agreement of proposed future models as per the strategic approach workstream and reflecting future funding</a:t>
                      </a:r>
                    </a:p>
                  </a:txBody>
                  <a:tcPr marL="15707" marR="15707" marT="15707"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b"/>
                      <a:r>
                        <a:rPr lang="en-GB" sz="1300" b="0" i="0" u="none" strike="noStrike" dirty="0">
                          <a:solidFill>
                            <a:srgbClr val="000000"/>
                          </a:solidFill>
                          <a:effectLst/>
                          <a:latin typeface="Aptos Narrow" panose="020B0004020202020204" pitchFamily="34" charset="0"/>
                        </a:rPr>
                        <a:t>Continued delivery of diabetes prevention programme and self-management programmes, and agreement/implementation plan of proposed future models as per the strategic approach workstream reflecting future funding</a:t>
                      </a:r>
                    </a:p>
                  </a:txBody>
                  <a:tcPr marL="15707" marR="15707" marT="15707" marB="0" anchor="b">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85407793"/>
                  </a:ext>
                </a:extLst>
              </a:tr>
              <a:tr h="2419012">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Aptos" panose="020B0004020202020204" pitchFamily="34" charset="0"/>
                        </a:rPr>
                        <a:t>Community diabetes model redesign</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300" b="0" i="0" u="none" strike="noStrike" dirty="0">
                          <a:solidFill>
                            <a:srgbClr val="000000"/>
                          </a:solidFill>
                          <a:effectLst/>
                          <a:latin typeface="+mn-lt"/>
                        </a:rPr>
                        <a:t>Reduce hospital admissions for patients with diabetes and reduce length of stay for patients with diabetes </a:t>
                      </a:r>
                    </a:p>
                    <a:p>
                      <a:pPr marL="285750" indent="-285750" algn="l" fontAlgn="t">
                        <a:buFont typeface="Arial" panose="020B0604020202020204" pitchFamily="34" charset="0"/>
                        <a:buChar char="•"/>
                      </a:pPr>
                      <a:r>
                        <a:rPr lang="en-GB" sz="1300" b="0" i="0" u="none" strike="noStrike" dirty="0">
                          <a:solidFill>
                            <a:srgbClr val="000000"/>
                          </a:solidFill>
                          <a:effectLst/>
                          <a:latin typeface="+mn-lt"/>
                        </a:rPr>
                        <a:t>Continued focus on improving compliance with the NICE 8 Care Processes, bringing compliance for all eight elements in line with All Wales position.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300" b="0" i="0" u="none" strike="noStrike" dirty="0">
                          <a:solidFill>
                            <a:srgbClr val="000000"/>
                          </a:solidFill>
                          <a:effectLst/>
                          <a:latin typeface="+mn-lt"/>
                        </a:rPr>
                        <a:t>Consider plan to redesign services to focus on establishment of community diabetes model</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3718429"/>
                  </a:ext>
                </a:extLst>
              </a:tr>
              <a:tr h="1138968">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endParaRPr lang="en-GB"/>
                    </a:p>
                  </a:txBody>
                  <a:tcP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85750" indent="-285750" algn="l" fontAlgn="t">
                        <a:buFont typeface="Arial" panose="020B0604020202020204" pitchFamily="34" charset="0"/>
                        <a:buChar char="•"/>
                      </a:pPr>
                      <a:r>
                        <a:rPr lang="en-GB" sz="1300" b="1" i="0" u="none" strike="noStrike" dirty="0">
                          <a:solidFill>
                            <a:srgbClr val="000000"/>
                          </a:solidFill>
                          <a:effectLst/>
                          <a:latin typeface="Aptos" panose="020B0004020202020204" pitchFamily="34" charset="0"/>
                        </a:rPr>
                        <a:t>Expand hybrid closed loop approach for  Type 1 diabetics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3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3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rtl="0" fontAlgn="t">
                        <a:buFont typeface="Arial" panose="020B0604020202020204" pitchFamily="34" charset="0"/>
                        <a:buChar char="•"/>
                      </a:pPr>
                      <a:r>
                        <a:rPr lang="en-GB" sz="1300" b="0" i="0" u="none" strike="noStrike" dirty="0">
                          <a:solidFill>
                            <a:srgbClr val="000000"/>
                          </a:solidFill>
                          <a:effectLst/>
                          <a:latin typeface="+mn-lt"/>
                        </a:rPr>
                        <a:t>Consider plan to expand hybrid closed loop approach for  Type 1 diabetics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9198660"/>
                  </a:ext>
                </a:extLst>
              </a:tr>
            </a:tbl>
          </a:graphicData>
        </a:graphic>
      </p:graphicFrame>
    </p:spTree>
    <p:extLst>
      <p:ext uri="{BB962C8B-B14F-4D97-AF65-F5344CB8AC3E}">
        <p14:creationId xmlns:p14="http://schemas.microsoft.com/office/powerpoint/2010/main" val="24701687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53899-BF34-DC67-68D0-63B1DD152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01BE0-1EDD-E9B0-7DD6-52377FDF9565}"/>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Population Health and Prevention System Reporting</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5B7093C8-74EF-457B-5607-5F4F891345B6}"/>
              </a:ext>
            </a:extLst>
          </p:cNvPr>
          <p:cNvGraphicFramePr>
            <a:graphicFrameLocks noGrp="1"/>
          </p:cNvGraphicFramePr>
          <p:nvPr>
            <p:ph idx="1"/>
            <p:extLst>
              <p:ext uri="{D42A27DB-BD31-4B8C-83A1-F6EECF244321}">
                <p14:modId xmlns:p14="http://schemas.microsoft.com/office/powerpoint/2010/main" val="1512233099"/>
              </p:ext>
            </p:extLst>
          </p:nvPr>
        </p:nvGraphicFramePr>
        <p:xfrm>
          <a:off x="225322" y="912609"/>
          <a:ext cx="19581036" cy="8232121"/>
        </p:xfrm>
        <a:graphic>
          <a:graphicData uri="http://schemas.openxmlformats.org/drawingml/2006/table">
            <a:tbl>
              <a:tblPr/>
              <a:tblGrid>
                <a:gridCol w="642987">
                  <a:extLst>
                    <a:ext uri="{9D8B030D-6E8A-4147-A177-3AD203B41FA5}">
                      <a16:colId xmlns:a16="http://schemas.microsoft.com/office/drawing/2014/main" val="414012851"/>
                    </a:ext>
                  </a:extLst>
                </a:gridCol>
                <a:gridCol w="1488401">
                  <a:extLst>
                    <a:ext uri="{9D8B030D-6E8A-4147-A177-3AD203B41FA5}">
                      <a16:colId xmlns:a16="http://schemas.microsoft.com/office/drawing/2014/main" val="2003408553"/>
                    </a:ext>
                  </a:extLst>
                </a:gridCol>
                <a:gridCol w="1538820">
                  <a:extLst>
                    <a:ext uri="{9D8B030D-6E8A-4147-A177-3AD203B41FA5}">
                      <a16:colId xmlns:a16="http://schemas.microsoft.com/office/drawing/2014/main" val="383004437"/>
                    </a:ext>
                  </a:extLst>
                </a:gridCol>
                <a:gridCol w="926738">
                  <a:extLst>
                    <a:ext uri="{9D8B030D-6E8A-4147-A177-3AD203B41FA5}">
                      <a16:colId xmlns:a16="http://schemas.microsoft.com/office/drawing/2014/main" val="1526595776"/>
                    </a:ext>
                  </a:extLst>
                </a:gridCol>
                <a:gridCol w="3377098">
                  <a:extLst>
                    <a:ext uri="{9D8B030D-6E8A-4147-A177-3AD203B41FA5}">
                      <a16:colId xmlns:a16="http://schemas.microsoft.com/office/drawing/2014/main" val="1593234012"/>
                    </a:ext>
                  </a:extLst>
                </a:gridCol>
                <a:gridCol w="1005276">
                  <a:extLst>
                    <a:ext uri="{9D8B030D-6E8A-4147-A177-3AD203B41FA5}">
                      <a16:colId xmlns:a16="http://schemas.microsoft.com/office/drawing/2014/main" val="671458212"/>
                    </a:ext>
                  </a:extLst>
                </a:gridCol>
                <a:gridCol w="3565587">
                  <a:extLst>
                    <a:ext uri="{9D8B030D-6E8A-4147-A177-3AD203B41FA5}">
                      <a16:colId xmlns:a16="http://schemas.microsoft.com/office/drawing/2014/main" val="499467720"/>
                    </a:ext>
                  </a:extLst>
                </a:gridCol>
                <a:gridCol w="1288009">
                  <a:extLst>
                    <a:ext uri="{9D8B030D-6E8A-4147-A177-3AD203B41FA5}">
                      <a16:colId xmlns:a16="http://schemas.microsoft.com/office/drawing/2014/main" val="685346739"/>
                    </a:ext>
                  </a:extLst>
                </a:gridCol>
                <a:gridCol w="1664988">
                  <a:extLst>
                    <a:ext uri="{9D8B030D-6E8A-4147-A177-3AD203B41FA5}">
                      <a16:colId xmlns:a16="http://schemas.microsoft.com/office/drawing/2014/main" val="2230593573"/>
                    </a:ext>
                  </a:extLst>
                </a:gridCol>
                <a:gridCol w="806560">
                  <a:extLst>
                    <a:ext uri="{9D8B030D-6E8A-4147-A177-3AD203B41FA5}">
                      <a16:colId xmlns:a16="http://schemas.microsoft.com/office/drawing/2014/main" val="2794449841"/>
                    </a:ext>
                  </a:extLst>
                </a:gridCol>
                <a:gridCol w="1251113">
                  <a:extLst>
                    <a:ext uri="{9D8B030D-6E8A-4147-A177-3AD203B41FA5}">
                      <a16:colId xmlns:a16="http://schemas.microsoft.com/office/drawing/2014/main" val="503944953"/>
                    </a:ext>
                  </a:extLst>
                </a:gridCol>
                <a:gridCol w="425273">
                  <a:extLst>
                    <a:ext uri="{9D8B030D-6E8A-4147-A177-3AD203B41FA5}">
                      <a16:colId xmlns:a16="http://schemas.microsoft.com/office/drawing/2014/main" val="1434928155"/>
                    </a:ext>
                  </a:extLst>
                </a:gridCol>
                <a:gridCol w="1600186">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7">
                  <a:txBody>
                    <a:bodyPr/>
                    <a:lstStyle/>
                    <a:p>
                      <a:pPr algn="ctr" rtl="0" fontAlgn="ctr">
                        <a:buNone/>
                      </a:pPr>
                      <a:r>
                        <a:rPr lang="en-GB" sz="1600" b="1" i="0" u="none" strike="noStrike" dirty="0">
                          <a:solidFill>
                            <a:schemeClr val="bg1"/>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38">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2">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pPr algn="ctr" rtl="0" fontAlgn="t">
                        <a:buNone/>
                      </a:pPr>
                      <a:endParaRPr lang="en-GB" sz="1000" b="1" i="0" u="none" strike="noStrike" dirty="0">
                        <a:solidFill>
                          <a:srgbClr val="FFFFFF"/>
                        </a:solidFill>
                        <a:effectLst/>
                        <a:latin typeface="+mn-lt"/>
                      </a:endParaRPr>
                    </a:p>
                  </a:txBody>
                  <a:tcPr marL="506" marR="506" marT="506"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2">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hMerge="1">
                  <a:txBody>
                    <a:bodyPr/>
                    <a:lstStyle/>
                    <a:p>
                      <a:pPr algn="ctr" rtl="0" fontAlgn="t">
                        <a:buNone/>
                      </a:pPr>
                      <a:endParaRPr lang="en-GB" sz="1000" b="1" i="0" u="none" strike="noStrike" dirty="0">
                        <a:solidFill>
                          <a:srgbClr val="FFFFFF"/>
                        </a:solidFill>
                        <a:effectLst/>
                        <a:latin typeface="+mn-lt"/>
                      </a:endParaRPr>
                    </a:p>
                  </a:txBody>
                  <a:tcPr marL="506" marR="506" marT="506"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022177">
                <a:tc rowSpan="2">
                  <a:txBody>
                    <a:bodyPr/>
                    <a:lstStyle/>
                    <a:p>
                      <a:pPr algn="ctr" rtl="0" fontAlgn="ctr">
                        <a:buNone/>
                      </a:pPr>
                      <a:r>
                        <a:rPr lang="en-GB" sz="1600" b="0" i="1" u="none" strike="noStrike" dirty="0">
                          <a:solidFill>
                            <a:srgbClr val="000000"/>
                          </a:solidFill>
                          <a:effectLst/>
                          <a:latin typeface="Aptos" panose="020B0004020202020204" pitchFamily="34" charset="0"/>
                        </a:rPr>
                        <a:t>BAU/ PERFORMANCE</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algn="l" rtl="0" fontAlgn="t">
                        <a:buNone/>
                      </a:pPr>
                      <a:r>
                        <a:rPr lang="en-GB" sz="1600" b="1" i="0" u="none" strike="noStrike" dirty="0">
                          <a:solidFill>
                            <a:srgbClr val="000000"/>
                          </a:solidFill>
                          <a:effectLst/>
                          <a:latin typeface="+mn-lt"/>
                        </a:rPr>
                        <a:t>Vaccinations and Immunisations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0" indent="0" algn="l" fontAlgn="t">
                        <a:buFont typeface="Arial" panose="020B0604020202020204" pitchFamily="34" charset="0"/>
                        <a:buNone/>
                      </a:pPr>
                      <a:r>
                        <a:rPr lang="en-GB" sz="1600" b="1" i="0" u="none" strike="noStrike" dirty="0">
                          <a:solidFill>
                            <a:srgbClr val="000000"/>
                          </a:solidFill>
                          <a:effectLst/>
                          <a:latin typeface="+mn-lt"/>
                        </a:rPr>
                        <a:t>Increase uptake and decrease inequity in Vaccinations/Immunisations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marR="0" lvl="0" indent="-285750" algn="ctr"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Improved uptake of vaccines in all clusters as measure by PHW produced reports and local dashboards.</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Reduce variance between practices, with reduced gap between most and least deprived areas. Oversight will be via Strategic Immunisation Group.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endParaRPr lang="en-GB" sz="16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Review uptake across all immunisation programmes with alignment to the Strategic Immunisation Plan, and Vaccine Equity Strategic Plan.</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Focus on reducing variation between GP practices / clusters</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Initiate appropriate supportive targeted action in lower performing areas </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Measure impact and embed long-term improvements.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endParaRPr lang="en-GB" sz="16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0B050"/>
                    </a:solidFill>
                  </a:tcPr>
                </a:tc>
                <a:tc gridSpan="5">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Review uptake across all immunisation programmes with alignment to the Strategic Immunisation Plan, and Vaccine Equity Strategic Plan.</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Focus on reducing variation between GP practices / clusters</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Initiate appropriate supportive targeted action in lower performing areas </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Measure impact and embed long-term improvements.</a:t>
                      </a:r>
                      <a:br>
                        <a:rPr lang="en-GB" sz="1600" b="0" i="0" u="none" strike="noStrike" dirty="0">
                          <a:solidFill>
                            <a:srgbClr val="000000"/>
                          </a:solidFill>
                          <a:effectLst/>
                          <a:latin typeface="+mn-lt"/>
                        </a:rPr>
                      </a:br>
                      <a:endParaRPr lang="en-GB" sz="16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Aptos Narrow"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endParaRPr lang="en-GB"/>
                    </a:p>
                  </a:txBody>
                  <a:tcPr/>
                </a:tc>
                <a:tc hMerge="1">
                  <a:txBody>
                    <a:bodyPr/>
                    <a:lstStyle/>
                    <a:p>
                      <a:pPr marL="285750" indent="-285750" algn="l" fontAlgn="t">
                        <a:buFont typeface="Arial" panose="020B0604020202020204" pitchFamily="34" charset="0"/>
                        <a:buChar char="•"/>
                      </a:pPr>
                      <a:endParaRPr lang="en-GB" sz="1600" b="0" i="0" u="none" strike="noStrike" dirty="0">
                        <a:solidFill>
                          <a:srgbClr val="000000"/>
                        </a:solidFill>
                        <a:effectLst/>
                        <a:latin typeface="Aptos Narrow" panose="020B0004020202020204" pitchFamily="34" charset="0"/>
                      </a:endParaRPr>
                    </a:p>
                  </a:txBody>
                  <a:tcPr marL="6350" marR="6350" marT="635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4027453">
                <a:tc vMerge="1">
                  <a:txBody>
                    <a:bodyPr/>
                    <a:lstStyle/>
                    <a:p>
                      <a:endParaRPr lang="en-GB"/>
                    </a:p>
                  </a:txBody>
                  <a:tcPr/>
                </a:tc>
                <a:tc>
                  <a:txBody>
                    <a:bodyPr/>
                    <a:lstStyle/>
                    <a:p>
                      <a:pPr algn="l" rtl="0" fontAlgn="t">
                        <a:buNone/>
                      </a:pPr>
                      <a:r>
                        <a:rPr lang="en-GB" sz="1600" b="1" i="0" u="none" strike="noStrike" dirty="0">
                          <a:solidFill>
                            <a:srgbClr val="000000"/>
                          </a:solidFill>
                          <a:effectLst/>
                          <a:latin typeface="Aptos" panose="020B0004020202020204" pitchFamily="34" charset="0"/>
                        </a:rPr>
                        <a:t>Screening programmes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marL="0" marR="0" lvl="0" indent="0" algn="l" defTabSz="554492" rtl="0" eaLnBrk="1" fontAlgn="t" latinLnBrk="0" hangingPunct="1">
                        <a:lnSpc>
                          <a:spcPct val="100000"/>
                        </a:lnSpc>
                        <a:spcBef>
                          <a:spcPts val="0"/>
                        </a:spcBef>
                        <a:spcAft>
                          <a:spcPts val="0"/>
                        </a:spcAft>
                        <a:buClrTx/>
                        <a:buSzTx/>
                        <a:buFontTx/>
                        <a:buNone/>
                        <a:tabLst/>
                        <a:defRPr/>
                      </a:pPr>
                      <a:r>
                        <a:rPr lang="en-GB" sz="1600" b="1" i="0" u="none" strike="noStrike" dirty="0">
                          <a:solidFill>
                            <a:srgbClr val="000000"/>
                          </a:solidFill>
                          <a:effectLst/>
                          <a:latin typeface="+mn-lt"/>
                        </a:rPr>
                        <a:t>Increase uptake and decrease inequity in screening programmes</a:t>
                      </a:r>
                    </a:p>
                    <a:p>
                      <a:pPr algn="l" fontAlgn="t">
                        <a:buNone/>
                      </a:pPr>
                      <a:endParaRPr lang="en-GB" sz="1600" b="0" i="0" u="none" strike="noStrike" dirty="0">
                        <a:solidFill>
                          <a:srgbClr val="000000"/>
                        </a:solidFill>
                        <a:effectLst/>
                        <a:latin typeface="Aptos" panose="020B0004020202020204" pitchFamily="34" charset="0"/>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r>
                        <a:rPr lang="en-GB" sz="1600" b="0" i="0" u="none" strike="noStrike" dirty="0">
                          <a:solidFill>
                            <a:srgbClr val="000000"/>
                          </a:solidFill>
                          <a:effectLst/>
                          <a:latin typeface="+mn-lt"/>
                        </a:rPr>
                        <a:t>Improved uptake of cancer screening in areas with low uptake. </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Reliable, up-to-date quarterly data on cluster uptake of cancer screening programmes is received from PHW that can be used to monitor progress and the success of initiatives. </a:t>
                      </a:r>
                    </a:p>
                    <a:p>
                      <a:pPr marL="285750" indent="-285750" algn="l" fontAlgn="t">
                        <a:buFont typeface="Arial" panose="020B0604020202020204" pitchFamily="34" charset="0"/>
                        <a:buChar char="•"/>
                      </a:pPr>
                      <a:r>
                        <a:rPr lang="en-GB" sz="1600" b="0" i="0" u="none" strike="noStrike" dirty="0">
                          <a:solidFill>
                            <a:srgbClr val="000000"/>
                          </a:solidFill>
                          <a:effectLst/>
                          <a:latin typeface="+mn-lt"/>
                        </a:rPr>
                        <a:t>There is robust evaluation of local initiatives to reduce inequity in uptake and shared learning across clusters.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There is collation and shared knowledge of all current cancer screening uptake initiatives by partners taking place on the SBUHB footprint.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There is an ongoing commitment to share knowledge of planned and new cancer screening uptake initiatives taking place on the SBUHB footprint across partners, including primary care; SBUHB; PHW and third sector.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gridSpan="2">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Reliable, up-to-date data on bowel and cervical cancer screening uptake in SBUHB clusters routinely being issued by PHW. There is Public Health Analyst capacity in place in SBUHB to analyse and interpret it. The information is used to inform planning of further screening uptake initiatives on the SBUHB footprint.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marL="0" indent="0" algn="l" fontAlgn="t">
                        <a:buFont typeface="Arial" panose="020B0604020202020204" pitchFamily="34" charset="0"/>
                        <a:buNone/>
                      </a:pPr>
                      <a:r>
                        <a:rPr lang="en-GB" sz="1000" b="0" i="0" u="none" strike="noStrike" dirty="0">
                          <a:solidFill>
                            <a:srgbClr val="000000"/>
                          </a:solidFill>
                          <a:effectLst/>
                          <a:latin typeface="+mn-lt"/>
                        </a:rPr>
                        <a:t>Reliable, up-to-date data on bowel and cervical cancer screening uptake in SBUHB clusters routinely being issued by PHW. There is Public Health Analyst capacity in place in SBUHB to analyse and interpret it. The information is used to inform planning of further screening uptake </a:t>
                      </a:r>
                      <a:r>
                        <a:rPr lang="en-GB" sz="1000" b="0" i="0" u="none" strike="noStrike" dirty="0" err="1">
                          <a:solidFill>
                            <a:srgbClr val="000000"/>
                          </a:solidFill>
                          <a:effectLst/>
                          <a:latin typeface="+mn-lt"/>
                        </a:rPr>
                        <a:t>iniatives</a:t>
                      </a:r>
                      <a:r>
                        <a:rPr lang="en-GB" sz="1000" b="0" i="0" u="none" strike="noStrike" dirty="0">
                          <a:solidFill>
                            <a:srgbClr val="000000"/>
                          </a:solidFill>
                          <a:effectLst/>
                          <a:latin typeface="+mn-lt"/>
                        </a:rPr>
                        <a:t> on the SBUHB footprint. </a:t>
                      </a: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gridSpan="2">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Reliable, up-to-date data on breast cancer screening uptake in SBUHB clusters routinely being issued by PHW. There is Public Health Analyst capacity in place in SBUHB to analyse and interpret it. The information is used to inform planning of screening uptake initiatives on the SBUHB footprint.</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marL="0" indent="0" algn="l" fontAlgn="t">
                        <a:buFont typeface="Arial" panose="020B0604020202020204" pitchFamily="34" charset="0"/>
                        <a:buNone/>
                      </a:pPr>
                      <a:r>
                        <a:rPr lang="en-GB" sz="1000" b="0" i="0" u="none" strike="noStrike" dirty="0">
                          <a:solidFill>
                            <a:srgbClr val="000000"/>
                          </a:solidFill>
                          <a:effectLst/>
                          <a:latin typeface="+mn-lt"/>
                        </a:rPr>
                        <a:t>Reliable, up-to-date data on breast cancer screening uptake in SBUHB clusters routinely being issued by PHW. There is Public Health Analyst capacity in place in SBUHB to analyse and interpret it. The information is used to inform planning of screening uptake </a:t>
                      </a:r>
                      <a:r>
                        <a:rPr lang="en-GB" sz="1000" b="0" i="0" u="none" strike="noStrike" dirty="0" err="1">
                          <a:solidFill>
                            <a:srgbClr val="000000"/>
                          </a:solidFill>
                          <a:effectLst/>
                          <a:latin typeface="+mn-lt"/>
                        </a:rPr>
                        <a:t>iniatives</a:t>
                      </a:r>
                      <a:r>
                        <a:rPr lang="en-GB" sz="1000" b="0" i="0" u="none" strike="noStrike" dirty="0">
                          <a:solidFill>
                            <a:srgbClr val="000000"/>
                          </a:solidFill>
                          <a:effectLst/>
                          <a:latin typeface="+mn-lt"/>
                        </a:rPr>
                        <a:t> on the SBUHB footprint.</a:t>
                      </a: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3361109"/>
                  </a:ext>
                </a:extLst>
              </a:tr>
            </a:tbl>
          </a:graphicData>
        </a:graphic>
      </p:graphicFrame>
    </p:spTree>
    <p:extLst>
      <p:ext uri="{BB962C8B-B14F-4D97-AF65-F5344CB8AC3E}">
        <p14:creationId xmlns:p14="http://schemas.microsoft.com/office/powerpoint/2010/main" val="33259576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08FB1-8A90-F275-4B33-6AE63D8096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455852-4BC2-3957-B6F5-25EA267A9036}"/>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Population Health and Prevention System Reporting</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2C072BEA-F111-6AF9-6CE8-CDFCB3500799}"/>
              </a:ext>
            </a:extLst>
          </p:cNvPr>
          <p:cNvGraphicFramePr>
            <a:graphicFrameLocks noGrp="1"/>
          </p:cNvGraphicFramePr>
          <p:nvPr>
            <p:ph idx="1"/>
            <p:extLst>
              <p:ext uri="{D42A27DB-BD31-4B8C-83A1-F6EECF244321}">
                <p14:modId xmlns:p14="http://schemas.microsoft.com/office/powerpoint/2010/main" val="2866901298"/>
              </p:ext>
            </p:extLst>
          </p:nvPr>
        </p:nvGraphicFramePr>
        <p:xfrm>
          <a:off x="225322" y="912609"/>
          <a:ext cx="19581036" cy="8219420"/>
        </p:xfrm>
        <a:graphic>
          <a:graphicData uri="http://schemas.openxmlformats.org/drawingml/2006/table">
            <a:tbl>
              <a:tblPr/>
              <a:tblGrid>
                <a:gridCol w="642987">
                  <a:extLst>
                    <a:ext uri="{9D8B030D-6E8A-4147-A177-3AD203B41FA5}">
                      <a16:colId xmlns:a16="http://schemas.microsoft.com/office/drawing/2014/main" val="414012851"/>
                    </a:ext>
                  </a:extLst>
                </a:gridCol>
                <a:gridCol w="1488401">
                  <a:extLst>
                    <a:ext uri="{9D8B030D-6E8A-4147-A177-3AD203B41FA5}">
                      <a16:colId xmlns:a16="http://schemas.microsoft.com/office/drawing/2014/main" val="2003408553"/>
                    </a:ext>
                  </a:extLst>
                </a:gridCol>
                <a:gridCol w="2512681">
                  <a:extLst>
                    <a:ext uri="{9D8B030D-6E8A-4147-A177-3AD203B41FA5}">
                      <a16:colId xmlns:a16="http://schemas.microsoft.com/office/drawing/2014/main" val="383004437"/>
                    </a:ext>
                  </a:extLst>
                </a:gridCol>
                <a:gridCol w="816786">
                  <a:extLst>
                    <a:ext uri="{9D8B030D-6E8A-4147-A177-3AD203B41FA5}">
                      <a16:colId xmlns:a16="http://schemas.microsoft.com/office/drawing/2014/main" val="1526595776"/>
                    </a:ext>
                  </a:extLst>
                </a:gridCol>
                <a:gridCol w="2513189">
                  <a:extLst>
                    <a:ext uri="{9D8B030D-6E8A-4147-A177-3AD203B41FA5}">
                      <a16:colId xmlns:a16="http://schemas.microsoft.com/office/drawing/2014/main" val="1593234012"/>
                    </a:ext>
                  </a:extLst>
                </a:gridCol>
                <a:gridCol w="1005276">
                  <a:extLst>
                    <a:ext uri="{9D8B030D-6E8A-4147-A177-3AD203B41FA5}">
                      <a16:colId xmlns:a16="http://schemas.microsoft.com/office/drawing/2014/main" val="671458212"/>
                    </a:ext>
                  </a:extLst>
                </a:gridCol>
                <a:gridCol w="2356115">
                  <a:extLst>
                    <a:ext uri="{9D8B030D-6E8A-4147-A177-3AD203B41FA5}">
                      <a16:colId xmlns:a16="http://schemas.microsoft.com/office/drawing/2014/main" val="499467720"/>
                    </a:ext>
                  </a:extLst>
                </a:gridCol>
                <a:gridCol w="1507913">
                  <a:extLst>
                    <a:ext uri="{9D8B030D-6E8A-4147-A177-3AD203B41FA5}">
                      <a16:colId xmlns:a16="http://schemas.microsoft.com/office/drawing/2014/main" val="685346739"/>
                    </a:ext>
                  </a:extLst>
                </a:gridCol>
                <a:gridCol w="1680695">
                  <a:extLst>
                    <a:ext uri="{9D8B030D-6E8A-4147-A177-3AD203B41FA5}">
                      <a16:colId xmlns:a16="http://schemas.microsoft.com/office/drawing/2014/main" val="2230593573"/>
                    </a:ext>
                  </a:extLst>
                </a:gridCol>
                <a:gridCol w="1774940">
                  <a:extLst>
                    <a:ext uri="{9D8B030D-6E8A-4147-A177-3AD203B41FA5}">
                      <a16:colId xmlns:a16="http://schemas.microsoft.com/office/drawing/2014/main" val="503944953"/>
                    </a:ext>
                  </a:extLst>
                </a:gridCol>
                <a:gridCol w="3282053">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chemeClr val="bg1"/>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mpd="sng">
                      <a:noFill/>
                      <a:prstDash val="solid"/>
                    </a:lnL>
                  </a:tcPr>
                </a:tc>
                <a:tc hMerge="1">
                  <a:txBody>
                    <a:bodyPr/>
                    <a:lstStyle/>
                    <a:p>
                      <a:endParaRPr lang="en-GB"/>
                    </a:p>
                  </a:txBody>
                  <a:tcPr>
                    <a:lnL w="12700" cmpd="sng">
                      <a:noFill/>
                      <a:prstDash val="solid"/>
                    </a:lnL>
                  </a:tcPr>
                </a:tc>
                <a:extLst>
                  <a:ext uri="{0D108BD9-81ED-4DB2-BD59-A6C34878D82A}">
                    <a16:rowId xmlns:a16="http://schemas.microsoft.com/office/drawing/2014/main" val="2646304466"/>
                  </a:ext>
                </a:extLst>
              </a:tr>
              <a:tr h="930338">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267146">
                <a:tc rowSpan="2">
                  <a:txBody>
                    <a:bodyPr/>
                    <a:lstStyle/>
                    <a:p>
                      <a:pPr algn="ctr" rtl="0" fontAlgn="ctr">
                        <a:buNone/>
                      </a:pPr>
                      <a:endParaRPr lang="en-GB" sz="2600" b="0" i="1" u="none" strike="noStrike" dirty="0">
                        <a:solidFill>
                          <a:srgbClr val="000000"/>
                        </a:solidFill>
                        <a:effectLst/>
                        <a:latin typeface="Aptos" panose="020B0004020202020204" pitchFamily="34" charset="0"/>
                      </a:endParaRPr>
                    </a:p>
                  </a:txBody>
                  <a:tcPr marL="10472" marR="10472" marT="10472"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rowSpan="2">
                  <a:txBody>
                    <a:bodyPr/>
                    <a:lstStyle/>
                    <a:p>
                      <a:pPr algn="l" rtl="0" fontAlgn="t">
                        <a:buNone/>
                      </a:pPr>
                      <a:r>
                        <a:rPr lang="en-GB" sz="1600" b="1" i="0" u="none" strike="noStrike" dirty="0">
                          <a:solidFill>
                            <a:srgbClr val="000000"/>
                          </a:solidFill>
                          <a:effectLst/>
                          <a:latin typeface="Aptos" panose="020B0004020202020204" pitchFamily="34" charset="0"/>
                        </a:rPr>
                        <a:t>Healthy Child Wales Programme</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algn="l" fontAlgn="t">
                        <a:buNone/>
                      </a:pPr>
                      <a:r>
                        <a:rPr lang="en-GB" sz="1600" b="0" i="0" u="none" strike="noStrike" dirty="0">
                          <a:solidFill>
                            <a:srgbClr val="000000"/>
                          </a:solidFill>
                          <a:effectLst/>
                          <a:latin typeface="Aptos" panose="020B0004020202020204" pitchFamily="34" charset="0"/>
                        </a:rPr>
                        <a:t>Review findings and recommendations from Welsh Government following review of HCWP(1) due for launch July 2026, Review monthly all compliance levels inline with core contacts, develop a action plan to address any areas that are falling below national expectations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Ensure all core contacts inline with HCWP (1) are being delivered, continue monthly scrutiny and assurance reporting into PCT safety and compliance meetings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Initiate appropriate supportive targeted action in lower performing areas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600" b="0" i="1" u="none" strike="noStrike" dirty="0">
                          <a:solidFill>
                            <a:schemeClr val="tx1"/>
                          </a:solidFill>
                          <a:effectLst/>
                          <a:latin typeface="+mn-lt"/>
                        </a:rPr>
                        <a:t>Reviewed compliance of contacts and compliance monthly,  improvement plan and focus developed for areas with reduced contacts 3.5 year old. </a:t>
                      </a:r>
                    </a:p>
                    <a:p>
                      <a:pPr marL="0" indent="0" algn="l" fontAlgn="ctr">
                        <a:buFont typeface="Arial" panose="020B0604020202020204" pitchFamily="34" charset="0"/>
                        <a:buNone/>
                      </a:pPr>
                      <a:endParaRPr lang="en-GB" sz="1600" b="0" i="1"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Review monthly, all compliance levels inline with core contacts action / improvement plan developed for contacts areas of concerns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Review monthly, all compliance levels inline with core contacts action / improvement plan developed for contacts areas of concerns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Initiate appropriate supportive targeted action in lower performing areas </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91963"/>
                  </a:ext>
                </a:extLst>
              </a:tr>
              <a:tr h="3769783">
                <a:tc vMerge="1">
                  <a:txBody>
                    <a:bodyPr/>
                    <a:lstStyle/>
                    <a:p>
                      <a:pPr algn="ctr" rtl="0" fontAlgn="ctr">
                        <a:buNone/>
                      </a:pPr>
                      <a:endParaRPr lang="en-GB" sz="1600" b="0" i="1" u="none" strike="noStrike" dirty="0">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vMerge="1">
                  <a:txBody>
                    <a:bodyPr/>
                    <a:lstStyle/>
                    <a:p>
                      <a:pPr algn="l" rtl="0" fontAlgn="t">
                        <a:buNone/>
                      </a:pPr>
                      <a:endParaRPr lang="en-GB" sz="1000" b="1" i="0" u="none" strike="noStrike" dirty="0">
                        <a:solidFill>
                          <a:srgbClr val="000000"/>
                        </a:solidFill>
                        <a:effectLst/>
                        <a:latin typeface="Aptos" panose="020B0004020202020204" pitchFamily="34" charset="0"/>
                      </a:endParaRPr>
                    </a:p>
                  </a:txBody>
                  <a:tcPr marL="3851" marR="3851" marT="38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6">
                        <a:lumMod val="20000"/>
                        <a:lumOff val="80000"/>
                      </a:schemeClr>
                    </a:solidFill>
                  </a:tcPr>
                </a:tc>
                <a:tc>
                  <a:txBody>
                    <a:bodyPr/>
                    <a:lstStyle/>
                    <a:p>
                      <a:pPr algn="l" fontAlgn="t">
                        <a:buNone/>
                      </a:pPr>
                      <a:r>
                        <a:rPr lang="en-GB" sz="1600" b="0" i="0" u="none" strike="noStrike" dirty="0">
                          <a:solidFill>
                            <a:srgbClr val="000000"/>
                          </a:solidFill>
                          <a:effectLst/>
                          <a:latin typeface="Aptos" panose="020B0004020202020204" pitchFamily="34" charset="0"/>
                        </a:rPr>
                        <a:t>HCWP(2) - Attend WG workshop June 2026 to understand clear scope and continued expectations of HB delivery. Current implementation date Sept 2026.</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Implementation being monitored through PCT patient safety and compliance on a quarterly basis and monthly service assurance meetings being held</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0" i="0" u="none" strike="noStrike" dirty="0">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kern="1200" dirty="0">
                          <a:solidFill>
                            <a:schemeClr val="tx1"/>
                          </a:solidFill>
                          <a:effectLst/>
                          <a:latin typeface="+mn-lt"/>
                          <a:ea typeface="+mn-ea"/>
                          <a:cs typeface="+mn-cs"/>
                        </a:rPr>
                        <a:t>Attend WG workshop June 2026 to understand clear scope and continued expectations of HB delivery. </a:t>
                      </a:r>
                      <a:endParaRPr lang="en-GB" sz="1300" b="0" i="0" u="none" strike="noStrike" dirty="0">
                        <a:solidFill>
                          <a:srgbClr val="000000"/>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600" b="0" i="1" u="none" strike="noStrike" dirty="0">
                          <a:solidFill>
                            <a:schemeClr val="tx1"/>
                          </a:solidFill>
                          <a:effectLst/>
                          <a:latin typeface="+mn-lt"/>
                        </a:rPr>
                        <a:t>Attended WG workshop 29th June 2026, programme plan being developed by WG and will be shared with HB. Implementation of HCWP2 to continue, areas of high risk to be identified, RAG to be updated. </a:t>
                      </a:r>
                    </a:p>
                    <a:p>
                      <a:pPr marL="0" indent="0" algn="l" fontAlgn="ctr">
                        <a:buFont typeface="Arial" panose="020B0604020202020204" pitchFamily="34" charset="0"/>
                        <a:buNone/>
                      </a:pPr>
                      <a:endParaRPr lang="en-GB" sz="1600" b="0" i="1" u="none" strike="noStrike" dirty="0">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Dependent on Q1 workshop outcomes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Dependent on Q1 workshop outcomes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Dependent on Q1 workshop outcomes</a:t>
                      </a: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4337816"/>
                  </a:ext>
                </a:extLst>
              </a:tr>
            </a:tbl>
          </a:graphicData>
        </a:graphic>
      </p:graphicFrame>
    </p:spTree>
    <p:extLst>
      <p:ext uri="{BB962C8B-B14F-4D97-AF65-F5344CB8AC3E}">
        <p14:creationId xmlns:p14="http://schemas.microsoft.com/office/powerpoint/2010/main" val="29162529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1BC90-6CD3-7A8A-CDAD-D1FFB02A41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9C8276-6B98-5333-6664-A3F36E9D0C69}"/>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Population Health and Prevention System Reporting– Off Track Delivery in Q1</a:t>
            </a: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47373632-DE3D-F208-56A9-B37710C111C9}"/>
              </a:ext>
            </a:extLst>
          </p:cNvPr>
          <p:cNvGraphicFramePr>
            <a:graphicFrameLocks noGrp="1"/>
          </p:cNvGraphicFramePr>
          <p:nvPr>
            <p:ph idx="1"/>
            <p:extLst>
              <p:ext uri="{D42A27DB-BD31-4B8C-83A1-F6EECF244321}">
                <p14:modId xmlns:p14="http://schemas.microsoft.com/office/powerpoint/2010/main" val="3741873010"/>
              </p:ext>
            </p:extLst>
          </p:nvPr>
        </p:nvGraphicFramePr>
        <p:xfrm>
          <a:off x="266705" y="1257312"/>
          <a:ext cx="19692057" cy="4463961"/>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13151">
                  <a:extLst>
                    <a:ext uri="{9D8B030D-6E8A-4147-A177-3AD203B41FA5}">
                      <a16:colId xmlns:a16="http://schemas.microsoft.com/office/drawing/2014/main" val="3693825817"/>
                    </a:ext>
                  </a:extLst>
                </a:gridCol>
                <a:gridCol w="2813151">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342757">
                <a:tc gridSpan="7">
                  <a:txBody>
                    <a:bodyPr/>
                    <a:lstStyle/>
                    <a:p>
                      <a:pPr algn="l"/>
                      <a:r>
                        <a:rPr lang="en-GB" sz="1600" b="1" dirty="0">
                          <a:latin typeface="+mn-lt"/>
                        </a:rPr>
                        <a:t>Milestones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h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3499443433"/>
                  </a:ext>
                </a:extLst>
              </a:tr>
              <a:tr h="96027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5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5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500" b="1" dirty="0">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5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5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5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500" b="1" dirty="0">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84203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Screening programmes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rgbClr val="000000"/>
                          </a:solidFill>
                          <a:effectLst/>
                          <a:latin typeface="Arial" panose="020B0604020202020204"/>
                          <a:ea typeface="+mn-ea"/>
                          <a:cs typeface="+mn-cs"/>
                        </a:rPr>
                        <a:t>Increase uptake and decrease inequity in screening programmes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200" b="0" i="0" u="none" strike="noStrike" kern="1200" dirty="0">
                          <a:solidFill>
                            <a:srgbClr val="000000"/>
                          </a:solidFill>
                          <a:effectLst/>
                          <a:latin typeface="Arial" panose="020B0604020202020204"/>
                          <a:ea typeface="+mn-ea"/>
                          <a:cs typeface="+mn-cs"/>
                        </a:rPr>
                        <a:t>There is collation and shared knowledge of all current cancer screening uptake initiatives by partners taking place on the SBUHB footprint. </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200" dirty="0">
                          <a:latin typeface="+mn-lt"/>
                        </a:rPr>
                        <a:t>Staff sickness has prevented this from progressing. There is insufficient capacity in the team to be resilient to staff sickness.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The scope has been revised to focus on bowel screening uptake initiatives for the time being.</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200" dirty="0">
                          <a:solidFill>
                            <a:schemeClr val="tx1"/>
                          </a:solidFill>
                          <a:latin typeface="+mn-lt"/>
                        </a:rPr>
                        <a:t>When staff return from sickness leave</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200" dirty="0">
                          <a:solidFill>
                            <a:schemeClr val="tx1"/>
                          </a:solidFill>
                          <a:latin typeface="+mn-lt"/>
                        </a:rPr>
                        <a:t>Recommend revising milestones to account for this</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5491693"/>
                  </a:ext>
                </a:extLst>
              </a:tr>
              <a:tr h="130346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Tobacco Control</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mn-lt"/>
                        </a:rPr>
                        <a:t>Ongoing development and embedding of Maternal and Hospital Smoking Cessation Services in SBUHB</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200" b="1" i="0" u="none" strike="noStrike" dirty="0">
                          <a:solidFill>
                            <a:srgbClr val="000000"/>
                          </a:solidFill>
                          <a:effectLst/>
                          <a:latin typeface="+mn-lt"/>
                        </a:rPr>
                        <a:t>Recruitment to vacant (PEY funded) posts to support delivery of maternal and hospital smoking cessation services in SBUHB</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200" b="0" kern="100" dirty="0">
                          <a:effectLst/>
                          <a:latin typeface="+mn-lt"/>
                          <a:ea typeface="Aptos" panose="020B0004020202020204" pitchFamily="34" charset="0"/>
                          <a:cs typeface="Times New Roman" panose="02020603050405020304" pitchFamily="18" charset="0"/>
                        </a:rPr>
                        <a:t>SBUHB recruitment restrictions mean the vacant posts have been held on Trac at exec approval stage for a prolonged period. </a:t>
                      </a:r>
                      <a:r>
                        <a:rPr lang="en-GB" sz="1200" b="0" kern="100" dirty="0">
                          <a:solidFill>
                            <a:schemeClr val="tx1"/>
                          </a:solidFill>
                          <a:effectLst/>
                          <a:latin typeface="+mn-lt"/>
                          <a:ea typeface="Aptos" panose="020B0004020202020204" pitchFamily="34" charset="0"/>
                          <a:cs typeface="Times New Roman" panose="02020603050405020304" pitchFamily="18" charset="0"/>
                        </a:rPr>
                        <a:t>Update: On 2</a:t>
                      </a:r>
                      <a:r>
                        <a:rPr lang="en-GB" sz="1200" b="0" kern="100" baseline="30000" dirty="0">
                          <a:solidFill>
                            <a:schemeClr val="tx1"/>
                          </a:solidFill>
                          <a:effectLst/>
                          <a:latin typeface="+mn-lt"/>
                          <a:ea typeface="Aptos" panose="020B0004020202020204" pitchFamily="34" charset="0"/>
                          <a:cs typeface="Times New Roman" panose="02020603050405020304" pitchFamily="18" charset="0"/>
                        </a:rPr>
                        <a:t>nd</a:t>
                      </a:r>
                      <a:r>
                        <a:rPr lang="en-GB" sz="1200" b="0" kern="100" dirty="0">
                          <a:solidFill>
                            <a:schemeClr val="tx1"/>
                          </a:solidFill>
                          <a:effectLst/>
                          <a:latin typeface="+mn-lt"/>
                          <a:ea typeface="Aptos" panose="020B0004020202020204" pitchFamily="34" charset="0"/>
                          <a:cs typeface="Times New Roman" panose="02020603050405020304" pitchFamily="18" charset="0"/>
                        </a:rPr>
                        <a:t> July, the posts have been released for recruitment to internal secondment  fixed term roles  to March 2027.</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Existing staff have been trained in both Help Me Quit in Hospital and Maternal, so can provide some cross-cover, but service offer decreased.</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200" dirty="0">
                          <a:solidFill>
                            <a:schemeClr val="tx1"/>
                          </a:solidFill>
                          <a:latin typeface="+mn-lt"/>
                        </a:rPr>
                        <a:t>Vacancies approved and recruited – risk of delay in recruitment meaning insufficient time to recruit and train for role, given fixed term to March 27</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200" dirty="0">
                          <a:solidFill>
                            <a:schemeClr val="tx1"/>
                          </a:solidFill>
                          <a:latin typeface="+mn-lt"/>
                        </a:rPr>
                        <a:t>Milestones may need to be revised pending the outcome of internal recruitment to the roles.</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3400373"/>
                  </a:ext>
                </a:extLst>
              </a:tr>
              <a:tr h="966740">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mn-lt"/>
                        </a:rPr>
                        <a:t>Healthy Weight/ Obesity Services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mn-lt"/>
                        </a:rPr>
                        <a:t>Decision on GLP-1 paper with associated actions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200" b="0" i="0" u="none" strike="noStrike" dirty="0">
                          <a:solidFill>
                            <a:srgbClr val="000000"/>
                          </a:solidFill>
                          <a:effectLst/>
                          <a:latin typeface="Aptos Narrow" panose="020B0004020202020204" pitchFamily="34" charset="0"/>
                        </a:rPr>
                        <a:t>Decision on options paper submitted; Agreement on model of delivery, waiting list management; and funding due July 2026</a:t>
                      </a:r>
                    </a:p>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endParaRPr lang="en-GB" sz="1200" b="1" i="0" u="none" strike="noStrike" dirty="0">
                        <a:solidFill>
                          <a:srgbClr val="000000"/>
                        </a:solidFill>
                        <a:effectLst/>
                        <a:latin typeface="+mn-lt"/>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a:r>
                        <a:rPr lang="en-GB" sz="1200" dirty="0">
                          <a:latin typeface="+mn-lt"/>
                        </a:rPr>
                        <a:t>Requested revisions to GLP-1 paper means decision is still awaited.</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Plan for decision to be made July 2025.</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200" dirty="0">
                          <a:solidFill>
                            <a:schemeClr val="tx1"/>
                          </a:solidFill>
                          <a:latin typeface="+mn-lt"/>
                        </a:rPr>
                        <a:t>Following decision on GLP-1 paper.</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200" dirty="0">
                          <a:solidFill>
                            <a:schemeClr val="tx1"/>
                          </a:solidFill>
                          <a:latin typeface="+mn-lt"/>
                        </a:rPr>
                        <a:t>Milestones will be revised once decision has been reached.</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651876"/>
                  </a:ext>
                </a:extLst>
              </a:tr>
            </a:tbl>
          </a:graphicData>
        </a:graphic>
      </p:graphicFrame>
      <p:graphicFrame>
        <p:nvGraphicFramePr>
          <p:cNvPr id="9" name="Content Placeholder 4">
            <a:extLst>
              <a:ext uri="{FF2B5EF4-FFF2-40B4-BE49-F238E27FC236}">
                <a16:creationId xmlns:a16="http://schemas.microsoft.com/office/drawing/2014/main" id="{7937F7B8-0052-87D7-453A-F44040CFB6BF}"/>
              </a:ext>
            </a:extLst>
          </p:cNvPr>
          <p:cNvGraphicFramePr>
            <a:graphicFrameLocks/>
          </p:cNvGraphicFramePr>
          <p:nvPr>
            <p:extLst>
              <p:ext uri="{D42A27DB-BD31-4B8C-83A1-F6EECF244321}">
                <p14:modId xmlns:p14="http://schemas.microsoft.com/office/powerpoint/2010/main" val="1512905622"/>
              </p:ext>
            </p:extLst>
          </p:nvPr>
        </p:nvGraphicFramePr>
        <p:xfrm>
          <a:off x="266706" y="5883275"/>
          <a:ext cx="19692054" cy="4665148"/>
        </p:xfrm>
        <a:graphic>
          <a:graphicData uri="http://schemas.openxmlformats.org/drawingml/2006/table">
            <a:tbl>
              <a:tblPr firstRow="1" bandRow="1"/>
              <a:tblGrid>
                <a:gridCol w="1286649">
                  <a:extLst>
                    <a:ext uri="{9D8B030D-6E8A-4147-A177-3AD203B41FA5}">
                      <a16:colId xmlns:a16="http://schemas.microsoft.com/office/drawing/2014/main" val="898246836"/>
                    </a:ext>
                  </a:extLst>
                </a:gridCol>
                <a:gridCol w="2437604">
                  <a:extLst>
                    <a:ext uri="{9D8B030D-6E8A-4147-A177-3AD203B41FA5}">
                      <a16:colId xmlns:a16="http://schemas.microsoft.com/office/drawing/2014/main" val="3693825817"/>
                    </a:ext>
                  </a:extLst>
                </a:gridCol>
                <a:gridCol w="4410363">
                  <a:extLst>
                    <a:ext uri="{9D8B030D-6E8A-4147-A177-3AD203B41FA5}">
                      <a16:colId xmlns:a16="http://schemas.microsoft.com/office/drawing/2014/main" val="2720375552"/>
                    </a:ext>
                  </a:extLst>
                </a:gridCol>
                <a:gridCol w="3832141">
                  <a:extLst>
                    <a:ext uri="{9D8B030D-6E8A-4147-A177-3AD203B41FA5}">
                      <a16:colId xmlns:a16="http://schemas.microsoft.com/office/drawing/2014/main" val="577018451"/>
                    </a:ext>
                  </a:extLst>
                </a:gridCol>
                <a:gridCol w="3129204">
                  <a:extLst>
                    <a:ext uri="{9D8B030D-6E8A-4147-A177-3AD203B41FA5}">
                      <a16:colId xmlns:a16="http://schemas.microsoft.com/office/drawing/2014/main" val="3207711720"/>
                    </a:ext>
                  </a:extLst>
                </a:gridCol>
                <a:gridCol w="2244863">
                  <a:extLst>
                    <a:ext uri="{9D8B030D-6E8A-4147-A177-3AD203B41FA5}">
                      <a16:colId xmlns:a16="http://schemas.microsoft.com/office/drawing/2014/main" val="115675993"/>
                    </a:ext>
                  </a:extLst>
                </a:gridCol>
                <a:gridCol w="2351230">
                  <a:extLst>
                    <a:ext uri="{9D8B030D-6E8A-4147-A177-3AD203B41FA5}">
                      <a16:colId xmlns:a16="http://schemas.microsoft.com/office/drawing/2014/main" val="2581697613"/>
                    </a:ext>
                  </a:extLst>
                </a:gridCol>
              </a:tblGrid>
              <a:tr h="319889">
                <a:tc gridSpan="7">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200" b="1" dirty="0">
                          <a:solidFill>
                            <a:prstClr val="black"/>
                          </a:solidFill>
                          <a:latin typeface="+mn-lt"/>
                        </a:rPr>
                        <a:t>Outcomes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b="1" dirty="0">
                        <a:latin typeface="+mn-lt"/>
                      </a:endParaRPr>
                    </a:p>
                  </a:txBody>
                  <a:tcPr marL="55449" marR="55449" marT="27724" marB="27724"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2714314"/>
                  </a:ext>
                </a:extLst>
              </a:tr>
              <a:tr h="54366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200" b="1" dirty="0">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200" b="1" dirty="0">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200" b="1" dirty="0">
                          <a:latin typeface="+mn-lt"/>
                        </a:rPr>
                        <a:t>Q1 Outcome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200" b="1" dirty="0">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200" b="1" dirty="0">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200" b="1" dirty="0">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200" b="1" dirty="0">
                          <a:latin typeface="+mn-lt"/>
                        </a:rPr>
                        <a:t>Decision for IPPR meeting, e.g. Issues to escalate, </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59976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Screening programmes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rgbClr val="000000"/>
                          </a:solidFill>
                          <a:effectLst/>
                          <a:latin typeface="Arial" panose="020B0604020202020204"/>
                          <a:ea typeface="+mn-ea"/>
                          <a:cs typeface="+mn-cs"/>
                        </a:rPr>
                        <a:t>Increase uptake and decrease inequity in screening programmes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200" b="0" i="0" u="none" strike="noStrike" kern="1200" dirty="0">
                          <a:solidFill>
                            <a:srgbClr val="000000"/>
                          </a:solidFill>
                          <a:effectLst/>
                          <a:latin typeface="Arial" panose="020B0604020202020204"/>
                          <a:ea typeface="+mn-ea"/>
                          <a:cs typeface="+mn-cs"/>
                        </a:rPr>
                        <a:t>Reliable, up-to-date quarterly data on cluster uptake of cancer screening programmes is received from PHW that can be used to monitor progress and the success of initiatives. </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200" dirty="0">
                          <a:latin typeface="+mn-lt"/>
                        </a:rPr>
                        <a:t>PHW has not yet released the quarterly data for Q4 2025/26 and is unable to give a timeframe for this.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The importance of this data to SBUHB has been raised at the national Screening and Inequalities meeting and will continue to be.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200" dirty="0">
                          <a:solidFill>
                            <a:schemeClr val="tx1"/>
                          </a:solidFill>
                          <a:latin typeface="+mn-lt"/>
                        </a:rPr>
                        <a:t>When Public Health Wales provides the latest quarterly data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Arial" panose="020B0604020202020204"/>
                          <a:ea typeface="+mn-ea"/>
                          <a:cs typeface="+mn-cs"/>
                        </a:rPr>
                        <a:t>Recommend revising milestones to account for this</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5491693"/>
                  </a:ext>
                </a:extLst>
              </a:tr>
              <a:tr h="123146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200" b="1" kern="0" dirty="0">
                          <a:solidFill>
                            <a:srgbClr val="000000"/>
                          </a:solidFill>
                          <a:latin typeface="+mn-lt"/>
                        </a:rPr>
                        <a:t>Tobacco Control</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mn-lt"/>
                        </a:rPr>
                        <a:t>Continue delivery of Help Me Quit services through Health Board and Primary Care (community pharmacy).</a:t>
                      </a:r>
                    </a:p>
                    <a:p>
                      <a:pPr marL="0" marR="0" lvl="0" indent="0" algn="ctr" rtl="0" eaLnBrk="1" fontAlgn="auto" latinLnBrk="0" hangingPunct="1">
                        <a:lnSpc>
                          <a:spcPct val="100000"/>
                        </a:lnSpc>
                        <a:spcBef>
                          <a:spcPts val="0"/>
                        </a:spcBef>
                        <a:spcAft>
                          <a:spcPts val="0"/>
                        </a:spcAft>
                        <a:buClrTx/>
                        <a:buSzTx/>
                        <a:buFontTx/>
                        <a:buNone/>
                      </a:pPr>
                      <a:endParaRPr lang="en-GB" sz="1200" b="1" kern="1200" dirty="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200" b="0" i="0" u="none" strike="noStrike" dirty="0">
                          <a:solidFill>
                            <a:srgbClr val="000000"/>
                          </a:solidFill>
                          <a:effectLst/>
                          <a:latin typeface="+mn-lt"/>
                        </a:rPr>
                        <a:t>Proportion of smokers accessing Help Me Quit  services annually (Target 7.5% - Updated Welsh Government target for 2026/27); Quarterly reporting to Welsh Government: Number of smokers treated by the smoking cessation service during the quarter; Number of treated smokers followed up at their 4 week post quit date and who were CO validated as successfully quitting during the quarter</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n-GB" sz="1200" dirty="0">
                          <a:latin typeface="+mn-lt"/>
                        </a:rPr>
                        <a:t>SBUHB has historically not met the smoking cessation target for Welsh Government (5%) though were close for 25/26 (estimated 4.75%), and the target has now increased to 7.5%. Vacancies in the HMQ service related to recruitment restrictions mean team is not operating at full capacity.</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Cross-cover of HMQ service has been provided were possible across different sites. Mitigation will include where the existing vacancies have been filled to increase capacity.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dirty="0">
                          <a:solidFill>
                            <a:schemeClr val="tx1"/>
                          </a:solidFill>
                          <a:latin typeface="+mn-lt"/>
                        </a:rPr>
                        <a:t>Where the service have capacity to support sufficient quit attempts, including filling of vacancies and review of service delivery model.</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dirty="0">
                          <a:solidFill>
                            <a:schemeClr val="tx1"/>
                          </a:solidFill>
                          <a:latin typeface="+mn-lt"/>
                        </a:rPr>
                        <a:t>To escalate that Welsh Government Smoking cessation targets are unlikely to be met without further support to the service to fill vacancies.</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7740808"/>
                  </a:ext>
                </a:extLst>
              </a:tr>
              <a:tr h="18312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200" b="1" kern="0" dirty="0">
                          <a:solidFill>
                            <a:srgbClr val="000000"/>
                          </a:solidFill>
                          <a:latin typeface="+mn-lt"/>
                        </a:rPr>
                        <a:t>Tobacco Control</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mn-lt"/>
                        </a:rPr>
                        <a:t>Delivering health promotion/ tobacco control prevention activity across the health board including in hospital, community, and schools.</a:t>
                      </a:r>
                    </a:p>
                    <a:p>
                      <a:pPr marL="0" marR="0" lvl="0" indent="0" algn="ctr" defTabSz="554492" rtl="0" eaLnBrk="1" fontAlgn="auto" latinLnBrk="0" hangingPunct="1">
                        <a:lnSpc>
                          <a:spcPct val="100000"/>
                        </a:lnSpc>
                        <a:spcBef>
                          <a:spcPts val="0"/>
                        </a:spcBef>
                        <a:spcAft>
                          <a:spcPts val="0"/>
                        </a:spcAft>
                        <a:buClrTx/>
                        <a:buSzTx/>
                        <a:buFontTx/>
                        <a:buNone/>
                        <a:tabLst/>
                        <a:defRPr/>
                      </a:pPr>
                      <a:endParaRPr lang="en-GB" sz="1200" b="1" i="0" u="none" strike="noStrike" dirty="0">
                        <a:solidFill>
                          <a:srgbClr val="000000"/>
                        </a:solidFill>
                        <a:effectLst/>
                        <a:latin typeface="+mn-lt"/>
                      </a:endParaRPr>
                    </a:p>
                    <a:p>
                      <a:pPr marL="0" marR="0" lvl="0" indent="0" algn="ctr" defTabSz="55449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mn-lt"/>
                        </a:rPr>
                        <a:t>Develop options plan for the sustainability of HMQ services and tobacco control activity, and action as relevant.</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dirty="0">
                          <a:solidFill>
                            <a:srgbClr val="000000"/>
                          </a:solidFill>
                          <a:effectLst/>
                          <a:latin typeface="+mn-lt"/>
                        </a:rPr>
                        <a:t>Report on tobacco control prevention activity in the Health Board (see Public Health workplan)</a:t>
                      </a:r>
                    </a:p>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dirty="0">
                        <a:solidFill>
                          <a:srgbClr val="000000"/>
                        </a:solidFill>
                        <a:effectLst/>
                        <a:latin typeface="+mn-lt"/>
                      </a:endParaRPr>
                    </a:p>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dirty="0">
                          <a:solidFill>
                            <a:srgbClr val="000000"/>
                          </a:solidFill>
                          <a:effectLst/>
                          <a:latin typeface="+mn-lt"/>
                        </a:rPr>
                        <a:t>Report on wider activity undertaken by Help Me Quit services e.g. number of interactions</a:t>
                      </a:r>
                    </a:p>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dirty="0">
                        <a:solidFill>
                          <a:srgbClr val="000000"/>
                        </a:solidFill>
                        <a:effectLst/>
                        <a:latin typeface="+mn-lt"/>
                      </a:endParaRPr>
                    </a:p>
                    <a:p>
                      <a:pPr marL="0" marR="0" lvl="0" indent="0" algn="l" defTabSz="554492" rtl="0" eaLnBrk="1" fontAlgn="b"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dirty="0">
                          <a:solidFill>
                            <a:srgbClr val="000000"/>
                          </a:solidFill>
                          <a:effectLst/>
                          <a:latin typeface="+mn-lt"/>
                        </a:rPr>
                        <a:t>Explore options for tobacco control metrics across all service/care groups e.g. smoking cessation referral rates, MECC training.</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n-GB" sz="1200" dirty="0">
                          <a:latin typeface="+mn-lt"/>
                        </a:rPr>
                        <a:t>No standardised process of collating wider smoking cessation and tobacco control activity beyond basic indicators (service numbers, quit data). Delays related to organisational change process, and identification of appropriate position for visibility and reporting tobacco control metrics across the health board. Limited capacity in public health team, and Help Me Quit service, to optimise wider tobacco control prevention activity and evaluation.</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Scoping exercise identified examples of prevention activity qualitatively, to be brought together into report. To work with new care group/organisational structures to confirm onward reporting measures.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dirty="0">
                          <a:solidFill>
                            <a:schemeClr val="tx1"/>
                          </a:solidFill>
                          <a:latin typeface="+mn-lt"/>
                        </a:rPr>
                        <a:t>Vacancies approved and recruited for Help Me Quit service. </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200" dirty="0">
                          <a:solidFill>
                            <a:schemeClr val="tx1"/>
                          </a:solidFill>
                          <a:latin typeface="+mn-lt"/>
                        </a:rPr>
                        <a:t>Recommend escalating support for approval of the externally funded vacancies.</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9873227"/>
                  </a:ext>
                </a:extLst>
              </a:tr>
            </a:tbl>
          </a:graphicData>
        </a:graphic>
      </p:graphicFrame>
    </p:spTree>
    <p:extLst>
      <p:ext uri="{BB962C8B-B14F-4D97-AF65-F5344CB8AC3E}">
        <p14:creationId xmlns:p14="http://schemas.microsoft.com/office/powerpoint/2010/main" val="33674503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2C646-FC7B-B357-01D3-631A4A912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D064-261A-F92F-DE78-9AE7490D2562}"/>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Digital System Summary</a:t>
            </a:r>
            <a:endParaRPr lang="en-US" sz="2399" dirty="0">
              <a:solidFill>
                <a:srgbClr val="FF0000"/>
              </a:solidFill>
            </a:endParaRPr>
          </a:p>
        </p:txBody>
      </p:sp>
      <p:graphicFrame>
        <p:nvGraphicFramePr>
          <p:cNvPr id="5" name="Table 4">
            <a:extLst>
              <a:ext uri="{FF2B5EF4-FFF2-40B4-BE49-F238E27FC236}">
                <a16:creationId xmlns:a16="http://schemas.microsoft.com/office/drawing/2014/main" id="{F975D435-5C13-A90C-D626-1189A02AB6D2}"/>
              </a:ext>
            </a:extLst>
          </p:cNvPr>
          <p:cNvGraphicFramePr>
            <a:graphicFrameLocks noGrp="1"/>
          </p:cNvGraphicFramePr>
          <p:nvPr/>
        </p:nvGraphicFramePr>
        <p:xfrm>
          <a:off x="604548" y="788061"/>
          <a:ext cx="19278432" cy="9064034"/>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568944">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30</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endParaRPr lang="en-GB" sz="2600" dirty="0">
                        <a:latin typeface="Aptos" panose="020B0004020202020204" pitchFamily="34" charset="0"/>
                        <a:cs typeface="Arial" panose="020B0604020202020204" pitchFamily="34" charset="0"/>
                      </a:endParaRP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5</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5</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2</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2</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37</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3100" dirty="0">
                          <a:latin typeface="Aptos" panose="020B0004020202020204" pitchFamily="34" charset="0"/>
                          <a:cs typeface="Arial" panose="020B0604020202020204" pitchFamily="34" charset="0"/>
                        </a:rPr>
                        <a:t>37</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370537">
                <a:tc gridSpan="6">
                  <a:txBody>
                    <a:bodyPr/>
                    <a:lstStyle/>
                    <a:p>
                      <a:r>
                        <a:rPr lang="en-GB" sz="1600" b="1" dirty="0">
                          <a:solidFill>
                            <a:schemeClr val="bg1"/>
                          </a:solidFill>
                          <a:latin typeface="Aptos" panose="020B0004020202020204" pitchFamily="34" charset="0"/>
                          <a:cs typeface="Arial" panose="020B0604020202020204" pitchFamily="34" charset="0"/>
                        </a:rPr>
                        <a:t>Achievements</a:t>
                      </a:r>
                      <a:r>
                        <a:rPr lang="en-GB" sz="1600" dirty="0">
                          <a:solidFill>
                            <a:schemeClr val="bg1"/>
                          </a:solidFill>
                          <a:latin typeface="Aptos" panose="020B0004020202020204" pitchFamily="34" charset="0"/>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1600" b="1" dirty="0">
                          <a:solidFill>
                            <a:schemeClr val="bg1"/>
                          </a:solidFill>
                          <a:latin typeface="Aptos" panose="020B0004020202020204" pitchFamily="34" charset="0"/>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7832060">
                <a:tc gridSpan="6">
                  <a:txBody>
                    <a:bodyPr/>
                    <a:lstStyle/>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The </a:t>
                      </a:r>
                      <a:r>
                        <a:rPr kumimoji="0" lang="en-GB" sz="1800" b="0" i="0" u="none" strike="noStrike" kern="1200" cap="none" spc="0" normalizeH="0" baseline="0" noProof="0" dirty="0" err="1">
                          <a:ln>
                            <a:noFill/>
                          </a:ln>
                          <a:solidFill>
                            <a:prstClr val="black"/>
                          </a:solidFill>
                          <a:effectLst/>
                          <a:uLnTx/>
                          <a:uFillTx/>
                          <a:latin typeface="+mn-lt"/>
                          <a:ea typeface="+mn-ea"/>
                          <a:cs typeface="+mn-cs"/>
                        </a:rPr>
                        <a:t>BadgerNet</a:t>
                      </a:r>
                      <a:r>
                        <a:rPr kumimoji="0" lang="en-GB" sz="1800" b="0" i="0" u="none" strike="noStrike" kern="1200" cap="none" spc="0" normalizeH="0" baseline="0" noProof="0" dirty="0">
                          <a:ln>
                            <a:noFill/>
                          </a:ln>
                          <a:solidFill>
                            <a:prstClr val="black"/>
                          </a:solidFill>
                          <a:effectLst/>
                          <a:uLnTx/>
                          <a:uFillTx/>
                          <a:latin typeface="+mn-lt"/>
                          <a:ea typeface="+mn-ea"/>
                          <a:cs typeface="+mn-cs"/>
                        </a:rPr>
                        <a:t> Maternity Module was successful implemented across Maternity Services at SBUHB during Q1 2026/27. A single pregnancy record will improve clinical safety and decision making, enabling safer and continued cross-border care through the provision of seamless access to information. Patients have access to their information via the </a:t>
                      </a:r>
                      <a:r>
                        <a:rPr kumimoji="0" lang="en-GB" sz="1800" b="0" i="0" u="none" strike="noStrike" kern="1200" cap="none" spc="0" normalizeH="0" baseline="0" noProof="0" dirty="0" err="1">
                          <a:ln>
                            <a:noFill/>
                          </a:ln>
                          <a:solidFill>
                            <a:prstClr val="black"/>
                          </a:solidFill>
                          <a:effectLst/>
                          <a:uLnTx/>
                          <a:uFillTx/>
                          <a:latin typeface="+mn-lt"/>
                          <a:ea typeface="+mn-ea"/>
                          <a:cs typeface="+mn-cs"/>
                        </a:rPr>
                        <a:t>Badgernet</a:t>
                      </a:r>
                      <a:r>
                        <a:rPr kumimoji="0" lang="en-GB" sz="1800" b="0" i="0" u="none" strike="noStrike" kern="1200" cap="none" spc="0" normalizeH="0" baseline="0" noProof="0" dirty="0">
                          <a:ln>
                            <a:noFill/>
                          </a:ln>
                          <a:solidFill>
                            <a:prstClr val="black"/>
                          </a:solidFill>
                          <a:effectLst/>
                          <a:uLnTx/>
                          <a:uFillTx/>
                          <a:latin typeface="+mn-lt"/>
                          <a:ea typeface="+mn-ea"/>
                          <a:cs typeface="+mn-cs"/>
                        </a:rPr>
                        <a:t> App.</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During Q1 2026/27 the </a:t>
                      </a:r>
                      <a:r>
                        <a:rPr kumimoji="0" lang="en-GB" sz="1800" b="0" i="0" u="none" strike="noStrike" kern="1200" cap="none" spc="0" normalizeH="0" baseline="0" noProof="0" dirty="0" err="1">
                          <a:ln>
                            <a:noFill/>
                          </a:ln>
                          <a:solidFill>
                            <a:prstClr val="black"/>
                          </a:solidFill>
                          <a:effectLst/>
                          <a:uLnTx/>
                          <a:uFillTx/>
                          <a:latin typeface="+mn-lt"/>
                          <a:ea typeface="+mn-ea"/>
                          <a:cs typeface="+mn-cs"/>
                        </a:rPr>
                        <a:t>OPERAi</a:t>
                      </a:r>
                      <a:r>
                        <a:rPr kumimoji="0" lang="en-GB" sz="1800" b="0" i="0" u="none" strike="noStrike" kern="1200" cap="none" spc="0" normalizeH="0" baseline="0" noProof="0" dirty="0">
                          <a:ln>
                            <a:noFill/>
                          </a:ln>
                          <a:solidFill>
                            <a:prstClr val="black"/>
                          </a:solidFill>
                          <a:effectLst/>
                          <a:uLnTx/>
                          <a:uFillTx/>
                          <a:latin typeface="+mn-lt"/>
                          <a:ea typeface="+mn-ea"/>
                          <a:cs typeface="+mn-cs"/>
                        </a:rPr>
                        <a:t> Electronic Referral Solution was implemented across Ophthalmology for primary, secondary and community care settings. Work continues to embed and refine clinical workflows. </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Rio was successfully  implemented towards the end of Q4. During Q1 there has been a focus on embedding the system within operational practice, ensuring it supports efficient workflows, including strengthening data quality and data capture processes.  Work has continued with the migration of WCCIS into Rio to support the second phase of implementation.</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The Radiology Information Systems Programme (RISP), which has replaced the legacy radiology and PACS solutions, successful completed its period of stable running at the end of May following go-live in March. Focus has now shifted to implementation of the Advanced Visualisation Workspace, supporting MDT working and enabling further benefits from the platform.</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20% of all outpatients are using the Swansea Bay patient portal to access their medical record including appointment letters, clinical correspondence and blood results. </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Clinic letters generated from </a:t>
                      </a:r>
                      <a:r>
                        <a:rPr kumimoji="0" lang="en-GB" sz="1800" b="0" i="0" u="none" strike="noStrike" kern="1200" cap="none" spc="0" normalizeH="0" baseline="0" noProof="0" dirty="0" err="1">
                          <a:ln>
                            <a:noFill/>
                          </a:ln>
                          <a:solidFill>
                            <a:prstClr val="black"/>
                          </a:solidFill>
                          <a:effectLst/>
                          <a:uLnTx/>
                          <a:uFillTx/>
                          <a:latin typeface="+mn-lt"/>
                          <a:ea typeface="+mn-ea"/>
                          <a:cs typeface="+mn-cs"/>
                        </a:rPr>
                        <a:t>Cellma</a:t>
                      </a:r>
                      <a:r>
                        <a:rPr kumimoji="0" lang="en-GB" sz="1800" b="0" i="0" u="none" strike="noStrike" kern="1200" cap="none" spc="0" normalizeH="0" baseline="0" noProof="0" dirty="0">
                          <a:ln>
                            <a:noFill/>
                          </a:ln>
                          <a:solidFill>
                            <a:prstClr val="black"/>
                          </a:solidFill>
                          <a:effectLst/>
                          <a:uLnTx/>
                          <a:uFillTx/>
                          <a:latin typeface="+mn-lt"/>
                          <a:ea typeface="+mn-ea"/>
                          <a:cs typeface="+mn-cs"/>
                        </a:rPr>
                        <a:t> are now  sent from secondary to primary care electronically; go live April 2026. </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Data from Rio and </a:t>
                      </a:r>
                      <a:r>
                        <a:rPr kumimoji="0" lang="en-GB" sz="1800" b="0" i="0" u="none" strike="noStrike" kern="1200" cap="none" spc="0" normalizeH="0" baseline="0" noProof="0" dirty="0" err="1">
                          <a:ln>
                            <a:noFill/>
                          </a:ln>
                          <a:solidFill>
                            <a:prstClr val="black"/>
                          </a:solidFill>
                          <a:effectLst/>
                          <a:uLnTx/>
                          <a:uFillTx/>
                          <a:latin typeface="+mn-lt"/>
                          <a:ea typeface="+mn-ea"/>
                          <a:cs typeface="+mn-cs"/>
                        </a:rPr>
                        <a:t>Badgernet</a:t>
                      </a:r>
                      <a:r>
                        <a:rPr kumimoji="0" lang="en-GB" sz="1800" b="0" i="0" u="none" strike="noStrike" kern="1200" cap="none" spc="0" normalizeH="0" baseline="0" noProof="0" dirty="0">
                          <a:ln>
                            <a:noFill/>
                          </a:ln>
                          <a:solidFill>
                            <a:prstClr val="black"/>
                          </a:solidFill>
                          <a:effectLst/>
                          <a:uLnTx/>
                          <a:uFillTx/>
                          <a:latin typeface="+mn-lt"/>
                          <a:ea typeface="+mn-ea"/>
                          <a:cs typeface="+mn-cs"/>
                        </a:rPr>
                        <a:t> has been successfully loaded into the data warehouse to develop operational dashboards, including measures and reports for submission of  Welsh Government.</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Mental Health Q&amp;S dashboard developed to be  quality assured by the service in Q2.  </a:t>
                      </a: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mn-lt"/>
                          <a:ea typeface="+mn-ea"/>
                          <a:cs typeface="+mn-cs"/>
                        </a:rPr>
                        <a:t>Development of a business case to support transformation of unscheduled care services in readiness for Q2 approval.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800" dirty="0">
                          <a:latin typeface="+mn-lt"/>
                          <a:cs typeface="Arial"/>
                        </a:rPr>
                        <a:t>LIMS – The LIMS 2.0 programme continues to face significant delivery challenges; however, progress has been made in several key areas during Q1. Welsh Government have confirmed funding of the national costs overrun into Q1 &amp; Q2. There has been increased focus on the essential functionality required for go live (aliquoting), although resolution of remaining high-priority issues remains critical to maintaining momentum. </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mn-lt"/>
                          <a:cs typeface="Arial" panose="020B0604020202020204" pitchFamily="34" charset="0"/>
                        </a:rPr>
                        <a:t>WCCIS Migration - </a:t>
                      </a:r>
                      <a:r>
                        <a:rPr lang="en-GB" sz="1800" dirty="0">
                          <a:latin typeface="+mn-lt"/>
                        </a:rPr>
                        <a:t>Although good progress has been made with the referral migration phase, this is still not complete due to the complexities involved with splitting the data.  The overall timeline has also extended due to national delays impacting the Swansea Council implementation date.  Confirmation has yet to be received on a go live date but is estimated as Feb/March 2027. National Connecting Care funding for 2026/27 is yet to be confirmed.</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mn-lt"/>
                        </a:rPr>
                        <a:t>Lack of integration between the </a:t>
                      </a:r>
                      <a:r>
                        <a:rPr lang="en-GB" sz="1800" dirty="0" err="1">
                          <a:latin typeface="+mn-lt"/>
                        </a:rPr>
                        <a:t>OPERAi</a:t>
                      </a:r>
                      <a:r>
                        <a:rPr lang="en-GB" sz="1800" dirty="0">
                          <a:latin typeface="+mn-lt"/>
                        </a:rPr>
                        <a:t> referrals system and </a:t>
                      </a:r>
                      <a:r>
                        <a:rPr lang="en-GB" sz="1800" dirty="0" err="1">
                          <a:latin typeface="+mn-lt"/>
                        </a:rPr>
                        <a:t>OpenEyes</a:t>
                      </a:r>
                      <a:r>
                        <a:rPr lang="en-GB" sz="1800" dirty="0">
                          <a:latin typeface="+mn-lt"/>
                        </a:rPr>
                        <a:t> EPR, requires duplicate data entry across systems. This has been escalated to the national programme.</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mn-lt"/>
                          <a:cs typeface="Arial" panose="020B0604020202020204" pitchFamily="34" charset="0"/>
                        </a:rPr>
                        <a:t>Data Warehouse, dashboards and submissions WECDS – WPAS ED and Symphony do not currently contain the data items required to report on the WECDS.  MIU will be reverting to WPAS ED in September due to the Symphony contract end date, this data will not be available until an alternative system in UEC is sourced.</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mn-lt"/>
                          <a:cs typeface="Arial" panose="020B0604020202020204" pitchFamily="34" charset="0"/>
                        </a:rPr>
                        <a:t>Digital Health Assessments – delayed delivery of outcome data back into the data warehouse.</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mn-lt"/>
                          <a:cs typeface="Arial" panose="020B0604020202020204" pitchFamily="34" charset="0"/>
                        </a:rPr>
                        <a:t>Implementation of WPAS ED in MIU  - an archive solution has been developed in readiness to support operational service; however, it has been flagged that information relating to the number of attendances and safeguarding alerts should be migrated from WEDS into WPAS ED.  This has been requested of DHCW, however there are ongoing challenges to the is request which are currently being worked through.</a:t>
                      </a:r>
                    </a:p>
                    <a:p>
                      <a:endParaRPr lang="en-GB" sz="1800" dirty="0">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2872879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7E212-EF39-DE69-BD8E-907FF27BA7E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D701D59-5834-193C-24C3-C0A0682B54A0}"/>
              </a:ext>
            </a:extLst>
          </p:cNvPr>
          <p:cNvGraphicFramePr>
            <a:graphicFrameLocks noGrp="1"/>
          </p:cNvGraphicFramePr>
          <p:nvPr/>
        </p:nvGraphicFramePr>
        <p:xfrm>
          <a:off x="413629" y="721328"/>
          <a:ext cx="19278430" cy="9467595"/>
        </p:xfrm>
        <a:graphic>
          <a:graphicData uri="http://schemas.openxmlformats.org/drawingml/2006/table">
            <a:tbl>
              <a:tblPr firstRow="1" bandRow="1">
                <a:tableStyleId>{5C22544A-7EE6-4342-B048-85BDC9FD1C3A}</a:tableStyleId>
              </a:tblPr>
              <a:tblGrid>
                <a:gridCol w="6426143">
                  <a:extLst>
                    <a:ext uri="{9D8B030D-6E8A-4147-A177-3AD203B41FA5}">
                      <a16:colId xmlns:a16="http://schemas.microsoft.com/office/drawing/2014/main" val="601827814"/>
                    </a:ext>
                  </a:extLst>
                </a:gridCol>
                <a:gridCol w="6426143">
                  <a:extLst>
                    <a:ext uri="{9D8B030D-6E8A-4147-A177-3AD203B41FA5}">
                      <a16:colId xmlns:a16="http://schemas.microsoft.com/office/drawing/2014/main" val="269762624"/>
                    </a:ext>
                  </a:extLst>
                </a:gridCol>
                <a:gridCol w="6426143">
                  <a:extLst>
                    <a:ext uri="{9D8B030D-6E8A-4147-A177-3AD203B41FA5}">
                      <a16:colId xmlns:a16="http://schemas.microsoft.com/office/drawing/2014/main" val="190802161"/>
                    </a:ext>
                  </a:extLst>
                </a:gridCol>
              </a:tblGrid>
              <a:tr h="414810">
                <a:tc>
                  <a:txBody>
                    <a:bodyPr/>
                    <a:lstStyle/>
                    <a:p>
                      <a:r>
                        <a:rPr lang="en-GB" sz="1600">
                          <a:latin typeface="Aptos" panose="020B0004020202020204" pitchFamily="34" charset="0"/>
                          <a:cs typeface="Arial" panose="020B0604020202020204" pitchFamily="34" charset="0"/>
                        </a:rPr>
                        <a:t>Learnings from Q1</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D99D1"/>
                    </a:solidFill>
                  </a:tcPr>
                </a:tc>
                <a:tc>
                  <a:txBody>
                    <a:bodyPr/>
                    <a:lstStyle/>
                    <a:p>
                      <a:r>
                        <a:rPr lang="en-GB" sz="1600">
                          <a:latin typeface="Aptos" panose="020B0004020202020204" pitchFamily="34" charset="0"/>
                          <a:cs typeface="Arial" panose="020B0604020202020204" pitchFamily="34" charset="0"/>
                        </a:rPr>
                        <a:t>Risks/ Issues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tc>
                  <a:txBody>
                    <a:bodyPr/>
                    <a:lstStyle/>
                    <a:p>
                      <a:r>
                        <a:rPr lang="en-GB" sz="1600" dirty="0">
                          <a:latin typeface="Aptos" panose="020B0004020202020204" pitchFamily="34" charset="0"/>
                          <a:cs typeface="Arial" panose="020B0604020202020204" pitchFamily="34" charset="0"/>
                        </a:rPr>
                        <a:t>Mitigations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A5C5C"/>
                    </a:solidFill>
                  </a:tcPr>
                </a:tc>
                <a:extLst>
                  <a:ext uri="{0D108BD9-81ED-4DB2-BD59-A6C34878D82A}">
                    <a16:rowId xmlns:a16="http://schemas.microsoft.com/office/drawing/2014/main" val="2504329356"/>
                  </a:ext>
                </a:extLst>
              </a:tr>
              <a:tr h="4577480">
                <a:tc>
                  <a:txBody>
                    <a:bodyPr/>
                    <a:lstStyle/>
                    <a:p>
                      <a:pPr marL="0" indent="0">
                        <a:buFont typeface="Arial" panose="020B0604020202020204" pitchFamily="34" charset="0"/>
                        <a:buNone/>
                      </a:pPr>
                      <a:r>
                        <a:rPr lang="en-GB" sz="1700" dirty="0">
                          <a:solidFill>
                            <a:schemeClr val="tx1"/>
                          </a:solidFill>
                          <a:latin typeface="Aptos" panose="020B0004020202020204" pitchFamily="34" charset="0"/>
                          <a:cs typeface="Arial" panose="020B0604020202020204" pitchFamily="34" charset="0"/>
                        </a:rPr>
                        <a:t>A key learning from Q1 has been the value of early and ongoing collaboration between Digital and operational service in the development of business cases. Collaborative working enables the business cases to better reflect frontline priorities and support achievable service and digital transformation.</a:t>
                      </a:r>
                    </a:p>
                    <a:p>
                      <a:pPr marL="0" indent="0">
                        <a:buFont typeface="Arial" panose="020B0604020202020204" pitchFamily="34" charset="0"/>
                        <a:buNone/>
                      </a:pPr>
                      <a:endParaRPr lang="en-GB" sz="1700" dirty="0">
                        <a:solidFill>
                          <a:schemeClr val="tx1"/>
                        </a:solidFill>
                        <a:latin typeface="Aptos" panose="020B0004020202020204" pitchFamily="34" charset="0"/>
                        <a:cs typeface="Arial" panose="020B0604020202020204" pitchFamily="34" charset="0"/>
                      </a:endParaRPr>
                    </a:p>
                    <a:p>
                      <a:pPr marL="0" indent="0">
                        <a:buFont typeface="Arial" panose="020B0604020202020204" pitchFamily="34" charset="0"/>
                        <a:buNone/>
                      </a:pPr>
                      <a:r>
                        <a:rPr lang="en-GB" sz="1700" dirty="0">
                          <a:solidFill>
                            <a:schemeClr val="tx1"/>
                          </a:solidFill>
                          <a:latin typeface="Aptos" panose="020B0004020202020204" pitchFamily="34" charset="0"/>
                          <a:cs typeface="Arial" panose="020B0604020202020204" pitchFamily="34" charset="0"/>
                        </a:rPr>
                        <a:t>Maximise operational efficiencies through continued digitisation by increasing adoption of Hybrid Mail, Swansea Bay Patient Portal and the use of the digital dictation tools. This needs to continue as joint effort between digital, clinical and operational colleagues.</a:t>
                      </a:r>
                    </a:p>
                    <a:p>
                      <a:pPr marL="0" indent="0">
                        <a:buFont typeface="Arial" panose="020B0604020202020204" pitchFamily="34" charset="0"/>
                        <a:buNone/>
                      </a:pPr>
                      <a:endParaRPr lang="en-GB" sz="1700" dirty="0">
                        <a:solidFill>
                          <a:schemeClr val="tx1"/>
                        </a:solidFill>
                        <a:latin typeface="Aptos" panose="020B0004020202020204" pitchFamily="34" charset="0"/>
                        <a:cs typeface="Arial" panose="020B0604020202020204" pitchFamily="34" charset="0"/>
                      </a:endParaRPr>
                    </a:p>
                    <a:p>
                      <a:pPr marL="0" indent="0">
                        <a:buFont typeface="Arial" panose="020B0604020202020204" pitchFamily="34" charset="0"/>
                        <a:buNone/>
                      </a:pPr>
                      <a:endParaRPr lang="en-GB" sz="1700" dirty="0">
                        <a:solidFill>
                          <a:schemeClr val="tx1"/>
                        </a:solidFill>
                        <a:latin typeface="Aptos" panose="020B0004020202020204" pitchFamily="34" charset="0"/>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228600" indent="-228600">
                        <a:buFont typeface="+mj-lt"/>
                        <a:buAutoNum type="arabicPeriod"/>
                      </a:pPr>
                      <a:r>
                        <a:rPr lang="en-GB" sz="1700" dirty="0">
                          <a:latin typeface="Aptos" panose="020B0004020202020204" pitchFamily="34" charset="0"/>
                          <a:cs typeface="Arial" panose="020B0604020202020204" pitchFamily="34" charset="0"/>
                        </a:rPr>
                        <a:t>Digital Maternity – Key integrations to National solutions were not delivered during FY 2025/26, introducing manual tasks to digital processes and resulting in new clinical risks such as transcription errors and incorrect patient selection.  </a:t>
                      </a:r>
                    </a:p>
                    <a:p>
                      <a:pPr marL="228600" indent="-228600">
                        <a:buFont typeface="+mj-lt"/>
                        <a:buAutoNum type="arabicPeriod"/>
                      </a:pPr>
                      <a:r>
                        <a:rPr lang="en-GB" sz="1700" dirty="0">
                          <a:latin typeface="Aptos" panose="020B0004020202020204" pitchFamily="34" charset="0"/>
                          <a:cs typeface="Arial" panose="020B0604020202020204" pitchFamily="34" charset="0"/>
                        </a:rPr>
                        <a:t>Despite good progress with the migration of data from WCCIS to Rio, the timeline remains challenging to align with Swansea </a:t>
                      </a:r>
                      <a:r>
                        <a:rPr lang="en-GB" sz="1700" dirty="0">
                          <a:solidFill>
                            <a:schemeClr val="tx1"/>
                          </a:solidFill>
                          <a:latin typeface="Aptos" panose="020B0004020202020204" pitchFamily="34" charset="0"/>
                          <a:cs typeface="Arial" panose="020B0604020202020204" pitchFamily="34" charset="0"/>
                        </a:rPr>
                        <a:t>Council’s implementation date. If data migration delayed, there is a risk that Swansea Council will not meet the deadlines imposed by the WCCIS de-commissioning.</a:t>
                      </a:r>
                    </a:p>
                    <a:p>
                      <a:pPr marL="228600" indent="-228600">
                        <a:buFont typeface="+mj-lt"/>
                        <a:buAutoNum type="arabicPeriod"/>
                      </a:pPr>
                      <a:r>
                        <a:rPr lang="en-GB" sz="1700" dirty="0">
                          <a:solidFill>
                            <a:schemeClr val="tx1"/>
                          </a:solidFill>
                          <a:latin typeface="Aptos" panose="020B0004020202020204" pitchFamily="34" charset="0"/>
                          <a:cs typeface="Arial" panose="020B0604020202020204" pitchFamily="34" charset="0"/>
                        </a:rPr>
                        <a:t>LIMS 2.0 - Delivery continues to be constrained by supplier performance and the availability of critical defects fixes required to support a safe go-live.</a:t>
                      </a:r>
                    </a:p>
                    <a:p>
                      <a:pPr marL="228600" indent="-228600">
                        <a:buFont typeface="+mj-lt"/>
                        <a:buAutoNum type="arabicPeriod"/>
                      </a:pPr>
                      <a:r>
                        <a:rPr lang="en-GB" sz="1700" dirty="0">
                          <a:latin typeface="Aptos" panose="020B0004020202020204" pitchFamily="34" charset="0"/>
                          <a:cs typeface="Arial" panose="020B0604020202020204" pitchFamily="34" charset="0"/>
                        </a:rPr>
                        <a:t>There is a risk that funding may not be secured to support the procurement and implementation of a system that spans UEC services.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pPr marL="228600" indent="-228600">
                        <a:buFont typeface="+mj-lt"/>
                        <a:buAutoNum type="arabicPeriod"/>
                      </a:pPr>
                      <a:r>
                        <a:rPr lang="en-GB" sz="1700" dirty="0">
                          <a:latin typeface="Aptos" panose="020B0004020202020204" pitchFamily="34" charset="0"/>
                          <a:cs typeface="Arial" panose="020B0604020202020204" pitchFamily="34" charset="0"/>
                        </a:rPr>
                        <a:t>Digital Maternity – A Technical Advisory Group has been established. All health boards are working with DHCW to progress their integration requirements to the National Architecture.  Funding has been secured to take forward the national integrations.  </a:t>
                      </a:r>
                    </a:p>
                    <a:p>
                      <a:pPr marL="228600" indent="-228600">
                        <a:buFont typeface="+mj-lt"/>
                        <a:buAutoNum type="arabicPeriod"/>
                      </a:pPr>
                      <a:r>
                        <a:rPr lang="en-GB" sz="1700" dirty="0">
                          <a:latin typeface="Aptos" panose="020B0004020202020204" pitchFamily="34" charset="0"/>
                          <a:cs typeface="Arial" panose="020B0604020202020204" pitchFamily="34" charset="0"/>
                        </a:rPr>
                        <a:t>Continue to work closely with Swansea Council and The Access Group to ensure good progress is maintained and seek opportunities to secure additional resources, should funding become available via national Connecting Care business case and DPIF.</a:t>
                      </a:r>
                    </a:p>
                    <a:p>
                      <a:pPr marL="228600" indent="-228600">
                        <a:buFont typeface="+mj-lt"/>
                        <a:buAutoNum type="arabicPeriod"/>
                      </a:pPr>
                      <a:r>
                        <a:rPr lang="en-GB" sz="1700" dirty="0">
                          <a:solidFill>
                            <a:schemeClr val="tx1"/>
                          </a:solidFill>
                          <a:latin typeface="Aptos" panose="020B0004020202020204" pitchFamily="34" charset="0"/>
                          <a:cs typeface="Arial" panose="020B0604020202020204" pitchFamily="34" charset="0"/>
                        </a:rPr>
                        <a:t>Continued escalation through national programme governance arrangements, targeted focus on delivery of key aliquoting functionality and resolution of remaining critical defects, ongoing  operational planning for Blood Sciences and Blood Transfusion deployment to maintain implementation readiness.</a:t>
                      </a:r>
                    </a:p>
                    <a:p>
                      <a:pPr marL="228600" indent="-228600">
                        <a:buFont typeface="+mj-lt"/>
                        <a:buAutoNum type="arabicPeriod"/>
                      </a:pPr>
                      <a:r>
                        <a:rPr lang="en-GB" sz="1700" dirty="0">
                          <a:solidFill>
                            <a:schemeClr val="bg2">
                              <a:lumMod val="25000"/>
                            </a:schemeClr>
                          </a:solidFill>
                          <a:latin typeface="Aptos" panose="020B0004020202020204" pitchFamily="34" charset="0"/>
                          <a:cs typeface="Arial" panose="020B0604020202020204" pitchFamily="34" charset="0"/>
                        </a:rPr>
                        <a:t>Continue to explore funding opportunities.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82177407"/>
                  </a:ext>
                </a:extLst>
              </a:tr>
              <a:tr h="425595">
                <a:tc gridSpan="3">
                  <a:txBody>
                    <a:bodyPr/>
                    <a:lstStyle/>
                    <a:p>
                      <a:pPr marL="0" algn="l" defTabSz="914400" rtl="0" eaLnBrk="1" latinLnBrk="0" hangingPunct="1"/>
                      <a:r>
                        <a:rPr lang="en-GB" sz="1700" b="1" kern="1200">
                          <a:solidFill>
                            <a:schemeClr val="lt1"/>
                          </a:solidFill>
                          <a:latin typeface="Aptos" panose="020B0004020202020204" pitchFamily="34" charset="0"/>
                          <a:ea typeface="+mn-ea"/>
                          <a:cs typeface="Arial" panose="020B0604020202020204" pitchFamily="34" charset="0"/>
                        </a:rPr>
                        <a:t>Q2 Priorities </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hMerge="1">
                  <a:txBody>
                    <a:bodyPr/>
                    <a:lstStyle/>
                    <a:p>
                      <a:endParaRPr lang="en-GB"/>
                    </a:p>
                  </a:txBody>
                  <a:tcP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91432197"/>
                  </a:ext>
                </a:extLst>
              </a:tr>
              <a:tr h="4049710">
                <a:tc gridSpan="3">
                  <a:txBody>
                    <a:bodyPr/>
                    <a:lstStyle/>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mn-lt"/>
                          <a:ea typeface="+mn-ea"/>
                          <a:cs typeface="+mn-cs"/>
                        </a:rPr>
                        <a:t>Rio implementation to replace legacy systems</a:t>
                      </a:r>
                      <a:r>
                        <a:rPr kumimoji="0" lang="en-GB" sz="1700" b="0" i="0" u="none" strike="noStrike" kern="1200" cap="none" spc="0" normalizeH="0" baseline="0" noProof="0" dirty="0">
                          <a:ln>
                            <a:noFill/>
                          </a:ln>
                          <a:solidFill>
                            <a:prstClr val="black"/>
                          </a:solidFill>
                          <a:effectLst/>
                          <a:uLnTx/>
                          <a:uFillTx/>
                          <a:latin typeface="+mn-lt"/>
                          <a:ea typeface="+mn-ea"/>
                          <a:cs typeface="+mn-cs"/>
                        </a:rPr>
                        <a:t> - Complete the migration of referral and progress note data, support user adoption and embedding of the solution, and successfully deliver the Virtual Wards go-live to enable operational use and benefits realisation.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mn-lt"/>
                          <a:ea typeface="+mn-ea"/>
                          <a:cs typeface="+mn-cs"/>
                        </a:rPr>
                        <a:t>Revert to WPAS ED </a:t>
                      </a:r>
                      <a:r>
                        <a:rPr kumimoji="0" lang="en-GB" sz="1700" b="0" i="0" u="none" strike="noStrike" kern="1200" cap="none" spc="0" normalizeH="0" baseline="0" noProof="0" dirty="0">
                          <a:ln>
                            <a:noFill/>
                          </a:ln>
                          <a:solidFill>
                            <a:prstClr val="black"/>
                          </a:solidFill>
                          <a:effectLst/>
                          <a:uLnTx/>
                          <a:uFillTx/>
                          <a:latin typeface="+mn-lt"/>
                          <a:ea typeface="+mn-ea"/>
                          <a:cs typeface="+mn-cs"/>
                        </a:rPr>
                        <a:t>in MIU in line with the Symphony contract end date.</a:t>
                      </a:r>
                      <a:endParaRPr kumimoji="0" lang="en-GB" sz="1700" b="1"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lang="en-GB" sz="1700" b="1" dirty="0">
                          <a:solidFill>
                            <a:schemeClr val="tx1"/>
                          </a:solidFill>
                          <a:latin typeface="Aptos" panose="020B0004020202020204" pitchFamily="34" charset="0"/>
                          <a:cs typeface="Arial" panose="020B0604020202020204" pitchFamily="34" charset="0"/>
                        </a:rPr>
                        <a:t>UEC business case submitted to PFAG </a:t>
                      </a:r>
                      <a:r>
                        <a:rPr lang="en-GB" sz="1700" dirty="0">
                          <a:solidFill>
                            <a:schemeClr val="tx1"/>
                          </a:solidFill>
                          <a:latin typeface="Aptos" panose="020B0004020202020204" pitchFamily="34" charset="0"/>
                          <a:cs typeface="Arial" panose="020B0604020202020204" pitchFamily="34" charset="0"/>
                        </a:rPr>
                        <a:t>in July to support the procurement and </a:t>
                      </a:r>
                      <a:r>
                        <a:rPr lang="en-GB" sz="1700" b="0" dirty="0">
                          <a:solidFill>
                            <a:schemeClr val="tx1"/>
                          </a:solidFill>
                          <a:latin typeface="Aptos" panose="020B0004020202020204" pitchFamily="34" charset="0"/>
                          <a:cs typeface="Arial" panose="020B0604020202020204" pitchFamily="34" charset="0"/>
                        </a:rPr>
                        <a:t>implementation</a:t>
                      </a:r>
                      <a:r>
                        <a:rPr lang="en-GB" sz="1700" b="0" kern="1200" dirty="0">
                          <a:solidFill>
                            <a:schemeClr val="tx1"/>
                          </a:solidFill>
                          <a:effectLst/>
                          <a:latin typeface="+mn-lt"/>
                          <a:ea typeface="+mn-ea"/>
                          <a:cs typeface="+mn-cs"/>
                        </a:rPr>
                        <a:t> of a system to span the Health Board UEC footprint. </a:t>
                      </a:r>
                    </a:p>
                    <a:p>
                      <a:pPr marL="171450" indent="-171450">
                        <a:buFont typeface="Arial" panose="020B0604020202020204" pitchFamily="34" charset="0"/>
                        <a:buChar char="•"/>
                      </a:pPr>
                      <a:r>
                        <a:rPr lang="en-GB" sz="1700" b="1" kern="1200" dirty="0">
                          <a:solidFill>
                            <a:schemeClr val="tx1"/>
                          </a:solidFill>
                          <a:effectLst/>
                          <a:latin typeface="+mn-lt"/>
                          <a:ea typeface="+mn-ea"/>
                          <a:cs typeface="+mn-cs"/>
                        </a:rPr>
                        <a:t>LIMS 2.0. go-live </a:t>
                      </a:r>
                      <a:r>
                        <a:rPr lang="en-GB" sz="1700" b="0" kern="1200" dirty="0">
                          <a:solidFill>
                            <a:schemeClr val="tx1"/>
                          </a:solidFill>
                          <a:effectLst/>
                          <a:latin typeface="+mn-lt"/>
                          <a:ea typeface="+mn-ea"/>
                          <a:cs typeface="+mn-cs"/>
                        </a:rPr>
                        <a:t>with Blood Sciences in Morriston, Singleton and Princess of Wales laboratories. Provide support to Public Health Wales for go-live of LIMS 2.0 for their Microbiology lab in Singleton.</a:t>
                      </a:r>
                    </a:p>
                    <a:p>
                      <a:pPr marL="171450" indent="-171450">
                        <a:buFont typeface="Arial" panose="020B0604020202020204" pitchFamily="34" charset="0"/>
                        <a:buChar char="•"/>
                      </a:pPr>
                      <a:r>
                        <a:rPr lang="en-GB" sz="1700" b="0" kern="1200" dirty="0">
                          <a:solidFill>
                            <a:schemeClr val="tx1"/>
                          </a:solidFill>
                          <a:effectLst/>
                          <a:latin typeface="+mn-lt"/>
                          <a:ea typeface="+mn-ea"/>
                          <a:cs typeface="+mn-cs"/>
                        </a:rPr>
                        <a:t>Go live with </a:t>
                      </a:r>
                      <a:r>
                        <a:rPr lang="en-GB" sz="1700" b="1" kern="1200" dirty="0">
                          <a:solidFill>
                            <a:schemeClr val="tx1"/>
                          </a:solidFill>
                          <a:effectLst/>
                          <a:latin typeface="+mn-lt"/>
                          <a:ea typeface="+mn-ea"/>
                          <a:cs typeface="+mn-cs"/>
                        </a:rPr>
                        <a:t>Admission, Discharge and Transfer functionality in Signal </a:t>
                      </a:r>
                      <a:r>
                        <a:rPr lang="en-GB" sz="1700" b="0" kern="1200" dirty="0">
                          <a:solidFill>
                            <a:schemeClr val="tx1"/>
                          </a:solidFill>
                          <a:effectLst/>
                          <a:latin typeface="+mn-lt"/>
                          <a:ea typeface="+mn-ea"/>
                          <a:cs typeface="+mn-cs"/>
                        </a:rPr>
                        <a:t>which will enable patient movements to be automatically updated in Signal, freeing up staff time from duplicate entry and improving the accuracy and timeliness of patient flow information.</a:t>
                      </a:r>
                    </a:p>
                    <a:p>
                      <a:pPr marL="171450" indent="-171450">
                        <a:buFont typeface="Arial" panose="020B0604020202020204" pitchFamily="34" charset="0"/>
                        <a:buChar char="•"/>
                      </a:pPr>
                      <a:r>
                        <a:rPr lang="en-GB" sz="1700" b="0" dirty="0">
                          <a:solidFill>
                            <a:schemeClr val="tx1"/>
                          </a:solidFill>
                          <a:latin typeface="Aptos" panose="020B0004020202020204" pitchFamily="34" charset="0"/>
                          <a:cs typeface="Arial" panose="020B0604020202020204" pitchFamily="34" charset="0"/>
                        </a:rPr>
                        <a:t>Progress the </a:t>
                      </a:r>
                      <a:r>
                        <a:rPr lang="en-GB" sz="1700" b="1" dirty="0">
                          <a:solidFill>
                            <a:schemeClr val="tx1"/>
                          </a:solidFill>
                          <a:latin typeface="Aptos" panose="020B0004020202020204" pitchFamily="34" charset="0"/>
                          <a:cs typeface="Arial" panose="020B0604020202020204" pitchFamily="34" charset="0"/>
                        </a:rPr>
                        <a:t>integration requirements from </a:t>
                      </a:r>
                      <a:r>
                        <a:rPr lang="en-GB" sz="1700" b="1" dirty="0" err="1">
                          <a:solidFill>
                            <a:schemeClr val="tx1"/>
                          </a:solidFill>
                          <a:latin typeface="Aptos" panose="020B0004020202020204" pitchFamily="34" charset="0"/>
                          <a:cs typeface="Arial" panose="020B0604020202020204" pitchFamily="34" charset="0"/>
                        </a:rPr>
                        <a:t>Badgernet</a:t>
                      </a:r>
                      <a:r>
                        <a:rPr lang="en-GB" sz="1700" b="1" dirty="0">
                          <a:solidFill>
                            <a:schemeClr val="tx1"/>
                          </a:solidFill>
                          <a:latin typeface="Aptos" panose="020B0004020202020204" pitchFamily="34" charset="0"/>
                          <a:cs typeface="Arial" panose="020B0604020202020204" pitchFamily="34" charset="0"/>
                        </a:rPr>
                        <a:t> </a:t>
                      </a:r>
                      <a:r>
                        <a:rPr lang="en-GB" sz="1700" b="0" dirty="0">
                          <a:solidFill>
                            <a:schemeClr val="tx1"/>
                          </a:solidFill>
                          <a:latin typeface="Aptos" panose="020B0004020202020204" pitchFamily="34" charset="0"/>
                          <a:cs typeface="Arial" panose="020B0604020202020204" pitchFamily="34" charset="0"/>
                        </a:rPr>
                        <a:t>to the national architecture.</a:t>
                      </a:r>
                    </a:p>
                    <a:p>
                      <a:pPr marL="171450" indent="-171450">
                        <a:buFont typeface="Arial" panose="020B0604020202020204" pitchFamily="34" charset="0"/>
                        <a:buChar char="•"/>
                      </a:pPr>
                      <a:r>
                        <a:rPr lang="en-GB" sz="1700" b="1" dirty="0">
                          <a:solidFill>
                            <a:schemeClr val="tx1"/>
                          </a:solidFill>
                          <a:latin typeface="Aptos" panose="020B0004020202020204" pitchFamily="34" charset="0"/>
                          <a:cs typeface="Arial" panose="020B0604020202020204" pitchFamily="34" charset="0"/>
                        </a:rPr>
                        <a:t>Implementation of DMS and digital dictation </a:t>
                      </a:r>
                      <a:r>
                        <a:rPr lang="en-GB" sz="1700" dirty="0">
                          <a:solidFill>
                            <a:schemeClr val="tx1"/>
                          </a:solidFill>
                          <a:latin typeface="Aptos" panose="020B0004020202020204" pitchFamily="34" charset="0"/>
                          <a:cs typeface="Arial" panose="020B0604020202020204" pitchFamily="34" charset="0"/>
                        </a:rPr>
                        <a:t>tools in Mental Health.</a:t>
                      </a:r>
                    </a:p>
                    <a:p>
                      <a:pPr marL="171450" indent="-171450">
                        <a:buFont typeface="Arial" panose="020B0604020202020204" pitchFamily="34" charset="0"/>
                        <a:buChar char="•"/>
                      </a:pPr>
                      <a:r>
                        <a:rPr lang="en-GB" sz="1700" b="1" dirty="0">
                          <a:solidFill>
                            <a:schemeClr val="tx1"/>
                          </a:solidFill>
                          <a:latin typeface="Aptos" panose="020B0004020202020204" pitchFamily="34" charset="0"/>
                          <a:cs typeface="Arial" panose="020B0604020202020204" pitchFamily="34" charset="0"/>
                        </a:rPr>
                        <a:t>Hybrid Mail/SBPP </a:t>
                      </a:r>
                      <a:r>
                        <a:rPr lang="en-GB" sz="1700" dirty="0">
                          <a:solidFill>
                            <a:schemeClr val="tx1"/>
                          </a:solidFill>
                          <a:latin typeface="Aptos" panose="020B0004020202020204" pitchFamily="34" charset="0"/>
                          <a:cs typeface="Arial" panose="020B0604020202020204" pitchFamily="34" charset="0"/>
                        </a:rPr>
                        <a:t>– Increase adoption of SBPP to 30% and implement Hybrid Mail for remaining specialities.</a:t>
                      </a:r>
                    </a:p>
                    <a:p>
                      <a:pPr marL="171450" indent="-171450">
                        <a:buFont typeface="Arial" panose="020B0604020202020204" pitchFamily="34" charset="0"/>
                        <a:buChar char="•"/>
                      </a:pPr>
                      <a:r>
                        <a:rPr lang="en-GB" sz="1700" b="1" dirty="0">
                          <a:solidFill>
                            <a:schemeClr val="tx1"/>
                          </a:solidFill>
                          <a:latin typeface="Aptos" panose="020B0004020202020204" pitchFamily="34" charset="0"/>
                          <a:cs typeface="Arial" panose="020B0604020202020204" pitchFamily="34" charset="0"/>
                        </a:rPr>
                        <a:t>Implementation of Hospital Initiated Referrals (HIR) </a:t>
                      </a:r>
                      <a:r>
                        <a:rPr lang="en-GB" sz="1700" dirty="0">
                          <a:solidFill>
                            <a:schemeClr val="tx1"/>
                          </a:solidFill>
                          <a:latin typeface="Aptos" panose="020B0004020202020204" pitchFamily="34" charset="0"/>
                          <a:cs typeface="Arial" panose="020B0604020202020204" pitchFamily="34" charset="0"/>
                        </a:rPr>
                        <a:t>with a go-live planned for September 2026, preparation activities are underway, including system configuration, workflow validation, user testing, staff engagement and communications.</a:t>
                      </a:r>
                    </a:p>
                    <a:p>
                      <a:pPr marL="171450" indent="-171450">
                        <a:buFont typeface="Arial" panose="020B0604020202020204" pitchFamily="34" charset="0"/>
                        <a:buChar char="•"/>
                      </a:pPr>
                      <a:r>
                        <a:rPr lang="en-GB" sz="1700" b="1" dirty="0">
                          <a:solidFill>
                            <a:schemeClr val="tx1"/>
                          </a:solidFill>
                          <a:latin typeface="Aptos" panose="020B0004020202020204" pitchFamily="34" charset="0"/>
                          <a:cs typeface="Arial" panose="020B0604020202020204" pitchFamily="34" charset="0"/>
                        </a:rPr>
                        <a:t>Continue to collaboratively develop a business case </a:t>
                      </a:r>
                      <a:r>
                        <a:rPr lang="en-GB" sz="1700" b="0" dirty="0">
                          <a:solidFill>
                            <a:schemeClr val="tx1"/>
                          </a:solidFill>
                          <a:latin typeface="Aptos" panose="020B0004020202020204" pitchFamily="34" charset="0"/>
                          <a:cs typeface="Arial" panose="020B0604020202020204" pitchFamily="34" charset="0"/>
                        </a:rPr>
                        <a:t>with PCT and MH&amp;LD services</a:t>
                      </a:r>
                      <a:r>
                        <a:rPr lang="en-GB" sz="1700" b="1" dirty="0">
                          <a:solidFill>
                            <a:schemeClr val="tx1"/>
                          </a:solidFill>
                          <a:latin typeface="Aptos" panose="020B0004020202020204" pitchFamily="34" charset="0"/>
                          <a:cs typeface="Arial" panose="020B0604020202020204" pitchFamily="34" charset="0"/>
                        </a:rPr>
                        <a:t> </a:t>
                      </a:r>
                      <a:r>
                        <a:rPr lang="en-GB" sz="1700" dirty="0">
                          <a:solidFill>
                            <a:schemeClr val="tx1"/>
                          </a:solidFill>
                          <a:latin typeface="Aptos" panose="020B0004020202020204" pitchFamily="34" charset="0"/>
                          <a:cs typeface="Arial" panose="020B0604020202020204" pitchFamily="34" charset="0"/>
                        </a:rPr>
                        <a:t>to support wider roll out of an EPR across Community and Mental Health.</a:t>
                      </a:r>
                    </a:p>
                    <a:p>
                      <a:pPr marL="171450" indent="-171450">
                        <a:buFont typeface="Arial" panose="020B0604020202020204" pitchFamily="34" charset="0"/>
                        <a:buChar char="•"/>
                      </a:pPr>
                      <a:r>
                        <a:rPr lang="en-GB" sz="1700" b="1" dirty="0">
                          <a:solidFill>
                            <a:schemeClr val="tx1"/>
                          </a:solidFill>
                          <a:latin typeface="Aptos" panose="020B0004020202020204" pitchFamily="34" charset="0"/>
                          <a:cs typeface="Arial" panose="020B0604020202020204" pitchFamily="34" charset="0"/>
                        </a:rPr>
                        <a:t>Data warehouse </a:t>
                      </a:r>
                      <a:r>
                        <a:rPr lang="en-GB" sz="1700" dirty="0">
                          <a:solidFill>
                            <a:schemeClr val="tx1"/>
                          </a:solidFill>
                          <a:latin typeface="Aptos" panose="020B0004020202020204" pitchFamily="34" charset="0"/>
                          <a:cs typeface="Arial" panose="020B0604020202020204" pitchFamily="34" charset="0"/>
                        </a:rPr>
                        <a:t>– continued development of  Rio and </a:t>
                      </a:r>
                      <a:r>
                        <a:rPr lang="en-GB" sz="1700" dirty="0" err="1">
                          <a:solidFill>
                            <a:schemeClr val="tx1"/>
                          </a:solidFill>
                          <a:latin typeface="Aptos" panose="020B0004020202020204" pitchFamily="34" charset="0"/>
                          <a:cs typeface="Arial" panose="020B0604020202020204" pitchFamily="34" charset="0"/>
                        </a:rPr>
                        <a:t>Badgernet</a:t>
                      </a:r>
                      <a:r>
                        <a:rPr lang="en-GB" sz="1700" dirty="0">
                          <a:solidFill>
                            <a:schemeClr val="tx1"/>
                          </a:solidFill>
                          <a:latin typeface="Aptos" panose="020B0004020202020204" pitchFamily="34" charset="0"/>
                          <a:cs typeface="Arial" panose="020B0604020202020204" pitchFamily="34" charset="0"/>
                        </a:rPr>
                        <a:t> dashboards and reporting availability to support operational use. </a:t>
                      </a:r>
                    </a:p>
                    <a:p>
                      <a:pPr marL="171450" indent="-171450">
                        <a:buFont typeface="Arial" panose="020B0604020202020204" pitchFamily="34" charset="0"/>
                        <a:buChar char="•"/>
                      </a:pPr>
                      <a:r>
                        <a:rPr lang="en-GB" sz="1700" dirty="0">
                          <a:solidFill>
                            <a:schemeClr val="tx1"/>
                          </a:solidFill>
                          <a:latin typeface="Aptos" panose="020B0004020202020204" pitchFamily="34" charset="0"/>
                          <a:cs typeface="Arial" panose="020B0604020202020204" pitchFamily="34" charset="0"/>
                        </a:rPr>
                        <a:t>Identify scope for a pilot of </a:t>
                      </a:r>
                      <a:r>
                        <a:rPr lang="en-GB" sz="1700" b="1" dirty="0">
                          <a:solidFill>
                            <a:schemeClr val="tx1"/>
                          </a:solidFill>
                          <a:latin typeface="Aptos" panose="020B0004020202020204" pitchFamily="34" charset="0"/>
                          <a:cs typeface="Arial" panose="020B0604020202020204" pitchFamily="34" charset="0"/>
                        </a:rPr>
                        <a:t>Ambient Voice Technology</a:t>
                      </a:r>
                      <a:r>
                        <a:rPr lang="en-GB" sz="1700" dirty="0">
                          <a:solidFill>
                            <a:schemeClr val="tx1"/>
                          </a:solidFill>
                          <a:latin typeface="Aptos" panose="020B0004020202020204" pitchFamily="34" charset="0"/>
                          <a:cs typeface="Arial" panose="020B0604020202020204" pitchFamily="34" charset="0"/>
                        </a:rPr>
                        <a:t>.</a:t>
                      </a:r>
                    </a:p>
                  </a:txBody>
                  <a:tcPr marT="45719" marB="45719">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84315"/>
                  </a:ext>
                </a:extLst>
              </a:tr>
            </a:tbl>
          </a:graphicData>
        </a:graphic>
      </p:graphicFrame>
      <p:sp>
        <p:nvSpPr>
          <p:cNvPr id="6" name="Title 1">
            <a:extLst>
              <a:ext uri="{FF2B5EF4-FFF2-40B4-BE49-F238E27FC236}">
                <a16:creationId xmlns:a16="http://schemas.microsoft.com/office/drawing/2014/main" id="{F88BCD4B-6C39-2366-505D-7EB1A1BAD47D}"/>
              </a:ext>
            </a:extLst>
          </p:cNvPr>
          <p:cNvSpPr txBox="1">
            <a:spLocks/>
          </p:cNvSpPr>
          <p:nvPr/>
        </p:nvSpPr>
        <p:spPr>
          <a:xfrm>
            <a:off x="642226" y="244523"/>
            <a:ext cx="19240758" cy="1371588"/>
          </a:xfrm>
          <a:prstGeom prst="rect">
            <a:avLst/>
          </a:prstGeom>
        </p:spPr>
        <p:txBody>
          <a:bodyPr vert="horz" lIns="0" tIns="0" rIns="0" bIns="0" rtlCol="0" anchor="t" anchorCtr="0">
            <a:noAutofit/>
          </a:bodyPr>
          <a:lst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a:lstStyle>
          <a:p>
            <a:pPr defTabSz="914413"/>
            <a:r>
              <a:rPr lang="en-US" sz="4001" b="1" dirty="0">
                <a:latin typeface="Aptos" panose="020B0004020202020204" pitchFamily="34" charset="0"/>
              </a:rPr>
              <a:t>DIGITAL System Summary</a:t>
            </a:r>
            <a:br>
              <a:rPr lang="en-US" sz="2399" b="1" dirty="0">
                <a:solidFill>
                  <a:srgbClr val="FF0000"/>
                </a:solidFill>
                <a:latin typeface="Aptos" panose="020B0004020202020204" pitchFamily="34" charset="0"/>
              </a:rPr>
            </a:br>
            <a:endParaRPr lang="en-US" sz="2399" dirty="0">
              <a:solidFill>
                <a:srgbClr val="FF0000"/>
              </a:solidFill>
            </a:endParaRPr>
          </a:p>
        </p:txBody>
      </p:sp>
    </p:spTree>
    <p:extLst>
      <p:ext uri="{BB962C8B-B14F-4D97-AF65-F5344CB8AC3E}">
        <p14:creationId xmlns:p14="http://schemas.microsoft.com/office/powerpoint/2010/main" val="18113407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B44BB-1DF3-13B9-A8BC-A26F45455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AD2AD7-E001-CDBA-EAFB-90DFB76034DD}"/>
              </a:ext>
            </a:extLst>
          </p:cNvPr>
          <p:cNvSpPr>
            <a:spLocks noGrp="1"/>
          </p:cNvSpPr>
          <p:nvPr>
            <p:ph type="title"/>
          </p:nvPr>
        </p:nvSpPr>
        <p:spPr>
          <a:xfrm>
            <a:off x="357468" y="163376"/>
            <a:ext cx="20726218" cy="685792"/>
          </a:xfrm>
        </p:spPr>
        <p:txBody>
          <a:bodyPr/>
          <a:lstStyle/>
          <a:p>
            <a:r>
              <a:rPr lang="en-US" sz="4001" b="1" dirty="0">
                <a:latin typeface="Aptos" panose="020B0004020202020204" pitchFamily="34" charset="0"/>
              </a:rPr>
              <a:t>Digital Reporting – CROSS CUTTING SYSTEM</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051836DB-172F-99CA-5D37-419CF9F12F40}"/>
              </a:ext>
            </a:extLst>
          </p:cNvPr>
          <p:cNvGraphicFramePr>
            <a:graphicFrameLocks noGrp="1"/>
          </p:cNvGraphicFramePr>
          <p:nvPr>
            <p:ph idx="1"/>
          </p:nvPr>
        </p:nvGraphicFramePr>
        <p:xfrm>
          <a:off x="197040" y="651870"/>
          <a:ext cx="19711598" cy="10984183"/>
        </p:xfrm>
        <a:graphic>
          <a:graphicData uri="http://schemas.openxmlformats.org/drawingml/2006/table">
            <a:tbl>
              <a:tblPr/>
              <a:tblGrid>
                <a:gridCol w="1483479">
                  <a:extLst>
                    <a:ext uri="{9D8B030D-6E8A-4147-A177-3AD203B41FA5}">
                      <a16:colId xmlns:a16="http://schemas.microsoft.com/office/drawing/2014/main" val="2003408553"/>
                    </a:ext>
                  </a:extLst>
                </a:gridCol>
                <a:gridCol w="3714063">
                  <a:extLst>
                    <a:ext uri="{9D8B030D-6E8A-4147-A177-3AD203B41FA5}">
                      <a16:colId xmlns:a16="http://schemas.microsoft.com/office/drawing/2014/main" val="383004437"/>
                    </a:ext>
                  </a:extLst>
                </a:gridCol>
                <a:gridCol w="1110364">
                  <a:extLst>
                    <a:ext uri="{9D8B030D-6E8A-4147-A177-3AD203B41FA5}">
                      <a16:colId xmlns:a16="http://schemas.microsoft.com/office/drawing/2014/main" val="1526595776"/>
                    </a:ext>
                  </a:extLst>
                </a:gridCol>
                <a:gridCol w="3331095">
                  <a:extLst>
                    <a:ext uri="{9D8B030D-6E8A-4147-A177-3AD203B41FA5}">
                      <a16:colId xmlns:a16="http://schemas.microsoft.com/office/drawing/2014/main" val="1593234012"/>
                    </a:ext>
                  </a:extLst>
                </a:gridCol>
                <a:gridCol w="1427613">
                  <a:extLst>
                    <a:ext uri="{9D8B030D-6E8A-4147-A177-3AD203B41FA5}">
                      <a16:colId xmlns:a16="http://schemas.microsoft.com/office/drawing/2014/main" val="671458212"/>
                    </a:ext>
                  </a:extLst>
                </a:gridCol>
                <a:gridCol w="1982796">
                  <a:extLst>
                    <a:ext uri="{9D8B030D-6E8A-4147-A177-3AD203B41FA5}">
                      <a16:colId xmlns:a16="http://schemas.microsoft.com/office/drawing/2014/main" val="499467720"/>
                    </a:ext>
                  </a:extLst>
                </a:gridCol>
                <a:gridCol w="1500931">
                  <a:extLst>
                    <a:ext uri="{9D8B030D-6E8A-4147-A177-3AD203B41FA5}">
                      <a16:colId xmlns:a16="http://schemas.microsoft.com/office/drawing/2014/main" val="685346739"/>
                    </a:ext>
                  </a:extLst>
                </a:gridCol>
                <a:gridCol w="1750739">
                  <a:extLst>
                    <a:ext uri="{9D8B030D-6E8A-4147-A177-3AD203B41FA5}">
                      <a16:colId xmlns:a16="http://schemas.microsoft.com/office/drawing/2014/main" val="2230593573"/>
                    </a:ext>
                  </a:extLst>
                </a:gridCol>
                <a:gridCol w="1760916">
                  <a:extLst>
                    <a:ext uri="{9D8B030D-6E8A-4147-A177-3AD203B41FA5}">
                      <a16:colId xmlns:a16="http://schemas.microsoft.com/office/drawing/2014/main" val="503944953"/>
                    </a:ext>
                  </a:extLst>
                </a:gridCol>
                <a:gridCol w="1649602">
                  <a:extLst>
                    <a:ext uri="{9D8B030D-6E8A-4147-A177-3AD203B41FA5}">
                      <a16:colId xmlns:a16="http://schemas.microsoft.com/office/drawing/2014/main" val="3272254650"/>
                    </a:ext>
                  </a:extLst>
                </a:gridCol>
              </a:tblGrid>
              <a:tr h="252153">
                <a:tc rowSpan="2">
                  <a:txBody>
                    <a:bodyPr/>
                    <a:lstStyle/>
                    <a:p>
                      <a:pPr algn="ctr"/>
                      <a:r>
                        <a:rPr lang="en-GB" sz="1600" b="1">
                          <a:solidFill>
                            <a:schemeClr val="bg1"/>
                          </a:solidFill>
                        </a:rPr>
                        <a:t>Scheme/ Project</a:t>
                      </a:r>
                      <a:endParaRPr sz="1600" b="1">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gridSpan="5">
                  <a:txBody>
                    <a:bodyPr/>
                    <a:lstStyle/>
                    <a:p>
                      <a:pPr algn="ctr" rtl="0" fontAlgn="ctr">
                        <a:buNone/>
                      </a:pPr>
                      <a:r>
                        <a:rPr lang="en-GB" sz="1600" b="1" i="0" u="none" strike="noStrike">
                          <a:solidFill>
                            <a:schemeClr val="bg1"/>
                          </a:solidFill>
                          <a:effectLst/>
                          <a:latin typeface="Aptos Display" panose="020B0004020202020204" pitchFamily="34" charset="0"/>
                        </a:rPr>
                        <a:t>Delivery Milestones </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88021">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chemeClr val="bg1"/>
                          </a:solidFill>
                          <a:effectLst/>
                          <a:latin typeface="+mn-lt"/>
                        </a:rPr>
                        <a:t>Milestones Q1 Reporting</a:t>
                      </a:r>
                    </a:p>
                    <a:p>
                      <a:pPr algn="ctr" rtl="0" fontAlgn="t">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extLst>
                  <a:ext uri="{0D108BD9-81ED-4DB2-BD59-A6C34878D82A}">
                    <a16:rowId xmlns:a16="http://schemas.microsoft.com/office/drawing/2014/main" val="859739183"/>
                  </a:ext>
                </a:extLst>
              </a:tr>
              <a:tr h="2268221">
                <a:tc rowSpan="3">
                  <a:txBody>
                    <a:bodyPr/>
                    <a:lstStyle/>
                    <a:p>
                      <a:pPr marL="85725" lvl="1" indent="0">
                        <a:lnSpc>
                          <a:spcPct val="100000"/>
                        </a:lnSpc>
                        <a:spcAft>
                          <a:spcPts val="0"/>
                        </a:spcAft>
                        <a:buFont typeface="Arial" panose="020B0604020202020204" pitchFamily="34" charset="0"/>
                        <a:buNone/>
                      </a:pPr>
                      <a:r>
                        <a:rPr lang="en-GB" sz="1600" b="1" kern="1200">
                          <a:solidFill>
                            <a:schemeClr val="tx1"/>
                          </a:solidFill>
                          <a:effectLst/>
                          <a:latin typeface="+mn-lt"/>
                          <a:ea typeface="+mn-ea"/>
                          <a:cs typeface="+mn-cs"/>
                        </a:rPr>
                        <a:t>UEC Digital Priorities</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57175" lvl="1" indent="-171450">
                        <a:lnSpc>
                          <a:spcPct val="100000"/>
                        </a:lnSpc>
                        <a:spcAft>
                          <a:spcPts val="0"/>
                        </a:spcAft>
                        <a:buFont typeface="Arial" panose="020B0604020202020204" pitchFamily="34" charset="0"/>
                        <a:buChar char="•"/>
                      </a:pPr>
                      <a:r>
                        <a:rPr lang="en-GB" sz="1600" b="1" kern="1200">
                          <a:solidFill>
                            <a:schemeClr val="tx1"/>
                          </a:solidFill>
                          <a:effectLst/>
                          <a:latin typeface="+mn-lt"/>
                          <a:ea typeface="+mn-ea"/>
                          <a:cs typeface="+mn-cs"/>
                        </a:rPr>
                        <a:t>Implement a system to span the Health Board UEC footprint; supporting flow and safety whilst enabling broader service transformation. </a:t>
                      </a:r>
                      <a:r>
                        <a:rPr lang="en-US" sz="1600" b="1" kern="1200">
                          <a:solidFill>
                            <a:schemeClr val="tx1"/>
                          </a:solidFill>
                          <a:effectLst/>
                          <a:latin typeface="+mn-lt"/>
                          <a:ea typeface="+mn-ea"/>
                          <a:cs typeface="+mn-cs"/>
                        </a:rPr>
                        <a:t>​</a:t>
                      </a:r>
                      <a:endParaRPr lang="en-GB" sz="1600" b="1" kern="1200">
                        <a:solidFill>
                          <a:schemeClr val="tx1"/>
                        </a:solidFill>
                        <a:effectLst/>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Procure and implement a system to span the Health Board UEC footprint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tx1"/>
                          </a:solidFill>
                          <a:effectLst/>
                          <a:latin typeface="+mn-lt"/>
                        </a:rPr>
                        <a:t>Off track (Amber)</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Prepare a business case with detailed benefits analysis in readiness for procurement and secure funding via DPIF</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tx1"/>
                          </a:solidFill>
                          <a:effectLst/>
                          <a:latin typeface="+mn-lt"/>
                        </a:rPr>
                        <a:t>Off track (Amber)</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Approval of business case by PFAG and commence procurement activities. Revert to WPAS ED in MIU to mitigate Symphony contract end date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Procurement activities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Award Contract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2074484"/>
                  </a:ext>
                </a:extLst>
              </a:tr>
              <a:tr h="1011626">
                <a:tc vMerge="1">
                  <a:txBody>
                    <a:bodyPr/>
                    <a:lstStyle/>
                    <a:p>
                      <a:pPr marL="85725" indent="0" fontAlgn="base">
                        <a:buFont typeface="Arial" panose="020B0604020202020204" pitchFamily="34" charset="0"/>
                        <a:buNone/>
                      </a:pPr>
                      <a:endParaRPr lang="en-GB" sz="1600" b="1" kern="1200">
                        <a:solidFill>
                          <a:schemeClr val="tx1"/>
                        </a:solidFill>
                        <a:effectLst/>
                        <a:latin typeface="+mn-lt"/>
                        <a:ea typeface="+mn-ea"/>
                        <a:cs typeface="+mn-cs"/>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57175" indent="-171450" fontAlgn="base">
                        <a:buFont typeface="Arial" panose="020B0604020202020204" pitchFamily="34" charset="0"/>
                        <a:buChar char="•"/>
                      </a:pPr>
                      <a:r>
                        <a:rPr lang="en-GB" sz="1600" b="1" kern="1200">
                          <a:solidFill>
                            <a:schemeClr val="tx1"/>
                          </a:solidFill>
                          <a:effectLst/>
                          <a:latin typeface="+mn-lt"/>
                          <a:ea typeface="+mn-ea"/>
                          <a:cs typeface="+mn-cs"/>
                        </a:rPr>
                        <a:t>Continue to enhance Signal to support Optimal Hospital Flow </a:t>
                      </a:r>
                      <a:r>
                        <a:rPr lang="en-US" sz="1600" b="1" kern="1200">
                          <a:solidFill>
                            <a:schemeClr val="tx1"/>
                          </a:solidFill>
                          <a:effectLst/>
                          <a:latin typeface="+mn-lt"/>
                          <a:ea typeface="+mn-ea"/>
                          <a:cs typeface="+mn-cs"/>
                        </a:rPr>
                        <a:t>​</a:t>
                      </a:r>
                      <a:endParaRPr lang="en-GB" sz="1600" b="1" kern="1200">
                        <a:solidFill>
                          <a:schemeClr val="tx1"/>
                        </a:solidFill>
                        <a:effectLst/>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31/12/26</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Ability to perform admission, discharge and transfer in one system, removing duplication of effort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Development of ADTs ready for testing</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black"/>
                          </a:solidFill>
                          <a:effectLst/>
                          <a:uLnTx/>
                          <a:uFillTx/>
                          <a:latin typeface="Aptos" panose="02110004020202020204"/>
                          <a:ea typeface="+mn-ea"/>
                          <a:cs typeface="+mn-cs"/>
                        </a:rPr>
                        <a:t>On track</a:t>
                      </a: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Go-live of ADTs with Signal v4</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transition to service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6494790"/>
                  </a:ext>
                </a:extLst>
              </a:tr>
              <a:tr h="1765583">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55719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200">
                          <a:solidFill>
                            <a:schemeClr val="tx1"/>
                          </a:solidFill>
                          <a:effectLst/>
                          <a:latin typeface="+mn-lt"/>
                          <a:ea typeface="+mn-ea"/>
                          <a:cs typeface="+mn-cs"/>
                        </a:rPr>
                        <a:t>Implement Welsh Intensive Care Information System </a:t>
                      </a:r>
                      <a:r>
                        <a:rPr lang="en-GB" sz="1600" b="1" i="0" kern="1200">
                          <a:solidFill>
                            <a:schemeClr val="tx1"/>
                          </a:solidFill>
                          <a:effectLst/>
                          <a:latin typeface="+mn-lt"/>
                          <a:ea typeface="+mn-ea"/>
                          <a:cs typeface="+mn-cs"/>
                        </a:rPr>
                        <a:t>in line with national delivery</a:t>
                      </a:r>
                      <a:endParaRPr lang="en-GB" sz="1600" b="1" i="0" kern="100">
                        <a:solidFill>
                          <a:srgbClr val="C00000"/>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30/03/27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Organisational readiness and digital assessment of the WICIS system</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a:t>Awaiting outcome from Welsh Government (WG) on decision to implement WICIS.</a:t>
                      </a: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kumimoji="0" lang="en-GB" sz="1600" b="1" i="0" u="none" strike="noStrike" kern="1200" cap="none" spc="0" normalizeH="0" baseline="0" noProof="0">
                          <a:ln>
                            <a:noFill/>
                          </a:ln>
                          <a:solidFill>
                            <a:prstClr val="black"/>
                          </a:solidFill>
                          <a:effectLst/>
                          <a:uLnTx/>
                          <a:uFillTx/>
                          <a:latin typeface="Aptos" panose="02110004020202020204"/>
                          <a:ea typeface="+mn-ea"/>
                          <a:cs typeface="+mn-cs"/>
                        </a:rPr>
                        <a:t>On track</a:t>
                      </a: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Commence implementation readiness for WICIS, in line with national delivery plan, depending on WG decision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5526058"/>
                  </a:ext>
                </a:extLst>
              </a:tr>
              <a:tr h="760307">
                <a:tc rowSpan="4">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600" b="1" i="0" kern="100">
                          <a:solidFill>
                            <a:schemeClr val="tx1"/>
                          </a:solidFill>
                          <a:effectLst/>
                          <a:latin typeface="+mn-lt"/>
                          <a:ea typeface="Aptos" panose="020B0004020202020204" pitchFamily="34" charset="0"/>
                          <a:cs typeface="Times New Roman" panose="02020603050405020304" pitchFamily="18" charset="0"/>
                        </a:rPr>
                        <a:t>Planned Care and Cancer Digital Priorities</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rPr>
                        <a:t>Implement LIMS blood sciences and blood transfusion </a:t>
                      </a:r>
                      <a:endParaRPr lang="en-GB" sz="1600" b="1" kern="100">
                        <a:solidFill>
                          <a:srgbClr val="000000"/>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31/10/26</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Transition to new LIMS 2.0</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bg1"/>
                          </a:solidFill>
                          <a:effectLst/>
                          <a:latin typeface="+mn-lt"/>
                        </a:rPr>
                        <a:t>Off track</a:t>
                      </a:r>
                    </a:p>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bg1"/>
                          </a:solidFill>
                          <a:effectLst/>
                          <a:latin typeface="+mn-lt"/>
                        </a:rPr>
                        <a:t>(Red)</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Receive all critical defect fixes from supplier</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bg1"/>
                          </a:solidFill>
                          <a:effectLst/>
                          <a:latin typeface="+mn-lt"/>
                        </a:rPr>
                        <a:t>Off track</a:t>
                      </a:r>
                    </a:p>
                    <a:p>
                      <a:pPr marL="0" indent="0" algn="ctr" fontAlgn="ctr">
                        <a:buFont typeface="Arial" panose="020B0604020202020204" pitchFamily="34" charset="0"/>
                        <a:buNone/>
                      </a:pPr>
                      <a:r>
                        <a:rPr lang="en-GB" sz="1600" b="1" i="0" u="none" strike="noStrike">
                          <a:solidFill>
                            <a:schemeClr val="bg1"/>
                          </a:solidFill>
                          <a:effectLst/>
                          <a:latin typeface="+mn-lt"/>
                        </a:rPr>
                        <a:t>(Red)</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Blood Sciences go-live.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Blood Transfusion go-live.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9472295"/>
                  </a:ext>
                </a:extLst>
              </a:tr>
              <a:tr h="760307">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lvl="1" indent="-171450">
                        <a:lnSpc>
                          <a:spcPct val="115000"/>
                        </a:lnSpc>
                        <a:spcAft>
                          <a:spcPts val="0"/>
                        </a:spcAft>
                        <a:buFont typeface="Arial" panose="020B0604020202020204" pitchFamily="34" charset="0"/>
                        <a:buChar char="•"/>
                      </a:pPr>
                      <a:r>
                        <a:rPr lang="en-GB" sz="1600" b="1" kern="100">
                          <a:effectLst/>
                        </a:rPr>
                        <a:t>Implement Diagnostic requesting</a:t>
                      </a:r>
                      <a:endParaRPr lang="en-GB" sz="1600" b="1" kern="100">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31/12/26</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Digitisation of referrals to Radiology</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Establish project group</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On track</a:t>
                      </a:r>
                      <a:endParaRPr lang="en-GB" sz="1600" b="1" i="0" u="none" strike="noStrike">
                        <a:solidFill>
                          <a:schemeClr val="tx1"/>
                        </a:solidFill>
                        <a:effectLst/>
                        <a:latin typeface="+mn-lt"/>
                      </a:endParaRPr>
                    </a:p>
                    <a:p>
                      <a:pPr marL="285750" indent="-285750" algn="l"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Mandate referrals via ETR for key service areas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8562438"/>
                  </a:ext>
                </a:extLst>
              </a:tr>
              <a:tr h="1262945">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lvl="1" indent="-171450">
                        <a:lnSpc>
                          <a:spcPct val="115000"/>
                        </a:lnSpc>
                        <a:spcAft>
                          <a:spcPts val="0"/>
                        </a:spcAft>
                        <a:buFont typeface="Arial" panose="020B0604020202020204" pitchFamily="34" charset="0"/>
                        <a:buChar char="•"/>
                      </a:pPr>
                      <a:r>
                        <a:rPr lang="en-GB" sz="1600" b="1" kern="100">
                          <a:solidFill>
                            <a:srgbClr val="000000"/>
                          </a:solidFill>
                          <a:effectLst/>
                        </a:rPr>
                        <a:t>Embed use of RISP including business change</a:t>
                      </a:r>
                      <a:endParaRPr lang="en-GB" sz="1600" b="1" kern="100">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31/12/26</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Completion of National RISP Implementation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Achieve Stable Operations.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On track</a:t>
                      </a:r>
                      <a:endParaRPr lang="en-GB" sz="1600" b="1" i="0" u="none" strike="noStrike">
                        <a:solidFill>
                          <a:schemeClr val="tx1"/>
                        </a:solidFill>
                        <a:effectLst/>
                        <a:latin typeface="+mn-lt"/>
                      </a:endParaRPr>
                    </a:p>
                    <a:p>
                      <a:pPr marL="0" indent="0" algn="l" fontAlgn="ctr">
                        <a:buFont typeface="Arial" panose="020B0604020202020204" pitchFamily="34" charset="0"/>
                        <a:buNone/>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 Advanced Visualisation Workspace (MDT Working)</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 remaining interfaces.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8107187"/>
                  </a:ext>
                </a:extLst>
              </a:tr>
              <a:tr h="1915020">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rPr>
                        <a:t>Use of Digital Health Assessments (DHA’s / PROMS &amp; PREMS)</a:t>
                      </a:r>
                      <a:endParaRPr lang="en-GB" sz="1600" b="1" kern="100">
                        <a:solidFill>
                          <a:srgbClr val="000000"/>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a:t>Scaling up collection and use of digital health assessments for variety of uses, e.g. triage, screening, condition monitoring, direct patient care, to better understand outcomes of our patients.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dirty="0">
                          <a:solidFill>
                            <a:schemeClr val="tx1"/>
                          </a:solidFill>
                          <a:effectLst/>
                          <a:latin typeface="+mn-lt"/>
                        </a:rPr>
                        <a:t>On track</a:t>
                      </a:r>
                    </a:p>
                    <a:p>
                      <a:pPr marL="0" indent="0" algn="l" fontAlgn="t">
                        <a:buFont typeface="Arial" panose="020B0604020202020204" pitchFamily="34" charset="0"/>
                        <a:buNone/>
                      </a:pPr>
                      <a:endParaRPr lang="en-GB" sz="1600" b="1" i="0" u="none" strike="noStrike" dirty="0">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Outcome data from Promptly back into the HB data warehouse/GCP</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lang="en-GB" sz="1600" b="1" i="0" u="none" strike="noStrike" dirty="0">
                          <a:solidFill>
                            <a:schemeClr val="tx1"/>
                          </a:solidFill>
                          <a:effectLst/>
                          <a:latin typeface="+mn-lt"/>
                        </a:rPr>
                        <a:t>Off track (Amber)</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NHS App for DHAs &amp; promptly patient portal and WPAS Integrations for National PROMs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NDR for National PROM pathways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endParaRPr lang="en-GB" sz="1600" b="1" i="0" u="none" strike="noStrike" dirty="0">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3970026"/>
                  </a:ext>
                </a:extLst>
              </a:tr>
            </a:tbl>
          </a:graphicData>
        </a:graphic>
      </p:graphicFrame>
    </p:spTree>
    <p:extLst>
      <p:ext uri="{BB962C8B-B14F-4D97-AF65-F5344CB8AC3E}">
        <p14:creationId xmlns:p14="http://schemas.microsoft.com/office/powerpoint/2010/main" val="21762160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68733-5B9B-9CAD-7D95-0C5AA9A172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A9230-AF2F-2A63-EEDE-D0727C36E98C}"/>
              </a:ext>
            </a:extLst>
          </p:cNvPr>
          <p:cNvSpPr>
            <a:spLocks noGrp="1"/>
          </p:cNvSpPr>
          <p:nvPr>
            <p:ph type="title"/>
          </p:nvPr>
        </p:nvSpPr>
        <p:spPr>
          <a:xfrm>
            <a:off x="357468" y="163376"/>
            <a:ext cx="20726218" cy="685792"/>
          </a:xfrm>
        </p:spPr>
        <p:txBody>
          <a:bodyPr/>
          <a:lstStyle/>
          <a:p>
            <a:r>
              <a:rPr lang="en-US" sz="4001" b="1" dirty="0">
                <a:latin typeface="Aptos" panose="020B0004020202020204" pitchFamily="34" charset="0"/>
              </a:rPr>
              <a:t>Digital Reporting – CROSS CUTTING SYSTEM</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1BDC862B-8FE4-E903-081A-9E6C36F42B66}"/>
              </a:ext>
            </a:extLst>
          </p:cNvPr>
          <p:cNvGraphicFramePr>
            <a:graphicFrameLocks noGrp="1"/>
          </p:cNvGraphicFramePr>
          <p:nvPr>
            <p:ph idx="1"/>
          </p:nvPr>
        </p:nvGraphicFramePr>
        <p:xfrm>
          <a:off x="197039" y="676661"/>
          <a:ext cx="19711611" cy="10314254"/>
        </p:xfrm>
        <a:graphic>
          <a:graphicData uri="http://schemas.openxmlformats.org/drawingml/2006/table">
            <a:tbl>
              <a:tblPr/>
              <a:tblGrid>
                <a:gridCol w="1311263">
                  <a:extLst>
                    <a:ext uri="{9D8B030D-6E8A-4147-A177-3AD203B41FA5}">
                      <a16:colId xmlns:a16="http://schemas.microsoft.com/office/drawing/2014/main" val="2003408553"/>
                    </a:ext>
                  </a:extLst>
                </a:gridCol>
                <a:gridCol w="3886281">
                  <a:extLst>
                    <a:ext uri="{9D8B030D-6E8A-4147-A177-3AD203B41FA5}">
                      <a16:colId xmlns:a16="http://schemas.microsoft.com/office/drawing/2014/main" val="383004437"/>
                    </a:ext>
                  </a:extLst>
                </a:gridCol>
                <a:gridCol w="1110366">
                  <a:extLst>
                    <a:ext uri="{9D8B030D-6E8A-4147-A177-3AD203B41FA5}">
                      <a16:colId xmlns:a16="http://schemas.microsoft.com/office/drawing/2014/main" val="1526595776"/>
                    </a:ext>
                  </a:extLst>
                </a:gridCol>
                <a:gridCol w="3331097">
                  <a:extLst>
                    <a:ext uri="{9D8B030D-6E8A-4147-A177-3AD203B41FA5}">
                      <a16:colId xmlns:a16="http://schemas.microsoft.com/office/drawing/2014/main" val="1593234012"/>
                    </a:ext>
                  </a:extLst>
                </a:gridCol>
                <a:gridCol w="1427613">
                  <a:extLst>
                    <a:ext uri="{9D8B030D-6E8A-4147-A177-3AD203B41FA5}">
                      <a16:colId xmlns:a16="http://schemas.microsoft.com/office/drawing/2014/main" val="671458212"/>
                    </a:ext>
                  </a:extLst>
                </a:gridCol>
                <a:gridCol w="1982797">
                  <a:extLst>
                    <a:ext uri="{9D8B030D-6E8A-4147-A177-3AD203B41FA5}">
                      <a16:colId xmlns:a16="http://schemas.microsoft.com/office/drawing/2014/main" val="499467720"/>
                    </a:ext>
                  </a:extLst>
                </a:gridCol>
                <a:gridCol w="1427613">
                  <a:extLst>
                    <a:ext uri="{9D8B030D-6E8A-4147-A177-3AD203B41FA5}">
                      <a16:colId xmlns:a16="http://schemas.microsoft.com/office/drawing/2014/main" val="685346739"/>
                    </a:ext>
                  </a:extLst>
                </a:gridCol>
                <a:gridCol w="1824061">
                  <a:extLst>
                    <a:ext uri="{9D8B030D-6E8A-4147-A177-3AD203B41FA5}">
                      <a16:colId xmlns:a16="http://schemas.microsoft.com/office/drawing/2014/main" val="2230593573"/>
                    </a:ext>
                  </a:extLst>
                </a:gridCol>
                <a:gridCol w="1760918">
                  <a:extLst>
                    <a:ext uri="{9D8B030D-6E8A-4147-A177-3AD203B41FA5}">
                      <a16:colId xmlns:a16="http://schemas.microsoft.com/office/drawing/2014/main" val="503944953"/>
                    </a:ext>
                  </a:extLst>
                </a:gridCol>
                <a:gridCol w="1649602">
                  <a:extLst>
                    <a:ext uri="{9D8B030D-6E8A-4147-A177-3AD203B41FA5}">
                      <a16:colId xmlns:a16="http://schemas.microsoft.com/office/drawing/2014/main" val="3272254650"/>
                    </a:ext>
                  </a:extLst>
                </a:gridCol>
              </a:tblGrid>
              <a:tr h="252153">
                <a:tc rowSpan="2">
                  <a:txBody>
                    <a:bodyPr/>
                    <a:lstStyle/>
                    <a:p>
                      <a:pPr algn="ctr"/>
                      <a:r>
                        <a:rPr lang="en-GB" sz="1600" b="1">
                          <a:solidFill>
                            <a:schemeClr val="bg1"/>
                          </a:solidFill>
                        </a:rPr>
                        <a:t>Scheme/ Project</a:t>
                      </a:r>
                      <a:endParaRPr sz="1600" b="1">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88021">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chemeClr val="bg1"/>
                          </a:solidFill>
                          <a:effectLst/>
                          <a:latin typeface="+mn-lt"/>
                        </a:rPr>
                        <a:t>Milestones Q1 Reporting</a:t>
                      </a:r>
                    </a:p>
                    <a:p>
                      <a:pPr algn="ctr" rtl="0" fontAlgn="t">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extLst>
                  <a:ext uri="{0D108BD9-81ED-4DB2-BD59-A6C34878D82A}">
                    <a16:rowId xmlns:a16="http://schemas.microsoft.com/office/drawing/2014/main" val="859739183"/>
                  </a:ext>
                </a:extLst>
              </a:tr>
              <a:tr h="2016902">
                <a:tc rowSpan="6">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600" b="1" i="0" kern="100">
                          <a:solidFill>
                            <a:schemeClr val="tx1"/>
                          </a:solidFill>
                          <a:effectLst/>
                          <a:latin typeface="+mn-lt"/>
                          <a:ea typeface="Aptos" panose="020B0004020202020204" pitchFamily="34" charset="0"/>
                          <a:cs typeface="Times New Roman" panose="02020603050405020304" pitchFamily="18" charset="0"/>
                        </a:rPr>
                        <a:t>Planned Care and Cancer Digital Priorities</a:t>
                      </a:r>
                    </a:p>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938" marR="938"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effectLst/>
                        </a:rPr>
                        <a:t>Maximise DMS and digital dictation tools to support communication with primary care </a:t>
                      </a:r>
                      <a:endParaRPr lang="en-GB" sz="1600" b="1" kern="100">
                        <a:effectLst/>
                        <a:latin typeface="+mn-lt"/>
                        <a:ea typeface="Aptos" panose="020B0004020202020204" pitchFamily="34" charset="0"/>
                        <a:cs typeface="Times New Roman"/>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The use of DMS and digital dictation tools successfully embedded within the service, resulting in more timely communication with primary care and a complete patient record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0" indent="0" algn="ctr" fontAlgn="t">
                        <a:buFont typeface="Arial" panose="020B0604020202020204" pitchFamily="34" charset="0"/>
                        <a:buNone/>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Undertake a baselining exercise to establish current usage and requirements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On track</a:t>
                      </a:r>
                      <a:endParaRPr lang="en-GB" sz="1600" b="1" i="0" u="none" strike="noStrike">
                        <a:solidFill>
                          <a:schemeClr val="tx1"/>
                        </a:solidFill>
                        <a:effectLst/>
                        <a:latin typeface="+mn-lt"/>
                      </a:endParaRPr>
                    </a:p>
                    <a:p>
                      <a:pPr marL="285750" indent="-285750" algn="l"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Commence implementation based on the outcome of the baselining exercise and the priorities provided by Mental Health</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Continued implementation in line with the priorities agreed by Mental Health</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7313037"/>
                  </a:ext>
                </a:extLst>
              </a:tr>
              <a:tr h="1514264">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rPr>
                        <a:t>Implementation of Swansea Bay Patient Portal including full roll out of Hybrid Mail </a:t>
                      </a:r>
                      <a:endParaRPr lang="en-GB" sz="1600" b="1" kern="100">
                        <a:solidFill>
                          <a:srgbClr val="000000"/>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Efficiency savings via digital delivery of letters, including improved communication with patients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kern="1200">
                        <a:solidFill>
                          <a:schemeClr val="tx1"/>
                        </a:solidFill>
                        <a:effectLst/>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20% adoption - </a:t>
                      </a:r>
                    </a:p>
                    <a:p>
                      <a:pPr marL="0" indent="0" algn="l" fontAlgn="t">
                        <a:buFont typeface="Arial" panose="020B0604020202020204" pitchFamily="34" charset="0"/>
                        <a:buNone/>
                      </a:pPr>
                      <a:r>
                        <a:rPr lang="en-GB" sz="1600" b="0" i="0" u="none" strike="noStrike">
                          <a:solidFill>
                            <a:srgbClr val="000000"/>
                          </a:solidFill>
                          <a:effectLst/>
                          <a:latin typeface="+mn-lt"/>
                        </a:rPr>
                        <a:t>Raise purchase orders with remaining specialities in order to continue with the implementation plan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tx1"/>
                          </a:solidFill>
                          <a:effectLst/>
                          <a:latin typeface="+mn-lt"/>
                        </a:rPr>
                        <a:t>On track</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30% adoption -</a:t>
                      </a:r>
                    </a:p>
                    <a:p>
                      <a:pPr marL="0" indent="0" algn="l" fontAlgn="t">
                        <a:buFont typeface="Arial" panose="020B0604020202020204" pitchFamily="34" charset="0"/>
                        <a:buNone/>
                      </a:pPr>
                      <a:r>
                        <a:rPr lang="en-GB" sz="1600" b="0" i="0" u="none" strike="noStrike">
                          <a:solidFill>
                            <a:srgbClr val="000000"/>
                          </a:solidFill>
                          <a:effectLst/>
                          <a:latin typeface="+mn-lt"/>
                        </a:rPr>
                        <a:t>Implement Hybrid Mail with remaining specialties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40% adoption - </a:t>
                      </a:r>
                    </a:p>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Implement Hybrid Mail with remaining specialties</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50% adoption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7335347"/>
                  </a:ext>
                </a:extLst>
              </a:tr>
              <a:tr h="760307">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rPr>
                        <a:t>Ambient voice technology (AVT) pilot </a:t>
                      </a:r>
                      <a:endParaRPr lang="en-GB" sz="1600" b="1" kern="100">
                        <a:solidFill>
                          <a:srgbClr val="000000"/>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Completed pilot of Ambient Voice Technology providing learning for AI technology adoption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Early engagement with potential suppliers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Identify scope for pilot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Confirm governance wrap for safe pilot use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Establish pilot and evaluation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5136162"/>
                  </a:ext>
                </a:extLst>
              </a:tr>
              <a:tr h="1754079">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rPr>
                        <a:t>Implement Internal referrals </a:t>
                      </a:r>
                      <a:endParaRPr lang="en-GB" sz="1600" b="1" kern="100">
                        <a:solidFill>
                          <a:srgbClr val="000000"/>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More timely and coordinated care through an electronic referral process that improves referral quality, reduces delays and provides full visibility and tracking of referrals across secondary care pathways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0" indent="0" algn="l" fontAlgn="t">
                        <a:buFont typeface="Arial" panose="020B0604020202020204" pitchFamily="34" charset="0"/>
                        <a:buNone/>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Evaluate the implementation of the extended pilot to inform ongoing implementation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 internal referrals based on the approach agreed following evaluation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Implement internal referrals based on the approach agreed following evaluation</a:t>
                      </a:r>
                    </a:p>
                    <a:p>
                      <a:pPr marL="0" indent="0" algn="l" fontAlgn="t">
                        <a:buFont typeface="Arial" panose="020B0604020202020204" pitchFamily="34" charset="0"/>
                        <a:buNone/>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97440634"/>
                  </a:ext>
                </a:extLst>
              </a:tr>
              <a:tr h="1514264">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rPr>
                        <a:t>Roll out Validation of Waiting lists using AI</a:t>
                      </a:r>
                      <a:endParaRPr lang="en-GB" sz="1600" b="1" kern="100">
                        <a:solidFill>
                          <a:srgbClr val="000000"/>
                        </a:solidFill>
                        <a:effectLst/>
                        <a:latin typeface="+mn-lt"/>
                        <a:ea typeface="Aptos" panose="020B0004020202020204" pitchFamily="34" charset="0"/>
                        <a:cs typeface="Times New Roman"/>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List of patients to validate generated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0" indent="0" algn="l" fontAlgn="t">
                        <a:buFont typeface="Arial" panose="020B0604020202020204" pitchFamily="34" charset="0"/>
                        <a:buNone/>
                      </a:pPr>
                      <a:endParaRPr lang="en-GB" sz="1600" b="0"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Awaiting feedback on accuracy outpatient list.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0" indent="0" algn="l" fontAlgn="ctr">
                        <a:buFont typeface="Arial" panose="020B0604020202020204" pitchFamily="34" charset="0"/>
                        <a:buNone/>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Automate data pipeline for agreed specialties and generate list of patients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Automate data pipeline for agreed specialties and generate list of patients</a:t>
                      </a:r>
                    </a:p>
                    <a:p>
                      <a:pPr marL="0" indent="0" algn="l" fontAlgn="t">
                        <a:buFont typeface="Arial" panose="020B0604020202020204" pitchFamily="34" charset="0"/>
                        <a:buNone/>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Automate data pipeline for agreed specialties and generate list of patients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422842"/>
                  </a:ext>
                </a:extLst>
              </a:tr>
              <a:tr h="1514264">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rPr>
                        <a:t>Implement paper lite ways of working across outpatients </a:t>
                      </a:r>
                      <a:endParaRPr lang="en-GB" sz="1600" b="1" kern="100">
                        <a:solidFill>
                          <a:srgbClr val="000000"/>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No requirement for the paper record.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Digital capability available.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Priority areas to be agreed as part of the clinical admin efficiency programme. Go live of priority areas.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Priority areas live.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Priority areas live.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7170892"/>
                  </a:ext>
                </a:extLst>
              </a:tr>
            </a:tbl>
          </a:graphicData>
        </a:graphic>
      </p:graphicFrame>
    </p:spTree>
    <p:extLst>
      <p:ext uri="{BB962C8B-B14F-4D97-AF65-F5344CB8AC3E}">
        <p14:creationId xmlns:p14="http://schemas.microsoft.com/office/powerpoint/2010/main" val="7255555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E3390-ADBF-05BE-FB99-A91C2A2EB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27906-33C8-E612-CBEC-868E9C26B175}"/>
              </a:ext>
            </a:extLst>
          </p:cNvPr>
          <p:cNvSpPr>
            <a:spLocks noGrp="1"/>
          </p:cNvSpPr>
          <p:nvPr>
            <p:ph type="title"/>
          </p:nvPr>
        </p:nvSpPr>
        <p:spPr>
          <a:xfrm>
            <a:off x="357468" y="163376"/>
            <a:ext cx="20726218" cy="685792"/>
          </a:xfrm>
        </p:spPr>
        <p:txBody>
          <a:bodyPr/>
          <a:lstStyle/>
          <a:p>
            <a:r>
              <a:rPr lang="en-US" sz="4001" b="1" dirty="0">
                <a:latin typeface="Aptos" panose="020B0004020202020204" pitchFamily="34" charset="0"/>
              </a:rPr>
              <a:t>Digital Reporting – CROSS CUTTING SYSTEM</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FA3EA2B8-CDDB-39C8-EC7C-EABA2395B0B7}"/>
              </a:ext>
            </a:extLst>
          </p:cNvPr>
          <p:cNvGraphicFramePr>
            <a:graphicFrameLocks noGrp="1"/>
          </p:cNvGraphicFramePr>
          <p:nvPr>
            <p:ph idx="1"/>
            <p:extLst>
              <p:ext uri="{D42A27DB-BD31-4B8C-83A1-F6EECF244321}">
                <p14:modId xmlns:p14="http://schemas.microsoft.com/office/powerpoint/2010/main" val="1877441196"/>
              </p:ext>
            </p:extLst>
          </p:nvPr>
        </p:nvGraphicFramePr>
        <p:xfrm>
          <a:off x="197039" y="676660"/>
          <a:ext cx="19711611" cy="10484087"/>
        </p:xfrm>
        <a:graphic>
          <a:graphicData uri="http://schemas.openxmlformats.org/drawingml/2006/table">
            <a:tbl>
              <a:tblPr/>
              <a:tblGrid>
                <a:gridCol w="1311263">
                  <a:extLst>
                    <a:ext uri="{9D8B030D-6E8A-4147-A177-3AD203B41FA5}">
                      <a16:colId xmlns:a16="http://schemas.microsoft.com/office/drawing/2014/main" val="2003408553"/>
                    </a:ext>
                  </a:extLst>
                </a:gridCol>
                <a:gridCol w="3886281">
                  <a:extLst>
                    <a:ext uri="{9D8B030D-6E8A-4147-A177-3AD203B41FA5}">
                      <a16:colId xmlns:a16="http://schemas.microsoft.com/office/drawing/2014/main" val="383004437"/>
                    </a:ext>
                  </a:extLst>
                </a:gridCol>
                <a:gridCol w="1110366">
                  <a:extLst>
                    <a:ext uri="{9D8B030D-6E8A-4147-A177-3AD203B41FA5}">
                      <a16:colId xmlns:a16="http://schemas.microsoft.com/office/drawing/2014/main" val="1526595776"/>
                    </a:ext>
                  </a:extLst>
                </a:gridCol>
                <a:gridCol w="3331097">
                  <a:extLst>
                    <a:ext uri="{9D8B030D-6E8A-4147-A177-3AD203B41FA5}">
                      <a16:colId xmlns:a16="http://schemas.microsoft.com/office/drawing/2014/main" val="1593234012"/>
                    </a:ext>
                  </a:extLst>
                </a:gridCol>
                <a:gridCol w="1427613">
                  <a:extLst>
                    <a:ext uri="{9D8B030D-6E8A-4147-A177-3AD203B41FA5}">
                      <a16:colId xmlns:a16="http://schemas.microsoft.com/office/drawing/2014/main" val="671458212"/>
                    </a:ext>
                  </a:extLst>
                </a:gridCol>
                <a:gridCol w="1982797">
                  <a:extLst>
                    <a:ext uri="{9D8B030D-6E8A-4147-A177-3AD203B41FA5}">
                      <a16:colId xmlns:a16="http://schemas.microsoft.com/office/drawing/2014/main" val="499467720"/>
                    </a:ext>
                  </a:extLst>
                </a:gridCol>
                <a:gridCol w="1427613">
                  <a:extLst>
                    <a:ext uri="{9D8B030D-6E8A-4147-A177-3AD203B41FA5}">
                      <a16:colId xmlns:a16="http://schemas.microsoft.com/office/drawing/2014/main" val="685346739"/>
                    </a:ext>
                  </a:extLst>
                </a:gridCol>
                <a:gridCol w="1824061">
                  <a:extLst>
                    <a:ext uri="{9D8B030D-6E8A-4147-A177-3AD203B41FA5}">
                      <a16:colId xmlns:a16="http://schemas.microsoft.com/office/drawing/2014/main" val="2230593573"/>
                    </a:ext>
                  </a:extLst>
                </a:gridCol>
                <a:gridCol w="1760918">
                  <a:extLst>
                    <a:ext uri="{9D8B030D-6E8A-4147-A177-3AD203B41FA5}">
                      <a16:colId xmlns:a16="http://schemas.microsoft.com/office/drawing/2014/main" val="503944953"/>
                    </a:ext>
                  </a:extLst>
                </a:gridCol>
                <a:gridCol w="1649602">
                  <a:extLst>
                    <a:ext uri="{9D8B030D-6E8A-4147-A177-3AD203B41FA5}">
                      <a16:colId xmlns:a16="http://schemas.microsoft.com/office/drawing/2014/main" val="3272254650"/>
                    </a:ext>
                  </a:extLst>
                </a:gridCol>
              </a:tblGrid>
              <a:tr h="252153">
                <a:tc rowSpan="2">
                  <a:txBody>
                    <a:bodyPr/>
                    <a:lstStyle/>
                    <a:p>
                      <a:pPr algn="ctr"/>
                      <a:r>
                        <a:rPr lang="en-GB" sz="1600" b="1">
                          <a:solidFill>
                            <a:schemeClr val="bg1"/>
                          </a:solidFill>
                        </a:rPr>
                        <a:t>Scheme/ Project</a:t>
                      </a:r>
                      <a:endParaRPr sz="1600" b="1">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88021">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chemeClr val="bg1"/>
                          </a:solidFill>
                          <a:effectLst/>
                          <a:latin typeface="+mn-lt"/>
                        </a:rPr>
                        <a:t>Milestones Q1 Reporting</a:t>
                      </a:r>
                    </a:p>
                    <a:p>
                      <a:pPr algn="ctr" rtl="0" fontAlgn="t">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0E9FAF"/>
                    </a:solidFill>
                  </a:tcPr>
                </a:tc>
                <a:extLst>
                  <a:ext uri="{0D108BD9-81ED-4DB2-BD59-A6C34878D82A}">
                    <a16:rowId xmlns:a16="http://schemas.microsoft.com/office/drawing/2014/main" val="859739183"/>
                  </a:ext>
                </a:extLst>
              </a:tr>
              <a:tr h="752768">
                <a:tc rowSpan="2">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600" b="1" i="0" kern="100">
                          <a:solidFill>
                            <a:schemeClr val="tx1"/>
                          </a:solidFill>
                          <a:effectLst/>
                          <a:latin typeface="+mn-lt"/>
                          <a:ea typeface="Aptos" panose="020B0004020202020204" pitchFamily="34" charset="0"/>
                          <a:cs typeface="Times New Roman" panose="02020603050405020304" pitchFamily="18" charset="0"/>
                        </a:rPr>
                        <a:t>Planned Care and Cancer Digital Priorities</a:t>
                      </a:r>
                    </a:p>
                  </a:txBody>
                  <a:tcPr marL="938" marR="938"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dirty="0">
                          <a:solidFill>
                            <a:srgbClr val="000000"/>
                          </a:solidFill>
                          <a:effectLst/>
                        </a:rPr>
                        <a:t>Procure Digital Cellular Pathology</a:t>
                      </a:r>
                      <a:endParaRPr lang="en-GB" sz="1600" b="1" kern="100" dirty="0">
                        <a:solidFill>
                          <a:srgbClr val="000000"/>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01/02/27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Procure the Digital Cellular Pathology solution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Procurement tender live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ctr"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Close tender and begin evaluation period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Finalise evaluation and select supplier</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Contract award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89768660"/>
                  </a:ext>
                </a:extLst>
              </a:tr>
              <a:tr h="2743213">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345" marR="345"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600" b="1" kern="100">
                          <a:solidFill>
                            <a:srgbClr val="000000"/>
                          </a:solidFill>
                          <a:effectLst/>
                          <a:latin typeface="+mn-lt"/>
                          <a:ea typeface="Aptos" panose="020B0004020202020204" pitchFamily="34" charset="0"/>
                          <a:cs typeface="Times New Roman" panose="02020603050405020304" pitchFamily="18" charset="0"/>
                        </a:rPr>
                        <a:t>Digital Medicines Management</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Implementation of Shared Medicines Record for admissions.</a:t>
                      </a:r>
                    </a:p>
                    <a:p>
                      <a:pPr marL="0" indent="0" algn="l" fontAlgn="t">
                        <a:buFont typeface="Arial" panose="020B0604020202020204" pitchFamily="34" charset="0"/>
                        <a:buNone/>
                      </a:pPr>
                      <a:r>
                        <a:rPr lang="en-GB" sz="1600" b="0" i="0" u="none" strike="noStrike">
                          <a:solidFill>
                            <a:srgbClr val="000000"/>
                          </a:solidFill>
                          <a:effectLst/>
                          <a:latin typeface="+mn-lt"/>
                        </a:rPr>
                        <a:t>Rolling out the Shared Medicines Record within HEPMA to support medicines reconciliation on admission, improving accuracy of medication histories, reducing errors, and supporting safer, more efficient patient care.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SMR onboarding completed and submitted to DHCW with support from System C</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tx1"/>
                          </a:solidFill>
                          <a:effectLst/>
                          <a:latin typeface="+mn-lt"/>
                        </a:rPr>
                        <a:t>On track</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Continue engagement with DHCW and System C, and complete scoping for paediatrics, ICU, and a pilot in outpatients for HEPMA.</a:t>
                      </a: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Continue engagement with DHCW and System C, and complete scoping for paediatrics, ICU, and a pilot in outpatients for HEPMA.</a:t>
                      </a: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SMR development complete. Continue engagement with DHCW and System C, and complete scoping for paediatrics, ICU, and a pilot in outpatients for HEPMA.</a:t>
                      </a: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92094865"/>
                  </a:ext>
                </a:extLst>
              </a:tr>
              <a:tr h="1747990">
                <a:tc rowSpan="4">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600" b="1" kern="1200">
                          <a:solidFill>
                            <a:schemeClr val="tx1"/>
                          </a:solidFill>
                          <a:effectLst/>
                          <a:latin typeface="+mn-lt"/>
                          <a:ea typeface="+mn-ea"/>
                          <a:cs typeface="+mn-cs"/>
                        </a:rPr>
                        <a:t>Mental Health Digital Priorities</a:t>
                      </a:r>
                    </a:p>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938" marR="938" marT="0"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a:solidFill>
                            <a:schemeClr val="tx1"/>
                          </a:solidFill>
                          <a:latin typeface="+mn-lt"/>
                        </a:rPr>
                        <a:t>Implement ReQol (Recovery Quality of Life), part of the outcome measures framework for Wales</a:t>
                      </a:r>
                      <a:endParaRPr kumimoji="0" lang="en-GB" sz="1600" b="1" i="0" u="none" strike="noStrike" kern="1200" cap="none" spc="0" normalizeH="0" baseline="0" noProof="0">
                        <a:ln>
                          <a:noFill/>
                        </a:ln>
                        <a:solidFill>
                          <a:prstClr val="black"/>
                        </a:solidFill>
                        <a:effectLst/>
                        <a:uLnTx/>
                        <a:uFillTx/>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Collect ReQol from MH in-patient (Phase 1) &amp; MH Community services (Phase 2) along with identified metrics to send quarterly to WG for benchmarking</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Off track (Amber)</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Paper collection embedded in services (Phase 1 and 2)</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National integration between WPAS and Promptly completed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Go-live with Promptly collection of ReQol Phase 1.                                                   Go live with Rio collection Phase 2 date tbc</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Review digital collection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342335"/>
                  </a:ext>
                </a:extLst>
              </a:tr>
              <a:tr h="1747990">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Rio implementation to replace WCCIS</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Successful migration of WCCIS users into the Rio Live environment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Off track (Amber)</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the referral migration phase and commence the activities migration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Off track (Amber)</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migration of activities and progress notes and commence assessments. DPIF funding confirmed to expedite delivery.</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Robust end user testing of the migration data and complete configuration activities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Go live with Rio for integrated teams (WCCIS users)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8692479"/>
                  </a:ext>
                </a:extLst>
              </a:tr>
              <a:tr h="1250379">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mn-lt"/>
                          <a:ea typeface="+mn-ea"/>
                          <a:cs typeface="+mn-cs"/>
                        </a:rPr>
                        <a:t>Develop a business case and complete procurement for an EPR across MHLD</a:t>
                      </a:r>
                      <a:endParaRPr kumimoji="0" lang="en-GB" sz="1600" b="1" i="0" u="none" strike="sng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Develop a business case and complete procurement for an EPR across MHLD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t">
                        <a:buFont typeface="Arial" panose="020B0604020202020204" pitchFamily="34" charset="0"/>
                        <a:buNone/>
                      </a:pPr>
                      <a:r>
                        <a:rPr lang="en-GB" sz="1600" b="1" i="0" u="none" strike="noStrike">
                          <a:solidFill>
                            <a:schemeClr val="tx1"/>
                          </a:solidFill>
                          <a:effectLst/>
                          <a:latin typeface="+mn-lt"/>
                        </a:rPr>
                        <a:t>On track</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Undertake scoping and readiness activities to inform development of a business case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tx1"/>
                          </a:solidFill>
                          <a:effectLst/>
                          <a:latin typeface="+mn-lt"/>
                        </a:rPr>
                        <a:t>On track</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Confirmation of DPIF funding and commence business case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Agree procurement route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Procurement activities/Contract Award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3905600"/>
                  </a:ext>
                </a:extLst>
              </a:tr>
              <a:tr h="1001573">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Use of AI Voice to Text to address backlog of dictated MH clinic letters</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Support admin staff with a pre-typed letter to validate, to address the backlog of clinic letters in Mental health</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Explore the use of Open AI solutions to support voice to text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dirty="0">
                          <a:solidFill>
                            <a:schemeClr val="tx1"/>
                          </a:solidFill>
                          <a:effectLst/>
                          <a:latin typeface="+mn-lt"/>
                        </a:rPr>
                        <a:t>On track</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Seek approval for AI tool</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fontAlgn="t">
                        <a:buFont typeface="Arial" panose="020B0604020202020204" pitchFamily="34" charset="0"/>
                        <a:buNone/>
                      </a:pPr>
                      <a:endParaRPr lang="en-GB" sz="1600" b="0" i="0" u="none" strike="noStrike" dirty="0">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5039641"/>
                  </a:ext>
                </a:extLst>
              </a:tr>
            </a:tbl>
          </a:graphicData>
        </a:graphic>
      </p:graphicFrame>
    </p:spTree>
    <p:extLst>
      <p:ext uri="{BB962C8B-B14F-4D97-AF65-F5344CB8AC3E}">
        <p14:creationId xmlns:p14="http://schemas.microsoft.com/office/powerpoint/2010/main" val="29368383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8FB05-3881-78DB-637D-EB4D00C0A8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B2F17D-DC73-5FFA-C4EB-D06E8E9C317D}"/>
              </a:ext>
            </a:extLst>
          </p:cNvPr>
          <p:cNvSpPr>
            <a:spLocks noGrp="1"/>
          </p:cNvSpPr>
          <p:nvPr>
            <p:ph type="title"/>
          </p:nvPr>
        </p:nvSpPr>
        <p:spPr>
          <a:xfrm>
            <a:off x="225325" y="1"/>
            <a:ext cx="20726218" cy="685792"/>
          </a:xfrm>
        </p:spPr>
        <p:txBody>
          <a:bodyPr/>
          <a:lstStyle/>
          <a:p>
            <a:r>
              <a:rPr lang="en-US" sz="4001" b="1" dirty="0">
                <a:latin typeface="Aptos" panose="020B0004020202020204" pitchFamily="34" charset="0"/>
              </a:rPr>
              <a:t>Digital Reporting – CROSS CUTTING SYSTEM</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4A269879-1A9E-C45B-0B74-8678FE4B7DA9}"/>
              </a:ext>
            </a:extLst>
          </p:cNvPr>
          <p:cNvGraphicFramePr>
            <a:graphicFrameLocks noGrp="1"/>
          </p:cNvGraphicFramePr>
          <p:nvPr>
            <p:ph idx="1"/>
            <p:extLst>
              <p:ext uri="{D42A27DB-BD31-4B8C-83A1-F6EECF244321}">
                <p14:modId xmlns:p14="http://schemas.microsoft.com/office/powerpoint/2010/main" val="3788842268"/>
              </p:ext>
            </p:extLst>
          </p:nvPr>
        </p:nvGraphicFramePr>
        <p:xfrm>
          <a:off x="225325" y="471224"/>
          <a:ext cx="19655038" cy="10618941"/>
        </p:xfrm>
        <a:graphic>
          <a:graphicData uri="http://schemas.openxmlformats.org/drawingml/2006/table">
            <a:tbl>
              <a:tblPr/>
              <a:tblGrid>
                <a:gridCol w="1307500">
                  <a:extLst>
                    <a:ext uri="{9D8B030D-6E8A-4147-A177-3AD203B41FA5}">
                      <a16:colId xmlns:a16="http://schemas.microsoft.com/office/drawing/2014/main" val="2003408553"/>
                    </a:ext>
                  </a:extLst>
                </a:gridCol>
                <a:gridCol w="3875128">
                  <a:extLst>
                    <a:ext uri="{9D8B030D-6E8A-4147-A177-3AD203B41FA5}">
                      <a16:colId xmlns:a16="http://schemas.microsoft.com/office/drawing/2014/main" val="383004437"/>
                    </a:ext>
                  </a:extLst>
                </a:gridCol>
                <a:gridCol w="1107180">
                  <a:extLst>
                    <a:ext uri="{9D8B030D-6E8A-4147-A177-3AD203B41FA5}">
                      <a16:colId xmlns:a16="http://schemas.microsoft.com/office/drawing/2014/main" val="1526595776"/>
                    </a:ext>
                  </a:extLst>
                </a:gridCol>
                <a:gridCol w="3321537">
                  <a:extLst>
                    <a:ext uri="{9D8B030D-6E8A-4147-A177-3AD203B41FA5}">
                      <a16:colId xmlns:a16="http://schemas.microsoft.com/office/drawing/2014/main" val="1593234012"/>
                    </a:ext>
                  </a:extLst>
                </a:gridCol>
                <a:gridCol w="1423515">
                  <a:extLst>
                    <a:ext uri="{9D8B030D-6E8A-4147-A177-3AD203B41FA5}">
                      <a16:colId xmlns:a16="http://schemas.microsoft.com/office/drawing/2014/main" val="671458212"/>
                    </a:ext>
                  </a:extLst>
                </a:gridCol>
                <a:gridCol w="1977106">
                  <a:extLst>
                    <a:ext uri="{9D8B030D-6E8A-4147-A177-3AD203B41FA5}">
                      <a16:colId xmlns:a16="http://schemas.microsoft.com/office/drawing/2014/main" val="499467720"/>
                    </a:ext>
                  </a:extLst>
                </a:gridCol>
                <a:gridCol w="1423515">
                  <a:extLst>
                    <a:ext uri="{9D8B030D-6E8A-4147-A177-3AD203B41FA5}">
                      <a16:colId xmlns:a16="http://schemas.microsoft.com/office/drawing/2014/main" val="685346739"/>
                    </a:ext>
                  </a:extLst>
                </a:gridCol>
                <a:gridCol w="1861097">
                  <a:extLst>
                    <a:ext uri="{9D8B030D-6E8A-4147-A177-3AD203B41FA5}">
                      <a16:colId xmlns:a16="http://schemas.microsoft.com/office/drawing/2014/main" val="2230593573"/>
                    </a:ext>
                  </a:extLst>
                </a:gridCol>
                <a:gridCol w="2093114">
                  <a:extLst>
                    <a:ext uri="{9D8B030D-6E8A-4147-A177-3AD203B41FA5}">
                      <a16:colId xmlns:a16="http://schemas.microsoft.com/office/drawing/2014/main" val="503944953"/>
                    </a:ext>
                  </a:extLst>
                </a:gridCol>
                <a:gridCol w="1265346">
                  <a:extLst>
                    <a:ext uri="{9D8B030D-6E8A-4147-A177-3AD203B41FA5}">
                      <a16:colId xmlns:a16="http://schemas.microsoft.com/office/drawing/2014/main" val="3272254650"/>
                    </a:ext>
                  </a:extLst>
                </a:gridCol>
              </a:tblGrid>
              <a:tr h="252488">
                <a:tc rowSpan="2">
                  <a:txBody>
                    <a:bodyPr/>
                    <a:lstStyle/>
                    <a:p>
                      <a:pPr algn="ctr"/>
                      <a:r>
                        <a:rPr lang="en-GB" sz="1600" b="1">
                          <a:solidFill>
                            <a:schemeClr val="bg1"/>
                          </a:solidFill>
                        </a:rPr>
                        <a:t>Scheme/ Project</a:t>
                      </a:r>
                      <a:endParaRPr sz="1600" b="1">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12700" cap="flat" cmpd="sng" algn="ctr">
                      <a:solidFill>
                        <a:schemeClr val="bg2">
                          <a:lumMod val="9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1572">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chemeClr val="bg1"/>
                          </a:solidFill>
                          <a:effectLst/>
                          <a:latin typeface="+mn-lt"/>
                        </a:rPr>
                        <a:t>Milestones Q1 Reporting</a:t>
                      </a:r>
                    </a:p>
                    <a:p>
                      <a:pPr algn="ctr" rtl="0" fontAlgn="t">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2016902">
                <a:tc>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600" b="1" i="0" kern="100">
                          <a:solidFill>
                            <a:schemeClr val="tx1"/>
                          </a:solidFill>
                          <a:effectLst/>
                          <a:latin typeface="+mn-lt"/>
                          <a:ea typeface="Aptos" panose="020B0004020202020204" pitchFamily="34" charset="0"/>
                          <a:cs typeface="Times New Roman" panose="02020603050405020304" pitchFamily="18" charset="0"/>
                        </a:rPr>
                        <a:t>Babies, CYP and Womens Digital Priorities</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Continued implementation of Maternity Digital Record and </a:t>
                      </a:r>
                      <a:r>
                        <a:rPr kumimoji="0" lang="en-GB" sz="1600" b="1" i="0" u="none" strike="noStrike" kern="1200" cap="none" spc="0" normalizeH="0" baseline="0" noProof="0" err="1">
                          <a:ln>
                            <a:noFill/>
                          </a:ln>
                          <a:solidFill>
                            <a:prstClr val="black"/>
                          </a:solidFill>
                          <a:effectLst/>
                          <a:uLnTx/>
                          <a:uFillTx/>
                          <a:latin typeface="+mn-lt"/>
                          <a:ea typeface="+mn-ea"/>
                          <a:cs typeface="+mn-cs"/>
                        </a:rPr>
                        <a:t>Badgernet</a:t>
                      </a:r>
                      <a:endParaRPr kumimoji="0" lang="en-GB" sz="1600" b="1" i="0" u="none" strike="noStrike" kern="1200" cap="none" spc="0" normalizeH="0" baseline="0" noProof="0">
                        <a:ln>
                          <a:noFill/>
                        </a:ln>
                        <a:solidFill>
                          <a:prstClr val="black"/>
                        </a:solidFill>
                        <a:effectLst/>
                        <a:uLnTx/>
                        <a:uFillTx/>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Increased quality and safety through seamless sharing of a national maternity record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Phase 2 rollout of the  BadgerNet implementation (across all maternity services) and support embedding of new digital solution.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0" indent="0" algn="ctr" fontAlgn="ctr">
                        <a:buFont typeface="Arial" panose="020B0604020202020204" pitchFamily="34" charset="0"/>
                        <a:buNone/>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Support requirements gathering to progress integrations development to national solutions.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support integrations development to national solutions.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support integrations development to national solutions.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9472295"/>
                  </a:ext>
                </a:extLst>
              </a:tr>
              <a:tr h="1516271">
                <a:tc rowSpan="5">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600" b="1" i="0" kern="100">
                          <a:solidFill>
                            <a:schemeClr val="tx1"/>
                          </a:solidFill>
                          <a:effectLst/>
                          <a:latin typeface="+mn-lt"/>
                          <a:ea typeface="Aptos" panose="020B0004020202020204" pitchFamily="34" charset="0"/>
                          <a:cs typeface="Times New Roman" panose="02020603050405020304" pitchFamily="18" charset="0"/>
                        </a:rPr>
                        <a:t>Primary Care &amp; Community Digital Priorities</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Develop a Business Case to support the procurement of an </a:t>
                      </a:r>
                      <a:r>
                        <a:rPr kumimoji="0" lang="en-GB" sz="1600" b="1" i="0" u="none" strike="sngStrike" kern="1200" cap="none" spc="0" normalizeH="0" baseline="0" noProof="0">
                          <a:ln>
                            <a:noFill/>
                          </a:ln>
                          <a:solidFill>
                            <a:prstClr val="black"/>
                          </a:solidFill>
                          <a:effectLst/>
                          <a:uLnTx/>
                          <a:uFillTx/>
                          <a:latin typeface="+mn-lt"/>
                          <a:ea typeface="+mn-ea"/>
                          <a:cs typeface="+mn-cs"/>
                        </a:rPr>
                        <a:t>Procure </a:t>
                      </a:r>
                      <a:r>
                        <a:rPr kumimoji="0" lang="en-GB" sz="1600" b="1" i="0" u="none" strike="noStrike" kern="1200" cap="none" spc="0" normalizeH="0" baseline="0" noProof="0">
                          <a:ln>
                            <a:noFill/>
                          </a:ln>
                          <a:solidFill>
                            <a:prstClr val="black"/>
                          </a:solidFill>
                          <a:effectLst/>
                          <a:uLnTx/>
                          <a:uFillTx/>
                          <a:latin typeface="+mn-lt"/>
                          <a:ea typeface="+mn-ea"/>
                          <a:cs typeface="+mn-cs"/>
                        </a:rPr>
                        <a:t>Electronic Patient Record for Community</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Business Case complete and Funding secured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ctr"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Undertake scoping and readiness activities to inform development of a business case</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Confirmation of funding and commence business case</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Agree procurement route</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Procurement activities/Contract Award</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7742320"/>
                  </a:ext>
                </a:extLst>
              </a:tr>
              <a:tr h="2268221">
                <a:tc vMerge="1">
                  <a:txBody>
                    <a:bodyPr/>
                    <a:lstStyle/>
                    <a:p>
                      <a:endParaRPr lang="en-GB"/>
                    </a:p>
                  </a:txBody>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Rio implementation to replace legacy systems</a:t>
                      </a:r>
                    </a:p>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prstClr val="black"/>
                        </a:solidFill>
                        <a:effectLst/>
                        <a:uLnTx/>
                        <a:uFillTx/>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Successful migration of WCCIS users into the Rio Live environment</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Off track (Amber)</a:t>
                      </a:r>
                    </a:p>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endParaRPr lang="en-GB" sz="1600" b="1" i="0" u="none" strike="noStrike">
                        <a:solidFill>
                          <a:schemeClr val="tx1"/>
                        </a:solidFill>
                        <a:effectLst/>
                        <a:latin typeface="+mn-lt"/>
                      </a:endParaRPr>
                    </a:p>
                    <a:p>
                      <a:pPr marL="285750" indent="-285750" algn="ctr"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the referral migration phase and commence the activities migration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Off track (Amber)</a:t>
                      </a:r>
                    </a:p>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migration of activities and progress notes and commence assessments. DPIF funding confirmed to expedite delivery. Go live with Virtual Wards.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Robust end user testing of the migration data and complete configuration activities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Go live with Rio for integrated teams (WCCIS users)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28751294"/>
                  </a:ext>
                </a:extLst>
              </a:tr>
              <a:tr h="1767923">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Implement Ophthalmic e-Referral System</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More timely referrals from primary to secondary care and greater oversight of the patient pathway</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t">
                        <a:buFont typeface="Arial" panose="020B0604020202020204" pitchFamily="34" charset="0"/>
                        <a:buNone/>
                      </a:pPr>
                      <a:r>
                        <a:rPr lang="en-GB" sz="1600" b="1" i="0" u="none" strike="noStrike">
                          <a:solidFill>
                            <a:schemeClr val="tx1"/>
                          </a:solidFill>
                          <a:effectLst/>
                          <a:latin typeface="+mn-lt"/>
                        </a:rPr>
                        <a:t>On Track</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Implementation of OPERA AI Electronic Referral Solution.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ctr">
                        <a:buFont typeface="Arial" panose="020B0604020202020204" pitchFamily="34" charset="0"/>
                        <a:buChar cha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Scoping and requirements gathering for integration to enable digitisation of Cataract pre-assessments.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support workflow enhancements.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 to support workflow enhancements.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16121462"/>
                  </a:ext>
                </a:extLst>
              </a:tr>
              <a:tr h="1011626">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Sexual Health Replacement System</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Support national procurement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(Amber)</a:t>
                      </a:r>
                    </a:p>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endParaRPr lang="en-GB" sz="1600" b="1" i="0" u="none" strike="noStrike">
                        <a:solidFill>
                          <a:schemeClr val="tx1"/>
                        </a:solidFill>
                        <a:effectLst/>
                        <a:latin typeface="+mn-lt"/>
                      </a:endParaRPr>
                    </a:p>
                    <a:p>
                      <a:pPr marL="0" indent="0" algn="l" fontAlgn="t">
                        <a:buFont typeface="Arial" panose="020B0604020202020204" pitchFamily="34" charset="0"/>
                        <a:buNone/>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Await direction from Public Health Wales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(Amber)</a:t>
                      </a: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FFC000"/>
                    </a:solidFill>
                  </a:tcPr>
                </a:tc>
                <a:tc>
                  <a:txBody>
                    <a:bodyPr/>
                    <a:lstStyle/>
                    <a:p>
                      <a:pPr marL="0" indent="0" algn="l" fontAlgn="t">
                        <a:buFont typeface="Arial" panose="020B0604020202020204" pitchFamily="34" charset="0"/>
                        <a:buNone/>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4570936"/>
                  </a:ext>
                </a:extLst>
              </a:tr>
              <a:tr h="853938">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345" marR="345"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260350" marR="0" lvl="1" indent="-171450"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mn-lt"/>
                          <a:ea typeface="+mn-ea"/>
                          <a:cs typeface="+mn-cs"/>
                        </a:rPr>
                        <a:t>Implement replacement Continuing Healthcare (CHC) system</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Digital System to accurately case manage CHC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chemeClr val="tx1"/>
                          </a:solidFill>
                          <a:effectLst/>
                          <a:latin typeface="+mn-lt"/>
                        </a:rPr>
                        <a:t>On track</a:t>
                      </a:r>
                    </a:p>
                    <a:p>
                      <a:pPr marL="285750" indent="-285750" algn="l"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Procurement activity and documentation completed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dirty="0">
                          <a:solidFill>
                            <a:schemeClr val="tx1"/>
                          </a:solidFill>
                          <a:effectLst/>
                          <a:latin typeface="+mn-lt"/>
                        </a:rPr>
                        <a:t>On track</a:t>
                      </a:r>
                    </a:p>
                    <a:p>
                      <a:pPr marL="0" indent="0" algn="l" fontAlgn="ctr">
                        <a:buFont typeface="Arial" panose="020B0604020202020204" pitchFamily="34" charset="0"/>
                        <a:buNone/>
                      </a:pPr>
                      <a:endParaRPr lang="en-GB" sz="1600" b="1" i="0" u="none" strike="noStrike" dirty="0">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System readiness activity with supplier</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dirty="0">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06087824"/>
                  </a:ext>
                </a:extLst>
              </a:tr>
            </a:tbl>
          </a:graphicData>
        </a:graphic>
      </p:graphicFrame>
    </p:spTree>
    <p:extLst>
      <p:ext uri="{BB962C8B-B14F-4D97-AF65-F5344CB8AC3E}">
        <p14:creationId xmlns:p14="http://schemas.microsoft.com/office/powerpoint/2010/main" val="3258247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041F7-A3D3-6633-3777-98913F497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26FDAC-2A15-4BDC-BE3E-424E060847FC}"/>
              </a:ext>
            </a:extLst>
          </p:cNvPr>
          <p:cNvSpPr>
            <a:spLocks noGrp="1"/>
          </p:cNvSpPr>
          <p:nvPr>
            <p:ph type="title"/>
          </p:nvPr>
        </p:nvSpPr>
        <p:spPr>
          <a:xfrm>
            <a:off x="527928" y="320724"/>
            <a:ext cx="19247303" cy="685792"/>
          </a:xfrm>
        </p:spPr>
        <p:txBody>
          <a:bodyPr/>
          <a:lstStyle/>
          <a:p>
            <a:r>
              <a:rPr lang="en-US" sz="4001" b="1" dirty="0">
                <a:latin typeface="Aptos" panose="020B0004020202020204" pitchFamily="34" charset="0"/>
              </a:rPr>
              <a:t>Urgent and Emergency Care System Plan Reporting</a:t>
            </a:r>
            <a:endParaRPr lang="en-US" sz="3199" dirty="0">
              <a:solidFill>
                <a:srgbClr val="FF0000"/>
              </a:solidFill>
            </a:endParaRPr>
          </a:p>
        </p:txBody>
      </p:sp>
      <p:graphicFrame>
        <p:nvGraphicFramePr>
          <p:cNvPr id="7" name="Content Placeholder 6">
            <a:extLst>
              <a:ext uri="{FF2B5EF4-FFF2-40B4-BE49-F238E27FC236}">
                <a16:creationId xmlns:a16="http://schemas.microsoft.com/office/drawing/2014/main" id="{7A6D488F-C8D1-87FF-315C-BFC428C849BD}"/>
              </a:ext>
            </a:extLst>
          </p:cNvPr>
          <p:cNvGraphicFramePr>
            <a:graphicFrameLocks noGrp="1"/>
          </p:cNvGraphicFramePr>
          <p:nvPr>
            <p:ph idx="1"/>
          </p:nvPr>
        </p:nvGraphicFramePr>
        <p:xfrm>
          <a:off x="429192" y="1187361"/>
          <a:ext cx="19247306" cy="9296279"/>
        </p:xfrm>
        <a:graphic>
          <a:graphicData uri="http://schemas.openxmlformats.org/drawingml/2006/table">
            <a:tbl>
              <a:tblPr/>
              <a:tblGrid>
                <a:gridCol w="430463">
                  <a:extLst>
                    <a:ext uri="{9D8B030D-6E8A-4147-A177-3AD203B41FA5}">
                      <a16:colId xmlns:a16="http://schemas.microsoft.com/office/drawing/2014/main" val="3160052391"/>
                    </a:ext>
                  </a:extLst>
                </a:gridCol>
                <a:gridCol w="2209781">
                  <a:extLst>
                    <a:ext uri="{9D8B030D-6E8A-4147-A177-3AD203B41FA5}">
                      <a16:colId xmlns:a16="http://schemas.microsoft.com/office/drawing/2014/main" val="2003408553"/>
                    </a:ext>
                  </a:extLst>
                </a:gridCol>
                <a:gridCol w="2609022">
                  <a:extLst>
                    <a:ext uri="{9D8B030D-6E8A-4147-A177-3AD203B41FA5}">
                      <a16:colId xmlns:a16="http://schemas.microsoft.com/office/drawing/2014/main" val="383004437"/>
                    </a:ext>
                  </a:extLst>
                </a:gridCol>
                <a:gridCol w="1280267">
                  <a:extLst>
                    <a:ext uri="{9D8B030D-6E8A-4147-A177-3AD203B41FA5}">
                      <a16:colId xmlns:a16="http://schemas.microsoft.com/office/drawing/2014/main" val="1526595776"/>
                    </a:ext>
                  </a:extLst>
                </a:gridCol>
                <a:gridCol w="2219243">
                  <a:extLst>
                    <a:ext uri="{9D8B030D-6E8A-4147-A177-3AD203B41FA5}">
                      <a16:colId xmlns:a16="http://schemas.microsoft.com/office/drawing/2014/main" val="1593234012"/>
                    </a:ext>
                  </a:extLst>
                </a:gridCol>
                <a:gridCol w="1105820">
                  <a:extLst>
                    <a:ext uri="{9D8B030D-6E8A-4147-A177-3AD203B41FA5}">
                      <a16:colId xmlns:a16="http://schemas.microsoft.com/office/drawing/2014/main" val="671458212"/>
                    </a:ext>
                  </a:extLst>
                </a:gridCol>
                <a:gridCol w="2393690">
                  <a:extLst>
                    <a:ext uri="{9D8B030D-6E8A-4147-A177-3AD203B41FA5}">
                      <a16:colId xmlns:a16="http://schemas.microsoft.com/office/drawing/2014/main" val="499467720"/>
                    </a:ext>
                  </a:extLst>
                </a:gridCol>
                <a:gridCol w="1069916">
                  <a:extLst>
                    <a:ext uri="{9D8B030D-6E8A-4147-A177-3AD203B41FA5}">
                      <a16:colId xmlns:a16="http://schemas.microsoft.com/office/drawing/2014/main" val="685346739"/>
                    </a:ext>
                  </a:extLst>
                </a:gridCol>
                <a:gridCol w="2429594">
                  <a:extLst>
                    <a:ext uri="{9D8B030D-6E8A-4147-A177-3AD203B41FA5}">
                      <a16:colId xmlns:a16="http://schemas.microsoft.com/office/drawing/2014/main" val="2230593573"/>
                    </a:ext>
                  </a:extLst>
                </a:gridCol>
                <a:gridCol w="1749755">
                  <a:extLst>
                    <a:ext uri="{9D8B030D-6E8A-4147-A177-3AD203B41FA5}">
                      <a16:colId xmlns:a16="http://schemas.microsoft.com/office/drawing/2014/main" val="503944953"/>
                    </a:ext>
                  </a:extLst>
                </a:gridCol>
                <a:gridCol w="1749755">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dirty="0">
                          <a:solidFill>
                            <a:srgbClr val="FFFFFF"/>
                          </a:solidFill>
                          <a:effectLst/>
                          <a:latin typeface="+mn-lt"/>
                        </a:rPr>
                        <a:t>Scheme/ Project</a:t>
                      </a:r>
                    </a:p>
                    <a:p>
                      <a:pPr algn="ctr" rtl="0" fontAlgn="ctr">
                        <a:buNone/>
                      </a:pPr>
                      <a:endParaRPr lang="en-GB" sz="1600" b="1" i="0" u="none" strike="noStrike" dirty="0">
                        <a:solidFill>
                          <a:srgbClr val="FFFFFF"/>
                        </a:solidFill>
                        <a:effectLst/>
                        <a:latin typeface="+mn-lt"/>
                      </a:endParaRPr>
                    </a:p>
                    <a:p>
                      <a:pPr algn="ctr" rtl="0" fontAlgn="ctr">
                        <a:buNone/>
                      </a:pP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hMerge="1">
                  <a:txBody>
                    <a:bodyPr/>
                    <a:lstStyle/>
                    <a:p>
                      <a:endParaRPr dirty="0"/>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Delivery Date</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dirty="0">
                          <a:solidFill>
                            <a:schemeClr val="bg1"/>
                          </a:solidFill>
                          <a:effectLst/>
                          <a:latin typeface="+mn-lt"/>
                        </a:rPr>
                        <a:t>Outcomes</a:t>
                      </a:r>
                    </a:p>
                    <a:p>
                      <a:pPr algn="ctr" rtl="0" fontAlgn="ctr">
                        <a:buNone/>
                      </a:pPr>
                      <a:r>
                        <a:rPr lang="en-GB" sz="1600" b="1" i="0" u="none" strike="noStrike" dirty="0">
                          <a:solidFill>
                            <a:schemeClr val="bg1"/>
                          </a:solidFill>
                          <a:effectLst/>
                          <a:latin typeface="+mn-lt"/>
                        </a:rPr>
                        <a:t>Q1 Reporting </a:t>
                      </a:r>
                    </a:p>
                    <a:p>
                      <a:pPr algn="ctr" rtl="0" fontAlgn="ctr">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dirty="0">
                          <a:solidFill>
                            <a:srgbClr val="FFFFFF"/>
                          </a:solidFill>
                          <a:effectLst/>
                          <a:latin typeface="Aptos Display" panose="020B0004020202020204" pitchFamily="34" charset="0"/>
                        </a:rPr>
                        <a:t>Delivery Milestones </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100611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dirty="0">
                          <a:solidFill>
                            <a:schemeClr val="bg1"/>
                          </a:solidFill>
                          <a:effectLst/>
                          <a:latin typeface="+mn-lt"/>
                        </a:rPr>
                        <a:t>Q1</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chemeClr val="bg1"/>
                          </a:solidFill>
                          <a:effectLst/>
                          <a:latin typeface="+mn-lt"/>
                        </a:rPr>
                        <a:t>Milestones Q1 Reporting</a:t>
                      </a:r>
                    </a:p>
                    <a:p>
                      <a:pPr algn="ctr" rtl="0" fontAlgn="t">
                        <a:buNone/>
                      </a:pPr>
                      <a:r>
                        <a:rPr lang="en-GB" sz="1600" b="1" i="0" u="none" strike="noStrike" dirty="0">
                          <a:solidFill>
                            <a:schemeClr val="bg1"/>
                          </a:solidFill>
                          <a:effectLst/>
                          <a:latin typeface="+mn-lt"/>
                        </a:rPr>
                        <a:t>(RAG)</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Q2</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Q3</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tc>
                  <a:txBody>
                    <a:bodyPr/>
                    <a:lstStyle/>
                    <a:p>
                      <a:pPr algn="ctr" rtl="0" fontAlgn="t">
                        <a:buNone/>
                      </a:pPr>
                      <a:r>
                        <a:rPr lang="en-GB" sz="1600" b="1" i="0" u="none" strike="noStrike" dirty="0">
                          <a:solidFill>
                            <a:srgbClr val="FFFFFF"/>
                          </a:solidFill>
                          <a:effectLst/>
                          <a:latin typeface="+mn-lt"/>
                        </a:rPr>
                        <a:t>Q4</a:t>
                      </a:r>
                    </a:p>
                  </a:txBody>
                  <a:tcPr marL="834" marR="834" marT="834"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327881">
                <a:tc rowSpan="2">
                  <a:txBody>
                    <a:bodyPr/>
                    <a:lstStyle/>
                    <a:p>
                      <a:pPr algn="ctr" rtl="0" fontAlgn="t">
                        <a:buNone/>
                      </a:pPr>
                      <a:r>
                        <a:rPr lang="en-GB" sz="1600" b="0" i="1" u="none" strike="noStrike" dirty="0">
                          <a:solidFill>
                            <a:srgbClr val="000000"/>
                          </a:solidFill>
                          <a:effectLst/>
                          <a:latin typeface="+mn-lt"/>
                        </a:rPr>
                        <a:t>SERVICE TRANSFORMATION</a:t>
                      </a:r>
                    </a:p>
                  </a:txBody>
                  <a:tcPr marL="834" marR="834" marT="834" marB="0" vert="vert27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E3D6"/>
                    </a:solidFill>
                  </a:tcPr>
                </a:tc>
                <a:tc>
                  <a:txBody>
                    <a:bodyPr/>
                    <a:lstStyle/>
                    <a:p>
                      <a:pPr algn="l" rtl="0" fontAlgn="t">
                        <a:buNone/>
                      </a:pPr>
                      <a:r>
                        <a:rPr lang="en-GB" sz="1800" b="1" i="0" u="none" strike="noStrike" dirty="0">
                          <a:solidFill>
                            <a:srgbClr val="000000"/>
                          </a:solidFill>
                          <a:effectLst/>
                          <a:latin typeface="Aptos Display" panose="020B0004020202020204" pitchFamily="34" charset="0"/>
                        </a:rPr>
                        <a:t>Community Redesign:</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a:t>
                      </a:r>
                      <a:r>
                        <a:rPr lang="en-GB" sz="1800" b="1" i="0" u="none" strike="noStrike" dirty="0">
                          <a:solidFill>
                            <a:srgbClr val="000000"/>
                          </a:solidFill>
                          <a:effectLst/>
                          <a:latin typeface="Aptos Display" panose="020B0004020202020204" pitchFamily="34" charset="0"/>
                        </a:rPr>
                        <a:t>Regional Partnership </a:t>
                      </a:r>
                      <a:br>
                        <a:rPr lang="en-GB" sz="1800" b="0" i="0" u="none" strike="noStrike" dirty="0">
                          <a:solidFill>
                            <a:srgbClr val="000000"/>
                          </a:solidFill>
                          <a:effectLst/>
                          <a:latin typeface="Aptos Display" panose="020B0004020202020204" pitchFamily="34" charset="0"/>
                        </a:rPr>
                      </a:b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E3D6"/>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Develop new model of integrated community based care across Health and Social Care that is financially sustainable and focussed on the principles of Community By Design. </a:t>
                      </a:r>
                      <a:br>
                        <a:rPr lang="en-GB" sz="1800" b="0" i="0" u="none" strike="noStrike">
                          <a:solidFill>
                            <a:srgbClr val="000000"/>
                          </a:solidFill>
                          <a:effectLst/>
                          <a:latin typeface="Aptos Display" panose="020B0004020202020204" pitchFamily="34" charset="0"/>
                        </a:rPr>
                      </a:br>
                      <a:endParaRPr lang="en-GB" sz="1800" b="0" i="0" u="none" strike="noStrike">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Integrated Model March 2027</a:t>
                      </a:r>
                      <a:br>
                        <a:rPr lang="en-GB" sz="1800" b="0" i="0" u="none" strike="noStrike">
                          <a:solidFill>
                            <a:srgbClr val="000000"/>
                          </a:solidFill>
                          <a:effectLst/>
                          <a:latin typeface="Aptos Display" panose="020B0004020202020204" pitchFamily="34" charset="0"/>
                        </a:rPr>
                      </a:br>
                      <a:endParaRPr lang="en-GB" sz="1800" b="0" i="0" u="none" strike="noStrike">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buNone/>
                      </a:pPr>
                      <a:r>
                        <a:rPr lang="en-GB" sz="1800" b="0" i="0" u="none" strike="noStrike">
                          <a:solidFill>
                            <a:srgbClr val="000000"/>
                          </a:solidFill>
                          <a:effectLst/>
                          <a:latin typeface="Aptos Display" panose="020B0004020202020204" pitchFamily="34" charset="0"/>
                        </a:rPr>
                        <a:t>Identify opportunities to strengthen community based intermediate care capacity, including highlighting any shortfalls, gaps, duplication in current provision. </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Improve pace and consistency of flow for all D2RA pathways.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Gap analysis report</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Pathway 1, 2 and 3 workshops and action plans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Continuation of pathway workshops and action plans</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Review of finance/ workforce and recommendations and action plans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Develop revised pathways and model.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4719687"/>
                  </a:ext>
                </a:extLst>
              </a:tr>
              <a:tr h="4710135">
                <a:tc vMerge="1">
                  <a:txBody>
                    <a:bodyPr/>
                    <a:lstStyle/>
                    <a:p>
                      <a:pPr algn="l" rtl="0" fontAlgn="t">
                        <a:buNone/>
                      </a:pPr>
                      <a:endParaRPr lang="en-GB" sz="1600" b="1" i="0" u="none" strike="noStrike" dirty="0">
                        <a:solidFill>
                          <a:srgbClr val="000000"/>
                        </a:solidFill>
                        <a:effectLst/>
                        <a:latin typeface="+mn-lt"/>
                      </a:endParaRPr>
                    </a:p>
                  </a:txBody>
                  <a:tcPr marL="835" marR="835" marT="83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3D6"/>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a:t>
                      </a:r>
                      <a:r>
                        <a:rPr lang="en-GB" sz="1800" b="1" i="0" u="none" strike="noStrike" dirty="0">
                          <a:solidFill>
                            <a:srgbClr val="000000"/>
                          </a:solidFill>
                          <a:effectLst/>
                          <a:latin typeface="Aptos Display" panose="020B0004020202020204" pitchFamily="34" charset="0"/>
                        </a:rPr>
                        <a:t>Internal Community Nursing Review </a:t>
                      </a:r>
                      <a:br>
                        <a:rPr lang="en-GB" sz="1800" b="1" i="0" u="none" strike="noStrike" dirty="0">
                          <a:solidFill>
                            <a:srgbClr val="000000"/>
                          </a:solidFill>
                          <a:effectLst/>
                          <a:latin typeface="Aptos Display" panose="020B0004020202020204" pitchFamily="34" charset="0"/>
                        </a:rPr>
                      </a:br>
                      <a:endParaRPr lang="en-GB" sz="1800" b="0" i="0" u="none" strike="noStrike" dirty="0">
                        <a:solidFill>
                          <a:srgbClr val="000000"/>
                        </a:solidFill>
                        <a:effectLst/>
                        <a:latin typeface="Aptos Display" panose="020B0004020202020204" pitchFamily="34" charset="0"/>
                      </a:endParaRP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E3D6"/>
                    </a:solidFill>
                  </a:tcPr>
                </a:tc>
                <a:tc>
                  <a:txBody>
                    <a:bodyPr/>
                    <a:lstStyle/>
                    <a:p>
                      <a:pPr algn="l" rtl="0" fontAlgn="t">
                        <a:buNone/>
                      </a:pPr>
                      <a:r>
                        <a:rPr lang="en-GB" sz="1800" b="0" i="0" u="none" strike="noStrike">
                          <a:solidFill>
                            <a:srgbClr val="000000"/>
                          </a:solidFill>
                          <a:effectLst/>
                          <a:latin typeface="Aptos Display" panose="020B0004020202020204" pitchFamily="34" charset="0"/>
                        </a:rPr>
                        <a:t>To include review of District Nursing, Community Resource Teams, Specialist Palliative Care and wider Virtual Wards/ Acute Clinical Teams. Delivery focus cluster based model for one community pathway aligning core services and enhanced care services to provide seamless step up/ step down.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Mar-27</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t">
                        <a:buNone/>
                      </a:pPr>
                      <a:r>
                        <a:rPr lang="en-GB" sz="1800" b="0" i="0" u="none" strike="noStrike" dirty="0">
                          <a:solidFill>
                            <a:srgbClr val="000000"/>
                          </a:solidFill>
                          <a:effectLst/>
                          <a:latin typeface="Aptos Display" panose="020B0004020202020204" pitchFamily="34" charset="0"/>
                        </a:rPr>
                        <a:t>TBC being developed.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rtl="0" fontAlgn="t">
                        <a:buNone/>
                      </a:pPr>
                      <a:r>
                        <a:rPr lang="en-GB" sz="1800" b="0" i="0" u="none" strike="noStrike" dirty="0">
                          <a:solidFill>
                            <a:srgbClr val="000000"/>
                          </a:solidFill>
                          <a:effectLst/>
                          <a:latin typeface="Aptos Display" panose="020B0004020202020204" pitchFamily="34" charset="0"/>
                        </a:rPr>
                        <a:t>Planned transformation of CPTC and SPC IP unit.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DN service transformation (caseload, digital, workforce)</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Implementation of Enhanced Care community pathway and re-design of core community services.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buNone/>
                      </a:pPr>
                      <a:endParaRPr lang="en-GB" sz="1600" b="1" i="0" u="none" strike="noStrike" dirty="0">
                        <a:solidFill>
                          <a:srgbClr val="FF0000"/>
                        </a:solidFill>
                        <a:effectLst/>
                        <a:latin typeface="+mn-lt"/>
                      </a:endParaRPr>
                    </a:p>
                  </a:txBody>
                  <a:tcPr marL="834" marR="834" marT="834"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l" fontAlgn="t">
                        <a:buNone/>
                      </a:pPr>
                      <a:r>
                        <a:rPr lang="en-GB" sz="1800" b="0" i="0" u="none" strike="noStrike">
                          <a:solidFill>
                            <a:srgbClr val="000000"/>
                          </a:solidFill>
                          <a:effectLst/>
                          <a:latin typeface="Aptos Display" panose="020B0004020202020204" pitchFamily="34" charset="0"/>
                        </a:rPr>
                        <a:t>1. Implementation of Enhanced Community Care model to support UEC pillar 3 and prevention programme</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2. Transformation plan roll out into IP unit SPC.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buNone/>
                      </a:pPr>
                      <a:r>
                        <a:rPr lang="en-GB" sz="1800" b="0" i="0" u="none" strike="noStrike">
                          <a:solidFill>
                            <a:srgbClr val="000000"/>
                          </a:solidFill>
                          <a:effectLst/>
                          <a:latin typeface="Aptos Display" panose="020B0004020202020204" pitchFamily="34" charset="0"/>
                        </a:rPr>
                        <a:t>1. Workforce transformation - Community pathways aligned to clusters</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2. ECC delivery - UEC and prevention programmes</a:t>
                      </a:r>
                      <a:br>
                        <a:rPr lang="en-GB" sz="1800" b="0" i="0" u="none" strike="noStrike">
                          <a:solidFill>
                            <a:srgbClr val="000000"/>
                          </a:solidFill>
                          <a:effectLst/>
                          <a:latin typeface="Aptos Display" panose="020B0004020202020204" pitchFamily="34" charset="0"/>
                        </a:rPr>
                      </a:br>
                      <a:r>
                        <a:rPr lang="en-GB" sz="1800" b="0" i="0" u="none" strike="noStrike">
                          <a:solidFill>
                            <a:srgbClr val="000000"/>
                          </a:solidFill>
                          <a:effectLst/>
                          <a:latin typeface="Aptos Display" panose="020B0004020202020204" pitchFamily="34" charset="0"/>
                        </a:rPr>
                        <a:t>3. Core services alignment - CRT and DN</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buNone/>
                      </a:pPr>
                      <a:r>
                        <a:rPr lang="en-GB" sz="1800" b="0" i="0" u="none" strike="noStrike" dirty="0">
                          <a:solidFill>
                            <a:srgbClr val="000000"/>
                          </a:solidFill>
                          <a:effectLst/>
                          <a:latin typeface="Aptos Display" panose="020B0004020202020204" pitchFamily="34" charset="0"/>
                        </a:rPr>
                        <a:t>1. SPC transformation plan evaluation against productivity</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2. Digital programme - Single EPR roll out (pending funding) </a:t>
                      </a:r>
                      <a:br>
                        <a:rPr lang="en-GB" sz="1800" b="0" i="0" u="none" strike="noStrike" dirty="0">
                          <a:solidFill>
                            <a:srgbClr val="000000"/>
                          </a:solidFill>
                          <a:effectLst/>
                          <a:latin typeface="Aptos Display" panose="020B0004020202020204" pitchFamily="34" charset="0"/>
                        </a:rPr>
                      </a:br>
                      <a:r>
                        <a:rPr lang="en-GB" sz="1800" b="0" i="0" u="none" strike="noStrike" dirty="0">
                          <a:solidFill>
                            <a:srgbClr val="000000"/>
                          </a:solidFill>
                          <a:effectLst/>
                          <a:latin typeface="Aptos Display" panose="020B0004020202020204" pitchFamily="34" charset="0"/>
                        </a:rPr>
                        <a:t>3. Service and systems evaluation of productivity against core and enhanced community services. </a:t>
                      </a:r>
                    </a:p>
                  </a:txBody>
                  <a:tcPr marL="10472" marR="10472" marT="10472"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4040571"/>
                  </a:ext>
                </a:extLst>
              </a:tr>
            </a:tbl>
          </a:graphicData>
        </a:graphic>
      </p:graphicFrame>
    </p:spTree>
    <p:extLst>
      <p:ext uri="{BB962C8B-B14F-4D97-AF65-F5344CB8AC3E}">
        <p14:creationId xmlns:p14="http://schemas.microsoft.com/office/powerpoint/2010/main" val="22507455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CD005-4159-F29D-6502-25C6830C24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79EB2-2D95-54DF-C44F-8953E53F2256}"/>
              </a:ext>
            </a:extLst>
          </p:cNvPr>
          <p:cNvSpPr>
            <a:spLocks noGrp="1"/>
          </p:cNvSpPr>
          <p:nvPr>
            <p:ph type="title"/>
          </p:nvPr>
        </p:nvSpPr>
        <p:spPr>
          <a:xfrm>
            <a:off x="225325" y="1"/>
            <a:ext cx="20726218" cy="685792"/>
          </a:xfrm>
        </p:spPr>
        <p:txBody>
          <a:bodyPr/>
          <a:lstStyle/>
          <a:p>
            <a:r>
              <a:rPr lang="en-US" sz="4001" b="1" dirty="0">
                <a:latin typeface="Aptos" panose="020B0004020202020204" pitchFamily="34" charset="0"/>
              </a:rPr>
              <a:t>Digital Reporting – CROSS CUTTING SYSTEM</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457843AF-8002-837C-CB9B-2E92BD7560FC}"/>
              </a:ext>
            </a:extLst>
          </p:cNvPr>
          <p:cNvGraphicFramePr>
            <a:graphicFrameLocks noGrp="1"/>
          </p:cNvGraphicFramePr>
          <p:nvPr>
            <p:ph idx="1"/>
            <p:extLst>
              <p:ext uri="{D42A27DB-BD31-4B8C-83A1-F6EECF244321}">
                <p14:modId xmlns:p14="http://schemas.microsoft.com/office/powerpoint/2010/main" val="2366192089"/>
              </p:ext>
            </p:extLst>
          </p:nvPr>
        </p:nvGraphicFramePr>
        <p:xfrm>
          <a:off x="204288" y="534052"/>
          <a:ext cx="19676077" cy="10308033"/>
        </p:xfrm>
        <a:graphic>
          <a:graphicData uri="http://schemas.openxmlformats.org/drawingml/2006/table">
            <a:tbl>
              <a:tblPr/>
              <a:tblGrid>
                <a:gridCol w="1308900">
                  <a:extLst>
                    <a:ext uri="{9D8B030D-6E8A-4147-A177-3AD203B41FA5}">
                      <a16:colId xmlns:a16="http://schemas.microsoft.com/office/drawing/2014/main" val="2003408553"/>
                    </a:ext>
                  </a:extLst>
                </a:gridCol>
                <a:gridCol w="3879275">
                  <a:extLst>
                    <a:ext uri="{9D8B030D-6E8A-4147-A177-3AD203B41FA5}">
                      <a16:colId xmlns:a16="http://schemas.microsoft.com/office/drawing/2014/main" val="383004437"/>
                    </a:ext>
                  </a:extLst>
                </a:gridCol>
                <a:gridCol w="1108364">
                  <a:extLst>
                    <a:ext uri="{9D8B030D-6E8A-4147-A177-3AD203B41FA5}">
                      <a16:colId xmlns:a16="http://schemas.microsoft.com/office/drawing/2014/main" val="1526595776"/>
                    </a:ext>
                  </a:extLst>
                </a:gridCol>
                <a:gridCol w="3096503">
                  <a:extLst>
                    <a:ext uri="{9D8B030D-6E8A-4147-A177-3AD203B41FA5}">
                      <a16:colId xmlns:a16="http://schemas.microsoft.com/office/drawing/2014/main" val="1593234012"/>
                    </a:ext>
                  </a:extLst>
                </a:gridCol>
                <a:gridCol w="1653629">
                  <a:extLst>
                    <a:ext uri="{9D8B030D-6E8A-4147-A177-3AD203B41FA5}">
                      <a16:colId xmlns:a16="http://schemas.microsoft.com/office/drawing/2014/main" val="671458212"/>
                    </a:ext>
                  </a:extLst>
                </a:gridCol>
                <a:gridCol w="1979222">
                  <a:extLst>
                    <a:ext uri="{9D8B030D-6E8A-4147-A177-3AD203B41FA5}">
                      <a16:colId xmlns:a16="http://schemas.microsoft.com/office/drawing/2014/main" val="499467720"/>
                    </a:ext>
                  </a:extLst>
                </a:gridCol>
                <a:gridCol w="1425039">
                  <a:extLst>
                    <a:ext uri="{9D8B030D-6E8A-4147-A177-3AD203B41FA5}">
                      <a16:colId xmlns:a16="http://schemas.microsoft.com/office/drawing/2014/main" val="685346739"/>
                    </a:ext>
                  </a:extLst>
                </a:gridCol>
                <a:gridCol w="2058923">
                  <a:extLst>
                    <a:ext uri="{9D8B030D-6E8A-4147-A177-3AD203B41FA5}">
                      <a16:colId xmlns:a16="http://schemas.microsoft.com/office/drawing/2014/main" val="2230593573"/>
                    </a:ext>
                  </a:extLst>
                </a:gridCol>
                <a:gridCol w="1697235">
                  <a:extLst>
                    <a:ext uri="{9D8B030D-6E8A-4147-A177-3AD203B41FA5}">
                      <a16:colId xmlns:a16="http://schemas.microsoft.com/office/drawing/2014/main" val="503944953"/>
                    </a:ext>
                  </a:extLst>
                </a:gridCol>
                <a:gridCol w="1468987">
                  <a:extLst>
                    <a:ext uri="{9D8B030D-6E8A-4147-A177-3AD203B41FA5}">
                      <a16:colId xmlns:a16="http://schemas.microsoft.com/office/drawing/2014/main" val="3272254650"/>
                    </a:ext>
                  </a:extLst>
                </a:gridCol>
              </a:tblGrid>
              <a:tr h="252153">
                <a:tc rowSpan="2">
                  <a:txBody>
                    <a:bodyPr/>
                    <a:lstStyle/>
                    <a:p>
                      <a:pPr algn="ctr"/>
                      <a:r>
                        <a:rPr lang="en-GB" sz="1600" b="1">
                          <a:solidFill>
                            <a:schemeClr val="bg1"/>
                          </a:solidFill>
                        </a:rPr>
                        <a:t>Scheme/ Project</a:t>
                      </a:r>
                      <a:endParaRPr sz="1600" b="1">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chemeClr val="bg1"/>
                          </a:solidFill>
                          <a:effectLst/>
                          <a:latin typeface="Aptos Display" panose="020B0004020202020204" pitchFamily="34" charset="0"/>
                        </a:rPr>
                        <a:t>Delivery Milestones </a:t>
                      </a:r>
                    </a:p>
                  </a:txBody>
                  <a:tcPr marL="834" marR="834" marT="834" marB="0" anchor="ctr">
                    <a:lnL w="12700" cap="flat" cmpd="sng" algn="ctr">
                      <a:solidFill>
                        <a:schemeClr val="bg2">
                          <a:lumMod val="9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22471">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chemeClr val="bg1"/>
                          </a:solidFill>
                          <a:effectLst/>
                          <a:latin typeface="+mn-lt"/>
                        </a:rPr>
                        <a:t>Milestones Q1 Reporting</a:t>
                      </a:r>
                    </a:p>
                    <a:p>
                      <a:pPr algn="ctr" rtl="0" fontAlgn="t">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011626">
                <a:tc rowSpan="5">
                  <a:txBody>
                    <a:bodyPr/>
                    <a:lstStyle/>
                    <a:p>
                      <a:pPr marL="85725" lvl="1" indent="0">
                        <a:lnSpc>
                          <a:spcPct val="100000"/>
                        </a:lnSpc>
                        <a:spcAft>
                          <a:spcPts val="0"/>
                        </a:spcAft>
                        <a:buFont typeface="Arial" panose="020B0604020202020204" pitchFamily="34" charset="0"/>
                        <a:buNone/>
                      </a:pPr>
                      <a:r>
                        <a:rPr lang="en-GB" sz="1600" b="1" kern="1200">
                          <a:solidFill>
                            <a:schemeClr val="tx1"/>
                          </a:solidFill>
                          <a:effectLst/>
                          <a:latin typeface="+mn-lt"/>
                          <a:ea typeface="+mn-ea"/>
                          <a:cs typeface="+mn-cs"/>
                        </a:rPr>
                        <a:t>Digital Infrastructure </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chemeClr val="tx1"/>
                          </a:solidFill>
                          <a:effectLst/>
                          <a:uLnTx/>
                          <a:uFillTx/>
                          <a:latin typeface="+mn-lt"/>
                          <a:ea typeface="+mn-ea"/>
                          <a:cs typeface="+mn-cs"/>
                        </a:rPr>
                        <a:t>Laptop, PC, iPad and Printer Replacement</a:t>
                      </a:r>
                      <a:endParaRPr kumimoji="0" lang="en-GB" sz="1600" b="1" i="0" u="none" strike="noStrike" kern="1200" cap="none" spc="0" normalizeH="0" baseline="0" noProof="0">
                        <a:ln>
                          <a:noFill/>
                        </a:ln>
                        <a:solidFill>
                          <a:prstClr val="black"/>
                        </a:solidFill>
                        <a:effectLst/>
                        <a:uLnTx/>
                        <a:uFillTx/>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Replace legacy client hardware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t">
                        <a:buFont typeface="Arial" panose="020B0604020202020204" pitchFamily="34" charset="0"/>
                        <a:buNone/>
                      </a:pPr>
                      <a:r>
                        <a:rPr lang="en-GB" sz="1600" b="1"/>
                        <a:t>On track</a:t>
                      </a: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Continued equipment replacement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Continued equipment replacement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Continued equipment replacement</a:t>
                      </a:r>
                    </a:p>
                    <a:p>
                      <a:pPr marL="0" indent="0" algn="l" fontAlgn="t">
                        <a:buFont typeface="Arial" panose="020B0604020202020204" pitchFamily="34" charset="0"/>
                        <a:buNone/>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Continued equipment replacement</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52074484"/>
                  </a:ext>
                </a:extLst>
              </a:tr>
              <a:tr h="760307">
                <a:tc vMerge="1">
                  <a:txBody>
                    <a:bodyPr/>
                    <a:lstStyle/>
                    <a:p>
                      <a:pPr marL="85725" indent="0" fontAlgn="base">
                        <a:buFont typeface="Arial" panose="020B0604020202020204" pitchFamily="34" charset="0"/>
                        <a:buNone/>
                      </a:pPr>
                      <a:endParaRPr lang="en-GB" sz="1600" b="1" kern="1200">
                        <a:solidFill>
                          <a:schemeClr val="tx1"/>
                        </a:solidFill>
                        <a:effectLst/>
                        <a:latin typeface="+mn-lt"/>
                        <a:ea typeface="+mn-ea"/>
                        <a:cs typeface="+mn-cs"/>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chemeClr val="tx1"/>
                          </a:solidFill>
                          <a:effectLst/>
                          <a:uLnTx/>
                          <a:uFillTx/>
                          <a:latin typeface="+mn-lt"/>
                          <a:ea typeface="+mn-ea"/>
                          <a:cs typeface="+mn-cs"/>
                        </a:rPr>
                        <a:t>Replacement of Singleton LAN</a:t>
                      </a:r>
                      <a:endParaRPr kumimoji="0" lang="en-GB" sz="1600" b="1" i="0" u="none" strike="noStrike" kern="1200" cap="none" spc="0" normalizeH="0" baseline="0" noProof="0">
                        <a:ln>
                          <a:noFill/>
                        </a:ln>
                        <a:solidFill>
                          <a:prstClr val="black"/>
                        </a:solidFill>
                        <a:effectLst/>
                        <a:uLnTx/>
                        <a:uFillTx/>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31/12/27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Replace legacy network and improve security</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285750" indent="-285750" algn="ctr"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Plan implementation activities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Begin installation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installation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96494790"/>
                  </a:ext>
                </a:extLst>
              </a:tr>
              <a:tr h="1011626">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chemeClr val="tx1"/>
                          </a:solidFill>
                          <a:effectLst/>
                          <a:uLnTx/>
                          <a:uFillTx/>
                          <a:latin typeface="+mn-lt"/>
                          <a:ea typeface="+mn-ea"/>
                          <a:cs typeface="+mn-cs"/>
                        </a:rPr>
                        <a:t>Cyber Vault</a:t>
                      </a:r>
                      <a:endParaRPr kumimoji="0" lang="en-GB" sz="1600" b="1" i="0" u="none" strike="noStrike" kern="1200" cap="none" spc="0" normalizeH="0" baseline="0" noProof="0">
                        <a:ln>
                          <a:noFill/>
                        </a:ln>
                        <a:solidFill>
                          <a:prstClr val="black"/>
                        </a:solidFill>
                        <a:effectLst/>
                        <a:uLnTx/>
                        <a:uFillTx/>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Critical data is secured in an air gapped back up retention environment, increasing our cyber resilience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285750" indent="-285750" algn="ctr"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Secure budget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0" indent="0" algn="ctr" fontAlgn="ctr">
                        <a:buFont typeface="Arial" panose="020B0604020202020204" pitchFamily="34" charset="0"/>
                        <a:buNone/>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Implementation planning</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 Cyber Vault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55526058"/>
                  </a:ext>
                </a:extLst>
              </a:tr>
              <a:tr h="760307">
                <a:tc vMerge="1">
                  <a:txBody>
                    <a:bodyPr/>
                    <a:lstStyle/>
                    <a:p>
                      <a:pPr marL="85725" lvl="1" indent="0">
                        <a:lnSpc>
                          <a:spcPct val="100000"/>
                        </a:lnSpc>
                        <a:spcAft>
                          <a:spcPts val="0"/>
                        </a:spcAft>
                        <a:buFont typeface="Arial" panose="020B0604020202020204" pitchFamily="34" charset="0"/>
                        <a:buNone/>
                      </a:pPr>
                      <a:endParaRPr lang="en-GB" sz="1000" b="1" kern="1200">
                        <a:solidFill>
                          <a:schemeClr val="tx1"/>
                        </a:solidFill>
                        <a:effectLst/>
                        <a:latin typeface="+mn-lt"/>
                        <a:ea typeface="+mn-ea"/>
                        <a:cs typeface="+mn-cs"/>
                      </a:endParaRPr>
                    </a:p>
                  </a:txBody>
                  <a:tcPr marL="345" marR="345"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00" cap="none" spc="0" normalizeH="0" baseline="0" noProof="0">
                          <a:ln>
                            <a:noFill/>
                          </a:ln>
                          <a:solidFill>
                            <a:prstClr val="black"/>
                          </a:solidFill>
                          <a:effectLst/>
                          <a:uLnTx/>
                          <a:uFillTx/>
                          <a:latin typeface="+mn-lt"/>
                          <a:ea typeface="Aptos" panose="020B0004020202020204" pitchFamily="34" charset="0"/>
                          <a:cs typeface="Times New Roman" panose="02020603050405020304" pitchFamily="18" charset="0"/>
                        </a:rPr>
                        <a:t>Replacement of Morriston LAN</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Replace legacy network and improve security</a:t>
                      </a:r>
                    </a:p>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285750" indent="-285750" algn="ctr"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Plan implementation activities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Complete installation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31110614"/>
                  </a:ext>
                </a:extLst>
              </a:tr>
              <a:tr h="508988">
                <a:tc vMerge="1">
                  <a:txBody>
                    <a:bodyPr/>
                    <a:lstStyle/>
                    <a:p>
                      <a:pPr marL="85725" lvl="1" indent="0">
                        <a:lnSpc>
                          <a:spcPct val="100000"/>
                        </a:lnSpc>
                        <a:spcAft>
                          <a:spcPts val="0"/>
                        </a:spcAft>
                        <a:buFont typeface="Arial" panose="020B0604020202020204" pitchFamily="34" charset="0"/>
                        <a:buNone/>
                      </a:pPr>
                      <a:endParaRPr lang="en-GB" sz="1000" b="1" kern="1200">
                        <a:solidFill>
                          <a:schemeClr val="tx1"/>
                        </a:solidFill>
                        <a:effectLst/>
                        <a:latin typeface="+mn-lt"/>
                        <a:ea typeface="+mn-ea"/>
                        <a:cs typeface="+mn-cs"/>
                      </a:endParaRPr>
                    </a:p>
                  </a:txBody>
                  <a:tcPr marL="345" marR="345"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00" cap="none" spc="0" normalizeH="0" baseline="0" noProof="0">
                          <a:ln>
                            <a:noFill/>
                          </a:ln>
                          <a:solidFill>
                            <a:prstClr val="black"/>
                          </a:solidFill>
                          <a:effectLst/>
                          <a:uLnTx/>
                          <a:uFillTx/>
                          <a:latin typeface="+mn-lt"/>
                          <a:ea typeface="Aptos" panose="020B0004020202020204" pitchFamily="34" charset="0"/>
                          <a:cs typeface="Times New Roman" panose="02020603050405020304" pitchFamily="18" charset="0"/>
                        </a:rPr>
                        <a:t>Install of Telephone System Hardware</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Change networks to telecom equipment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285750" indent="-285750" algn="ctr" fontAlgn="t">
                        <a:buFont typeface="Arial" panose="020B0604020202020204" pitchFamily="34" charset="0"/>
                        <a:buChar cha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Secure Budget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Implementation planning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Implement Cyber Vault</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285750" indent="-285750" algn="l" fontAlgn="t">
                        <a:buFont typeface="Arial" panose="020B0604020202020204" pitchFamily="34" charset="0"/>
                        <a:buChar char="•"/>
                      </a:pPr>
                      <a:endParaRPr lang="en-GB" sz="1600" b="1"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8995185"/>
                  </a:ext>
                </a:extLst>
              </a:tr>
              <a:tr h="1040401">
                <a:tc rowSpan="4">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600" b="1" i="0" kern="100">
                          <a:solidFill>
                            <a:schemeClr val="tx1"/>
                          </a:solidFill>
                          <a:effectLst/>
                          <a:latin typeface="+mn-lt"/>
                          <a:ea typeface="Aptos" panose="020B0004020202020204" pitchFamily="34" charset="0"/>
                          <a:cs typeface="Times New Roman" panose="02020603050405020304" pitchFamily="18" charset="0"/>
                        </a:rPr>
                        <a:t>Digital Intelligence</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0" marR="0" lvl="0" indent="-188346" algn="l" defTabSz="685772"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Data warehouse and dashboards for LIMS 2.0</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Cell Path Validation</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Cellular Pathology Validation in progress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Cell Path Validated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Cell path/Infection Control completed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Blood Science Dashboard Completed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9472295"/>
                  </a:ext>
                </a:extLst>
              </a:tr>
              <a:tr h="1262945">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345" marR="345"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Data warehouse, dashboards and submissions for </a:t>
                      </a:r>
                      <a:r>
                        <a:rPr kumimoji="0" lang="en-GB" sz="1600" b="1" i="0" u="none" strike="noStrike" kern="1200" cap="none" spc="0" normalizeH="0" baseline="0" noProof="0" err="1">
                          <a:ln>
                            <a:noFill/>
                          </a:ln>
                          <a:solidFill>
                            <a:prstClr val="black"/>
                          </a:solidFill>
                          <a:effectLst/>
                          <a:uLnTx/>
                          <a:uFillTx/>
                          <a:latin typeface="+mn-lt"/>
                          <a:ea typeface="+mn-ea"/>
                          <a:cs typeface="+mn-cs"/>
                        </a:rPr>
                        <a:t>Badgernet</a:t>
                      </a:r>
                      <a:endParaRPr kumimoji="0" lang="en-GB" sz="1600" b="1" i="0" u="none" strike="noStrike" kern="1200" cap="none" spc="0" normalizeH="0" baseline="0" noProof="0">
                        <a:ln>
                          <a:noFill/>
                        </a:ln>
                        <a:solidFill>
                          <a:prstClr val="black"/>
                        </a:solidFill>
                        <a:effectLst/>
                        <a:uLnTx/>
                        <a:uFillTx/>
                        <a:latin typeface="+mn-lt"/>
                        <a:ea typeface="+mn-ea"/>
                        <a:cs typeface="+mn-cs"/>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Badgernet Data in Warehouse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Badgernet Data in Warehouse and data validation started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Submission Data and weekly reports validated - maternity Dashboard updated with Badgernet Data.</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New Maternity DSCN development started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First phase of new Maternity DSCN completed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27742320"/>
                  </a:ext>
                </a:extLst>
              </a:tr>
              <a:tr h="1765583">
                <a:tc vMerge="1">
                  <a:txBody>
                    <a:bodyPr/>
                    <a:lstStyle/>
                    <a:p>
                      <a:endParaRPr lang="en-GB"/>
                    </a:p>
                  </a:txBody>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Data warehouse, dashboards and submissions for Rio</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RIO Data in Warehouse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0" indent="0" algn="l" fontAlgn="t">
                        <a:buFont typeface="Arial" panose="020B0604020202020204" pitchFamily="34" charset="0"/>
                        <a:buNone/>
                      </a:pPr>
                      <a:endParaRPr lang="en-GB" sz="1600" b="1" i="0" u="none" strike="noStrike" kern="1200">
                        <a:solidFill>
                          <a:schemeClr val="tx1"/>
                        </a:solidFill>
                        <a:effectLst/>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RIO Data in Warehouse, Validation started and waiting list data submitted.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RIO measures and reports created and pulled into Mental Health App as appropriate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RIO measures and reports created and pulled into Mental Health App as appropriate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RIO measures and reports created and pulled into Mental Health App as appropriate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28751294"/>
                  </a:ext>
                </a:extLst>
              </a:tr>
              <a:tr h="1011626">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mn-lt"/>
                          <a:ea typeface="+mn-ea"/>
                          <a:cs typeface="+mn-cs"/>
                        </a:rPr>
                        <a:t>Data warehouse, dashboards and submissions for WECDS</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Successful reporting of the new WECDS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bg1"/>
                          </a:solidFill>
                          <a:effectLst/>
                          <a:latin typeface="+mn-lt"/>
                        </a:rPr>
                        <a:t>Off track</a:t>
                      </a:r>
                    </a:p>
                    <a:p>
                      <a:pPr marL="0" indent="0" algn="ctr" fontAlgn="ctr">
                        <a:buFont typeface="Arial" panose="020B0604020202020204" pitchFamily="34" charset="0"/>
                        <a:buNone/>
                      </a:pPr>
                      <a:r>
                        <a:rPr lang="en-GB" sz="1600" b="1" i="0" u="none" strike="noStrike">
                          <a:solidFill>
                            <a:schemeClr val="bg1"/>
                          </a:solidFill>
                          <a:effectLst/>
                          <a:latin typeface="+mn-lt"/>
                        </a:rPr>
                        <a:t>(Red)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C00000"/>
                    </a:solidFill>
                  </a:tcPr>
                </a:tc>
                <a:tc>
                  <a:txBody>
                    <a:bodyPr/>
                    <a:lstStyle/>
                    <a:p>
                      <a:pPr marL="0" indent="0" algn="l" fontAlgn="t">
                        <a:buFont typeface="Arial" panose="020B0604020202020204" pitchFamily="34" charset="0"/>
                        <a:buNone/>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ctr" fontAlgn="ctr">
                        <a:buFont typeface="Arial" panose="020B0604020202020204" pitchFamily="34" charset="0"/>
                        <a:buNone/>
                      </a:pPr>
                      <a:r>
                        <a:rPr lang="en-GB" sz="1600" b="1" i="0" u="none" strike="noStrike">
                          <a:solidFill>
                            <a:schemeClr val="bg1"/>
                          </a:solidFill>
                          <a:effectLst/>
                          <a:latin typeface="+mn-lt"/>
                        </a:rPr>
                        <a:t>Off track</a:t>
                      </a:r>
                    </a:p>
                    <a:p>
                      <a:pPr marL="0" indent="0" algn="ctr" fontAlgn="ctr">
                        <a:buFont typeface="Arial" panose="020B0604020202020204" pitchFamily="34" charset="0"/>
                        <a:buNone/>
                      </a:pPr>
                      <a:r>
                        <a:rPr lang="en-GB" sz="1600" b="1" i="0" u="none" strike="noStrike">
                          <a:solidFill>
                            <a:schemeClr val="bg1"/>
                          </a:solidFill>
                          <a:effectLst/>
                          <a:latin typeface="+mn-lt"/>
                        </a:rPr>
                        <a:t>(Red)</a:t>
                      </a:r>
                    </a:p>
                    <a:p>
                      <a:pPr marL="0" indent="0" algn="l" fontAlgn="ctr">
                        <a:buFont typeface="Arial" panose="020B0604020202020204" pitchFamily="34" charset="0"/>
                        <a:buNone/>
                      </a:pPr>
                      <a:endParaRPr lang="en-GB" sz="1600" b="0"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C00000"/>
                    </a:solidFill>
                  </a:tcPr>
                </a:tc>
                <a:tc>
                  <a:txBody>
                    <a:bodyPr/>
                    <a:lstStyle/>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WPAS WECDS data for MIU pulled into Warehouse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dirty="0">
                          <a:solidFill>
                            <a:srgbClr val="000000"/>
                          </a:solidFill>
                          <a:effectLst/>
                          <a:latin typeface="+mn-lt"/>
                        </a:rPr>
                        <a:t>Available WECDS data submitted </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16121462"/>
                  </a:ext>
                </a:extLst>
              </a:tr>
            </a:tbl>
          </a:graphicData>
        </a:graphic>
      </p:graphicFrame>
    </p:spTree>
    <p:extLst>
      <p:ext uri="{BB962C8B-B14F-4D97-AF65-F5344CB8AC3E}">
        <p14:creationId xmlns:p14="http://schemas.microsoft.com/office/powerpoint/2010/main" val="9386092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C9602-FFC5-2CC4-B0B1-9C13E9197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034C0-992A-C6D6-25F9-009262C75A89}"/>
              </a:ext>
            </a:extLst>
          </p:cNvPr>
          <p:cNvSpPr>
            <a:spLocks noGrp="1"/>
          </p:cNvSpPr>
          <p:nvPr>
            <p:ph type="title"/>
          </p:nvPr>
        </p:nvSpPr>
        <p:spPr>
          <a:xfrm>
            <a:off x="225325" y="1"/>
            <a:ext cx="20726218" cy="685792"/>
          </a:xfrm>
        </p:spPr>
        <p:txBody>
          <a:bodyPr/>
          <a:lstStyle/>
          <a:p>
            <a:r>
              <a:rPr lang="en-US" sz="4001" b="1" dirty="0">
                <a:latin typeface="Aptos" panose="020B0004020202020204" pitchFamily="34" charset="0"/>
              </a:rPr>
              <a:t>Digital Reporting – CROSS CUTTING SYSTEM  </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B8AEBDD1-B870-3D5B-004D-65F57AE90688}"/>
              </a:ext>
            </a:extLst>
          </p:cNvPr>
          <p:cNvGraphicFramePr>
            <a:graphicFrameLocks noGrp="1"/>
          </p:cNvGraphicFramePr>
          <p:nvPr>
            <p:ph idx="1"/>
            <p:extLst>
              <p:ext uri="{D42A27DB-BD31-4B8C-83A1-F6EECF244321}">
                <p14:modId xmlns:p14="http://schemas.microsoft.com/office/powerpoint/2010/main" val="3106886293"/>
              </p:ext>
            </p:extLst>
          </p:nvPr>
        </p:nvGraphicFramePr>
        <p:xfrm>
          <a:off x="204288" y="534052"/>
          <a:ext cx="19676077" cy="4950654"/>
        </p:xfrm>
        <a:graphic>
          <a:graphicData uri="http://schemas.openxmlformats.org/drawingml/2006/table">
            <a:tbl>
              <a:tblPr/>
              <a:tblGrid>
                <a:gridCol w="1308900">
                  <a:extLst>
                    <a:ext uri="{9D8B030D-6E8A-4147-A177-3AD203B41FA5}">
                      <a16:colId xmlns:a16="http://schemas.microsoft.com/office/drawing/2014/main" val="2003408553"/>
                    </a:ext>
                  </a:extLst>
                </a:gridCol>
                <a:gridCol w="3879275">
                  <a:extLst>
                    <a:ext uri="{9D8B030D-6E8A-4147-A177-3AD203B41FA5}">
                      <a16:colId xmlns:a16="http://schemas.microsoft.com/office/drawing/2014/main" val="383004437"/>
                    </a:ext>
                  </a:extLst>
                </a:gridCol>
                <a:gridCol w="1108364">
                  <a:extLst>
                    <a:ext uri="{9D8B030D-6E8A-4147-A177-3AD203B41FA5}">
                      <a16:colId xmlns:a16="http://schemas.microsoft.com/office/drawing/2014/main" val="1526595776"/>
                    </a:ext>
                  </a:extLst>
                </a:gridCol>
                <a:gridCol w="3096503">
                  <a:extLst>
                    <a:ext uri="{9D8B030D-6E8A-4147-A177-3AD203B41FA5}">
                      <a16:colId xmlns:a16="http://schemas.microsoft.com/office/drawing/2014/main" val="1593234012"/>
                    </a:ext>
                  </a:extLst>
                </a:gridCol>
                <a:gridCol w="1653629">
                  <a:extLst>
                    <a:ext uri="{9D8B030D-6E8A-4147-A177-3AD203B41FA5}">
                      <a16:colId xmlns:a16="http://schemas.microsoft.com/office/drawing/2014/main" val="671458212"/>
                    </a:ext>
                  </a:extLst>
                </a:gridCol>
                <a:gridCol w="1979222">
                  <a:extLst>
                    <a:ext uri="{9D8B030D-6E8A-4147-A177-3AD203B41FA5}">
                      <a16:colId xmlns:a16="http://schemas.microsoft.com/office/drawing/2014/main" val="499467720"/>
                    </a:ext>
                  </a:extLst>
                </a:gridCol>
                <a:gridCol w="1425039">
                  <a:extLst>
                    <a:ext uri="{9D8B030D-6E8A-4147-A177-3AD203B41FA5}">
                      <a16:colId xmlns:a16="http://schemas.microsoft.com/office/drawing/2014/main" val="685346739"/>
                    </a:ext>
                  </a:extLst>
                </a:gridCol>
                <a:gridCol w="2058923">
                  <a:extLst>
                    <a:ext uri="{9D8B030D-6E8A-4147-A177-3AD203B41FA5}">
                      <a16:colId xmlns:a16="http://schemas.microsoft.com/office/drawing/2014/main" val="2230593573"/>
                    </a:ext>
                  </a:extLst>
                </a:gridCol>
                <a:gridCol w="1697235">
                  <a:extLst>
                    <a:ext uri="{9D8B030D-6E8A-4147-A177-3AD203B41FA5}">
                      <a16:colId xmlns:a16="http://schemas.microsoft.com/office/drawing/2014/main" val="503944953"/>
                    </a:ext>
                  </a:extLst>
                </a:gridCol>
                <a:gridCol w="1468987">
                  <a:extLst>
                    <a:ext uri="{9D8B030D-6E8A-4147-A177-3AD203B41FA5}">
                      <a16:colId xmlns:a16="http://schemas.microsoft.com/office/drawing/2014/main" val="3272254650"/>
                    </a:ext>
                  </a:extLst>
                </a:gridCol>
              </a:tblGrid>
              <a:tr h="252153">
                <a:tc rowSpan="2">
                  <a:txBody>
                    <a:bodyPr/>
                    <a:lstStyle/>
                    <a:p>
                      <a:pPr algn="ctr"/>
                      <a:r>
                        <a:rPr lang="en-GB" sz="1600" b="1">
                          <a:solidFill>
                            <a:schemeClr val="bg1"/>
                          </a:solidFill>
                        </a:rPr>
                        <a:t>Scheme/ Project</a:t>
                      </a:r>
                      <a:endParaRPr sz="1600" b="1">
                        <a:solidFill>
                          <a:schemeClr val="bg1"/>
                        </a:solidFill>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bg1"/>
                          </a:solidFill>
                          <a:effectLst/>
                          <a:latin typeface="+mn-lt"/>
                        </a:rPr>
                        <a:t>Outcomes</a:t>
                      </a:r>
                    </a:p>
                    <a:p>
                      <a:pPr algn="ctr" rtl="0" fontAlgn="ctr">
                        <a:buNone/>
                      </a:pPr>
                      <a:r>
                        <a:rPr lang="en-GB" sz="1600" b="1" i="0" u="none" strike="noStrike">
                          <a:solidFill>
                            <a:schemeClr val="bg1"/>
                          </a:solidFill>
                          <a:effectLst/>
                          <a:latin typeface="+mn-lt"/>
                        </a:rPr>
                        <a:t>Q1 Reporting </a:t>
                      </a:r>
                    </a:p>
                    <a:p>
                      <a:pPr algn="ctr" rtl="0" fontAlgn="ctr">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chemeClr val="bg1"/>
                          </a:solidFill>
                          <a:effectLst/>
                          <a:latin typeface="Aptos Display" panose="020B0004020202020204" pitchFamily="34" charset="0"/>
                        </a:rPr>
                        <a:t>Delivery Milestones </a:t>
                      </a:r>
                    </a:p>
                  </a:txBody>
                  <a:tcPr marL="834" marR="834" marT="834" marB="0" anchor="ctr">
                    <a:lnL w="12700" cap="flat" cmpd="sng" algn="ctr">
                      <a:solidFill>
                        <a:schemeClr val="bg2">
                          <a:lumMod val="9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22471">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chemeClr val="bg1"/>
                          </a:solidFill>
                          <a:effectLst/>
                          <a:latin typeface="+mn-lt"/>
                        </a:rPr>
                        <a:t>Q1</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chemeClr val="bg1"/>
                          </a:solidFill>
                          <a:effectLst/>
                          <a:latin typeface="+mn-lt"/>
                        </a:rPr>
                        <a:t>Milestones Q1 Reporting</a:t>
                      </a:r>
                    </a:p>
                    <a:p>
                      <a:pPr algn="ctr" rtl="0" fontAlgn="t">
                        <a:buNone/>
                      </a:pPr>
                      <a:r>
                        <a:rPr lang="en-GB" sz="1600" b="1" i="0" u="none" strike="noStrike">
                          <a:solidFill>
                            <a:schemeClr val="bg1"/>
                          </a:solidFill>
                          <a:effectLst/>
                          <a:latin typeface="+mn-lt"/>
                        </a:rPr>
                        <a:t>(RAG)</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1501459">
                <a:tc rowSpan="3">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i="0" kern="100">
                        <a:solidFill>
                          <a:schemeClr val="tx1"/>
                        </a:solidFill>
                        <a:effectLst/>
                        <a:latin typeface="+mn-lt"/>
                        <a:ea typeface="Aptos" panose="020B0004020202020204" pitchFamily="34" charset="0"/>
                        <a:cs typeface="Times New Roman" panose="02020603050405020304" pitchFamily="18" charset="0"/>
                      </a:endParaRP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National Data Resource (NDR)</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Options for approach to local care data repository discussed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Options and Principles paper for approach to local Care Data Repository paper started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Approach agreed for Health Board approach to local CDR and priority areas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Development started on initial CDR priority areas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Development continues on CDR priority areas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2780385"/>
                  </a:ext>
                </a:extLst>
              </a:tr>
              <a:tr h="1011626">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345" marR="345"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mn-lt"/>
                          <a:ea typeface="+mn-ea"/>
                          <a:cs typeface="+mn-cs"/>
                        </a:rPr>
                        <a:t>Re-banding of coding staff and development of auto-coding software</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Approach to adding additional auto-coding specialties to model agreed.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Generic Auto-coding model has been tested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0" marR="0" lvl="0" indent="0" algn="ctr" defTabSz="554492" rtl="0" eaLnBrk="1" fontAlgn="t" latinLnBrk="0" hangingPunct="1">
                        <a:lnSpc>
                          <a:spcPct val="100000"/>
                        </a:lnSpc>
                        <a:spcBef>
                          <a:spcPts val="0"/>
                        </a:spcBef>
                        <a:spcAft>
                          <a:spcPts val="0"/>
                        </a:spcAft>
                        <a:buClrTx/>
                        <a:buSzTx/>
                        <a:buFont typeface="Arial" panose="020B0604020202020204" pitchFamily="34" charset="0"/>
                        <a:buNone/>
                        <a:tabLst/>
                        <a:defRPr/>
                      </a:pPr>
                      <a:endParaRPr lang="en-GB" sz="1600" b="1" i="0" u="none" strike="noStrike">
                        <a:solidFill>
                          <a:schemeClr val="tx1"/>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Additional specialties agreed and dataset curated for sending to model.</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Auto-coding model live in four specialties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Auto-coding model live in four specialties</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12331364"/>
                  </a:ext>
                </a:extLst>
              </a:tr>
              <a:tr h="1262945">
                <a:tc vMerge="1">
                  <a:txBody>
                    <a:bodyPr/>
                    <a:lstStyle/>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00" b="1" i="0" kern="100">
                        <a:solidFill>
                          <a:schemeClr val="tx1"/>
                        </a:solidFill>
                        <a:effectLst/>
                        <a:latin typeface="+mn-lt"/>
                        <a:ea typeface="Aptos" panose="020B0004020202020204" pitchFamily="34" charset="0"/>
                        <a:cs typeface="Times New Roman" panose="02020603050405020304" pitchFamily="18" charset="0"/>
                      </a:endParaRPr>
                    </a:p>
                  </a:txBody>
                  <a:tcPr marL="345" marR="345"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mn-lt"/>
                          <a:ea typeface="+mn-ea"/>
                          <a:cs typeface="+mn-cs"/>
                        </a:rPr>
                        <a:t>Data Literacy and Value</a:t>
                      </a:r>
                    </a:p>
                  </a:txBody>
                  <a:tcPr marL="569" marR="569" marT="0" marB="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0000"/>
                          </a:solidFill>
                          <a:effectLst/>
                          <a:uLnTx/>
                          <a:uFillTx/>
                          <a:latin typeface="+mn-lt"/>
                          <a:ea typeface="+mn-ea"/>
                          <a:cs typeface="+mn-cs"/>
                        </a:rPr>
                        <a:t>31/03/27</a:t>
                      </a:r>
                    </a:p>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0000"/>
                        </a:solidFill>
                        <a:effectLst/>
                        <a:uLnTx/>
                        <a:uFillTx/>
                        <a:latin typeface="+mn-lt"/>
                        <a:ea typeface="+mn-ea"/>
                        <a:cs typeface="+mn-cs"/>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Data Literacy module training delivered</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1"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indent="0" algn="l" fontAlgn="t">
                        <a:buFont typeface="Arial" panose="020B0604020202020204" pitchFamily="34" charset="0"/>
                        <a:buNone/>
                      </a:pPr>
                      <a:r>
                        <a:rPr lang="en-GB" sz="1600" b="0" i="0" u="none" strike="noStrike">
                          <a:solidFill>
                            <a:srgbClr val="000000"/>
                          </a:solidFill>
                          <a:effectLst/>
                          <a:latin typeface="+mn-lt"/>
                        </a:rPr>
                        <a:t>Scheduled training sessions take place</a:t>
                      </a: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1600" b="1"/>
                        <a:t>On track</a:t>
                      </a:r>
                      <a:endParaRPr lang="en-GB" sz="1600" b="1" i="0" u="none" strike="noStrike">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 typeface="Arial" panose="020B0604020202020204" pitchFamily="34" charset="0"/>
                        <a:buNone/>
                        <a:tabLst/>
                        <a:defRPr/>
                      </a:pPr>
                      <a:endParaRPr lang="en-GB" sz="1600" b="1" i="0" u="none" strike="noStrike">
                        <a:solidFill>
                          <a:schemeClr val="tx1"/>
                        </a:solidFill>
                        <a:effectLst/>
                        <a:latin typeface="+mn-lt"/>
                      </a:endParaRPr>
                    </a:p>
                    <a:p>
                      <a:pPr marL="0" indent="0" algn="ctr" fontAlgn="ctr">
                        <a:buFont typeface="Arial" panose="020B0604020202020204" pitchFamily="34" charset="0"/>
                        <a:buNone/>
                      </a:pPr>
                      <a:endParaRPr lang="en-GB" sz="1600" b="0" i="0" u="none" strike="noStrike">
                        <a:solidFill>
                          <a:schemeClr val="tx1"/>
                        </a:solidFill>
                        <a:effectLst/>
                        <a:latin typeface="+mn-lt"/>
                      </a:endParaRPr>
                    </a:p>
                  </a:txBody>
                  <a:tcPr marL="0" marR="0" marT="0"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6"/>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Scheduled training sessions take place</a:t>
                      </a:r>
                    </a:p>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a:solidFill>
                            <a:srgbClr val="000000"/>
                          </a:solidFill>
                          <a:effectLst/>
                          <a:latin typeface="+mn-lt"/>
                        </a:rPr>
                        <a:t>Scheduled training sessions take place</a:t>
                      </a:r>
                    </a:p>
                    <a:p>
                      <a:pPr marL="285750" indent="-285750" algn="l" fontAlgn="t">
                        <a:buFont typeface="Arial" panose="020B0604020202020204" pitchFamily="34" charset="0"/>
                        <a:buChar char="•"/>
                      </a:pPr>
                      <a:endParaRPr lang="en-GB" sz="1600" b="0" i="0" u="none" strike="noStrike">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marL="0" marR="0" lvl="0" indent="0" algn="l" defTabSz="554492" rtl="0" eaLnBrk="1" fontAlgn="t" latinLnBrk="0" hangingPunct="1">
                        <a:lnSpc>
                          <a:spcPct val="100000"/>
                        </a:lnSpc>
                        <a:spcBef>
                          <a:spcPts val="0"/>
                        </a:spcBef>
                        <a:spcAft>
                          <a:spcPts val="0"/>
                        </a:spcAft>
                        <a:buClrTx/>
                        <a:buSzTx/>
                        <a:buFont typeface="Arial" panose="020B0604020202020204" pitchFamily="34" charset="0"/>
                        <a:buNone/>
                        <a:tabLst/>
                        <a:defRPr/>
                      </a:pPr>
                      <a:r>
                        <a:rPr lang="en-GB" sz="1600" b="0" i="0" u="none" strike="noStrike" dirty="0">
                          <a:solidFill>
                            <a:srgbClr val="000000"/>
                          </a:solidFill>
                          <a:effectLst/>
                          <a:latin typeface="+mn-lt"/>
                        </a:rPr>
                        <a:t>Scheduled training sessions take place</a:t>
                      </a:r>
                    </a:p>
                    <a:p>
                      <a:pPr marL="285750" indent="-285750" algn="l" fontAlgn="t">
                        <a:buFont typeface="Arial" panose="020B0604020202020204" pitchFamily="34" charset="0"/>
                        <a:buChar char="•"/>
                      </a:pPr>
                      <a:endParaRPr lang="en-GB" sz="1600" b="0" i="0" u="none" strike="noStrike" dirty="0">
                        <a:solidFill>
                          <a:srgbClr val="000000"/>
                        </a:solidFill>
                        <a:effectLst/>
                        <a:latin typeface="+mn-lt"/>
                      </a:endParaRPr>
                    </a:p>
                  </a:txBody>
                  <a:tcPr marL="6351" marR="6351" marT="6351" marB="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389413"/>
                  </a:ext>
                </a:extLst>
              </a:tr>
            </a:tbl>
          </a:graphicData>
        </a:graphic>
      </p:graphicFrame>
    </p:spTree>
    <p:extLst>
      <p:ext uri="{BB962C8B-B14F-4D97-AF65-F5344CB8AC3E}">
        <p14:creationId xmlns:p14="http://schemas.microsoft.com/office/powerpoint/2010/main" val="20031109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03BB-6D01-6D5A-E4C4-565332945B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27F15-765E-8648-7AA6-A4D86C741EE7}"/>
              </a:ext>
            </a:extLst>
          </p:cNvPr>
          <p:cNvSpPr>
            <a:spLocks noGrp="1"/>
          </p:cNvSpPr>
          <p:nvPr>
            <p:ph type="title"/>
          </p:nvPr>
        </p:nvSpPr>
        <p:spPr>
          <a:xfrm>
            <a:off x="470376" y="1"/>
            <a:ext cx="19316533" cy="685792"/>
          </a:xfrm>
        </p:spPr>
        <p:txBody>
          <a:bodyPr/>
          <a:lstStyle/>
          <a:p>
            <a:r>
              <a:rPr lang="en-US" sz="4001" b="1" dirty="0">
                <a:latin typeface="Aptos" panose="020B0004020202020204" pitchFamily="34" charset="0"/>
              </a:rPr>
              <a:t>Digital System Reporting– Off Track Delivery in</a:t>
            </a:r>
            <a:br>
              <a:rPr lang="en-US" sz="3199" b="1" dirty="0">
                <a:solidFill>
                  <a:srgbClr val="FF0000"/>
                </a:solidFill>
                <a:latin typeface="Aptos" panose="020B0004020202020204" pitchFamily="34" charset="0"/>
              </a:rPr>
            </a:br>
            <a:r>
              <a:rPr lang="en-US" sz="3199" b="1" dirty="0">
                <a:solidFill>
                  <a:srgbClr val="FF0000"/>
                </a:solidFill>
                <a:latin typeface="Aptos" panose="020B0004020202020204" pitchFamily="34" charset="0"/>
              </a:rPr>
              <a:t> </a:t>
            </a: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CACEB167-C907-9F44-7F4F-7EB26C8FB6A1}"/>
              </a:ext>
            </a:extLst>
          </p:cNvPr>
          <p:cNvGraphicFramePr>
            <a:graphicFrameLocks noGrp="1"/>
          </p:cNvGraphicFramePr>
          <p:nvPr>
            <p:ph idx="1"/>
          </p:nvPr>
        </p:nvGraphicFramePr>
        <p:xfrm>
          <a:off x="298526" y="930315"/>
          <a:ext cx="19660229" cy="10084575"/>
        </p:xfrm>
        <a:graphic>
          <a:graphicData uri="http://schemas.openxmlformats.org/drawingml/2006/table">
            <a:tbl>
              <a:tblPr firstRow="1" bandRow="1"/>
              <a:tblGrid>
                <a:gridCol w="2781325">
                  <a:extLst>
                    <a:ext uri="{9D8B030D-6E8A-4147-A177-3AD203B41FA5}">
                      <a16:colId xmlns:a16="http://schemas.microsoft.com/office/drawing/2014/main" val="898246836"/>
                    </a:ext>
                  </a:extLst>
                </a:gridCol>
                <a:gridCol w="2826231">
                  <a:extLst>
                    <a:ext uri="{9D8B030D-6E8A-4147-A177-3AD203B41FA5}">
                      <a16:colId xmlns:a16="http://schemas.microsoft.com/office/drawing/2014/main" val="3693825817"/>
                    </a:ext>
                  </a:extLst>
                </a:gridCol>
                <a:gridCol w="2800070">
                  <a:extLst>
                    <a:ext uri="{9D8B030D-6E8A-4147-A177-3AD203B41FA5}">
                      <a16:colId xmlns:a16="http://schemas.microsoft.com/office/drawing/2014/main" val="2720375552"/>
                    </a:ext>
                  </a:extLst>
                </a:gridCol>
                <a:gridCol w="3621324">
                  <a:extLst>
                    <a:ext uri="{9D8B030D-6E8A-4147-A177-3AD203B41FA5}">
                      <a16:colId xmlns:a16="http://schemas.microsoft.com/office/drawing/2014/main" val="577018451"/>
                    </a:ext>
                  </a:extLst>
                </a:gridCol>
                <a:gridCol w="2874460">
                  <a:extLst>
                    <a:ext uri="{9D8B030D-6E8A-4147-A177-3AD203B41FA5}">
                      <a16:colId xmlns:a16="http://schemas.microsoft.com/office/drawing/2014/main" val="3207711720"/>
                    </a:ext>
                  </a:extLst>
                </a:gridCol>
                <a:gridCol w="1943668">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46407F"/>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831231">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1200">
                          <a:solidFill>
                            <a:schemeClr val="tx1"/>
                          </a:solidFill>
                          <a:effectLst/>
                          <a:latin typeface="+mn-lt"/>
                          <a:ea typeface="+mn-ea"/>
                          <a:cs typeface="+mn-cs"/>
                        </a:rPr>
                        <a:t>Planned Care and Cancer Digital Priorities</a:t>
                      </a:r>
                    </a:p>
                    <a:p>
                      <a:pPr marL="88900" marR="0" lvl="1" indent="0" algn="l" defTabSz="55719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600" b="1" kern="1200">
                        <a:solidFill>
                          <a:srgbClr val="000000"/>
                        </a:solidFill>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600" b="1" kern="100">
                          <a:solidFill>
                            <a:srgbClr val="000000"/>
                          </a:solidFill>
                          <a:effectLst/>
                          <a:latin typeface="+mn-lt"/>
                        </a:rPr>
                        <a:t>Implement LIMS blood sciences and blood transfusion </a:t>
                      </a:r>
                      <a:endParaRPr lang="en-GB" sz="1600" b="1" kern="100">
                        <a:solidFill>
                          <a:srgbClr val="000000"/>
                        </a:solidFill>
                        <a:effectLst/>
                        <a:latin typeface="+mn-lt"/>
                        <a:ea typeface="Aptos" panose="020B0004020202020204" pitchFamily="34" charset="0"/>
                        <a:cs typeface="Times New Roman" panose="02020603050405020304" pitchFamily="18" charset="0"/>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indent="0" algn="l">
                        <a:lnSpc>
                          <a:spcPct val="115000"/>
                        </a:lnSpc>
                        <a:spcAft>
                          <a:spcPts val="800"/>
                        </a:spcAft>
                        <a:buFont typeface="Arial" panose="020B0604020202020204" pitchFamily="34" charset="0"/>
                        <a:buNone/>
                      </a:pPr>
                      <a:r>
                        <a:rPr lang="en-GB" sz="1600" b="0" kern="100">
                          <a:effectLst/>
                          <a:latin typeface="+mn-lt"/>
                          <a:ea typeface="Aptos" panose="020B0004020202020204" pitchFamily="34" charset="0"/>
                          <a:cs typeface="Times New Roman" panose="02020603050405020304" pitchFamily="18" charset="0"/>
                        </a:rPr>
                        <a:t>Receive all critical defect fixes from supplier</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l"/>
                      <a:r>
                        <a:rPr lang="en-GB" sz="1600">
                          <a:latin typeface="+mn-lt"/>
                        </a:rPr>
                        <a:t>Supplier has not delivered required fixes to agreed timescales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latin typeface="+mn-lt"/>
                          <a:ea typeface="+mn-ea"/>
                          <a:cs typeface="+mn-cs"/>
                        </a:rPr>
                        <a:t>Continue to escalate national supplier delays through national Programme Board. Maintain readiness to test fixes once available from supplier. Continue local readiness activities.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latin typeface="+mn-lt"/>
                          <a:ea typeface="+mn-ea"/>
                          <a:cs typeface="+mn-cs"/>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ctr"/>
                      <a:r>
                        <a:rPr lang="en-GB" sz="160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extLst>
                  <a:ext uri="{0D108BD9-81ED-4DB2-BD59-A6C34878D82A}">
                    <a16:rowId xmlns:a16="http://schemas.microsoft.com/office/drawing/2014/main" val="729974455"/>
                  </a:ext>
                </a:extLst>
              </a:tr>
              <a:tr h="1141825">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1200">
                          <a:solidFill>
                            <a:schemeClr val="tx1"/>
                          </a:solidFill>
                          <a:effectLst/>
                          <a:latin typeface="+mn-lt"/>
                          <a:ea typeface="+mn-ea"/>
                          <a:cs typeface="+mn-cs"/>
                        </a:rPr>
                        <a:t>Planned Care and Cancer Digital Priorities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600" b="1" kern="1200">
                          <a:solidFill>
                            <a:srgbClr val="000000"/>
                          </a:solidFill>
                          <a:latin typeface="+mn-lt"/>
                        </a:rPr>
                        <a:t>Use of Digital Health Assessments (DHA’s / PROMS &amp; PREMS).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indent="0" algn="l">
                        <a:lnSpc>
                          <a:spcPct val="115000"/>
                        </a:lnSpc>
                        <a:spcAft>
                          <a:spcPts val="800"/>
                        </a:spcAft>
                        <a:buFont typeface="Arial" panose="020B0604020202020204" pitchFamily="34" charset="0"/>
                        <a:buNone/>
                      </a:pPr>
                      <a:r>
                        <a:rPr lang="en-GB" sz="1600" b="0" kern="100">
                          <a:effectLst/>
                          <a:latin typeface="+mn-lt"/>
                          <a:ea typeface="Aptos" panose="020B0004020202020204" pitchFamily="34" charset="0"/>
                          <a:cs typeface="Times New Roman" panose="02020603050405020304" pitchFamily="18" charset="0"/>
                        </a:rPr>
                        <a:t>Outcome data from Promptly back into the Health Board data warehouse/Google Cloud Platform</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a:latin typeface="+mn-lt"/>
                        </a:rPr>
                        <a:t>Awaiting on the structure of the data structures from Promptly.</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latin typeface="+mn-lt"/>
                          <a:ea typeface="+mn-ea"/>
                          <a:cs typeface="+mn-cs"/>
                        </a:rPr>
                        <a:t>Promptly supplier looking at this w/c 22/6/26.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latin typeface="+mn-lt"/>
                          <a:ea typeface="+mn-ea"/>
                          <a:cs typeface="+mn-cs"/>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kern="1200">
                          <a:solidFill>
                            <a:schemeClr val="tx1"/>
                          </a:solidFill>
                          <a:latin typeface="Arial" panose="020B0604020202020204"/>
                          <a:ea typeface="+mn-ea"/>
                          <a:cs typeface="+mn-cs"/>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5491693"/>
                  </a:ext>
                </a:extLst>
              </a:tr>
              <a:tr h="3087825">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1200">
                          <a:solidFill>
                            <a:schemeClr val="tx1"/>
                          </a:solidFill>
                          <a:effectLst/>
                          <a:latin typeface="+mn-lt"/>
                          <a:ea typeface="+mn-ea"/>
                          <a:cs typeface="+mn-cs"/>
                        </a:rPr>
                        <a:t>Mental Health Digital Priorities/Primary Care and Community Digital Priorities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1" kern="1200">
                          <a:solidFill>
                            <a:srgbClr val="000000"/>
                          </a:solidFill>
                          <a:latin typeface="+mn-lt"/>
                        </a:rPr>
                        <a:t>Rio implementation to replace WCCIS for integrated teams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i="0" u="none" strike="noStrike">
                          <a:solidFill>
                            <a:srgbClr val="000000"/>
                          </a:solidFill>
                          <a:effectLst/>
                          <a:latin typeface="+mn-lt"/>
                        </a:rPr>
                        <a:t>Complete the referral migration phase and commence the activities migration</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l"/>
                      <a:r>
                        <a:rPr lang="en-GB" sz="1600">
                          <a:latin typeface="+mn-lt"/>
                        </a:rPr>
                        <a:t>Although good progress has been made with the referral migration phase, this is still not complete due to the complexities involved with splitting the data.  The overall timeline has also extended due to national delays impacting the Swansea Council implementation date.  Confirmation has yet to be received on a go live date but is estimated as Feb/March 2027. Confirmation of DPIF funding to expedite delivery expected in Q2</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effectLst/>
                          <a:latin typeface="+mn-lt"/>
                          <a:ea typeface="+mn-ea"/>
                          <a:cs typeface="+mn-cs"/>
                        </a:rPr>
                        <a:t>Robust testing and validation processes to ensure data is migrated correctly.  Close working with Swansea Council to ensure close alignment with their planned implementation date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ctr"/>
                      <a:r>
                        <a:rPr lang="en-GB" sz="1600">
                          <a:solidFill>
                            <a:schemeClr val="tx1"/>
                          </a:solidFill>
                          <a:latin typeface="+mn-lt"/>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ctr"/>
                      <a:r>
                        <a:rPr lang="en-GB" sz="160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extLst>
                  <a:ext uri="{0D108BD9-81ED-4DB2-BD59-A6C34878D82A}">
                    <a16:rowId xmlns:a16="http://schemas.microsoft.com/office/drawing/2014/main" val="2102359147"/>
                  </a:ext>
                </a:extLst>
              </a:tr>
              <a:tr h="1328593">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1200">
                          <a:solidFill>
                            <a:schemeClr val="tx1"/>
                          </a:solidFill>
                          <a:effectLst/>
                          <a:latin typeface="+mn-lt"/>
                          <a:ea typeface="+mn-ea"/>
                          <a:cs typeface="+mn-cs"/>
                        </a:rPr>
                        <a:t>Digital Intelligence</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600" b="1" kern="1200">
                          <a:solidFill>
                            <a:srgbClr val="000000"/>
                          </a:solidFill>
                          <a:latin typeface="+mn-lt"/>
                          <a:ea typeface="+mn-ea"/>
                          <a:cs typeface="+mn-cs"/>
                        </a:rPr>
                        <a:t>Submission of new WECDS</a:t>
                      </a:r>
                    </a:p>
                    <a:p>
                      <a:pPr marL="0" marR="0" lvl="0" indent="0" algn="l" rtl="0" eaLnBrk="1" fontAlgn="auto" latinLnBrk="0" hangingPunct="1">
                        <a:lnSpc>
                          <a:spcPct val="100000"/>
                        </a:lnSpc>
                        <a:spcBef>
                          <a:spcPts val="0"/>
                        </a:spcBef>
                        <a:spcAft>
                          <a:spcPts val="0"/>
                        </a:spcAft>
                        <a:buClrTx/>
                        <a:buSzTx/>
                        <a:buFontTx/>
                        <a:buNone/>
                      </a:pPr>
                      <a:endParaRPr lang="en-GB" sz="1600" b="1" kern="120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i="0" u="none" strike="noStrike">
                          <a:solidFill>
                            <a:srgbClr val="000000"/>
                          </a:solidFill>
                          <a:effectLst/>
                          <a:latin typeface="+mn-lt"/>
                        </a:rPr>
                        <a:t>Commence collection and reporting of the data required to report on the WECDS</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600">
                          <a:latin typeface="+mn-lt"/>
                        </a:rPr>
                        <a:t>Symphony contract end date has resulted in MIU going back to WPAS ED.  WPAS ED does not contain the data items required to report on the dataset</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effectLst/>
                          <a:latin typeface="+mn-lt"/>
                          <a:ea typeface="+mn-ea"/>
                          <a:cs typeface="+mn-cs"/>
                        </a:rPr>
                        <a:t>Business case developed to procure a third-party solution that is able to capture the new data items.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a:solidFill>
                            <a:schemeClr val="tx1"/>
                          </a:solidFill>
                          <a:latin typeface="+mn-lt"/>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6912628"/>
                  </a:ext>
                </a:extLst>
              </a:tr>
              <a:tr h="1598388">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1200">
                          <a:solidFill>
                            <a:schemeClr val="tx1"/>
                          </a:solidFill>
                          <a:effectLst/>
                          <a:latin typeface="+mn-lt"/>
                          <a:ea typeface="+mn-ea"/>
                          <a:cs typeface="+mn-cs"/>
                        </a:rPr>
                        <a:t>UEC</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1" kern="1200">
                          <a:solidFill>
                            <a:schemeClr val="tx1"/>
                          </a:solidFill>
                          <a:effectLst/>
                          <a:latin typeface="+mn-lt"/>
                          <a:ea typeface="+mn-ea"/>
                          <a:cs typeface="+mn-cs"/>
                        </a:rPr>
                        <a:t>Implement a system to span the Health Board UEC footprint; supporting flow and safety whilst enabling broader service transformation. </a:t>
                      </a:r>
                      <a:endParaRPr lang="en-GB" sz="1600" b="1" kern="120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i="0" u="none" strike="noStrike">
                          <a:solidFill>
                            <a:srgbClr val="000000"/>
                          </a:solidFill>
                          <a:effectLst/>
                          <a:latin typeface="+mn-lt"/>
                        </a:rPr>
                        <a:t>Prepare a business case with detailed benefits analysis in readiness for procurement and secure funding via DPIF</a:t>
                      </a:r>
                    </a:p>
                    <a:p>
                      <a:pPr marL="0" marR="0" lvl="0" indent="0" algn="l" defTabSz="554492" rtl="0" eaLnBrk="1" fontAlgn="auto" latinLnBrk="0" hangingPunct="1">
                        <a:lnSpc>
                          <a:spcPct val="115000"/>
                        </a:lnSpc>
                        <a:spcBef>
                          <a:spcPts val="0"/>
                        </a:spcBef>
                        <a:spcAft>
                          <a:spcPts val="800"/>
                        </a:spcAft>
                        <a:buClrTx/>
                        <a:buSzTx/>
                        <a:buFont typeface="Arial" panose="020B0604020202020204" pitchFamily="34" charset="0"/>
                        <a:buNone/>
                        <a:tabLst/>
                        <a:defRPr/>
                      </a:pPr>
                      <a:endParaRPr lang="en-GB" sz="1600" b="0" i="0" u="none" strike="noStrike">
                        <a:solidFill>
                          <a:srgbClr val="000000"/>
                        </a:solidFill>
                        <a:effectLst/>
                        <a:latin typeface="+mn-lt"/>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l"/>
                      <a:r>
                        <a:rPr lang="en-GB" sz="1600">
                          <a:latin typeface="+mn-lt"/>
                        </a:rPr>
                        <a:t>Confirmation of DPIF outstanding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effectLst/>
                          <a:latin typeface="+mn-lt"/>
                          <a:ea typeface="+mn-ea"/>
                          <a:cs typeface="+mn-cs"/>
                        </a:rPr>
                        <a:t>Working closely with PFAG and Welsh Government to secure funding</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ctr"/>
                      <a:r>
                        <a:rPr lang="en-GB" sz="1600">
                          <a:solidFill>
                            <a:schemeClr val="tx1"/>
                          </a:solidFill>
                          <a:latin typeface="+mn-lt"/>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p>
                      <a:pPr algn="ctr"/>
                      <a:r>
                        <a:rPr lang="en-GB" sz="1600">
                          <a:solidFill>
                            <a:schemeClr val="tx1"/>
                          </a:solidFill>
                          <a:latin typeface="+mn-lt"/>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extLst>
                  <a:ext uri="{0D108BD9-81ED-4DB2-BD59-A6C34878D82A}">
                    <a16:rowId xmlns:a16="http://schemas.microsoft.com/office/drawing/2014/main" val="3236022345"/>
                  </a:ext>
                </a:extLst>
              </a:tr>
            </a:tbl>
          </a:graphicData>
        </a:graphic>
      </p:graphicFrame>
      <p:sp>
        <p:nvSpPr>
          <p:cNvPr id="6" name="TextBox 5">
            <a:extLst>
              <a:ext uri="{FF2B5EF4-FFF2-40B4-BE49-F238E27FC236}">
                <a16:creationId xmlns:a16="http://schemas.microsoft.com/office/drawing/2014/main" id="{326C1CA2-E1A3-9936-2D8F-30B3CA612D8E}"/>
              </a:ext>
            </a:extLst>
          </p:cNvPr>
          <p:cNvSpPr txBox="1"/>
          <p:nvPr/>
        </p:nvSpPr>
        <p:spPr>
          <a:xfrm>
            <a:off x="282617" y="500910"/>
            <a:ext cx="3238473" cy="369460"/>
          </a:xfrm>
          <a:prstGeom prst="rect">
            <a:avLst/>
          </a:prstGeom>
          <a:noFill/>
        </p:spPr>
        <p:txBody>
          <a:bodyPr wrap="square" rtlCol="0">
            <a:spAutoFit/>
          </a:bodyPr>
          <a:lstStyle/>
          <a:p>
            <a:pPr defTabSz="914413">
              <a:defRPr/>
            </a:pPr>
            <a:r>
              <a:rPr lang="en-GB" sz="1801" b="1">
                <a:solidFill>
                  <a:prstClr val="black"/>
                </a:solidFill>
                <a:latin typeface="Aptos" panose="02110004020202020204"/>
              </a:rPr>
              <a:t>Milestones</a:t>
            </a:r>
          </a:p>
        </p:txBody>
      </p:sp>
    </p:spTree>
    <p:extLst>
      <p:ext uri="{BB962C8B-B14F-4D97-AF65-F5344CB8AC3E}">
        <p14:creationId xmlns:p14="http://schemas.microsoft.com/office/powerpoint/2010/main" val="30411229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35D91-E74C-EF99-A807-7BC9F7780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CF0ED-D6C5-9E57-EEB5-FDCFBF836266}"/>
              </a:ext>
            </a:extLst>
          </p:cNvPr>
          <p:cNvSpPr>
            <a:spLocks noGrp="1"/>
          </p:cNvSpPr>
          <p:nvPr>
            <p:ph type="title"/>
          </p:nvPr>
        </p:nvSpPr>
        <p:spPr>
          <a:xfrm>
            <a:off x="470376" y="158014"/>
            <a:ext cx="19316533" cy="685792"/>
          </a:xfrm>
        </p:spPr>
        <p:txBody>
          <a:bodyPr/>
          <a:lstStyle/>
          <a:p>
            <a:r>
              <a:rPr lang="en-US" sz="4001" b="1" dirty="0">
                <a:latin typeface="Aptos" panose="020B0004020202020204" pitchFamily="34" charset="0"/>
              </a:rPr>
              <a:t>Digital System Reporting– Off Track Delivery in</a:t>
            </a:r>
            <a:br>
              <a:rPr lang="en-US" sz="3199" b="1" dirty="0">
                <a:solidFill>
                  <a:srgbClr val="FF0000"/>
                </a:solidFill>
                <a:latin typeface="Aptos" panose="020B0004020202020204" pitchFamily="34" charset="0"/>
              </a:rPr>
            </a:br>
            <a:r>
              <a:rPr lang="en-US" sz="3199" b="1" dirty="0">
                <a:solidFill>
                  <a:srgbClr val="FF0000"/>
                </a:solidFill>
                <a:latin typeface="Aptos" panose="020B0004020202020204" pitchFamily="34" charset="0"/>
              </a:rPr>
              <a:t> </a:t>
            </a:r>
            <a:endParaRPr lang="en-US" sz="3199" dirty="0">
              <a:solidFill>
                <a:srgbClr val="FF0000"/>
              </a:solidFill>
            </a:endParaRPr>
          </a:p>
        </p:txBody>
      </p:sp>
      <p:graphicFrame>
        <p:nvGraphicFramePr>
          <p:cNvPr id="9" name="Content Placeholder 4">
            <a:extLst>
              <a:ext uri="{FF2B5EF4-FFF2-40B4-BE49-F238E27FC236}">
                <a16:creationId xmlns:a16="http://schemas.microsoft.com/office/drawing/2014/main" id="{557C2BD6-B7A8-D219-208B-BA27AE9663DB}"/>
              </a:ext>
            </a:extLst>
          </p:cNvPr>
          <p:cNvGraphicFramePr>
            <a:graphicFrameLocks/>
          </p:cNvGraphicFramePr>
          <p:nvPr/>
        </p:nvGraphicFramePr>
        <p:xfrm>
          <a:off x="470375" y="1431225"/>
          <a:ext cx="18800845" cy="2843905"/>
        </p:xfrm>
        <a:graphic>
          <a:graphicData uri="http://schemas.openxmlformats.org/drawingml/2006/table">
            <a:tbl>
              <a:tblPr firstRow="1" bandRow="1"/>
              <a:tblGrid>
                <a:gridCol w="2685835">
                  <a:extLst>
                    <a:ext uri="{9D8B030D-6E8A-4147-A177-3AD203B41FA5}">
                      <a16:colId xmlns:a16="http://schemas.microsoft.com/office/drawing/2014/main" val="898246836"/>
                    </a:ext>
                  </a:extLst>
                </a:gridCol>
                <a:gridCol w="2685835">
                  <a:extLst>
                    <a:ext uri="{9D8B030D-6E8A-4147-A177-3AD203B41FA5}">
                      <a16:colId xmlns:a16="http://schemas.microsoft.com/office/drawing/2014/main" val="3693825817"/>
                    </a:ext>
                  </a:extLst>
                </a:gridCol>
                <a:gridCol w="2685835">
                  <a:extLst>
                    <a:ext uri="{9D8B030D-6E8A-4147-A177-3AD203B41FA5}">
                      <a16:colId xmlns:a16="http://schemas.microsoft.com/office/drawing/2014/main" val="2720375552"/>
                    </a:ext>
                  </a:extLst>
                </a:gridCol>
                <a:gridCol w="2685835">
                  <a:extLst>
                    <a:ext uri="{9D8B030D-6E8A-4147-A177-3AD203B41FA5}">
                      <a16:colId xmlns:a16="http://schemas.microsoft.com/office/drawing/2014/main" val="577018451"/>
                    </a:ext>
                  </a:extLst>
                </a:gridCol>
                <a:gridCol w="2685835">
                  <a:extLst>
                    <a:ext uri="{9D8B030D-6E8A-4147-A177-3AD203B41FA5}">
                      <a16:colId xmlns:a16="http://schemas.microsoft.com/office/drawing/2014/main" val="3207711720"/>
                    </a:ext>
                  </a:extLst>
                </a:gridCol>
                <a:gridCol w="2685835">
                  <a:extLst>
                    <a:ext uri="{9D8B030D-6E8A-4147-A177-3AD203B41FA5}">
                      <a16:colId xmlns:a16="http://schemas.microsoft.com/office/drawing/2014/main" val="115675993"/>
                    </a:ext>
                  </a:extLst>
                </a:gridCol>
                <a:gridCol w="2685835">
                  <a:extLst>
                    <a:ext uri="{9D8B030D-6E8A-4147-A177-3AD203B41FA5}">
                      <a16:colId xmlns:a16="http://schemas.microsoft.com/office/drawing/2014/main" val="2581697613"/>
                    </a:ext>
                  </a:extLst>
                </a:gridCol>
              </a:tblGrid>
              <a:tr h="845395">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Outcome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Decision for IPPR meeting, e.g. Issues to escalate, </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99851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kern="1200">
                          <a:solidFill>
                            <a:schemeClr val="tx1"/>
                          </a:solidFill>
                          <a:effectLst/>
                          <a:latin typeface="Arial" panose="020B0604020202020204"/>
                          <a:ea typeface="+mn-ea"/>
                          <a:cs typeface="+mn-cs"/>
                        </a:rPr>
                        <a:t>Mental Health Digital Priorities</a:t>
                      </a:r>
                      <a:endParaRPr lang="en-GB" sz="1600" b="1" kern="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a:solidFill>
                            <a:schemeClr val="tx1"/>
                          </a:solidFill>
                          <a:latin typeface="Arial" panose="020B0604020202020204"/>
                          <a:ea typeface="+mn-ea"/>
                          <a:cs typeface="+mn-cs"/>
                        </a:rPr>
                        <a:t>Implement </a:t>
                      </a:r>
                      <a:r>
                        <a:rPr lang="en-GB" sz="1600" b="1" kern="1200" err="1">
                          <a:solidFill>
                            <a:schemeClr val="tx1"/>
                          </a:solidFill>
                          <a:latin typeface="Arial" panose="020B0604020202020204"/>
                          <a:ea typeface="+mn-ea"/>
                          <a:cs typeface="+mn-cs"/>
                        </a:rPr>
                        <a:t>ReQol</a:t>
                      </a:r>
                      <a:r>
                        <a:rPr lang="en-GB" sz="1600" b="1" kern="1200">
                          <a:solidFill>
                            <a:schemeClr val="tx1"/>
                          </a:solidFill>
                          <a:latin typeface="Arial" panose="020B0604020202020204"/>
                          <a:ea typeface="+mn-ea"/>
                          <a:cs typeface="+mn-cs"/>
                        </a:rPr>
                        <a:t> (Recovery Quality of Life), part of the outcome measures framework for Wales</a:t>
                      </a:r>
                      <a:endParaRPr kumimoji="0" lang="en-GB" sz="1600" b="1" i="0" u="none" strike="noStrike" kern="1200" cap="none" spc="0" normalizeH="0" baseline="0" noProof="0">
                        <a:ln>
                          <a:noFill/>
                        </a:ln>
                        <a:solidFill>
                          <a:prstClr val="black"/>
                        </a:solidFill>
                        <a:effectLst/>
                        <a:uLnTx/>
                        <a:uFillTx/>
                        <a:latin typeface="Arial" panose="020B0604020202020204"/>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en-GB" sz="1600" b="0" i="0" u="none" strike="noStrike" kern="1200">
                          <a:solidFill>
                            <a:srgbClr val="000000"/>
                          </a:solidFill>
                          <a:effectLst/>
                          <a:latin typeface="Arial" panose="020B0604020202020204"/>
                          <a:ea typeface="+mn-ea"/>
                          <a:cs typeface="+mn-cs"/>
                        </a:rPr>
                        <a:t>Collect </a:t>
                      </a:r>
                      <a:r>
                        <a:rPr lang="en-GB" sz="1600" b="0" i="0" u="none" strike="noStrike" kern="1200" err="1">
                          <a:solidFill>
                            <a:srgbClr val="000000"/>
                          </a:solidFill>
                          <a:effectLst/>
                          <a:latin typeface="Arial" panose="020B0604020202020204"/>
                          <a:ea typeface="+mn-ea"/>
                          <a:cs typeface="+mn-cs"/>
                        </a:rPr>
                        <a:t>ReQol</a:t>
                      </a:r>
                      <a:r>
                        <a:rPr lang="en-GB" sz="1600" b="0" i="0" u="none" strike="noStrike" kern="1200">
                          <a:solidFill>
                            <a:srgbClr val="000000"/>
                          </a:solidFill>
                          <a:effectLst/>
                          <a:latin typeface="Arial" panose="020B0604020202020204"/>
                          <a:ea typeface="+mn-ea"/>
                          <a:cs typeface="+mn-cs"/>
                        </a:rPr>
                        <a:t> from MH in-patient (Phase 1) &amp; MH Community services (Phase 2) along with identified metrics to send quarterly to WG for benchmarking</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b="0" i="0" u="none" strike="noStrike" kern="1200">
                          <a:solidFill>
                            <a:srgbClr val="000000"/>
                          </a:solidFill>
                          <a:effectLst/>
                          <a:latin typeface="Arial" panose="020B0604020202020204"/>
                          <a:ea typeface="+mn-ea"/>
                          <a:cs typeface="+mn-cs"/>
                        </a:rPr>
                        <a:t>Q1 milestone is an interim measure (paper collection)</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0" i="0" u="none" strike="noStrike" kern="1200">
                          <a:solidFill>
                            <a:srgbClr val="000000"/>
                          </a:solidFill>
                          <a:effectLst/>
                          <a:latin typeface="Arial" panose="020B0604020202020204"/>
                          <a:ea typeface="+mn-ea"/>
                          <a:cs typeface="+mn-cs"/>
                        </a:rPr>
                        <a:t>Awaiting DHCW and Promptly to complete the necessary integrations prior to digital collections</a:t>
                      </a:r>
                      <a:endParaRPr lang="en-GB" sz="1600" kern="1200">
                        <a:solidFill>
                          <a:schemeClr val="dk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a:solidFill>
                            <a:schemeClr val="tx1"/>
                          </a:solidFill>
                          <a:latin typeface="+mn-lt"/>
                        </a:rPr>
                        <a:t>Q2</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600" kern="1200">
                          <a:solidFill>
                            <a:schemeClr val="tx1"/>
                          </a:solidFill>
                          <a:latin typeface="Arial" panose="020B0604020202020204"/>
                          <a:ea typeface="+mn-ea"/>
                          <a:cs typeface="+mn-cs"/>
                        </a:rPr>
                        <a:t>N/A</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E3F1"/>
                    </a:solidFill>
                  </a:tcPr>
                </a:tc>
                <a:extLst>
                  <a:ext uri="{0D108BD9-81ED-4DB2-BD59-A6C34878D82A}">
                    <a16:rowId xmlns:a16="http://schemas.microsoft.com/office/drawing/2014/main" val="3185491693"/>
                  </a:ext>
                </a:extLst>
              </a:tr>
            </a:tbl>
          </a:graphicData>
        </a:graphic>
      </p:graphicFrame>
      <p:sp>
        <p:nvSpPr>
          <p:cNvPr id="8" name="TextBox 7">
            <a:extLst>
              <a:ext uri="{FF2B5EF4-FFF2-40B4-BE49-F238E27FC236}">
                <a16:creationId xmlns:a16="http://schemas.microsoft.com/office/drawing/2014/main" id="{5BB03A0B-192C-2448-B23D-D8EDAFAF68B2}"/>
              </a:ext>
            </a:extLst>
          </p:cNvPr>
          <p:cNvSpPr txBox="1"/>
          <p:nvPr/>
        </p:nvSpPr>
        <p:spPr>
          <a:xfrm>
            <a:off x="318781" y="629102"/>
            <a:ext cx="3238473" cy="369460"/>
          </a:xfrm>
          <a:prstGeom prst="rect">
            <a:avLst/>
          </a:prstGeom>
          <a:noFill/>
        </p:spPr>
        <p:txBody>
          <a:bodyPr wrap="square" rtlCol="0">
            <a:spAutoFit/>
          </a:bodyPr>
          <a:lstStyle/>
          <a:p>
            <a:pPr defTabSz="914413">
              <a:defRPr/>
            </a:pPr>
            <a:r>
              <a:rPr lang="en-GB" sz="1801" b="1">
                <a:solidFill>
                  <a:prstClr val="black"/>
                </a:solidFill>
                <a:latin typeface="Aptos" panose="02110004020202020204"/>
              </a:rPr>
              <a:t>Outcomes</a:t>
            </a:r>
          </a:p>
        </p:txBody>
      </p:sp>
    </p:spTree>
    <p:extLst>
      <p:ext uri="{BB962C8B-B14F-4D97-AF65-F5344CB8AC3E}">
        <p14:creationId xmlns:p14="http://schemas.microsoft.com/office/powerpoint/2010/main" val="20980664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12F52-732B-409A-D64A-5CCF426A366B}"/>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989D80BE-2F6D-3F62-9E39-1226E0FABBB4}"/>
              </a:ext>
            </a:extLst>
          </p:cNvPr>
          <p:cNvPicPr>
            <a:picLocks noChangeAspect="1"/>
          </p:cNvPicPr>
          <p:nvPr/>
        </p:nvPicPr>
        <p:blipFill>
          <a:blip r:embed="rId3">
            <a:alphaModFix amt="20000"/>
            <a:lum bright="40000" contrast="-40000"/>
          </a:blip>
          <a:srcRect l="39228" t="58256" r="-2"/>
          <a:stretch/>
        </p:blipFill>
        <p:spPr>
          <a:xfrm rot="10800000">
            <a:off x="7057875" y="5053281"/>
            <a:ext cx="11162761" cy="6259433"/>
          </a:xfrm>
          <a:prstGeom prst="rect">
            <a:avLst/>
          </a:prstGeom>
        </p:spPr>
      </p:pic>
      <p:sp>
        <p:nvSpPr>
          <p:cNvPr id="12" name="Title 11">
            <a:extLst>
              <a:ext uri="{FF2B5EF4-FFF2-40B4-BE49-F238E27FC236}">
                <a16:creationId xmlns:a16="http://schemas.microsoft.com/office/drawing/2014/main" id="{C30C8B29-A373-5D0B-4F6C-4520ACAB7E8A}"/>
              </a:ext>
            </a:extLst>
          </p:cNvPr>
          <p:cNvSpPr txBox="1">
            <a:spLocks noGrp="1"/>
          </p:cNvSpPr>
          <p:nvPr>
            <p:ph type="title"/>
          </p:nvPr>
        </p:nvSpPr>
        <p:spPr>
          <a:xfrm>
            <a:off x="2453133" y="729421"/>
            <a:ext cx="13924255" cy="413768"/>
          </a:xfrm>
          <a:prstGeom prst="rect">
            <a:avLst/>
          </a:prstGeom>
          <a:noFill/>
        </p:spPr>
        <p:txBody>
          <a:bodyPr wrap="square" rtlCol="0">
            <a:spAutoFit/>
          </a:bodyPr>
          <a:lstStyle/>
          <a:p>
            <a:pPr algn="just" fontAlgn="base"/>
            <a:r>
              <a:rPr lang="en-GB" sz="2968" b="1" dirty="0">
                <a:solidFill>
                  <a:srgbClr val="834AAD"/>
                </a:solidFill>
                <a:latin typeface="Aptos Black"/>
                <a:ea typeface="+mn-ea"/>
                <a:cs typeface="+mn-cs"/>
              </a:rPr>
              <a:t>WORKFORCE OVERVIEW</a:t>
            </a:r>
            <a:endParaRPr lang="en-GB" sz="2968" b="1" dirty="0">
              <a:solidFill>
                <a:srgbClr val="FF0000"/>
              </a:solidFill>
              <a:latin typeface="Aptos Black"/>
              <a:ea typeface="+mn-ea"/>
              <a:cs typeface="+mn-cs"/>
            </a:endParaRPr>
          </a:p>
        </p:txBody>
      </p:sp>
      <p:sp>
        <p:nvSpPr>
          <p:cNvPr id="7" name="Rectangle 1">
            <a:extLst>
              <a:ext uri="{FF2B5EF4-FFF2-40B4-BE49-F238E27FC236}">
                <a16:creationId xmlns:a16="http://schemas.microsoft.com/office/drawing/2014/main" id="{04F70F65-3F60-43B7-10A1-194FE7FDCDB7}"/>
              </a:ext>
            </a:extLst>
          </p:cNvPr>
          <p:cNvSpPr>
            <a:spLocks noChangeArrowheads="1"/>
          </p:cNvSpPr>
          <p:nvPr/>
        </p:nvSpPr>
        <p:spPr bwMode="auto">
          <a:xfrm>
            <a:off x="12195827" y="2118097"/>
            <a:ext cx="201099" cy="40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9545" tIns="49774" rIns="99545" bIns="49774" numCol="1" anchor="ctr" anchorCtr="0" compatLnSpc="1">
            <a:prstTxWarp prst="textNoShape">
              <a:avLst/>
            </a:prstTxWarp>
            <a:spAutoFit/>
          </a:bodyPr>
          <a:lstStyle/>
          <a:p>
            <a:pPr defTabSz="497743"/>
            <a:endParaRPr lang="en-GB" sz="1961">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117F7D0-E600-B6E9-9970-7A012EB4A139}"/>
              </a:ext>
            </a:extLst>
          </p:cNvPr>
          <p:cNvGraphicFramePr>
            <a:graphicFrameLocks noGrp="1"/>
          </p:cNvGraphicFramePr>
          <p:nvPr/>
        </p:nvGraphicFramePr>
        <p:xfrm>
          <a:off x="8675671" y="2957807"/>
          <a:ext cx="8970960" cy="1617392"/>
        </p:xfrm>
        <a:graphic>
          <a:graphicData uri="http://schemas.openxmlformats.org/drawingml/2006/table">
            <a:tbl>
              <a:tblPr firstRow="1" bandRow="1">
                <a:tableStyleId>{5C22544A-7EE6-4342-B048-85BDC9FD1C3A}</a:tableStyleId>
              </a:tblPr>
              <a:tblGrid>
                <a:gridCol w="4723009">
                  <a:extLst>
                    <a:ext uri="{9D8B030D-6E8A-4147-A177-3AD203B41FA5}">
                      <a16:colId xmlns:a16="http://schemas.microsoft.com/office/drawing/2014/main" val="2033698406"/>
                    </a:ext>
                  </a:extLst>
                </a:gridCol>
                <a:gridCol w="4247951">
                  <a:extLst>
                    <a:ext uri="{9D8B030D-6E8A-4147-A177-3AD203B41FA5}">
                      <a16:colId xmlns:a16="http://schemas.microsoft.com/office/drawing/2014/main" val="2088640319"/>
                    </a:ext>
                  </a:extLst>
                </a:gridCol>
              </a:tblGrid>
              <a:tr h="404345">
                <a:tc>
                  <a:txBody>
                    <a:bodyPr/>
                    <a:lstStyle/>
                    <a:p>
                      <a:r>
                        <a:rPr lang="en-GB" sz="2000"/>
                        <a:t>Performance Outcomes</a:t>
                      </a:r>
                    </a:p>
                  </a:txBody>
                  <a:tcPr marL="99545" marR="99545" marT="49774" marB="49774">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a:t>Confidence assessment</a:t>
                      </a:r>
                    </a:p>
                  </a:txBody>
                  <a:tcPr marL="99545" marR="99545" marT="49774" marB="49774">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404345">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2000" kern="1200">
                          <a:solidFill>
                            <a:schemeClr val="dk1"/>
                          </a:solidFill>
                          <a:effectLst/>
                          <a:latin typeface="+mn-lt"/>
                          <a:ea typeface="+mn-ea"/>
                          <a:cs typeface="+mn-cs"/>
                        </a:rPr>
                        <a:t>% sickness absence rate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2000" i="1">
                        <a:solidFill>
                          <a:srgbClr val="FF0000"/>
                        </a:solidFill>
                        <a:latin typeface="+mn-lt"/>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404345">
                <a:tc>
                  <a:txBody>
                    <a:bodyPr/>
                    <a:lstStyle/>
                    <a:p>
                      <a:r>
                        <a:rPr lang="en-GB" sz="2000">
                          <a:latin typeface="+mn-lt"/>
                        </a:rPr>
                        <a:t>Turnover rate</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2000" i="1">
                        <a:solidFill>
                          <a:srgbClr val="FF0000"/>
                        </a:solidFill>
                        <a:latin typeface="+mn-lt"/>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8575859"/>
                  </a:ext>
                </a:extLst>
              </a:tr>
              <a:tr h="404345">
                <a:tc>
                  <a:txBody>
                    <a:bodyPr/>
                    <a:lstStyle/>
                    <a:p>
                      <a:r>
                        <a:rPr lang="en-GB" sz="2000">
                          <a:latin typeface="+mn-lt"/>
                        </a:rPr>
                        <a:t>Agency spend</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2000" i="1">
                        <a:solidFill>
                          <a:srgbClr val="FF0000"/>
                        </a:solidFill>
                        <a:latin typeface="+mn-lt"/>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988448878"/>
                  </a:ext>
                </a:extLst>
              </a:tr>
            </a:tbl>
          </a:graphicData>
        </a:graphic>
      </p:graphicFrame>
      <p:graphicFrame>
        <p:nvGraphicFramePr>
          <p:cNvPr id="11" name="Table 10">
            <a:extLst>
              <a:ext uri="{FF2B5EF4-FFF2-40B4-BE49-F238E27FC236}">
                <a16:creationId xmlns:a16="http://schemas.microsoft.com/office/drawing/2014/main" id="{E9BB9F23-0900-AD7A-9844-622CE8897C40}"/>
              </a:ext>
            </a:extLst>
          </p:cNvPr>
          <p:cNvGraphicFramePr>
            <a:graphicFrameLocks noGrp="1"/>
          </p:cNvGraphicFramePr>
          <p:nvPr/>
        </p:nvGraphicFramePr>
        <p:xfrm>
          <a:off x="2477153" y="1738570"/>
          <a:ext cx="5909764" cy="8099272"/>
        </p:xfrm>
        <a:graphic>
          <a:graphicData uri="http://schemas.openxmlformats.org/drawingml/2006/table">
            <a:tbl>
              <a:tblPr firstRow="1" bandRow="1">
                <a:tableStyleId>{5C22544A-7EE6-4342-B048-85BDC9FD1C3A}</a:tableStyleId>
              </a:tblPr>
              <a:tblGrid>
                <a:gridCol w="593662">
                  <a:extLst>
                    <a:ext uri="{9D8B030D-6E8A-4147-A177-3AD203B41FA5}">
                      <a16:colId xmlns:a16="http://schemas.microsoft.com/office/drawing/2014/main" val="247549203"/>
                    </a:ext>
                  </a:extLst>
                </a:gridCol>
                <a:gridCol w="5316102">
                  <a:extLst>
                    <a:ext uri="{9D8B030D-6E8A-4147-A177-3AD203B41FA5}">
                      <a16:colId xmlns:a16="http://schemas.microsoft.com/office/drawing/2014/main" val="2033698406"/>
                    </a:ext>
                  </a:extLst>
                </a:gridCol>
              </a:tblGrid>
              <a:tr h="404345">
                <a:tc gridSpan="2">
                  <a:txBody>
                    <a:bodyPr/>
                    <a:lstStyle/>
                    <a:p>
                      <a:r>
                        <a:rPr lang="en-GB" sz="2000"/>
                        <a:t>Key Schemes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a:solidFill>
                            <a:srgbClr val="000000"/>
                          </a:solidFill>
                          <a:effectLst/>
                          <a:latin typeface="Aptos" panose="020B0004020202020204" pitchFamily="34" charset="0"/>
                        </a:rPr>
                        <a:t>CIP_26</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i="0" u="none" strike="noStrike">
                          <a:solidFill>
                            <a:srgbClr val="000000"/>
                          </a:solidFill>
                          <a:effectLst/>
                          <a:latin typeface="Aptos" panose="020B0004020202020204" pitchFamily="34" charset="0"/>
                        </a:rPr>
                        <a:t>Turnover Management Controls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800" b="0" i="0" u="none" strike="noStrike">
                          <a:solidFill>
                            <a:srgbClr val="000000"/>
                          </a:solidFill>
                          <a:effectLst/>
                          <a:latin typeface="Aptos" panose="020B0004020202020204" pitchFamily="34" charset="0"/>
                        </a:rPr>
                        <a:t>CIP_25</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A&amp;C Fixed Term Contracts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noProof="0">
                          <a:solidFill>
                            <a:schemeClr val="tx1"/>
                          </a:solidFill>
                          <a:latin typeface="+mn-lt"/>
                        </a:rPr>
                        <a:t>CIP_24</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i="0" u="none" strike="noStrike">
                          <a:solidFill>
                            <a:srgbClr val="000000"/>
                          </a:solidFill>
                          <a:effectLst/>
                          <a:latin typeface="Aptos" panose="020B0004020202020204" pitchFamily="34" charset="0"/>
                        </a:rPr>
                        <a:t>A&amp;C Reduction In Variable Pay</a:t>
                      </a:r>
                      <a:endParaRPr lang="en-GB" sz="2000" b="1" i="0" u="none" strike="noStrike" noProof="0">
                        <a:solidFill>
                          <a:schemeClr val="tx1"/>
                        </a:solidFill>
                        <a:latin typeface="+mn-lt"/>
                      </a:endParaRP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9342364"/>
                  </a:ext>
                </a:extLst>
              </a:tr>
              <a:tr h="709141">
                <a:tc>
                  <a:txBody>
                    <a:bodyPr/>
                    <a:lstStyle/>
                    <a:p>
                      <a:pPr marL="0" marR="0" lvl="0" indent="-13680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a:solidFill>
                            <a:srgbClr val="000000"/>
                          </a:solidFill>
                          <a:effectLst/>
                          <a:latin typeface="Aptos" panose="020B0004020202020204" pitchFamily="34" charset="0"/>
                        </a:rPr>
                        <a:t>CIP_21</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Medical Workforce Job Planning Principles (Reducing SPAs)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19912323"/>
                  </a:ext>
                </a:extLst>
              </a:tr>
              <a:tr h="709141">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CIP_19</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1" i="0" u="none" strike="noStrike">
                          <a:solidFill>
                            <a:srgbClr val="000000"/>
                          </a:solidFill>
                          <a:effectLst/>
                          <a:latin typeface="Aptos" panose="020B0004020202020204" pitchFamily="34" charset="0"/>
                        </a:rPr>
                        <a:t>Maximise Substantive Medical Capacity (DCC) and Rostering</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00370393"/>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CIP_20</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Medical Cease Above Vacancy 26-27</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987599"/>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CIP_18</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Medical Targeted Recruitment</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10278074"/>
                  </a:ext>
                </a:extLst>
              </a:tr>
              <a:tr h="709141">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CIP_22</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Reducing unavailability of Medical workforce</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1384349"/>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CIP_16</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HCSW reduction in variable pay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63541074"/>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CIP_14</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HCSW Vacancy Substantiation</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65376712"/>
                  </a:ext>
                </a:extLst>
              </a:tr>
              <a:tr h="404345">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CIP_15</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Nursing &amp; Midwifery Workforce Programme</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89178698"/>
                  </a:ext>
                </a:extLst>
              </a:tr>
              <a:tr h="709141">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kern="1200">
                          <a:solidFill>
                            <a:schemeClr val="tx1"/>
                          </a:solidFill>
                          <a:latin typeface="+mn-lt"/>
                          <a:ea typeface="+mn-ea"/>
                          <a:cs typeface="+mn-cs"/>
                        </a:rPr>
                        <a:t>CIP_17</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1" i="0" u="none" strike="noStrike">
                          <a:solidFill>
                            <a:srgbClr val="000000"/>
                          </a:solidFill>
                          <a:effectLst/>
                          <a:latin typeface="Aptos" panose="020B0004020202020204" pitchFamily="34" charset="0"/>
                        </a:rPr>
                        <a:t>Home First </a:t>
                      </a:r>
                      <a:r>
                        <a:rPr lang="en-GB" sz="2000" b="0" i="0" u="none" strike="noStrike">
                          <a:solidFill>
                            <a:srgbClr val="000000"/>
                          </a:solidFill>
                          <a:effectLst/>
                          <a:latin typeface="Aptos" panose="020B0004020202020204" pitchFamily="34" charset="0"/>
                        </a:rPr>
                        <a:t>– Review </a:t>
                      </a:r>
                      <a:r>
                        <a:rPr lang="en-GB" sz="2000" b="0" i="0" u="none" strike="noStrike" err="1">
                          <a:solidFill>
                            <a:srgbClr val="000000"/>
                          </a:solidFill>
                          <a:effectLst/>
                          <a:latin typeface="Aptos" panose="020B0004020202020204" pitchFamily="34" charset="0"/>
                        </a:rPr>
                        <a:t>Bonymaen</a:t>
                      </a:r>
                      <a:r>
                        <a:rPr lang="en-GB" sz="2000" b="0" i="0" u="none" strike="noStrike">
                          <a:solidFill>
                            <a:srgbClr val="000000"/>
                          </a:solidFill>
                          <a:effectLst/>
                          <a:latin typeface="Aptos" panose="020B0004020202020204" pitchFamily="34" charset="0"/>
                        </a:rPr>
                        <a:t> Beds/ Nursing workforce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89979585"/>
                  </a:ext>
                </a:extLst>
              </a:tr>
              <a:tr h="1623533">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1" u="none" strike="noStrike">
                          <a:solidFill>
                            <a:srgbClr val="000000"/>
                          </a:solidFill>
                          <a:effectLst/>
                          <a:latin typeface="Aptos" panose="020B0004020202020204" pitchFamily="34" charset="0"/>
                        </a:rPr>
                        <a:t>TBC</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AEEFB"/>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2000" b="0" i="1" u="none" strike="noStrike">
                          <a:solidFill>
                            <a:srgbClr val="000000"/>
                          </a:solidFill>
                          <a:effectLst/>
                          <a:latin typeface="Aptos" panose="020B0004020202020204" pitchFamily="34" charset="0"/>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1" u="none" strike="noStrike">
                          <a:solidFill>
                            <a:srgbClr val="000000"/>
                          </a:solidFill>
                          <a:effectLst/>
                          <a:latin typeface="Aptos" panose="020B0004020202020204" pitchFamily="34" charset="0"/>
                        </a:rPr>
                        <a:t>AHP Workforce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1" u="none" strike="noStrike">
                          <a:solidFill>
                            <a:srgbClr val="000000"/>
                          </a:solidFill>
                          <a:effectLst/>
                          <a:latin typeface="Aptos" panose="020B0004020202020204" pitchFamily="34" charset="0"/>
                        </a:rPr>
                        <a:t>Estates and Facilities Workforce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0" i="1" u="none" strike="noStrike">
                          <a:solidFill>
                            <a:srgbClr val="000000"/>
                          </a:solidFill>
                          <a:effectLst/>
                          <a:latin typeface="Aptos" panose="020B0004020202020204" pitchFamily="34" charset="0"/>
                        </a:rPr>
                        <a:t>Maximisation of digital ways of working e.g. Microsoft 365, co-pilot</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03376524"/>
                  </a:ext>
                </a:extLst>
              </a:tr>
            </a:tbl>
          </a:graphicData>
        </a:graphic>
      </p:graphicFrame>
      <p:graphicFrame>
        <p:nvGraphicFramePr>
          <p:cNvPr id="2" name="Table 1">
            <a:extLst>
              <a:ext uri="{FF2B5EF4-FFF2-40B4-BE49-F238E27FC236}">
                <a16:creationId xmlns:a16="http://schemas.microsoft.com/office/drawing/2014/main" id="{55562A65-0114-813E-81BA-6417B39610AE}"/>
              </a:ext>
            </a:extLst>
          </p:cNvPr>
          <p:cNvGraphicFramePr>
            <a:graphicFrameLocks noGrp="1"/>
          </p:cNvGraphicFramePr>
          <p:nvPr/>
        </p:nvGraphicFramePr>
        <p:xfrm>
          <a:off x="8657575" y="4588943"/>
          <a:ext cx="8970959" cy="6123755"/>
        </p:xfrm>
        <a:graphic>
          <a:graphicData uri="http://schemas.openxmlformats.org/drawingml/2006/table">
            <a:tbl>
              <a:tblPr firstRow="1" bandRow="1">
                <a:tableStyleId>{5C22544A-7EE6-4342-B048-85BDC9FD1C3A}</a:tableStyleId>
              </a:tblPr>
              <a:tblGrid>
                <a:gridCol w="3163265">
                  <a:extLst>
                    <a:ext uri="{9D8B030D-6E8A-4147-A177-3AD203B41FA5}">
                      <a16:colId xmlns:a16="http://schemas.microsoft.com/office/drawing/2014/main" val="2033698406"/>
                    </a:ext>
                  </a:extLst>
                </a:gridCol>
                <a:gridCol w="5807694">
                  <a:extLst>
                    <a:ext uri="{9D8B030D-6E8A-4147-A177-3AD203B41FA5}">
                      <a16:colId xmlns:a16="http://schemas.microsoft.com/office/drawing/2014/main" val="2088640319"/>
                    </a:ext>
                  </a:extLst>
                </a:gridCol>
              </a:tblGrid>
              <a:tr h="404345">
                <a:tc>
                  <a:txBody>
                    <a:bodyPr/>
                    <a:lstStyle/>
                    <a:p>
                      <a:pPr algn="ctr"/>
                      <a:r>
                        <a:rPr lang="en-GB" sz="2000" b="1">
                          <a:solidFill>
                            <a:schemeClr val="bg1"/>
                          </a:solidFill>
                          <a:latin typeface="+mn-lt"/>
                        </a:rPr>
                        <a:t>Risks </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2000" i="0">
                          <a:solidFill>
                            <a:schemeClr val="bg1"/>
                          </a:solidFill>
                          <a:latin typeface="+mn-lt"/>
                        </a:rPr>
                        <a:t>Mitigations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02328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b="0" i="0" u="none" strike="noStrike">
                          <a:solidFill>
                            <a:srgbClr val="000000"/>
                          </a:solidFill>
                          <a:effectLst/>
                          <a:latin typeface="+mn-lt"/>
                        </a:rPr>
                        <a:t>Workforce resistance to establishment and model of care changes </a:t>
                      </a:r>
                      <a:endParaRPr lang="en-GB" sz="2000" b="0" i="0" u="none" strike="noStrike" kern="100" noProof="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a:lnSpc>
                          <a:spcPct val="115000"/>
                        </a:lnSpc>
                        <a:spcAft>
                          <a:spcPts val="800"/>
                        </a:spcAft>
                        <a:buFont typeface="Arial" panose="020B0604020202020204" pitchFamily="34" charset="0"/>
                        <a:buChar char="•"/>
                      </a:pPr>
                      <a:r>
                        <a:rPr lang="en-GB" sz="2000" b="0" i="0" u="none" strike="noStrike">
                          <a:solidFill>
                            <a:srgbClr val="000000"/>
                          </a:solidFill>
                          <a:effectLst/>
                          <a:latin typeface="+mn-lt"/>
                        </a:rPr>
                        <a:t>Exception process in place. Vacancies and variable pay reviewed by professional workforce boards </a:t>
                      </a: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109322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b="0" i="0" u="none" strike="noStrike">
                          <a:solidFill>
                            <a:srgbClr val="000000"/>
                          </a:solidFill>
                          <a:effectLst/>
                          <a:latin typeface="+mn-lt"/>
                        </a:rPr>
                        <a:t>Insufficient operational capacity to deliver programme </a:t>
                      </a:r>
                      <a:endParaRPr lang="en-GB" sz="2000" b="0" i="0" u="none" strike="noStrike" kern="100" noProof="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2000" b="0" i="0" u="none" strike="noStrike" kern="1200">
                          <a:solidFill>
                            <a:srgbClr val="000000"/>
                          </a:solidFill>
                          <a:effectLst/>
                          <a:latin typeface="+mn-lt"/>
                          <a:ea typeface="+mn-ea"/>
                          <a:cs typeface="+mn-cs"/>
                        </a:rPr>
                        <a:t>Delivery unit established to provide targeted support for priority areas</a:t>
                      </a:r>
                    </a:p>
                  </a:txBody>
                  <a:tcPr marL="150790" marR="150790" marT="75396" marB="7539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89259975"/>
                  </a:ext>
                </a:extLst>
              </a:tr>
              <a:tr h="1795946">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b="0" i="0" u="none" strike="noStrike">
                          <a:solidFill>
                            <a:srgbClr val="000000"/>
                          </a:solidFill>
                          <a:effectLst/>
                          <a:latin typeface="+mn-lt"/>
                        </a:rPr>
                        <a:t>Unforeseen surges in demand</a:t>
                      </a:r>
                      <a:endParaRPr lang="en-GB" sz="2000" b="0" i="0" u="none" strike="noStrike" kern="100" noProof="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2000" b="0" i="0" u="none" strike="noStrike" kern="1200">
                          <a:solidFill>
                            <a:srgbClr val="000000"/>
                          </a:solidFill>
                          <a:effectLst/>
                          <a:latin typeface="+mn-lt"/>
                          <a:ea typeface="+mn-ea"/>
                          <a:cs typeface="+mn-cs"/>
                        </a:rPr>
                        <a:t>Build flexible workforce models for temporary scaling; broaden skill mix and cross‑cover; prioritise stabilisation in high‑demand areas; implement contingency plans to limit premium‑rate staffing</a:t>
                      </a:r>
                    </a:p>
                  </a:txBody>
                  <a:tcPr marL="150790" marR="150790" marT="75396" marB="7539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07367875"/>
                  </a:ext>
                </a:extLst>
              </a:tr>
              <a:tr h="1795946">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2000" b="0" i="0" u="none" strike="noStrike">
                          <a:solidFill>
                            <a:srgbClr val="000000"/>
                          </a:solidFill>
                          <a:effectLst/>
                          <a:latin typeface="+mn-lt"/>
                        </a:rPr>
                        <a:t>Persistent national workforce shortages </a:t>
                      </a:r>
                      <a:endParaRPr lang="en-GB" sz="2000" b="0" i="0" u="none" strike="noStrike" kern="100" noProof="0">
                        <a:solidFill>
                          <a:schemeClr val="tx1"/>
                        </a:solidFill>
                        <a:effectLst/>
                        <a:latin typeface="+mn-lt"/>
                        <a:ea typeface="Aptos" panose="020B0004020202020204" pitchFamily="34" charset="0"/>
                        <a:cs typeface="Times New Roman"/>
                      </a:endParaRPr>
                    </a:p>
                  </a:txBody>
                  <a:tcPr marL="74659" marR="74659"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2000" b="0" i="0" u="none" strike="noStrike" kern="1200">
                          <a:solidFill>
                            <a:srgbClr val="000000"/>
                          </a:solidFill>
                          <a:effectLst/>
                          <a:latin typeface="+mn-lt"/>
                          <a:ea typeface="+mn-ea"/>
                          <a:cs typeface="+mn-cs"/>
                        </a:rPr>
                        <a:t>Run targeted recruitment for hard‑to‑fill roles; strengthen links with training bodies; use alternative workforce models (e.g., SAS doctors, ANPs); develop local talent pipelines and grow‑your‑own schemes.</a:t>
                      </a:r>
                    </a:p>
                  </a:txBody>
                  <a:tcPr marL="150790" marR="150790" marT="75396" marB="7539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07735431"/>
                  </a:ext>
                </a:extLst>
              </a:tr>
            </a:tbl>
          </a:graphicData>
        </a:graphic>
      </p:graphicFrame>
      <p:graphicFrame>
        <p:nvGraphicFramePr>
          <p:cNvPr id="8" name="Table 7">
            <a:extLst>
              <a:ext uri="{FF2B5EF4-FFF2-40B4-BE49-F238E27FC236}">
                <a16:creationId xmlns:a16="http://schemas.microsoft.com/office/drawing/2014/main" id="{78187D8A-7708-59DF-DCE8-52817CB3347D}"/>
              </a:ext>
            </a:extLst>
          </p:cNvPr>
          <p:cNvGraphicFramePr>
            <a:graphicFrameLocks noGrp="1"/>
          </p:cNvGraphicFramePr>
          <p:nvPr/>
        </p:nvGraphicFramePr>
        <p:xfrm>
          <a:off x="8693768" y="1744339"/>
          <a:ext cx="8934768" cy="1159440"/>
        </p:xfrm>
        <a:graphic>
          <a:graphicData uri="http://schemas.openxmlformats.org/drawingml/2006/table">
            <a:tbl>
              <a:tblPr firstRow="1" bandRow="1">
                <a:tableStyleId>{5C22544A-7EE6-4342-B048-85BDC9FD1C3A}</a:tableStyleId>
              </a:tblPr>
              <a:tblGrid>
                <a:gridCol w="2518751">
                  <a:extLst>
                    <a:ext uri="{9D8B030D-6E8A-4147-A177-3AD203B41FA5}">
                      <a16:colId xmlns:a16="http://schemas.microsoft.com/office/drawing/2014/main" val="497689596"/>
                    </a:ext>
                  </a:extLst>
                </a:gridCol>
                <a:gridCol w="2130186">
                  <a:extLst>
                    <a:ext uri="{9D8B030D-6E8A-4147-A177-3AD203B41FA5}">
                      <a16:colId xmlns:a16="http://schemas.microsoft.com/office/drawing/2014/main" val="2871244918"/>
                    </a:ext>
                  </a:extLst>
                </a:gridCol>
                <a:gridCol w="4285831">
                  <a:extLst>
                    <a:ext uri="{9D8B030D-6E8A-4147-A177-3AD203B41FA5}">
                      <a16:colId xmlns:a16="http://schemas.microsoft.com/office/drawing/2014/main" val="3933898783"/>
                    </a:ext>
                  </a:extLst>
                </a:gridCol>
              </a:tblGrid>
              <a:tr h="427316">
                <a:tc>
                  <a:txBody>
                    <a:bodyPr/>
                    <a:lstStyle/>
                    <a:p>
                      <a:r>
                        <a:rPr lang="en-GB" sz="2000" b="1">
                          <a:solidFill>
                            <a:schemeClr val="bg1"/>
                          </a:solidFill>
                        </a:rPr>
                        <a:t>Finance Impact</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b="1">
                          <a:solidFill>
                            <a:schemeClr val="bg1"/>
                          </a:solidFill>
                        </a:rPr>
                        <a:t>FYE savings</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2000" i="0">
                          <a:solidFill>
                            <a:schemeClr val="tx1"/>
                          </a:solidFill>
                        </a:rPr>
                        <a:t>£28.87M</a:t>
                      </a:r>
                    </a:p>
                  </a:txBody>
                  <a:tcPr marL="99545" marR="99545" marT="49774" marB="49774"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433303347"/>
                  </a:ext>
                </a:extLst>
              </a:tr>
              <a:tr h="732113">
                <a:tc gridSpan="3">
                  <a:txBody>
                    <a:bodyPr/>
                    <a:lstStyle/>
                    <a:p>
                      <a:pPr marL="0" marR="0" lvl="0" indent="0" algn="l" rtl="0" eaLnBrk="1" fontAlgn="auto" latinLnBrk="0" hangingPunct="1">
                        <a:lnSpc>
                          <a:spcPct val="100000"/>
                        </a:lnSpc>
                        <a:spcBef>
                          <a:spcPts val="0"/>
                        </a:spcBef>
                        <a:spcAft>
                          <a:spcPts val="0"/>
                        </a:spcAft>
                        <a:buClrTx/>
                        <a:buSzTx/>
                        <a:buFontTx/>
                        <a:buNone/>
                      </a:pPr>
                      <a:r>
                        <a:rPr lang="en-GB" sz="2000" kern="100" noProof="0">
                          <a:solidFill>
                            <a:srgbClr val="000000"/>
                          </a:solidFill>
                          <a:effectLst/>
                          <a:latin typeface="+mn-lt"/>
                          <a:cs typeface="Times New Roman"/>
                        </a:rPr>
                        <a:t>Significant WTE reduction (550 </a:t>
                      </a:r>
                      <a:r>
                        <a:rPr lang="en-GB" sz="2000" kern="100" noProof="0" err="1">
                          <a:solidFill>
                            <a:srgbClr val="000000"/>
                          </a:solidFill>
                          <a:effectLst/>
                          <a:latin typeface="+mn-lt"/>
                          <a:cs typeface="Times New Roman"/>
                        </a:rPr>
                        <a:t>wte</a:t>
                      </a:r>
                      <a:r>
                        <a:rPr lang="en-GB" sz="2000" kern="100" noProof="0">
                          <a:solidFill>
                            <a:srgbClr val="000000"/>
                          </a:solidFill>
                          <a:effectLst/>
                          <a:latin typeface="+mn-lt"/>
                          <a:cs typeface="Times New Roman"/>
                        </a:rPr>
                        <a:t> substantive and 250wte variable staff)  equating to 5%</a:t>
                      </a:r>
                    </a:p>
                  </a:txBody>
                  <a:tcPr marL="122516" marR="122516" marT="61260" marB="6126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tc hMerge="1">
                  <a:txBody>
                    <a:bodyPr/>
                    <a:lstStyle/>
                    <a:p>
                      <a:endParaRPr lang="en-GB" sz="1050" b="1">
                        <a:solidFill>
                          <a:schemeClr val="bg1"/>
                        </a:solidFill>
                      </a:endParaRPr>
                    </a:p>
                  </a:txBody>
                  <a:tcPr marL="74295" marR="74295" marT="37148" marB="37148"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4079643731"/>
                  </a:ext>
                </a:extLst>
              </a:tr>
            </a:tbl>
          </a:graphicData>
        </a:graphic>
      </p:graphicFrame>
      <p:sp>
        <p:nvSpPr>
          <p:cNvPr id="5" name="TextBox 4">
            <a:extLst>
              <a:ext uri="{FF2B5EF4-FFF2-40B4-BE49-F238E27FC236}">
                <a16:creationId xmlns:a16="http://schemas.microsoft.com/office/drawing/2014/main" id="{B0191FD4-511F-50F3-0EDF-F1B79335E360}"/>
              </a:ext>
            </a:extLst>
          </p:cNvPr>
          <p:cNvSpPr txBox="1"/>
          <p:nvPr/>
        </p:nvSpPr>
        <p:spPr>
          <a:xfrm>
            <a:off x="2453132" y="1012428"/>
            <a:ext cx="15457741" cy="733534"/>
          </a:xfrm>
          <a:prstGeom prst="rect">
            <a:avLst/>
          </a:prstGeom>
          <a:noFill/>
        </p:spPr>
        <p:txBody>
          <a:bodyPr wrap="square">
            <a:spAutoFit/>
          </a:bodyPr>
          <a:lstStyle/>
          <a:p>
            <a:pPr defTabSz="753980" fontAlgn="t">
              <a:lnSpc>
                <a:spcPts val="2474"/>
              </a:lnSpc>
            </a:pPr>
            <a:r>
              <a:rPr lang="en-GB" sz="1979">
                <a:solidFill>
                  <a:prstClr val="black"/>
                </a:solidFill>
                <a:latin typeface="Aptos" panose="02110004020202020204"/>
              </a:rPr>
              <a:t>Our workforce plan will build a stable, skilled and efficient workforce by strengthening recruitment, improving productivity, and developing flexible, sustainable staffing models that support safe, high‑quality care.</a:t>
            </a:r>
          </a:p>
        </p:txBody>
      </p:sp>
      <p:sp>
        <p:nvSpPr>
          <p:cNvPr id="6" name="Slide Number Placeholder 3">
            <a:extLst>
              <a:ext uri="{FF2B5EF4-FFF2-40B4-BE49-F238E27FC236}">
                <a16:creationId xmlns:a16="http://schemas.microsoft.com/office/drawing/2014/main" id="{ACA13DE5-6421-9AA6-35C4-3114C01C821E}"/>
              </a:ext>
            </a:extLst>
          </p:cNvPr>
          <p:cNvSpPr>
            <a:spLocks noGrp="1"/>
          </p:cNvSpPr>
          <p:nvPr>
            <p:ph type="sldNum" sz="quarter" idx="12"/>
          </p:nvPr>
        </p:nvSpPr>
        <p:spPr>
          <a:xfrm>
            <a:off x="8610601" y="635635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594"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3980"/>
            <a:fld id="{1B571774-39BD-4D3C-8315-35C0B43D4F9A}" type="slidenum">
              <a:rPr lang="en-GB" smtClean="0"/>
              <a:pPr defTabSz="753980"/>
              <a:t>94</a:t>
            </a:fld>
            <a:endParaRPr lang="en-GB" sz="1484">
              <a:solidFill>
                <a:prstClr val="black">
                  <a:tint val="82000"/>
                </a:prstClr>
              </a:solidFill>
              <a:latin typeface="Aptos" panose="02110004020202020204"/>
            </a:endParaRPr>
          </a:p>
        </p:txBody>
      </p:sp>
    </p:spTree>
    <p:extLst>
      <p:ext uri="{BB962C8B-B14F-4D97-AF65-F5344CB8AC3E}">
        <p14:creationId xmlns:p14="http://schemas.microsoft.com/office/powerpoint/2010/main" val="8262681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B8E9A-A33C-967E-8565-66873CF12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60B48-E749-BA15-233D-80892DF59F17}"/>
              </a:ext>
            </a:extLst>
          </p:cNvPr>
          <p:cNvSpPr>
            <a:spLocks noGrp="1"/>
          </p:cNvSpPr>
          <p:nvPr>
            <p:ph type="title"/>
          </p:nvPr>
        </p:nvSpPr>
        <p:spPr>
          <a:xfrm>
            <a:off x="642226" y="244523"/>
            <a:ext cx="19240758" cy="1371588"/>
          </a:xfrm>
        </p:spPr>
        <p:txBody>
          <a:bodyPr/>
          <a:lstStyle/>
          <a:p>
            <a:r>
              <a:rPr lang="en-US" sz="4001" b="1" dirty="0">
                <a:latin typeface="Aptos" panose="020B0004020202020204" pitchFamily="34" charset="0"/>
              </a:rPr>
              <a:t>Workforce System Summary</a:t>
            </a:r>
            <a:endParaRPr lang="en-US" sz="2399" dirty="0">
              <a:solidFill>
                <a:srgbClr val="FF0000"/>
              </a:solidFill>
            </a:endParaRPr>
          </a:p>
        </p:txBody>
      </p:sp>
      <p:graphicFrame>
        <p:nvGraphicFramePr>
          <p:cNvPr id="5" name="Table 4">
            <a:extLst>
              <a:ext uri="{FF2B5EF4-FFF2-40B4-BE49-F238E27FC236}">
                <a16:creationId xmlns:a16="http://schemas.microsoft.com/office/drawing/2014/main" id="{0B18F711-1C49-DCCA-8E7C-9AE8A378321D}"/>
              </a:ext>
            </a:extLst>
          </p:cNvPr>
          <p:cNvGraphicFramePr>
            <a:graphicFrameLocks noGrp="1"/>
          </p:cNvGraphicFramePr>
          <p:nvPr/>
        </p:nvGraphicFramePr>
        <p:xfrm>
          <a:off x="604548" y="788062"/>
          <a:ext cx="19278432" cy="8336823"/>
        </p:xfrm>
        <a:graphic>
          <a:graphicData uri="http://schemas.openxmlformats.org/drawingml/2006/table">
            <a:tbl>
              <a:tblPr firstRow="1" bandRow="1">
                <a:tableStyleId>{5C22544A-7EE6-4342-B048-85BDC9FD1C3A}</a:tableStyleId>
              </a:tblPr>
              <a:tblGrid>
                <a:gridCol w="2142048">
                  <a:extLst>
                    <a:ext uri="{9D8B030D-6E8A-4147-A177-3AD203B41FA5}">
                      <a16:colId xmlns:a16="http://schemas.microsoft.com/office/drawing/2014/main" val="4283670494"/>
                    </a:ext>
                  </a:extLst>
                </a:gridCol>
                <a:gridCol w="2142048">
                  <a:extLst>
                    <a:ext uri="{9D8B030D-6E8A-4147-A177-3AD203B41FA5}">
                      <a16:colId xmlns:a16="http://schemas.microsoft.com/office/drawing/2014/main" val="339261431"/>
                    </a:ext>
                  </a:extLst>
                </a:gridCol>
                <a:gridCol w="1071024">
                  <a:extLst>
                    <a:ext uri="{9D8B030D-6E8A-4147-A177-3AD203B41FA5}">
                      <a16:colId xmlns:a16="http://schemas.microsoft.com/office/drawing/2014/main" val="386881484"/>
                    </a:ext>
                  </a:extLst>
                </a:gridCol>
                <a:gridCol w="1071024">
                  <a:extLst>
                    <a:ext uri="{9D8B030D-6E8A-4147-A177-3AD203B41FA5}">
                      <a16:colId xmlns:a16="http://schemas.microsoft.com/office/drawing/2014/main" val="1357839674"/>
                    </a:ext>
                  </a:extLst>
                </a:gridCol>
                <a:gridCol w="2142048">
                  <a:extLst>
                    <a:ext uri="{9D8B030D-6E8A-4147-A177-3AD203B41FA5}">
                      <a16:colId xmlns:a16="http://schemas.microsoft.com/office/drawing/2014/main" val="3825102136"/>
                    </a:ext>
                  </a:extLst>
                </a:gridCol>
                <a:gridCol w="1071024">
                  <a:extLst>
                    <a:ext uri="{9D8B030D-6E8A-4147-A177-3AD203B41FA5}">
                      <a16:colId xmlns:a16="http://schemas.microsoft.com/office/drawing/2014/main" val="2460053345"/>
                    </a:ext>
                  </a:extLst>
                </a:gridCol>
                <a:gridCol w="1071024">
                  <a:extLst>
                    <a:ext uri="{9D8B030D-6E8A-4147-A177-3AD203B41FA5}">
                      <a16:colId xmlns:a16="http://schemas.microsoft.com/office/drawing/2014/main" val="4245158353"/>
                    </a:ext>
                  </a:extLst>
                </a:gridCol>
                <a:gridCol w="2142048">
                  <a:extLst>
                    <a:ext uri="{9D8B030D-6E8A-4147-A177-3AD203B41FA5}">
                      <a16:colId xmlns:a16="http://schemas.microsoft.com/office/drawing/2014/main" val="2135391812"/>
                    </a:ext>
                  </a:extLst>
                </a:gridCol>
                <a:gridCol w="1071024">
                  <a:extLst>
                    <a:ext uri="{9D8B030D-6E8A-4147-A177-3AD203B41FA5}">
                      <a16:colId xmlns:a16="http://schemas.microsoft.com/office/drawing/2014/main" val="2836737731"/>
                    </a:ext>
                  </a:extLst>
                </a:gridCol>
                <a:gridCol w="1071024">
                  <a:extLst>
                    <a:ext uri="{9D8B030D-6E8A-4147-A177-3AD203B41FA5}">
                      <a16:colId xmlns:a16="http://schemas.microsoft.com/office/drawing/2014/main" val="4144113925"/>
                    </a:ext>
                  </a:extLst>
                </a:gridCol>
                <a:gridCol w="2142048">
                  <a:extLst>
                    <a:ext uri="{9D8B030D-6E8A-4147-A177-3AD203B41FA5}">
                      <a16:colId xmlns:a16="http://schemas.microsoft.com/office/drawing/2014/main" val="104577429"/>
                    </a:ext>
                  </a:extLst>
                </a:gridCol>
                <a:gridCol w="1071024">
                  <a:extLst>
                    <a:ext uri="{9D8B030D-6E8A-4147-A177-3AD203B41FA5}">
                      <a16:colId xmlns:a16="http://schemas.microsoft.com/office/drawing/2014/main" val="471328728"/>
                    </a:ext>
                  </a:extLst>
                </a:gridCol>
                <a:gridCol w="1071024">
                  <a:extLst>
                    <a:ext uri="{9D8B030D-6E8A-4147-A177-3AD203B41FA5}">
                      <a16:colId xmlns:a16="http://schemas.microsoft.com/office/drawing/2014/main" val="1782931727"/>
                    </a:ext>
                  </a:extLst>
                </a:gridCol>
              </a:tblGrid>
              <a:tr h="292493">
                <a:tc rowSpan="2">
                  <a:txBody>
                    <a:bodyPr/>
                    <a:lstStyle/>
                    <a:p>
                      <a:pPr algn="ctr"/>
                      <a:r>
                        <a:rPr lang="en-GB" sz="1600" dirty="0">
                          <a:latin typeface="Aptos" panose="020B0004020202020204" pitchFamily="34" charset="0"/>
                          <a:cs typeface="Arial" panose="020B0604020202020204" pitchFamily="34" charset="0"/>
                        </a:rPr>
                        <a:t>RAG</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rowSpan="2">
                  <a:txBody>
                    <a:bodyPr/>
                    <a:lstStyle/>
                    <a:p>
                      <a:pPr algn="ctr"/>
                      <a:r>
                        <a:rPr lang="en-GB" sz="1600" dirty="0">
                          <a:latin typeface="Aptos" panose="020B0004020202020204" pitchFamily="34" charset="0"/>
                          <a:cs typeface="Arial" panose="020B0604020202020204" pitchFamily="34" charset="0"/>
                        </a:rPr>
                        <a:t>Green</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rowSpan="2">
                  <a:txBody>
                    <a:bodyPr/>
                    <a:lstStyle/>
                    <a:p>
                      <a:pPr algn="ctr"/>
                      <a:r>
                        <a:rPr lang="en-GB" sz="1600" dirty="0">
                          <a:latin typeface="Aptos" panose="020B0004020202020204" pitchFamily="34" charset="0"/>
                          <a:cs typeface="Arial" panose="020B0604020202020204" pitchFamily="34" charset="0"/>
                        </a:rPr>
                        <a:t>Amber</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rowSpan="2">
                  <a:txBody>
                    <a:bodyPr/>
                    <a:lstStyle/>
                    <a:p>
                      <a:pPr algn="ctr"/>
                      <a:r>
                        <a:rPr lang="en-GB" sz="1600" dirty="0">
                          <a:latin typeface="Aptos" panose="020B0004020202020204" pitchFamily="34" charset="0"/>
                          <a:cs typeface="Arial" panose="020B0604020202020204" pitchFamily="34" charset="0"/>
                        </a:rPr>
                        <a:t>Red</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1300" dirty="0">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rowSpan="2">
                  <a:txBody>
                    <a:bodyPr/>
                    <a:lstStyle/>
                    <a:p>
                      <a:pPr algn="ctr"/>
                      <a:r>
                        <a:rPr lang="en-GB" sz="1300" dirty="0">
                          <a:latin typeface="Aptos" panose="020B0004020202020204" pitchFamily="34" charset="0"/>
                          <a:cs typeface="Arial" panose="020B0604020202020204" pitchFamily="34" charset="0"/>
                        </a:rPr>
                        <a:t>Total</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Outcomes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1300" dirty="0">
                          <a:solidFill>
                            <a:srgbClr val="002060"/>
                          </a:solidFill>
                          <a:latin typeface="Aptos" panose="020B0004020202020204" pitchFamily="34" charset="0"/>
                          <a:cs typeface="Arial" panose="020B0604020202020204" pitchFamily="34" charset="0"/>
                        </a:rPr>
                        <a:t>Milestones</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353811"/>
                  </a:ext>
                </a:extLst>
              </a:tr>
              <a:tr h="568944">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6</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a:txBody>
                    <a:bodyPr/>
                    <a:lstStyle/>
                    <a:p>
                      <a:pPr algn="ctr"/>
                      <a:r>
                        <a:rPr lang="en-GB" sz="2600" dirty="0">
                          <a:latin typeface="Aptos" panose="020B0004020202020204" pitchFamily="34" charset="0"/>
                          <a:cs typeface="Arial" panose="020B0604020202020204" pitchFamily="34" charset="0"/>
                        </a:rPr>
                        <a:t>6</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BC62"/>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3</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a:r>
                        <a:rPr lang="en-GB" sz="2600" dirty="0">
                          <a:latin typeface="Aptos" panose="020B0004020202020204" pitchFamily="34" charset="0"/>
                          <a:cs typeface="Arial" panose="020B0604020202020204" pitchFamily="34" charset="0"/>
                        </a:rPr>
                        <a:t>2</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vMerge="1">
                  <a:txBody>
                    <a:bodyPr/>
                    <a:lstStyle/>
                    <a:p>
                      <a:pPr algn="ctr"/>
                      <a:endParaRPr lang="en-GB" sz="10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2600" dirty="0">
                          <a:latin typeface="Aptos" panose="020B0004020202020204" pitchFamily="34" charset="0"/>
                          <a:cs typeface="Arial" panose="020B0604020202020204" pitchFamily="34" charset="0"/>
                        </a:rPr>
                        <a:t>1</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a:txBody>
                    <a:bodyPr/>
                    <a:lstStyle/>
                    <a:p>
                      <a:pPr algn="ctr"/>
                      <a:r>
                        <a:rPr lang="en-GB" sz="2600" dirty="0">
                          <a:latin typeface="Aptos" panose="020B0004020202020204" pitchFamily="34" charset="0"/>
                          <a:cs typeface="Arial" panose="020B0604020202020204" pitchFamily="34" charset="0"/>
                        </a:rPr>
                        <a:t>2</a:t>
                      </a:r>
                    </a:p>
                  </a:txBody>
                  <a:tcPr marT="45719" marB="45719" anchor="ctr">
                    <a:lnL w="63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E3636"/>
                    </a:solidFill>
                  </a:tcPr>
                </a:tc>
                <a:tc vMerge="1">
                  <a:txBody>
                    <a:bodyPr/>
                    <a:lstStyle/>
                    <a:p>
                      <a:pPr algn="ctr"/>
                      <a:endParaRPr lang="en-GB" sz="800" dirty="0">
                        <a:latin typeface="Aptos" panose="020B0004020202020204" pitchFamily="34" charset="0"/>
                        <a:cs typeface="Arial" panose="020B0604020202020204" pitchFamily="34" charset="0"/>
                      </a:endParaRPr>
                    </a:p>
                  </a:txBody>
                  <a:tcPr marL="55449" marR="55449" marT="27724" marB="2772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F355E"/>
                    </a:solidFill>
                  </a:tcPr>
                </a:tc>
                <a:tc>
                  <a:txBody>
                    <a:bodyPr/>
                    <a:lstStyle/>
                    <a:p>
                      <a:pPr algn="ctr"/>
                      <a:r>
                        <a:rPr lang="en-GB" sz="3100" dirty="0">
                          <a:latin typeface="Aptos" panose="020B0004020202020204" pitchFamily="34" charset="0"/>
                          <a:cs typeface="Arial" panose="020B0604020202020204" pitchFamily="34" charset="0"/>
                        </a:rPr>
                        <a:t>11</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GB" sz="3100" dirty="0">
                          <a:latin typeface="Aptos" panose="020B0004020202020204" pitchFamily="34" charset="0"/>
                          <a:cs typeface="Arial" panose="020B0604020202020204" pitchFamily="34" charset="0"/>
                        </a:rPr>
                        <a:t>11</a:t>
                      </a:r>
                    </a:p>
                  </a:txBody>
                  <a:tcPr marT="45719" marB="45719"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967838"/>
                  </a:ext>
                </a:extLst>
              </a:tr>
              <a:tr h="370537">
                <a:tc gridSpan="6">
                  <a:txBody>
                    <a:bodyPr/>
                    <a:lstStyle/>
                    <a:p>
                      <a:r>
                        <a:rPr lang="en-GB" sz="1800" b="1" dirty="0">
                          <a:solidFill>
                            <a:schemeClr val="bg1"/>
                          </a:solidFill>
                          <a:latin typeface="Aptos" panose="020B0004020202020204" pitchFamily="34" charset="0"/>
                          <a:cs typeface="Arial" panose="020B0604020202020204" pitchFamily="34" charset="0"/>
                        </a:rPr>
                        <a:t>Achievements</a:t>
                      </a:r>
                      <a:r>
                        <a:rPr lang="en-GB" sz="1800" dirty="0">
                          <a:solidFill>
                            <a:schemeClr val="bg1"/>
                          </a:solidFill>
                          <a:latin typeface="Aptos" panose="020B0004020202020204" pitchFamily="34" charset="0"/>
                          <a:cs typeface="Arial" panose="020B0604020202020204" pitchFamily="34" charset="0"/>
                        </a:rPr>
                        <a:t> </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gridSpan="7">
                  <a:txBody>
                    <a:bodyPr/>
                    <a:lstStyle/>
                    <a:p>
                      <a:r>
                        <a:rPr lang="en-GB" sz="1800" b="1" dirty="0">
                          <a:solidFill>
                            <a:schemeClr val="bg1"/>
                          </a:solidFill>
                          <a:latin typeface="Aptos" panose="020B0004020202020204" pitchFamily="34" charset="0"/>
                          <a:cs typeface="Arial" panose="020B0604020202020204" pitchFamily="34" charset="0"/>
                        </a:rPr>
                        <a:t>Challenges</a:t>
                      </a: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D550"/>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712372930"/>
                  </a:ext>
                </a:extLst>
              </a:tr>
              <a:tr h="7104849">
                <a:tc gridSpan="6">
                  <a:txBody>
                    <a:bodyPr/>
                    <a:lstStyle/>
                    <a:p>
                      <a:pPr marL="171450" marR="0" lvl="0" indent="-171450" algn="l" defTabSz="554492" rtl="0" eaLnBrk="1" fontAlgn="auto" latinLnBrk="0" hangingPunct="1">
                        <a:lnSpc>
                          <a:spcPct val="88000"/>
                        </a:lnSpc>
                        <a:spcBef>
                          <a:spcPts val="0"/>
                        </a:spcBef>
                        <a:spcAft>
                          <a:spcPts val="1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Delivery grip strengthened: 11 of the 16 admin and clerical turnover PIDs received, workforce-finance tracker agreed and FTC analysis submitted for validation.</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554492" rtl="0" eaLnBrk="1" fontAlgn="auto" latinLnBrk="0" hangingPunct="1">
                        <a:lnSpc>
                          <a:spcPct val="88000"/>
                        </a:lnSpc>
                        <a:spcBef>
                          <a:spcPts val="0"/>
                        </a:spcBef>
                        <a:spcAft>
                          <a:spcPts val="1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Staff reduction is ahead of May target/trajectory (1.0% vs 0.6% target); 6 of the 8 staff groups met or exceeded current target.</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554492" rtl="0" eaLnBrk="1" fontAlgn="auto" latinLnBrk="0" hangingPunct="1">
                        <a:lnSpc>
                          <a:spcPct val="88000"/>
                        </a:lnSpc>
                        <a:spcBef>
                          <a:spcPts val="0"/>
                        </a:spcBef>
                        <a:spcAft>
                          <a:spcPts val="1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Admin &amp; Clerical, Allied Health Professions, Healthcare Scientists and Estates show the strongest early WTE reductions</a:t>
                      </a:r>
                    </a:p>
                    <a:p>
                      <a:pPr marL="171450" marR="0" lvl="0" indent="-171450" algn="l" defTabSz="554492" rtl="0" eaLnBrk="1" fontAlgn="auto" latinLnBrk="0" hangingPunct="1">
                        <a:lnSpc>
                          <a:spcPct val="88000"/>
                        </a:lnSpc>
                        <a:spcBef>
                          <a:spcPts val="0"/>
                        </a:spcBef>
                        <a:spcAft>
                          <a:spcPts val="1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Variable pay reductions are emerging in several groups.</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554492" rtl="0" eaLnBrk="1" fontAlgn="auto" latinLnBrk="0" hangingPunct="1">
                        <a:lnSpc>
                          <a:spcPct val="88000"/>
                        </a:lnSpc>
                        <a:spcBef>
                          <a:spcPts val="0"/>
                        </a:spcBef>
                        <a:spcAft>
                          <a:spcPts val="1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Nursing transformation has live pilots with training progressing and staff engagement despite operational pressures.</a:t>
                      </a:r>
                    </a:p>
                    <a:p>
                      <a:pPr marL="0" marR="0" lvl="0" indent="0" algn="l" defTabSz="554492" rtl="0" eaLnBrk="1" fontAlgn="auto" latinLnBrk="0" hangingPunct="1">
                        <a:lnSpc>
                          <a:spcPct val="88000"/>
                        </a:lnSpc>
                        <a:spcBef>
                          <a:spcPts val="0"/>
                        </a:spcBef>
                        <a:spcAft>
                          <a:spcPts val="1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mn-lt"/>
                        <a:ea typeface="+mn-ea"/>
                        <a:cs typeface="Arial"/>
                      </a:endParaRP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FF0000"/>
                        </a:solidFill>
                        <a:effectLst/>
                        <a:uLnTx/>
                        <a:uFillTx/>
                        <a:latin typeface="+mn-lt"/>
                        <a:ea typeface="+mn-ea"/>
                        <a:cs typeface="Arial" panose="020B0604020202020204" pitchFamily="34" charset="0"/>
                      </a:endParaRP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FF0000"/>
                        </a:solidFill>
                        <a:effectLst/>
                        <a:uLnTx/>
                        <a:uFillTx/>
                        <a:latin typeface="+mn-lt"/>
                        <a:ea typeface="+mn-ea"/>
                        <a:cs typeface="Arial" panose="020B0604020202020204" pitchFamily="34" charset="0"/>
                      </a:endParaRPr>
                    </a:p>
                    <a:p>
                      <a:pPr marL="457200" marR="0" lvl="0" indent="-45720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FF0000"/>
                        </a:solidFill>
                        <a:effectLst/>
                        <a:uLnTx/>
                        <a:uFillTx/>
                        <a:latin typeface="+mn-lt"/>
                        <a:ea typeface="+mn-ea"/>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gridSpan="7">
                  <a:txBody>
                    <a:bodyPr/>
                    <a:lstStyle/>
                    <a:p>
                      <a:pPr marL="285750" marR="0" lvl="0" indent="-285750" algn="l" defTabSz="554492" rtl="0" eaLnBrk="1" fontAlgn="auto" latinLnBrk="0" hangingPunct="1">
                        <a:lnSpc>
                          <a:spcPct val="88000"/>
                        </a:lnSpc>
                        <a:spcBef>
                          <a:spcPts val="0"/>
                        </a:spcBef>
                        <a:spcAft>
                          <a:spcPts val="10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Workforce CIP RAG is fragile: 0 green, 2 amber and 5 red across the seven workforce schemes.</a:t>
                      </a:r>
                    </a:p>
                    <a:p>
                      <a:pPr marL="285750" marR="0" lvl="0" indent="-285750" algn="l" defTabSz="554492" rtl="0" eaLnBrk="1" fontAlgn="auto" latinLnBrk="0" hangingPunct="1">
                        <a:lnSpc>
                          <a:spcPct val="88000"/>
                        </a:lnSpc>
                        <a:spcBef>
                          <a:spcPts val="0"/>
                        </a:spcBef>
                        <a:spcAft>
                          <a:spcPts val="10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Financial validation/</a:t>
                      </a:r>
                      <a:r>
                        <a:rPr kumimoji="0" lang="en-US" sz="2000" b="0" i="0" u="none" strike="noStrike" kern="1200" cap="none" spc="0" normalizeH="0" baseline="0" noProof="0" dirty="0" err="1">
                          <a:ln>
                            <a:noFill/>
                          </a:ln>
                          <a:solidFill>
                            <a:srgbClr val="000000"/>
                          </a:solidFill>
                          <a:effectLst/>
                          <a:uLnTx/>
                          <a:uFillTx/>
                          <a:latin typeface="+mn-lt"/>
                          <a:ea typeface="+mn-ea"/>
                          <a:cs typeface="Arial"/>
                        </a:rPr>
                        <a:t>cashability</a:t>
                      </a:r>
                      <a:r>
                        <a:rPr kumimoji="0" lang="en-US" sz="2000" b="0" i="0" u="none" strike="noStrike" kern="1200" cap="none" spc="0" normalizeH="0" baseline="0" noProof="0" dirty="0">
                          <a:ln>
                            <a:noFill/>
                          </a:ln>
                          <a:solidFill>
                            <a:srgbClr val="000000"/>
                          </a:solidFill>
                          <a:effectLst/>
                          <a:uLnTx/>
                          <a:uFillTx/>
                          <a:latin typeface="+mn-lt"/>
                          <a:ea typeface="+mn-ea"/>
                          <a:cs typeface="Arial"/>
                        </a:rPr>
                        <a:t> remains incomplete. Some staff groups remain off trajectory or need strengthened plans, particularly Medical &amp; Dental</a:t>
                      </a:r>
                    </a:p>
                    <a:p>
                      <a:pPr marL="285750" marR="0" lvl="0" indent="-285750" algn="l" defTabSz="554492" rtl="0" eaLnBrk="1" fontAlgn="auto" latinLnBrk="0" hangingPunct="1">
                        <a:lnSpc>
                          <a:spcPct val="88000"/>
                        </a:lnSpc>
                        <a:spcBef>
                          <a:spcPts val="0"/>
                        </a:spcBef>
                        <a:spcAft>
                          <a:spcPts val="10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Reliance on natural wastage will become harder; </a:t>
                      </a: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285750" marR="0" lvl="0" indent="-285750" algn="l" defTabSz="554492" rtl="0" eaLnBrk="1" fontAlgn="auto" latinLnBrk="0" hangingPunct="1">
                        <a:lnSpc>
                          <a:spcPct val="88000"/>
                        </a:lnSpc>
                        <a:spcBef>
                          <a:spcPts val="0"/>
                        </a:spcBef>
                        <a:spcAft>
                          <a:spcPts val="10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n-lt"/>
                          <a:ea typeface="+mn-ea"/>
                          <a:cs typeface="Arial"/>
                        </a:rPr>
                        <a:t>Q2 needs stronger vacancy management</a:t>
                      </a:r>
                    </a:p>
                    <a:p>
                      <a:endParaRPr lang="en-GB" sz="2000" dirty="0">
                        <a:latin typeface="+mn-lt"/>
                        <a:cs typeface="Arial" panose="020B0604020202020204" pitchFamily="34" charset="0"/>
                      </a:endParaRPr>
                    </a:p>
                  </a:txBody>
                  <a:tcPr marT="45719" marB="4571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tc hMerge="1">
                  <a:txBody>
                    <a:bodyPr/>
                    <a:lstStyle/>
                    <a:p>
                      <a:endParaRPr lang="en-GB"/>
                    </a:p>
                  </a:txBody>
                  <a:tcPr/>
                </a:tc>
                <a:tc hMerge="1">
                  <a:txBody>
                    <a:bodyPr/>
                    <a:lstStyle/>
                    <a:p>
                      <a:endParaRPr lang="en-GB"/>
                    </a:p>
                  </a:txBody>
                  <a:tcPr>
                    <a:lnL w="635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77280285"/>
                  </a:ext>
                </a:extLst>
              </a:tr>
            </a:tbl>
          </a:graphicData>
        </a:graphic>
      </p:graphicFrame>
    </p:spTree>
    <p:extLst>
      <p:ext uri="{BB962C8B-B14F-4D97-AF65-F5344CB8AC3E}">
        <p14:creationId xmlns:p14="http://schemas.microsoft.com/office/powerpoint/2010/main" val="40781566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EBD5A-8731-2CE2-3772-CBC76D5C5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891778-2CD1-3F77-C1DD-56CECAA5A768}"/>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Workforce Reporting</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92CADD77-B0C8-DC94-F62E-A4FED03165F3}"/>
              </a:ext>
            </a:extLst>
          </p:cNvPr>
          <p:cNvGraphicFramePr>
            <a:graphicFrameLocks noGrp="1"/>
          </p:cNvGraphicFramePr>
          <p:nvPr>
            <p:ph idx="1"/>
          </p:nvPr>
        </p:nvGraphicFramePr>
        <p:xfrm>
          <a:off x="225322" y="912611"/>
          <a:ext cx="19581033" cy="7968101"/>
        </p:xfrm>
        <a:graphic>
          <a:graphicData uri="http://schemas.openxmlformats.org/drawingml/2006/table">
            <a:tbl>
              <a:tblPr/>
              <a:tblGrid>
                <a:gridCol w="378804">
                  <a:extLst>
                    <a:ext uri="{9D8B030D-6E8A-4147-A177-3AD203B41FA5}">
                      <a16:colId xmlns:a16="http://schemas.microsoft.com/office/drawing/2014/main" val="414012851"/>
                    </a:ext>
                  </a:extLst>
                </a:gridCol>
                <a:gridCol w="2819376">
                  <a:extLst>
                    <a:ext uri="{9D8B030D-6E8A-4147-A177-3AD203B41FA5}">
                      <a16:colId xmlns:a16="http://schemas.microsoft.com/office/drawing/2014/main" val="2003408553"/>
                    </a:ext>
                  </a:extLst>
                </a:gridCol>
                <a:gridCol w="3886165">
                  <a:extLst>
                    <a:ext uri="{9D8B030D-6E8A-4147-A177-3AD203B41FA5}">
                      <a16:colId xmlns:a16="http://schemas.microsoft.com/office/drawing/2014/main" val="383004437"/>
                    </a:ext>
                  </a:extLst>
                </a:gridCol>
                <a:gridCol w="838193">
                  <a:extLst>
                    <a:ext uri="{9D8B030D-6E8A-4147-A177-3AD203B41FA5}">
                      <a16:colId xmlns:a16="http://schemas.microsoft.com/office/drawing/2014/main" val="1526595776"/>
                    </a:ext>
                  </a:extLst>
                </a:gridCol>
                <a:gridCol w="3118012">
                  <a:extLst>
                    <a:ext uri="{9D8B030D-6E8A-4147-A177-3AD203B41FA5}">
                      <a16:colId xmlns:a16="http://schemas.microsoft.com/office/drawing/2014/main" val="1593234012"/>
                    </a:ext>
                  </a:extLst>
                </a:gridCol>
                <a:gridCol w="1262036">
                  <a:extLst>
                    <a:ext uri="{9D8B030D-6E8A-4147-A177-3AD203B41FA5}">
                      <a16:colId xmlns:a16="http://schemas.microsoft.com/office/drawing/2014/main" val="671458212"/>
                    </a:ext>
                  </a:extLst>
                </a:gridCol>
                <a:gridCol w="1577545">
                  <a:extLst>
                    <a:ext uri="{9D8B030D-6E8A-4147-A177-3AD203B41FA5}">
                      <a16:colId xmlns:a16="http://schemas.microsoft.com/office/drawing/2014/main" val="499467720"/>
                    </a:ext>
                  </a:extLst>
                </a:gridCol>
                <a:gridCol w="1340915">
                  <a:extLst>
                    <a:ext uri="{9D8B030D-6E8A-4147-A177-3AD203B41FA5}">
                      <a16:colId xmlns:a16="http://schemas.microsoft.com/office/drawing/2014/main" val="685346739"/>
                    </a:ext>
                  </a:extLst>
                </a:gridCol>
                <a:gridCol w="1453329">
                  <a:extLst>
                    <a:ext uri="{9D8B030D-6E8A-4147-A177-3AD203B41FA5}">
                      <a16:colId xmlns:a16="http://schemas.microsoft.com/office/drawing/2014/main" val="2230593573"/>
                    </a:ext>
                  </a:extLst>
                </a:gridCol>
                <a:gridCol w="1453329">
                  <a:extLst>
                    <a:ext uri="{9D8B030D-6E8A-4147-A177-3AD203B41FA5}">
                      <a16:colId xmlns:a16="http://schemas.microsoft.com/office/drawing/2014/main" val="503944953"/>
                    </a:ext>
                  </a:extLst>
                </a:gridCol>
                <a:gridCol w="1453329">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a:solidFill>
                            <a:srgbClr val="FFFFFF"/>
                          </a:solidFill>
                          <a:effectLst/>
                          <a:latin typeface="+mn-lt"/>
                        </a:rPr>
                      </a:b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a:solidFill>
                            <a:srgbClr val="FFFFFF"/>
                          </a:solidFill>
                          <a:effectLst/>
                          <a:latin typeface="+mn-lt"/>
                        </a:rPr>
                      </a:br>
                      <a:endParaRPr lang="en-GB" sz="1600" b="1" i="0" u="none" strike="noStrike">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tx1"/>
                          </a:solidFill>
                          <a:effectLst/>
                          <a:highlight>
                            <a:srgbClr val="FFFF00"/>
                          </a:highlight>
                          <a:latin typeface="+mn-lt"/>
                        </a:rPr>
                        <a:t>Outcomes</a:t>
                      </a:r>
                    </a:p>
                    <a:p>
                      <a:pPr algn="ctr" rtl="0" fontAlgn="ctr">
                        <a:buNone/>
                      </a:pPr>
                      <a:r>
                        <a:rPr lang="en-GB" sz="1600" b="1" i="0" u="none" strike="noStrike">
                          <a:solidFill>
                            <a:schemeClr val="tx1"/>
                          </a:solidFill>
                          <a:effectLst/>
                          <a:highlight>
                            <a:srgbClr val="FFFF00"/>
                          </a:highlight>
                          <a:latin typeface="+mn-lt"/>
                        </a:rPr>
                        <a:t>Q1 Reporting </a:t>
                      </a:r>
                    </a:p>
                    <a:p>
                      <a:pPr algn="ctr" rtl="0" fontAlgn="ctr">
                        <a:buNone/>
                      </a:pPr>
                      <a:r>
                        <a:rPr lang="en-GB" sz="1600" b="1" i="0" u="none" strike="noStrike">
                          <a:solidFill>
                            <a:schemeClr val="tx1"/>
                          </a:solidFill>
                          <a:effectLst/>
                          <a:highlight>
                            <a:srgbClr val="FFFF00"/>
                          </a:highligh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30338">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rgbClr val="FFFFFF"/>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chemeClr val="tx1"/>
                          </a:solidFill>
                          <a:effectLst/>
                          <a:highlight>
                            <a:srgbClr val="FFFF00"/>
                          </a:highlight>
                          <a:latin typeface="+mn-lt"/>
                        </a:rPr>
                        <a:t>Milestones Q1 Reporting</a:t>
                      </a:r>
                    </a:p>
                    <a:p>
                      <a:pPr algn="ctr" rtl="0" fontAlgn="t">
                        <a:buNone/>
                      </a:pPr>
                      <a:r>
                        <a:rPr lang="en-GB" sz="1600" b="1" i="0" u="none" strike="noStrike">
                          <a:solidFill>
                            <a:schemeClr val="tx1"/>
                          </a:solidFill>
                          <a:effectLst/>
                          <a:highlight>
                            <a:srgbClr val="FFFF00"/>
                          </a:highligh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2513189">
                <a:tc rowSpan="3">
                  <a:txBody>
                    <a:bodyPr/>
                    <a:lstStyle/>
                    <a:p>
                      <a:pPr algn="ctr" rtl="0" fontAlgn="ctr">
                        <a:buNone/>
                      </a:pPr>
                      <a:r>
                        <a:rPr lang="en-GB" sz="1600" b="0" i="1" u="none" strike="noStrike">
                          <a:solidFill>
                            <a:srgbClr val="000000"/>
                          </a:solidFill>
                          <a:effectLst/>
                          <a:latin typeface="Aptos" panose="020B0004020202020204" pitchFamily="34" charset="0"/>
                        </a:rPr>
                        <a:t>RECOVERY AND SUSTAINABILITY</a:t>
                      </a:r>
                    </a:p>
                  </a:txBody>
                  <a:tcPr marL="6351" marR="6351" marT="6351"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i="0" u="none" strike="sngStrike">
                          <a:solidFill>
                            <a:srgbClr val="000000"/>
                          </a:solidFill>
                          <a:effectLst/>
                          <a:latin typeface="Aptos" panose="020B0004020202020204" pitchFamily="34" charset="0"/>
                        </a:rPr>
                        <a:t>Turnover Management Controls – </a:t>
                      </a:r>
                      <a:r>
                        <a:rPr lang="en-GB" sz="1600" b="0" i="0" u="none" strike="noStrike">
                          <a:solidFill>
                            <a:srgbClr val="FF0000"/>
                          </a:solidFill>
                          <a:effectLst/>
                          <a:latin typeface="Aptos" panose="020B0004020202020204" pitchFamily="34" charset="0"/>
                        </a:rPr>
                        <a:t>Amended to </a:t>
                      </a:r>
                      <a:r>
                        <a:rPr lang="en-GB" sz="1600" b="1" i="0" u="none" strike="noStrike">
                          <a:solidFill>
                            <a:schemeClr val="tx1"/>
                          </a:solidFill>
                          <a:effectLst/>
                          <a:latin typeface="Aptos" panose="020B0004020202020204" pitchFamily="34" charset="0"/>
                        </a:rPr>
                        <a:t>A&amp;C 5% Turnover management </a:t>
                      </a:r>
                    </a:p>
                  </a:txBody>
                  <a:tcPr marL="99545" marR="99545" marT="49774" marB="49774"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171450" indent="-171450" algn="l" fontAlgn="ctr">
                        <a:buFont typeface="Arial" panose="020B0604020202020204" pitchFamily="34" charset="0"/>
                        <a:buChar char="•"/>
                      </a:pPr>
                      <a:r>
                        <a:rPr lang="en-GB" sz="1600" b="0" i="0" u="none" strike="noStrike">
                          <a:solidFill>
                            <a:schemeClr val="tx1"/>
                          </a:solidFill>
                          <a:effectLst/>
                          <a:latin typeface="+mn-lt"/>
                        </a:rPr>
                        <a:t>Exec Leads identified for  each Service Group and Corporate area . PIDs in place to describe how they will meet their 5% savings target​</a:t>
                      </a:r>
                    </a:p>
                    <a:p>
                      <a:pPr marL="171450" indent="-171450" algn="l" fontAlgn="ctr">
                        <a:buFont typeface="Arial" panose="020B0604020202020204" pitchFamily="34" charset="0"/>
                        <a:buChar char="•"/>
                      </a:pPr>
                      <a:r>
                        <a:rPr lang="en-GB" sz="1600" b="0" i="0" u="none" strike="noStrike">
                          <a:solidFill>
                            <a:schemeClr val="tx1"/>
                          </a:solidFill>
                          <a:effectLst/>
                          <a:latin typeface="+mn-lt"/>
                        </a:rPr>
                        <a:t>​Financial assumptions through further analysis of turnover by staff group / band​</a:t>
                      </a:r>
                    </a:p>
                    <a:p>
                      <a:pPr marL="171450" indent="-171450" algn="l" fontAlgn="ctr">
                        <a:buFont typeface="Arial" panose="020B0604020202020204" pitchFamily="34" charset="0"/>
                        <a:buChar char="•"/>
                      </a:pPr>
                      <a:r>
                        <a:rPr lang="en-GB" sz="1600" b="0" i="0" u="none" strike="noStrike">
                          <a:solidFill>
                            <a:schemeClr val="tx1"/>
                          </a:solidFill>
                          <a:effectLst/>
                          <a:latin typeface="+mn-lt"/>
                        </a:rPr>
                        <a:t>Workforce to support implementation and transaction of agreed headcount reductions (from Q2 onwards)​</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31/05/26 (Q1)</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 01/07/26(Q1) ​</a:t>
                      </a:r>
                      <a:endParaRPr lang="en-GB" sz="3000"/>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defTabSz="554492">
                        <a:lnSpc>
                          <a:spcPct val="100000"/>
                        </a:lnSpc>
                        <a:spcBef>
                          <a:spcPts val="0"/>
                        </a:spcBef>
                        <a:spcAft>
                          <a:spcPts val="0"/>
                        </a:spcAft>
                        <a:buClrTx/>
                        <a:buSzTx/>
                        <a:buFontTx/>
                        <a:buNone/>
                        <a:tabLst/>
                        <a:defRPr/>
                      </a:pPr>
                      <a:r>
                        <a:rPr lang="en-GB" sz="1600" b="0" i="0" u="none" strike="noStrike">
                          <a:solidFill>
                            <a:schemeClr val="tx1"/>
                          </a:solidFill>
                          <a:effectLst/>
                          <a:latin typeface="+mn-lt"/>
                        </a:rPr>
                        <a:t>01/04/27(Q4)</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600" b="0" i="0" u="none" strike="noStrike">
                          <a:solidFill>
                            <a:schemeClr val="tx1"/>
                          </a:solidFill>
                          <a:effectLst/>
                          <a:latin typeface="+mn-lt"/>
                        </a:rPr>
                        <a:t>All PIDs are submitted in full</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lvl="0" indent="0" algn="l">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Financial assumptions are refined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lvl="0" indent="0" algn="l">
                        <a:buFont typeface="Arial" panose="020B0604020202020204" pitchFamily="34" charset="0"/>
                        <a:buNone/>
                      </a:pPr>
                      <a:r>
                        <a:rPr lang="en-GB" sz="1600" b="0" i="0" u="none" strike="noStrike">
                          <a:solidFill>
                            <a:schemeClr val="tx1"/>
                          </a:solidFill>
                          <a:effectLst/>
                          <a:latin typeface="+mn-lt"/>
                        </a:rPr>
                        <a:t>Agreed headcount reductions supported</a:t>
                      </a:r>
                      <a:endParaRPr lang="en-GB" sz="3000"/>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ctr">
                        <a:buFont typeface="Arial" panose="020B0604020202020204" pitchFamily="34" charset="0"/>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0" indent="0" algn="l" fontAlgn="ctr">
                        <a:buFont typeface="Arial" panose="020B0604020202020204" pitchFamily="34" charset="0"/>
                        <a:buNone/>
                      </a:pPr>
                      <a:r>
                        <a:rPr lang="en-GB" sz="1600" b="0" i="0" u="none" strike="noStrike">
                          <a:solidFill>
                            <a:schemeClr val="tx1"/>
                          </a:solidFill>
                          <a:effectLst/>
                          <a:latin typeface="+mn-lt"/>
                        </a:rPr>
                        <a:t>​</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0865280"/>
                  </a:ext>
                </a:extLst>
              </a:tr>
              <a:tr h="2513189">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panose="020B0004020202020204" pitchFamily="34" charset="0"/>
                        </a:rPr>
                        <a:t>A&amp;C Fixed Term Contracts</a:t>
                      </a:r>
                    </a:p>
                  </a:txBody>
                  <a:tcPr marL="99545" marR="99545" marT="49774" marB="49774"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ctr">
                        <a:buFont typeface="Arial" panose="020B0604020202020204" pitchFamily="34" charset="0"/>
                        <a:buChar char="•"/>
                      </a:pPr>
                      <a:r>
                        <a:rPr lang="en-GB" sz="1600" b="0" i="0" u="none" strike="noStrike">
                          <a:solidFill>
                            <a:schemeClr val="tx1"/>
                          </a:solidFill>
                          <a:effectLst/>
                          <a:latin typeface="+mn-lt"/>
                        </a:rPr>
                        <a:t>Track FTCs and associated savings, and provide monthly updates​</a:t>
                      </a:r>
                    </a:p>
                    <a:p>
                      <a:pPr marL="285750" indent="-285750" algn="l" fontAlgn="ctr">
                        <a:buFont typeface="Arial" panose="020B0604020202020204" pitchFamily="34" charset="0"/>
                        <a:buChar char="•"/>
                      </a:pPr>
                      <a:r>
                        <a:rPr lang="en-GB" sz="1600" b="0" i="0" u="none" strike="noStrike">
                          <a:solidFill>
                            <a:schemeClr val="tx1"/>
                          </a:solidFill>
                          <a:effectLst/>
                          <a:latin typeface="+mn-lt"/>
                        </a:rPr>
                        <a:t>Complete risk assessments for all A&amp;C FTC due to end within the next six months.​</a:t>
                      </a:r>
                    </a:p>
                    <a:p>
                      <a:pPr marL="285750" indent="-285750" algn="l" fontAlgn="ctr">
                        <a:buFont typeface="Arial" panose="020B0604020202020204" pitchFamily="34" charset="0"/>
                        <a:buChar char="•"/>
                      </a:pPr>
                      <a:r>
                        <a:rPr lang="en-GB" sz="1600" b="0" i="0" u="none" strike="noStrike">
                          <a:solidFill>
                            <a:schemeClr val="tx1"/>
                          </a:solidFill>
                          <a:effectLst/>
                          <a:latin typeface="+mn-lt"/>
                        </a:rPr>
                        <a:t>Terminate FTCs during the April–September period where risk assessments have been completed and early termination has been approved. ​</a:t>
                      </a:r>
                      <a:endParaRPr lang="en-GB" sz="1600" b="1"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r>
                        <a:rPr lang="en-GB" sz="1600" b="0" i="0" u="none" strike="noStrike">
                          <a:solidFill>
                            <a:schemeClr val="tx1"/>
                          </a:solidFill>
                          <a:effectLst/>
                          <a:latin typeface="+mn-lt"/>
                        </a:rPr>
                        <a:t>31/03/27​ (Q1)</a:t>
                      </a:r>
                    </a:p>
                    <a:p>
                      <a:pPr algn="ctr" fontAlgn="ctr">
                        <a:buNone/>
                      </a:pPr>
                      <a:r>
                        <a:rPr lang="en-GB" sz="1600" b="0" i="0" u="none" strike="noStrike">
                          <a:solidFill>
                            <a:schemeClr val="tx1"/>
                          </a:solidFill>
                          <a:effectLst/>
                          <a:latin typeface="+mn-lt"/>
                        </a:rPr>
                        <a:t>1/06/26​ (Q1)</a:t>
                      </a:r>
                    </a:p>
                    <a:p>
                      <a:pPr algn="ctr" fontAlgn="ctr">
                        <a:buNone/>
                      </a:pPr>
                      <a:endParaRPr lang="en-GB" sz="1600" b="0" i="0" u="none" strike="noStrike">
                        <a:solidFill>
                          <a:schemeClr val="tx1"/>
                        </a:solidFill>
                        <a:effectLst/>
                        <a:latin typeface="+mn-lt"/>
                      </a:endParaRPr>
                    </a:p>
                    <a:p>
                      <a:pPr algn="ctr" fontAlgn="ctr">
                        <a:buNone/>
                      </a:pPr>
                      <a:r>
                        <a:rPr lang="en-GB" sz="1600" b="0" i="0" u="none" strike="noStrike">
                          <a:solidFill>
                            <a:schemeClr val="tx1"/>
                          </a:solidFill>
                          <a:effectLst/>
                          <a:latin typeface="+mn-lt"/>
                        </a:rPr>
                        <a:t>14/07/26 (Q2)</a:t>
                      </a:r>
                    </a:p>
                    <a:p>
                      <a:pPr algn="ctr"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600" b="0" i="0" u="none" strike="noStrike">
                          <a:solidFill>
                            <a:schemeClr val="tx1"/>
                          </a:solidFill>
                          <a:effectLst/>
                          <a:latin typeface="+mn-lt"/>
                        </a:rPr>
                        <a:t>Tracking completed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Risk assessments completed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FTCs terminated </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0" indent="0" algn="l" fontAlgn="ctr">
                        <a:buFont typeface="Arial" panose="020B0604020202020204" pitchFamily="34" charset="0"/>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32951"/>
                  </a:ext>
                </a:extLst>
              </a:tr>
              <a:tr h="1759232">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i="0" u="none" strike="noStrike">
                          <a:solidFill>
                            <a:srgbClr val="000000"/>
                          </a:solidFill>
                          <a:effectLst/>
                          <a:latin typeface="Aptos" panose="020B0004020202020204" pitchFamily="34" charset="0"/>
                        </a:rPr>
                        <a:t>A&amp;C Reduction In Variable Pay</a:t>
                      </a:r>
                      <a:endParaRPr lang="en-GB" sz="1600" b="1" i="0" u="none" strike="noStrike" noProof="0">
                        <a:solidFill>
                          <a:schemeClr val="tx1"/>
                        </a:solidFill>
                        <a:latin typeface="+mn-lt"/>
                      </a:endParaRPr>
                    </a:p>
                  </a:txBody>
                  <a:tcPr marL="99545" marR="99545" marT="49774" marB="49774"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ctr">
                        <a:buFont typeface="Arial" panose="020B0604020202020204" pitchFamily="34" charset="0"/>
                        <a:buChar char="•"/>
                      </a:pPr>
                      <a:r>
                        <a:rPr lang="en-GB" sz="1600" b="0" i="0" u="none" strike="noStrike">
                          <a:solidFill>
                            <a:schemeClr val="tx1"/>
                          </a:solidFill>
                          <a:effectLst/>
                          <a:latin typeface="+mn-lt"/>
                        </a:rPr>
                        <a:t>POAP to reduce Variable Pay for high users: ED, Radiology, Cellular Path and Digital to be submitted by leads ​</a:t>
                      </a:r>
                    </a:p>
                    <a:p>
                      <a:pPr marL="285750" indent="-285750" algn="l" fontAlgn="ctr">
                        <a:buFont typeface="Arial" panose="020B0604020202020204" pitchFamily="34" charset="0"/>
                        <a:buChar char="•"/>
                      </a:pPr>
                      <a:r>
                        <a:rPr lang="en-GB" sz="1600" b="0" i="0" u="none" strike="noStrike">
                          <a:solidFill>
                            <a:schemeClr val="tx1"/>
                          </a:solidFill>
                          <a:effectLst/>
                          <a:latin typeface="+mn-lt"/>
                        </a:rPr>
                        <a:t>Finance team to test assumptions within POAP​</a:t>
                      </a:r>
                    </a:p>
                    <a:p>
                      <a:pPr marL="285750" indent="-285750" algn="l" fontAlgn="ctr">
                        <a:buFont typeface="Arial" panose="020B0604020202020204" pitchFamily="34" charset="0"/>
                        <a:buChar char="•"/>
                      </a:pPr>
                      <a:r>
                        <a:rPr lang="en-GB" sz="1600" b="0" i="0" u="none" strike="noStrike">
                          <a:solidFill>
                            <a:schemeClr val="tx1"/>
                          </a:solidFill>
                          <a:effectLst/>
                          <a:latin typeface="+mn-lt"/>
                        </a:rPr>
                        <a:t>Formal approval process for area plans at Workforce Steering Group ​</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554492" rtl="0" eaLnBrk="1" fontAlgn="ctr" latinLnBrk="0" hangingPunct="1">
                        <a:lnSpc>
                          <a:spcPct val="100000"/>
                        </a:lnSpc>
                        <a:spcBef>
                          <a:spcPts val="0"/>
                        </a:spcBef>
                        <a:spcAft>
                          <a:spcPts val="0"/>
                        </a:spcAft>
                        <a:buClrTx/>
                        <a:buSzTx/>
                        <a:buFontTx/>
                        <a:buNone/>
                        <a:tabLst/>
                        <a:defRPr/>
                      </a:pPr>
                      <a:r>
                        <a:rPr lang="en-GB" sz="1600" b="0" i="0" u="none" strike="noStrike">
                          <a:solidFill>
                            <a:schemeClr val="tx1"/>
                          </a:solidFill>
                          <a:effectLst/>
                          <a:latin typeface="+mn-lt"/>
                        </a:rPr>
                        <a:t>12/06/26​</a:t>
                      </a:r>
                    </a:p>
                    <a:p>
                      <a:pPr marL="0" marR="0" lvl="0" indent="0" algn="ctr" defTabSz="554492" rtl="0" eaLnBrk="1" fontAlgn="ctr" latinLnBrk="0" hangingPunct="1">
                        <a:lnSpc>
                          <a:spcPct val="100000"/>
                        </a:lnSpc>
                        <a:spcBef>
                          <a:spcPts val="0"/>
                        </a:spcBef>
                        <a:spcAft>
                          <a:spcPts val="0"/>
                        </a:spcAft>
                        <a:buClrTx/>
                        <a:buSzTx/>
                        <a:buFontTx/>
                        <a:buNone/>
                        <a:tabLst/>
                        <a:defRPr/>
                      </a:pPr>
                      <a:r>
                        <a:rPr lang="en-GB" sz="1600" b="0" i="0" u="none" strike="noStrike">
                          <a:solidFill>
                            <a:schemeClr val="tx1"/>
                          </a:solidFill>
                          <a:effectLst/>
                          <a:latin typeface="+mn-lt"/>
                        </a:rPr>
                        <a:t> (Q1)</a:t>
                      </a:r>
                    </a:p>
                    <a:p>
                      <a:pPr marL="0" marR="0" lvl="0" indent="0" algn="ctr" defTabSz="554492" rtl="0" eaLnBrk="1" fontAlgn="ctr" latinLnBrk="0" hangingPunct="1">
                        <a:lnSpc>
                          <a:spcPct val="100000"/>
                        </a:lnSpc>
                        <a:spcBef>
                          <a:spcPts val="0"/>
                        </a:spcBef>
                        <a:spcAft>
                          <a:spcPts val="0"/>
                        </a:spcAft>
                        <a:buClrTx/>
                        <a:buSzTx/>
                        <a:buFontTx/>
                        <a:buNone/>
                        <a:tabLst/>
                        <a:defRPr/>
                      </a:pPr>
                      <a:r>
                        <a:rPr lang="en-GB" sz="1600" b="0" i="0" u="none" strike="noStrike">
                          <a:solidFill>
                            <a:schemeClr val="tx1"/>
                          </a:solidFill>
                          <a:effectLst/>
                          <a:latin typeface="+mn-lt"/>
                        </a:rPr>
                        <a:t>13/07/26​</a:t>
                      </a: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(Q2)</a:t>
                      </a:r>
                    </a:p>
                    <a:p>
                      <a:pPr marL="0" marR="0" lvl="0" indent="0" algn="ctr">
                        <a:lnSpc>
                          <a:spcPct val="100000"/>
                        </a:lnSpc>
                        <a:spcBef>
                          <a:spcPts val="0"/>
                        </a:spcBef>
                        <a:spcAft>
                          <a:spcPts val="0"/>
                        </a:spcAft>
                        <a:buClrTx/>
                        <a:buSzTx/>
                        <a:buFontTx/>
                        <a:buNone/>
                      </a:pPr>
                      <a:endParaRPr lang="en-GB" sz="1600" b="0" i="0" u="none" strike="noStrike">
                        <a:solidFill>
                          <a:schemeClr val="tx1"/>
                        </a:solidFill>
                        <a:effectLst/>
                        <a:latin typeface="+mn-lt"/>
                      </a:endParaRPr>
                    </a:p>
                    <a:p>
                      <a:pPr marL="0" marR="0" lvl="0" indent="0" algn="ctr">
                        <a:lnSpc>
                          <a:spcPct val="100000"/>
                        </a:lnSpc>
                        <a:spcBef>
                          <a:spcPts val="0"/>
                        </a:spcBef>
                        <a:spcAft>
                          <a:spcPts val="0"/>
                        </a:spcAft>
                        <a:buClrTx/>
                        <a:buSzTx/>
                        <a:buFontTx/>
                        <a:buNone/>
                      </a:pPr>
                      <a:r>
                        <a:rPr lang="en-GB" sz="1600" b="0" i="0" u="none" strike="noStrike">
                          <a:solidFill>
                            <a:schemeClr val="tx1"/>
                          </a:solidFill>
                          <a:effectLst/>
                          <a:latin typeface="+mn-lt"/>
                        </a:rPr>
                        <a:t>14/07/26</a:t>
                      </a:r>
                    </a:p>
                    <a:p>
                      <a:pPr marL="0" marR="0" lvl="0" indent="0" algn="ctr">
                        <a:lnSpc>
                          <a:spcPct val="100000"/>
                        </a:lnSpc>
                        <a:spcBef>
                          <a:spcPts val="0"/>
                        </a:spcBef>
                        <a:spcAft>
                          <a:spcPts val="0"/>
                        </a:spcAft>
                        <a:buClrTx/>
                        <a:buSzTx/>
                        <a:buFontTx/>
                        <a:buNone/>
                      </a:pPr>
                      <a:r>
                        <a:rPr lang="en-GB" sz="1600" b="0" i="0" u="none" strike="noStrike">
                          <a:solidFill>
                            <a:schemeClr val="tx1"/>
                          </a:solidFill>
                          <a:effectLst/>
                          <a:latin typeface="+mn-lt"/>
                        </a:rPr>
                        <a:t>(Q2)</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600" b="0" i="0" u="none" strike="noStrike">
                          <a:solidFill>
                            <a:schemeClr val="tx1"/>
                          </a:solidFill>
                          <a:effectLst/>
                          <a:latin typeface="+mn-lt"/>
                        </a:rPr>
                        <a:t>POAPs developed to reduce variable pay</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Assumptions tested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Formal approval process </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000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85449846"/>
                  </a:ext>
                </a:extLst>
              </a:tr>
            </a:tbl>
          </a:graphicData>
        </a:graphic>
      </p:graphicFrame>
    </p:spTree>
    <p:extLst>
      <p:ext uri="{BB962C8B-B14F-4D97-AF65-F5344CB8AC3E}">
        <p14:creationId xmlns:p14="http://schemas.microsoft.com/office/powerpoint/2010/main" val="35159608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C7370-7642-C715-006F-6F34650BFA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8C0AB-EFB7-E493-3286-123202B7F890}"/>
              </a:ext>
            </a:extLst>
          </p:cNvPr>
          <p:cNvSpPr>
            <a:spLocks noGrp="1"/>
          </p:cNvSpPr>
          <p:nvPr>
            <p:ph type="title"/>
          </p:nvPr>
        </p:nvSpPr>
        <p:spPr>
          <a:xfrm>
            <a:off x="527928" y="320724"/>
            <a:ext cx="20726218" cy="685792"/>
          </a:xfrm>
        </p:spPr>
        <p:txBody>
          <a:bodyPr/>
          <a:lstStyle/>
          <a:p>
            <a:r>
              <a:rPr lang="en-US" sz="4001" b="1" dirty="0">
                <a:latin typeface="Aptos" panose="020B0004020202020204" pitchFamily="34" charset="0"/>
              </a:rPr>
              <a:t>Workforce Reporting</a:t>
            </a:r>
            <a:endParaRPr lang="en-US" sz="2000" dirty="0">
              <a:solidFill>
                <a:srgbClr val="FF0000"/>
              </a:solidFill>
              <a:latin typeface="+mn-lt"/>
            </a:endParaRPr>
          </a:p>
        </p:txBody>
      </p:sp>
      <p:graphicFrame>
        <p:nvGraphicFramePr>
          <p:cNvPr id="7" name="Content Placeholder 6">
            <a:extLst>
              <a:ext uri="{FF2B5EF4-FFF2-40B4-BE49-F238E27FC236}">
                <a16:creationId xmlns:a16="http://schemas.microsoft.com/office/drawing/2014/main" id="{4898699E-40F6-63B0-C4D6-2475421E7EB2}"/>
              </a:ext>
            </a:extLst>
          </p:cNvPr>
          <p:cNvGraphicFramePr>
            <a:graphicFrameLocks noGrp="1"/>
          </p:cNvGraphicFramePr>
          <p:nvPr>
            <p:ph idx="1"/>
          </p:nvPr>
        </p:nvGraphicFramePr>
        <p:xfrm>
          <a:off x="225322" y="912612"/>
          <a:ext cx="19550933" cy="10025509"/>
        </p:xfrm>
        <a:graphic>
          <a:graphicData uri="http://schemas.openxmlformats.org/drawingml/2006/table">
            <a:tbl>
              <a:tblPr/>
              <a:tblGrid>
                <a:gridCol w="348705">
                  <a:extLst>
                    <a:ext uri="{9D8B030D-6E8A-4147-A177-3AD203B41FA5}">
                      <a16:colId xmlns:a16="http://schemas.microsoft.com/office/drawing/2014/main" val="414012851"/>
                    </a:ext>
                  </a:extLst>
                </a:gridCol>
                <a:gridCol w="2819376">
                  <a:extLst>
                    <a:ext uri="{9D8B030D-6E8A-4147-A177-3AD203B41FA5}">
                      <a16:colId xmlns:a16="http://schemas.microsoft.com/office/drawing/2014/main" val="2003408553"/>
                    </a:ext>
                  </a:extLst>
                </a:gridCol>
                <a:gridCol w="4025678">
                  <a:extLst>
                    <a:ext uri="{9D8B030D-6E8A-4147-A177-3AD203B41FA5}">
                      <a16:colId xmlns:a16="http://schemas.microsoft.com/office/drawing/2014/main" val="383004437"/>
                    </a:ext>
                  </a:extLst>
                </a:gridCol>
                <a:gridCol w="1372201">
                  <a:extLst>
                    <a:ext uri="{9D8B030D-6E8A-4147-A177-3AD203B41FA5}">
                      <a16:colId xmlns:a16="http://schemas.microsoft.com/office/drawing/2014/main" val="1526595776"/>
                    </a:ext>
                  </a:extLst>
                </a:gridCol>
                <a:gridCol w="2444490">
                  <a:extLst>
                    <a:ext uri="{9D8B030D-6E8A-4147-A177-3AD203B41FA5}">
                      <a16:colId xmlns:a16="http://schemas.microsoft.com/office/drawing/2014/main" val="1593234012"/>
                    </a:ext>
                  </a:extLst>
                </a:gridCol>
                <a:gridCol w="1262036">
                  <a:extLst>
                    <a:ext uri="{9D8B030D-6E8A-4147-A177-3AD203B41FA5}">
                      <a16:colId xmlns:a16="http://schemas.microsoft.com/office/drawing/2014/main" val="671458212"/>
                    </a:ext>
                  </a:extLst>
                </a:gridCol>
                <a:gridCol w="1577545">
                  <a:extLst>
                    <a:ext uri="{9D8B030D-6E8A-4147-A177-3AD203B41FA5}">
                      <a16:colId xmlns:a16="http://schemas.microsoft.com/office/drawing/2014/main" val="499467720"/>
                    </a:ext>
                  </a:extLst>
                </a:gridCol>
                <a:gridCol w="1340915">
                  <a:extLst>
                    <a:ext uri="{9D8B030D-6E8A-4147-A177-3AD203B41FA5}">
                      <a16:colId xmlns:a16="http://schemas.microsoft.com/office/drawing/2014/main" val="685346739"/>
                    </a:ext>
                  </a:extLst>
                </a:gridCol>
                <a:gridCol w="1453329">
                  <a:extLst>
                    <a:ext uri="{9D8B030D-6E8A-4147-A177-3AD203B41FA5}">
                      <a16:colId xmlns:a16="http://schemas.microsoft.com/office/drawing/2014/main" val="2230593573"/>
                    </a:ext>
                  </a:extLst>
                </a:gridCol>
                <a:gridCol w="1453329">
                  <a:extLst>
                    <a:ext uri="{9D8B030D-6E8A-4147-A177-3AD203B41FA5}">
                      <a16:colId xmlns:a16="http://schemas.microsoft.com/office/drawing/2014/main" val="503944953"/>
                    </a:ext>
                  </a:extLst>
                </a:gridCol>
                <a:gridCol w="1453329">
                  <a:extLst>
                    <a:ext uri="{9D8B030D-6E8A-4147-A177-3AD203B41FA5}">
                      <a16:colId xmlns:a16="http://schemas.microsoft.com/office/drawing/2014/main" val="3272254650"/>
                    </a:ext>
                  </a:extLst>
                </a:gridCol>
              </a:tblGrid>
              <a:tr h="252153">
                <a:tc rowSpan="2" gridSpan="2">
                  <a:txBody>
                    <a:bodyPr/>
                    <a:lstStyle/>
                    <a:p>
                      <a:pPr algn="ctr" rtl="0" fontAlgn="ctr">
                        <a:buNone/>
                      </a:pPr>
                      <a:r>
                        <a:rPr lang="en-GB" sz="1600" b="1" i="0" u="none" strike="noStrike">
                          <a:solidFill>
                            <a:srgbClr val="FFFFFF"/>
                          </a:solidFill>
                          <a:effectLst/>
                          <a:latin typeface="+mn-lt"/>
                        </a:rPr>
                        <a:t>Scheme/ Project</a:t>
                      </a:r>
                    </a:p>
                    <a:p>
                      <a:pPr algn="ctr" rtl="0" fontAlgn="ctr">
                        <a:buNone/>
                      </a:pPr>
                      <a:endParaRPr lang="en-GB" sz="1600" b="1" i="0" u="none" strike="noStrike">
                        <a:solidFill>
                          <a:srgbClr val="FFFFFF"/>
                        </a:solidFill>
                        <a:effectLst/>
                        <a:latin typeface="+mn-lt"/>
                      </a:endParaRPr>
                    </a:p>
                    <a:p>
                      <a:pPr algn="ctr" rtl="0" fontAlgn="ctr">
                        <a:buNone/>
                      </a:pPr>
                      <a:endParaRPr lang="en-GB" sz="1600" b="1" i="0" u="none" strike="noStrike">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hMerge="1">
                  <a:txBody>
                    <a:bodyPr/>
                    <a:lstStyle/>
                    <a:p>
                      <a:endParaRPr/>
                    </a:p>
                  </a:txBody>
                  <a:tcPr marL="835" marR="835" marT="8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Actions 26/27</a:t>
                      </a:r>
                      <a:br>
                        <a:rPr lang="en-GB" sz="1600" b="1" i="0" u="none" strike="noStrike" dirty="0">
                          <a:solidFill>
                            <a:srgbClr val="FFFFFF"/>
                          </a:solidFill>
                          <a:effectLst/>
                          <a:latin typeface="+mn-lt"/>
                        </a:rPr>
                      </a:b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Delivery Date</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rgbClr val="FFFFFF"/>
                          </a:solidFill>
                          <a:effectLst/>
                          <a:latin typeface="+mn-lt"/>
                        </a:rPr>
                        <a:t>Outcomes</a:t>
                      </a:r>
                      <a:br>
                        <a:rPr lang="en-GB" sz="1600" b="1" i="0" u="none" strike="noStrike" dirty="0">
                          <a:solidFill>
                            <a:srgbClr val="FFFFFF"/>
                          </a:solidFill>
                          <a:effectLst/>
                          <a:latin typeface="+mn-lt"/>
                        </a:rPr>
                      </a:br>
                      <a:endParaRPr lang="en-GB" sz="1600" b="1" i="0" u="none" strike="noStrike" dirty="0">
                        <a:solidFill>
                          <a:srgbClr val="FFFFFF"/>
                        </a:solidFill>
                        <a:effectLst/>
                        <a:latin typeface="+mn-lt"/>
                      </a:endParaRP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rowSpan="2">
                  <a:txBody>
                    <a:bodyPr/>
                    <a:lstStyle/>
                    <a:p>
                      <a:pPr algn="ctr" rtl="0" fontAlgn="ctr">
                        <a:buNone/>
                      </a:pPr>
                      <a:r>
                        <a:rPr lang="en-GB" sz="1600" b="1" i="0" u="none" strike="noStrike">
                          <a:solidFill>
                            <a:schemeClr val="tx1"/>
                          </a:solidFill>
                          <a:effectLst/>
                          <a:highlight>
                            <a:srgbClr val="FFFF00"/>
                          </a:highlight>
                          <a:latin typeface="+mn-lt"/>
                        </a:rPr>
                        <a:t>Outcomes</a:t>
                      </a:r>
                    </a:p>
                    <a:p>
                      <a:pPr algn="ctr" rtl="0" fontAlgn="ctr">
                        <a:buNone/>
                      </a:pPr>
                      <a:r>
                        <a:rPr lang="en-GB" sz="1600" b="1" i="0" u="none" strike="noStrike">
                          <a:solidFill>
                            <a:schemeClr val="tx1"/>
                          </a:solidFill>
                          <a:effectLst/>
                          <a:highlight>
                            <a:srgbClr val="FFFF00"/>
                          </a:highlight>
                          <a:latin typeface="+mn-lt"/>
                        </a:rPr>
                        <a:t>Q1 Reporting </a:t>
                      </a:r>
                    </a:p>
                    <a:p>
                      <a:pPr algn="ctr" rtl="0" fontAlgn="ctr">
                        <a:buNone/>
                      </a:pPr>
                      <a:r>
                        <a:rPr lang="en-GB" sz="1600" b="1" i="0" u="none" strike="noStrike">
                          <a:solidFill>
                            <a:schemeClr val="tx1"/>
                          </a:solidFill>
                          <a:effectLst/>
                          <a:highlight>
                            <a:srgbClr val="FFFF00"/>
                          </a:highligh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gridSpan="5">
                  <a:txBody>
                    <a:bodyPr/>
                    <a:lstStyle/>
                    <a:p>
                      <a:pPr algn="ctr" rtl="0" fontAlgn="ctr">
                        <a:buNone/>
                      </a:pPr>
                      <a:r>
                        <a:rPr lang="en-GB" sz="1600" b="1" i="0" u="none" strike="noStrike">
                          <a:solidFill>
                            <a:srgbClr val="FFFFFF"/>
                          </a:solidFill>
                          <a:effectLst/>
                          <a:latin typeface="Aptos Display" panose="020B0004020202020204" pitchFamily="34" charset="0"/>
                        </a:rPr>
                        <a:t>Delivery Milestones </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6304466"/>
                  </a:ext>
                </a:extLst>
              </a:tr>
              <a:tr h="990130">
                <a:tc gridSpan="2" vMerge="1">
                  <a:txBody>
                    <a:bodyPr/>
                    <a:lstStyle/>
                    <a:p>
                      <a:endParaRPr lang="en-GB"/>
                    </a:p>
                  </a:txBody>
                  <a:tcPr/>
                </a:tc>
                <a:tc hMerge="1"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buNone/>
                      </a:pPr>
                      <a:r>
                        <a:rPr lang="en-GB" sz="1600" b="1" i="0" u="none" strike="noStrike">
                          <a:solidFill>
                            <a:srgbClr val="FFFFFF"/>
                          </a:solidFill>
                          <a:effectLst/>
                          <a:latin typeface="+mn-lt"/>
                        </a:rPr>
                        <a:t>Q1</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chemeClr val="tx1"/>
                          </a:solidFill>
                          <a:effectLst/>
                          <a:highlight>
                            <a:srgbClr val="FFFF00"/>
                          </a:highlight>
                          <a:latin typeface="+mn-lt"/>
                        </a:rPr>
                        <a:t>Milestones Q1 Reporting</a:t>
                      </a:r>
                    </a:p>
                    <a:p>
                      <a:pPr algn="ctr" rtl="0" fontAlgn="t">
                        <a:buNone/>
                      </a:pPr>
                      <a:r>
                        <a:rPr lang="en-GB" sz="1600" b="1" i="0" u="none" strike="noStrike">
                          <a:solidFill>
                            <a:schemeClr val="tx1"/>
                          </a:solidFill>
                          <a:effectLst/>
                          <a:highlight>
                            <a:srgbClr val="FFFF00"/>
                          </a:highlight>
                          <a:latin typeface="+mn-lt"/>
                        </a:rPr>
                        <a:t>(RAG)</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Q2</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Q3</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tc>
                  <a:txBody>
                    <a:bodyPr/>
                    <a:lstStyle/>
                    <a:p>
                      <a:pPr algn="ctr" rtl="0" fontAlgn="t">
                        <a:buNone/>
                      </a:pPr>
                      <a:r>
                        <a:rPr lang="en-GB" sz="1600" b="1" i="0" u="none" strike="noStrike">
                          <a:solidFill>
                            <a:srgbClr val="FFFFFF"/>
                          </a:solidFill>
                          <a:effectLst/>
                          <a:latin typeface="+mn-lt"/>
                        </a:rPr>
                        <a:t>Q4</a:t>
                      </a:r>
                    </a:p>
                  </a:txBody>
                  <a:tcPr marL="834" marR="834" marT="834"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0E9FAF"/>
                    </a:solidFill>
                  </a:tcPr>
                </a:tc>
                <a:extLst>
                  <a:ext uri="{0D108BD9-81ED-4DB2-BD59-A6C34878D82A}">
                    <a16:rowId xmlns:a16="http://schemas.microsoft.com/office/drawing/2014/main" val="859739183"/>
                  </a:ext>
                </a:extLst>
              </a:tr>
              <a:tr h="337186">
                <a:tc rowSpan="5">
                  <a:txBody>
                    <a:bodyPr/>
                    <a:lstStyle/>
                    <a:p>
                      <a:endParaRPr lang="en-GB" sz="3000"/>
                    </a:p>
                  </a:txBody>
                  <a:tcPr marL="150791" marR="150791" marT="75396" marB="75396">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tc rowSpan="5">
                  <a:txBody>
                    <a:bodyPr/>
                    <a:lstStyle/>
                    <a:p>
                      <a:pPr marL="85725" marR="0" lvl="0" indent="0" algn="l" defTabSz="685772" rtl="0" eaLnBrk="1" fontAlgn="auto"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panose="020B0004020202020204" pitchFamily="34" charset="0"/>
                        </a:rPr>
                        <a:t>Medical Workforce Programme </a:t>
                      </a:r>
                      <a:r>
                        <a:rPr lang="en-GB" sz="1600" b="0" i="0" u="none" strike="noStrike">
                          <a:solidFill>
                            <a:srgbClr val="FF0000"/>
                          </a:solidFill>
                          <a:effectLst/>
                          <a:latin typeface="Aptos" panose="020B0004020202020204" pitchFamily="34" charset="0"/>
                        </a:rPr>
                        <a:t>(amended to one overarching programme)</a:t>
                      </a:r>
                    </a:p>
                  </a:txBody>
                  <a:tcPr marL="99545" marR="99545" marT="49774" marB="49774" anchor="ctr">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fontAlgn="t"/>
                      <a:r>
                        <a:rPr lang="en-GB" sz="1600" b="0" i="0" u="none" strike="noStrike">
                          <a:solidFill>
                            <a:schemeClr val="tx1"/>
                          </a:solidFill>
                          <a:effectLst/>
                          <a:latin typeface="Arial" panose="020B0604020202020204" pitchFamily="34" charset="0"/>
                          <a:cs typeface="Arial" panose="020B0604020202020204" pitchFamily="34" charset="0"/>
                        </a:rPr>
                        <a:t>Job Planning Principles</a:t>
                      </a:r>
                    </a:p>
                  </a:txBody>
                  <a:tcPr marL="10472" marR="10472" marT="10472" marB="75396"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457200" algn="ctr" defTabSz="685800" rtl="0" eaLnBrk="1" fontAlgn="ctr" latinLnBrk="0" hangingPunct="1">
                        <a:lnSpc>
                          <a:spcPct val="100000"/>
                        </a:lnSpc>
                        <a:spcBef>
                          <a:spcPts val="0"/>
                        </a:spcBef>
                        <a:spcAft>
                          <a:spcPts val="0"/>
                        </a:spcAft>
                        <a:buClrTx/>
                        <a:buSzTx/>
                        <a:buFontTx/>
                        <a:buNone/>
                        <a:tabLst/>
                        <a:defRPr/>
                      </a:pPr>
                      <a:r>
                        <a:rPr lang="en-GB" sz="1600" b="0" kern="1200">
                          <a:solidFill>
                            <a:schemeClr val="tx1"/>
                          </a:solidFill>
                          <a:latin typeface="Arial" panose="020B0604020202020204" pitchFamily="34" charset="0"/>
                          <a:ea typeface="+mn-ea"/>
                          <a:cs typeface="Arial" panose="020B0604020202020204" pitchFamily="34" charset="0"/>
                        </a:rPr>
                        <a:t>31.03.2027</a:t>
                      </a:r>
                      <a:endParaRPr lang="en-US" sz="3000"/>
                    </a:p>
                  </a:txBody>
                  <a:tcPr marL="4002" marR="4002" marT="4002"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84367834"/>
                  </a:ext>
                </a:extLst>
              </a:tr>
              <a:tr h="337186">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pPr marL="85725"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1" i="0" u="none" strike="noStrike">
                        <a:solidFill>
                          <a:srgbClr val="000000"/>
                        </a:solidFill>
                        <a:effectLst/>
                        <a:latin typeface="Aptos" panose="020B0004020202020204" pitchFamily="34" charset="0"/>
                      </a:endParaRP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fontAlgn="t"/>
                      <a:r>
                        <a:rPr lang="en-GB" sz="1600" b="0" i="0" u="none" strike="noStrike">
                          <a:solidFill>
                            <a:schemeClr val="tx1"/>
                          </a:solidFill>
                          <a:effectLst/>
                          <a:latin typeface="Arial" panose="020B0604020202020204" pitchFamily="34" charset="0"/>
                          <a:cs typeface="Arial" panose="020B0604020202020204" pitchFamily="34" charset="0"/>
                        </a:rPr>
                        <a:t>Targeted Recruitment</a:t>
                      </a:r>
                    </a:p>
                  </a:txBody>
                  <a:tcPr marL="10472" marR="10472" marT="10472" marB="75396"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457200" algn="ctr" defTabSz="685800" rtl="0" eaLnBrk="1" fontAlgn="ctr" latinLnBrk="0" hangingPunct="1">
                        <a:lnSpc>
                          <a:spcPct val="100000"/>
                        </a:lnSpc>
                        <a:spcBef>
                          <a:spcPts val="0"/>
                        </a:spcBef>
                        <a:spcAft>
                          <a:spcPts val="0"/>
                        </a:spcAft>
                        <a:buClrTx/>
                        <a:buSzTx/>
                        <a:buFontTx/>
                        <a:buNone/>
                        <a:tabLst/>
                        <a:defRPr/>
                      </a:pPr>
                      <a:r>
                        <a:rPr lang="en-GB" sz="1600" b="0" kern="1200">
                          <a:solidFill>
                            <a:schemeClr val="tx1"/>
                          </a:solidFill>
                          <a:latin typeface="Arial" panose="020B0604020202020204" pitchFamily="34" charset="0"/>
                          <a:ea typeface="+mn-ea"/>
                          <a:cs typeface="Arial" panose="020B0604020202020204" pitchFamily="34" charset="0"/>
                        </a:rPr>
                        <a:t>31.03.2027</a:t>
                      </a:r>
                    </a:p>
                  </a:txBody>
                  <a:tcPr marL="4002" marR="4002" marT="4002"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46332951"/>
                  </a:ext>
                </a:extLst>
              </a:tr>
              <a:tr h="337186">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endParaRPr lang="en-GB" sz="1000" b="1" i="0" u="none" strike="noStrike">
                        <a:solidFill>
                          <a:srgbClr val="000000"/>
                        </a:solidFill>
                        <a:effectLst/>
                        <a:latin typeface="Aptos" panose="020B0004020202020204" pitchFamily="34" charset="0"/>
                      </a:endParaRP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fontAlgn="t"/>
                      <a:r>
                        <a:rPr lang="en-GB" sz="1600" b="0" i="0" u="none" strike="noStrike">
                          <a:solidFill>
                            <a:schemeClr val="tx1"/>
                          </a:solidFill>
                          <a:effectLst/>
                          <a:latin typeface="Arial" panose="020B0604020202020204" pitchFamily="34" charset="0"/>
                          <a:cs typeface="Arial" panose="020B0604020202020204" pitchFamily="34" charset="0"/>
                        </a:rPr>
                        <a:t>Maximise Substantive Medical Capacity</a:t>
                      </a:r>
                    </a:p>
                  </a:txBody>
                  <a:tcPr marL="10472" marR="10472" marT="10472" marB="75396"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457200" algn="ctr" defTabSz="685800" rtl="0" eaLnBrk="1" fontAlgn="ctr" latinLnBrk="0" hangingPunct="1">
                        <a:lnSpc>
                          <a:spcPct val="100000"/>
                        </a:lnSpc>
                        <a:spcBef>
                          <a:spcPts val="0"/>
                        </a:spcBef>
                        <a:spcAft>
                          <a:spcPts val="0"/>
                        </a:spcAft>
                        <a:buClrTx/>
                        <a:buSzTx/>
                        <a:buFontTx/>
                        <a:buNone/>
                        <a:tabLst/>
                        <a:defRPr/>
                      </a:pPr>
                      <a:r>
                        <a:rPr lang="en-GB" sz="1600" b="0" kern="1200">
                          <a:solidFill>
                            <a:schemeClr val="tx1"/>
                          </a:solidFill>
                          <a:latin typeface="Arial" panose="020B0604020202020204" pitchFamily="34" charset="0"/>
                          <a:ea typeface="+mn-ea"/>
                          <a:cs typeface="Arial" panose="020B0604020202020204" pitchFamily="34" charset="0"/>
                        </a:rPr>
                        <a:t>31.03.2027</a:t>
                      </a:r>
                    </a:p>
                  </a:txBody>
                  <a:tcPr marL="4002" marR="4002" marT="4002"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000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000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85449846"/>
                  </a:ext>
                </a:extLst>
              </a:tr>
              <a:tr h="588505">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endParaRPr lang="en-GB" sz="1000" b="1" i="0" u="none" strike="noStrike">
                        <a:solidFill>
                          <a:srgbClr val="000000"/>
                        </a:solidFill>
                        <a:effectLst/>
                        <a:latin typeface="Aptos" panose="020B0004020202020204" pitchFamily="34" charset="0"/>
                      </a:endParaRP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fontAlgn="t"/>
                      <a:r>
                        <a:rPr lang="en-GB" sz="1600" b="0" i="0" u="none" strike="noStrike">
                          <a:solidFill>
                            <a:schemeClr val="tx1"/>
                          </a:solidFill>
                          <a:effectLst/>
                          <a:latin typeface="Arial" panose="020B0604020202020204" pitchFamily="34" charset="0"/>
                          <a:cs typeface="Arial" panose="020B0604020202020204" pitchFamily="34" charset="0"/>
                        </a:rPr>
                        <a:t>Limit vacancy-coded variable pay to actual gaps in medical staffing rotas</a:t>
                      </a:r>
                    </a:p>
                  </a:txBody>
                  <a:tcPr marL="10472" marR="10472" marT="10472" marB="75396"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457200" algn="ctr" defTabSz="685800" rtl="0" eaLnBrk="1" fontAlgn="ctr" latinLnBrk="0" hangingPunct="1">
                        <a:lnSpc>
                          <a:spcPct val="100000"/>
                        </a:lnSpc>
                        <a:spcBef>
                          <a:spcPts val="0"/>
                        </a:spcBef>
                        <a:spcAft>
                          <a:spcPts val="0"/>
                        </a:spcAft>
                        <a:buClrTx/>
                        <a:buSzTx/>
                        <a:buFontTx/>
                        <a:buNone/>
                        <a:tabLst/>
                        <a:defRPr/>
                      </a:pPr>
                      <a:r>
                        <a:rPr lang="en-GB" sz="1600" b="0" kern="1200">
                          <a:solidFill>
                            <a:schemeClr val="tx1"/>
                          </a:solidFill>
                          <a:latin typeface="Arial" panose="020B0604020202020204" pitchFamily="34" charset="0"/>
                          <a:ea typeface="+mn-ea"/>
                          <a:cs typeface="Arial" panose="020B0604020202020204" pitchFamily="34" charset="0"/>
                        </a:rPr>
                        <a:t>31.03.2027</a:t>
                      </a:r>
                    </a:p>
                  </a:txBody>
                  <a:tcPr marL="4002" marR="4002" marT="4002"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1655164"/>
                  </a:ext>
                </a:extLst>
              </a:tr>
              <a:tr h="588505">
                <a:tc vMerge="1">
                  <a:txBody>
                    <a:bodyPr/>
                    <a:lstStyle/>
                    <a:p>
                      <a:pPr algn="ctr" rtl="0" fontAlgn="ctr">
                        <a:buNone/>
                      </a:pPr>
                      <a:endParaRPr lang="en-GB" sz="1600" b="0" i="1" u="none" strike="noStrike">
                        <a:solidFill>
                          <a:srgbClr val="000000"/>
                        </a:solidFill>
                        <a:effectLst/>
                        <a:latin typeface="Aptos" panose="020B0004020202020204" pitchFamily="34" charset="0"/>
                      </a:endParaRPr>
                    </a:p>
                  </a:txBody>
                  <a:tcPr marL="6350" marR="6350" marT="6350" marB="0" vert="vert27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vMerge="1">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endParaRPr lang="en-GB" sz="1000" b="1" i="0" u="none" strike="noStrike">
                        <a:solidFill>
                          <a:srgbClr val="000000"/>
                        </a:solidFill>
                        <a:effectLst/>
                        <a:latin typeface="Aptos" panose="020B0004020202020204" pitchFamily="34" charset="0"/>
                      </a:endParaRPr>
                    </a:p>
                  </a:txBody>
                  <a:tcPr marL="60364" marR="60364" marT="30183" marB="30183"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algn="l" fontAlgn="t"/>
                      <a:r>
                        <a:rPr lang="en-GB" sz="1600" b="0" i="0" u="none" strike="noStrike">
                          <a:solidFill>
                            <a:schemeClr val="tx1"/>
                          </a:solidFill>
                          <a:effectLst/>
                          <a:latin typeface="Arial" panose="020B0604020202020204" pitchFamily="34" charset="0"/>
                          <a:cs typeface="Arial" panose="020B0604020202020204" pitchFamily="34" charset="0"/>
                        </a:rPr>
                        <a:t>Reduction in Variable Pay Associated with Unavailability - (Wellbeing Programme)</a:t>
                      </a:r>
                    </a:p>
                  </a:txBody>
                  <a:tcPr marL="10472" marR="10472" marT="10472" marB="75396"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457200" algn="ctr" defTabSz="685800" rtl="0" eaLnBrk="1" fontAlgn="ctr" latinLnBrk="0" hangingPunct="1">
                        <a:lnSpc>
                          <a:spcPct val="100000"/>
                        </a:lnSpc>
                        <a:spcBef>
                          <a:spcPts val="0"/>
                        </a:spcBef>
                        <a:spcAft>
                          <a:spcPts val="0"/>
                        </a:spcAft>
                        <a:buClrTx/>
                        <a:buSzTx/>
                        <a:buFontTx/>
                        <a:buNone/>
                        <a:tabLst/>
                        <a:defRPr/>
                      </a:pPr>
                      <a:r>
                        <a:rPr lang="en-GB" sz="1600" b="0" kern="1200">
                          <a:solidFill>
                            <a:schemeClr val="tx1"/>
                          </a:solidFill>
                          <a:latin typeface="Arial" panose="020B0604020202020204" pitchFamily="34" charset="0"/>
                          <a:ea typeface="+mn-ea"/>
                          <a:cs typeface="Arial" panose="020B0604020202020204" pitchFamily="34" charset="0"/>
                        </a:rPr>
                        <a:t>31.03.2027</a:t>
                      </a:r>
                    </a:p>
                  </a:txBody>
                  <a:tcPr marL="4002" marR="4002" marT="4002"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32557407"/>
                  </a:ext>
                </a:extLst>
              </a:tr>
              <a:tr h="1065642">
                <a:tc>
                  <a:txBody>
                    <a:bodyPr/>
                    <a:lstStyle/>
                    <a:p>
                      <a:endParaRPr lang="en-GB" sz="3000"/>
                    </a:p>
                  </a:txBody>
                  <a:tcPr marL="150791" marR="150791" marT="75396" marB="75396">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panose="020B0004020202020204" pitchFamily="34" charset="0"/>
                        </a:rPr>
                        <a:t>HCSW Workforce Programme </a:t>
                      </a:r>
                      <a:r>
                        <a:rPr lang="en-GB" sz="1600" b="0" i="0" u="none" strike="noStrike">
                          <a:solidFill>
                            <a:srgbClr val="FF0000"/>
                          </a:solidFill>
                          <a:effectLst/>
                          <a:latin typeface="Aptos" panose="020B0004020202020204" pitchFamily="34" charset="0"/>
                        </a:rPr>
                        <a:t>(amended to one overarching programme)</a:t>
                      </a:r>
                    </a:p>
                  </a:txBody>
                  <a:tcPr marL="60364" marR="60364" marT="30183" marB="30183">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0" indent="0" algn="l" fontAlgn="ctr">
                        <a:buFont typeface="Arial" panose="020B0604020202020204" pitchFamily="34" charset="0"/>
                        <a:buNone/>
                      </a:pPr>
                      <a:r>
                        <a:rPr lang="en-GB" sz="1600" b="1" i="0" u="none" strike="noStrike">
                          <a:solidFill>
                            <a:schemeClr val="tx1"/>
                          </a:solidFill>
                          <a:effectLst/>
                          <a:latin typeface="+mn-lt"/>
                        </a:rPr>
                        <a:t>No updates available for Q1</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ctr"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no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17278014"/>
                  </a:ext>
                </a:extLst>
              </a:tr>
              <a:tr h="3015827">
                <a:tc>
                  <a:txBody>
                    <a:bodyPr/>
                    <a:lstStyle/>
                    <a:p>
                      <a:endParaRPr lang="en-GB" sz="3000"/>
                    </a:p>
                  </a:txBody>
                  <a:tcPr marL="150791" marR="150791" marT="75396" marB="75396">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panose="020B0004020202020204" pitchFamily="34" charset="0"/>
                        </a:rPr>
                        <a:t>Nursing &amp; Midwifery Workforce Programme</a:t>
                      </a:r>
                    </a:p>
                  </a:txBody>
                  <a:tcPr marL="60364" marR="60364" marT="30183" marB="30183" anchor="ctr">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ctr">
                        <a:buFont typeface="Arial" panose="020B0604020202020204" pitchFamily="34" charset="0"/>
                        <a:buChar char="•"/>
                      </a:pPr>
                      <a:r>
                        <a:rPr lang="en-GB" sz="1600" b="0" i="0" u="none" strike="noStrike">
                          <a:solidFill>
                            <a:schemeClr val="tx1"/>
                          </a:solidFill>
                          <a:effectLst/>
                          <a:latin typeface="+mn-lt"/>
                        </a:rPr>
                        <a:t>Alternative benchmarking tool to be identified at an all-Wales level to support project evaluation​</a:t>
                      </a:r>
                    </a:p>
                    <a:p>
                      <a:pPr marL="285750" indent="-285750" algn="l" fontAlgn="ctr">
                        <a:buFont typeface="Arial" panose="020B0604020202020204" pitchFamily="34" charset="0"/>
                        <a:buChar char="•"/>
                      </a:pPr>
                      <a:r>
                        <a:rPr lang="en-GB" sz="1600" b="0" i="0" u="none" strike="noStrike">
                          <a:solidFill>
                            <a:schemeClr val="tx1"/>
                          </a:solidFill>
                          <a:effectLst/>
                          <a:latin typeface="+mn-lt"/>
                        </a:rPr>
                        <a:t>Model of Care NPTS: Go live in Ward C and Ward 12​</a:t>
                      </a:r>
                    </a:p>
                    <a:p>
                      <a:pPr marL="285750" indent="-285750" algn="l" fontAlgn="ctr">
                        <a:buFont typeface="Arial" panose="020B0604020202020204" pitchFamily="34" charset="0"/>
                        <a:buChar char="•"/>
                      </a:pPr>
                      <a:r>
                        <a:rPr lang="en-GB" sz="1600" b="0" i="0" u="none" strike="noStrike">
                          <a:solidFill>
                            <a:schemeClr val="tx1"/>
                          </a:solidFill>
                          <a:effectLst/>
                          <a:latin typeface="+mn-lt"/>
                        </a:rPr>
                        <a:t>Model of Care Morr: Go live in Ward J and L​</a:t>
                      </a:r>
                    </a:p>
                    <a:p>
                      <a:pPr marL="285750" indent="-285750" algn="l" fontAlgn="ctr">
                        <a:buFont typeface="Arial" panose="020B0604020202020204" pitchFamily="34" charset="0"/>
                        <a:buChar char="•"/>
                      </a:pPr>
                      <a:r>
                        <a:rPr lang="en-GB" sz="1600" b="0" i="0" u="none" strike="noStrike">
                          <a:solidFill>
                            <a:schemeClr val="tx1"/>
                          </a:solidFill>
                          <a:effectLst/>
                          <a:latin typeface="+mn-lt"/>
                        </a:rPr>
                        <a:t>Source BI analytical resource to support implementation as part of handover to BAU​</a:t>
                      </a:r>
                    </a:p>
                    <a:p>
                      <a:pPr marL="285750" indent="-285750" algn="l" fontAlgn="ctr">
                        <a:buFont typeface="Arial" panose="020B0604020202020204" pitchFamily="34" charset="0"/>
                        <a:buChar char="•"/>
                      </a:pPr>
                      <a:r>
                        <a:rPr lang="en-GB" sz="1600" b="0" i="0" u="none" strike="noStrike">
                          <a:solidFill>
                            <a:schemeClr val="tx1"/>
                          </a:solidFill>
                          <a:effectLst/>
                          <a:latin typeface="+mn-lt"/>
                        </a:rPr>
                        <a:t>Ensure efficient handover from Deloitte to SBUHB​</a:t>
                      </a:r>
                      <a:endParaRPr lang="en-GB" sz="1600" b="1"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25.06.26​ (Q1)</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06.07.26​ (Q2)</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20.07.26​ (Q2)</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31.07.26​ (Q2)</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31.07.26 (Q2)</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600" b="0" i="0" u="none" strike="noStrike">
                          <a:solidFill>
                            <a:schemeClr val="tx1"/>
                          </a:solidFill>
                          <a:effectLst/>
                          <a:latin typeface="+mn-lt"/>
                        </a:rPr>
                        <a:t>Benchmarking tool identified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Go live</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Go live</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BI analytical resource sourced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Handover complete</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9660532"/>
                  </a:ext>
                </a:extLst>
              </a:tr>
              <a:tr h="2513189">
                <a:tc>
                  <a:txBody>
                    <a:bodyPr/>
                    <a:lstStyle/>
                    <a:p>
                      <a:endParaRPr lang="en-GB" sz="3000" strike="sngStrike"/>
                    </a:p>
                  </a:txBody>
                  <a:tcPr marL="150791" marR="150791" marT="75396" marB="75396">
                    <a:lnT w="6350" cap="flat" cmpd="sng" algn="ctr">
                      <a:solidFill>
                        <a:schemeClr val="tx1">
                          <a:lumMod val="50000"/>
                          <a:lumOff val="50000"/>
                        </a:schemeClr>
                      </a:solidFill>
                      <a:prstDash val="solid"/>
                      <a:round/>
                      <a:headEnd type="none" w="med" len="med"/>
                      <a:tailEnd type="none" w="med" len="med"/>
                    </a:lnT>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600" b="1" i="0" u="none" strike="sngStrike" dirty="0">
                          <a:solidFill>
                            <a:srgbClr val="000000"/>
                          </a:solidFill>
                          <a:effectLst/>
                          <a:latin typeface="Aptos"/>
                        </a:rPr>
                        <a:t>Home First </a:t>
                      </a:r>
                      <a:r>
                        <a:rPr lang="en-GB" sz="1600" b="0" i="0" u="none" strike="sngStrike" dirty="0">
                          <a:solidFill>
                            <a:srgbClr val="000000"/>
                          </a:solidFill>
                          <a:effectLst/>
                          <a:latin typeface="Aptos"/>
                        </a:rPr>
                        <a:t>– Review </a:t>
                      </a:r>
                      <a:r>
                        <a:rPr lang="en-GB" sz="1600" b="0" i="0" u="none" strike="sngStrike" dirty="0" err="1">
                          <a:solidFill>
                            <a:srgbClr val="000000"/>
                          </a:solidFill>
                          <a:effectLst/>
                          <a:latin typeface="Aptos"/>
                        </a:rPr>
                        <a:t>Bonymaen</a:t>
                      </a:r>
                      <a:r>
                        <a:rPr lang="en-GB" sz="1600" b="0" i="0" u="none" strike="sngStrike" dirty="0">
                          <a:solidFill>
                            <a:srgbClr val="000000"/>
                          </a:solidFill>
                          <a:effectLst/>
                          <a:latin typeface="Aptos"/>
                        </a:rPr>
                        <a:t> Beds/ Nursing workforce</a:t>
                      </a:r>
                    </a:p>
                    <a:p>
                      <a:pPr marL="88900" marR="0" lvl="1" indent="0" algn="l" defTabSz="685772" rtl="0" eaLnBrk="1" fontAlgn="auto" latinLnBrk="0" hangingPunct="1">
                        <a:lnSpc>
                          <a:spcPct val="100000"/>
                        </a:lnSpc>
                        <a:spcBef>
                          <a:spcPts val="0"/>
                        </a:spcBef>
                        <a:spcAft>
                          <a:spcPts val="0"/>
                        </a:spcAft>
                        <a:buClrTx/>
                        <a:buSzTx/>
                        <a:buFontTx/>
                        <a:buNone/>
                        <a:tabLst/>
                        <a:defRPr/>
                      </a:pPr>
                      <a:r>
                        <a:rPr lang="en-GB" sz="1600" b="1" i="0" u="none" strike="noStrike">
                          <a:solidFill>
                            <a:srgbClr val="FF0000"/>
                          </a:solidFill>
                          <a:effectLst/>
                          <a:latin typeface="Aptos" panose="020B0004020202020204" pitchFamily="34" charset="0"/>
                        </a:rPr>
                        <a:t>AHP Workforce Programme </a:t>
                      </a:r>
                    </a:p>
                    <a:p>
                      <a:pPr marL="88900" marR="0" lvl="1" indent="0" algn="l" defTabSz="685772" rtl="0" eaLnBrk="1" fontAlgn="auto" latinLnBrk="0" hangingPunct="1">
                        <a:lnSpc>
                          <a:spcPct val="100000"/>
                        </a:lnSpc>
                        <a:spcBef>
                          <a:spcPts val="0"/>
                        </a:spcBef>
                        <a:spcAft>
                          <a:spcPts val="0"/>
                        </a:spcAft>
                        <a:buClrTx/>
                        <a:buSzTx/>
                        <a:buFontTx/>
                        <a:buNone/>
                        <a:tabLst/>
                        <a:defRPr/>
                      </a:pPr>
                      <a:r>
                        <a:rPr lang="en-GB" sz="1600" b="0" i="0" u="none" strike="noStrike">
                          <a:solidFill>
                            <a:srgbClr val="FF0000"/>
                          </a:solidFill>
                          <a:effectLst/>
                          <a:latin typeface="Aptos" panose="020B0004020202020204" pitchFamily="34" charset="0"/>
                        </a:rPr>
                        <a:t>(amended to one overarching programme)</a:t>
                      </a:r>
                    </a:p>
                  </a:txBody>
                  <a:tcPr marL="60364" marR="60364" marT="30183" marB="30183">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tx2">
                        <a:lumMod val="10000"/>
                        <a:lumOff val="90000"/>
                      </a:schemeClr>
                    </a:solidFill>
                  </a:tcPr>
                </a:tc>
                <a:tc>
                  <a:txBody>
                    <a:bodyPr/>
                    <a:lstStyle/>
                    <a:p>
                      <a:pPr marL="285750" indent="-285750" algn="l" fontAlgn="ctr">
                        <a:buFont typeface="Arial" panose="020B0604020202020204" pitchFamily="34" charset="0"/>
                        <a:buChar char="•"/>
                      </a:pPr>
                      <a:r>
                        <a:rPr lang="en-GB" sz="1600" b="0" i="0" u="none" strike="noStrike">
                          <a:solidFill>
                            <a:schemeClr val="tx1"/>
                          </a:solidFill>
                          <a:effectLst/>
                          <a:latin typeface="+mn-lt"/>
                        </a:rPr>
                        <a:t>Complete PID validation exercise. Review all 9 PIDs – previously submitted Nov 25’​</a:t>
                      </a:r>
                    </a:p>
                    <a:p>
                      <a:pPr marL="285750" indent="-285750" algn="l" fontAlgn="ctr">
                        <a:buFont typeface="Arial" panose="020B0604020202020204" pitchFamily="34" charset="0"/>
                        <a:buChar char="•"/>
                      </a:pPr>
                      <a:r>
                        <a:rPr lang="en-GB" sz="1600" b="0" i="0" u="none" strike="noStrike">
                          <a:solidFill>
                            <a:schemeClr val="tx1"/>
                          </a:solidFill>
                          <a:effectLst/>
                          <a:latin typeface="+mn-lt"/>
                        </a:rPr>
                        <a:t>Confirm which services are actual variable pay drivers and establish clear financial baseline​</a:t>
                      </a:r>
                    </a:p>
                    <a:p>
                      <a:pPr marL="285750" indent="-285750" algn="l" fontAlgn="ctr">
                        <a:buFont typeface="Arial" panose="020B0604020202020204" pitchFamily="34" charset="0"/>
                        <a:buChar char="•"/>
                      </a:pPr>
                      <a:r>
                        <a:rPr lang="en-GB" sz="1600" b="0" i="0" u="none" strike="noStrike">
                          <a:solidFill>
                            <a:schemeClr val="tx1"/>
                          </a:solidFill>
                          <a:effectLst/>
                          <a:latin typeface="+mn-lt"/>
                        </a:rPr>
                        <a:t> Align responsibility to correct services​</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30.06.26 (Q1)</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Tx/>
                        <a:buNone/>
                        <a:tabLst/>
                        <a:defRPr/>
                      </a:pPr>
                      <a:r>
                        <a:rPr lang="en-GB" sz="1600" b="0" i="0" u="none" strike="noStrike">
                          <a:solidFill>
                            <a:schemeClr val="tx1"/>
                          </a:solidFill>
                          <a:effectLst/>
                          <a:latin typeface="+mn-lt"/>
                        </a:rPr>
                        <a:t>​ </a:t>
                      </a: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30.07.26 (Q2)</a:t>
                      </a:r>
                    </a:p>
                    <a:p>
                      <a:pPr marL="0" marR="0" lvl="0" indent="0" algn="ctr" defTabSz="554492" rtl="0" eaLnBrk="1" fontAlgn="ctr" latinLnBrk="0" hangingPunct="1">
                        <a:lnSpc>
                          <a:spcPct val="100000"/>
                        </a:lnSpc>
                        <a:spcBef>
                          <a:spcPts val="0"/>
                        </a:spcBef>
                        <a:spcAft>
                          <a:spcPts val="0"/>
                        </a:spcAft>
                        <a:buClrTx/>
                        <a:buSzTx/>
                        <a:buFontTx/>
                        <a:buNone/>
                        <a:tabLst/>
                        <a:defRPr/>
                      </a:pPr>
                      <a:r>
                        <a:rPr lang="en-GB" sz="1600" b="0" i="0" u="none" strike="noStrike">
                          <a:solidFill>
                            <a:schemeClr val="tx1"/>
                          </a:solidFill>
                          <a:effectLst/>
                          <a:latin typeface="+mn-lt"/>
                        </a:rPr>
                        <a:t>​</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rtl="0" eaLnBrk="1" fontAlgn="ctr" latinLnBrk="0" hangingPunct="1">
                        <a:lnSpc>
                          <a:spcPct val="100000"/>
                        </a:lnSpc>
                        <a:spcBef>
                          <a:spcPts val="0"/>
                        </a:spcBef>
                        <a:spcAft>
                          <a:spcPts val="0"/>
                        </a:spcAft>
                        <a:buClrTx/>
                        <a:buSzTx/>
                        <a:buFontTx/>
                        <a:buNone/>
                      </a:pPr>
                      <a:r>
                        <a:rPr lang="en-GB" sz="1600" b="0" i="0" u="none" strike="noStrike">
                          <a:solidFill>
                            <a:schemeClr val="tx1"/>
                          </a:solidFill>
                          <a:effectLst/>
                          <a:latin typeface="+mn-lt"/>
                        </a:rPr>
                        <a:t>30.07.26 (Q2)</a:t>
                      </a: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marL="0" marR="0" lvl="0" indent="0" algn="ctr" defTabSz="554492" rtl="0" eaLnBrk="1" fontAlgn="ctr" latinLnBrk="0" hangingPunct="1">
                        <a:lnSpc>
                          <a:spcPct val="100000"/>
                        </a:lnSpc>
                        <a:spcBef>
                          <a:spcPts val="0"/>
                        </a:spcBef>
                        <a:spcAft>
                          <a:spcPts val="0"/>
                        </a:spcAft>
                        <a:buClrTx/>
                        <a:buSzTx/>
                        <a:buFontTx/>
                        <a:buNone/>
                        <a:tabLst/>
                        <a:defRPr/>
                      </a:pPr>
                      <a:endParaRPr lang="en-GB" sz="1600" b="0" i="0" u="none" strike="noStrike">
                        <a:solidFill>
                          <a:schemeClr val="tx1"/>
                        </a:solidFill>
                        <a:effectLst/>
                        <a:latin typeface="+mn-lt"/>
                      </a:endParaRPr>
                    </a:p>
                    <a:p>
                      <a:pPr algn="ctr" fontAlgn="ctr">
                        <a:buNone/>
                      </a:pPr>
                      <a:endParaRPr lang="en-GB" sz="1600" b="0" i="0" u="none" strike="noStrike">
                        <a:solidFill>
                          <a:schemeClr val="tx1"/>
                        </a:solidFill>
                        <a:effectLst/>
                        <a:latin typeface="+mn-lt"/>
                      </a:endParaRP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en-GB" sz="1600" b="0" i="0" u="none" strike="noStrike">
                          <a:solidFill>
                            <a:schemeClr val="tx1"/>
                          </a:solidFill>
                          <a:effectLst/>
                          <a:latin typeface="+mn-lt"/>
                        </a:rPr>
                        <a:t>PIDS validated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Baselines established</a:t>
                      </a: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endParaRPr lang="en-GB" sz="1600" b="0" i="0" u="none" strike="noStrike">
                        <a:solidFill>
                          <a:schemeClr val="tx1"/>
                        </a:solidFill>
                        <a:effectLst/>
                        <a:latin typeface="+mn-lt"/>
                      </a:endParaRPr>
                    </a:p>
                    <a:p>
                      <a:pPr marL="0" indent="0" algn="l" fontAlgn="ctr">
                        <a:buFont typeface="Arial" panose="020B0604020202020204" pitchFamily="34" charset="0"/>
                        <a:buNone/>
                      </a:pPr>
                      <a:r>
                        <a:rPr lang="en-GB" sz="1600" b="0" i="0" u="none" strike="noStrike">
                          <a:solidFill>
                            <a:schemeClr val="tx1"/>
                          </a:solidFill>
                          <a:effectLst/>
                          <a:latin typeface="+mn-lt"/>
                        </a:rPr>
                        <a:t>Responsibility aligned </a:t>
                      </a:r>
                    </a:p>
                  </a:txBody>
                  <a:tcPr marL="0" marR="0" marT="0"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t">
                        <a:buNone/>
                      </a:pPr>
                      <a:endParaRPr lang="en-GB" sz="1600" b="0" i="1" u="none" strike="noStrike">
                        <a:solidFill>
                          <a:schemeClr val="tx1"/>
                        </a:solidFill>
                        <a:effectLst/>
                        <a:latin typeface="+mn-lt"/>
                      </a:endParaRPr>
                    </a:p>
                  </a:txBody>
                  <a:tcPr marL="6351" marR="6351" marT="6351" marB="0">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92D050"/>
                    </a:solidFill>
                  </a:tcPr>
                </a:tc>
                <a:tc>
                  <a:txBody>
                    <a:bodyPr/>
                    <a:lstStyle/>
                    <a:p>
                      <a:pPr marL="285750" indent="-285750" algn="l" fontAlgn="ctr">
                        <a:buFont typeface="Arial" panose="020B0604020202020204" pitchFamily="34" charset="0"/>
                        <a:buChar char="•"/>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l" fontAlgn="ctr">
                        <a:buNone/>
                      </a:pPr>
                      <a:endParaRPr lang="en-GB" sz="1600" b="0" i="0" u="none" strike="noStrike">
                        <a:solidFill>
                          <a:schemeClr val="tx1"/>
                        </a:solidFill>
                        <a:effectLst/>
                        <a:latin typeface="+mn-lt"/>
                      </a:endParaRPr>
                    </a:p>
                  </a:txBody>
                  <a:tcPr marL="0" marR="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57586026"/>
                  </a:ext>
                </a:extLst>
              </a:tr>
            </a:tbl>
          </a:graphicData>
        </a:graphic>
      </p:graphicFrame>
    </p:spTree>
    <p:extLst>
      <p:ext uri="{BB962C8B-B14F-4D97-AF65-F5344CB8AC3E}">
        <p14:creationId xmlns:p14="http://schemas.microsoft.com/office/powerpoint/2010/main" val="5768965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BF137-7EAE-C3FD-8AF5-F5DC4A37B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CC76E-4A2A-B8F6-7FB8-6F3C94753C19}"/>
              </a:ext>
            </a:extLst>
          </p:cNvPr>
          <p:cNvSpPr>
            <a:spLocks noGrp="1"/>
          </p:cNvSpPr>
          <p:nvPr>
            <p:ph type="title"/>
          </p:nvPr>
        </p:nvSpPr>
        <p:spPr>
          <a:xfrm>
            <a:off x="642226" y="244524"/>
            <a:ext cx="19316533" cy="685792"/>
          </a:xfrm>
        </p:spPr>
        <p:txBody>
          <a:bodyPr/>
          <a:lstStyle/>
          <a:p>
            <a:r>
              <a:rPr lang="en-US" sz="4001" b="1" dirty="0">
                <a:latin typeface="Aptos" panose="020B0004020202020204" pitchFamily="34" charset="0"/>
              </a:rPr>
              <a:t>Workforce – Off Track Delivery in Q1</a:t>
            </a:r>
            <a:endParaRPr lang="en-US" sz="3199" dirty="0">
              <a:solidFill>
                <a:srgbClr val="FF0000"/>
              </a:solidFill>
            </a:endParaRPr>
          </a:p>
        </p:txBody>
      </p:sp>
      <p:graphicFrame>
        <p:nvGraphicFramePr>
          <p:cNvPr id="5" name="Content Placeholder 4">
            <a:extLst>
              <a:ext uri="{FF2B5EF4-FFF2-40B4-BE49-F238E27FC236}">
                <a16:creationId xmlns:a16="http://schemas.microsoft.com/office/drawing/2014/main" id="{04C9DC7C-2DCD-3937-EFE4-CCB124CA7FF9}"/>
              </a:ext>
            </a:extLst>
          </p:cNvPr>
          <p:cNvGraphicFramePr>
            <a:graphicFrameLocks noGrp="1"/>
          </p:cNvGraphicFramePr>
          <p:nvPr>
            <p:ph idx="1"/>
          </p:nvPr>
        </p:nvGraphicFramePr>
        <p:xfrm>
          <a:off x="206819" y="1730166"/>
          <a:ext cx="19692056" cy="5405809"/>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830824">
                  <a:extLst>
                    <a:ext uri="{9D8B030D-6E8A-4147-A177-3AD203B41FA5}">
                      <a16:colId xmlns:a16="http://schemas.microsoft.com/office/drawing/2014/main" val="3693825817"/>
                    </a:ext>
                  </a:extLst>
                </a:gridCol>
                <a:gridCol w="2795477">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109671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Milestone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Decision for IPPR meeting, e.g. Issues to escalate, Revised milestones to agree</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07727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i="0" u="none" strike="noStrike">
                          <a:solidFill>
                            <a:schemeClr val="tx1"/>
                          </a:solidFill>
                          <a:effectLst/>
                          <a:latin typeface="Aptos" panose="020B0004020202020204" pitchFamily="34" charset="0"/>
                        </a:rPr>
                        <a:t>A&amp;C 5% Turnover management </a:t>
                      </a:r>
                      <a:endParaRPr lang="en-GB" sz="1600" b="1" kern="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600" b="0" i="0" u="none" strike="noStrike" kern="1200">
                          <a:solidFill>
                            <a:schemeClr val="tx1"/>
                          </a:solidFill>
                          <a:effectLst/>
                          <a:latin typeface="Aptos" panose="020B0004020202020204" pitchFamily="34" charset="0"/>
                          <a:ea typeface="+mn-ea"/>
                          <a:cs typeface="+mn-cs"/>
                        </a:rPr>
                        <a:t>Exec Leads for each SG to submit PIDs describing how they will meet their 5% savings target</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indent="0" algn="l">
                        <a:lnSpc>
                          <a:spcPct val="115000"/>
                        </a:lnSpc>
                        <a:spcAft>
                          <a:spcPts val="800"/>
                        </a:spcAft>
                        <a:buFont typeface="Arial" panose="020B0604020202020204" pitchFamily="34" charset="0"/>
                        <a:buNone/>
                      </a:pPr>
                      <a:endParaRPr lang="en-GB" sz="1600" b="0" kern="10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a:latin typeface="+mn-lt"/>
                        </a:rPr>
                        <a:t>11 out of 16 received and require some refinement</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latin typeface="+mn-lt"/>
                          <a:ea typeface="+mn-ea"/>
                          <a:cs typeface="+mn-cs"/>
                        </a:rPr>
                        <a:t>Schedule an R&amp;S Board deep dive for the Service Executive PIDs to review project and financial plans</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sz="1600">
                          <a:solidFill>
                            <a:schemeClr val="tx1"/>
                          </a:solidFill>
                          <a:latin typeface="+mn-lt"/>
                        </a:rPr>
                        <a:t>R&amp;S board will be held on 22/07/26</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eaLnBrk="1" fontAlgn="auto" latinLnBrk="0" hangingPunct="1">
                        <a:lnSpc>
                          <a:spcPct val="100000"/>
                        </a:lnSpc>
                        <a:spcBef>
                          <a:spcPts val="0"/>
                        </a:spcBef>
                        <a:spcAft>
                          <a:spcPts val="0"/>
                        </a:spcAft>
                        <a:buClrTx/>
                        <a:buSzTx/>
                        <a:buFontTx/>
                        <a:buNone/>
                      </a:pPr>
                      <a:r>
                        <a:rPr lang="en-GB" sz="1600" kern="1200">
                          <a:solidFill>
                            <a:schemeClr val="tx1"/>
                          </a:solidFill>
                          <a:latin typeface="Arial" panose="020B0604020202020204"/>
                          <a:ea typeface="+mn-ea"/>
                          <a:cs typeface="+mn-cs"/>
                        </a:rPr>
                        <a:t>Reported to R&amp;S board </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r h="1077274">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panose="020B0004020202020204" pitchFamily="34" charset="0"/>
                        </a:rPr>
                        <a:t>A&amp;C Reduction In Variable Pay</a:t>
                      </a:r>
                      <a:endParaRPr lang="en-GB" sz="1600" b="1" i="0" u="none" strike="noStrike" noProof="0">
                        <a:solidFill>
                          <a:schemeClr val="tx1"/>
                        </a:solidFill>
                        <a:latin typeface="+mn-lt"/>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kern="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0" kern="1200">
                          <a:solidFill>
                            <a:srgbClr val="000000"/>
                          </a:solidFill>
                          <a:latin typeface="+mn-lt"/>
                        </a:rPr>
                        <a:t>POAP to reduce Variable Pay for high users: ED, Radiology, Cellular Path and Digital to be submitted by leads by 12/06</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600" b="0" kern="10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l"/>
                      <a:r>
                        <a:rPr lang="en-GB" sz="1600">
                          <a:latin typeface="+mn-lt"/>
                        </a:rPr>
                        <a:t>Some POAPs remain outstanding</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effectLst/>
                          <a:latin typeface="+mn-lt"/>
                          <a:ea typeface="+mn-ea"/>
                          <a:cs typeface="+mn-cs"/>
                        </a:rPr>
                        <a:t>Leads have been emailed and finance BP requested to support</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600">
                          <a:solidFill>
                            <a:schemeClr val="tx1"/>
                          </a:solidFill>
                          <a:latin typeface="+mn-lt"/>
                        </a:rPr>
                        <a:t>For discussion at workforce steering group on 14/07/26</a:t>
                      </a:r>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buNone/>
                      </a:pPr>
                      <a:r>
                        <a:rPr lang="en-GB" sz="1600" b="0" i="0" u="none" strike="noStrike" noProof="0">
                          <a:solidFill>
                            <a:schemeClr val="tx1"/>
                          </a:solidFill>
                          <a:latin typeface="Arial"/>
                          <a:cs typeface="Arial"/>
                        </a:rPr>
                        <a:t>Reported to R&amp;S board </a:t>
                      </a:r>
                      <a:endParaRPr lang="en-US" sz="3000"/>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2359147"/>
                  </a:ext>
                </a:extLst>
              </a:tr>
              <a:tr h="1077274">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panose="020B0004020202020204" pitchFamily="34" charset="0"/>
                        </a:rPr>
                        <a:t>Medical Workforce </a:t>
                      </a:r>
                      <a:endParaRPr lang="en-GB" sz="1600" b="1" kern="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600" b="0" i="0" u="none" strike="noStrike">
                          <a:solidFill>
                            <a:schemeClr val="tx1"/>
                          </a:solidFill>
                          <a:effectLst/>
                          <a:latin typeface="Arial" panose="020B0604020202020204" pitchFamily="34" charset="0"/>
                          <a:cs typeface="Arial" panose="020B0604020202020204" pitchFamily="34" charset="0"/>
                        </a:rPr>
                        <a:t>Maximise Substantive Medical Capacity</a:t>
                      </a:r>
                      <a:endParaRPr lang="en-GB" sz="1600" b="1" kern="120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600" b="0" kern="10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rtl="0" fontAlgn="base"/>
                      <a:r>
                        <a:rPr lang="en-GB" sz="1800" b="0" i="0" kern="1200">
                          <a:solidFill>
                            <a:schemeClr val="tx1"/>
                          </a:solidFill>
                          <a:effectLst/>
                          <a:latin typeface="+mn-lt"/>
                          <a:ea typeface="+mn-ea"/>
                          <a:cs typeface="+mn-cs"/>
                        </a:rPr>
                        <a:t>Initial System for piece of work had capability issues</a:t>
                      </a:r>
                      <a:endParaRPr lang="en-GB" sz="1600">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0" i="0" kern="1200">
                          <a:solidFill>
                            <a:schemeClr val="tx1"/>
                          </a:solidFill>
                          <a:effectLst/>
                          <a:latin typeface="+mn-lt"/>
                          <a:ea typeface="+mn-ea"/>
                          <a:cs typeface="+mn-cs"/>
                        </a:rPr>
                        <a:t>Switch of proof of concept to HCSE team. Review of variable pay by service group in progress </a:t>
                      </a:r>
                      <a:endParaRPr lang="en-US" sz="1600" b="0" i="0" kern="1200">
                        <a:solidFill>
                          <a:schemeClr val="tx1"/>
                        </a:solidFill>
                        <a:effectLst/>
                        <a:latin typeface="+mn-lt"/>
                        <a:ea typeface="+mn-ea"/>
                        <a:cs typeface="+mn-cs"/>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00000"/>
                        </a:lnSpc>
                        <a:spcBef>
                          <a:spcPts val="0"/>
                        </a:spcBef>
                        <a:spcAft>
                          <a:spcPts val="0"/>
                        </a:spcAft>
                        <a:buNone/>
                      </a:pPr>
                      <a:r>
                        <a:rPr lang="en-GB" sz="1600" b="0" i="0" u="none" strike="noStrike" noProof="0">
                          <a:solidFill>
                            <a:schemeClr val="tx1"/>
                          </a:solidFill>
                          <a:latin typeface="Arial"/>
                          <a:cs typeface="Arial"/>
                        </a:rPr>
                        <a:t>Reported to R&amp;S board </a:t>
                      </a:r>
                      <a:endParaRPr lang="en-US" sz="3000"/>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buNone/>
                      </a:pPr>
                      <a:r>
                        <a:rPr lang="en-GB" sz="1600" b="0" i="0" u="none" strike="noStrike" noProof="0">
                          <a:solidFill>
                            <a:schemeClr val="tx1"/>
                          </a:solidFill>
                          <a:latin typeface="Arial"/>
                          <a:cs typeface="Arial"/>
                        </a:rPr>
                        <a:t>Reported to R&amp;S board </a:t>
                      </a:r>
                      <a:endParaRPr lang="en-US" sz="3000"/>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357803"/>
                  </a:ext>
                </a:extLst>
              </a:tr>
              <a:tr h="1077274">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panose="020B0004020202020204" pitchFamily="34" charset="0"/>
                        </a:rPr>
                        <a:t>Nursing &amp; Midwifery Workforce Programme</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600" b="1" kern="0">
                        <a:solidFill>
                          <a:srgbClr val="000000"/>
                        </a:solidFill>
                        <a:latin typeface="+mn-lt"/>
                      </a:endParaRP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600" b="0" kern="1200">
                          <a:solidFill>
                            <a:srgbClr val="000000"/>
                          </a:solidFill>
                          <a:latin typeface="+mn-lt"/>
                        </a:rPr>
                        <a:t>Alternative benchmarking tool to be identified at an all-Wales level to support project evaluation</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lnSpc>
                          <a:spcPct val="115000"/>
                        </a:lnSpc>
                        <a:spcAft>
                          <a:spcPts val="800"/>
                        </a:spcAft>
                        <a:buFont typeface="Arial" panose="020B0604020202020204" pitchFamily="34" charset="0"/>
                        <a:buChar char="•"/>
                      </a:pPr>
                      <a:endParaRPr lang="en-GB" sz="1600" b="0" kern="10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l"/>
                      <a:r>
                        <a:rPr lang="en-GB" sz="1600">
                          <a:latin typeface="+mn-lt"/>
                        </a:rPr>
                        <a:t>Not identified </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a:solidFill>
                            <a:schemeClr val="dk1"/>
                          </a:solidFill>
                          <a:effectLst/>
                          <a:latin typeface="+mn-lt"/>
                          <a:ea typeface="+mn-ea"/>
                          <a:cs typeface="+mn-cs"/>
                        </a:rPr>
                        <a:t>Escalation through appropriate channels (Exec and R&amp;S Board)</a:t>
                      </a:r>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00000"/>
                        </a:lnSpc>
                        <a:spcBef>
                          <a:spcPts val="0"/>
                        </a:spcBef>
                        <a:spcAft>
                          <a:spcPts val="0"/>
                        </a:spcAft>
                        <a:buNone/>
                      </a:pPr>
                      <a:r>
                        <a:rPr lang="en-GB" sz="1600" b="0" i="0" u="none" strike="noStrike" noProof="0">
                          <a:solidFill>
                            <a:schemeClr val="tx1"/>
                          </a:solidFill>
                          <a:latin typeface="Arial"/>
                          <a:cs typeface="Arial"/>
                        </a:rPr>
                        <a:t>Reported to R&amp;S board </a:t>
                      </a:r>
                      <a:endParaRPr lang="en-US" sz="3000"/>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00000"/>
                        </a:lnSpc>
                        <a:spcBef>
                          <a:spcPts val="0"/>
                        </a:spcBef>
                        <a:spcAft>
                          <a:spcPts val="0"/>
                        </a:spcAft>
                        <a:buNone/>
                      </a:pPr>
                      <a:r>
                        <a:rPr lang="en-GB" sz="1600" b="0" i="0" u="none" strike="noStrike" noProof="0">
                          <a:solidFill>
                            <a:schemeClr val="tx1"/>
                          </a:solidFill>
                          <a:latin typeface="Arial"/>
                          <a:cs typeface="Arial"/>
                        </a:rPr>
                        <a:t>Reported to R&amp;S board </a:t>
                      </a:r>
                      <a:endParaRPr lang="en-US" sz="3000"/>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5387346"/>
                  </a:ext>
                </a:extLst>
              </a:tr>
            </a:tbl>
          </a:graphicData>
        </a:graphic>
      </p:graphicFrame>
      <p:sp>
        <p:nvSpPr>
          <p:cNvPr id="6" name="TextBox 5">
            <a:extLst>
              <a:ext uri="{FF2B5EF4-FFF2-40B4-BE49-F238E27FC236}">
                <a16:creationId xmlns:a16="http://schemas.microsoft.com/office/drawing/2014/main" id="{9D4819C6-292E-0848-3C78-1E8D63F3A1E9}"/>
              </a:ext>
            </a:extLst>
          </p:cNvPr>
          <p:cNvSpPr txBox="1"/>
          <p:nvPr/>
        </p:nvSpPr>
        <p:spPr>
          <a:xfrm>
            <a:off x="211595" y="1313647"/>
            <a:ext cx="3238473" cy="369460"/>
          </a:xfrm>
          <a:prstGeom prst="rect">
            <a:avLst/>
          </a:prstGeom>
          <a:noFill/>
        </p:spPr>
        <p:txBody>
          <a:bodyPr wrap="square" rtlCol="0">
            <a:spAutoFit/>
          </a:bodyPr>
          <a:lstStyle/>
          <a:p>
            <a:pPr defTabSz="914413">
              <a:defRPr/>
            </a:pPr>
            <a:r>
              <a:rPr lang="en-GB" sz="1801" b="1">
                <a:solidFill>
                  <a:prstClr val="black"/>
                </a:solidFill>
                <a:latin typeface="Aptos" panose="02110004020202020204"/>
              </a:rPr>
              <a:t>Milestones</a:t>
            </a:r>
          </a:p>
        </p:txBody>
      </p:sp>
      <p:sp>
        <p:nvSpPr>
          <p:cNvPr id="8" name="TextBox 7">
            <a:extLst>
              <a:ext uri="{FF2B5EF4-FFF2-40B4-BE49-F238E27FC236}">
                <a16:creationId xmlns:a16="http://schemas.microsoft.com/office/drawing/2014/main" id="{973DACED-80A7-450A-703A-8C5F1BD09AC9}"/>
              </a:ext>
            </a:extLst>
          </p:cNvPr>
          <p:cNvSpPr txBox="1"/>
          <p:nvPr/>
        </p:nvSpPr>
        <p:spPr>
          <a:xfrm>
            <a:off x="258300" y="6968197"/>
            <a:ext cx="10863487" cy="369460"/>
          </a:xfrm>
          <a:prstGeom prst="rect">
            <a:avLst/>
          </a:prstGeom>
          <a:noFill/>
        </p:spPr>
        <p:txBody>
          <a:bodyPr wrap="square" rtlCol="0">
            <a:spAutoFit/>
          </a:bodyPr>
          <a:lstStyle/>
          <a:p>
            <a:pPr defTabSz="914413">
              <a:defRPr/>
            </a:pPr>
            <a:r>
              <a:rPr lang="en-GB" sz="1801" b="1" dirty="0">
                <a:solidFill>
                  <a:prstClr val="black"/>
                </a:solidFill>
                <a:latin typeface="Aptos" panose="02110004020202020204"/>
              </a:rPr>
              <a:t>Outcomes – </a:t>
            </a:r>
            <a:r>
              <a:rPr lang="en-GB" sz="1801" b="1" dirty="0">
                <a:solidFill>
                  <a:srgbClr val="FF0000"/>
                </a:solidFill>
                <a:latin typeface="Aptos" panose="02110004020202020204"/>
              </a:rPr>
              <a:t>not completed as would be duplicating the above</a:t>
            </a:r>
          </a:p>
        </p:txBody>
      </p:sp>
      <p:graphicFrame>
        <p:nvGraphicFramePr>
          <p:cNvPr id="9" name="Content Placeholder 4">
            <a:extLst>
              <a:ext uri="{FF2B5EF4-FFF2-40B4-BE49-F238E27FC236}">
                <a16:creationId xmlns:a16="http://schemas.microsoft.com/office/drawing/2014/main" id="{4272D0A1-47B7-89A6-A2B8-A9B352C1C156}"/>
              </a:ext>
            </a:extLst>
          </p:cNvPr>
          <p:cNvGraphicFramePr>
            <a:graphicFrameLocks/>
          </p:cNvGraphicFramePr>
          <p:nvPr/>
        </p:nvGraphicFramePr>
        <p:xfrm>
          <a:off x="263042" y="7397603"/>
          <a:ext cx="19692056" cy="1922669"/>
        </p:xfrm>
        <a:graphic>
          <a:graphicData uri="http://schemas.openxmlformats.org/drawingml/2006/table">
            <a:tbl>
              <a:tblPr firstRow="1" bandRow="1"/>
              <a:tblGrid>
                <a:gridCol w="2813151">
                  <a:extLst>
                    <a:ext uri="{9D8B030D-6E8A-4147-A177-3AD203B41FA5}">
                      <a16:colId xmlns:a16="http://schemas.microsoft.com/office/drawing/2014/main" val="898246836"/>
                    </a:ext>
                  </a:extLst>
                </a:gridCol>
                <a:gridCol w="2723139">
                  <a:extLst>
                    <a:ext uri="{9D8B030D-6E8A-4147-A177-3AD203B41FA5}">
                      <a16:colId xmlns:a16="http://schemas.microsoft.com/office/drawing/2014/main" val="3693825817"/>
                    </a:ext>
                  </a:extLst>
                </a:gridCol>
                <a:gridCol w="2903162">
                  <a:extLst>
                    <a:ext uri="{9D8B030D-6E8A-4147-A177-3AD203B41FA5}">
                      <a16:colId xmlns:a16="http://schemas.microsoft.com/office/drawing/2014/main" val="2720375552"/>
                    </a:ext>
                  </a:extLst>
                </a:gridCol>
                <a:gridCol w="2813151">
                  <a:extLst>
                    <a:ext uri="{9D8B030D-6E8A-4147-A177-3AD203B41FA5}">
                      <a16:colId xmlns:a16="http://schemas.microsoft.com/office/drawing/2014/main" val="577018451"/>
                    </a:ext>
                  </a:extLst>
                </a:gridCol>
                <a:gridCol w="2813151">
                  <a:extLst>
                    <a:ext uri="{9D8B030D-6E8A-4147-A177-3AD203B41FA5}">
                      <a16:colId xmlns:a16="http://schemas.microsoft.com/office/drawing/2014/main" val="3207711720"/>
                    </a:ext>
                  </a:extLst>
                </a:gridCol>
                <a:gridCol w="2813151">
                  <a:extLst>
                    <a:ext uri="{9D8B030D-6E8A-4147-A177-3AD203B41FA5}">
                      <a16:colId xmlns:a16="http://schemas.microsoft.com/office/drawing/2014/main" val="115675993"/>
                    </a:ext>
                  </a:extLst>
                </a:gridCol>
                <a:gridCol w="2813151">
                  <a:extLst>
                    <a:ext uri="{9D8B030D-6E8A-4147-A177-3AD203B41FA5}">
                      <a16:colId xmlns:a16="http://schemas.microsoft.com/office/drawing/2014/main" val="2581697613"/>
                    </a:ext>
                  </a:extLst>
                </a:gridCol>
              </a:tblGrid>
              <a:tr h="59407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Scheme/ Project</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Delivery Action</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a:latin typeface="+mn-lt"/>
                        </a:rPr>
                        <a:t>Q1 Outcome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Reason for off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Management/ Mitigating Actions</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When back on track</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600" b="1">
                          <a:latin typeface="+mn-lt"/>
                        </a:rPr>
                        <a:t>Decision for IPPR meeting, e.g. Issues to escalate, </a:t>
                      </a:r>
                    </a:p>
                  </a:txBody>
                  <a:tcPr marT="45719" marB="45719"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AEAAD4">
                        <a:lumMod val="50000"/>
                      </a:srgbClr>
                    </a:solidFill>
                  </a:tcPr>
                </a:tc>
                <a:extLst>
                  <a:ext uri="{0D108BD9-81ED-4DB2-BD59-A6C34878D82A}">
                    <a16:rowId xmlns:a16="http://schemas.microsoft.com/office/drawing/2014/main" val="2403715006"/>
                  </a:ext>
                </a:extLst>
              </a:tr>
              <a:tr h="1328593">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a:lnSpc>
                          <a:spcPct val="100000"/>
                        </a:lnSpc>
                        <a:spcBef>
                          <a:spcPts val="0"/>
                        </a:spcBef>
                        <a:spcAft>
                          <a:spcPts val="0"/>
                        </a:spcAft>
                        <a:buNone/>
                      </a:pPr>
                      <a:r>
                        <a:rPr lang="en-GB" sz="1600" b="1" i="0" u="none" strike="noStrike" kern="0" noProof="0">
                          <a:solidFill>
                            <a:srgbClr val="000000"/>
                          </a:solidFill>
                          <a:latin typeface="Aptos"/>
                        </a:rPr>
                        <a:t>A&amp;C Reduction In Variable Pay</a:t>
                      </a:r>
                      <a:endParaRPr lang="en-US" sz="3000"/>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a:lnSpc>
                          <a:spcPct val="100000"/>
                        </a:lnSpc>
                        <a:spcBef>
                          <a:spcPts val="0"/>
                        </a:spcBef>
                        <a:spcAft>
                          <a:spcPts val="0"/>
                        </a:spcAft>
                        <a:buNone/>
                      </a:pPr>
                      <a:r>
                        <a:rPr lang="en-GB" sz="1600" b="0" i="0" u="none" strike="noStrike" kern="1200" noProof="0" dirty="0">
                          <a:solidFill>
                            <a:srgbClr val="000000"/>
                          </a:solidFill>
                          <a:latin typeface="Aptos"/>
                        </a:rPr>
                        <a:t>POAP to reduce Variable Pay for high users: ED, Radiology, Cellular Path and Digital to be submitted by leads by 12/06</a:t>
                      </a:r>
                      <a:endParaRPr lang="en-US" sz="3000" dirty="0"/>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85750" indent="-285750" algn="l">
                        <a:lnSpc>
                          <a:spcPct val="115000"/>
                        </a:lnSpc>
                        <a:spcAft>
                          <a:spcPts val="800"/>
                        </a:spcAft>
                        <a:buFont typeface="Arial" panose="020B0604020202020204" pitchFamily="34" charset="0"/>
                        <a:buChar char="•"/>
                      </a:pPr>
                      <a:endParaRPr lang="en-GB" sz="1600" b="0" kern="100">
                        <a:effectLst/>
                        <a:latin typeface="+mn-lt"/>
                        <a:ea typeface="Aptos" panose="020B0004020202020204" pitchFamily="34" charset="0"/>
                        <a:cs typeface="Times New Roman" panose="02020603050405020304" pitchFamily="18"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lvl="0">
                        <a:buNone/>
                      </a:pPr>
                      <a:r>
                        <a:rPr lang="en-GB" sz="2000" b="0" i="0" u="none" strike="noStrike" noProof="0">
                          <a:latin typeface="Aptos"/>
                        </a:rPr>
                        <a:t>at £200k per month at the start of the year and are now down to £66k in June </a:t>
                      </a:r>
                      <a:endParaRPr lang="en-US" sz="3000"/>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rtl="0">
                        <a:lnSpc>
                          <a:spcPct val="100000"/>
                        </a:lnSpc>
                        <a:spcBef>
                          <a:spcPts val="0"/>
                        </a:spcBef>
                        <a:spcAft>
                          <a:spcPts val="0"/>
                        </a:spcAft>
                        <a:buClrTx/>
                        <a:buSzTx/>
                        <a:buFontTx/>
                        <a:buNone/>
                      </a:pPr>
                      <a:r>
                        <a:rPr lang="en-GB" sz="1600" kern="1200">
                          <a:solidFill>
                            <a:schemeClr val="dk1"/>
                          </a:solidFill>
                          <a:effectLst/>
                          <a:latin typeface="+mn-lt"/>
                          <a:ea typeface="+mn-ea"/>
                          <a:cs typeface="+mn-cs"/>
                        </a:rPr>
                        <a:t>Leads have been emailed and finance BP requested to support</a:t>
                      </a:r>
                      <a:endParaRPr lang="en-US" sz="3000"/>
                    </a:p>
                  </a:txBody>
                  <a:tcPr marL="71999" marR="45719" marT="35999" marB="35999"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lvl="0" algn="l">
                        <a:buNone/>
                      </a:pPr>
                      <a:r>
                        <a:rPr lang="en-GB" sz="1600">
                          <a:solidFill>
                            <a:schemeClr val="tx1"/>
                          </a:solidFill>
                          <a:latin typeface="+mn-lt"/>
                        </a:rPr>
                        <a:t>For discussion at workforce steering group on 14/07/26</a:t>
                      </a:r>
                      <a:endParaRPr lang="en-US" sz="3000"/>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lvl="0" algn="ctr">
                        <a:buNone/>
                      </a:pPr>
                      <a:r>
                        <a:rPr lang="en-GB" sz="1600" b="0" i="0" u="none" strike="noStrike" noProof="0" dirty="0">
                          <a:solidFill>
                            <a:schemeClr val="tx1"/>
                          </a:solidFill>
                          <a:latin typeface="Arial"/>
                          <a:cs typeface="Arial"/>
                        </a:rPr>
                        <a:t>Reported to R&amp;S board </a:t>
                      </a:r>
                      <a:endParaRPr lang="en-US" sz="3000" dirty="0"/>
                    </a:p>
                  </a:txBody>
                  <a:tcPr marL="43659" marR="27724" marT="21830" marB="21830"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491693"/>
                  </a:ext>
                </a:extLst>
              </a:tr>
            </a:tbl>
          </a:graphicData>
        </a:graphic>
      </p:graphicFrame>
    </p:spTree>
    <p:extLst>
      <p:ext uri="{BB962C8B-B14F-4D97-AF65-F5344CB8AC3E}">
        <p14:creationId xmlns:p14="http://schemas.microsoft.com/office/powerpoint/2010/main" val="6183470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763C-B8BA-FD14-BF51-6C56BC10B320}"/>
              </a:ext>
            </a:extLst>
          </p:cNvPr>
          <p:cNvSpPr>
            <a:spLocks noGrp="1"/>
          </p:cNvSpPr>
          <p:nvPr>
            <p:ph type="title"/>
          </p:nvPr>
        </p:nvSpPr>
        <p:spPr>
          <a:xfrm>
            <a:off x="1029909" y="739819"/>
            <a:ext cx="18211154" cy="835968"/>
          </a:xfrm>
        </p:spPr>
        <p:txBody>
          <a:bodyPr/>
          <a:lstStyle/>
          <a:p>
            <a:r>
              <a:rPr lang="en-GB" sz="3958" b="1">
                <a:latin typeface="Aptos"/>
                <a:cs typeface="Arial"/>
              </a:rPr>
              <a:t>Workforce Related CIP Schemes for 2026/27 </a:t>
            </a:r>
            <a:r>
              <a:rPr lang="en-GB" sz="3958" b="1">
                <a:solidFill>
                  <a:srgbClr val="FF0000"/>
                </a:solidFill>
                <a:latin typeface="Aptos"/>
                <a:cs typeface="Arial"/>
              </a:rPr>
              <a:t> </a:t>
            </a:r>
            <a:endParaRPr lang="en-GB" sz="3958" b="1">
              <a:latin typeface="Aptos"/>
              <a:cs typeface="Arial"/>
            </a:endParaRPr>
          </a:p>
        </p:txBody>
      </p:sp>
      <p:sp>
        <p:nvSpPr>
          <p:cNvPr id="3" name="Content Placeholder 2">
            <a:extLst>
              <a:ext uri="{FF2B5EF4-FFF2-40B4-BE49-F238E27FC236}">
                <a16:creationId xmlns:a16="http://schemas.microsoft.com/office/drawing/2014/main" id="{3981556A-F313-3295-DA23-A670584A7462}"/>
              </a:ext>
            </a:extLst>
          </p:cNvPr>
          <p:cNvSpPr>
            <a:spLocks noGrp="1"/>
          </p:cNvSpPr>
          <p:nvPr>
            <p:ph idx="1"/>
          </p:nvPr>
        </p:nvSpPr>
        <p:spPr>
          <a:xfrm>
            <a:off x="1029909" y="1575787"/>
            <a:ext cx="18045870" cy="4174308"/>
          </a:xfrm>
        </p:spPr>
        <p:txBody>
          <a:bodyPr/>
          <a:lstStyle/>
          <a:p>
            <a:r>
              <a:rPr lang="en-GB" sz="2391">
                <a:latin typeface="Arial"/>
                <a:cs typeface="Arial"/>
              </a:rPr>
              <a:t>The table provides a breakdown of the Workforce Cost Improvement Plans (CIPs) </a:t>
            </a:r>
            <a:endParaRPr lang="en-US"/>
          </a:p>
          <a:p>
            <a:r>
              <a:rPr lang="en-GB" sz="2391">
                <a:latin typeface="Arial"/>
                <a:cs typeface="Arial"/>
              </a:rPr>
              <a:t>The RAG status indicates which schemes are currently on or off track as of 10/07/26: </a:t>
            </a:r>
            <a:endParaRPr lang="en-GB"/>
          </a:p>
        </p:txBody>
      </p:sp>
      <p:graphicFrame>
        <p:nvGraphicFramePr>
          <p:cNvPr id="5" name="Table 4">
            <a:extLst>
              <a:ext uri="{FF2B5EF4-FFF2-40B4-BE49-F238E27FC236}">
                <a16:creationId xmlns:a16="http://schemas.microsoft.com/office/drawing/2014/main" id="{8B1BF6B8-4ED7-2505-64C1-0A5A25BB4D3C}"/>
              </a:ext>
            </a:extLst>
          </p:cNvPr>
          <p:cNvGraphicFramePr>
            <a:graphicFrameLocks noGrp="1"/>
          </p:cNvGraphicFramePr>
          <p:nvPr/>
        </p:nvGraphicFramePr>
        <p:xfrm>
          <a:off x="1029909" y="2833142"/>
          <a:ext cx="12480180" cy="6489202"/>
        </p:xfrm>
        <a:graphic>
          <a:graphicData uri="http://schemas.openxmlformats.org/drawingml/2006/table">
            <a:tbl>
              <a:tblPr/>
              <a:tblGrid>
                <a:gridCol w="3675527">
                  <a:extLst>
                    <a:ext uri="{9D8B030D-6E8A-4147-A177-3AD203B41FA5}">
                      <a16:colId xmlns:a16="http://schemas.microsoft.com/office/drawing/2014/main" val="3404766205"/>
                    </a:ext>
                  </a:extLst>
                </a:gridCol>
                <a:gridCol w="3260213">
                  <a:extLst>
                    <a:ext uri="{9D8B030D-6E8A-4147-A177-3AD203B41FA5}">
                      <a16:colId xmlns:a16="http://schemas.microsoft.com/office/drawing/2014/main" val="2116305395"/>
                    </a:ext>
                  </a:extLst>
                </a:gridCol>
                <a:gridCol w="3073322">
                  <a:extLst>
                    <a:ext uri="{9D8B030D-6E8A-4147-A177-3AD203B41FA5}">
                      <a16:colId xmlns:a16="http://schemas.microsoft.com/office/drawing/2014/main" val="3894723125"/>
                    </a:ext>
                  </a:extLst>
                </a:gridCol>
                <a:gridCol w="2471118">
                  <a:extLst>
                    <a:ext uri="{9D8B030D-6E8A-4147-A177-3AD203B41FA5}">
                      <a16:colId xmlns:a16="http://schemas.microsoft.com/office/drawing/2014/main" val="832237947"/>
                    </a:ext>
                  </a:extLst>
                </a:gridCol>
              </a:tblGrid>
              <a:tr h="1071697">
                <a:tc>
                  <a:txBody>
                    <a:bodyPr/>
                    <a:lstStyle/>
                    <a:p>
                      <a:pPr algn="ctr" fontAlgn="ctr">
                        <a:buNone/>
                      </a:pPr>
                      <a:r>
                        <a:rPr lang="en-GB" sz="1600" b="1" i="0" u="none" strike="noStrike">
                          <a:solidFill>
                            <a:srgbClr val="FFFFFF"/>
                          </a:solidFill>
                          <a:effectLst/>
                          <a:latin typeface="Segoe UI" panose="020B0502040204020203" pitchFamily="34" charset="0"/>
                        </a:rPr>
                        <a:t>R&amp;S Category Data Source Trackers</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600" b="1" i="0" u="none" strike="noStrike">
                          <a:solidFill>
                            <a:srgbClr val="FFFFFF"/>
                          </a:solidFill>
                          <a:effectLst/>
                          <a:latin typeface="Segoe UI" panose="020B0502040204020203" pitchFamily="34" charset="0"/>
                        </a:rPr>
                        <a:t>Planned Delivery In Year Total (£'000)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600" b="1" i="0" u="none" strike="noStrike">
                          <a:solidFill>
                            <a:srgbClr val="FFFFFF"/>
                          </a:solidFill>
                          <a:effectLst/>
                          <a:latin typeface="Segoe UI"/>
                        </a:rPr>
                        <a:t>Planned Delivery Assumptions Workforce Element (£'000)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600" b="1" i="0" u="none" strike="noStrike">
                          <a:solidFill>
                            <a:srgbClr val="FFFFFF"/>
                          </a:solidFill>
                          <a:effectLst/>
                          <a:latin typeface="Segoe UI" panose="020B0502040204020203" pitchFamily="34" charset="0"/>
                        </a:rPr>
                        <a:t>RAG Status </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541260945"/>
                  </a:ext>
                </a:extLst>
              </a:tr>
              <a:tr h="267925">
                <a:tc>
                  <a:txBody>
                    <a:bodyPr/>
                    <a:lstStyle/>
                    <a:p>
                      <a:pPr algn="l" fontAlgn="ctr">
                        <a:buNone/>
                      </a:pPr>
                      <a:r>
                        <a:rPr lang="en-GB" sz="1600" b="1" i="0" u="none" strike="noStrike">
                          <a:solidFill>
                            <a:srgbClr val="000000"/>
                          </a:solidFill>
                          <a:effectLst/>
                          <a:latin typeface="Segoe UI" panose="020B0502040204020203" pitchFamily="34" charset="0"/>
                        </a:rPr>
                        <a:t>CHC</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973</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a:rPr>
                        <a:t> -</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0150490"/>
                  </a:ext>
                </a:extLst>
              </a:tr>
              <a:tr h="267925">
                <a:tc>
                  <a:txBody>
                    <a:bodyPr/>
                    <a:lstStyle/>
                    <a:p>
                      <a:pPr algn="l" fontAlgn="ctr">
                        <a:buNone/>
                      </a:pPr>
                      <a:r>
                        <a:rPr lang="en-GB" sz="1600" b="1" i="0" u="none" strike="noStrike">
                          <a:solidFill>
                            <a:srgbClr val="000000"/>
                          </a:solidFill>
                          <a:effectLst/>
                          <a:latin typeface="Segoe UI" panose="020B0502040204020203" pitchFamily="34" charset="0"/>
                        </a:rPr>
                        <a:t>Medicines Management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3250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a:rPr>
                        <a:t> -</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8772308"/>
                  </a:ext>
                </a:extLst>
              </a:tr>
              <a:tr h="267925">
                <a:tc>
                  <a:txBody>
                    <a:bodyPr/>
                    <a:lstStyle/>
                    <a:p>
                      <a:pPr algn="l" fontAlgn="ctr">
                        <a:buNone/>
                      </a:pPr>
                      <a:r>
                        <a:rPr lang="en-GB" sz="1600" b="1" i="0" u="none" strike="noStrike">
                          <a:solidFill>
                            <a:srgbClr val="000000"/>
                          </a:solidFill>
                          <a:effectLst/>
                          <a:latin typeface="Segoe UI" panose="020B0502040204020203" pitchFamily="34" charset="0"/>
                        </a:rPr>
                        <a:t>Planned Care Programmes</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600" b="0" i="0" u="none" strike="noStrike">
                        <a:solidFill>
                          <a:srgbClr val="000000"/>
                        </a:solidFill>
                        <a:effectLst/>
                        <a:latin typeface="Segoe UI"/>
                      </a:endParaRP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buNone/>
                      </a:pPr>
                      <a:r>
                        <a:rPr lang="en-GB" sz="1600" b="0" i="0" u="none" strike="noStrike">
                          <a:solidFill>
                            <a:srgbClr val="000000"/>
                          </a:solidFill>
                          <a:effectLst/>
                          <a:latin typeface="Segoe UI" panose="020B0502040204020203" pitchFamily="34" charset="0"/>
                        </a:rPr>
                        <a: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502322957"/>
                  </a:ext>
                </a:extLst>
              </a:tr>
              <a:tr h="267925">
                <a:tc>
                  <a:txBody>
                    <a:bodyPr/>
                    <a:lstStyle/>
                    <a:p>
                      <a:pPr algn="l" fontAlgn="ctr">
                        <a:buNone/>
                      </a:pPr>
                      <a:r>
                        <a:rPr lang="en-GB" sz="1600" b="0" i="0" u="none" strike="noStrike">
                          <a:solidFill>
                            <a:srgbClr val="000000"/>
                          </a:solidFill>
                          <a:effectLst/>
                          <a:latin typeface="Segoe UI" panose="020B0502040204020203" pitchFamily="34" charset="0"/>
                        </a:rPr>
                        <a:t>Planned Care</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11,364</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8,607</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930057991"/>
                  </a:ext>
                </a:extLst>
              </a:tr>
              <a:tr h="267925">
                <a:tc>
                  <a:txBody>
                    <a:bodyPr/>
                    <a:lstStyle/>
                    <a:p>
                      <a:pPr algn="l" fontAlgn="ctr">
                        <a:buNone/>
                      </a:pPr>
                      <a:r>
                        <a:rPr lang="en-GB" sz="1600" b="0" i="0" u="none" strike="noStrike">
                          <a:solidFill>
                            <a:srgbClr val="000000"/>
                          </a:solidFill>
                          <a:effectLst/>
                          <a:latin typeface="Segoe UI" panose="020B0502040204020203" pitchFamily="34" charset="0"/>
                        </a:rPr>
                        <a:t>UEC (Bed Base)</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9,613</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7,280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54224018"/>
                  </a:ext>
                </a:extLst>
              </a:tr>
              <a:tr h="267925">
                <a:tc>
                  <a:txBody>
                    <a:bodyPr/>
                    <a:lstStyle/>
                    <a:p>
                      <a:pPr algn="l" fontAlgn="ctr">
                        <a:buNone/>
                      </a:pPr>
                      <a:r>
                        <a:rPr lang="en-GB" sz="1600" b="1" i="0" u="none" strike="noStrike">
                          <a:solidFill>
                            <a:srgbClr val="000000"/>
                          </a:solidFill>
                          <a:effectLst/>
                          <a:latin typeface="Segoe UI" panose="020B0502040204020203" pitchFamily="34" charset="0"/>
                        </a:rPr>
                        <a:t>Procurement / Non-Pay</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4,587</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4819183"/>
                  </a:ext>
                </a:extLst>
              </a:tr>
              <a:tr h="535848">
                <a:tc>
                  <a:txBody>
                    <a:bodyPr/>
                    <a:lstStyle/>
                    <a:p>
                      <a:pPr algn="l" fontAlgn="ctr">
                        <a:buNone/>
                      </a:pPr>
                      <a:r>
                        <a:rPr lang="en-GB" sz="1600" b="1" i="0" u="none" strike="noStrike">
                          <a:solidFill>
                            <a:srgbClr val="000000"/>
                          </a:solidFill>
                          <a:effectLst/>
                          <a:latin typeface="Segoe UI"/>
                        </a:rPr>
                        <a:t>General Efficiency &amp; Productivity</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6,350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5414704"/>
                  </a:ext>
                </a:extLst>
              </a:tr>
              <a:tr h="267925">
                <a:tc>
                  <a:txBody>
                    <a:bodyPr/>
                    <a:lstStyle/>
                    <a:p>
                      <a:pPr lvl="0" algn="l">
                        <a:buNone/>
                      </a:pPr>
                      <a:r>
                        <a:rPr lang="en-GB" sz="1600" b="1" i="0" u="none" strike="noStrike">
                          <a:solidFill>
                            <a:srgbClr val="000000"/>
                          </a:solidFill>
                          <a:effectLst/>
                          <a:latin typeface="Segoe UI"/>
                        </a:rPr>
                        <a:t>Workforce A&amp;C</a:t>
                      </a:r>
                      <a:endParaRPr lang="en-US" sz="3000"/>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0" algn="l">
                        <a:buNone/>
                      </a:pPr>
                      <a:r>
                        <a:rPr lang="en-GB" sz="1600" b="0" i="0" u="none" strike="noStrike">
                          <a:solidFill>
                            <a:srgbClr val="000000"/>
                          </a:solidFill>
                          <a:effectLst/>
                          <a:latin typeface="Segoe UI"/>
                        </a:rPr>
                        <a:t>-</a:t>
                      </a:r>
                      <a:endParaRPr lang="en-US" sz="3000"/>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lvl="0" algn="r">
                        <a:buNone/>
                      </a:pPr>
                      <a:r>
                        <a:rPr lang="en-GB" sz="1600" b="0" i="0" u="none" strike="noStrike">
                          <a:solidFill>
                            <a:srgbClr val="000000"/>
                          </a:solidFill>
                          <a:effectLst/>
                          <a:latin typeface="Segoe UI"/>
                        </a:rPr>
                        <a:t>-</a:t>
                      </a:r>
                      <a:endParaRPr lang="en-US" sz="3000"/>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lvl="0" algn="l">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537619334"/>
                  </a:ext>
                </a:extLst>
              </a:tr>
              <a:tr h="267925">
                <a:tc>
                  <a:txBody>
                    <a:bodyPr/>
                    <a:lstStyle/>
                    <a:p>
                      <a:pPr algn="l" fontAlgn="ctr">
                        <a:buNone/>
                      </a:pPr>
                      <a:r>
                        <a:rPr lang="en-GB" sz="1600" b="0" i="0" u="none" strike="noStrike">
                          <a:solidFill>
                            <a:srgbClr val="000000"/>
                          </a:solidFill>
                          <a:effectLst/>
                          <a:latin typeface="Segoe UI"/>
                        </a:rPr>
                        <a:t>A&amp;C Turnover*</a:t>
                      </a:r>
                      <a:endParaRPr lang="en-GB" sz="1600" b="0" i="0" u="none" strike="noStrike">
                        <a:solidFill>
                          <a:srgbClr val="000000"/>
                        </a:solidFill>
                        <a:effectLst/>
                        <a:latin typeface="Segoe UI" panose="020B0502040204020203" pitchFamily="34" charset="0"/>
                      </a:endParaRP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4,997</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4,997</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4217241702"/>
                  </a:ext>
                </a:extLst>
              </a:tr>
              <a:tr h="267925">
                <a:tc>
                  <a:txBody>
                    <a:bodyPr/>
                    <a:lstStyle/>
                    <a:p>
                      <a:pPr algn="l" fontAlgn="ctr">
                        <a:buNone/>
                      </a:pPr>
                      <a:r>
                        <a:rPr lang="en-GB" sz="1600" b="0" i="0" u="none" strike="noStrike">
                          <a:solidFill>
                            <a:srgbClr val="000000"/>
                          </a:solidFill>
                          <a:effectLst/>
                          <a:latin typeface="Segoe UI"/>
                        </a:rPr>
                        <a:t>A&amp;C Fixed Term Contracts</a:t>
                      </a:r>
                      <a:endParaRPr lang="en-GB" sz="1600" b="0" i="0" u="none" strike="noStrike">
                        <a:solidFill>
                          <a:srgbClr val="000000"/>
                        </a:solidFill>
                        <a:effectLst/>
                        <a:latin typeface="Segoe UI" panose="020B0502040204020203" pitchFamily="34" charset="0"/>
                      </a:endParaRP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200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200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2882130228"/>
                  </a:ext>
                </a:extLst>
              </a:tr>
              <a:tr h="267925">
                <a:tc>
                  <a:txBody>
                    <a:bodyPr/>
                    <a:lstStyle/>
                    <a:p>
                      <a:pPr algn="l" fontAlgn="ctr">
                        <a:buNone/>
                      </a:pPr>
                      <a:r>
                        <a:rPr lang="en-GB" sz="1600" b="0" i="0" u="none" strike="noStrike">
                          <a:solidFill>
                            <a:srgbClr val="000000"/>
                          </a:solidFill>
                          <a:effectLst/>
                          <a:latin typeface="Segoe UI" panose="020B0502040204020203" pitchFamily="34" charset="0"/>
                        </a:rPr>
                        <a:t>A&amp;C Variable Pay</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900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900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44206869"/>
                  </a:ext>
                </a:extLst>
              </a:tr>
              <a:tr h="409759">
                <a:tc>
                  <a:txBody>
                    <a:bodyPr/>
                    <a:lstStyle/>
                    <a:p>
                      <a:pPr algn="l" fontAlgn="ctr">
                        <a:buNone/>
                      </a:pPr>
                      <a:r>
                        <a:rPr lang="en-GB" sz="1600" b="1" i="0" u="none" strike="noStrike">
                          <a:solidFill>
                            <a:srgbClr val="000000"/>
                          </a:solidFill>
                          <a:effectLst/>
                          <a:latin typeface="Segoe UI" panose="020B0502040204020203" pitchFamily="34" charset="0"/>
                        </a:rPr>
                        <a:t>Workforce Medical</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600" b="0" i="0" u="none" strike="noStrike">
                          <a:solidFill>
                            <a:srgbClr val="000000"/>
                          </a:solidFill>
                          <a:effectLst/>
                          <a:latin typeface="Segoe UI" panose="020B0502040204020203" pitchFamily="34" charset="0"/>
                        </a:rPr>
                        <a: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buNone/>
                      </a:pPr>
                      <a:r>
                        <a:rPr lang="en-GB" sz="1600" b="0" i="0" u="none" strike="noStrike">
                          <a:solidFill>
                            <a:srgbClr val="000000"/>
                          </a:solidFill>
                          <a:effectLst/>
                          <a:latin typeface="Segoe UI" panose="020B0502040204020203" pitchFamily="34" charset="0"/>
                        </a:rPr>
                        <a: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811016451"/>
                  </a:ext>
                </a:extLst>
              </a:tr>
              <a:tr h="267925">
                <a:tc>
                  <a:txBody>
                    <a:bodyPr/>
                    <a:lstStyle/>
                    <a:p>
                      <a:pPr algn="l" fontAlgn="ctr">
                        <a:buNone/>
                      </a:pPr>
                      <a:r>
                        <a:rPr lang="en-GB" sz="1600" b="0" i="0" u="none" strike="noStrike">
                          <a:solidFill>
                            <a:srgbClr val="000000"/>
                          </a:solidFill>
                          <a:effectLst/>
                          <a:latin typeface="Segoe UI"/>
                        </a:rPr>
                        <a:t>Job Planning</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4,382</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4,382</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221149833"/>
                  </a:ext>
                </a:extLst>
              </a:tr>
              <a:tr h="341466">
                <a:tc>
                  <a:txBody>
                    <a:bodyPr/>
                    <a:lstStyle/>
                    <a:p>
                      <a:pPr algn="l" fontAlgn="ctr">
                        <a:buNone/>
                      </a:pPr>
                      <a:r>
                        <a:rPr lang="en-GB" sz="1600" b="0" i="0" u="none" strike="noStrike">
                          <a:solidFill>
                            <a:srgbClr val="000000"/>
                          </a:solidFill>
                          <a:effectLst/>
                          <a:latin typeface="Segoe UI"/>
                        </a:rPr>
                        <a:t>Maximising Capacity</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11,393</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11,393</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337081540"/>
                  </a:ext>
                </a:extLst>
              </a:tr>
              <a:tr h="267925">
                <a:tc>
                  <a:txBody>
                    <a:bodyPr/>
                    <a:lstStyle/>
                    <a:p>
                      <a:pPr algn="l" fontAlgn="ctr">
                        <a:buNone/>
                      </a:pPr>
                      <a:r>
                        <a:rPr lang="en-GB" sz="1600" b="1" i="0" u="none" strike="noStrike">
                          <a:solidFill>
                            <a:srgbClr val="000000"/>
                          </a:solidFill>
                          <a:effectLst/>
                          <a:latin typeface="Segoe UI" panose="020B0502040204020203" pitchFamily="34" charset="0"/>
                        </a:rPr>
                        <a:t>Workforce Nursing</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600" b="0" i="0" u="none" strike="noStrike">
                          <a:solidFill>
                            <a:srgbClr val="000000"/>
                          </a:solidFill>
                          <a:effectLst/>
                          <a:latin typeface="Segoe UI" panose="020B0502040204020203" pitchFamily="34" charset="0"/>
                        </a:rPr>
                        <a: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buNone/>
                      </a:pPr>
                      <a:r>
                        <a:rPr lang="en-GB" sz="1600" b="0" i="0" u="none" strike="noStrike">
                          <a:solidFill>
                            <a:srgbClr val="000000"/>
                          </a:solidFill>
                          <a:effectLst/>
                          <a:latin typeface="Segoe UI" panose="020B0502040204020203" pitchFamily="34" charset="0"/>
                        </a:rPr>
                        <a:t>-</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462838335"/>
                  </a:ext>
                </a:extLst>
              </a:tr>
              <a:tr h="267925">
                <a:tc>
                  <a:txBody>
                    <a:bodyPr/>
                    <a:lstStyle/>
                    <a:p>
                      <a:pPr algn="l" fontAlgn="ctr">
                        <a:buNone/>
                      </a:pPr>
                      <a:r>
                        <a:rPr lang="en-GB" sz="1600" b="0" i="0" u="none" strike="noStrike">
                          <a:solidFill>
                            <a:srgbClr val="000000"/>
                          </a:solidFill>
                          <a:effectLst/>
                          <a:latin typeface="Segoe UI"/>
                        </a:rPr>
                        <a:t>Nursing RNs</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2,273</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2,273</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786531584"/>
                  </a:ext>
                </a:extLst>
              </a:tr>
              <a:tr h="386993">
                <a:tc>
                  <a:txBody>
                    <a:bodyPr/>
                    <a:lstStyle/>
                    <a:p>
                      <a:pPr algn="l" fontAlgn="ctr">
                        <a:buNone/>
                      </a:pPr>
                      <a:r>
                        <a:rPr lang="en-GB" sz="1600" b="0" i="0" u="none" strike="noStrike">
                          <a:solidFill>
                            <a:srgbClr val="000000"/>
                          </a:solidFill>
                          <a:effectLst/>
                          <a:latin typeface="Segoe UI"/>
                        </a:rPr>
                        <a:t>Nursing HCSW</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4,718</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600" b="0" i="0" u="none" strike="noStrike">
                          <a:solidFill>
                            <a:srgbClr val="000000"/>
                          </a:solidFill>
                          <a:effectLst/>
                          <a:latin typeface="Segoe UI" panose="020B0502040204020203" pitchFamily="34" charset="0"/>
                        </a:rPr>
                        <a:t>4,718</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600" b="0" i="0" u="none" strike="noStrike">
                        <a:solidFill>
                          <a:srgbClr val="000000"/>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52805028"/>
                  </a:ext>
                </a:extLst>
              </a:tr>
              <a:tr h="260414">
                <a:tc>
                  <a:txBody>
                    <a:bodyPr/>
                    <a:lstStyle/>
                    <a:p>
                      <a:pPr algn="ctr" fontAlgn="ctr">
                        <a:buNone/>
                      </a:pPr>
                      <a:r>
                        <a:rPr lang="en-GB" sz="1600" b="1" i="0" u="none" strike="noStrike">
                          <a:solidFill>
                            <a:srgbClr val="FFFFFF"/>
                          </a:solidFill>
                          <a:effectLst/>
                          <a:latin typeface="Segoe UI" panose="020B0502040204020203" pitchFamily="34" charset="0"/>
                        </a:rPr>
                        <a:t>Grand Total</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r" fontAlgn="ctr">
                        <a:buNone/>
                      </a:pPr>
                      <a:r>
                        <a:rPr lang="en-GB" sz="1600" b="1" i="0" u="none" strike="noStrike">
                          <a:solidFill>
                            <a:srgbClr val="FFFFFF"/>
                          </a:solidFill>
                          <a:effectLst/>
                          <a:latin typeface="Segoe UI" panose="020B0502040204020203" pitchFamily="34" charset="0"/>
                        </a:rPr>
                        <a:t>65,000</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r" fontAlgn="ctr">
                        <a:buNone/>
                      </a:pPr>
                      <a:r>
                        <a:rPr lang="en-GB" sz="1600" b="1" i="0" u="none" strike="noStrike">
                          <a:solidFill>
                            <a:srgbClr val="FFFFFF"/>
                          </a:solidFill>
                          <a:effectLst/>
                          <a:latin typeface="Segoe UI" panose="020B0502040204020203" pitchFamily="34" charset="0"/>
                        </a:rPr>
                        <a:t>44,751 </a:t>
                      </a:r>
                    </a:p>
                  </a:txBody>
                  <a:tcPr marL="9095" marR="9095" marT="9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l" fontAlgn="b">
                        <a:buNone/>
                      </a:pPr>
                      <a:endParaRPr lang="en-GB" sz="1600" b="0" i="0" u="none" strike="noStrike">
                        <a:solidFill>
                          <a:srgbClr val="FFFFFF"/>
                        </a:solidFill>
                        <a:effectLst/>
                        <a:latin typeface="Aptos Narrow"/>
                      </a:endParaRPr>
                    </a:p>
                  </a:txBody>
                  <a:tcPr marL="9095" marR="9095" marT="9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514885138"/>
                  </a:ext>
                </a:extLst>
              </a:tr>
            </a:tbl>
          </a:graphicData>
        </a:graphic>
      </p:graphicFrame>
    </p:spTree>
    <p:extLst>
      <p:ext uri="{BB962C8B-B14F-4D97-AF65-F5344CB8AC3E}">
        <p14:creationId xmlns:p14="http://schemas.microsoft.com/office/powerpoint/2010/main" val="3214857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5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schemas.microsoft.com/office/2006/metadata/properties"/>
    <ds:schemaRef ds:uri="http://www.w3.org/XML/1998/namespace"/>
    <ds:schemaRef ds:uri="14f886ef-4092-4ed8-a31e-891c76461312"/>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137ca15d-9ca5-4969-9050-6a8af13b1758"/>
    <ds:schemaRef ds:uri="http://purl.org/dc/terms/"/>
    <ds:schemaRef ds:uri="http://purl.org/dc/elements/1.1/"/>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C7DB9008-8E75-4CB7-B1BB-EC34E408C0DB}"/>
</file>

<file path=docProps/app.xml><?xml version="1.0" encoding="utf-8"?>
<Properties xmlns="http://schemas.openxmlformats.org/officeDocument/2006/extended-properties" xmlns:vt="http://schemas.openxmlformats.org/officeDocument/2006/docPropsVTypes">
  <Template/>
  <TotalTime>3524</TotalTime>
  <Words>32581</Words>
  <Application>Microsoft Office PowerPoint</Application>
  <PresentationFormat>Custom</PresentationFormat>
  <Paragraphs>4368</Paragraphs>
  <Slides>107</Slides>
  <Notes>18</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107</vt:i4>
      </vt:variant>
    </vt:vector>
  </HeadingPairs>
  <TitlesOfParts>
    <vt:vector size="125" baseType="lpstr">
      <vt:lpstr>Aptos</vt:lpstr>
      <vt:lpstr>Aptos Black</vt:lpstr>
      <vt:lpstr>Aptos Display</vt:lpstr>
      <vt:lpstr>Aptos Narrow</vt:lpstr>
      <vt:lpstr>Arial</vt:lpstr>
      <vt:lpstr>Arial Black</vt:lpstr>
      <vt:lpstr>Calibri</vt:lpstr>
      <vt:lpstr>Courier New</vt:lpstr>
      <vt:lpstr>Segoe UI</vt:lpstr>
      <vt:lpstr>Symbol</vt:lpstr>
      <vt:lpstr>Wingdings</vt:lpstr>
      <vt:lpstr>Custom Design</vt:lpstr>
      <vt:lpstr>2_Custom Design</vt:lpstr>
      <vt:lpstr>2_Custom Design</vt:lpstr>
      <vt:lpstr>5_Office Theme</vt:lpstr>
      <vt:lpstr>3_Custom Design</vt:lpstr>
      <vt:lpstr>1_Custom Design</vt:lpstr>
      <vt:lpstr>4_Custom Design</vt:lpstr>
      <vt:lpstr>Integrated Planning and Performance Review</vt:lpstr>
      <vt:lpstr>RECAP ON PURPOSE Health Board Performance &amp; Accountability Governance</vt:lpstr>
      <vt:lpstr>THE ASK </vt:lpstr>
      <vt:lpstr>Q1 REPORTING TIMELINES</vt:lpstr>
      <vt:lpstr>URGENT AND EMERGENCY CARE OVERVIEW</vt:lpstr>
      <vt:lpstr> UEC System Summary </vt:lpstr>
      <vt:lpstr>UEC System Summary </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Plan Reporting</vt:lpstr>
      <vt:lpstr>Urgent and Emergency Care System Reporting</vt:lpstr>
      <vt:lpstr>Urgent and Emergency Care System Reporting – Off Track Delivery in Q1 </vt:lpstr>
      <vt:lpstr>Urgent and Emergency Care System Reporting – Off Track Delivery in Q1 </vt:lpstr>
      <vt:lpstr>Urgent and Emergency Care System Reporting – Off Track Delivery in Q1 </vt:lpstr>
      <vt:lpstr>Urgent and Emergency Care System Reporting – Off Track Delivery in Q1 </vt:lpstr>
      <vt:lpstr>Urgent and Emergency Care System Performance</vt:lpstr>
      <vt:lpstr>PLANNED CARE AND CANCER OVERVIEW</vt:lpstr>
      <vt:lpstr>Planned Care &amp; Cancer System Summary   </vt:lpstr>
      <vt:lpstr>Planned Care &amp; Cancer System Summary </vt:lpstr>
      <vt:lpstr>Planned Care and Cancer System Plan Reporting</vt:lpstr>
      <vt:lpstr>Planned Care and Cancer System Plan Reporting</vt:lpstr>
      <vt:lpstr>Planned Care and Cancer System Plan Reporting</vt:lpstr>
      <vt:lpstr>Planned Care and Cancer System Plan Reporting</vt:lpstr>
      <vt:lpstr>Planned Care and Cancer System Plan Reporting</vt:lpstr>
      <vt:lpstr>Planned Care and Cancer System Performance</vt:lpstr>
      <vt:lpstr>MENTAL HEALTH AND LEARNING DISABILITIES OVERVIEW</vt:lpstr>
      <vt:lpstr> Mental Health &amp; Learning Disabilities System Summary   </vt:lpstr>
      <vt:lpstr>PowerPoint Presentation</vt:lpstr>
      <vt:lpstr>Mental Health &amp; Learning Disabilities System Plan Reporting</vt:lpstr>
      <vt:lpstr>Mental Health &amp; Learning Disabilities System Plan Reporting</vt:lpstr>
      <vt:lpstr>Mental Health &amp; Learning Disabilities System Plan Reporting</vt:lpstr>
      <vt:lpstr>Mental Health &amp; Learning Disabilities System Plan Reporting</vt:lpstr>
      <vt:lpstr>Mental Health &amp; Learning Disabilities System Plan Reporting</vt:lpstr>
      <vt:lpstr>Mental Health &amp; Learning Disabilities System Plan Reporting   </vt:lpstr>
      <vt:lpstr>Mental Health &amp; Learning Disabilities System Reporting – Off Track Delivery in Q1</vt:lpstr>
      <vt:lpstr>Mental Health &amp; Learning Disabilities System Performance</vt:lpstr>
      <vt:lpstr>CHC AND COMPLEX CARE OVERVIEW</vt:lpstr>
      <vt:lpstr> CHC and Complex Care Plan Summary </vt:lpstr>
      <vt:lpstr>PowerPoint Presentation</vt:lpstr>
      <vt:lpstr>CHC and Complex Care Plan Reporting</vt:lpstr>
      <vt:lpstr>CHC and Complex Care Plan Reporting</vt:lpstr>
      <vt:lpstr>CHC and Complex Care Plan Reporting – Off Track Delivery in Q1</vt:lpstr>
      <vt:lpstr>BABIES, CHILDREN YOUNG PEOPLE AND WOMEN OVERVIEW</vt:lpstr>
      <vt:lpstr> Babies, CYP and Women's System Summary </vt:lpstr>
      <vt:lpstr>Babies, CYP and Womens System Summary </vt:lpstr>
      <vt:lpstr>Babies, CYP and Womens System Reporting    </vt:lpstr>
      <vt:lpstr>Babies, CYP and Womens System Reporting    </vt:lpstr>
      <vt:lpstr>Babies, CYP and Womens System Reporting    </vt:lpstr>
      <vt:lpstr>Babies, CYP and Womens System Reporting    </vt:lpstr>
      <vt:lpstr>Babies, CYP and Womens System Reporting   </vt:lpstr>
      <vt:lpstr>Babies, CYP and Womens System Reporting    </vt:lpstr>
      <vt:lpstr>Babies, CYP and Womens System Reporting    </vt:lpstr>
      <vt:lpstr>Babies, CYP and Womens System Reporting   </vt:lpstr>
      <vt:lpstr>Babies, CYP and Womens System Reporting   </vt:lpstr>
      <vt:lpstr>Babies, CYP and Womens System Reporting    </vt:lpstr>
      <vt:lpstr>Babies, CYP and Womens System Reporting   </vt:lpstr>
      <vt:lpstr>Babies, CYP and Womens System Reporting– Off Track Delivery in Q1</vt:lpstr>
      <vt:lpstr>Babies, CYP and Womens System Reporting– Off Track Delivery in Q1</vt:lpstr>
      <vt:lpstr>CAMHS System Performance </vt:lpstr>
      <vt:lpstr>PRIMARY CARE AND COMMUNITY OVERVIEW </vt:lpstr>
      <vt:lpstr> Primary Care and Community System Summary </vt:lpstr>
      <vt:lpstr>PowerPoint Presentation</vt:lpstr>
      <vt:lpstr>Primary Care and Community System Reporting</vt:lpstr>
      <vt:lpstr>Primary Care and Community System Reporting</vt:lpstr>
      <vt:lpstr>Primary Care and Community System Reporting</vt:lpstr>
      <vt:lpstr>Primary Care and Community System Reporting– Off Track Delivery in Q1</vt:lpstr>
      <vt:lpstr>PowerPoint Presentation</vt:lpstr>
      <vt:lpstr>Population Health and Prevention System Summary</vt:lpstr>
      <vt:lpstr>PowerPoint Presentation</vt:lpstr>
      <vt:lpstr>Population Health and Prevention System Reporting</vt:lpstr>
      <vt:lpstr>Population Health and Prevention System Reporting</vt:lpstr>
      <vt:lpstr>Population Health and Prevention System Reporting</vt:lpstr>
      <vt:lpstr>Population Health and Prevention System Reporting</vt:lpstr>
      <vt:lpstr>Population Health and Prevention System Reporting</vt:lpstr>
      <vt:lpstr>Population Health and Prevention System Reporting– Off Track Delivery in Q1</vt:lpstr>
      <vt:lpstr>Digital System Summary</vt:lpstr>
      <vt:lpstr>PowerPoint Presentation</vt:lpstr>
      <vt:lpstr>Digital Reporting – CROSS CUTTING SYSTEM</vt:lpstr>
      <vt:lpstr>Digital Reporting – CROSS CUTTING SYSTEM</vt:lpstr>
      <vt:lpstr>Digital Reporting – CROSS CUTTING SYSTEM</vt:lpstr>
      <vt:lpstr>Digital Reporting – CROSS CUTTING SYSTEM</vt:lpstr>
      <vt:lpstr>Digital Reporting – CROSS CUTTING SYSTEM</vt:lpstr>
      <vt:lpstr>Digital Reporting – CROSS CUTTING SYSTEM  </vt:lpstr>
      <vt:lpstr>Digital System Reporting– Off Track Delivery in  </vt:lpstr>
      <vt:lpstr>Digital System Reporting– Off Track Delivery in  </vt:lpstr>
      <vt:lpstr>WORKFORCE OVERVIEW</vt:lpstr>
      <vt:lpstr>Workforce System Summary</vt:lpstr>
      <vt:lpstr>Workforce Reporting</vt:lpstr>
      <vt:lpstr>Workforce Reporting</vt:lpstr>
      <vt:lpstr>Workforce – Off Track Delivery in Q1</vt:lpstr>
      <vt:lpstr>Workforce Related CIP Schemes for 2026/27  </vt:lpstr>
      <vt:lpstr>Workforce Reduction Progress</vt:lpstr>
      <vt:lpstr>Progress by Staff Group – Admin, Clerical and BMs (May 2026) </vt:lpstr>
      <vt:lpstr>Progress by Staff Group – Medical and Dental (May 2026) </vt:lpstr>
      <vt:lpstr>Progress by Staff Group – Nursing &amp; Midwifery (May 2026) </vt:lpstr>
      <vt:lpstr>Progress by Staff Group – Additional Clinical Services (May 2026)</vt:lpstr>
      <vt:lpstr>Progress by Staff Group – Allied Health Professionals (May 2026)</vt:lpstr>
      <vt:lpstr>Progress by Staff Group – Healthcare Scientists and Prof Sc &amp; Tech (May 2026)</vt:lpstr>
      <vt:lpstr>Progress by Staff Group – Estates and Ancillary (May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Ruth Tovey (Swansea Bay UHB - Planning)</cp:lastModifiedBy>
  <cp:revision>109</cp:revision>
  <dcterms:created xsi:type="dcterms:W3CDTF">2023-11-15T10:54:55Z</dcterms:created>
  <dcterms:modified xsi:type="dcterms:W3CDTF">2026-08-06T14:37:21Z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